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90" r:id="rId4"/>
    <p:sldId id="291" r:id="rId5"/>
    <p:sldId id="292" r:id="rId6"/>
    <p:sldId id="293" r:id="rId7"/>
    <p:sldId id="294" r:id="rId8"/>
    <p:sldId id="296" r:id="rId9"/>
    <p:sldId id="297" r:id="rId10"/>
    <p:sldId id="299" r:id="rId11"/>
    <p:sldId id="333" r:id="rId12"/>
    <p:sldId id="335" r:id="rId13"/>
    <p:sldId id="336" r:id="rId14"/>
    <p:sldId id="334" r:id="rId15"/>
    <p:sldId id="289" r:id="rId16"/>
    <p:sldId id="26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B61"/>
    <a:srgbClr val="F2C4E7"/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88" autoAdjust="0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3D97-60AE-4654-898B-4861519864A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DD1B4-D96D-4484-BA1D-BDE9DB0D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41E0D18-12FB-4D05-B85B-967068046A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7A49A72-BC0F-4B7F-8143-35364078AF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9:27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401681A3-EC00-4B8B-969F-954A4449B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B923D-9D72-4EBD-9AFF-B4AD6B211B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809C71-B91A-DD4B-AD5A-67D43BCDB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89326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87178"/>
            <a:ext cx="314721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543050"/>
            <a:ext cx="314721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CE440E-7140-7640-97E0-894D3C7C8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89326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87178"/>
            <a:ext cx="3147219" cy="1155872"/>
          </a:xfrm>
        </p:spPr>
        <p:txBody>
          <a:bodyPr anchor="t" anchorCtr="0"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543050"/>
            <a:ext cx="3147219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E02EA2-54D7-1F46-976F-B56BF9D76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68A1B-9815-2C4E-9381-0BF00AB9C1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775" y="4741399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5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80086"/>
            <a:ext cx="3147219" cy="126296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543050"/>
            <a:ext cx="314721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C3A79-1C77-D447-923A-55FCD8366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6018C-2C16-C848-A069-83DCA1982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89326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1BACB-C981-5F45-BCC8-5F874417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91725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27FE9-5A51-224A-9831-2E78B9824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89326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47FD2C-CC2A-C445-B458-D3256E17C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91725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96605-0A13-9146-9044-A9D351705D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89326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F0828-8587-4A47-92E6-04070923B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89326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328C3D-FAE7-A046-8C55-DE5D7957C2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89326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AD625-E3A7-5A4E-A5D4-F3DFC6D66D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89326"/>
            <a:ext cx="84524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4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emf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73" y="658270"/>
            <a:ext cx="4745472" cy="1119680"/>
          </a:xfrm>
        </p:spPr>
        <p:txBody>
          <a:bodyPr/>
          <a:lstStyle/>
          <a:p>
            <a:r>
              <a:rPr lang="en-US" sz="2400" dirty="0"/>
              <a:t>Lessons Learned from Psychiatry: CATIE and STAR*D</a:t>
            </a:r>
            <a:br>
              <a:rPr lang="en-US" sz="28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690" y="1950839"/>
            <a:ext cx="4991986" cy="1241822"/>
          </a:xfrm>
        </p:spPr>
        <p:txBody>
          <a:bodyPr/>
          <a:lstStyle/>
          <a:p>
            <a:pPr algn="l"/>
            <a:r>
              <a:rPr lang="en-US" sz="2200" b="1" dirty="0"/>
              <a:t>Ajay D. Wasan, MD, MSc</a:t>
            </a:r>
          </a:p>
          <a:p>
            <a:pPr algn="l">
              <a:lnSpc>
                <a:spcPct val="100000"/>
              </a:lnSpc>
            </a:pPr>
            <a:r>
              <a:rPr lang="en-US" sz="1800" i="1" dirty="0"/>
              <a:t>Professor and Vice Chair for Pain Medicine</a:t>
            </a:r>
          </a:p>
          <a:p>
            <a:pPr algn="l">
              <a:lnSpc>
                <a:spcPct val="100000"/>
              </a:lnSpc>
            </a:pPr>
            <a:r>
              <a:rPr lang="en-US" sz="1800" i="1" dirty="0"/>
              <a:t>Co-Director, Center for Innovation in Pain Care</a:t>
            </a:r>
          </a:p>
          <a:p>
            <a:pPr algn="l"/>
            <a:r>
              <a:rPr lang="en-US" sz="1800" dirty="0"/>
              <a:t>Departments of Anesthesiology &amp; Perioperative Medicine; and Psychiatry</a:t>
            </a:r>
          </a:p>
          <a:p>
            <a:pPr algn="l"/>
            <a:r>
              <a:rPr lang="en-US" sz="1800" dirty="0"/>
              <a:t>University of Pittsburgh School of Medicine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41B95-B3A8-4589-AEF5-6CC5AA125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39" y="170121"/>
            <a:ext cx="3221665" cy="43593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974D9D-3964-4047-8F79-AAAF42251013}"/>
              </a:ext>
            </a:extLst>
          </p:cNvPr>
          <p:cNvGrpSpPr/>
          <p:nvPr/>
        </p:nvGrpSpPr>
        <p:grpSpPr>
          <a:xfrm>
            <a:off x="3347669" y="4358963"/>
            <a:ext cx="2005413" cy="773468"/>
            <a:chOff x="1791335" y="632877"/>
            <a:chExt cx="2005413" cy="773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83E5C8-5E8B-478E-AB89-DB947990BBA4}"/>
                </a:ext>
              </a:extLst>
            </p:cNvPr>
            <p:cNvSpPr txBox="1"/>
            <p:nvPr/>
          </p:nvSpPr>
          <p:spPr>
            <a:xfrm>
              <a:off x="2459355" y="865723"/>
              <a:ext cx="12404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3594"/>
                  </a:solidFill>
                  <a:latin typeface="Avenir Book" panose="02000503020000020003" pitchFamily="2" charset="0"/>
                  <a:ea typeface="Helvetica Neue Light" panose="02000403000000020004" pitchFamily="2" charset="0"/>
                  <a:cs typeface="Arial" panose="020B0604020202020204" pitchFamily="34" charset="0"/>
                </a:rPr>
                <a:t>Innovation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73F820-D552-46FB-B2E3-A043C861BE6B}"/>
                </a:ext>
              </a:extLst>
            </p:cNvPr>
            <p:cNvSpPr txBox="1"/>
            <p:nvPr/>
          </p:nvSpPr>
          <p:spPr>
            <a:xfrm>
              <a:off x="2682875" y="1098568"/>
              <a:ext cx="1113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3594"/>
                  </a:solidFill>
                  <a:latin typeface="Avenir Book" panose="02000503020000020003" pitchFamily="2" charset="0"/>
                  <a:ea typeface="Helvetica Neue Light" panose="02000403000000020004" pitchFamily="2" charset="0"/>
                  <a:cs typeface="Arial" panose="020B0604020202020204" pitchFamily="34" charset="0"/>
                </a:rPr>
                <a:t>in Pain Care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CF77E5-09A5-49FA-8E37-95A62CA6CC2F}"/>
                </a:ext>
              </a:extLst>
            </p:cNvPr>
            <p:cNvGrpSpPr/>
            <p:nvPr/>
          </p:nvGrpSpPr>
          <p:grpSpPr>
            <a:xfrm>
              <a:off x="1791335" y="632877"/>
              <a:ext cx="1674108" cy="738345"/>
              <a:chOff x="1346200" y="1230671"/>
              <a:chExt cx="1674108" cy="73834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F67355-C583-4966-8072-D5142BC562CE}"/>
                  </a:ext>
                </a:extLst>
              </p:cNvPr>
              <p:cNvSpPr txBox="1"/>
              <p:nvPr/>
            </p:nvSpPr>
            <p:spPr>
              <a:xfrm>
                <a:off x="1727200" y="1230671"/>
                <a:ext cx="12931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594"/>
                    </a:solidFill>
                    <a:latin typeface="Avenir Book" panose="02000503020000020003" pitchFamily="2" charset="0"/>
                    <a:ea typeface="Helvetica Neue Light" panose="02000403000000020004" pitchFamily="2" charset="0"/>
                    <a:cs typeface="Arial" panose="020B0604020202020204" pitchFamily="34" charset="0"/>
                  </a:rPr>
                  <a:t>Center for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031159-50F6-4936-9AA8-C26E7AF506F0}"/>
                  </a:ext>
                </a:extLst>
              </p:cNvPr>
              <p:cNvSpPr/>
              <p:nvPr/>
            </p:nvSpPr>
            <p:spPr>
              <a:xfrm>
                <a:off x="1346200" y="1283216"/>
                <a:ext cx="381000" cy="228600"/>
              </a:xfrm>
              <a:prstGeom prst="rect">
                <a:avLst/>
              </a:prstGeom>
              <a:solidFill>
                <a:srgbClr val="4D104A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04EA28-3D9E-473F-86E8-D25CFBE6D6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65250" y="1295916"/>
                <a:ext cx="384048" cy="0"/>
              </a:xfrm>
              <a:prstGeom prst="line">
                <a:avLst/>
              </a:prstGeom>
              <a:ln w="34925" cap="rnd">
                <a:solidFill>
                  <a:srgbClr val="4D10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7BF55A0-4904-4017-9308-DED74A394829}"/>
                  </a:ext>
                </a:extLst>
              </p:cNvPr>
              <p:cNvGrpSpPr/>
              <p:nvPr/>
            </p:nvGrpSpPr>
            <p:grpSpPr>
              <a:xfrm>
                <a:off x="1446530" y="1511816"/>
                <a:ext cx="561340" cy="228600"/>
                <a:chOff x="1178560" y="1283216"/>
                <a:chExt cx="561340" cy="22860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3F027F3-626E-4CDC-AE38-D8F884B40B85}"/>
                    </a:ext>
                  </a:extLst>
                </p:cNvPr>
                <p:cNvSpPr/>
                <p:nvPr/>
              </p:nvSpPr>
              <p:spPr>
                <a:xfrm>
                  <a:off x="1178560" y="1283216"/>
                  <a:ext cx="548640" cy="2286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</a:endParaRP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E444A38-D9F6-4399-B43D-FA9084D1BE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1260" y="1295916"/>
                  <a:ext cx="548640" cy="0"/>
                </a:xfrm>
                <a:prstGeom prst="line">
                  <a:avLst/>
                </a:prstGeom>
                <a:ln w="34925" cap="rnd">
                  <a:solidFill>
                    <a:srgbClr val="4D10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8A80C3A-9D3A-4517-912A-CC25961ECBC2}"/>
                  </a:ext>
                </a:extLst>
              </p:cNvPr>
              <p:cNvGrpSpPr/>
              <p:nvPr/>
            </p:nvGrpSpPr>
            <p:grpSpPr>
              <a:xfrm>
                <a:off x="1701800" y="1740416"/>
                <a:ext cx="561340" cy="228600"/>
                <a:chOff x="1178560" y="1283216"/>
                <a:chExt cx="561340" cy="2286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3BF76B4-0905-46CD-AD8C-B7F2D11909ED}"/>
                    </a:ext>
                  </a:extLst>
                </p:cNvPr>
                <p:cNvSpPr/>
                <p:nvPr/>
              </p:nvSpPr>
              <p:spPr>
                <a:xfrm>
                  <a:off x="1178560" y="1283216"/>
                  <a:ext cx="548640" cy="228600"/>
                </a:xfrm>
                <a:prstGeom prst="rect">
                  <a:avLst/>
                </a:prstGeom>
                <a:solidFill>
                  <a:srgbClr val="4D104A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</a:endParaRP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777830D-B487-48B7-A9F7-817097D459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1260" y="1295916"/>
                  <a:ext cx="548640" cy="0"/>
                </a:xfrm>
                <a:prstGeom prst="line">
                  <a:avLst/>
                </a:prstGeom>
                <a:ln w="34925" cap="rnd">
                  <a:solidFill>
                    <a:srgbClr val="4D10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3AAD108-D1DF-44B7-A3AE-B9B9E254D431}"/>
                  </a:ext>
                </a:extLst>
              </p:cNvPr>
              <p:cNvSpPr/>
              <p:nvPr/>
            </p:nvSpPr>
            <p:spPr>
              <a:xfrm>
                <a:off x="1346200" y="1511816"/>
                <a:ext cx="642620" cy="457194"/>
              </a:xfrm>
              <a:prstGeom prst="rect">
                <a:avLst/>
              </a:prstGeom>
              <a:solidFill>
                <a:srgbClr val="4D10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13E297-B7D9-45EC-96CA-D9E56DB29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615" y="953354"/>
              <a:ext cx="291642" cy="332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770CA9-59C2-4E62-BD09-55764847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2" y="193505"/>
            <a:ext cx="7070103" cy="446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4BFFE-2580-4CD0-B317-5AB55B4E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144" y="0"/>
            <a:ext cx="3578892" cy="1885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F30618-4D38-41DD-9721-0A793FF82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14" y="2114852"/>
            <a:ext cx="4012753" cy="2960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2C974-2521-4793-BDDE-B004536DC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" y="0"/>
            <a:ext cx="4118344" cy="2194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4EE24-13A6-4E9F-AF2A-FE1AADFE7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8" y="2228407"/>
            <a:ext cx="4457852" cy="28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2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A375-750E-4AB3-8FB5-465EC374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7" y="70358"/>
            <a:ext cx="7886700" cy="880838"/>
          </a:xfrm>
        </p:spPr>
        <p:txBody>
          <a:bodyPr/>
          <a:lstStyle/>
          <a:p>
            <a:r>
              <a:rPr lang="en-US" sz="2400" dirty="0"/>
              <a:t>Important study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6396D-0C0C-41D3-9669-AC89F86C3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85" y="562985"/>
            <a:ext cx="8484048" cy="3263504"/>
          </a:xfrm>
        </p:spPr>
        <p:txBody>
          <a:bodyPr/>
          <a:lstStyle/>
          <a:p>
            <a:r>
              <a:rPr lang="en-US" sz="1600" dirty="0"/>
              <a:t>Level 1 (citalopram) 33% achieved remission</a:t>
            </a:r>
          </a:p>
          <a:p>
            <a:r>
              <a:rPr lang="en-US" sz="1600" dirty="0"/>
              <a:t>Levels 1-4: If there is partial benefit at 6 weeks raise the dose</a:t>
            </a:r>
          </a:p>
          <a:p>
            <a:r>
              <a:rPr lang="en-US" sz="1600" dirty="0"/>
              <a:t>Level 2: Outcomes of switching or augmentation are no different between treatments</a:t>
            </a:r>
          </a:p>
          <a:p>
            <a:pPr lvl="1"/>
            <a:r>
              <a:rPr lang="en-US" sz="1600" dirty="0"/>
              <a:t>25% remission rate each</a:t>
            </a:r>
          </a:p>
          <a:p>
            <a:r>
              <a:rPr lang="en-US" sz="1600" dirty="0"/>
              <a:t>With persistent and vigorous treatment, most patients will enter remission: about 33% after one step, 57% after two steps, 63% after three steps, and 67% after four steps (assuming patients stay in treatment).</a:t>
            </a:r>
          </a:p>
          <a:p>
            <a:pPr lvl="1"/>
            <a:r>
              <a:rPr lang="en-US" sz="1600" b="1" dirty="0"/>
              <a:t>Key Lesson</a:t>
            </a:r>
            <a:r>
              <a:rPr lang="en-US" sz="1600" dirty="0"/>
              <a:t>: Pay attention to attrition in different phases and relapse rates (next slide)</a:t>
            </a:r>
          </a:p>
          <a:p>
            <a:r>
              <a:rPr lang="en-US" sz="1600" dirty="0"/>
              <a:t>Remission Rates By Level: 1</a:t>
            </a:r>
            <a:r>
              <a:rPr lang="en-US" sz="1600" baseline="30000" dirty="0"/>
              <a:t>st</a:t>
            </a:r>
            <a:r>
              <a:rPr lang="en-US" sz="1600" dirty="0"/>
              <a:t>=33%, 2</a:t>
            </a:r>
            <a:r>
              <a:rPr lang="en-US" sz="1600" baseline="30000" dirty="0"/>
              <a:t>nd</a:t>
            </a:r>
            <a:r>
              <a:rPr lang="en-US" sz="1600" dirty="0"/>
              <a:t>=25%, 3</a:t>
            </a:r>
            <a:r>
              <a:rPr lang="en-US" sz="1600" baseline="30000" dirty="0"/>
              <a:t>rd</a:t>
            </a:r>
            <a:r>
              <a:rPr lang="en-US" sz="1600" dirty="0"/>
              <a:t>=20%, 4</a:t>
            </a:r>
            <a:r>
              <a:rPr lang="en-US" sz="1600" baseline="30000" dirty="0"/>
              <a:t>th</a:t>
            </a:r>
            <a:r>
              <a:rPr lang="en-US" sz="1600" dirty="0"/>
              <a:t>=15%</a:t>
            </a:r>
          </a:p>
          <a:p>
            <a:r>
              <a:rPr lang="en-US" sz="1600" dirty="0"/>
              <a:t>7 weeks was the average time needed to achieve remission</a:t>
            </a:r>
          </a:p>
          <a:p>
            <a:r>
              <a:rPr lang="en-US" sz="1600" dirty="0"/>
              <a:t>Level 2: More of the partial responders to citalopram preferred augmentation vs. switching agents—so augmentation vs. AD med switch strategy could not be directly compared</a:t>
            </a:r>
          </a:p>
          <a:p>
            <a:pPr lvl="1"/>
            <a:r>
              <a:rPr lang="en-US" sz="1600" b="1" dirty="0"/>
              <a:t>Key Lesson: </a:t>
            </a:r>
            <a:r>
              <a:rPr lang="en-US" sz="1600" dirty="0"/>
              <a:t>In multiphase study make sure that all treatments can be directly compared with each other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801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1C502-E088-4E75-B7AB-8C1E3414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678"/>
            <a:ext cx="5613991" cy="5008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3EDDBD-EDE2-4316-B1A0-0A9102D0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43" y="2144874"/>
            <a:ext cx="3055796" cy="2516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BF7990-609F-49BD-B4A4-961EDE9F8E74}"/>
              </a:ext>
            </a:extLst>
          </p:cNvPr>
          <p:cNvSpPr txBox="1"/>
          <p:nvPr/>
        </p:nvSpPr>
        <p:spPr>
          <a:xfrm>
            <a:off x="5563664" y="170280"/>
            <a:ext cx="3269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</a:rPr>
              <a:t>Subject attrition and relapse rates: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Key Lesson: </a:t>
            </a:r>
            <a:r>
              <a:rPr lang="en-US" sz="2000" dirty="0">
                <a:solidFill>
                  <a:schemeClr val="accent1"/>
                </a:solidFill>
              </a:rPr>
              <a:t>Think about pain flares! Outcome vs. confounder</a:t>
            </a:r>
          </a:p>
        </p:txBody>
      </p:sp>
    </p:spTree>
    <p:extLst>
      <p:ext uri="{BB962C8B-B14F-4D97-AF65-F5344CB8AC3E}">
        <p14:creationId xmlns:p14="http://schemas.microsoft.com/office/powerpoint/2010/main" val="374550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8550-5C3E-4C5F-98D8-EBB61486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47" y="219458"/>
            <a:ext cx="5570132" cy="880838"/>
          </a:xfrm>
        </p:spPr>
        <p:txBody>
          <a:bodyPr/>
          <a:lstStyle/>
          <a:p>
            <a:r>
              <a:rPr lang="en-US" sz="2400" dirty="0"/>
              <a:t>Lessons from Downstream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1211B-F2CE-4CFC-BBD1-F59168ED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08548"/>
            <a:ext cx="4836485" cy="3263504"/>
          </a:xfrm>
        </p:spPr>
        <p:txBody>
          <a:bodyPr/>
          <a:lstStyle/>
          <a:p>
            <a:r>
              <a:rPr lang="en-US" sz="1600" b="1" dirty="0"/>
              <a:t>Key lesson</a:t>
            </a:r>
            <a:r>
              <a:rPr lang="en-US" sz="1600" dirty="0"/>
              <a:t>: Understand characteristics of patients likely to remit. Advances in machine learning make this more possible</a:t>
            </a:r>
          </a:p>
          <a:p>
            <a:pPr lvl="1"/>
            <a:r>
              <a:rPr lang="en-US" sz="1600" dirty="0"/>
              <a:t>Characteristics of early responders key—lower symptom severity score at 2 weeks into treatment important, higher physical health ratings at baseline, lower anxiety at baseline, fewer episodes of MDD.</a:t>
            </a:r>
          </a:p>
          <a:p>
            <a:pPr lvl="1"/>
            <a:r>
              <a:rPr lang="en-US" sz="1600" dirty="0"/>
              <a:t>In pain trials consider re-randomizing at 2 weeks if no response?</a:t>
            </a:r>
          </a:p>
          <a:p>
            <a:r>
              <a:rPr lang="en-US" sz="1600" b="1" dirty="0"/>
              <a:t>Key lesson</a:t>
            </a:r>
            <a:r>
              <a:rPr lang="en-US" sz="1600" dirty="0"/>
              <a:t>:  Are subjects treated in different settings the same (psychiatry vs. primary care) and is the treatment delivered the same?</a:t>
            </a:r>
          </a:p>
          <a:p>
            <a:pPr lvl="1"/>
            <a:r>
              <a:rPr lang="en-US" sz="1600" dirty="0"/>
              <a:t>?unmeasured confounders due to treatment clinical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D4762-F7AC-46A3-980A-F2571309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879" y="940154"/>
            <a:ext cx="3118884" cy="1136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A104F4-1D94-4F61-9182-4D94C07A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54" y="137080"/>
            <a:ext cx="2353789" cy="8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7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D62FE9A-0100-4505-83FD-950B0B3E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62" y="168603"/>
            <a:ext cx="7886700" cy="880838"/>
          </a:xfrm>
        </p:spPr>
        <p:txBody>
          <a:bodyPr/>
          <a:lstStyle/>
          <a:p>
            <a:pPr algn="l"/>
            <a:r>
              <a:rPr lang="en-US" altLang="en-US" sz="2000" i="1" dirty="0"/>
              <a:t>Thanks to You!</a:t>
            </a:r>
            <a:br>
              <a:rPr lang="en-US" altLang="en-US" sz="2000" dirty="0"/>
            </a:br>
            <a:r>
              <a:rPr lang="en-US" altLang="en-US" sz="2000" dirty="0"/>
              <a:t>I have been blessed with terrific colleagues!</a:t>
            </a:r>
            <a:endParaRPr altLang="en-US" sz="2000" dirty="0"/>
          </a:p>
        </p:txBody>
      </p:sp>
      <p:sp>
        <p:nvSpPr>
          <p:cNvPr id="46084" name="Content Placeholder 4">
            <a:extLst>
              <a:ext uri="{FF2B5EF4-FFF2-40B4-BE49-F238E27FC236}">
                <a16:creationId xmlns:a16="http://schemas.microsoft.com/office/drawing/2014/main" id="{36530733-FBC8-40E1-AA2E-F3AD7ABFF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646" y="966344"/>
            <a:ext cx="7886700" cy="32635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/>
              <a:t>University of Pittsburgh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/>
              <a:t>Andrea Gillman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/>
              <a:t>Ben Alter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/>
              <a:t>Jim Ibinson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/>
              <a:t>Brigham and Women’s Hospital/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1600" dirty="0"/>
              <a:t>Harvard Medical School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>
                <a:ea typeface="Arial" panose="020B0604020202020204" pitchFamily="34" charset="0"/>
              </a:rPr>
              <a:t>Robert Edwards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 err="1">
                <a:ea typeface="Arial" panose="020B0604020202020204" pitchFamily="34" charset="0"/>
              </a:rPr>
              <a:t>Srdj</a:t>
            </a:r>
            <a:r>
              <a:rPr lang="en-US" altLang="en-US" sz="1600" dirty="0">
                <a:ea typeface="Arial" panose="020B0604020202020204" pitchFamily="34" charset="0"/>
              </a:rPr>
              <a:t> </a:t>
            </a:r>
            <a:r>
              <a:rPr lang="en-US" altLang="en-US" sz="1600" dirty="0" err="1">
                <a:ea typeface="Arial" panose="020B0604020202020204" pitchFamily="34" charset="0"/>
              </a:rPr>
              <a:t>Nedeljkovic</a:t>
            </a:r>
            <a:endParaRPr lang="en-US" altLang="en-US" sz="1600" dirty="0">
              <a:ea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>
                <a:ea typeface="Arial" panose="020B0604020202020204" pitchFamily="34" charset="0"/>
              </a:rPr>
              <a:t>Robert Jamison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>
                <a:ea typeface="Arial" panose="020B0604020202020204" pitchFamily="34" charset="0"/>
              </a:rPr>
              <a:t>Jeff Katz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1600" dirty="0"/>
              <a:t>MGH </a:t>
            </a:r>
            <a:r>
              <a:rPr lang="en-US" altLang="en-US" sz="1600" dirty="0" err="1"/>
              <a:t>Martinos</a:t>
            </a:r>
            <a:r>
              <a:rPr lang="en-US" altLang="en-US" sz="1600" dirty="0"/>
              <a:t> Center/HMS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ea typeface="Arial" panose="020B0604020202020204" pitchFamily="34" charset="0"/>
              </a:rPr>
              <a:t>Marco Loggia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ea typeface="Arial" panose="020B0604020202020204" pitchFamily="34" charset="0"/>
              </a:rPr>
              <a:t>Vitaly </a:t>
            </a:r>
            <a:r>
              <a:rPr lang="en-US" altLang="en-US" sz="1600" dirty="0" err="1">
                <a:ea typeface="Arial" panose="020B0604020202020204" pitchFamily="34" charset="0"/>
              </a:rPr>
              <a:t>Napadow</a:t>
            </a:r>
            <a:endParaRPr lang="en-US" altLang="en-US" sz="1600" dirty="0">
              <a:ea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ea typeface="Arial" panose="020B0604020202020204" pitchFamily="34" charset="0"/>
              </a:rPr>
              <a:t>Randy </a:t>
            </a:r>
            <a:r>
              <a:rPr lang="en-US" altLang="en-US" sz="1600" dirty="0" err="1">
                <a:ea typeface="Arial" panose="020B0604020202020204" pitchFamily="34" charset="0"/>
              </a:rPr>
              <a:t>Gollub</a:t>
            </a:r>
            <a:endParaRPr lang="en-US" altLang="en-US" sz="1600" dirty="0">
              <a:ea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ea typeface="Arial" panose="020B0604020202020204" pitchFamily="34" charset="0"/>
              </a:rPr>
              <a:t>Jian Kong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/>
            <a:endParaRPr lang="en-US" altLang="en-US" sz="18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8350-2ACD-4ECA-A9BB-42DAAB3814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59525" y="0"/>
            <a:ext cx="2784475" cy="85725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sz="7200" dirty="0">
                <a:ea typeface="ＭＳ Ｐゴシック" charset="0"/>
              </a:rPr>
              <a:t>Jeong Jong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42455-4A8B-4B10-813A-64F72755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8FAF8-786F-7C4F-9F1B-B820815ED72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A picture containing mat, building, graffiti&#10;&#10;Description automatically generated">
            <a:extLst>
              <a:ext uri="{FF2B5EF4-FFF2-40B4-BE49-F238E27FC236}">
                <a16:creationId xmlns:a16="http://schemas.microsoft.com/office/drawing/2014/main" id="{915F493F-EA3A-4E26-B06C-618B8A99B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347" y="1123082"/>
            <a:ext cx="3211310" cy="3033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3CA671-6DDC-D24A-93E3-37B34C85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7576"/>
            <a:ext cx="9143999" cy="525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3B922-996C-C34A-B805-4C46A29A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5C865-52E7-114C-A8E2-11CDC04681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84" y="4689326"/>
            <a:ext cx="845244" cy="291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A1508C-01B3-4B7C-8A0E-17749DDF2F52}"/>
              </a:ext>
            </a:extLst>
          </p:cNvPr>
          <p:cNvSpPr txBox="1"/>
          <p:nvPr/>
        </p:nvSpPr>
        <p:spPr>
          <a:xfrm>
            <a:off x="288236" y="506896"/>
            <a:ext cx="154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5813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44" y="231917"/>
            <a:ext cx="7886700" cy="880838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13" y="816127"/>
            <a:ext cx="3186240" cy="2696355"/>
          </a:xfrm>
        </p:spPr>
        <p:txBody>
          <a:bodyPr/>
          <a:lstStyle/>
          <a:p>
            <a:r>
              <a:rPr lang="en-US" sz="1600" dirty="0"/>
              <a:t>CATIE</a:t>
            </a:r>
          </a:p>
          <a:p>
            <a:pPr lvl="1"/>
            <a:r>
              <a:rPr lang="en-US" sz="1600" dirty="0"/>
              <a:t>Atypical antipsychotics in Alzheimer’s dementia and schizophrenia; ~50 papers</a:t>
            </a:r>
          </a:p>
          <a:p>
            <a:r>
              <a:rPr lang="en-US" sz="1600" dirty="0"/>
              <a:t>STAR*D</a:t>
            </a:r>
          </a:p>
          <a:p>
            <a:pPr lvl="1"/>
            <a:r>
              <a:rPr lang="en-US" sz="1600" dirty="0"/>
              <a:t>Sequential trials of antidepressants in major depression; &gt;100 papers</a:t>
            </a:r>
          </a:p>
          <a:p>
            <a:r>
              <a:rPr lang="en-US" sz="1600" dirty="0"/>
              <a:t>Key Lessons</a:t>
            </a:r>
          </a:p>
          <a:p>
            <a:pPr lvl="1"/>
            <a:r>
              <a:rPr lang="en-US" sz="1600" dirty="0"/>
              <a:t>Appreciating the balance points in the trials</a:t>
            </a:r>
          </a:p>
          <a:p>
            <a:pPr lvl="1"/>
            <a:r>
              <a:rPr lang="en-US" sz="1600" dirty="0"/>
              <a:t>What are the tradeoffs?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1E2EB-E45E-4E8F-87A9-DC9F8D053F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917"/>
            <a:ext cx="4081535" cy="182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c 5" descr="Arrow Counterclockwise curve">
            <a:extLst>
              <a:ext uri="{FF2B5EF4-FFF2-40B4-BE49-F238E27FC236}">
                <a16:creationId xmlns:a16="http://schemas.microsoft.com/office/drawing/2014/main" id="{170B2CAA-8A15-4474-B4E9-7F1564466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798" y="1795717"/>
            <a:ext cx="1085577" cy="737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AA0CA5-5748-4226-807E-AF42760D1D6C}"/>
              </a:ext>
            </a:extLst>
          </p:cNvPr>
          <p:cNvSpPr txBox="1"/>
          <p:nvPr/>
        </p:nvSpPr>
        <p:spPr>
          <a:xfrm>
            <a:off x="3221808" y="3141742"/>
            <a:ext cx="2700383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“Sweet spot” in Pain Medicine CER which yields most scientifically and clinically </a:t>
            </a:r>
            <a:r>
              <a:rPr lang="en-US" sz="1400" b="1" i="1" dirty="0">
                <a:solidFill>
                  <a:schemeClr val="bg2"/>
                </a:solidFill>
              </a:rPr>
              <a:t>impactful</a:t>
            </a:r>
            <a:r>
              <a:rPr lang="en-US" sz="1400" dirty="0">
                <a:solidFill>
                  <a:schemeClr val="bg2"/>
                </a:solidFill>
              </a:rPr>
              <a:t>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Findings that will have the most meaningful impact on the field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A9D134-5C4E-42B2-9683-F9D3EB388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199" y="710357"/>
            <a:ext cx="2022087" cy="6101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8672F3-33D2-4764-A48E-D7DE1B36AFA5}"/>
              </a:ext>
            </a:extLst>
          </p:cNvPr>
          <p:cNvSpPr/>
          <p:nvPr/>
        </p:nvSpPr>
        <p:spPr>
          <a:xfrm>
            <a:off x="6071885" y="2560181"/>
            <a:ext cx="2877203" cy="16004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71B61"/>
                </a:solidFill>
              </a:rPr>
              <a:t>“The optimal balance point between the poles of pragmatic and explanatory qualities is where these approaches mutually strengthen each other to create the most robust framework for a clinical trial design.”</a:t>
            </a:r>
          </a:p>
        </p:txBody>
      </p:sp>
      <p:pic>
        <p:nvPicPr>
          <p:cNvPr id="11" name="Graphic 10" descr="Arrow Counterclockwise curve">
            <a:extLst>
              <a:ext uri="{FF2B5EF4-FFF2-40B4-BE49-F238E27FC236}">
                <a16:creationId xmlns:a16="http://schemas.microsoft.com/office/drawing/2014/main" id="{3DBEA975-6DC7-4B9A-8F8A-9DF2747C8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260478" y="2001758"/>
            <a:ext cx="1085577" cy="11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E1AFF-2F6C-4799-9B0B-64FDCB72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63823"/>
            <a:ext cx="3701586" cy="1155872"/>
          </a:xfrm>
        </p:spPr>
        <p:txBody>
          <a:bodyPr/>
          <a:lstStyle/>
          <a:p>
            <a:r>
              <a:rPr lang="en-US" sz="2400" dirty="0"/>
              <a:t>Balancing Pragmatic vs. Explanatory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90CEBD-6102-42D5-8A90-5FFD2A6D9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118" y="83030"/>
            <a:ext cx="4140200" cy="8377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D5E2D-4555-4850-AF6C-7BE06FF0C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0" y="1136328"/>
            <a:ext cx="3289321" cy="32654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Tool helps make design decisions consistent with the purpose of the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80 international trialists, clinicians and policy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9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Scale from ‘most explanatory’ to ‘most pragmatic’ (1-5)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Valuable for matching design decisions for how the results of the trial are intended to be used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28B71-41B1-44B5-BD9C-2306E1F9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146" y="981307"/>
            <a:ext cx="4564566" cy="407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45C63-D74A-4517-AB94-61AEF1318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153" y="741759"/>
            <a:ext cx="1736448" cy="2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89D4-8F05-4BCF-875D-B08D65CB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60" y="126983"/>
            <a:ext cx="7886700" cy="880838"/>
          </a:xfrm>
        </p:spPr>
        <p:txBody>
          <a:bodyPr/>
          <a:lstStyle/>
          <a:p>
            <a:r>
              <a:rPr lang="en-US" sz="2400" dirty="0"/>
              <a:t>What to balance?  Key issues involving multiple PRECIS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FE9BA-495D-4A08-8FD5-4476962C3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17" y="1007821"/>
            <a:ext cx="8366667" cy="3398655"/>
          </a:xfrm>
        </p:spPr>
        <p:txBody>
          <a:bodyPr/>
          <a:lstStyle/>
          <a:p>
            <a:r>
              <a:rPr lang="en-US" sz="1600" dirty="0"/>
              <a:t>Interventions tested in routine clinical delivery settings when possible (generalizability under usual conditions) with attention to minimizing known confounders (best to test causal hypotheses)</a:t>
            </a:r>
          </a:p>
          <a:p>
            <a:pPr lvl="1"/>
            <a:r>
              <a:rPr lang="en-US" sz="1600" dirty="0"/>
              <a:t>Magnitude of the unknown confounders inherent in this approach is what stymies clinical trialists and evidence-based medicine purists</a:t>
            </a:r>
          </a:p>
          <a:p>
            <a:r>
              <a:rPr lang="en-US" sz="1600" dirty="0"/>
              <a:t>Inclusion criteria—broad vs. specific</a:t>
            </a:r>
          </a:p>
          <a:p>
            <a:r>
              <a:rPr lang="en-US" sz="1600" dirty="0"/>
              <a:t>Duration of tracking intervention—signal of effectiveness vs. durability</a:t>
            </a:r>
          </a:p>
          <a:p>
            <a:r>
              <a:rPr lang="en-US" sz="1600" dirty="0"/>
              <a:t>Specific dose of intervention—1 for all subjects vs. a range</a:t>
            </a:r>
          </a:p>
          <a:p>
            <a:pPr lvl="1"/>
            <a:r>
              <a:rPr lang="en-US" sz="1600" dirty="0"/>
              <a:t>Introduces confounders as well </a:t>
            </a:r>
          </a:p>
          <a:p>
            <a:r>
              <a:rPr lang="en-US" sz="1600" dirty="0"/>
              <a:t>Randomization—several issues, crossover, cluster randomization etc.</a:t>
            </a:r>
          </a:p>
          <a:p>
            <a:r>
              <a:rPr lang="en-US" sz="1600" dirty="0"/>
              <a:t>Outcomes assessment—rigorous vs. global health outcomes</a:t>
            </a:r>
          </a:p>
          <a:p>
            <a:r>
              <a:rPr lang="en-US" sz="1600" dirty="0"/>
              <a:t>Data analysis—intention to treat vs. only in those completing treatment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618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624A-3FEF-46DD-9954-888F9B80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32895"/>
            <a:ext cx="5101663" cy="880838"/>
          </a:xfrm>
        </p:spPr>
        <p:txBody>
          <a:bodyPr/>
          <a:lstStyle/>
          <a:p>
            <a:r>
              <a:rPr lang="en-US" sz="2000" dirty="0"/>
              <a:t>CATIE: Clinical Antipsychotic Trials of Intervention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8349C-94F7-4FF8-9A99-F7809F72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05" y="864049"/>
            <a:ext cx="4997051" cy="3263504"/>
          </a:xfrm>
        </p:spPr>
        <p:txBody>
          <a:bodyPr/>
          <a:lstStyle/>
          <a:p>
            <a:r>
              <a:rPr lang="en-US" sz="1600" dirty="0"/>
              <a:t>CATIE trial for chronic schizophrenia as well. </a:t>
            </a:r>
          </a:p>
          <a:p>
            <a:r>
              <a:rPr lang="en-US" sz="1600" dirty="0"/>
              <a:t>The study design was similar but there was no placebo arm and it was only a CER trial of 5 different antipsychotics (olanzapine superior)</a:t>
            </a:r>
          </a:p>
          <a:p>
            <a:r>
              <a:rPr lang="en-US" sz="1600" dirty="0"/>
              <a:t>CATIE-ALZ olanzapine, quetiapine, risperidone in lower doses, or placebo (N=450/421 data analysis)</a:t>
            </a:r>
          </a:p>
          <a:p>
            <a:r>
              <a:rPr lang="en-US" sz="1600" dirty="0"/>
              <a:t>Double blinded, randomized &amp; low and high med. doses </a:t>
            </a:r>
          </a:p>
          <a:p>
            <a:r>
              <a:rPr lang="en-US" sz="1600" dirty="0"/>
              <a:t>2 Primary outcomes</a:t>
            </a:r>
          </a:p>
          <a:p>
            <a:pPr lvl="1"/>
            <a:r>
              <a:rPr lang="en-US" sz="1600" dirty="0"/>
              <a:t>Time from initiation treatment to discontinuation of any treatment </a:t>
            </a:r>
            <a:r>
              <a:rPr lang="en-US" sz="1600" i="1" dirty="0"/>
              <a:t>(proxy for treatment failure for effectiveness, adverse effects or both) </a:t>
            </a:r>
          </a:p>
          <a:p>
            <a:pPr lvl="1"/>
            <a:r>
              <a:rPr lang="en-US" sz="1600" dirty="0"/>
              <a:t>Minimal improvement benchmark on the clinical Global Impression of Change Scale (CGIC) at 12 weeks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B9BEA-C3CB-463D-8DB1-0F25D80E8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22820"/>
            <a:ext cx="3635935" cy="2179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73F9B-EBB6-46FB-98F8-DE2DDF1F3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2292724"/>
            <a:ext cx="3570194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4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0C08A-85D7-4E23-AB6C-27BFF5D6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1" y="275335"/>
            <a:ext cx="6205819" cy="379879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F49CA-5FB1-4900-A46D-F320884D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34" y="275335"/>
            <a:ext cx="2642347" cy="3263504"/>
          </a:xfrm>
        </p:spPr>
        <p:txBody>
          <a:bodyPr/>
          <a:lstStyle/>
          <a:p>
            <a:r>
              <a:rPr lang="en-US" sz="1600" dirty="0"/>
              <a:t>Enrollment criteria: DSM DX for Alzheimer’s + deficits in mini mental exam </a:t>
            </a:r>
            <a:r>
              <a:rPr lang="en-US" sz="1600" b="1" dirty="0"/>
              <a:t>Rigorous</a:t>
            </a:r>
            <a:r>
              <a:rPr lang="en-US" sz="1600" dirty="0"/>
              <a:t> </a:t>
            </a:r>
          </a:p>
          <a:p>
            <a:r>
              <a:rPr lang="en-US" sz="1600" dirty="0"/>
              <a:t>Psychosis, aggression, and agitation </a:t>
            </a:r>
            <a:r>
              <a:rPr lang="en-US" sz="1600" dirty="0" err="1"/>
              <a:t>sympts</a:t>
            </a:r>
            <a:r>
              <a:rPr lang="en-US" sz="1600" dirty="0"/>
              <a:t> determined by judgement of treating MD. Had to have for 4 weeks (</a:t>
            </a:r>
            <a:r>
              <a:rPr lang="en-US" sz="1600" b="1" dirty="0"/>
              <a:t>Pragmatic</a:t>
            </a:r>
            <a:r>
              <a:rPr lang="en-US" sz="1600" dirty="0"/>
              <a:t>)</a:t>
            </a:r>
          </a:p>
          <a:p>
            <a:r>
              <a:rPr lang="en-US" sz="1600" dirty="0"/>
              <a:t>Prescribing reflected clinical practice</a:t>
            </a:r>
          </a:p>
          <a:p>
            <a:r>
              <a:rPr lang="en-US" sz="1600" dirty="0"/>
              <a:t>If subject not responsive to med could be discontinued in 2 weeks and move to Phase 2</a:t>
            </a:r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93C50-7442-41E8-813E-57AC6EE10C5B}"/>
              </a:ext>
            </a:extLst>
          </p:cNvPr>
          <p:cNvSpPr txBox="1"/>
          <p:nvPr/>
        </p:nvSpPr>
        <p:spPr>
          <a:xfrm>
            <a:off x="1869141" y="4242547"/>
            <a:ext cx="5681381" cy="64633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??Focus on Phase 1:  Our field may or may not be ready for multiphase adaptive trials—the future! </a:t>
            </a:r>
          </a:p>
        </p:txBody>
      </p:sp>
    </p:spTree>
    <p:extLst>
      <p:ext uri="{BB962C8B-B14F-4D97-AF65-F5344CB8AC3E}">
        <p14:creationId xmlns:p14="http://schemas.microsoft.com/office/powerpoint/2010/main" val="421261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6AA670-0561-4D44-B403-15FBFCBC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" y="-3989"/>
            <a:ext cx="3293926" cy="2651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52AD0-95F9-459B-AB61-17D91FA76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298" y="70282"/>
            <a:ext cx="2951328" cy="2594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B1C5B8-413E-4D54-9E03-0CC1F20A171D}"/>
              </a:ext>
            </a:extLst>
          </p:cNvPr>
          <p:cNvSpPr txBox="1"/>
          <p:nvPr/>
        </p:nvSpPr>
        <p:spPr>
          <a:xfrm>
            <a:off x="4498343" y="336784"/>
            <a:ext cx="16203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All 3 comparisons to placebo &lt;.01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E2D5E-222A-4DB4-B2A9-AB6C5D764E02}"/>
              </a:ext>
            </a:extLst>
          </p:cNvPr>
          <p:cNvSpPr txBox="1"/>
          <p:nvPr/>
        </p:nvSpPr>
        <p:spPr>
          <a:xfrm>
            <a:off x="188862" y="2722089"/>
            <a:ext cx="8834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CGIC</a:t>
            </a:r>
            <a:r>
              <a:rPr lang="en-US" sz="1600" dirty="0">
                <a:solidFill>
                  <a:schemeClr val="bg1"/>
                </a:solidFill>
              </a:rPr>
              <a:t> minimal improvement metric</a:t>
            </a:r>
            <a:r>
              <a:rPr lang="en-US" sz="1600" dirty="0">
                <a:solidFill>
                  <a:schemeClr val="accent1"/>
                </a:solidFill>
              </a:rPr>
              <a:t>: </a:t>
            </a:r>
            <a:r>
              <a:rPr lang="en-US" sz="1600" b="1" dirty="0">
                <a:solidFill>
                  <a:schemeClr val="bg1"/>
                </a:solidFill>
              </a:rPr>
              <a:t>32</a:t>
            </a:r>
            <a:r>
              <a:rPr lang="en-US" sz="1600" dirty="0">
                <a:solidFill>
                  <a:schemeClr val="accent1"/>
                </a:solidFill>
              </a:rPr>
              <a:t>% </a:t>
            </a:r>
            <a:r>
              <a:rPr lang="en-US" sz="1600" dirty="0" err="1">
                <a:solidFill>
                  <a:schemeClr val="accent1"/>
                </a:solidFill>
              </a:rPr>
              <a:t>OlZ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b="1" dirty="0">
                <a:solidFill>
                  <a:schemeClr val="bg1"/>
                </a:solidFill>
              </a:rPr>
              <a:t>29</a:t>
            </a:r>
            <a:r>
              <a:rPr lang="en-US" sz="1600" dirty="0">
                <a:solidFill>
                  <a:schemeClr val="accent1"/>
                </a:solidFill>
              </a:rPr>
              <a:t>% RIS, </a:t>
            </a:r>
            <a:r>
              <a:rPr lang="en-US" sz="1600" b="1" dirty="0">
                <a:solidFill>
                  <a:schemeClr val="bg1"/>
                </a:solidFill>
              </a:rPr>
              <a:t>26</a:t>
            </a:r>
            <a:r>
              <a:rPr lang="en-US" sz="1600" dirty="0">
                <a:solidFill>
                  <a:schemeClr val="accent1"/>
                </a:solidFill>
              </a:rPr>
              <a:t>% QUET, </a:t>
            </a:r>
            <a:r>
              <a:rPr lang="en-US" sz="1600" b="1" dirty="0">
                <a:solidFill>
                  <a:schemeClr val="bg1"/>
                </a:solidFill>
              </a:rPr>
              <a:t>21</a:t>
            </a:r>
            <a:r>
              <a:rPr lang="en-US" sz="1600" dirty="0">
                <a:solidFill>
                  <a:schemeClr val="accent1"/>
                </a:solidFill>
              </a:rPr>
              <a:t>% PLAC (p=.22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Key Lesson:  </a:t>
            </a:r>
            <a:r>
              <a:rPr lang="en-US" sz="1600" dirty="0">
                <a:solidFill>
                  <a:schemeClr val="bg1"/>
                </a:solidFill>
              </a:rPr>
              <a:t>Combined primary outcome of efficacy + adverse effects pragmatic but must distinguish between efficacy vs. AE’s.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Key Lesson:</a:t>
            </a:r>
            <a:r>
              <a:rPr lang="en-US" sz="1600" dirty="0">
                <a:solidFill>
                  <a:schemeClr val="bg1"/>
                </a:solidFill>
              </a:rPr>
              <a:t> Would assay sensitivity be improved if the primary outcomes were continuous?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Key Lesson:  </a:t>
            </a:r>
            <a:r>
              <a:rPr lang="en-US" sz="1600" dirty="0">
                <a:solidFill>
                  <a:schemeClr val="bg1"/>
                </a:solidFill>
              </a:rPr>
              <a:t>In effectiveness studies re-randomizing treatment failures important 					    (adaptive component) A version of a S.M.A.R.T.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97E7C-12BA-4FD8-8492-BC9EAF61B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82" y="87402"/>
            <a:ext cx="2770094" cy="25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0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987A-D225-499B-99AF-D4A9FD88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6" y="107134"/>
            <a:ext cx="8630901" cy="880838"/>
          </a:xfrm>
        </p:spPr>
        <p:txBody>
          <a:bodyPr/>
          <a:lstStyle/>
          <a:p>
            <a:r>
              <a:rPr lang="en-US" sz="1800" dirty="0"/>
              <a:t>STAR*D: Sequenced Treatment Alternatives to Relieve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40F8-A4E5-43AF-A5B4-8DB11EB5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12" y="547553"/>
            <a:ext cx="8226238" cy="3263504"/>
          </a:xfrm>
        </p:spPr>
        <p:txBody>
          <a:bodyPr/>
          <a:lstStyle/>
          <a:p>
            <a:r>
              <a:rPr lang="en-US" sz="1600" dirty="0"/>
              <a:t>Much more complicated study, general overview is what is more important </a:t>
            </a:r>
          </a:p>
          <a:p>
            <a:r>
              <a:rPr lang="en-US" sz="1600" dirty="0"/>
              <a:t>Designed to assess effectiveness of treatments in generalizable samples and ensure the delivery of adequate treatments. </a:t>
            </a:r>
          </a:p>
          <a:p>
            <a:r>
              <a:rPr lang="en-US" sz="1600" dirty="0"/>
              <a:t>The study aimed to define the symptomatic outcomes for outpatients with nonpsychotic major depressive disorder treated initially with citalopram, an (SSRI).</a:t>
            </a:r>
          </a:p>
          <a:p>
            <a:r>
              <a:rPr lang="en-US" sz="1600" dirty="0"/>
              <a:t>The question is what do you do next if a patient fails 1 SSRI?</a:t>
            </a:r>
          </a:p>
          <a:p>
            <a:pPr lvl="1"/>
            <a:r>
              <a:rPr lang="en-US" sz="1600" dirty="0"/>
              <a:t>Establish TX remitters vs. </a:t>
            </a:r>
            <a:r>
              <a:rPr lang="en-US" sz="1600" dirty="0" err="1"/>
              <a:t>nonremitters</a:t>
            </a:r>
            <a:r>
              <a:rPr lang="en-US" sz="1600" dirty="0"/>
              <a:t> and identify treatment resistant subgroup (treatment resistant depression (TRD)= fail 2 TXs)</a:t>
            </a:r>
          </a:p>
          <a:p>
            <a:r>
              <a:rPr lang="en-US" sz="1600" b="1" dirty="0"/>
              <a:t>Level 1 Citalopram</a:t>
            </a:r>
            <a:r>
              <a:rPr lang="en-US" sz="1600" dirty="0"/>
              <a:t>:  Adequate doses of citalopram were given for an adequate treatment trial and assess efficacy in representative practice settings and to identify those failing treatment </a:t>
            </a:r>
          </a:p>
          <a:p>
            <a:r>
              <a:rPr lang="en-US" sz="1600" dirty="0"/>
              <a:t>Primary outcome was remission of depression symptoms (absence) vs. response (50% improvement in symptoms)</a:t>
            </a:r>
          </a:p>
          <a:p>
            <a:r>
              <a:rPr lang="en-US" sz="1600" dirty="0"/>
              <a:t>In RCTs of antidepressants typically 20-30% remission rate and 35-45% response rates</a:t>
            </a:r>
          </a:p>
          <a:p>
            <a:pPr lvl="1"/>
            <a:r>
              <a:rPr lang="en-US" sz="1600" b="1" dirty="0"/>
              <a:t>KEY LESSON</a:t>
            </a:r>
            <a:r>
              <a:rPr lang="en-US" sz="1600" dirty="0"/>
              <a:t>:  For an adaptive trial consider a different pain primary outcome?</a:t>
            </a:r>
          </a:p>
          <a:p>
            <a:pPr lvl="1"/>
            <a:endParaRPr lang="en-US" sz="1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822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D24F-BDF8-4B03-8807-B296C5B5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97" y="212366"/>
            <a:ext cx="7886700" cy="880838"/>
          </a:xfrm>
        </p:spPr>
        <p:txBody>
          <a:bodyPr/>
          <a:lstStyle/>
          <a:p>
            <a:r>
              <a:rPr lang="en-US" sz="2400" dirty="0"/>
              <a:t>STAR*D 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5A228-2BDC-4D5F-9A6B-87F7CB32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40" y="660411"/>
            <a:ext cx="8853375" cy="3263504"/>
          </a:xfrm>
        </p:spPr>
        <p:txBody>
          <a:bodyPr/>
          <a:lstStyle/>
          <a:p>
            <a:r>
              <a:rPr lang="en-US" sz="1600" dirty="0"/>
              <a:t>N=4000 outpatients, </a:t>
            </a:r>
          </a:p>
          <a:p>
            <a:r>
              <a:rPr lang="en-US" sz="1600" dirty="0"/>
              <a:t>Entry criteria broad</a:t>
            </a:r>
          </a:p>
          <a:p>
            <a:pPr lvl="1"/>
            <a:r>
              <a:rPr lang="en-US" sz="1600" dirty="0"/>
              <a:t>18-75 </a:t>
            </a:r>
            <a:r>
              <a:rPr lang="en-US" sz="1600" dirty="0" err="1"/>
              <a:t>yrs</a:t>
            </a:r>
            <a:r>
              <a:rPr lang="en-US" sz="1600" dirty="0"/>
              <a:t>, non-psychotic MDD, DX with DSM criteria, high symptom scores on HAMD</a:t>
            </a:r>
          </a:p>
          <a:p>
            <a:pPr lvl="1"/>
            <a:r>
              <a:rPr lang="en-US" sz="1600" dirty="0"/>
              <a:t>Many of the subjects would not have qualified for FDA phase 3 AD trials (generalizability)</a:t>
            </a:r>
          </a:p>
          <a:p>
            <a:r>
              <a:rPr lang="en-US" sz="1600" dirty="0"/>
              <a:t>Dosing flexible but rigorous</a:t>
            </a:r>
          </a:p>
          <a:p>
            <a:pPr lvl="1"/>
            <a:r>
              <a:rPr lang="en-US" sz="1600" dirty="0"/>
              <a:t>Citalopram (example) 20-60 mgs, can increase every 2-4 weeks</a:t>
            </a:r>
          </a:p>
          <a:p>
            <a:r>
              <a:rPr lang="en-US" sz="1600" dirty="0"/>
              <a:t>Treatments unblinded, prescribed by a psychiatrist or PCP</a:t>
            </a:r>
          </a:p>
          <a:p>
            <a:r>
              <a:rPr lang="en-US" sz="1600" dirty="0"/>
              <a:t>Measurement based care</a:t>
            </a:r>
          </a:p>
          <a:p>
            <a:pPr lvl="1"/>
            <a:r>
              <a:rPr lang="en-US" sz="1600" dirty="0"/>
              <a:t>Symptom checklist used to determine treatment responses (QIDS-C16)</a:t>
            </a:r>
          </a:p>
          <a:p>
            <a:r>
              <a:rPr lang="en-US" sz="1600" dirty="0"/>
              <a:t>Some degree of patient choice for which treatments they would receive</a:t>
            </a:r>
          </a:p>
          <a:p>
            <a:pPr lvl="1"/>
            <a:r>
              <a:rPr lang="en-US" sz="1600" b="1" dirty="0"/>
              <a:t>KEY LESSON—</a:t>
            </a:r>
            <a:r>
              <a:rPr lang="en-US" sz="1600" dirty="0"/>
              <a:t>particularly important for multimodal pain TX trials</a:t>
            </a:r>
          </a:p>
          <a:p>
            <a:r>
              <a:rPr lang="en-US" sz="1600" dirty="0"/>
              <a:t>12-14 weeks per treatment per treatment level, 1 year follow up</a:t>
            </a:r>
          </a:p>
          <a:p>
            <a:r>
              <a:rPr lang="en-US" sz="1600" dirty="0"/>
              <a:t>For Level 2 only small # randomized to/ or chose cognitive therapy over meds (could not compare to other treatments)</a:t>
            </a:r>
          </a:p>
        </p:txBody>
      </p:sp>
    </p:spTree>
    <p:extLst>
      <p:ext uri="{BB962C8B-B14F-4D97-AF65-F5344CB8AC3E}">
        <p14:creationId xmlns:p14="http://schemas.microsoft.com/office/powerpoint/2010/main" val="443977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771B61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3591</TotalTime>
  <Words>1315</Words>
  <Application>Microsoft Office PowerPoint</Application>
  <PresentationFormat>On-screen Show (16:9)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Avenir Book</vt:lpstr>
      <vt:lpstr>Calibri</vt:lpstr>
      <vt:lpstr>Office Theme</vt:lpstr>
      <vt:lpstr>Lessons Learned from Psychiatry: CATIE and STAR*D </vt:lpstr>
      <vt:lpstr>Agenda</vt:lpstr>
      <vt:lpstr>Balancing Pragmatic vs. Explanatory</vt:lpstr>
      <vt:lpstr>What to balance?  Key issues involving multiple PRECIS domains</vt:lpstr>
      <vt:lpstr>CATIE: Clinical Antipsychotic Trials of Intervention Effectiveness</vt:lpstr>
      <vt:lpstr>PowerPoint Presentation</vt:lpstr>
      <vt:lpstr>PowerPoint Presentation</vt:lpstr>
      <vt:lpstr>STAR*D: Sequenced Treatment Alternatives to Relieve Depression</vt:lpstr>
      <vt:lpstr>STAR*D Key Features</vt:lpstr>
      <vt:lpstr>PowerPoint Presentation</vt:lpstr>
      <vt:lpstr>PowerPoint Presentation</vt:lpstr>
      <vt:lpstr>Important study take-aways</vt:lpstr>
      <vt:lpstr>PowerPoint Presentation</vt:lpstr>
      <vt:lpstr>Lessons from Downstream Studies</vt:lpstr>
      <vt:lpstr>Thanks to You! I have been blessed with terrific colleagues!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Wasan, Ajay</cp:lastModifiedBy>
  <cp:revision>216</cp:revision>
  <cp:lastPrinted>2019-07-18T13:58:01Z</cp:lastPrinted>
  <dcterms:created xsi:type="dcterms:W3CDTF">2019-07-18T12:44:10Z</dcterms:created>
  <dcterms:modified xsi:type="dcterms:W3CDTF">2020-10-11T22:42:30Z</dcterms:modified>
</cp:coreProperties>
</file>