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template.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16"/>
  </p:notesMasterIdLst>
  <p:handoutMasterIdLst>
    <p:handoutMasterId r:id="rId17"/>
  </p:handoutMasterIdLst>
  <p:sldIdLst>
    <p:sldId id="446" r:id="rId2"/>
    <p:sldId id="396" r:id="rId3"/>
    <p:sldId id="448" r:id="rId4"/>
    <p:sldId id="450" r:id="rId5"/>
    <p:sldId id="463" r:id="rId6"/>
    <p:sldId id="468" r:id="rId7"/>
    <p:sldId id="529" r:id="rId8"/>
    <p:sldId id="535" r:id="rId9"/>
    <p:sldId id="534" r:id="rId10"/>
    <p:sldId id="536" r:id="rId11"/>
    <p:sldId id="537" r:id="rId12"/>
    <p:sldId id="538" r:id="rId13"/>
    <p:sldId id="539" r:id="rId14"/>
    <p:sldId id="540"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86"/>
    <p:restoredTop sz="94673"/>
  </p:normalViewPr>
  <p:slideViewPr>
    <p:cSldViewPr>
      <p:cViewPr varScale="1">
        <p:scale>
          <a:sx n="107" d="100"/>
          <a:sy n="107" d="100"/>
        </p:scale>
        <p:origin x="1064" y="17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128" d="100"/>
        <a:sy n="128" d="100"/>
      </p:scale>
      <p:origin x="0" y="0"/>
    </p:cViewPr>
  </p:sorterViewPr>
  <p:notesViewPr>
    <p:cSldViewPr>
      <p:cViewPr varScale="1">
        <p:scale>
          <a:sx n="96" d="100"/>
          <a:sy n="96" d="100"/>
        </p:scale>
        <p:origin x="-52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CBCA25-929C-7B47-BB00-D4E97C9387B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imes" charset="0"/>
                <a:ea typeface="ＭＳ Ｐゴシック" charset="-128"/>
              </a:defRPr>
            </a:lvl1pPr>
          </a:lstStyle>
          <a:p>
            <a:pPr>
              <a:defRPr/>
            </a:pPr>
            <a:endParaRPr lang="en-US"/>
          </a:p>
        </p:txBody>
      </p:sp>
      <p:sp>
        <p:nvSpPr>
          <p:cNvPr id="3" name="Date Placeholder 2">
            <a:extLst>
              <a:ext uri="{FF2B5EF4-FFF2-40B4-BE49-F238E27FC236}">
                <a16:creationId xmlns:a16="http://schemas.microsoft.com/office/drawing/2014/main" id="{2DB14717-6C46-B94F-9F29-6DACDB3968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atin typeface="Times" charset="0"/>
                <a:ea typeface="ＭＳ Ｐゴシック" charset="-128"/>
              </a:defRPr>
            </a:lvl1pPr>
          </a:lstStyle>
          <a:p>
            <a:pPr>
              <a:defRPr/>
            </a:pPr>
            <a:fld id="{79D7F8FA-0F2C-D147-AAAD-B0E591463320}" type="datetimeFigureOut">
              <a:rPr lang="en-US"/>
              <a:pPr>
                <a:defRPr/>
              </a:pPr>
              <a:t>10/9/20</a:t>
            </a:fld>
            <a:endParaRPr lang="en-US"/>
          </a:p>
        </p:txBody>
      </p:sp>
      <p:sp>
        <p:nvSpPr>
          <p:cNvPr id="4" name="Footer Placeholder 3">
            <a:extLst>
              <a:ext uri="{FF2B5EF4-FFF2-40B4-BE49-F238E27FC236}">
                <a16:creationId xmlns:a16="http://schemas.microsoft.com/office/drawing/2014/main" id="{74A0E6AB-7039-4349-B675-C9567B2CCB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atin typeface="Times" charset="0"/>
                <a:ea typeface="ＭＳ Ｐゴシック" charset="-128"/>
              </a:defRPr>
            </a:lvl1pPr>
          </a:lstStyle>
          <a:p>
            <a:pPr>
              <a:defRPr/>
            </a:pPr>
            <a:endParaRPr lang="en-US"/>
          </a:p>
        </p:txBody>
      </p:sp>
      <p:sp>
        <p:nvSpPr>
          <p:cNvPr id="5" name="Slide Number Placeholder 4">
            <a:extLst>
              <a:ext uri="{FF2B5EF4-FFF2-40B4-BE49-F238E27FC236}">
                <a16:creationId xmlns:a16="http://schemas.microsoft.com/office/drawing/2014/main" id="{A42A0A40-D1D1-3D48-84EF-185909927BE5}"/>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04F7F44-581D-6D47-8F43-C6CB344C6DC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924E47DC-2B11-4C41-88A9-0534946C905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charset="0"/>
                <a:ea typeface="ＭＳ Ｐゴシック" charset="0"/>
                <a:cs typeface="ＭＳ Ｐゴシック" charset="0"/>
              </a:defRPr>
            </a:lvl1pPr>
          </a:lstStyle>
          <a:p>
            <a:pPr>
              <a:defRPr/>
            </a:pPr>
            <a:endParaRPr lang="en-US"/>
          </a:p>
        </p:txBody>
      </p:sp>
      <p:sp>
        <p:nvSpPr>
          <p:cNvPr id="51203" name="Rectangle 3">
            <a:extLst>
              <a:ext uri="{FF2B5EF4-FFF2-40B4-BE49-F238E27FC236}">
                <a16:creationId xmlns:a16="http://schemas.microsoft.com/office/drawing/2014/main" id="{F1FCD81A-E788-C64A-9D3B-9F10FE8A78D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charset="0"/>
                <a:ea typeface="ＭＳ Ｐゴシック" charset="0"/>
                <a:cs typeface="ＭＳ Ｐゴシック" charset="0"/>
              </a:defRPr>
            </a:lvl1pPr>
          </a:lstStyle>
          <a:p>
            <a:pPr>
              <a:defRPr/>
            </a:pPr>
            <a:endParaRPr lang="en-US"/>
          </a:p>
        </p:txBody>
      </p:sp>
      <p:sp>
        <p:nvSpPr>
          <p:cNvPr id="13316" name="Rectangle 4">
            <a:extLst>
              <a:ext uri="{FF2B5EF4-FFF2-40B4-BE49-F238E27FC236}">
                <a16:creationId xmlns:a16="http://schemas.microsoft.com/office/drawing/2014/main" id="{47186C74-FA91-274F-BE52-C53E7C616A2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5" name="Rectangle 5">
            <a:extLst>
              <a:ext uri="{FF2B5EF4-FFF2-40B4-BE49-F238E27FC236}">
                <a16:creationId xmlns:a16="http://schemas.microsoft.com/office/drawing/2014/main" id="{8B71135A-4DE5-484B-A497-2930031FA48F}"/>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06" name="Rectangle 6">
            <a:extLst>
              <a:ext uri="{FF2B5EF4-FFF2-40B4-BE49-F238E27FC236}">
                <a16:creationId xmlns:a16="http://schemas.microsoft.com/office/drawing/2014/main" id="{FE1CB24E-5FDA-E04C-803F-760806765EC7}"/>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charset="0"/>
                <a:ea typeface="ＭＳ Ｐゴシック" charset="0"/>
                <a:cs typeface="ＭＳ Ｐゴシック" charset="0"/>
              </a:defRPr>
            </a:lvl1pPr>
          </a:lstStyle>
          <a:p>
            <a:pPr>
              <a:defRPr/>
            </a:pPr>
            <a:endParaRPr lang="en-US"/>
          </a:p>
        </p:txBody>
      </p:sp>
      <p:sp>
        <p:nvSpPr>
          <p:cNvPr id="51207" name="Rectangle 7">
            <a:extLst>
              <a:ext uri="{FF2B5EF4-FFF2-40B4-BE49-F238E27FC236}">
                <a16:creationId xmlns:a16="http://schemas.microsoft.com/office/drawing/2014/main" id="{2907362B-E377-F84D-9C8A-0AEEA2A239B2}"/>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5679ED9-9569-FA4B-8DDA-340C9B052B5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a:extLst>
              <a:ext uri="{FF2B5EF4-FFF2-40B4-BE49-F238E27FC236}">
                <a16:creationId xmlns:a16="http://schemas.microsoft.com/office/drawing/2014/main" id="{0821CF59-08E7-A24F-9DB0-02F5C71836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D7360B99-7C4B-834B-A891-E0D0312C6AC3}" type="slidenum">
              <a:rPr lang="en-US" altLang="en-US" sz="1200" smtClean="0"/>
              <a:pPr/>
              <a:t>2</a:t>
            </a:fld>
            <a:endParaRPr lang="en-US" altLang="en-US" sz="1200"/>
          </a:p>
        </p:txBody>
      </p:sp>
      <p:sp>
        <p:nvSpPr>
          <p:cNvPr id="17410" name="Rectangle 2">
            <a:extLst>
              <a:ext uri="{FF2B5EF4-FFF2-40B4-BE49-F238E27FC236}">
                <a16:creationId xmlns:a16="http://schemas.microsoft.com/office/drawing/2014/main" id="{B4FC8A9D-B8D4-5B48-923B-BDBA42672C94}"/>
              </a:ext>
            </a:extLst>
          </p:cNvPr>
          <p:cNvSpPr>
            <a:spLocks noGrp="1" noRot="1" noChangeAspect="1" noChangeArrowheads="1" noTextEdit="1"/>
          </p:cNvSpPr>
          <p:nvPr>
            <p:ph type="sldImg"/>
          </p:nvPr>
        </p:nvSpPr>
        <p:spPr>
          <a:xfrm>
            <a:off x="931863" y="369888"/>
            <a:ext cx="4994275" cy="3744912"/>
          </a:xfrm>
          <a:solidFill>
            <a:srgbClr val="FFFFFF"/>
          </a:solidFill>
          <a:ln/>
        </p:spPr>
      </p:sp>
      <p:sp>
        <p:nvSpPr>
          <p:cNvPr id="17411" name="Rectangle 3">
            <a:extLst>
              <a:ext uri="{FF2B5EF4-FFF2-40B4-BE49-F238E27FC236}">
                <a16:creationId xmlns:a16="http://schemas.microsoft.com/office/drawing/2014/main" id="{840C0A69-655B-1B4C-A622-C2711F5C96FE}"/>
              </a:ext>
            </a:extLst>
          </p:cNvPr>
          <p:cNvSpPr>
            <a:spLocks noGrp="1" noChangeArrowheads="1"/>
          </p:cNvSpPr>
          <p:nvPr>
            <p:ph type="body" idx="1"/>
          </p:nvPr>
        </p:nvSpPr>
        <p:spPr>
          <a:xfrm>
            <a:off x="912813" y="4270375"/>
            <a:ext cx="5414962"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lstStyle/>
          <a:p>
            <a:pPr marL="114300" indent="-114300" eaLnBrk="1" hangingPunct="1">
              <a:tabLst>
                <a:tab pos="285750" algn="l"/>
              </a:tabLst>
            </a:pPr>
            <a:r>
              <a:rPr lang="en-US" altLang="en-US">
                <a:latin typeface="Times" pitchFamily="2" charset="0"/>
                <a:ea typeface="ＭＳ Ｐゴシック" panose="020B0600070205080204" pitchFamily="34" charset="-128"/>
              </a:rPr>
              <a:t>Many mechanisms have been proposed for neuropathic pain, but it is unknown which mechanisms are most relevant in humans. This slide lists the more widely accepted proposed mechanisms. In an individual patient, more than one mechanism is probably relevant. The ability to classify patients based on predominant pathophysiology may, hopefully, help target therapy.</a:t>
            </a:r>
            <a:r>
              <a:rPr lang="en-US" altLang="en-US" baseline="30000">
                <a:latin typeface="Times" pitchFamily="2" charset="0"/>
                <a:ea typeface="ＭＳ Ｐゴシック" panose="020B0600070205080204" pitchFamily="34" charset="-128"/>
              </a:rPr>
              <a:t>1</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Excitotoxicity: nerve damage results in a barrage of nociceptive input released into the spinal cord that can damage inhibitory cells and result in a disinhibited pain system.</a:t>
            </a:r>
            <a:r>
              <a:rPr lang="en-US" altLang="en-US" baseline="30000">
                <a:latin typeface="Times" pitchFamily="2" charset="0"/>
                <a:ea typeface="ＭＳ Ｐゴシック" panose="020B0600070205080204" pitchFamily="34" charset="-128"/>
              </a:rPr>
              <a:t>2</a:t>
            </a:r>
          </a:p>
          <a:p>
            <a:pPr marL="114300" indent="-114300" eaLnBrk="1" hangingPunct="1">
              <a:tabLst>
                <a:tab pos="285750" algn="l"/>
              </a:tabLst>
            </a:pPr>
            <a:r>
              <a:rPr lang="en-US" altLang="en-US">
                <a:latin typeface="Times" pitchFamily="2" charset="0"/>
                <a:ea typeface="ＭＳ Ｐゴシック" panose="020B0600070205080204" pitchFamily="34" charset="-128"/>
              </a:rPr>
              <a:t>Sodium channels: in damaged nerves, abnormal sodium channels may be produced that result in a hyperexcitable nerve.</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Ectopic discharge: damaged nerves produce ectopic, or abnormal, nerve impulses that may promote pain perceptions.</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Deafferentation: if the central nervous system (CNS) is deprived of normal nerve input, as in the case of amputation or plexus avulsion, pain may result. The classic picture is severe pain in an insensate (or absent) limb.</a:t>
            </a:r>
            <a:r>
              <a:rPr lang="en-US" altLang="en-US" baseline="30000">
                <a:latin typeface="Times" pitchFamily="2" charset="0"/>
                <a:ea typeface="ＭＳ Ｐゴシック" panose="020B0600070205080204" pitchFamily="34" charset="-128"/>
              </a:rPr>
              <a:t>4</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Central sensitization: with repeated sensory input, the CNS may become hyperresponsive (sensitized) to peripheral input, a so-called facilitated state. This state is caused by long-term or permanent changes in the anatomy or physiology of the CNS produced by pain.</a:t>
            </a:r>
            <a:r>
              <a:rPr lang="en-US" altLang="en-US" baseline="30000">
                <a:latin typeface="Times" pitchFamily="2" charset="0"/>
                <a:ea typeface="ＭＳ Ｐゴシック" panose="020B0600070205080204" pitchFamily="34" charset="-128"/>
              </a:rPr>
              <a:t>1-3</a:t>
            </a: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1.	Galer BS. Neuropathic pain of peripheral origin: advances in pharmacologic treatment. </a:t>
            </a:r>
            <a:r>
              <a:rPr lang="en-US" altLang="en-US" sz="1000" i="1">
                <a:latin typeface="Times" pitchFamily="2" charset="0"/>
                <a:ea typeface="ＭＳ Ｐゴシック" panose="020B0600070205080204" pitchFamily="34" charset="-128"/>
              </a:rPr>
              <a:t>Neurology</a:t>
            </a:r>
            <a:r>
              <a:rPr lang="en-US" altLang="en-US" sz="1000">
                <a:latin typeface="Times" pitchFamily="2" charset="0"/>
                <a:ea typeface="ＭＳ Ｐゴシック" panose="020B0600070205080204" pitchFamily="34" charset="-128"/>
              </a:rPr>
              <a:t>. 	1995;45(suppl 9):S17-S25.</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2. 	Brookoff D. Chronic pain: 1. A new disease? </a:t>
            </a:r>
            <a:r>
              <a:rPr lang="en-US" altLang="en-US" sz="1000" i="1">
                <a:latin typeface="Times" pitchFamily="2" charset="0"/>
                <a:ea typeface="ＭＳ Ｐゴシック" panose="020B0600070205080204" pitchFamily="34" charset="-128"/>
              </a:rPr>
              <a:t>Hosp Pract</a:t>
            </a:r>
            <a:r>
              <a:rPr lang="en-US" altLang="en-US" sz="1000">
                <a:latin typeface="Times" pitchFamily="2" charset="0"/>
                <a:ea typeface="ＭＳ Ｐゴシック" panose="020B0600070205080204" pitchFamily="34" charset="-128"/>
              </a:rPr>
              <a:t>. July, 2000:45-52,59.</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3. 	Baron R. Peripheral neuropathic pain: from mechanisms to symptoms. </a:t>
            </a:r>
            <a:r>
              <a:rPr lang="en-US" altLang="en-US" sz="1000" i="1">
                <a:latin typeface="Times" pitchFamily="2" charset="0"/>
                <a:ea typeface="ＭＳ Ｐゴシック" panose="020B0600070205080204" pitchFamily="34" charset="-128"/>
              </a:rPr>
              <a:t>Clin J Pain</a:t>
            </a:r>
            <a:r>
              <a:rPr lang="en-US" altLang="en-US" sz="1000">
                <a:latin typeface="Times" pitchFamily="2" charset="0"/>
                <a:ea typeface="ＭＳ Ｐゴシック" panose="020B0600070205080204" pitchFamily="34" charset="-128"/>
              </a:rPr>
              <a:t>. 2000;16:S12-	S20.</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4. 	Portenoy RK. Neuropathic pain. In: Portenoy RK, Kanner RM, eds: </a:t>
            </a:r>
            <a:r>
              <a:rPr lang="en-US" altLang="en-US" sz="1000" i="1">
                <a:latin typeface="Times" pitchFamily="2" charset="0"/>
                <a:ea typeface="ＭＳ Ｐゴシック" panose="020B0600070205080204" pitchFamily="34" charset="-128"/>
              </a:rPr>
              <a:t>Pain Management</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Theory</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and 	Practice</a:t>
            </a:r>
            <a:r>
              <a:rPr lang="en-US" altLang="en-US" sz="1000">
                <a:latin typeface="Times" pitchFamily="2" charset="0"/>
                <a:ea typeface="ＭＳ Ｐゴシック" panose="020B0600070205080204" pitchFamily="34" charset="-128"/>
              </a:rPr>
              <a:t>. Philadelphia, Pa: FA Davis Company; 1996:94,97.</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a16="http://schemas.microsoft.com/office/drawing/2014/main" id="{B5D67D7E-B473-3A43-9823-A4622FF9A64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240E17EB-6F97-5C46-A73B-4AB60CB51F87}" type="slidenum">
              <a:rPr lang="en-US" altLang="en-US" sz="1200" smtClean="0"/>
              <a:pPr/>
              <a:t>3</a:t>
            </a:fld>
            <a:endParaRPr lang="en-US" altLang="en-US" sz="1200"/>
          </a:p>
        </p:txBody>
      </p:sp>
      <p:sp>
        <p:nvSpPr>
          <p:cNvPr id="20482" name="Rectangle 2">
            <a:extLst>
              <a:ext uri="{FF2B5EF4-FFF2-40B4-BE49-F238E27FC236}">
                <a16:creationId xmlns:a16="http://schemas.microsoft.com/office/drawing/2014/main" id="{83E90FF6-EDC4-7D4C-AD89-67D3C7C49947}"/>
              </a:ext>
            </a:extLst>
          </p:cNvPr>
          <p:cNvSpPr>
            <a:spLocks noGrp="1" noRot="1" noChangeAspect="1" noChangeArrowheads="1" noTextEdit="1"/>
          </p:cNvSpPr>
          <p:nvPr>
            <p:ph type="sldImg"/>
          </p:nvPr>
        </p:nvSpPr>
        <p:spPr>
          <a:xfrm>
            <a:off x="931863" y="369888"/>
            <a:ext cx="4994275" cy="3744912"/>
          </a:xfrm>
          <a:solidFill>
            <a:srgbClr val="FFFFFF"/>
          </a:solidFill>
          <a:ln/>
        </p:spPr>
      </p:sp>
      <p:sp>
        <p:nvSpPr>
          <p:cNvPr id="20483" name="Rectangle 3">
            <a:extLst>
              <a:ext uri="{FF2B5EF4-FFF2-40B4-BE49-F238E27FC236}">
                <a16:creationId xmlns:a16="http://schemas.microsoft.com/office/drawing/2014/main" id="{4DC6E293-E07A-5B46-B7EF-4F598F3B30B9}"/>
              </a:ext>
            </a:extLst>
          </p:cNvPr>
          <p:cNvSpPr>
            <a:spLocks noGrp="1" noChangeArrowheads="1"/>
          </p:cNvSpPr>
          <p:nvPr>
            <p:ph type="body" idx="1"/>
          </p:nvPr>
        </p:nvSpPr>
        <p:spPr>
          <a:xfrm>
            <a:off x="912813" y="4270375"/>
            <a:ext cx="5414962"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lstStyle/>
          <a:p>
            <a:pPr marL="114300" indent="-114300" eaLnBrk="1" hangingPunct="1">
              <a:tabLst>
                <a:tab pos="285750" algn="l"/>
              </a:tabLst>
            </a:pPr>
            <a:r>
              <a:rPr lang="en-US" altLang="en-US">
                <a:latin typeface="Times" pitchFamily="2" charset="0"/>
                <a:ea typeface="ＭＳ Ｐゴシック" panose="020B0600070205080204" pitchFamily="34" charset="-128"/>
              </a:rPr>
              <a:t>Many mechanisms have been proposed for neuropathic pain, but it is unknown which mechanisms are most relevant in humans. This slide lists the more widely accepted proposed mechanisms. In an individual patient, more than one mechanism is probably relevant. The ability to classify patients based on predominant pathophysiology may, hopefully, help target therapy.</a:t>
            </a:r>
            <a:r>
              <a:rPr lang="en-US" altLang="en-US" baseline="30000">
                <a:latin typeface="Times" pitchFamily="2" charset="0"/>
                <a:ea typeface="ＭＳ Ｐゴシック" panose="020B0600070205080204" pitchFamily="34" charset="-128"/>
              </a:rPr>
              <a:t>1</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Excitotoxicity: nerve damage results in a barrage of nociceptive input released into the spinal cord that can damage inhibitory cells and result in a disinhibited pain system.</a:t>
            </a:r>
            <a:r>
              <a:rPr lang="en-US" altLang="en-US" baseline="30000">
                <a:latin typeface="Times" pitchFamily="2" charset="0"/>
                <a:ea typeface="ＭＳ Ｐゴシック" panose="020B0600070205080204" pitchFamily="34" charset="-128"/>
              </a:rPr>
              <a:t>2</a:t>
            </a:r>
          </a:p>
          <a:p>
            <a:pPr marL="114300" indent="-114300" eaLnBrk="1" hangingPunct="1">
              <a:tabLst>
                <a:tab pos="285750" algn="l"/>
              </a:tabLst>
            </a:pPr>
            <a:r>
              <a:rPr lang="en-US" altLang="en-US">
                <a:latin typeface="Times" pitchFamily="2" charset="0"/>
                <a:ea typeface="ＭＳ Ｐゴシック" panose="020B0600070205080204" pitchFamily="34" charset="-128"/>
              </a:rPr>
              <a:t>Sodium channels: in damaged nerves, abnormal sodium channels may be produced that result in a hyperexcitable nerve.</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Ectopic discharge: damaged nerves produce ectopic, or abnormal, nerve impulses that may promote pain perceptions.</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Deafferentation: if the central nervous system (CNS) is deprived of normal nerve input, as in the case of amputation or plexus avulsion, pain may result. The classic picture is severe pain in an insensate (or absent) limb.</a:t>
            </a:r>
            <a:r>
              <a:rPr lang="en-US" altLang="en-US" baseline="30000">
                <a:latin typeface="Times" pitchFamily="2" charset="0"/>
                <a:ea typeface="ＭＳ Ｐゴシック" panose="020B0600070205080204" pitchFamily="34" charset="-128"/>
              </a:rPr>
              <a:t>4</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Central sensitization: with repeated sensory input, the CNS may become hyperresponsive (sensitized) to peripheral input, a so-called facilitated state. This state is caused by long-term or permanent changes in the anatomy or physiology of the CNS produced by pain.</a:t>
            </a:r>
            <a:r>
              <a:rPr lang="en-US" altLang="en-US" baseline="30000">
                <a:latin typeface="Times" pitchFamily="2" charset="0"/>
                <a:ea typeface="ＭＳ Ｐゴシック" panose="020B0600070205080204" pitchFamily="34" charset="-128"/>
              </a:rPr>
              <a:t>1-3</a:t>
            </a: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1.	Galer BS. Neuropathic pain of peripheral origin: advances in pharmacologic treatment. </a:t>
            </a:r>
            <a:r>
              <a:rPr lang="en-US" altLang="en-US" sz="1000" i="1">
                <a:latin typeface="Times" pitchFamily="2" charset="0"/>
                <a:ea typeface="ＭＳ Ｐゴシック" panose="020B0600070205080204" pitchFamily="34" charset="-128"/>
              </a:rPr>
              <a:t>Neurology</a:t>
            </a:r>
            <a:r>
              <a:rPr lang="en-US" altLang="en-US" sz="1000">
                <a:latin typeface="Times" pitchFamily="2" charset="0"/>
                <a:ea typeface="ＭＳ Ｐゴシック" panose="020B0600070205080204" pitchFamily="34" charset="-128"/>
              </a:rPr>
              <a:t>. 	1995;45(suppl 9):S17-S25.</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2. 	Brookoff D. Chronic pain: 1. A new disease? </a:t>
            </a:r>
            <a:r>
              <a:rPr lang="en-US" altLang="en-US" sz="1000" i="1">
                <a:latin typeface="Times" pitchFamily="2" charset="0"/>
                <a:ea typeface="ＭＳ Ｐゴシック" panose="020B0600070205080204" pitchFamily="34" charset="-128"/>
              </a:rPr>
              <a:t>Hosp Pract</a:t>
            </a:r>
            <a:r>
              <a:rPr lang="en-US" altLang="en-US" sz="1000">
                <a:latin typeface="Times" pitchFamily="2" charset="0"/>
                <a:ea typeface="ＭＳ Ｐゴシック" panose="020B0600070205080204" pitchFamily="34" charset="-128"/>
              </a:rPr>
              <a:t>. July, 2000:45-52,59.</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3. 	Baron R. Peripheral neuropathic pain: from mechanisms to symptoms. </a:t>
            </a:r>
            <a:r>
              <a:rPr lang="en-US" altLang="en-US" sz="1000" i="1">
                <a:latin typeface="Times" pitchFamily="2" charset="0"/>
                <a:ea typeface="ＭＳ Ｐゴシック" panose="020B0600070205080204" pitchFamily="34" charset="-128"/>
              </a:rPr>
              <a:t>Clin J Pain</a:t>
            </a:r>
            <a:r>
              <a:rPr lang="en-US" altLang="en-US" sz="1000">
                <a:latin typeface="Times" pitchFamily="2" charset="0"/>
                <a:ea typeface="ＭＳ Ｐゴシック" panose="020B0600070205080204" pitchFamily="34" charset="-128"/>
              </a:rPr>
              <a:t>. 2000;16:S12-	S20.</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4. 	Portenoy RK. Neuropathic pain. In: Portenoy RK, Kanner RM, eds: </a:t>
            </a:r>
            <a:r>
              <a:rPr lang="en-US" altLang="en-US" sz="1000" i="1">
                <a:latin typeface="Times" pitchFamily="2" charset="0"/>
                <a:ea typeface="ＭＳ Ｐゴシック" panose="020B0600070205080204" pitchFamily="34" charset="-128"/>
              </a:rPr>
              <a:t>Pain Management</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Theory</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and 	Practice</a:t>
            </a:r>
            <a:r>
              <a:rPr lang="en-US" altLang="en-US" sz="1000">
                <a:latin typeface="Times" pitchFamily="2" charset="0"/>
                <a:ea typeface="ＭＳ Ｐゴシック" panose="020B0600070205080204" pitchFamily="34" charset="-128"/>
              </a:rPr>
              <a:t>. Philadelphia, Pa: FA Davis Company; 1996:94,97.</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a:extLst>
              <a:ext uri="{FF2B5EF4-FFF2-40B4-BE49-F238E27FC236}">
                <a16:creationId xmlns:a16="http://schemas.microsoft.com/office/drawing/2014/main" id="{EF449F7C-68B3-F548-B450-2CF3FF6745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CAA10B29-B853-9043-ACF9-A65F1E47C650}" type="slidenum">
              <a:rPr lang="en-US" altLang="en-US" sz="1200" smtClean="0"/>
              <a:pPr/>
              <a:t>4</a:t>
            </a:fld>
            <a:endParaRPr lang="en-US" altLang="en-US" sz="1200"/>
          </a:p>
        </p:txBody>
      </p:sp>
      <p:sp>
        <p:nvSpPr>
          <p:cNvPr id="22530" name="Rectangle 2">
            <a:extLst>
              <a:ext uri="{FF2B5EF4-FFF2-40B4-BE49-F238E27FC236}">
                <a16:creationId xmlns:a16="http://schemas.microsoft.com/office/drawing/2014/main" id="{D0D9778C-0946-5541-B1B2-BC6D7BF281AE}"/>
              </a:ext>
            </a:extLst>
          </p:cNvPr>
          <p:cNvSpPr>
            <a:spLocks noGrp="1" noRot="1" noChangeAspect="1" noChangeArrowheads="1" noTextEdit="1"/>
          </p:cNvSpPr>
          <p:nvPr>
            <p:ph type="sldImg"/>
          </p:nvPr>
        </p:nvSpPr>
        <p:spPr>
          <a:xfrm>
            <a:off x="931863" y="369888"/>
            <a:ext cx="4994275" cy="3744912"/>
          </a:xfrm>
          <a:solidFill>
            <a:srgbClr val="FFFFFF"/>
          </a:solidFill>
          <a:ln/>
        </p:spPr>
      </p:sp>
      <p:sp>
        <p:nvSpPr>
          <p:cNvPr id="22531" name="Rectangle 3">
            <a:extLst>
              <a:ext uri="{FF2B5EF4-FFF2-40B4-BE49-F238E27FC236}">
                <a16:creationId xmlns:a16="http://schemas.microsoft.com/office/drawing/2014/main" id="{DF061CFF-C8F8-1648-95CD-3D10E11BE76A}"/>
              </a:ext>
            </a:extLst>
          </p:cNvPr>
          <p:cNvSpPr>
            <a:spLocks noGrp="1" noChangeArrowheads="1"/>
          </p:cNvSpPr>
          <p:nvPr>
            <p:ph type="body" idx="1"/>
          </p:nvPr>
        </p:nvSpPr>
        <p:spPr>
          <a:xfrm>
            <a:off x="912813" y="4270375"/>
            <a:ext cx="5414962"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lstStyle/>
          <a:p>
            <a:pPr marL="114300" indent="-114300" eaLnBrk="1" hangingPunct="1">
              <a:tabLst>
                <a:tab pos="285750" algn="l"/>
              </a:tabLst>
            </a:pPr>
            <a:r>
              <a:rPr lang="en-US" altLang="en-US">
                <a:latin typeface="Times" pitchFamily="2" charset="0"/>
                <a:ea typeface="ＭＳ Ｐゴシック" panose="020B0600070205080204" pitchFamily="34" charset="-128"/>
              </a:rPr>
              <a:t>Many mechanisms have been proposed for neuropathic pain, but it is unknown which mechanisms are most relevant in humans. This slide lists the more widely accepted proposed mechanisms. In an individual patient, more than one mechanism is probably relevant. The ability to classify patients based on predominant pathophysiology may, hopefully, help target therapy.</a:t>
            </a:r>
            <a:r>
              <a:rPr lang="en-US" altLang="en-US" baseline="30000">
                <a:latin typeface="Times" pitchFamily="2" charset="0"/>
                <a:ea typeface="ＭＳ Ｐゴシック" panose="020B0600070205080204" pitchFamily="34" charset="-128"/>
              </a:rPr>
              <a:t>1</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Excitotoxicity: nerve damage results in a barrage of nociceptive input released into the spinal cord that can damage inhibitory cells and result in a disinhibited pain system.</a:t>
            </a:r>
            <a:r>
              <a:rPr lang="en-US" altLang="en-US" baseline="30000">
                <a:latin typeface="Times" pitchFamily="2" charset="0"/>
                <a:ea typeface="ＭＳ Ｐゴシック" panose="020B0600070205080204" pitchFamily="34" charset="-128"/>
              </a:rPr>
              <a:t>2</a:t>
            </a:r>
          </a:p>
          <a:p>
            <a:pPr marL="114300" indent="-114300" eaLnBrk="1" hangingPunct="1">
              <a:tabLst>
                <a:tab pos="285750" algn="l"/>
              </a:tabLst>
            </a:pPr>
            <a:r>
              <a:rPr lang="en-US" altLang="en-US">
                <a:latin typeface="Times" pitchFamily="2" charset="0"/>
                <a:ea typeface="ＭＳ Ｐゴシック" panose="020B0600070205080204" pitchFamily="34" charset="-128"/>
              </a:rPr>
              <a:t>Sodium channels: in damaged nerves, abnormal sodium channels may be produced that result in a hyperexcitable nerve.</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Ectopic discharge: damaged nerves produce ectopic, or abnormal, nerve impulses that may promote pain perceptions.</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Deafferentation: if the central nervous system (CNS) is deprived of normal nerve input, as in the case of amputation or plexus avulsion, pain may result. The classic picture is severe pain in an insensate (or absent) limb.</a:t>
            </a:r>
            <a:r>
              <a:rPr lang="en-US" altLang="en-US" baseline="30000">
                <a:latin typeface="Times" pitchFamily="2" charset="0"/>
                <a:ea typeface="ＭＳ Ｐゴシック" panose="020B0600070205080204" pitchFamily="34" charset="-128"/>
              </a:rPr>
              <a:t>4</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Central sensitization: with repeated sensory input, the CNS may become hyperresponsive (sensitized) to peripheral input, a so-called facilitated state. This state is caused by long-term or permanent changes in the anatomy or physiology of the CNS produced by pain.</a:t>
            </a:r>
            <a:r>
              <a:rPr lang="en-US" altLang="en-US" baseline="30000">
                <a:latin typeface="Times" pitchFamily="2" charset="0"/>
                <a:ea typeface="ＭＳ Ｐゴシック" panose="020B0600070205080204" pitchFamily="34" charset="-128"/>
              </a:rPr>
              <a:t>1-3</a:t>
            </a: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1.	Galer BS. Neuropathic pain of peripheral origin: advances in pharmacologic treatment. </a:t>
            </a:r>
            <a:r>
              <a:rPr lang="en-US" altLang="en-US" sz="1000" i="1">
                <a:latin typeface="Times" pitchFamily="2" charset="0"/>
                <a:ea typeface="ＭＳ Ｐゴシック" panose="020B0600070205080204" pitchFamily="34" charset="-128"/>
              </a:rPr>
              <a:t>Neurology</a:t>
            </a:r>
            <a:r>
              <a:rPr lang="en-US" altLang="en-US" sz="1000">
                <a:latin typeface="Times" pitchFamily="2" charset="0"/>
                <a:ea typeface="ＭＳ Ｐゴシック" panose="020B0600070205080204" pitchFamily="34" charset="-128"/>
              </a:rPr>
              <a:t>. 	1995;45(suppl 9):S17-S25.</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2. 	Brookoff D. Chronic pain: 1. A new disease? </a:t>
            </a:r>
            <a:r>
              <a:rPr lang="en-US" altLang="en-US" sz="1000" i="1">
                <a:latin typeface="Times" pitchFamily="2" charset="0"/>
                <a:ea typeface="ＭＳ Ｐゴシック" panose="020B0600070205080204" pitchFamily="34" charset="-128"/>
              </a:rPr>
              <a:t>Hosp Pract</a:t>
            </a:r>
            <a:r>
              <a:rPr lang="en-US" altLang="en-US" sz="1000">
                <a:latin typeface="Times" pitchFamily="2" charset="0"/>
                <a:ea typeface="ＭＳ Ｐゴシック" panose="020B0600070205080204" pitchFamily="34" charset="-128"/>
              </a:rPr>
              <a:t>. July, 2000:45-52,59.</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3. 	Baron R. Peripheral neuropathic pain: from mechanisms to symptoms. </a:t>
            </a:r>
            <a:r>
              <a:rPr lang="en-US" altLang="en-US" sz="1000" i="1">
                <a:latin typeface="Times" pitchFamily="2" charset="0"/>
                <a:ea typeface="ＭＳ Ｐゴシック" panose="020B0600070205080204" pitchFamily="34" charset="-128"/>
              </a:rPr>
              <a:t>Clin J Pain</a:t>
            </a:r>
            <a:r>
              <a:rPr lang="en-US" altLang="en-US" sz="1000">
                <a:latin typeface="Times" pitchFamily="2" charset="0"/>
                <a:ea typeface="ＭＳ Ｐゴシック" panose="020B0600070205080204" pitchFamily="34" charset="-128"/>
              </a:rPr>
              <a:t>. 2000;16:S12-	S20.</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4. 	Portenoy RK. Neuropathic pain. In: Portenoy RK, Kanner RM, eds: </a:t>
            </a:r>
            <a:r>
              <a:rPr lang="en-US" altLang="en-US" sz="1000" i="1">
                <a:latin typeface="Times" pitchFamily="2" charset="0"/>
                <a:ea typeface="ＭＳ Ｐゴシック" panose="020B0600070205080204" pitchFamily="34" charset="-128"/>
              </a:rPr>
              <a:t>Pain Management</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Theory</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and 	Practice</a:t>
            </a:r>
            <a:r>
              <a:rPr lang="en-US" altLang="en-US" sz="1000">
                <a:latin typeface="Times" pitchFamily="2" charset="0"/>
                <a:ea typeface="ＭＳ Ｐゴシック" panose="020B0600070205080204" pitchFamily="34" charset="-128"/>
              </a:rPr>
              <a:t>. Philadelphia, Pa: FA Davis Company; 1996:94,97.</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a:extLst>
              <a:ext uri="{FF2B5EF4-FFF2-40B4-BE49-F238E27FC236}">
                <a16:creationId xmlns:a16="http://schemas.microsoft.com/office/drawing/2014/main" id="{71E71620-7A6C-A544-8392-E901DF1381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ED8E0707-2D78-F04A-9007-883DDBBBBCEB}" type="slidenum">
              <a:rPr lang="en-US" altLang="en-US" sz="1200" smtClean="0"/>
              <a:pPr/>
              <a:t>5</a:t>
            </a:fld>
            <a:endParaRPr lang="en-US" altLang="en-US" sz="1200"/>
          </a:p>
        </p:txBody>
      </p:sp>
      <p:sp>
        <p:nvSpPr>
          <p:cNvPr id="26626" name="Rectangle 2">
            <a:extLst>
              <a:ext uri="{FF2B5EF4-FFF2-40B4-BE49-F238E27FC236}">
                <a16:creationId xmlns:a16="http://schemas.microsoft.com/office/drawing/2014/main" id="{1D5EB5EB-76F9-814D-A8E6-69B13F398FF3}"/>
              </a:ext>
            </a:extLst>
          </p:cNvPr>
          <p:cNvSpPr>
            <a:spLocks noGrp="1" noRot="1" noChangeAspect="1" noChangeArrowheads="1" noTextEdit="1"/>
          </p:cNvSpPr>
          <p:nvPr>
            <p:ph type="sldImg"/>
          </p:nvPr>
        </p:nvSpPr>
        <p:spPr>
          <a:xfrm>
            <a:off x="931863" y="369888"/>
            <a:ext cx="4994275" cy="3744912"/>
          </a:xfrm>
          <a:solidFill>
            <a:srgbClr val="FFFFFF"/>
          </a:solidFill>
          <a:ln/>
        </p:spPr>
      </p:sp>
      <p:sp>
        <p:nvSpPr>
          <p:cNvPr id="26627" name="Rectangle 3">
            <a:extLst>
              <a:ext uri="{FF2B5EF4-FFF2-40B4-BE49-F238E27FC236}">
                <a16:creationId xmlns:a16="http://schemas.microsoft.com/office/drawing/2014/main" id="{99F458A3-A04C-874C-8DEA-C765E325278E}"/>
              </a:ext>
            </a:extLst>
          </p:cNvPr>
          <p:cNvSpPr>
            <a:spLocks noGrp="1" noChangeArrowheads="1"/>
          </p:cNvSpPr>
          <p:nvPr>
            <p:ph type="body" idx="1"/>
          </p:nvPr>
        </p:nvSpPr>
        <p:spPr>
          <a:xfrm>
            <a:off x="912813" y="4270375"/>
            <a:ext cx="5414962"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lstStyle/>
          <a:p>
            <a:pPr marL="114300" indent="-114300" eaLnBrk="1" hangingPunct="1">
              <a:tabLst>
                <a:tab pos="285750" algn="l"/>
              </a:tabLst>
            </a:pPr>
            <a:r>
              <a:rPr lang="en-US" altLang="en-US">
                <a:latin typeface="Times" pitchFamily="2" charset="0"/>
                <a:ea typeface="ＭＳ Ｐゴシック" panose="020B0600070205080204" pitchFamily="34" charset="-128"/>
              </a:rPr>
              <a:t>Many mechanisms have been proposed for neuropathic pain, but it is unknown which mechanisms are most relevant in humans. This slide lists the more widely accepted proposed mechanisms. In an individual patient, more than one mechanism is probably relevant. The ability to classify patients based on predominant pathophysiology may, hopefully, help target therapy.</a:t>
            </a:r>
            <a:r>
              <a:rPr lang="en-US" altLang="en-US" baseline="30000">
                <a:latin typeface="Times" pitchFamily="2" charset="0"/>
                <a:ea typeface="ＭＳ Ｐゴシック" panose="020B0600070205080204" pitchFamily="34" charset="-128"/>
              </a:rPr>
              <a:t>1</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Excitotoxicity: nerve damage results in a barrage of nociceptive input released into the spinal cord that can damage inhibitory cells and result in a disinhibited pain system.</a:t>
            </a:r>
            <a:r>
              <a:rPr lang="en-US" altLang="en-US" baseline="30000">
                <a:latin typeface="Times" pitchFamily="2" charset="0"/>
                <a:ea typeface="ＭＳ Ｐゴシック" panose="020B0600070205080204" pitchFamily="34" charset="-128"/>
              </a:rPr>
              <a:t>2</a:t>
            </a:r>
          </a:p>
          <a:p>
            <a:pPr marL="114300" indent="-114300" eaLnBrk="1" hangingPunct="1">
              <a:tabLst>
                <a:tab pos="285750" algn="l"/>
              </a:tabLst>
            </a:pPr>
            <a:r>
              <a:rPr lang="en-US" altLang="en-US">
                <a:latin typeface="Times" pitchFamily="2" charset="0"/>
                <a:ea typeface="ＭＳ Ｐゴシック" panose="020B0600070205080204" pitchFamily="34" charset="-128"/>
              </a:rPr>
              <a:t>Sodium channels: in damaged nerves, abnormal sodium channels may be produced that result in a hyperexcitable nerve.</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Ectopic discharge: damaged nerves produce ectopic, or abnormal, nerve impulses that may promote pain perceptions.</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Deafferentation: if the central nervous system (CNS) is deprived of normal nerve input, as in the case of amputation or plexus avulsion, pain may result. The classic picture is severe pain in an insensate (or absent) limb.</a:t>
            </a:r>
            <a:r>
              <a:rPr lang="en-US" altLang="en-US" baseline="30000">
                <a:latin typeface="Times" pitchFamily="2" charset="0"/>
                <a:ea typeface="ＭＳ Ｐゴシック" panose="020B0600070205080204" pitchFamily="34" charset="-128"/>
              </a:rPr>
              <a:t>4</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Central sensitization: with repeated sensory input, the CNS may become hyperresponsive (sensitized) to peripheral input, a so-called facilitated state. This state is caused by long-term or permanent changes in the anatomy or physiology of the CNS produced by pain.</a:t>
            </a:r>
            <a:r>
              <a:rPr lang="en-US" altLang="en-US" baseline="30000">
                <a:latin typeface="Times" pitchFamily="2" charset="0"/>
                <a:ea typeface="ＭＳ Ｐゴシック" panose="020B0600070205080204" pitchFamily="34" charset="-128"/>
              </a:rPr>
              <a:t>1-3</a:t>
            </a: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1.	Galer BS. Neuropathic pain of peripheral origin: advances in pharmacologic treatment. </a:t>
            </a:r>
            <a:r>
              <a:rPr lang="en-US" altLang="en-US" sz="1000" i="1">
                <a:latin typeface="Times" pitchFamily="2" charset="0"/>
                <a:ea typeface="ＭＳ Ｐゴシック" panose="020B0600070205080204" pitchFamily="34" charset="-128"/>
              </a:rPr>
              <a:t>Neurology</a:t>
            </a:r>
            <a:r>
              <a:rPr lang="en-US" altLang="en-US" sz="1000">
                <a:latin typeface="Times" pitchFamily="2" charset="0"/>
                <a:ea typeface="ＭＳ Ｐゴシック" panose="020B0600070205080204" pitchFamily="34" charset="-128"/>
              </a:rPr>
              <a:t>. 	1995;45(suppl 9):S17-S25.</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2. 	Brookoff D. Chronic pain: 1. A new disease? </a:t>
            </a:r>
            <a:r>
              <a:rPr lang="en-US" altLang="en-US" sz="1000" i="1">
                <a:latin typeface="Times" pitchFamily="2" charset="0"/>
                <a:ea typeface="ＭＳ Ｐゴシック" panose="020B0600070205080204" pitchFamily="34" charset="-128"/>
              </a:rPr>
              <a:t>Hosp Pract</a:t>
            </a:r>
            <a:r>
              <a:rPr lang="en-US" altLang="en-US" sz="1000">
                <a:latin typeface="Times" pitchFamily="2" charset="0"/>
                <a:ea typeface="ＭＳ Ｐゴシック" panose="020B0600070205080204" pitchFamily="34" charset="-128"/>
              </a:rPr>
              <a:t>. July, 2000:45-52,59.</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3. 	Baron R. Peripheral neuropathic pain: from mechanisms to symptoms. </a:t>
            </a:r>
            <a:r>
              <a:rPr lang="en-US" altLang="en-US" sz="1000" i="1">
                <a:latin typeface="Times" pitchFamily="2" charset="0"/>
                <a:ea typeface="ＭＳ Ｐゴシック" panose="020B0600070205080204" pitchFamily="34" charset="-128"/>
              </a:rPr>
              <a:t>Clin J Pain</a:t>
            </a:r>
            <a:r>
              <a:rPr lang="en-US" altLang="en-US" sz="1000">
                <a:latin typeface="Times" pitchFamily="2" charset="0"/>
                <a:ea typeface="ＭＳ Ｐゴシック" panose="020B0600070205080204" pitchFamily="34" charset="-128"/>
              </a:rPr>
              <a:t>. 2000;16:S12-	S20.</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4. 	Portenoy RK. Neuropathic pain. In: Portenoy RK, Kanner RM, eds: </a:t>
            </a:r>
            <a:r>
              <a:rPr lang="en-US" altLang="en-US" sz="1000" i="1">
                <a:latin typeface="Times" pitchFamily="2" charset="0"/>
                <a:ea typeface="ＭＳ Ｐゴシック" panose="020B0600070205080204" pitchFamily="34" charset="-128"/>
              </a:rPr>
              <a:t>Pain Management</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Theory</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and 	Practice</a:t>
            </a:r>
            <a:r>
              <a:rPr lang="en-US" altLang="en-US" sz="1000">
                <a:latin typeface="Times" pitchFamily="2" charset="0"/>
                <a:ea typeface="ＭＳ Ｐゴシック" panose="020B0600070205080204" pitchFamily="34" charset="-128"/>
              </a:rPr>
              <a:t>. Philadelphia, Pa: FA Davis Company; 1996:94,97.</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a:extLst>
              <a:ext uri="{FF2B5EF4-FFF2-40B4-BE49-F238E27FC236}">
                <a16:creationId xmlns:a16="http://schemas.microsoft.com/office/drawing/2014/main" id="{BF58A4F9-ADA4-9646-8BC2-FBD89C5F2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44D6AABC-CC14-1340-A163-984B2E49401C}" type="slidenum">
              <a:rPr lang="en-US" altLang="en-US" sz="1200" smtClean="0"/>
              <a:pPr/>
              <a:t>6</a:t>
            </a:fld>
            <a:endParaRPr lang="en-US" altLang="en-US" sz="1200"/>
          </a:p>
        </p:txBody>
      </p:sp>
      <p:sp>
        <p:nvSpPr>
          <p:cNvPr id="38914" name="Rectangle 2">
            <a:extLst>
              <a:ext uri="{FF2B5EF4-FFF2-40B4-BE49-F238E27FC236}">
                <a16:creationId xmlns:a16="http://schemas.microsoft.com/office/drawing/2014/main" id="{22B08EA1-DD31-DB4B-9383-CAD2A279FDB9}"/>
              </a:ext>
            </a:extLst>
          </p:cNvPr>
          <p:cNvSpPr>
            <a:spLocks noGrp="1" noRot="1" noChangeAspect="1" noChangeArrowheads="1" noTextEdit="1"/>
          </p:cNvSpPr>
          <p:nvPr>
            <p:ph type="sldImg"/>
          </p:nvPr>
        </p:nvSpPr>
        <p:spPr>
          <a:xfrm>
            <a:off x="931863" y="369888"/>
            <a:ext cx="4994275" cy="3744912"/>
          </a:xfrm>
          <a:solidFill>
            <a:srgbClr val="FFFFFF"/>
          </a:solidFill>
          <a:ln/>
        </p:spPr>
      </p:sp>
      <p:sp>
        <p:nvSpPr>
          <p:cNvPr id="38915" name="Rectangle 3">
            <a:extLst>
              <a:ext uri="{FF2B5EF4-FFF2-40B4-BE49-F238E27FC236}">
                <a16:creationId xmlns:a16="http://schemas.microsoft.com/office/drawing/2014/main" id="{0ECB9E1F-E585-404A-B749-9A34224C7D0E}"/>
              </a:ext>
            </a:extLst>
          </p:cNvPr>
          <p:cNvSpPr>
            <a:spLocks noGrp="1" noChangeArrowheads="1"/>
          </p:cNvSpPr>
          <p:nvPr>
            <p:ph type="body" idx="1"/>
          </p:nvPr>
        </p:nvSpPr>
        <p:spPr>
          <a:xfrm>
            <a:off x="912813" y="4270375"/>
            <a:ext cx="5414962"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lstStyle/>
          <a:p>
            <a:pPr marL="114300" indent="-114300" eaLnBrk="1" hangingPunct="1">
              <a:tabLst>
                <a:tab pos="285750" algn="l"/>
              </a:tabLst>
            </a:pPr>
            <a:r>
              <a:rPr lang="en-US" altLang="en-US">
                <a:latin typeface="Times" pitchFamily="2" charset="0"/>
                <a:ea typeface="ＭＳ Ｐゴシック" panose="020B0600070205080204" pitchFamily="34" charset="-128"/>
              </a:rPr>
              <a:t>Many mechanisms have been proposed for neuropathic pain, but it is unknown which mechanisms are most relevant in humans. This slide lists the more widely accepted proposed mechanisms. In an individual patient, more than one mechanism is probably relevant. The ability to classify patients based on predominant pathophysiology may, hopefully, help target therapy.</a:t>
            </a:r>
            <a:r>
              <a:rPr lang="en-US" altLang="en-US" baseline="30000">
                <a:latin typeface="Times" pitchFamily="2" charset="0"/>
                <a:ea typeface="ＭＳ Ｐゴシック" panose="020B0600070205080204" pitchFamily="34" charset="-128"/>
              </a:rPr>
              <a:t>1</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Excitotoxicity: nerve damage results in a barrage of nociceptive input released into the spinal cord that can damage inhibitory cells and result in a disinhibited pain system.</a:t>
            </a:r>
            <a:r>
              <a:rPr lang="en-US" altLang="en-US" baseline="30000">
                <a:latin typeface="Times" pitchFamily="2" charset="0"/>
                <a:ea typeface="ＭＳ Ｐゴシック" panose="020B0600070205080204" pitchFamily="34" charset="-128"/>
              </a:rPr>
              <a:t>2</a:t>
            </a:r>
          </a:p>
          <a:p>
            <a:pPr marL="114300" indent="-114300" eaLnBrk="1" hangingPunct="1">
              <a:tabLst>
                <a:tab pos="285750" algn="l"/>
              </a:tabLst>
            </a:pPr>
            <a:r>
              <a:rPr lang="en-US" altLang="en-US">
                <a:latin typeface="Times" pitchFamily="2" charset="0"/>
                <a:ea typeface="ＭＳ Ｐゴシック" panose="020B0600070205080204" pitchFamily="34" charset="-128"/>
              </a:rPr>
              <a:t>Sodium channels: in damaged nerves, abnormal sodium channels may be produced that result in a hyperexcitable nerve.</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Ectopic discharge: damaged nerves produce ectopic, or abnormal, nerve impulses that may promote pain perceptions.</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Deafferentation: if the central nervous system (CNS) is deprived of normal nerve input, as in the case of amputation or plexus avulsion, pain may result. The classic picture is severe pain in an insensate (or absent) limb.</a:t>
            </a:r>
            <a:r>
              <a:rPr lang="en-US" altLang="en-US" baseline="30000">
                <a:latin typeface="Times" pitchFamily="2" charset="0"/>
                <a:ea typeface="ＭＳ Ｐゴシック" panose="020B0600070205080204" pitchFamily="34" charset="-128"/>
              </a:rPr>
              <a:t>4</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Central sensitization: with repeated sensory input, the CNS may become hyperresponsive (sensitized) to peripheral input, a so-called facilitated state. This state is caused by long-term or permanent changes in the anatomy or physiology of the CNS produced by pain.</a:t>
            </a:r>
            <a:r>
              <a:rPr lang="en-US" altLang="en-US" baseline="30000">
                <a:latin typeface="Times" pitchFamily="2" charset="0"/>
                <a:ea typeface="ＭＳ Ｐゴシック" panose="020B0600070205080204" pitchFamily="34" charset="-128"/>
              </a:rPr>
              <a:t>1-3</a:t>
            </a: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1.	Galer BS. Neuropathic pain of peripheral origin: advances in pharmacologic treatment. </a:t>
            </a:r>
            <a:r>
              <a:rPr lang="en-US" altLang="en-US" sz="1000" i="1">
                <a:latin typeface="Times" pitchFamily="2" charset="0"/>
                <a:ea typeface="ＭＳ Ｐゴシック" panose="020B0600070205080204" pitchFamily="34" charset="-128"/>
              </a:rPr>
              <a:t>Neurology</a:t>
            </a:r>
            <a:r>
              <a:rPr lang="en-US" altLang="en-US" sz="1000">
                <a:latin typeface="Times" pitchFamily="2" charset="0"/>
                <a:ea typeface="ＭＳ Ｐゴシック" panose="020B0600070205080204" pitchFamily="34" charset="-128"/>
              </a:rPr>
              <a:t>. 	1995;45(suppl 9):S17-S25.</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2. 	Brookoff D. Chronic pain: 1. A new disease? </a:t>
            </a:r>
            <a:r>
              <a:rPr lang="en-US" altLang="en-US" sz="1000" i="1">
                <a:latin typeface="Times" pitchFamily="2" charset="0"/>
                <a:ea typeface="ＭＳ Ｐゴシック" panose="020B0600070205080204" pitchFamily="34" charset="-128"/>
              </a:rPr>
              <a:t>Hosp Pract</a:t>
            </a:r>
            <a:r>
              <a:rPr lang="en-US" altLang="en-US" sz="1000">
                <a:latin typeface="Times" pitchFamily="2" charset="0"/>
                <a:ea typeface="ＭＳ Ｐゴシック" panose="020B0600070205080204" pitchFamily="34" charset="-128"/>
              </a:rPr>
              <a:t>. July, 2000:45-52,59.</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3. 	Baron R. Peripheral neuropathic pain: from mechanisms to symptoms. </a:t>
            </a:r>
            <a:r>
              <a:rPr lang="en-US" altLang="en-US" sz="1000" i="1">
                <a:latin typeface="Times" pitchFamily="2" charset="0"/>
                <a:ea typeface="ＭＳ Ｐゴシック" panose="020B0600070205080204" pitchFamily="34" charset="-128"/>
              </a:rPr>
              <a:t>Clin J Pain</a:t>
            </a:r>
            <a:r>
              <a:rPr lang="en-US" altLang="en-US" sz="1000">
                <a:latin typeface="Times" pitchFamily="2" charset="0"/>
                <a:ea typeface="ＭＳ Ｐゴシック" panose="020B0600070205080204" pitchFamily="34" charset="-128"/>
              </a:rPr>
              <a:t>. 2000;16:S12-	S20.</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4. 	Portenoy RK. Neuropathic pain. In: Portenoy RK, Kanner RM, eds: </a:t>
            </a:r>
            <a:r>
              <a:rPr lang="en-US" altLang="en-US" sz="1000" i="1">
                <a:latin typeface="Times" pitchFamily="2" charset="0"/>
                <a:ea typeface="ＭＳ Ｐゴシック" panose="020B0600070205080204" pitchFamily="34" charset="-128"/>
              </a:rPr>
              <a:t>Pain Management</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Theory</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and 	Practice</a:t>
            </a:r>
            <a:r>
              <a:rPr lang="en-US" altLang="en-US" sz="1000">
                <a:latin typeface="Times" pitchFamily="2" charset="0"/>
                <a:ea typeface="ＭＳ Ｐゴシック" panose="020B0600070205080204" pitchFamily="34" charset="-128"/>
              </a:rPr>
              <a:t>. Philadelphia, Pa: FA Davis Company; 1996:94,97.</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a:extLst>
              <a:ext uri="{FF2B5EF4-FFF2-40B4-BE49-F238E27FC236}">
                <a16:creationId xmlns:a16="http://schemas.microsoft.com/office/drawing/2014/main" id="{BF58A4F9-ADA4-9646-8BC2-FBD89C5F2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44D6AABC-CC14-1340-A163-984B2E49401C}" type="slidenum">
              <a:rPr lang="en-US" altLang="en-US" sz="1200" smtClean="0"/>
              <a:pPr/>
              <a:t>7</a:t>
            </a:fld>
            <a:endParaRPr lang="en-US" altLang="en-US" sz="1200"/>
          </a:p>
        </p:txBody>
      </p:sp>
      <p:sp>
        <p:nvSpPr>
          <p:cNvPr id="38914" name="Rectangle 2">
            <a:extLst>
              <a:ext uri="{FF2B5EF4-FFF2-40B4-BE49-F238E27FC236}">
                <a16:creationId xmlns:a16="http://schemas.microsoft.com/office/drawing/2014/main" id="{22B08EA1-DD31-DB4B-9383-CAD2A279FDB9}"/>
              </a:ext>
            </a:extLst>
          </p:cNvPr>
          <p:cNvSpPr>
            <a:spLocks noGrp="1" noRot="1" noChangeAspect="1" noChangeArrowheads="1" noTextEdit="1"/>
          </p:cNvSpPr>
          <p:nvPr>
            <p:ph type="sldImg"/>
          </p:nvPr>
        </p:nvSpPr>
        <p:spPr>
          <a:xfrm>
            <a:off x="931863" y="369888"/>
            <a:ext cx="4994275" cy="3744912"/>
          </a:xfrm>
          <a:solidFill>
            <a:srgbClr val="FFFFFF"/>
          </a:solidFill>
          <a:ln/>
        </p:spPr>
      </p:sp>
      <p:sp>
        <p:nvSpPr>
          <p:cNvPr id="38915" name="Rectangle 3">
            <a:extLst>
              <a:ext uri="{FF2B5EF4-FFF2-40B4-BE49-F238E27FC236}">
                <a16:creationId xmlns:a16="http://schemas.microsoft.com/office/drawing/2014/main" id="{0ECB9E1F-E585-404A-B749-9A34224C7D0E}"/>
              </a:ext>
            </a:extLst>
          </p:cNvPr>
          <p:cNvSpPr>
            <a:spLocks noGrp="1" noChangeArrowheads="1"/>
          </p:cNvSpPr>
          <p:nvPr>
            <p:ph type="body" idx="1"/>
          </p:nvPr>
        </p:nvSpPr>
        <p:spPr>
          <a:xfrm>
            <a:off x="912813" y="4270375"/>
            <a:ext cx="5414962"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lstStyle/>
          <a:p>
            <a:pPr marL="114300" indent="-114300" eaLnBrk="1" hangingPunct="1">
              <a:tabLst>
                <a:tab pos="285750" algn="l"/>
              </a:tabLst>
            </a:pPr>
            <a:r>
              <a:rPr lang="en-US" altLang="en-US">
                <a:latin typeface="Times" pitchFamily="2" charset="0"/>
                <a:ea typeface="ＭＳ Ｐゴシック" panose="020B0600070205080204" pitchFamily="34" charset="-128"/>
              </a:rPr>
              <a:t>Many mechanisms have been proposed for neuropathic pain, but it is unknown which mechanisms are most relevant in humans. This slide lists the more widely accepted proposed mechanisms. In an individual patient, more than one mechanism is probably relevant. The ability to classify patients based on predominant pathophysiology may, hopefully, help target therapy.</a:t>
            </a:r>
            <a:r>
              <a:rPr lang="en-US" altLang="en-US" baseline="30000">
                <a:latin typeface="Times" pitchFamily="2" charset="0"/>
                <a:ea typeface="ＭＳ Ｐゴシック" panose="020B0600070205080204" pitchFamily="34" charset="-128"/>
              </a:rPr>
              <a:t>1</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Excitotoxicity: nerve damage results in a barrage of nociceptive input released into the spinal cord that can damage inhibitory cells and result in a disinhibited pain system.</a:t>
            </a:r>
            <a:r>
              <a:rPr lang="en-US" altLang="en-US" baseline="30000">
                <a:latin typeface="Times" pitchFamily="2" charset="0"/>
                <a:ea typeface="ＭＳ Ｐゴシック" panose="020B0600070205080204" pitchFamily="34" charset="-128"/>
              </a:rPr>
              <a:t>2</a:t>
            </a:r>
          </a:p>
          <a:p>
            <a:pPr marL="114300" indent="-114300" eaLnBrk="1" hangingPunct="1">
              <a:tabLst>
                <a:tab pos="285750" algn="l"/>
              </a:tabLst>
            </a:pPr>
            <a:r>
              <a:rPr lang="en-US" altLang="en-US">
                <a:latin typeface="Times" pitchFamily="2" charset="0"/>
                <a:ea typeface="ＭＳ Ｐゴシック" panose="020B0600070205080204" pitchFamily="34" charset="-128"/>
              </a:rPr>
              <a:t>Sodium channels: in damaged nerves, abnormal sodium channels may be produced that result in a hyperexcitable nerve.</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Ectopic discharge: damaged nerves produce ectopic, or abnormal, nerve impulses that may promote pain perceptions.</a:t>
            </a:r>
            <a:r>
              <a:rPr lang="en-US" altLang="en-US" baseline="30000">
                <a:latin typeface="Times" pitchFamily="2" charset="0"/>
                <a:ea typeface="ＭＳ Ｐゴシック" panose="020B0600070205080204" pitchFamily="34" charset="-128"/>
              </a:rPr>
              <a:t>3</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Deafferentation: if the central nervous system (CNS) is deprived of normal nerve input, as in the case of amputation or plexus avulsion, pain may result. The classic picture is severe pain in an insensate (or absent) limb.</a:t>
            </a:r>
            <a:r>
              <a:rPr lang="en-US" altLang="en-US" baseline="30000">
                <a:latin typeface="Times" pitchFamily="2" charset="0"/>
                <a:ea typeface="ＭＳ Ｐゴシック" panose="020B0600070205080204" pitchFamily="34" charset="-128"/>
              </a:rPr>
              <a:t>4</a:t>
            </a:r>
            <a:endParaRPr lang="en-US" altLang="en-US">
              <a:latin typeface="Times" pitchFamily="2" charset="0"/>
              <a:ea typeface="ＭＳ Ｐゴシック" panose="020B0600070205080204" pitchFamily="34" charset="-128"/>
            </a:endParaRPr>
          </a:p>
          <a:p>
            <a:pPr marL="114300" indent="-114300" eaLnBrk="1" hangingPunct="1">
              <a:tabLst>
                <a:tab pos="285750" algn="l"/>
              </a:tabLst>
            </a:pPr>
            <a:r>
              <a:rPr lang="en-US" altLang="en-US">
                <a:latin typeface="Times" pitchFamily="2" charset="0"/>
                <a:ea typeface="ＭＳ Ｐゴシック" panose="020B0600070205080204" pitchFamily="34" charset="-128"/>
              </a:rPr>
              <a:t>Central sensitization: with repeated sensory input, the CNS may become hyperresponsive (sensitized) to peripheral input, a so-called facilitated state. This state is caused by long-term or permanent changes in the anatomy or physiology of the CNS produced by pain.</a:t>
            </a:r>
            <a:r>
              <a:rPr lang="en-US" altLang="en-US" baseline="30000">
                <a:latin typeface="Times" pitchFamily="2" charset="0"/>
                <a:ea typeface="ＭＳ Ｐゴシック" panose="020B0600070205080204" pitchFamily="34" charset="-128"/>
              </a:rPr>
              <a:t>1-3</a:t>
            </a: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tabLst>
                <a:tab pos="285750" algn="l"/>
              </a:tabLst>
            </a:pPr>
            <a:endParaRPr lang="en-US" altLang="en-US">
              <a:latin typeface="Times" pitchFamily="2" charset="0"/>
              <a:ea typeface="ＭＳ Ｐゴシック" panose="020B0600070205080204" pitchFamily="34" charset="-128"/>
            </a:endParaRP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1.	Galer BS. Neuropathic pain of peripheral origin: advances in pharmacologic treatment. </a:t>
            </a:r>
            <a:r>
              <a:rPr lang="en-US" altLang="en-US" sz="1000" i="1">
                <a:latin typeface="Times" pitchFamily="2" charset="0"/>
                <a:ea typeface="ＭＳ Ｐゴシック" panose="020B0600070205080204" pitchFamily="34" charset="-128"/>
              </a:rPr>
              <a:t>Neurology</a:t>
            </a:r>
            <a:r>
              <a:rPr lang="en-US" altLang="en-US" sz="1000">
                <a:latin typeface="Times" pitchFamily="2" charset="0"/>
                <a:ea typeface="ＭＳ Ｐゴシック" panose="020B0600070205080204" pitchFamily="34" charset="-128"/>
              </a:rPr>
              <a:t>. 	1995;45(suppl 9):S17-S25.</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2. 	Brookoff D. Chronic pain: 1. A new disease? </a:t>
            </a:r>
            <a:r>
              <a:rPr lang="en-US" altLang="en-US" sz="1000" i="1">
                <a:latin typeface="Times" pitchFamily="2" charset="0"/>
                <a:ea typeface="ＭＳ Ｐゴシック" panose="020B0600070205080204" pitchFamily="34" charset="-128"/>
              </a:rPr>
              <a:t>Hosp Pract</a:t>
            </a:r>
            <a:r>
              <a:rPr lang="en-US" altLang="en-US" sz="1000">
                <a:latin typeface="Times" pitchFamily="2" charset="0"/>
                <a:ea typeface="ＭＳ Ｐゴシック" panose="020B0600070205080204" pitchFamily="34" charset="-128"/>
              </a:rPr>
              <a:t>. July, 2000:45-52,59.</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3. 	Baron R. Peripheral neuropathic pain: from mechanisms to symptoms. </a:t>
            </a:r>
            <a:r>
              <a:rPr lang="en-US" altLang="en-US" sz="1000" i="1">
                <a:latin typeface="Times" pitchFamily="2" charset="0"/>
                <a:ea typeface="ＭＳ Ｐゴシック" panose="020B0600070205080204" pitchFamily="34" charset="-128"/>
              </a:rPr>
              <a:t>Clin J Pain</a:t>
            </a:r>
            <a:r>
              <a:rPr lang="en-US" altLang="en-US" sz="1000">
                <a:latin typeface="Times" pitchFamily="2" charset="0"/>
                <a:ea typeface="ＭＳ Ｐゴシック" panose="020B0600070205080204" pitchFamily="34" charset="-128"/>
              </a:rPr>
              <a:t>. 2000;16:S12-	S20.</a:t>
            </a:r>
          </a:p>
          <a:p>
            <a:pPr marL="114300" indent="-114300" eaLnBrk="1" hangingPunct="1">
              <a:spcBef>
                <a:spcPct val="0"/>
              </a:spcBef>
              <a:tabLst>
                <a:tab pos="285750" algn="l"/>
              </a:tabLst>
            </a:pPr>
            <a:r>
              <a:rPr lang="en-US" altLang="en-US" sz="1000">
                <a:latin typeface="Times" pitchFamily="2" charset="0"/>
                <a:ea typeface="ＭＳ Ｐゴシック" panose="020B0600070205080204" pitchFamily="34" charset="-128"/>
              </a:rPr>
              <a:t>	4. 	Portenoy RK. Neuropathic pain. In: Portenoy RK, Kanner RM, eds: </a:t>
            </a:r>
            <a:r>
              <a:rPr lang="en-US" altLang="en-US" sz="1000" i="1">
                <a:latin typeface="Times" pitchFamily="2" charset="0"/>
                <a:ea typeface="ＭＳ Ｐゴシック" panose="020B0600070205080204" pitchFamily="34" charset="-128"/>
              </a:rPr>
              <a:t>Pain Management</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Theory</a:t>
            </a:r>
            <a:r>
              <a:rPr lang="en-US" altLang="en-US" sz="1000">
                <a:latin typeface="Times" pitchFamily="2" charset="0"/>
                <a:ea typeface="ＭＳ Ｐゴシック" panose="020B0600070205080204" pitchFamily="34" charset="-128"/>
              </a:rPr>
              <a:t> </a:t>
            </a:r>
            <a:r>
              <a:rPr lang="en-US" altLang="en-US" sz="1000" i="1">
                <a:latin typeface="Times" pitchFamily="2" charset="0"/>
                <a:ea typeface="ＭＳ Ｐゴシック" panose="020B0600070205080204" pitchFamily="34" charset="-128"/>
              </a:rPr>
              <a:t>and 	Practice</a:t>
            </a:r>
            <a:r>
              <a:rPr lang="en-US" altLang="en-US" sz="1000">
                <a:latin typeface="Times" pitchFamily="2" charset="0"/>
                <a:ea typeface="ＭＳ Ｐゴシック" panose="020B0600070205080204" pitchFamily="34" charset="-128"/>
              </a:rPr>
              <a:t>. Philadelphia, Pa: FA Davis Company; 1996:94,97.</a:t>
            </a:r>
          </a:p>
        </p:txBody>
      </p:sp>
    </p:spTree>
    <p:extLst>
      <p:ext uri="{BB962C8B-B14F-4D97-AF65-F5344CB8AC3E}">
        <p14:creationId xmlns:p14="http://schemas.microsoft.com/office/powerpoint/2010/main" val="15290840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4252DA44-5898-294C-B6B9-81DF86D319CC}"/>
              </a:ext>
            </a:extLst>
          </p:cNvPr>
          <p:cNvGrpSpPr>
            <a:grpSpLocks/>
          </p:cNvGrpSpPr>
          <p:nvPr/>
        </p:nvGrpSpPr>
        <p:grpSpPr bwMode="auto">
          <a:xfrm>
            <a:off x="0" y="0"/>
            <a:ext cx="9144000" cy="3365500"/>
            <a:chOff x="0" y="0"/>
            <a:chExt cx="5760" cy="2120"/>
          </a:xfrm>
        </p:grpSpPr>
        <p:pic>
          <p:nvPicPr>
            <p:cNvPr id="5" name="Picture 3" descr="ARTBANNA">
              <a:extLst>
                <a:ext uri="{FF2B5EF4-FFF2-40B4-BE49-F238E27FC236}">
                  <a16:creationId xmlns:a16="http://schemas.microsoft.com/office/drawing/2014/main" id="{C263464D-5D97-E54D-8660-EFB97AF03B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125"/>
            <a:stretch>
              <a:fillRect/>
            </a:stretch>
          </p:blipFill>
          <p:spPr bwMode="invGray">
            <a:xfrm>
              <a:off x="0" y="0"/>
              <a:ext cx="5760"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Arthsepa">
              <a:extLst>
                <a:ext uri="{FF2B5EF4-FFF2-40B4-BE49-F238E27FC236}">
                  <a16:creationId xmlns:a16="http://schemas.microsoft.com/office/drawing/2014/main" id="{CCE29045-439E-B448-97BB-E5865BF004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8" y="2059"/>
              <a:ext cx="2832"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797" name="Rectangle 5"/>
          <p:cNvSpPr>
            <a:spLocks noGrp="1" noChangeArrowheads="1"/>
          </p:cNvSpPr>
          <p:nvPr>
            <p:ph type="ctrTitle"/>
          </p:nvPr>
        </p:nvSpPr>
        <p:spPr>
          <a:xfrm>
            <a:off x="990600" y="1905000"/>
            <a:ext cx="7772400" cy="1143000"/>
          </a:xfrm>
        </p:spPr>
        <p:txBody>
          <a:bodyPr/>
          <a:lstStyle>
            <a:lvl1pPr algn="r">
              <a:defRPr/>
            </a:lvl1pPr>
          </a:lstStyle>
          <a:p>
            <a:r>
              <a:rPr lang="en-US"/>
              <a:t>Click to edit Master title style</a:t>
            </a:r>
          </a:p>
        </p:txBody>
      </p:sp>
      <p:sp>
        <p:nvSpPr>
          <p:cNvPr id="33798" name="Rectangle 6"/>
          <p:cNvSpPr>
            <a:spLocks noGrp="1" noChangeArrowheads="1"/>
          </p:cNvSpPr>
          <p:nvPr>
            <p:ph type="subTitle" idx="1"/>
          </p:nvPr>
        </p:nvSpPr>
        <p:spPr>
          <a:xfrm>
            <a:off x="2686050" y="3492500"/>
            <a:ext cx="6102350" cy="1752600"/>
          </a:xfrm>
        </p:spPr>
        <p:txBody>
          <a:bodyPr/>
          <a:lstStyle>
            <a:lvl1pPr marL="0" indent="0" algn="r">
              <a:buFont typeface="Wingdings" charset="2"/>
              <a:buNone/>
              <a:defRPr/>
            </a:lvl1pPr>
          </a:lstStyle>
          <a:p>
            <a:r>
              <a:rPr lang="en-US"/>
              <a:t>Click to edit Master subtitle style</a:t>
            </a:r>
          </a:p>
        </p:txBody>
      </p:sp>
      <p:sp>
        <p:nvSpPr>
          <p:cNvPr id="7" name="Rectangle 7">
            <a:extLst>
              <a:ext uri="{FF2B5EF4-FFF2-40B4-BE49-F238E27FC236}">
                <a16:creationId xmlns:a16="http://schemas.microsoft.com/office/drawing/2014/main" id="{3D14F7A6-F567-DD45-A755-F72601B1D12A}"/>
              </a:ext>
            </a:extLst>
          </p:cNvPr>
          <p:cNvSpPr>
            <a:spLocks noGrp="1" noChangeArrowheads="1"/>
          </p:cNvSpPr>
          <p:nvPr>
            <p:ph type="dt" sz="half" idx="10"/>
          </p:nvPr>
        </p:nvSpPr>
        <p:spPr>
          <a:xfrm>
            <a:off x="3359150" y="6343650"/>
            <a:ext cx="1905000" cy="457200"/>
          </a:xfrm>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97BB31DE-29B6-3040-9BA4-5DC9392A4128}"/>
              </a:ext>
            </a:extLst>
          </p:cNvPr>
          <p:cNvSpPr>
            <a:spLocks noGrp="1" noChangeArrowheads="1"/>
          </p:cNvSpPr>
          <p:nvPr>
            <p:ph type="ftr" sz="quarter" idx="11"/>
          </p:nvPr>
        </p:nvSpPr>
        <p:spPr>
          <a:xfrm>
            <a:off x="6019800" y="6343650"/>
            <a:ext cx="2895600" cy="457200"/>
          </a:xfrm>
        </p:spPr>
        <p:txBody>
          <a:bodyPr/>
          <a:lstStyle>
            <a:lvl1pPr>
              <a:defRPr/>
            </a:lvl1pPr>
          </a:lstStyle>
          <a:p>
            <a:pPr>
              <a:defRPr/>
            </a:pPr>
            <a:endParaRPr lang="en-US"/>
          </a:p>
        </p:txBody>
      </p:sp>
      <p:sp>
        <p:nvSpPr>
          <p:cNvPr id="9" name="Rectangle 9">
            <a:extLst>
              <a:ext uri="{FF2B5EF4-FFF2-40B4-BE49-F238E27FC236}">
                <a16:creationId xmlns:a16="http://schemas.microsoft.com/office/drawing/2014/main" id="{CA4D0F1E-0934-434B-8371-DA1CF91A6549}"/>
              </a:ext>
            </a:extLst>
          </p:cNvPr>
          <p:cNvSpPr>
            <a:spLocks noGrp="1" noChangeArrowheads="1"/>
          </p:cNvSpPr>
          <p:nvPr>
            <p:ph type="sldNum" sz="quarter" idx="12"/>
          </p:nvPr>
        </p:nvSpPr>
        <p:spPr>
          <a:xfrm>
            <a:off x="125413" y="6361113"/>
            <a:ext cx="1905000" cy="457200"/>
          </a:xfrm>
        </p:spPr>
        <p:txBody>
          <a:bodyPr/>
          <a:lstStyle>
            <a:lvl1pPr>
              <a:defRPr/>
            </a:lvl1pPr>
          </a:lstStyle>
          <a:p>
            <a:pPr>
              <a:defRPr/>
            </a:pPr>
            <a:fld id="{893B4144-D352-3A4D-9939-173C931F3AF5}" type="slidenum">
              <a:rPr lang="en-US" altLang="en-US"/>
              <a:pPr>
                <a:defRPr/>
              </a:pPr>
              <a:t>‹#›</a:t>
            </a:fld>
            <a:endParaRPr lang="en-US" altLang="en-US"/>
          </a:p>
        </p:txBody>
      </p:sp>
    </p:spTree>
    <p:extLst>
      <p:ext uri="{BB962C8B-B14F-4D97-AF65-F5344CB8AC3E}">
        <p14:creationId xmlns:p14="http://schemas.microsoft.com/office/powerpoint/2010/main" val="2717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BCFE9F51-5C3A-8E43-89E0-5827D92D0CA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1F6183B4-3CE8-3F48-8486-21C958DE24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D7D862EC-3677-EE46-AAE7-5D92080F0393}"/>
              </a:ext>
            </a:extLst>
          </p:cNvPr>
          <p:cNvSpPr>
            <a:spLocks noGrp="1" noChangeArrowheads="1"/>
          </p:cNvSpPr>
          <p:nvPr>
            <p:ph type="sldNum" sz="quarter" idx="12"/>
          </p:nvPr>
        </p:nvSpPr>
        <p:spPr>
          <a:ln/>
        </p:spPr>
        <p:txBody>
          <a:bodyPr/>
          <a:lstStyle>
            <a:lvl1pPr>
              <a:defRPr/>
            </a:lvl1pPr>
          </a:lstStyle>
          <a:p>
            <a:pPr>
              <a:defRPr/>
            </a:pPr>
            <a:fld id="{E2605912-3349-5F4A-ACD9-E315A2893FA0}" type="slidenum">
              <a:rPr lang="en-US" altLang="en-US"/>
              <a:pPr>
                <a:defRPr/>
              </a:pPr>
              <a:t>‹#›</a:t>
            </a:fld>
            <a:endParaRPr lang="en-US" altLang="en-US"/>
          </a:p>
        </p:txBody>
      </p:sp>
    </p:spTree>
    <p:extLst>
      <p:ext uri="{BB962C8B-B14F-4D97-AF65-F5344CB8AC3E}">
        <p14:creationId xmlns:p14="http://schemas.microsoft.com/office/powerpoint/2010/main" val="994617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0175" y="609600"/>
            <a:ext cx="2057400" cy="54467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609600"/>
            <a:ext cx="6022975" cy="54467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475427D8-2137-614D-A8C6-1C70AB9230A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8D244E10-ED2C-0640-BC74-6B4EE0A600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25A6A0ED-C166-D54E-8F59-E70D3F4A18D8}"/>
              </a:ext>
            </a:extLst>
          </p:cNvPr>
          <p:cNvSpPr>
            <a:spLocks noGrp="1" noChangeArrowheads="1"/>
          </p:cNvSpPr>
          <p:nvPr>
            <p:ph type="sldNum" sz="quarter" idx="12"/>
          </p:nvPr>
        </p:nvSpPr>
        <p:spPr>
          <a:ln/>
        </p:spPr>
        <p:txBody>
          <a:bodyPr/>
          <a:lstStyle>
            <a:lvl1pPr>
              <a:defRPr/>
            </a:lvl1pPr>
          </a:lstStyle>
          <a:p>
            <a:pPr>
              <a:defRPr/>
            </a:pPr>
            <a:fld id="{ED63BADE-56A1-194C-B99B-59E810DCBCD5}" type="slidenum">
              <a:rPr lang="en-US" altLang="en-US"/>
              <a:pPr>
                <a:defRPr/>
              </a:pPr>
              <a:t>‹#›</a:t>
            </a:fld>
            <a:endParaRPr lang="en-US" altLang="en-US"/>
          </a:p>
        </p:txBody>
      </p:sp>
    </p:spTree>
    <p:extLst>
      <p:ext uri="{BB962C8B-B14F-4D97-AF65-F5344CB8AC3E}">
        <p14:creationId xmlns:p14="http://schemas.microsoft.com/office/powerpoint/2010/main" val="251225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1843772-4B57-5244-9382-D1AB131B4C1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EB544684-1D57-E34D-B39B-88CA73F0B8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99AE08AE-17F8-374F-B0B2-7F6ED2D96D41}"/>
              </a:ext>
            </a:extLst>
          </p:cNvPr>
          <p:cNvSpPr>
            <a:spLocks noGrp="1" noChangeArrowheads="1"/>
          </p:cNvSpPr>
          <p:nvPr>
            <p:ph type="sldNum" sz="quarter" idx="12"/>
          </p:nvPr>
        </p:nvSpPr>
        <p:spPr>
          <a:ln/>
        </p:spPr>
        <p:txBody>
          <a:bodyPr/>
          <a:lstStyle>
            <a:lvl1pPr>
              <a:defRPr/>
            </a:lvl1pPr>
          </a:lstStyle>
          <a:p>
            <a:pPr>
              <a:defRPr/>
            </a:pPr>
            <a:fld id="{B719685F-959E-BD4F-B7D4-EEAF97FC2482}" type="slidenum">
              <a:rPr lang="en-US" altLang="en-US"/>
              <a:pPr>
                <a:defRPr/>
              </a:pPr>
              <a:t>‹#›</a:t>
            </a:fld>
            <a:endParaRPr lang="en-US" altLang="en-US"/>
          </a:p>
        </p:txBody>
      </p:sp>
    </p:spTree>
    <p:extLst>
      <p:ext uri="{BB962C8B-B14F-4D97-AF65-F5344CB8AC3E}">
        <p14:creationId xmlns:p14="http://schemas.microsoft.com/office/powerpoint/2010/main" val="281762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37136CF7-124B-844C-8BDA-6CF0960ABEC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0FCEC1A6-F896-004B-A68C-9B917F32B0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FA9EAEA0-D0DF-744E-825F-29241CF006C4}"/>
              </a:ext>
            </a:extLst>
          </p:cNvPr>
          <p:cNvSpPr>
            <a:spLocks noGrp="1" noChangeArrowheads="1"/>
          </p:cNvSpPr>
          <p:nvPr>
            <p:ph type="sldNum" sz="quarter" idx="12"/>
          </p:nvPr>
        </p:nvSpPr>
        <p:spPr>
          <a:ln/>
        </p:spPr>
        <p:txBody>
          <a:bodyPr/>
          <a:lstStyle>
            <a:lvl1pPr>
              <a:defRPr/>
            </a:lvl1pPr>
          </a:lstStyle>
          <a:p>
            <a:pPr>
              <a:defRPr/>
            </a:pPr>
            <a:fld id="{6EC257D1-7705-9B47-8234-4509AD0FA0E7}" type="slidenum">
              <a:rPr lang="en-US" altLang="en-US"/>
              <a:pPr>
                <a:defRPr/>
              </a:pPr>
              <a:t>‹#›</a:t>
            </a:fld>
            <a:endParaRPr lang="en-US" altLang="en-US"/>
          </a:p>
        </p:txBody>
      </p:sp>
    </p:spTree>
    <p:extLst>
      <p:ext uri="{BB962C8B-B14F-4D97-AF65-F5344CB8AC3E}">
        <p14:creationId xmlns:p14="http://schemas.microsoft.com/office/powerpoint/2010/main" val="2720844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0EBF70E0-6C1C-8A4B-80D5-C92A42B4441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93E8A448-E402-C84D-86D7-2A04F7CC6B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8">
            <a:extLst>
              <a:ext uri="{FF2B5EF4-FFF2-40B4-BE49-F238E27FC236}">
                <a16:creationId xmlns:a16="http://schemas.microsoft.com/office/drawing/2014/main" id="{26C50DF5-FD6C-264D-BDCE-B47648E8A628}"/>
              </a:ext>
            </a:extLst>
          </p:cNvPr>
          <p:cNvSpPr>
            <a:spLocks noGrp="1" noChangeArrowheads="1"/>
          </p:cNvSpPr>
          <p:nvPr>
            <p:ph type="sldNum" sz="quarter" idx="12"/>
          </p:nvPr>
        </p:nvSpPr>
        <p:spPr>
          <a:ln/>
        </p:spPr>
        <p:txBody>
          <a:bodyPr/>
          <a:lstStyle>
            <a:lvl1pPr>
              <a:defRPr/>
            </a:lvl1pPr>
          </a:lstStyle>
          <a:p>
            <a:pPr>
              <a:defRPr/>
            </a:pPr>
            <a:fld id="{0E520242-9EFF-0C48-BD97-BBF0820B82FC}" type="slidenum">
              <a:rPr lang="en-US" altLang="en-US"/>
              <a:pPr>
                <a:defRPr/>
              </a:pPr>
              <a:t>‹#›</a:t>
            </a:fld>
            <a:endParaRPr lang="en-US" altLang="en-US"/>
          </a:p>
        </p:txBody>
      </p:sp>
    </p:spTree>
    <p:extLst>
      <p:ext uri="{BB962C8B-B14F-4D97-AF65-F5344CB8AC3E}">
        <p14:creationId xmlns:p14="http://schemas.microsoft.com/office/powerpoint/2010/main" val="241544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8678A15F-204E-794E-89BA-52A48F70869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7">
            <a:extLst>
              <a:ext uri="{FF2B5EF4-FFF2-40B4-BE49-F238E27FC236}">
                <a16:creationId xmlns:a16="http://schemas.microsoft.com/office/drawing/2014/main" id="{2C22D01D-758D-2749-983A-F62769FBAA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8">
            <a:extLst>
              <a:ext uri="{FF2B5EF4-FFF2-40B4-BE49-F238E27FC236}">
                <a16:creationId xmlns:a16="http://schemas.microsoft.com/office/drawing/2014/main" id="{D6D90680-2568-9043-989A-A474D1B3FD17}"/>
              </a:ext>
            </a:extLst>
          </p:cNvPr>
          <p:cNvSpPr>
            <a:spLocks noGrp="1" noChangeArrowheads="1"/>
          </p:cNvSpPr>
          <p:nvPr>
            <p:ph type="sldNum" sz="quarter" idx="12"/>
          </p:nvPr>
        </p:nvSpPr>
        <p:spPr>
          <a:ln/>
        </p:spPr>
        <p:txBody>
          <a:bodyPr/>
          <a:lstStyle>
            <a:lvl1pPr>
              <a:defRPr/>
            </a:lvl1pPr>
          </a:lstStyle>
          <a:p>
            <a:pPr>
              <a:defRPr/>
            </a:pPr>
            <a:fld id="{39E6D20D-B961-7D45-9E72-EE366CDD6E7D}" type="slidenum">
              <a:rPr lang="en-US" altLang="en-US"/>
              <a:pPr>
                <a:defRPr/>
              </a:pPr>
              <a:t>‹#›</a:t>
            </a:fld>
            <a:endParaRPr lang="en-US" altLang="en-US"/>
          </a:p>
        </p:txBody>
      </p:sp>
    </p:spTree>
    <p:extLst>
      <p:ext uri="{BB962C8B-B14F-4D97-AF65-F5344CB8AC3E}">
        <p14:creationId xmlns:p14="http://schemas.microsoft.com/office/powerpoint/2010/main" val="64264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FAB2D8C-BE13-CF4D-8335-A64B7132F49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id="{5AD61A50-E8CD-D047-B73A-E19273AADA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C0F9A9F0-41A5-DF45-BDF0-CBE64C2B2611}"/>
              </a:ext>
            </a:extLst>
          </p:cNvPr>
          <p:cNvSpPr>
            <a:spLocks noGrp="1" noChangeArrowheads="1"/>
          </p:cNvSpPr>
          <p:nvPr>
            <p:ph type="sldNum" sz="quarter" idx="12"/>
          </p:nvPr>
        </p:nvSpPr>
        <p:spPr>
          <a:ln/>
        </p:spPr>
        <p:txBody>
          <a:bodyPr/>
          <a:lstStyle>
            <a:lvl1pPr>
              <a:defRPr/>
            </a:lvl1pPr>
          </a:lstStyle>
          <a:p>
            <a:pPr>
              <a:defRPr/>
            </a:pPr>
            <a:fld id="{7AFE58C2-9D08-5942-9470-1152A7C48A5A}" type="slidenum">
              <a:rPr lang="en-US" altLang="en-US"/>
              <a:pPr>
                <a:defRPr/>
              </a:pPr>
              <a:t>‹#›</a:t>
            </a:fld>
            <a:endParaRPr lang="en-US" altLang="en-US"/>
          </a:p>
        </p:txBody>
      </p:sp>
    </p:spTree>
    <p:extLst>
      <p:ext uri="{BB962C8B-B14F-4D97-AF65-F5344CB8AC3E}">
        <p14:creationId xmlns:p14="http://schemas.microsoft.com/office/powerpoint/2010/main" val="1113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592A97C3-CF45-B944-8067-20C7BBCDB14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7">
            <a:extLst>
              <a:ext uri="{FF2B5EF4-FFF2-40B4-BE49-F238E27FC236}">
                <a16:creationId xmlns:a16="http://schemas.microsoft.com/office/drawing/2014/main" id="{020049DC-E868-7D43-B17C-D5898579C7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8">
            <a:extLst>
              <a:ext uri="{FF2B5EF4-FFF2-40B4-BE49-F238E27FC236}">
                <a16:creationId xmlns:a16="http://schemas.microsoft.com/office/drawing/2014/main" id="{7374B3A1-62DE-0D4B-BA21-949EB98EB0B5}"/>
              </a:ext>
            </a:extLst>
          </p:cNvPr>
          <p:cNvSpPr>
            <a:spLocks noGrp="1" noChangeArrowheads="1"/>
          </p:cNvSpPr>
          <p:nvPr>
            <p:ph type="sldNum" sz="quarter" idx="12"/>
          </p:nvPr>
        </p:nvSpPr>
        <p:spPr>
          <a:ln/>
        </p:spPr>
        <p:txBody>
          <a:bodyPr/>
          <a:lstStyle>
            <a:lvl1pPr>
              <a:defRPr/>
            </a:lvl1pPr>
          </a:lstStyle>
          <a:p>
            <a:pPr>
              <a:defRPr/>
            </a:pPr>
            <a:fld id="{1E2FB950-010A-564B-A3CB-7B4355237C4D}" type="slidenum">
              <a:rPr lang="en-US" altLang="en-US"/>
              <a:pPr>
                <a:defRPr/>
              </a:pPr>
              <a:t>‹#›</a:t>
            </a:fld>
            <a:endParaRPr lang="en-US" altLang="en-US"/>
          </a:p>
        </p:txBody>
      </p:sp>
    </p:spTree>
    <p:extLst>
      <p:ext uri="{BB962C8B-B14F-4D97-AF65-F5344CB8AC3E}">
        <p14:creationId xmlns:p14="http://schemas.microsoft.com/office/powerpoint/2010/main" val="2933413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FD5FFBD3-C14D-3C49-9A09-F4E7A3E5F4E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D7DF60C8-3E35-0543-8FDF-7179EE70F2B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8">
            <a:extLst>
              <a:ext uri="{FF2B5EF4-FFF2-40B4-BE49-F238E27FC236}">
                <a16:creationId xmlns:a16="http://schemas.microsoft.com/office/drawing/2014/main" id="{12DD510C-649F-4643-9701-69DF84360FCA}"/>
              </a:ext>
            </a:extLst>
          </p:cNvPr>
          <p:cNvSpPr>
            <a:spLocks noGrp="1" noChangeArrowheads="1"/>
          </p:cNvSpPr>
          <p:nvPr>
            <p:ph type="sldNum" sz="quarter" idx="12"/>
          </p:nvPr>
        </p:nvSpPr>
        <p:spPr>
          <a:ln/>
        </p:spPr>
        <p:txBody>
          <a:bodyPr/>
          <a:lstStyle>
            <a:lvl1pPr>
              <a:defRPr/>
            </a:lvl1pPr>
          </a:lstStyle>
          <a:p>
            <a:pPr>
              <a:defRPr/>
            </a:pPr>
            <a:fld id="{AD8460F5-D109-D547-8BA4-0F01E831E8A0}" type="slidenum">
              <a:rPr lang="en-US" altLang="en-US"/>
              <a:pPr>
                <a:defRPr/>
              </a:pPr>
              <a:t>‹#›</a:t>
            </a:fld>
            <a:endParaRPr lang="en-US" altLang="en-US"/>
          </a:p>
        </p:txBody>
      </p:sp>
    </p:spTree>
    <p:extLst>
      <p:ext uri="{BB962C8B-B14F-4D97-AF65-F5344CB8AC3E}">
        <p14:creationId xmlns:p14="http://schemas.microsoft.com/office/powerpoint/2010/main" val="2269419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DAA8A88-4732-A747-8571-80670FC7B39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4AE8549D-0A3D-3544-A03F-4F05F3B1C5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8">
            <a:extLst>
              <a:ext uri="{FF2B5EF4-FFF2-40B4-BE49-F238E27FC236}">
                <a16:creationId xmlns:a16="http://schemas.microsoft.com/office/drawing/2014/main" id="{38501DA0-CAD4-9F44-A66A-5283BDE85A07}"/>
              </a:ext>
            </a:extLst>
          </p:cNvPr>
          <p:cNvSpPr>
            <a:spLocks noGrp="1" noChangeArrowheads="1"/>
          </p:cNvSpPr>
          <p:nvPr>
            <p:ph type="sldNum" sz="quarter" idx="12"/>
          </p:nvPr>
        </p:nvSpPr>
        <p:spPr>
          <a:ln/>
        </p:spPr>
        <p:txBody>
          <a:bodyPr/>
          <a:lstStyle>
            <a:lvl1pPr>
              <a:defRPr/>
            </a:lvl1pPr>
          </a:lstStyle>
          <a:p>
            <a:pPr>
              <a:defRPr/>
            </a:pPr>
            <a:fld id="{A24CC65E-E0F0-8D4A-9E60-AF1A1985F080}" type="slidenum">
              <a:rPr lang="en-US" altLang="en-US"/>
              <a:pPr>
                <a:defRPr/>
              </a:pPr>
              <a:t>‹#›</a:t>
            </a:fld>
            <a:endParaRPr lang="en-US" altLang="en-US"/>
          </a:p>
        </p:txBody>
      </p:sp>
    </p:spTree>
    <p:extLst>
      <p:ext uri="{BB962C8B-B14F-4D97-AF65-F5344CB8AC3E}">
        <p14:creationId xmlns:p14="http://schemas.microsoft.com/office/powerpoint/2010/main" val="3422803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AE2FFD2F-E2EB-E24A-968A-A8171D097853}"/>
              </a:ext>
            </a:extLst>
          </p:cNvPr>
          <p:cNvGrpSpPr>
            <a:grpSpLocks/>
          </p:cNvGrpSpPr>
          <p:nvPr/>
        </p:nvGrpSpPr>
        <p:grpSpPr bwMode="auto">
          <a:xfrm>
            <a:off x="-4763" y="152400"/>
            <a:ext cx="9148763" cy="6553200"/>
            <a:chOff x="-5" y="1031"/>
            <a:chExt cx="5763" cy="2909"/>
          </a:xfrm>
        </p:grpSpPr>
        <p:pic>
          <p:nvPicPr>
            <p:cNvPr id="1032" name="Picture 3" descr="ARTHSEPA">
              <a:extLst>
                <a:ext uri="{FF2B5EF4-FFF2-40B4-BE49-F238E27FC236}">
                  <a16:creationId xmlns:a16="http://schemas.microsoft.com/office/drawing/2014/main" id="{7AFB35CC-D0E3-4242-9A6C-C38B93AC312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gray">
            <a:xfrm>
              <a:off x="3778" y="3893"/>
              <a:ext cx="1980"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4" descr="Arthsepa">
              <a:extLst>
                <a:ext uri="{FF2B5EF4-FFF2-40B4-BE49-F238E27FC236}">
                  <a16:creationId xmlns:a16="http://schemas.microsoft.com/office/drawing/2014/main" id="{4AAA1863-C68B-504D-A3E1-39EC7ECFACAF}"/>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 y="1031"/>
              <a:ext cx="2832"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5">
            <a:extLst>
              <a:ext uri="{FF2B5EF4-FFF2-40B4-BE49-F238E27FC236}">
                <a16:creationId xmlns:a16="http://schemas.microsoft.com/office/drawing/2014/main" id="{E463FE1A-75D8-144E-A048-074350C61FE2}"/>
              </a:ext>
            </a:extLst>
          </p:cNvPr>
          <p:cNvSpPr>
            <a:spLocks noGrp="1" noChangeArrowheads="1"/>
          </p:cNvSpPr>
          <p:nvPr>
            <p:ph type="body" idx="1"/>
          </p:nvPr>
        </p:nvSpPr>
        <p:spPr bwMode="auto">
          <a:xfrm>
            <a:off x="328613" y="1941513"/>
            <a:ext cx="820896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774" name="Rectangle 6">
            <a:extLst>
              <a:ext uri="{FF2B5EF4-FFF2-40B4-BE49-F238E27FC236}">
                <a16:creationId xmlns:a16="http://schemas.microsoft.com/office/drawing/2014/main" id="{3312CD38-FF24-0C4A-AE17-C53C19533EE4}"/>
              </a:ext>
            </a:extLst>
          </p:cNvPr>
          <p:cNvSpPr>
            <a:spLocks noGrp="1" noChangeArrowheads="1"/>
          </p:cNvSpPr>
          <p:nvPr>
            <p:ph type="dt" sz="half" idx="2"/>
          </p:nvPr>
        </p:nvSpPr>
        <p:spPr bwMode="auto">
          <a:xfrm>
            <a:off x="342900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Arial" charset="0"/>
                <a:ea typeface="ＭＳ Ｐゴシック" charset="0"/>
                <a:cs typeface="ＭＳ Ｐゴシック" charset="0"/>
              </a:defRPr>
            </a:lvl1pPr>
          </a:lstStyle>
          <a:p>
            <a:pPr>
              <a:defRPr/>
            </a:pPr>
            <a:endParaRPr lang="en-US"/>
          </a:p>
        </p:txBody>
      </p:sp>
      <p:sp>
        <p:nvSpPr>
          <p:cNvPr id="32775" name="Rectangle 7">
            <a:extLst>
              <a:ext uri="{FF2B5EF4-FFF2-40B4-BE49-F238E27FC236}">
                <a16:creationId xmlns:a16="http://schemas.microsoft.com/office/drawing/2014/main" id="{CE9AD4D2-1434-1E45-BBDD-450E194362BA}"/>
              </a:ext>
            </a:extLst>
          </p:cNvPr>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Arial" charset="0"/>
                <a:ea typeface="ＭＳ Ｐゴシック" charset="0"/>
                <a:cs typeface="ＭＳ Ｐゴシック" charset="0"/>
              </a:defRPr>
            </a:lvl1pPr>
          </a:lstStyle>
          <a:p>
            <a:pPr>
              <a:defRPr/>
            </a:pPr>
            <a:endParaRPr lang="en-US"/>
          </a:p>
        </p:txBody>
      </p:sp>
      <p:sp>
        <p:nvSpPr>
          <p:cNvPr id="32776" name="Rectangle 8">
            <a:extLst>
              <a:ext uri="{FF2B5EF4-FFF2-40B4-BE49-F238E27FC236}">
                <a16:creationId xmlns:a16="http://schemas.microsoft.com/office/drawing/2014/main" id="{4EDBF6DA-E766-DF44-B0E2-5C62F2B14F76}"/>
              </a:ext>
            </a:extLst>
          </p:cNvPr>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panose="020B0604020202020204" pitchFamily="34" charset="0"/>
              </a:defRPr>
            </a:lvl1pPr>
          </a:lstStyle>
          <a:p>
            <a:pPr>
              <a:defRPr/>
            </a:pPr>
            <a:fld id="{4E83B6E0-F5DC-4946-8E10-E5B552A7EF0A}" type="slidenum">
              <a:rPr lang="en-US" altLang="en-US"/>
              <a:pPr>
                <a:defRPr/>
              </a:pPr>
              <a:t>‹#›</a:t>
            </a:fld>
            <a:endParaRPr lang="en-US" altLang="en-US"/>
          </a:p>
        </p:txBody>
      </p:sp>
      <p:sp>
        <p:nvSpPr>
          <p:cNvPr id="1031" name="Rectangle 9">
            <a:extLst>
              <a:ext uri="{FF2B5EF4-FFF2-40B4-BE49-F238E27FC236}">
                <a16:creationId xmlns:a16="http://schemas.microsoft.com/office/drawing/2014/main" id="{BA77E31A-2967-0B42-9B4E-2C054E5088AD}"/>
              </a:ext>
            </a:extLst>
          </p:cNvPr>
          <p:cNvSpPr>
            <a:spLocks noGrp="1" noChangeArrowheads="1"/>
          </p:cNvSpPr>
          <p:nvPr>
            <p:ph type="title"/>
          </p:nvPr>
        </p:nvSpPr>
        <p:spPr bwMode="auto">
          <a:xfrm>
            <a:off x="304800" y="609600"/>
            <a:ext cx="815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Tree>
  </p:cSld>
  <p:clrMap bg1="dk2" tx1="lt1" bg2="dk1" tx2="lt2" accent1="accent1" accent2="accent2" accent3="accent3" accent4="accent4" accent5="accent5" accent6="accent6" hlink="hlink" folHlink="folHlink"/>
  <p:sldLayoutIdLst>
    <p:sldLayoutId id="2147483948"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CCFF33"/>
        </a:buClr>
        <a:buSzPct val="70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65000"/>
        <a:buFont typeface="Wingdings" pitchFamily="2" charset="2"/>
        <a:buChar char="n"/>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rgbClr val="0099CC"/>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hlink"/>
        </a:buClr>
        <a:buSzPct val="65000"/>
        <a:buFont typeface="Wingdings" charset="2"/>
        <a:buChar char="n"/>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hlink"/>
        </a:buClr>
        <a:buSzPct val="65000"/>
        <a:buFont typeface="Wingdings" charset="2"/>
        <a:buChar char="n"/>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hlink"/>
        </a:buClr>
        <a:buSzPct val="65000"/>
        <a:buFont typeface="Wingdings" charset="2"/>
        <a:buChar char="n"/>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hlink"/>
        </a:buClr>
        <a:buSzPct val="65000"/>
        <a:buFont typeface="Wingdings" charset="2"/>
        <a:buChar char="n"/>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30303">
                <a:alpha val="73999"/>
              </a:srgbClr>
            </a:gs>
            <a:gs pos="100000">
              <a:schemeClr val="bg1"/>
            </a:gs>
          </a:gsLst>
          <a:path path="rect">
            <a:fillToRect r="100000" b="100000"/>
          </a:path>
        </a:gradFill>
        <a:effectLst/>
      </p:bgPr>
    </p:bg>
    <p:spTree>
      <p:nvGrpSpPr>
        <p:cNvPr id="1" name=""/>
        <p:cNvGrpSpPr/>
        <p:nvPr/>
      </p:nvGrpSpPr>
      <p:grpSpPr>
        <a:xfrm>
          <a:off x="0" y="0"/>
          <a:ext cx="0" cy="0"/>
          <a:chOff x="0" y="0"/>
          <a:chExt cx="0" cy="0"/>
        </a:xfrm>
      </p:grpSpPr>
      <p:pic>
        <p:nvPicPr>
          <p:cNvPr id="5" name="Picture 4" descr="A sunset over a beach&#10;&#10;Description automatically generated">
            <a:extLst>
              <a:ext uri="{FF2B5EF4-FFF2-40B4-BE49-F238E27FC236}">
                <a16:creationId xmlns:a16="http://schemas.microsoft.com/office/drawing/2014/main" id="{406AB720-BB35-CA48-90CE-56D9416720AE}"/>
              </a:ext>
            </a:extLst>
          </p:cNvPr>
          <p:cNvPicPr>
            <a:picLocks noChangeAspect="1"/>
          </p:cNvPicPr>
          <p:nvPr/>
        </p:nvPicPr>
        <p:blipFill>
          <a:blip r:embed="rId2"/>
          <a:stretch>
            <a:fillRect/>
          </a:stretch>
        </p:blipFill>
        <p:spPr>
          <a:xfrm>
            <a:off x="76200" y="528071"/>
            <a:ext cx="9018589" cy="5572691"/>
          </a:xfrm>
          <a:prstGeom prst="rect">
            <a:avLst/>
          </a:prstGeom>
          <a:effectLst>
            <a:glow rad="127000">
              <a:schemeClr val="accent1"/>
            </a:glow>
          </a:effectLst>
        </p:spPr>
      </p:pic>
      <p:sp>
        <p:nvSpPr>
          <p:cNvPr id="15363" name="Rectangle 5">
            <a:extLst>
              <a:ext uri="{FF2B5EF4-FFF2-40B4-BE49-F238E27FC236}">
                <a16:creationId xmlns:a16="http://schemas.microsoft.com/office/drawing/2014/main" id="{C83C4ACB-53E3-764C-B3EE-41EA78EA7111}"/>
              </a:ext>
            </a:extLst>
          </p:cNvPr>
          <p:cNvSpPr>
            <a:spLocks noGrp="1" noChangeArrowheads="1"/>
          </p:cNvSpPr>
          <p:nvPr>
            <p:ph type="title"/>
          </p:nvPr>
        </p:nvSpPr>
        <p:spPr>
          <a:xfrm>
            <a:off x="522288" y="1524000"/>
            <a:ext cx="8153400" cy="1143000"/>
          </a:xfrm>
        </p:spPr>
        <p:txBody>
          <a:bodyPr/>
          <a:lstStyle/>
          <a:p>
            <a:pPr algn="ctr"/>
            <a:r>
              <a:rPr lang="en-US" altLang="en-US" sz="4800" b="1">
                <a:solidFill>
                  <a:schemeClr val="bg2"/>
                </a:solidFill>
                <a:ea typeface="ＭＳ Ｐゴシック" panose="020B0600070205080204" pitchFamily="34" charset="-128"/>
              </a:rPr>
              <a:t>Concomitant and rescue treatments</a:t>
            </a:r>
          </a:p>
        </p:txBody>
      </p:sp>
      <p:sp>
        <p:nvSpPr>
          <p:cNvPr id="15364" name="Rectangle 6">
            <a:extLst>
              <a:ext uri="{FF2B5EF4-FFF2-40B4-BE49-F238E27FC236}">
                <a16:creationId xmlns:a16="http://schemas.microsoft.com/office/drawing/2014/main" id="{20AC5922-E7F2-B440-80E5-E68A3136CC05}"/>
              </a:ext>
            </a:extLst>
          </p:cNvPr>
          <p:cNvSpPr>
            <a:spLocks noChangeArrowheads="1"/>
          </p:cNvSpPr>
          <p:nvPr/>
        </p:nvSpPr>
        <p:spPr bwMode="auto">
          <a:xfrm>
            <a:off x="0" y="3886200"/>
            <a:ext cx="901858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lgn="r" eaLnBrk="1" hangingPunct="1">
              <a:buFont typeface="Wingdings" pitchFamily="2" charset="2"/>
              <a:buNone/>
            </a:pPr>
            <a:r>
              <a:rPr lang="en-US" altLang="en-US" sz="2400" b="1">
                <a:latin typeface="Calibri" panose="020F0502020204030204" pitchFamily="34" charset="0"/>
                <a:ea typeface="Calibri" panose="020F0502020204030204" pitchFamily="34" charset="0"/>
                <a:cs typeface="Calibri" panose="020F0502020204030204" pitchFamily="34" charset="0"/>
              </a:rPr>
              <a:t>Michael C. Rowbotham, MD</a:t>
            </a:r>
          </a:p>
          <a:p>
            <a:pPr algn="r" eaLnBrk="1" hangingPunct="1">
              <a:buFont typeface="Wingdings" pitchFamily="2" charset="2"/>
              <a:buNone/>
            </a:pPr>
            <a:r>
              <a:rPr lang="en-US" altLang="en-US" sz="2000" b="1">
                <a:latin typeface="Calibri" panose="020F0502020204030204" pitchFamily="34" charset="0"/>
                <a:ea typeface="Calibri" panose="020F0502020204030204" pitchFamily="34" charset="0"/>
                <a:cs typeface="Calibri" panose="020F0502020204030204" pitchFamily="34" charset="0"/>
              </a:rPr>
              <a:t>Adjunct Professor of Anesthesia, Emeritus Professor of Neurology, UCSF</a:t>
            </a:r>
          </a:p>
          <a:p>
            <a:pPr algn="r" eaLnBrk="1" hangingPunct="1">
              <a:buFont typeface="Wingdings" pitchFamily="2" charset="2"/>
              <a:buNone/>
            </a:pPr>
            <a:r>
              <a:rPr lang="en-US" altLang="en-US" sz="2000" b="1">
                <a:latin typeface="Calibri" panose="020F0502020204030204" pitchFamily="34" charset="0"/>
                <a:ea typeface="Calibri" panose="020F0502020204030204" pitchFamily="34" charset="0"/>
                <a:cs typeface="Calibri" panose="020F0502020204030204" pitchFamily="34" charset="0"/>
              </a:rPr>
              <a:t>Attending Neurologist, UCSF Pain Management Center</a:t>
            </a:r>
          </a:p>
        </p:txBody>
      </p:sp>
      <p:sp>
        <p:nvSpPr>
          <p:cNvPr id="15365" name="Text Box 7">
            <a:extLst>
              <a:ext uri="{FF2B5EF4-FFF2-40B4-BE49-F238E27FC236}">
                <a16:creationId xmlns:a16="http://schemas.microsoft.com/office/drawing/2014/main" id="{529FFB66-9026-194D-9FFF-BB74B5CA592F}"/>
              </a:ext>
            </a:extLst>
          </p:cNvPr>
          <p:cNvSpPr txBox="1">
            <a:spLocks noChangeArrowheads="1"/>
          </p:cNvSpPr>
          <p:nvPr/>
        </p:nvSpPr>
        <p:spPr bwMode="auto">
          <a:xfrm>
            <a:off x="5122863" y="5334000"/>
            <a:ext cx="3667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r>
              <a:rPr lang="en-US" altLang="en-US" sz="2400" b="1">
                <a:latin typeface="Calibri" panose="020F0502020204030204" pitchFamily="34" charset="0"/>
                <a:ea typeface="Calibri" panose="020F0502020204030204" pitchFamily="34" charset="0"/>
                <a:cs typeface="Calibri" panose="020F0502020204030204" pitchFamily="34" charset="0"/>
              </a:rPr>
              <a:t>mcrowbotham@gmail.com</a:t>
            </a:r>
          </a:p>
        </p:txBody>
      </p:sp>
      <p:sp>
        <p:nvSpPr>
          <p:cNvPr id="15366" name="TextBox 5">
            <a:extLst>
              <a:ext uri="{FF2B5EF4-FFF2-40B4-BE49-F238E27FC236}">
                <a16:creationId xmlns:a16="http://schemas.microsoft.com/office/drawing/2014/main" id="{430331A7-C609-BD49-9550-2847DCA24522}"/>
              </a:ext>
            </a:extLst>
          </p:cNvPr>
          <p:cNvSpPr txBox="1">
            <a:spLocks noChangeArrowheads="1"/>
          </p:cNvSpPr>
          <p:nvPr/>
        </p:nvSpPr>
        <p:spPr bwMode="auto">
          <a:xfrm>
            <a:off x="914400" y="6172200"/>
            <a:ext cx="21256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b="1">
                <a:latin typeface="Calibri" panose="020F0502020204030204" pitchFamily="34" charset="0"/>
                <a:ea typeface="Calibri" panose="020F0502020204030204" pitchFamily="34" charset="0"/>
                <a:cs typeface="Calibri" panose="020F0502020204030204" pitchFamily="34" charset="0"/>
              </a:rPr>
              <a:t>IMMPACT-XXIV</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CED4-1F3A-3347-AAC8-71E28A1CBDEE}"/>
              </a:ext>
            </a:extLst>
          </p:cNvPr>
          <p:cNvSpPr>
            <a:spLocks noGrp="1"/>
          </p:cNvSpPr>
          <p:nvPr>
            <p:ph type="title"/>
          </p:nvPr>
        </p:nvSpPr>
        <p:spPr>
          <a:xfrm>
            <a:off x="304800" y="609600"/>
            <a:ext cx="8610600" cy="1524000"/>
          </a:xfrm>
        </p:spPr>
        <p:txBody>
          <a:bodyPr anchor="ctr"/>
          <a:lstStyle/>
          <a:p>
            <a:pPr algn="ctr"/>
            <a:r>
              <a:rPr lang="en-US" sz="2000" dirty="0"/>
              <a:t>Rescue and concomitant analgesics in placebo- controlled trials of pharmacotherapy for neuropathic pain and low back pain</a:t>
            </a:r>
            <a:br>
              <a:rPr lang="en-US" sz="2000" dirty="0"/>
            </a:br>
            <a:r>
              <a:rPr lang="en-US" sz="2000" dirty="0"/>
              <a:t>Lars </a:t>
            </a:r>
            <a:r>
              <a:rPr lang="en-US" sz="2000" dirty="0" err="1"/>
              <a:t>Grøvlea</a:t>
            </a:r>
            <a:r>
              <a:rPr lang="en-US" sz="2000" dirty="0"/>
              <a:t>, </a:t>
            </a:r>
            <a:r>
              <a:rPr lang="en-US" sz="2000" dirty="0" err="1"/>
              <a:t>Eivind</a:t>
            </a:r>
            <a:r>
              <a:rPr lang="en-US" sz="2000" dirty="0"/>
              <a:t> </a:t>
            </a:r>
            <a:r>
              <a:rPr lang="en-US" sz="2000" dirty="0" err="1"/>
              <a:t>Hasvikb</a:t>
            </a:r>
            <a:r>
              <a:rPr lang="en-US" sz="2000" dirty="0"/>
              <a:t>, Anne </a:t>
            </a:r>
            <a:r>
              <a:rPr lang="en-US" sz="2000" dirty="0" err="1"/>
              <a:t>Julsrud</a:t>
            </a:r>
            <a:r>
              <a:rPr lang="en-US" sz="2000" dirty="0"/>
              <a:t> </a:t>
            </a:r>
            <a:r>
              <a:rPr lang="en-US" sz="2000" dirty="0" err="1"/>
              <a:t>Haugena</a:t>
            </a:r>
            <a:br>
              <a:rPr lang="en-US" sz="2000" dirty="0"/>
            </a:br>
            <a:r>
              <a:rPr lang="en-US" sz="2000" dirty="0"/>
              <a:t>PAIN 2020</a:t>
            </a:r>
          </a:p>
        </p:txBody>
      </p:sp>
      <p:sp>
        <p:nvSpPr>
          <p:cNvPr id="3" name="Content Placeholder 2">
            <a:extLst>
              <a:ext uri="{FF2B5EF4-FFF2-40B4-BE49-F238E27FC236}">
                <a16:creationId xmlns:a16="http://schemas.microsoft.com/office/drawing/2014/main" id="{63928A0C-9611-4640-B85C-BE45E79E622B}"/>
              </a:ext>
            </a:extLst>
          </p:cNvPr>
          <p:cNvSpPr>
            <a:spLocks noGrp="1"/>
          </p:cNvSpPr>
          <p:nvPr>
            <p:ph idx="1"/>
          </p:nvPr>
        </p:nvSpPr>
        <p:spPr>
          <a:xfrm>
            <a:off x="328612" y="2400299"/>
            <a:ext cx="8434387" cy="3656013"/>
          </a:xfrm>
        </p:spPr>
        <p:txBody>
          <a:bodyPr/>
          <a:lstStyle/>
          <a:p>
            <a:r>
              <a:rPr lang="en-US" sz="2000" b="1" dirty="0"/>
              <a:t>38% didn’t report if rescue use was quantified</a:t>
            </a:r>
          </a:p>
          <a:p>
            <a:r>
              <a:rPr lang="en-US" sz="2000" b="1" dirty="0"/>
              <a:t>53% didn’t explicitly say if rescue use was an outcome measure</a:t>
            </a:r>
          </a:p>
          <a:p>
            <a:r>
              <a:rPr lang="en-US" sz="2000" b="1" dirty="0"/>
              <a:t>Only 19% of trials fully reported on rescue med use</a:t>
            </a:r>
          </a:p>
          <a:p>
            <a:r>
              <a:rPr lang="en-US" sz="2000" b="1" dirty="0"/>
              <a:t>Of 126 trials allowing ‘usual analgesics’, 56% did not report on the actual intake. Of the (72) trials permitting rescue medication but prohibiting </a:t>
            </a:r>
            <a:r>
              <a:rPr lang="en-US" sz="2000" b="1" dirty="0" err="1"/>
              <a:t>prestudy</a:t>
            </a:r>
            <a:r>
              <a:rPr lang="en-US" sz="2000" b="1" dirty="0"/>
              <a:t> analgesics, 67% did not quantify rescue medication use.</a:t>
            </a:r>
          </a:p>
        </p:txBody>
      </p:sp>
      <p:pic>
        <p:nvPicPr>
          <p:cNvPr id="2049" name="Picture 1" descr="page1image5351552">
            <a:extLst>
              <a:ext uri="{FF2B5EF4-FFF2-40B4-BE49-F238E27FC236}">
                <a16:creationId xmlns:a16="http://schemas.microsoft.com/office/drawing/2014/main" id="{2F13A372-B618-CC4C-981C-D14FAD16DC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06400" cy="3429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page1image5350208">
            <a:extLst>
              <a:ext uri="{FF2B5EF4-FFF2-40B4-BE49-F238E27FC236}">
                <a16:creationId xmlns:a16="http://schemas.microsoft.com/office/drawing/2014/main" id="{6E192926-5012-8E4B-81F9-068682BC52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31800" cy="34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134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3432A-9E45-C249-9B2E-FD95E564C307}"/>
              </a:ext>
            </a:extLst>
          </p:cNvPr>
          <p:cNvSpPr>
            <a:spLocks noGrp="1"/>
          </p:cNvSpPr>
          <p:nvPr>
            <p:ph type="title"/>
          </p:nvPr>
        </p:nvSpPr>
        <p:spPr>
          <a:xfrm>
            <a:off x="308758" y="414152"/>
            <a:ext cx="8153400" cy="1143000"/>
          </a:xfrm>
        </p:spPr>
        <p:txBody>
          <a:bodyPr anchor="ctr"/>
          <a:lstStyle/>
          <a:p>
            <a:pPr algn="ctr"/>
            <a:r>
              <a:rPr lang="en-US" sz="4000" dirty="0"/>
              <a:t>More questions!</a:t>
            </a:r>
          </a:p>
        </p:txBody>
      </p:sp>
      <p:sp>
        <p:nvSpPr>
          <p:cNvPr id="3" name="Content Placeholder 2">
            <a:extLst>
              <a:ext uri="{FF2B5EF4-FFF2-40B4-BE49-F238E27FC236}">
                <a16:creationId xmlns:a16="http://schemas.microsoft.com/office/drawing/2014/main" id="{08D12522-AF45-2D4C-A2A0-E32AC104D4CB}"/>
              </a:ext>
            </a:extLst>
          </p:cNvPr>
          <p:cNvSpPr>
            <a:spLocks noGrp="1"/>
          </p:cNvSpPr>
          <p:nvPr>
            <p:ph idx="1"/>
          </p:nvPr>
        </p:nvSpPr>
        <p:spPr>
          <a:xfrm>
            <a:off x="308758" y="1557152"/>
            <a:ext cx="8378042" cy="4114800"/>
          </a:xfrm>
        </p:spPr>
        <p:txBody>
          <a:bodyPr/>
          <a:lstStyle/>
          <a:p>
            <a:r>
              <a:rPr lang="en-US" sz="2800" dirty="0"/>
              <a:t>If two patients report equal baseline pain intensity—one taking strong opioids and the other taking no analgesics—are they comparable? What if con meds include gabapentin and duloxetine?</a:t>
            </a:r>
          </a:p>
          <a:p>
            <a:pPr lvl="1"/>
            <a:r>
              <a:rPr lang="en-US" sz="2400" dirty="0"/>
              <a:t>Multiple con meds + rescue use decreases effect size</a:t>
            </a:r>
          </a:p>
          <a:p>
            <a:r>
              <a:rPr lang="en-US" sz="2800" dirty="0"/>
              <a:t>Katz (2005) reports trials restricting concomitant or rescue meds more likely to have positive results. Why? Subject selection or less confounding noise in the data?</a:t>
            </a:r>
          </a:p>
        </p:txBody>
      </p:sp>
    </p:spTree>
    <p:extLst>
      <p:ext uri="{BB962C8B-B14F-4D97-AF65-F5344CB8AC3E}">
        <p14:creationId xmlns:p14="http://schemas.microsoft.com/office/powerpoint/2010/main" val="24898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98F29-83B9-814C-842D-C3B56BF38ADC}"/>
              </a:ext>
            </a:extLst>
          </p:cNvPr>
          <p:cNvSpPr>
            <a:spLocks noGrp="1"/>
          </p:cNvSpPr>
          <p:nvPr>
            <p:ph type="title"/>
          </p:nvPr>
        </p:nvSpPr>
        <p:spPr>
          <a:xfrm>
            <a:off x="304800" y="609600"/>
            <a:ext cx="8534400" cy="1143000"/>
          </a:xfrm>
        </p:spPr>
        <p:txBody>
          <a:bodyPr anchor="ctr"/>
          <a:lstStyle/>
          <a:p>
            <a:pPr algn="ctr"/>
            <a:r>
              <a:rPr lang="en-US" sz="2800" dirty="0"/>
              <a:t>Could these Rescue Medication recommendations be implemented?</a:t>
            </a:r>
          </a:p>
        </p:txBody>
      </p:sp>
      <p:sp>
        <p:nvSpPr>
          <p:cNvPr id="3" name="Content Placeholder 2">
            <a:extLst>
              <a:ext uri="{FF2B5EF4-FFF2-40B4-BE49-F238E27FC236}">
                <a16:creationId xmlns:a16="http://schemas.microsoft.com/office/drawing/2014/main" id="{23EAF86A-98AB-A74D-8C54-B0EC2FCFB296}"/>
              </a:ext>
            </a:extLst>
          </p:cNvPr>
          <p:cNvSpPr>
            <a:spLocks noGrp="1"/>
          </p:cNvSpPr>
          <p:nvPr>
            <p:ph idx="1"/>
          </p:nvPr>
        </p:nvSpPr>
        <p:spPr>
          <a:xfrm>
            <a:off x="467519" y="1769423"/>
            <a:ext cx="8208962" cy="4114800"/>
          </a:xfrm>
        </p:spPr>
        <p:txBody>
          <a:bodyPr/>
          <a:lstStyle/>
          <a:p>
            <a:r>
              <a:rPr lang="en-US" sz="1800" dirty="0"/>
              <a:t>Was rescue medication permitted (yes/no)? For what reason?</a:t>
            </a:r>
          </a:p>
          <a:p>
            <a:r>
              <a:rPr lang="en-US" sz="1800" dirty="0"/>
              <a:t>Brand and generic name(s), formulation, and administration</a:t>
            </a:r>
          </a:p>
          <a:p>
            <a:r>
              <a:rPr lang="en-US" sz="1800" dirty="0"/>
              <a:t>Allowed doses and frequency</a:t>
            </a:r>
          </a:p>
          <a:p>
            <a:r>
              <a:rPr lang="en-US" sz="1800" dirty="0"/>
              <a:t>Consequences of exceeding allowed dosage (withdrawal, treatment failure) Specific procedures (</a:t>
            </a:r>
            <a:r>
              <a:rPr lang="en-US" sz="1800" dirty="0" err="1"/>
              <a:t>eg</a:t>
            </a:r>
            <a:r>
              <a:rPr lang="en-US" sz="1800" dirty="0"/>
              <a:t>, dosage or timing with regard to pain ratings) Delivery (prescription, over the counter)</a:t>
            </a:r>
          </a:p>
          <a:p>
            <a:r>
              <a:rPr lang="en-US" sz="1800" dirty="0"/>
              <a:t>Payer (patient, sponsor)</a:t>
            </a:r>
          </a:p>
          <a:p>
            <a:r>
              <a:rPr lang="en-US" sz="1800" dirty="0"/>
              <a:t>How quantified (dosage, use/no-use, days taking rescue medication)</a:t>
            </a:r>
          </a:p>
          <a:p>
            <a:r>
              <a:rPr lang="en-US" sz="1800" dirty="0"/>
              <a:t>Assessor of consumption (patient: self-report, investigator: pill count)</a:t>
            </a:r>
          </a:p>
          <a:p>
            <a:r>
              <a:rPr lang="en-US" sz="1800" dirty="0"/>
              <a:t>Used as outcome? (if so, primary, secondary or explorative)</a:t>
            </a:r>
          </a:p>
          <a:p>
            <a:r>
              <a:rPr lang="en-US" sz="1800" dirty="0"/>
              <a:t>Prespecified statistical analysis plan (if used as outcome)</a:t>
            </a:r>
          </a:p>
          <a:p>
            <a:r>
              <a:rPr lang="en-US" sz="1800" dirty="0"/>
              <a:t>Report of rescue consumption in each treatment arm</a:t>
            </a:r>
          </a:p>
          <a:p>
            <a:r>
              <a:rPr lang="en-US" sz="1800" dirty="0"/>
              <a:t>Statistical analysis (if used as outcome)</a:t>
            </a:r>
          </a:p>
          <a:p>
            <a:r>
              <a:rPr lang="en-US" sz="1800" dirty="0"/>
              <a:t>Discussion whether rescue medication influenced trial results (if so, how?)</a:t>
            </a:r>
          </a:p>
        </p:txBody>
      </p:sp>
    </p:spTree>
    <p:extLst>
      <p:ext uri="{BB962C8B-B14F-4D97-AF65-F5344CB8AC3E}">
        <p14:creationId xmlns:p14="http://schemas.microsoft.com/office/powerpoint/2010/main" val="1844553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A628-927C-A040-9F6F-905FAC43D57A}"/>
              </a:ext>
            </a:extLst>
          </p:cNvPr>
          <p:cNvSpPr>
            <a:spLocks noGrp="1"/>
          </p:cNvSpPr>
          <p:nvPr>
            <p:ph type="title"/>
          </p:nvPr>
        </p:nvSpPr>
        <p:spPr/>
        <p:txBody>
          <a:bodyPr anchor="ctr"/>
          <a:lstStyle/>
          <a:p>
            <a:pPr algn="ctr"/>
            <a:r>
              <a:rPr lang="en-US" dirty="0"/>
              <a:t>Recommendations – a start</a:t>
            </a:r>
          </a:p>
        </p:txBody>
      </p:sp>
      <p:sp>
        <p:nvSpPr>
          <p:cNvPr id="3" name="Content Placeholder 2">
            <a:extLst>
              <a:ext uri="{FF2B5EF4-FFF2-40B4-BE49-F238E27FC236}">
                <a16:creationId xmlns:a16="http://schemas.microsoft.com/office/drawing/2014/main" id="{632EB8C3-7791-074D-A586-2D0D5BA47871}"/>
              </a:ext>
            </a:extLst>
          </p:cNvPr>
          <p:cNvSpPr>
            <a:spLocks noGrp="1"/>
          </p:cNvSpPr>
          <p:nvPr>
            <p:ph idx="1"/>
          </p:nvPr>
        </p:nvSpPr>
        <p:spPr/>
        <p:txBody>
          <a:bodyPr/>
          <a:lstStyle/>
          <a:p>
            <a:r>
              <a:rPr lang="en-US" dirty="0"/>
              <a:t>During pre-</a:t>
            </a:r>
            <a:r>
              <a:rPr lang="en-US" dirty="0" err="1"/>
              <a:t>tx</a:t>
            </a:r>
            <a:r>
              <a:rPr lang="en-US" dirty="0"/>
              <a:t> baseline period, especially if a placebo run-in period included, don’t have a different regimen of concomitant meds or rescue meds</a:t>
            </a:r>
          </a:p>
          <a:p>
            <a:r>
              <a:rPr lang="en-US" dirty="0"/>
              <a:t>The baseline period is a good time to ensure that subjects carefully record their medication use – comes before exposure to the risk of investigational </a:t>
            </a:r>
            <a:r>
              <a:rPr lang="en-US" dirty="0" err="1"/>
              <a:t>tx</a:t>
            </a:r>
            <a:endParaRPr lang="en-US" dirty="0"/>
          </a:p>
        </p:txBody>
      </p:sp>
    </p:spTree>
    <p:extLst>
      <p:ext uri="{BB962C8B-B14F-4D97-AF65-F5344CB8AC3E}">
        <p14:creationId xmlns:p14="http://schemas.microsoft.com/office/powerpoint/2010/main" val="2427474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A628-927C-A040-9F6F-905FAC43D57A}"/>
              </a:ext>
            </a:extLst>
          </p:cNvPr>
          <p:cNvSpPr>
            <a:spLocks noGrp="1"/>
          </p:cNvSpPr>
          <p:nvPr>
            <p:ph type="title"/>
          </p:nvPr>
        </p:nvSpPr>
        <p:spPr/>
        <p:txBody>
          <a:bodyPr anchor="ctr"/>
          <a:lstStyle/>
          <a:p>
            <a:pPr algn="ctr"/>
            <a:r>
              <a:rPr lang="en-US" dirty="0"/>
              <a:t>Recommendations – a start</a:t>
            </a:r>
          </a:p>
        </p:txBody>
      </p:sp>
      <p:sp>
        <p:nvSpPr>
          <p:cNvPr id="3" name="Content Placeholder 2">
            <a:extLst>
              <a:ext uri="{FF2B5EF4-FFF2-40B4-BE49-F238E27FC236}">
                <a16:creationId xmlns:a16="http://schemas.microsoft.com/office/drawing/2014/main" id="{632EB8C3-7791-074D-A586-2D0D5BA47871}"/>
              </a:ext>
            </a:extLst>
          </p:cNvPr>
          <p:cNvSpPr>
            <a:spLocks noGrp="1"/>
          </p:cNvSpPr>
          <p:nvPr>
            <p:ph idx="1"/>
          </p:nvPr>
        </p:nvSpPr>
        <p:spPr/>
        <p:txBody>
          <a:bodyPr/>
          <a:lstStyle/>
          <a:p>
            <a:r>
              <a:rPr lang="en-US" dirty="0"/>
              <a:t>How to consistently document con med and rescue use?</a:t>
            </a:r>
          </a:p>
          <a:p>
            <a:r>
              <a:rPr lang="en-US" dirty="0"/>
              <a:t>A standardized approach to incorporating into the statistical plan needed</a:t>
            </a:r>
          </a:p>
          <a:p>
            <a:r>
              <a:rPr lang="en-US" dirty="0"/>
              <a:t>Does this become a part of CONSORT?</a:t>
            </a:r>
          </a:p>
          <a:p>
            <a:r>
              <a:rPr lang="en-US" dirty="0"/>
              <a:t>Does this become a requirement for posting study on </a:t>
            </a:r>
            <a:r>
              <a:rPr lang="en-US" dirty="0" err="1"/>
              <a:t>ClinicalTrials.gov</a:t>
            </a:r>
            <a:r>
              <a:rPr lang="en-US" dirty="0"/>
              <a:t>?</a:t>
            </a:r>
          </a:p>
        </p:txBody>
      </p:sp>
    </p:spTree>
    <p:extLst>
      <p:ext uri="{BB962C8B-B14F-4D97-AF65-F5344CB8AC3E}">
        <p14:creationId xmlns:p14="http://schemas.microsoft.com/office/powerpoint/2010/main" val="2374301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C6AD7FB7-E934-A140-BD8B-064CB04EBA3D}"/>
              </a:ext>
            </a:extLst>
          </p:cNvPr>
          <p:cNvSpPr>
            <a:spLocks noChangeArrowheads="1"/>
          </p:cNvSpPr>
          <p:nvPr/>
        </p:nvSpPr>
        <p:spPr bwMode="auto">
          <a:xfrm>
            <a:off x="541338" y="304800"/>
            <a:ext cx="690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4400">
              <a:solidFill>
                <a:schemeClr val="tx2"/>
              </a:solidFill>
            </a:endParaRPr>
          </a:p>
        </p:txBody>
      </p:sp>
      <p:sp>
        <p:nvSpPr>
          <p:cNvPr id="16386" name="Rectangle 3">
            <a:extLst>
              <a:ext uri="{FF2B5EF4-FFF2-40B4-BE49-F238E27FC236}">
                <a16:creationId xmlns:a16="http://schemas.microsoft.com/office/drawing/2014/main" id="{DEC8C75D-CF3D-534F-8F5B-C6772CBA311B}"/>
              </a:ext>
            </a:extLst>
          </p:cNvPr>
          <p:cNvSpPr>
            <a:spLocks noChangeArrowheads="1"/>
          </p:cNvSpPr>
          <p:nvPr/>
        </p:nvSpPr>
        <p:spPr bwMode="auto">
          <a:xfrm>
            <a:off x="609600" y="1981200"/>
            <a:ext cx="589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16387" name="Rectangle 4">
            <a:extLst>
              <a:ext uri="{FF2B5EF4-FFF2-40B4-BE49-F238E27FC236}">
                <a16:creationId xmlns:a16="http://schemas.microsoft.com/office/drawing/2014/main" id="{1047DC3F-F2EB-9F4A-B643-FD55C11B4ED8}"/>
              </a:ext>
            </a:extLst>
          </p:cNvPr>
          <p:cNvSpPr>
            <a:spLocks noGrp="1" noChangeArrowheads="1"/>
          </p:cNvSpPr>
          <p:nvPr>
            <p:ph type="title"/>
          </p:nvPr>
        </p:nvSpPr>
        <p:spPr>
          <a:xfrm>
            <a:off x="2133600" y="304800"/>
            <a:ext cx="5029200" cy="762000"/>
          </a:xfrm>
        </p:spPr>
        <p:txBody>
          <a:bodyPr anchor="ctr"/>
          <a:lstStyle/>
          <a:p>
            <a:pPr algn="ctr" eaLnBrk="1" hangingPunct="1"/>
            <a:r>
              <a:rPr lang="en-US" altLang="en-US" sz="3200" dirty="0">
                <a:ea typeface="ＭＳ Ｐゴシック" panose="020B0600070205080204" pitchFamily="34" charset="-128"/>
              </a:rPr>
              <a:t>Where are we now?</a:t>
            </a:r>
          </a:p>
        </p:txBody>
      </p:sp>
      <p:sp>
        <p:nvSpPr>
          <p:cNvPr id="16388" name="Rectangle 5">
            <a:extLst>
              <a:ext uri="{FF2B5EF4-FFF2-40B4-BE49-F238E27FC236}">
                <a16:creationId xmlns:a16="http://schemas.microsoft.com/office/drawing/2014/main" id="{42318FEA-D6CA-B04B-AF7C-3B80B13C11C1}"/>
              </a:ext>
            </a:extLst>
          </p:cNvPr>
          <p:cNvSpPr>
            <a:spLocks noGrp="1" noChangeArrowheads="1"/>
          </p:cNvSpPr>
          <p:nvPr>
            <p:ph type="body" idx="1"/>
          </p:nvPr>
        </p:nvSpPr>
        <p:spPr>
          <a:xfrm>
            <a:off x="305593" y="1076696"/>
            <a:ext cx="8532813" cy="5391150"/>
          </a:xfrm>
        </p:spPr>
        <p:txBody>
          <a:bodyPr/>
          <a:lstStyle/>
          <a:p>
            <a:pPr marL="533400" indent="-533400" eaLnBrk="1" hangingPunct="1">
              <a:spcAft>
                <a:spcPts val="1200"/>
              </a:spcAft>
            </a:pPr>
            <a:r>
              <a:rPr lang="en-US" altLang="en-US" sz="2400" dirty="0">
                <a:ea typeface="ＭＳ Ｐゴシック" panose="020B0600070205080204" pitchFamily="34" charset="-128"/>
              </a:rPr>
              <a:t>The Belmont Report, vulnerable populations</a:t>
            </a:r>
          </a:p>
          <a:p>
            <a:pPr marL="533400" indent="-533400" eaLnBrk="1" hangingPunct="1">
              <a:spcAft>
                <a:spcPts val="1200"/>
              </a:spcAft>
            </a:pPr>
            <a:r>
              <a:rPr lang="en-US" altLang="en-US" sz="2400" dirty="0">
                <a:ea typeface="ＭＳ Ｐゴシック" panose="020B0600070205080204" pitchFamily="34" charset="-128"/>
              </a:rPr>
              <a:t>Placebo trials only ethical if concomitant and rescue meds allowed</a:t>
            </a:r>
          </a:p>
          <a:p>
            <a:pPr marL="533400" indent="-533400" eaLnBrk="1" hangingPunct="1">
              <a:spcAft>
                <a:spcPts val="1200"/>
              </a:spcAft>
            </a:pPr>
            <a:r>
              <a:rPr lang="en-US" altLang="en-US" sz="2400" dirty="0">
                <a:ea typeface="ＭＳ Ｐゴシック" panose="020B0600070205080204" pitchFamily="34" charset="-128"/>
              </a:rPr>
              <a:t>Too many or inappropriate concomitant meds are a risk</a:t>
            </a:r>
          </a:p>
          <a:p>
            <a:pPr marL="533400" indent="-533400" eaLnBrk="1" hangingPunct="1">
              <a:spcAft>
                <a:spcPts val="1200"/>
              </a:spcAft>
            </a:pPr>
            <a:r>
              <a:rPr lang="en-US" altLang="en-US" sz="2400" dirty="0">
                <a:ea typeface="ＭＳ Ｐゴシック" panose="020B0600070205080204" pitchFamily="34" charset="-128"/>
              </a:rPr>
              <a:t>Too much or too little rescue </a:t>
            </a:r>
            <a:r>
              <a:rPr lang="en-US" altLang="en-US" sz="2400" dirty="0" err="1">
                <a:ea typeface="ＭＳ Ｐゴシック" panose="020B0600070205080204" pitchFamily="34" charset="-128"/>
              </a:rPr>
              <a:t>tx</a:t>
            </a:r>
            <a:r>
              <a:rPr lang="en-US" altLang="en-US" sz="2400" dirty="0">
                <a:ea typeface="ＭＳ Ｐゴシック" panose="020B0600070205080204" pitchFamily="34" charset="-128"/>
              </a:rPr>
              <a:t> poses different risks</a:t>
            </a:r>
          </a:p>
          <a:p>
            <a:pPr marL="533400" indent="-533400" eaLnBrk="1" hangingPunct="1">
              <a:spcAft>
                <a:spcPts val="1200"/>
              </a:spcAft>
            </a:pPr>
            <a:r>
              <a:rPr lang="en-US" altLang="en-US" sz="2400" dirty="0" err="1">
                <a:ea typeface="ＭＳ Ｐゴシック" panose="020B0600070205080204" pitchFamily="34" charset="-128"/>
              </a:rPr>
              <a:t>ClinicalTrials.gov</a:t>
            </a:r>
            <a:r>
              <a:rPr lang="en-US" altLang="en-US" sz="2400" dirty="0">
                <a:ea typeface="ＭＳ Ｐゴシック" panose="020B0600070205080204" pitchFamily="34" charset="-128"/>
              </a:rPr>
              <a:t>  doesn’t list concomitant or rescue</a:t>
            </a:r>
          </a:p>
          <a:p>
            <a:pPr marL="933450" lvl="1" indent="-533400" eaLnBrk="1" hangingPunct="1">
              <a:spcAft>
                <a:spcPts val="1200"/>
              </a:spcAft>
            </a:pPr>
            <a:r>
              <a:rPr lang="en-US" altLang="en-US" sz="2000" dirty="0">
                <a:ea typeface="ＭＳ Ｐゴシック" panose="020B0600070205080204" pitchFamily="34" charset="-128"/>
              </a:rPr>
              <a:t>True also for results reporting</a:t>
            </a:r>
          </a:p>
          <a:p>
            <a:pPr marL="533400" indent="-533400" eaLnBrk="1" hangingPunct="1">
              <a:spcAft>
                <a:spcPts val="1200"/>
              </a:spcAft>
            </a:pPr>
            <a:r>
              <a:rPr lang="en-US" altLang="en-US" sz="2400" dirty="0">
                <a:ea typeface="ＭＳ Ｐゴシック" panose="020B0600070205080204" pitchFamily="34" charset="-128"/>
              </a:rPr>
              <a:t>A small minority of trial publications analyze and fully report this data</a:t>
            </a:r>
          </a:p>
          <a:p>
            <a:pPr marL="533400" indent="-533400" eaLnBrk="1" hangingPunct="1">
              <a:spcAft>
                <a:spcPts val="1200"/>
              </a:spcAft>
            </a:pPr>
            <a:endParaRPr lang="en-US" altLang="en-US" sz="2400" dirty="0">
              <a:ea typeface="ＭＳ Ｐゴシック" panose="020B0600070205080204" pitchFamily="34" charset="-128"/>
            </a:endParaRPr>
          </a:p>
          <a:p>
            <a:pPr marL="933450" lvl="1" indent="-533400" eaLnBrk="1" hangingPunct="1">
              <a:spcAft>
                <a:spcPts val="1200"/>
              </a:spcAft>
            </a:pPr>
            <a:endParaRPr lang="en-US" altLang="en-US" sz="2400" dirty="0">
              <a:ea typeface="ＭＳ Ｐゴシック" panose="020B0600070205080204" pitchFamily="34" charset="-128"/>
            </a:endParaRPr>
          </a:p>
          <a:p>
            <a:pPr marL="533400" indent="-533400" eaLnBrk="1" hangingPunct="1">
              <a:spcAft>
                <a:spcPts val="600"/>
              </a:spcAft>
              <a:buFont typeface="Arial" panose="020B0604020202020204" pitchFamily="34" charset="0"/>
              <a:buAutoNum type="arabicPeriod"/>
            </a:pPr>
            <a:endParaRPr lang="en-US" altLang="en-US" sz="2400" dirty="0">
              <a:ea typeface="ＭＳ Ｐゴシック" panose="020B0600070205080204" pitchFamily="34" charset="-128"/>
            </a:endParaRPr>
          </a:p>
          <a:p>
            <a:pPr marL="533400" indent="-533400" eaLnBrk="1" hangingPunct="1">
              <a:spcAft>
                <a:spcPts val="600"/>
              </a:spcAft>
              <a:buFont typeface="Arial" panose="020B0604020202020204" pitchFamily="34" charset="0"/>
              <a:buAutoNum type="arabicPeriod"/>
            </a:pPr>
            <a:endParaRPr lang="en-US" altLang="en-US" sz="2400" dirty="0">
              <a:ea typeface="ＭＳ Ｐゴシック" panose="020B0600070205080204" pitchFamily="34" charset="-128"/>
            </a:endParaRPr>
          </a:p>
        </p:txBody>
      </p:sp>
      <p:sp>
        <p:nvSpPr>
          <p:cNvPr id="16389" name="Text Box 7">
            <a:extLst>
              <a:ext uri="{FF2B5EF4-FFF2-40B4-BE49-F238E27FC236}">
                <a16:creationId xmlns:a16="http://schemas.microsoft.com/office/drawing/2014/main" id="{3B01041C-6EA8-6E4C-B907-8C04037B36A5}"/>
              </a:ext>
            </a:extLst>
          </p:cNvPr>
          <p:cNvSpPr txBox="1">
            <a:spLocks noChangeArrowheads="1"/>
          </p:cNvSpPr>
          <p:nvPr/>
        </p:nvSpPr>
        <p:spPr bwMode="auto">
          <a:xfrm>
            <a:off x="4465638" y="5467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lgn="ctr">
              <a:buClr>
                <a:srgbClr val="91C8FF"/>
              </a:buClr>
              <a:buSzTx/>
              <a:buFontTx/>
              <a:buNone/>
            </a:pPr>
            <a:endParaRPr lang="en-US" altLang="en-US" sz="240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6C5B632C-C25B-E944-86D5-D1CF48644A51}"/>
              </a:ext>
            </a:extLst>
          </p:cNvPr>
          <p:cNvSpPr>
            <a:spLocks noChangeArrowheads="1"/>
          </p:cNvSpPr>
          <p:nvPr/>
        </p:nvSpPr>
        <p:spPr bwMode="auto">
          <a:xfrm>
            <a:off x="541338" y="304800"/>
            <a:ext cx="690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4400">
              <a:solidFill>
                <a:schemeClr val="tx2"/>
              </a:solidFill>
            </a:endParaRPr>
          </a:p>
        </p:txBody>
      </p:sp>
      <p:sp>
        <p:nvSpPr>
          <p:cNvPr id="19458" name="Rectangle 3">
            <a:extLst>
              <a:ext uri="{FF2B5EF4-FFF2-40B4-BE49-F238E27FC236}">
                <a16:creationId xmlns:a16="http://schemas.microsoft.com/office/drawing/2014/main" id="{46D8A7CC-20CE-6A41-A602-A45D2051B856}"/>
              </a:ext>
            </a:extLst>
          </p:cNvPr>
          <p:cNvSpPr>
            <a:spLocks noChangeArrowheads="1"/>
          </p:cNvSpPr>
          <p:nvPr/>
        </p:nvSpPr>
        <p:spPr bwMode="auto">
          <a:xfrm>
            <a:off x="609600" y="1981200"/>
            <a:ext cx="589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19459" name="Rectangle 4">
            <a:extLst>
              <a:ext uri="{FF2B5EF4-FFF2-40B4-BE49-F238E27FC236}">
                <a16:creationId xmlns:a16="http://schemas.microsoft.com/office/drawing/2014/main" id="{41936069-31E6-9C4D-8E2F-46984F558131}"/>
              </a:ext>
            </a:extLst>
          </p:cNvPr>
          <p:cNvSpPr>
            <a:spLocks noGrp="1" noChangeArrowheads="1"/>
          </p:cNvSpPr>
          <p:nvPr>
            <p:ph type="title"/>
          </p:nvPr>
        </p:nvSpPr>
        <p:spPr>
          <a:xfrm>
            <a:off x="457200" y="533400"/>
            <a:ext cx="8153400" cy="1295400"/>
          </a:xfrm>
        </p:spPr>
        <p:txBody>
          <a:bodyPr anchor="ctr"/>
          <a:lstStyle/>
          <a:p>
            <a:pPr algn="ctr" eaLnBrk="1" hangingPunct="1"/>
            <a:r>
              <a:rPr lang="en-US" altLang="en-US" sz="3200" dirty="0">
                <a:ea typeface="ＭＳ Ｐゴシック" panose="020B0600070205080204" pitchFamily="34" charset="-128"/>
              </a:rPr>
              <a:t>Trial Ethics:</a:t>
            </a:r>
            <a:br>
              <a:rPr lang="en-US" altLang="en-US" sz="3200" dirty="0">
                <a:ea typeface="ＭＳ Ｐゴシック" panose="020B0600070205080204" pitchFamily="34" charset="-128"/>
              </a:rPr>
            </a:br>
            <a:r>
              <a:rPr lang="en-US" altLang="en-US" sz="3200" dirty="0">
                <a:ea typeface="ＭＳ Ｐゴシック" panose="020B0600070205080204" pitchFamily="34" charset="-128"/>
              </a:rPr>
              <a:t>IRB review and informed consent: </a:t>
            </a:r>
            <a:br>
              <a:rPr lang="en-US" altLang="en-US" sz="3200" dirty="0">
                <a:ea typeface="ＭＳ Ｐゴシック" panose="020B0600070205080204" pitchFamily="34" charset="-128"/>
              </a:rPr>
            </a:br>
            <a:r>
              <a:rPr lang="en-US" altLang="en-US" sz="3200" dirty="0">
                <a:ea typeface="ＭＳ Ｐゴシック" panose="020B0600070205080204" pitchFamily="34" charset="-128"/>
              </a:rPr>
              <a:t>Guided by the Belmont Report of 1979</a:t>
            </a:r>
            <a:br>
              <a:rPr lang="en-US" altLang="en-US" sz="3200" dirty="0">
                <a:solidFill>
                  <a:schemeClr val="tx1"/>
                </a:solidFill>
                <a:ea typeface="ＭＳ Ｐゴシック" panose="020B0600070205080204" pitchFamily="34" charset="-128"/>
              </a:rPr>
            </a:br>
            <a:endParaRPr lang="en-US" altLang="en-US" sz="3200" dirty="0">
              <a:ea typeface="ＭＳ Ｐゴシック" panose="020B0600070205080204" pitchFamily="34" charset="-128"/>
            </a:endParaRPr>
          </a:p>
        </p:txBody>
      </p:sp>
      <p:sp>
        <p:nvSpPr>
          <p:cNvPr id="19460" name="Rectangle 5">
            <a:extLst>
              <a:ext uri="{FF2B5EF4-FFF2-40B4-BE49-F238E27FC236}">
                <a16:creationId xmlns:a16="http://schemas.microsoft.com/office/drawing/2014/main" id="{7ED7A94B-BF78-9941-A700-C4B72CFD2694}"/>
              </a:ext>
            </a:extLst>
          </p:cNvPr>
          <p:cNvSpPr>
            <a:spLocks noGrp="1" noChangeArrowheads="1"/>
          </p:cNvSpPr>
          <p:nvPr>
            <p:ph type="body" idx="1"/>
          </p:nvPr>
        </p:nvSpPr>
        <p:spPr>
          <a:xfrm>
            <a:off x="306388" y="1676400"/>
            <a:ext cx="8532812" cy="4495800"/>
          </a:xfrm>
        </p:spPr>
        <p:txBody>
          <a:bodyPr/>
          <a:lstStyle/>
          <a:p>
            <a:pPr eaLnBrk="1" hangingPunct="1"/>
            <a:r>
              <a:rPr lang="en-US" altLang="en-US" sz="2000">
                <a:ea typeface="ＭＳ Ｐゴシック" panose="020B0600070205080204" pitchFamily="34" charset="-128"/>
              </a:rPr>
              <a:t>Respect for persons</a:t>
            </a:r>
          </a:p>
          <a:p>
            <a:pPr lvl="1" eaLnBrk="1" hangingPunct="1"/>
            <a:r>
              <a:rPr lang="en-US" altLang="en-US" sz="2000">
                <a:ea typeface="ＭＳ Ｐゴシック" panose="020B0600070205080204" pitchFamily="34" charset="-128"/>
              </a:rPr>
              <a:t>Acknowledge autonomy</a:t>
            </a:r>
          </a:p>
          <a:p>
            <a:pPr lvl="1" eaLnBrk="1" hangingPunct="1"/>
            <a:r>
              <a:rPr lang="en-US" altLang="en-US" sz="2000">
                <a:ea typeface="ＭＳ Ｐゴシック" panose="020B0600070205080204" pitchFamily="34" charset="-128"/>
              </a:rPr>
              <a:t>Protect those with diminished autonomy</a:t>
            </a:r>
          </a:p>
          <a:p>
            <a:pPr eaLnBrk="1" hangingPunct="1"/>
            <a:r>
              <a:rPr lang="en-US" altLang="en-US" sz="2000">
                <a:ea typeface="ＭＳ Ｐゴシック" panose="020B0600070205080204" pitchFamily="34" charset="-128"/>
              </a:rPr>
              <a:t>Beneficence is an </a:t>
            </a:r>
            <a:r>
              <a:rPr lang="en-US" altLang="en-US" sz="2000" b="1">
                <a:ea typeface="ＭＳ Ｐゴシック" panose="020B0600070205080204" pitchFamily="34" charset="-128"/>
              </a:rPr>
              <a:t>obligation</a:t>
            </a:r>
            <a:r>
              <a:rPr lang="en-US" altLang="en-US" sz="2000">
                <a:ea typeface="ＭＳ Ｐゴシック" panose="020B0600070205080204" pitchFamily="34" charset="-128"/>
              </a:rPr>
              <a:t>: </a:t>
            </a:r>
          </a:p>
          <a:p>
            <a:pPr lvl="1" eaLnBrk="1" hangingPunct="1"/>
            <a:r>
              <a:rPr lang="en-US" altLang="en-US" sz="2000">
                <a:ea typeface="ＭＳ Ｐゴシック" panose="020B0600070205080204" pitchFamily="34" charset="-128"/>
              </a:rPr>
              <a:t>do not harm </a:t>
            </a:r>
            <a:r>
              <a:rPr lang="en-US" altLang="en-US" sz="2000" u="sng">
                <a:ea typeface="ＭＳ Ｐゴシック" panose="020B0600070205080204" pitchFamily="34" charset="-128"/>
              </a:rPr>
              <a:t>and </a:t>
            </a:r>
          </a:p>
          <a:p>
            <a:pPr lvl="1" eaLnBrk="1" hangingPunct="1"/>
            <a:r>
              <a:rPr lang="en-US" altLang="en-US" sz="2000">
                <a:ea typeface="ＭＳ Ｐゴシック" panose="020B0600070205080204" pitchFamily="34" charset="-128"/>
              </a:rPr>
              <a:t>maximize possible benefits and minimize possible harms</a:t>
            </a:r>
          </a:p>
          <a:p>
            <a:pPr eaLnBrk="1" hangingPunct="1"/>
            <a:r>
              <a:rPr lang="en-US" altLang="en-US" sz="2000">
                <a:ea typeface="ＭＳ Ｐゴシック" panose="020B0600070205080204" pitchFamily="34" charset="-128"/>
              </a:rPr>
              <a:t>Justice</a:t>
            </a:r>
          </a:p>
          <a:p>
            <a:pPr lvl="1" eaLnBrk="1" hangingPunct="1"/>
            <a:r>
              <a:rPr lang="en-US" altLang="en-US" sz="2000">
                <a:ea typeface="ＭＳ Ｐゴシック" panose="020B0600070205080204" pitchFamily="34" charset="-128"/>
              </a:rPr>
              <a:t>Who ought to receive the benefits of research and bear its burdens?</a:t>
            </a:r>
          </a:p>
          <a:p>
            <a:pPr lvl="1" eaLnBrk="1" hangingPunct="1"/>
            <a:r>
              <a:rPr lang="en-US" altLang="en-US" sz="2000">
                <a:ea typeface="ＭＳ Ｐゴシック" panose="020B0600070205080204" pitchFamily="34" charset="-128"/>
              </a:rPr>
              <a:t>Subject selection: not just easy availability, compromised position, or manipulability</a:t>
            </a:r>
          </a:p>
        </p:txBody>
      </p:sp>
      <p:sp>
        <p:nvSpPr>
          <p:cNvPr id="19461" name="Text Box 7">
            <a:extLst>
              <a:ext uri="{FF2B5EF4-FFF2-40B4-BE49-F238E27FC236}">
                <a16:creationId xmlns:a16="http://schemas.microsoft.com/office/drawing/2014/main" id="{1ACF37C0-583F-C34E-BB7E-486B62946652}"/>
              </a:ext>
            </a:extLst>
          </p:cNvPr>
          <p:cNvSpPr txBox="1">
            <a:spLocks noChangeArrowheads="1"/>
          </p:cNvSpPr>
          <p:nvPr/>
        </p:nvSpPr>
        <p:spPr bwMode="auto">
          <a:xfrm>
            <a:off x="4465638" y="5467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lgn="ctr">
              <a:buClr>
                <a:srgbClr val="91C8FF"/>
              </a:buClr>
              <a:buSzTx/>
              <a:buFontTx/>
              <a:buNone/>
            </a:pPr>
            <a:endParaRPr lang="en-US" altLang="en-US" sz="240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097510D6-6F97-4C42-B92E-391AC8E2CBE7}"/>
              </a:ext>
            </a:extLst>
          </p:cNvPr>
          <p:cNvSpPr>
            <a:spLocks noChangeArrowheads="1"/>
          </p:cNvSpPr>
          <p:nvPr/>
        </p:nvSpPr>
        <p:spPr bwMode="auto">
          <a:xfrm>
            <a:off x="541338" y="304800"/>
            <a:ext cx="690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4400">
              <a:solidFill>
                <a:schemeClr val="tx2"/>
              </a:solidFill>
            </a:endParaRPr>
          </a:p>
        </p:txBody>
      </p:sp>
      <p:sp>
        <p:nvSpPr>
          <p:cNvPr id="21506" name="Rectangle 3">
            <a:extLst>
              <a:ext uri="{FF2B5EF4-FFF2-40B4-BE49-F238E27FC236}">
                <a16:creationId xmlns:a16="http://schemas.microsoft.com/office/drawing/2014/main" id="{9096D0A4-63BB-844E-BC9A-2A36FF8228E6}"/>
              </a:ext>
            </a:extLst>
          </p:cNvPr>
          <p:cNvSpPr>
            <a:spLocks noChangeArrowheads="1"/>
          </p:cNvSpPr>
          <p:nvPr/>
        </p:nvSpPr>
        <p:spPr bwMode="auto">
          <a:xfrm>
            <a:off x="609600" y="1981200"/>
            <a:ext cx="589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21507" name="Rectangle 4">
            <a:extLst>
              <a:ext uri="{FF2B5EF4-FFF2-40B4-BE49-F238E27FC236}">
                <a16:creationId xmlns:a16="http://schemas.microsoft.com/office/drawing/2014/main" id="{C3233FDD-7014-394C-996A-17622180E650}"/>
              </a:ext>
            </a:extLst>
          </p:cNvPr>
          <p:cNvSpPr>
            <a:spLocks noGrp="1" noChangeArrowheads="1"/>
          </p:cNvSpPr>
          <p:nvPr>
            <p:ph type="title"/>
          </p:nvPr>
        </p:nvSpPr>
        <p:spPr>
          <a:xfrm>
            <a:off x="457200" y="533400"/>
            <a:ext cx="8153400" cy="1295400"/>
          </a:xfrm>
        </p:spPr>
        <p:txBody>
          <a:bodyPr anchor="ctr"/>
          <a:lstStyle/>
          <a:p>
            <a:pPr algn="ctr" eaLnBrk="1" hangingPunct="1"/>
            <a:r>
              <a:rPr lang="en-US" altLang="en-US" sz="3200">
                <a:ea typeface="ＭＳ Ｐゴシック" panose="020B0600070205080204" pitchFamily="34" charset="-128"/>
              </a:rPr>
              <a:t>Vulnerable (‘special’) Populations</a:t>
            </a:r>
            <a:br>
              <a:rPr lang="en-US" altLang="en-US" sz="3200">
                <a:ea typeface="ＭＳ Ｐゴシック" panose="020B0600070205080204" pitchFamily="34" charset="-128"/>
              </a:rPr>
            </a:br>
            <a:r>
              <a:rPr lang="en-US" altLang="en-US" sz="2000">
                <a:solidFill>
                  <a:srgbClr val="FFCC00"/>
                </a:solidFill>
                <a:ea typeface="ＭＳ Ｐゴシック" panose="020B0600070205080204" pitchFamily="34" charset="-128"/>
              </a:rPr>
              <a:t>ICH guideline 1.61</a:t>
            </a:r>
            <a:br>
              <a:rPr lang="en-US" altLang="en-US" sz="3200">
                <a:solidFill>
                  <a:schemeClr val="tx1"/>
                </a:solidFill>
                <a:ea typeface="ＭＳ Ｐゴシック" panose="020B0600070205080204" pitchFamily="34" charset="-128"/>
              </a:rPr>
            </a:br>
            <a:endParaRPr lang="en-US" altLang="en-US" sz="3200">
              <a:ea typeface="ＭＳ Ｐゴシック" panose="020B0600070205080204" pitchFamily="34" charset="-128"/>
            </a:endParaRPr>
          </a:p>
        </p:txBody>
      </p:sp>
      <p:sp>
        <p:nvSpPr>
          <p:cNvPr id="21508" name="Rectangle 5">
            <a:extLst>
              <a:ext uri="{FF2B5EF4-FFF2-40B4-BE49-F238E27FC236}">
                <a16:creationId xmlns:a16="http://schemas.microsoft.com/office/drawing/2014/main" id="{A9FAD61E-4A0D-114A-A146-D54120BF53E1}"/>
              </a:ext>
            </a:extLst>
          </p:cNvPr>
          <p:cNvSpPr>
            <a:spLocks noGrp="1" noChangeArrowheads="1"/>
          </p:cNvSpPr>
          <p:nvPr>
            <p:ph type="body" idx="1"/>
          </p:nvPr>
        </p:nvSpPr>
        <p:spPr>
          <a:xfrm>
            <a:off x="228600" y="2514600"/>
            <a:ext cx="8763000" cy="3505200"/>
          </a:xfrm>
        </p:spPr>
        <p:txBody>
          <a:bodyPr/>
          <a:lstStyle/>
          <a:p>
            <a:pPr eaLnBrk="1" hangingPunct="1">
              <a:lnSpc>
                <a:spcPct val="150000"/>
              </a:lnSpc>
            </a:pPr>
            <a:r>
              <a:rPr lang="en-US" altLang="en-US" sz="2000">
                <a:ea typeface="ＭＳ Ｐゴシック" panose="020B0600070205080204" pitchFamily="34" charset="-128"/>
              </a:rPr>
              <a:t>Undue influence on willingness to volunteer:</a:t>
            </a:r>
          </a:p>
          <a:p>
            <a:pPr lvl="1" eaLnBrk="1" hangingPunct="1">
              <a:lnSpc>
                <a:spcPct val="150000"/>
              </a:lnSpc>
            </a:pPr>
            <a:r>
              <a:rPr lang="en-US" altLang="en-US" sz="1800" b="1" i="1">
                <a:ea typeface="ＭＳ Ｐゴシック" panose="020B0600070205080204" pitchFamily="34" charset="-128"/>
              </a:rPr>
              <a:t>benefits associated with participation</a:t>
            </a:r>
          </a:p>
          <a:p>
            <a:pPr lvl="1" eaLnBrk="1" hangingPunct="1">
              <a:lnSpc>
                <a:spcPct val="150000"/>
              </a:lnSpc>
            </a:pPr>
            <a:r>
              <a:rPr lang="en-US" altLang="en-US" sz="1600">
                <a:ea typeface="ＭＳ Ｐゴシック" panose="020B0600070205080204" pitchFamily="34" charset="-128"/>
              </a:rPr>
              <a:t>retaliation in case of refusal to participate</a:t>
            </a:r>
          </a:p>
          <a:p>
            <a:pPr lvl="1" eaLnBrk="1" hangingPunct="1">
              <a:lnSpc>
                <a:spcPct val="150000"/>
              </a:lnSpc>
            </a:pPr>
            <a:r>
              <a:rPr lang="en-US" altLang="en-US" sz="1600">
                <a:ea typeface="ＭＳ Ｐゴシック" panose="020B0600070205080204" pitchFamily="34" charset="-128"/>
              </a:rPr>
              <a:t>Includes prisoners, detainees, medical students, lab personnel, and employees of the pharmaceutical industry (!) </a:t>
            </a:r>
          </a:p>
          <a:p>
            <a:pPr eaLnBrk="1" hangingPunct="1">
              <a:lnSpc>
                <a:spcPct val="150000"/>
              </a:lnSpc>
            </a:pPr>
            <a:r>
              <a:rPr lang="en-US" altLang="en-US" sz="2000">
                <a:ea typeface="ＭＳ Ｐゴシック" panose="020B0600070205080204" pitchFamily="34" charset="-128"/>
              </a:rPr>
              <a:t>Other vulnerable populations:</a:t>
            </a:r>
          </a:p>
          <a:p>
            <a:pPr lvl="1" eaLnBrk="1" hangingPunct="1">
              <a:lnSpc>
                <a:spcPct val="150000"/>
              </a:lnSpc>
            </a:pPr>
            <a:r>
              <a:rPr lang="en-US" altLang="en-US" sz="1800" b="1" i="1">
                <a:ea typeface="ＭＳ Ｐゴシック" panose="020B0600070205080204" pitchFamily="34" charset="-128"/>
              </a:rPr>
              <a:t>patients with incurable diseases – is chronic pain an incurable disease?</a:t>
            </a:r>
          </a:p>
          <a:p>
            <a:pPr lvl="1" eaLnBrk="1" hangingPunct="1">
              <a:lnSpc>
                <a:spcPct val="150000"/>
              </a:lnSpc>
            </a:pPr>
            <a:r>
              <a:rPr lang="en-US" altLang="en-US" sz="1600">
                <a:ea typeface="ＭＳ Ｐゴシック" panose="020B0600070205080204" pitchFamily="34" charset="-128"/>
              </a:rPr>
              <a:t>persons in nursing homes, minors, impoverished, incapable of consenting, etc</a:t>
            </a:r>
          </a:p>
        </p:txBody>
      </p:sp>
      <p:sp>
        <p:nvSpPr>
          <p:cNvPr id="21509" name="Text Box 7">
            <a:extLst>
              <a:ext uri="{FF2B5EF4-FFF2-40B4-BE49-F238E27FC236}">
                <a16:creationId xmlns:a16="http://schemas.microsoft.com/office/drawing/2014/main" id="{EED54FBE-380A-3B4A-97AB-C149CFBF9A74}"/>
              </a:ext>
            </a:extLst>
          </p:cNvPr>
          <p:cNvSpPr txBox="1">
            <a:spLocks noChangeArrowheads="1"/>
          </p:cNvSpPr>
          <p:nvPr/>
        </p:nvSpPr>
        <p:spPr bwMode="auto">
          <a:xfrm>
            <a:off x="4465638" y="5467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lgn="ctr">
              <a:buClr>
                <a:srgbClr val="91C8FF"/>
              </a:buClr>
              <a:buSzTx/>
              <a:buFontTx/>
              <a:buNone/>
            </a:pPr>
            <a:endParaRPr lang="en-US" altLang="en-US" sz="2400"/>
          </a:p>
        </p:txBody>
      </p:sp>
      <p:sp>
        <p:nvSpPr>
          <p:cNvPr id="21510" name="TextBox 6">
            <a:extLst>
              <a:ext uri="{FF2B5EF4-FFF2-40B4-BE49-F238E27FC236}">
                <a16:creationId xmlns:a16="http://schemas.microsoft.com/office/drawing/2014/main" id="{218D5E6A-878F-5942-BE76-EF6457F7362B}"/>
              </a:ext>
            </a:extLst>
          </p:cNvPr>
          <p:cNvSpPr txBox="1">
            <a:spLocks noChangeArrowheads="1"/>
          </p:cNvSpPr>
          <p:nvPr/>
        </p:nvSpPr>
        <p:spPr bwMode="auto">
          <a:xfrm>
            <a:off x="381000" y="1447800"/>
            <a:ext cx="8610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r>
              <a:rPr lang="en-US" altLang="en-US" sz="2400"/>
              <a:t>Those with diminished capacity to consent, or willingness to accept very high risks in their search for a cure</a:t>
            </a:r>
          </a:p>
          <a:p>
            <a:pPr>
              <a:spcBef>
                <a:spcPct val="0"/>
              </a:spcBef>
              <a:buClrTx/>
              <a:buSzTx/>
              <a:buFontTx/>
              <a:buNone/>
            </a:pPr>
            <a:endParaRPr lang="en-US" altLang="en-US" sz="2400">
              <a:latin typeface="Times" pitchFamily="2" charset="0"/>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55AFB080-098F-6A49-A4FD-85C2C820C01E}"/>
              </a:ext>
            </a:extLst>
          </p:cNvPr>
          <p:cNvSpPr>
            <a:spLocks noChangeArrowheads="1"/>
          </p:cNvSpPr>
          <p:nvPr/>
        </p:nvSpPr>
        <p:spPr bwMode="auto">
          <a:xfrm>
            <a:off x="541338" y="304800"/>
            <a:ext cx="690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4400">
              <a:solidFill>
                <a:schemeClr val="tx2"/>
              </a:solidFill>
            </a:endParaRPr>
          </a:p>
        </p:txBody>
      </p:sp>
      <p:sp>
        <p:nvSpPr>
          <p:cNvPr id="25602" name="Rectangle 3">
            <a:extLst>
              <a:ext uri="{FF2B5EF4-FFF2-40B4-BE49-F238E27FC236}">
                <a16:creationId xmlns:a16="http://schemas.microsoft.com/office/drawing/2014/main" id="{BB8B7919-F10B-4741-A6B4-276147986753}"/>
              </a:ext>
            </a:extLst>
          </p:cNvPr>
          <p:cNvSpPr>
            <a:spLocks noChangeArrowheads="1"/>
          </p:cNvSpPr>
          <p:nvPr/>
        </p:nvSpPr>
        <p:spPr bwMode="auto">
          <a:xfrm>
            <a:off x="609600" y="1981200"/>
            <a:ext cx="589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25603" name="Rectangle 4">
            <a:extLst>
              <a:ext uri="{FF2B5EF4-FFF2-40B4-BE49-F238E27FC236}">
                <a16:creationId xmlns:a16="http://schemas.microsoft.com/office/drawing/2014/main" id="{E3B62A05-605D-5B4D-9D0E-023830548907}"/>
              </a:ext>
            </a:extLst>
          </p:cNvPr>
          <p:cNvSpPr>
            <a:spLocks noGrp="1" noChangeArrowheads="1"/>
          </p:cNvSpPr>
          <p:nvPr>
            <p:ph type="title"/>
          </p:nvPr>
        </p:nvSpPr>
        <p:spPr>
          <a:xfrm>
            <a:off x="150813" y="381000"/>
            <a:ext cx="8763000" cy="914400"/>
          </a:xfrm>
        </p:spPr>
        <p:txBody>
          <a:bodyPr anchor="t"/>
          <a:lstStyle/>
          <a:p>
            <a:pPr algn="ctr" eaLnBrk="1" hangingPunct="1"/>
            <a:r>
              <a:rPr lang="en-US" altLang="en-US" sz="2800" dirty="0">
                <a:ea typeface="ＭＳ Ｐゴシック" panose="020B0600070205080204" pitchFamily="34" charset="-128"/>
              </a:rPr>
              <a:t>Placebo &amp; sham control groups can be justified</a:t>
            </a:r>
            <a:br>
              <a:rPr lang="en-US" altLang="en-US" sz="3200" dirty="0">
                <a:ea typeface="ＭＳ Ｐゴシック" panose="020B0600070205080204" pitchFamily="34" charset="-128"/>
              </a:rPr>
            </a:br>
            <a:r>
              <a:rPr lang="en-US" altLang="en-US" sz="3200" dirty="0">
                <a:ea typeface="ＭＳ Ｐゴシック" panose="020B0600070205080204" pitchFamily="34" charset="-128"/>
              </a:rPr>
              <a:t>  </a:t>
            </a:r>
            <a:br>
              <a:rPr lang="en-US" altLang="en-US" sz="3200" dirty="0">
                <a:ea typeface="ＭＳ Ｐゴシック" panose="020B0600070205080204" pitchFamily="34" charset="-128"/>
              </a:rPr>
            </a:br>
            <a:r>
              <a:rPr lang="en-US" altLang="en-US" sz="3200" dirty="0">
                <a:ea typeface="ＭＳ Ｐゴシック" panose="020B0600070205080204" pitchFamily="34" charset="-128"/>
              </a:rPr>
              <a:t> </a:t>
            </a:r>
            <a:br>
              <a:rPr lang="en-US" altLang="en-US" sz="3200" dirty="0">
                <a:solidFill>
                  <a:schemeClr val="tx1"/>
                </a:solidFill>
                <a:ea typeface="ＭＳ Ｐゴシック" panose="020B0600070205080204" pitchFamily="34" charset="-128"/>
              </a:rPr>
            </a:br>
            <a:endParaRPr lang="en-US" altLang="en-US" sz="3200" dirty="0">
              <a:ea typeface="ＭＳ Ｐゴシック" panose="020B0600070205080204" pitchFamily="34" charset="-128"/>
            </a:endParaRPr>
          </a:p>
        </p:txBody>
      </p:sp>
      <p:sp>
        <p:nvSpPr>
          <p:cNvPr id="25604" name="Rectangle 5">
            <a:extLst>
              <a:ext uri="{FF2B5EF4-FFF2-40B4-BE49-F238E27FC236}">
                <a16:creationId xmlns:a16="http://schemas.microsoft.com/office/drawing/2014/main" id="{A35E6598-F9EA-EE4B-99F5-202B78C8BE8B}"/>
              </a:ext>
            </a:extLst>
          </p:cNvPr>
          <p:cNvSpPr>
            <a:spLocks noGrp="1" noChangeArrowheads="1"/>
          </p:cNvSpPr>
          <p:nvPr>
            <p:ph type="body" idx="1"/>
          </p:nvPr>
        </p:nvSpPr>
        <p:spPr>
          <a:xfrm>
            <a:off x="306388" y="1447800"/>
            <a:ext cx="8532812" cy="4572000"/>
          </a:xfrm>
        </p:spPr>
        <p:txBody>
          <a:bodyPr/>
          <a:lstStyle/>
          <a:p>
            <a:pPr marL="457200" indent="-457200" eaLnBrk="1" hangingPunct="1">
              <a:spcAft>
                <a:spcPts val="600"/>
              </a:spcAft>
            </a:pPr>
            <a:r>
              <a:rPr lang="en-US" altLang="en-US" dirty="0">
                <a:ea typeface="ＭＳ Ｐゴシック" panose="020B0600070205080204" pitchFamily="34" charset="-128"/>
              </a:rPr>
              <a:t>Goal is to determine safety and efficacy</a:t>
            </a:r>
          </a:p>
          <a:p>
            <a:pPr marL="457200" indent="-457200" eaLnBrk="1" hangingPunct="1">
              <a:spcAft>
                <a:spcPts val="600"/>
              </a:spcAft>
            </a:pPr>
            <a:r>
              <a:rPr lang="en-US" altLang="en-US" dirty="0">
                <a:ea typeface="ＭＳ Ｐゴシック" panose="020B0600070205080204" pitchFamily="34" charset="-128"/>
              </a:rPr>
              <a:t>A placebo group reduces the total number of subjects required. Possible harm lessened - fewer people exposed</a:t>
            </a:r>
          </a:p>
          <a:p>
            <a:pPr marL="857250" lvl="1" indent="-457200" eaLnBrk="1" hangingPunct="1">
              <a:buFont typeface="Wingdings" pitchFamily="2" charset="2"/>
              <a:buNone/>
            </a:pPr>
            <a:endParaRPr lang="en-US" altLang="en-US" sz="3200" dirty="0">
              <a:ea typeface="ＭＳ Ｐゴシック" panose="020B0600070205080204" pitchFamily="34" charset="-128"/>
            </a:endParaRPr>
          </a:p>
        </p:txBody>
      </p:sp>
      <p:sp>
        <p:nvSpPr>
          <p:cNvPr id="25605" name="Text Box 7">
            <a:extLst>
              <a:ext uri="{FF2B5EF4-FFF2-40B4-BE49-F238E27FC236}">
                <a16:creationId xmlns:a16="http://schemas.microsoft.com/office/drawing/2014/main" id="{7545F62F-BFC7-D44F-87DB-A0670A8F54ED}"/>
              </a:ext>
            </a:extLst>
          </p:cNvPr>
          <p:cNvSpPr txBox="1">
            <a:spLocks noChangeArrowheads="1"/>
          </p:cNvSpPr>
          <p:nvPr/>
        </p:nvSpPr>
        <p:spPr bwMode="auto">
          <a:xfrm>
            <a:off x="4465638" y="5467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lgn="ctr">
              <a:buClr>
                <a:srgbClr val="91C8FF"/>
              </a:buClr>
              <a:buSzTx/>
              <a:buFontTx/>
              <a:buNone/>
            </a:pPr>
            <a:endParaRPr lang="en-US" altLang="en-US" sz="240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F2BADD1E-F7A6-0C4B-A523-237C06E93452}"/>
              </a:ext>
            </a:extLst>
          </p:cNvPr>
          <p:cNvSpPr>
            <a:spLocks noChangeArrowheads="1"/>
          </p:cNvSpPr>
          <p:nvPr/>
        </p:nvSpPr>
        <p:spPr bwMode="auto">
          <a:xfrm>
            <a:off x="541338" y="304800"/>
            <a:ext cx="690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4400">
              <a:solidFill>
                <a:schemeClr val="tx2"/>
              </a:solidFill>
            </a:endParaRPr>
          </a:p>
        </p:txBody>
      </p:sp>
      <p:sp>
        <p:nvSpPr>
          <p:cNvPr id="37890" name="Rectangle 3">
            <a:extLst>
              <a:ext uri="{FF2B5EF4-FFF2-40B4-BE49-F238E27FC236}">
                <a16:creationId xmlns:a16="http://schemas.microsoft.com/office/drawing/2014/main" id="{884B76E1-8A77-8E42-A80F-4B672E40EE3A}"/>
              </a:ext>
            </a:extLst>
          </p:cNvPr>
          <p:cNvSpPr>
            <a:spLocks noChangeArrowheads="1"/>
          </p:cNvSpPr>
          <p:nvPr/>
        </p:nvSpPr>
        <p:spPr bwMode="auto">
          <a:xfrm>
            <a:off x="609600" y="1981200"/>
            <a:ext cx="589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37891" name="Rectangle 4">
            <a:extLst>
              <a:ext uri="{FF2B5EF4-FFF2-40B4-BE49-F238E27FC236}">
                <a16:creationId xmlns:a16="http://schemas.microsoft.com/office/drawing/2014/main" id="{2195241B-0C63-C343-9EED-BE04C26E273D}"/>
              </a:ext>
            </a:extLst>
          </p:cNvPr>
          <p:cNvSpPr>
            <a:spLocks noGrp="1" noChangeArrowheads="1"/>
          </p:cNvSpPr>
          <p:nvPr>
            <p:ph type="title"/>
          </p:nvPr>
        </p:nvSpPr>
        <p:spPr>
          <a:xfrm>
            <a:off x="150813" y="381000"/>
            <a:ext cx="8763000" cy="914400"/>
          </a:xfrm>
        </p:spPr>
        <p:txBody>
          <a:bodyPr anchor="t"/>
          <a:lstStyle/>
          <a:p>
            <a:pPr algn="ctr" eaLnBrk="1" hangingPunct="1"/>
            <a:r>
              <a:rPr lang="en-US" altLang="en-US" sz="3600" dirty="0">
                <a:ea typeface="ＭＳ Ｐゴシック" panose="020B0600070205080204" pitchFamily="34" charset="-128"/>
              </a:rPr>
              <a:t>Concomitant Medications/Therapies</a:t>
            </a:r>
            <a:br>
              <a:rPr lang="en-US" altLang="en-US" sz="3200" dirty="0">
                <a:solidFill>
                  <a:schemeClr val="tx1"/>
                </a:solidFill>
                <a:ea typeface="ＭＳ Ｐゴシック" panose="020B0600070205080204" pitchFamily="34" charset="-128"/>
              </a:rPr>
            </a:br>
            <a:endParaRPr lang="en-US" altLang="en-US" sz="3200" dirty="0">
              <a:ea typeface="ＭＳ Ｐゴシック" panose="020B0600070205080204" pitchFamily="34" charset="-128"/>
            </a:endParaRPr>
          </a:p>
        </p:txBody>
      </p:sp>
      <p:sp>
        <p:nvSpPr>
          <p:cNvPr id="37892" name="Rectangle 5">
            <a:extLst>
              <a:ext uri="{FF2B5EF4-FFF2-40B4-BE49-F238E27FC236}">
                <a16:creationId xmlns:a16="http://schemas.microsoft.com/office/drawing/2014/main" id="{41C8C35A-7231-0441-A577-1436F703DAF3}"/>
              </a:ext>
            </a:extLst>
          </p:cNvPr>
          <p:cNvSpPr>
            <a:spLocks noGrp="1" noChangeArrowheads="1"/>
          </p:cNvSpPr>
          <p:nvPr>
            <p:ph type="body" idx="1"/>
          </p:nvPr>
        </p:nvSpPr>
        <p:spPr>
          <a:xfrm>
            <a:off x="304800" y="1295400"/>
            <a:ext cx="8532813" cy="4953000"/>
          </a:xfrm>
        </p:spPr>
        <p:txBody>
          <a:bodyPr/>
          <a:lstStyle/>
          <a:p>
            <a:pPr marL="857250" lvl="1" indent="-457200" eaLnBrk="1" hangingPunct="1">
              <a:spcAft>
                <a:spcPts val="1200"/>
              </a:spcAft>
            </a:pPr>
            <a:r>
              <a:rPr lang="en-US" altLang="en-US" sz="2000" dirty="0">
                <a:ea typeface="ＭＳ Ｐゴシック" panose="020B0600070205080204" pitchFamily="34" charset="-128"/>
              </a:rPr>
              <a:t>Requiring subjects to discontinue all potentially analgesic medications may increase pain</a:t>
            </a:r>
          </a:p>
          <a:p>
            <a:pPr marL="1257300" lvl="2" indent="-457200" eaLnBrk="1" hangingPunct="1">
              <a:spcAft>
                <a:spcPts val="1200"/>
              </a:spcAft>
            </a:pPr>
            <a:r>
              <a:rPr lang="en-US" altLang="en-US" sz="1600" dirty="0">
                <a:ea typeface="ＭＳ Ｐゴシック" panose="020B0600070205080204" pitchFamily="34" charset="-128"/>
              </a:rPr>
              <a:t>Disincentive, increases anxiety, increases drop-out before </a:t>
            </a:r>
            <a:r>
              <a:rPr lang="en-US" altLang="en-US" sz="1600" dirty="0" err="1">
                <a:ea typeface="ＭＳ Ｐゴシック" panose="020B0600070205080204" pitchFamily="34" charset="-128"/>
              </a:rPr>
              <a:t>tx</a:t>
            </a:r>
            <a:r>
              <a:rPr lang="en-US" altLang="en-US" sz="1600" dirty="0">
                <a:ea typeface="ＭＳ Ｐゴシック" panose="020B0600070205080204" pitchFamily="34" charset="-128"/>
              </a:rPr>
              <a:t> starts</a:t>
            </a:r>
          </a:p>
          <a:p>
            <a:pPr marL="857250" lvl="1" indent="-457200" eaLnBrk="1" hangingPunct="1">
              <a:spcAft>
                <a:spcPts val="1200"/>
              </a:spcAft>
            </a:pPr>
            <a:r>
              <a:rPr lang="en-US" altLang="en-US" sz="2000" dirty="0">
                <a:ea typeface="ＭＳ Ｐゴシック" panose="020B0600070205080204" pitchFamily="34" charset="-128"/>
              </a:rPr>
              <a:t>Opioids</a:t>
            </a:r>
          </a:p>
          <a:p>
            <a:pPr marL="1257300" lvl="2" indent="-457200" eaLnBrk="1" hangingPunct="1">
              <a:spcAft>
                <a:spcPts val="1200"/>
              </a:spcAft>
            </a:pPr>
            <a:r>
              <a:rPr lang="en-US" altLang="en-US" sz="1600" dirty="0">
                <a:ea typeface="ＭＳ Ｐゴシック" panose="020B0600070205080204" pitchFamily="34" charset="-128"/>
              </a:rPr>
              <a:t>Opioid tapering as an entry criteria</a:t>
            </a:r>
          </a:p>
          <a:p>
            <a:pPr marL="1257300" lvl="2" indent="-457200" eaLnBrk="1" hangingPunct="1">
              <a:spcAft>
                <a:spcPts val="1200"/>
              </a:spcAft>
            </a:pPr>
            <a:r>
              <a:rPr lang="en-US" altLang="en-US" sz="1600" dirty="0">
                <a:ea typeface="ＭＳ Ｐゴシック" panose="020B0600070205080204" pitchFamily="34" charset="-128"/>
              </a:rPr>
              <a:t>Opioids as a concomitant medication</a:t>
            </a:r>
          </a:p>
          <a:p>
            <a:pPr marL="1257300" lvl="2" indent="-457200" eaLnBrk="1" hangingPunct="1">
              <a:spcAft>
                <a:spcPts val="1200"/>
              </a:spcAft>
            </a:pPr>
            <a:r>
              <a:rPr lang="en-US" altLang="en-US" sz="1600" dirty="0">
                <a:ea typeface="ＭＳ Ｐゴシック" panose="020B0600070205080204" pitchFamily="34" charset="-128"/>
              </a:rPr>
              <a:t>Opioids as a rescue medication</a:t>
            </a:r>
          </a:p>
          <a:p>
            <a:pPr marL="1714500" lvl="3" indent="-457200" eaLnBrk="1" hangingPunct="1">
              <a:spcAft>
                <a:spcPts val="1200"/>
              </a:spcAft>
            </a:pPr>
            <a:r>
              <a:rPr lang="en-US" altLang="en-US" sz="1200" dirty="0">
                <a:ea typeface="ＭＳ Ｐゴシック" panose="020B0600070205080204" pitchFamily="34" charset="-128"/>
              </a:rPr>
              <a:t>Weak or strong?</a:t>
            </a:r>
          </a:p>
          <a:p>
            <a:pPr marL="1714500" lvl="3" indent="-457200" eaLnBrk="1" hangingPunct="1">
              <a:spcAft>
                <a:spcPts val="1200"/>
              </a:spcAft>
            </a:pPr>
            <a:r>
              <a:rPr lang="en-US" altLang="en-US" sz="1200" dirty="0">
                <a:ea typeface="ＭＳ Ｐゴシック" panose="020B0600070205080204" pitchFamily="34" charset="-128"/>
              </a:rPr>
              <a:t>A lot or a little?</a:t>
            </a:r>
          </a:p>
          <a:p>
            <a:pPr marL="1257300" lvl="2" indent="-457200" eaLnBrk="1" hangingPunct="1">
              <a:spcAft>
                <a:spcPts val="1200"/>
              </a:spcAft>
            </a:pPr>
            <a:r>
              <a:rPr lang="en-US" altLang="en-US" sz="1600" dirty="0">
                <a:ea typeface="ＭＳ Ｐゴシック" panose="020B0600070205080204" pitchFamily="34" charset="-128"/>
              </a:rPr>
              <a:t>High-dose opioid use before study entry</a:t>
            </a:r>
          </a:p>
          <a:p>
            <a:pPr marL="857250" lvl="1" indent="-457200" eaLnBrk="1" hangingPunct="1">
              <a:spcAft>
                <a:spcPts val="1200"/>
              </a:spcAft>
            </a:pPr>
            <a:r>
              <a:rPr lang="en-US" altLang="en-US" sz="2000" dirty="0">
                <a:ea typeface="ＭＳ Ｐゴシック" panose="020B0600070205080204" pitchFamily="34" charset="-128"/>
              </a:rPr>
              <a:t>Drug interactions, duplication of MOA, additive AEs</a:t>
            </a:r>
          </a:p>
          <a:p>
            <a:pPr marL="857250" lvl="1" indent="-457200" eaLnBrk="1" hangingPunct="1">
              <a:spcAft>
                <a:spcPts val="1200"/>
              </a:spcAft>
            </a:pPr>
            <a:endParaRPr lang="en-US" altLang="en-US" sz="2000" dirty="0">
              <a:ea typeface="ＭＳ Ｐゴシック" panose="020B0600070205080204" pitchFamily="34" charset="-128"/>
            </a:endParaRPr>
          </a:p>
        </p:txBody>
      </p:sp>
      <p:sp>
        <p:nvSpPr>
          <p:cNvPr id="37893" name="Text Box 7">
            <a:extLst>
              <a:ext uri="{FF2B5EF4-FFF2-40B4-BE49-F238E27FC236}">
                <a16:creationId xmlns:a16="http://schemas.microsoft.com/office/drawing/2014/main" id="{88DC18A9-0482-D049-BA67-94DCD1B56728}"/>
              </a:ext>
            </a:extLst>
          </p:cNvPr>
          <p:cNvSpPr txBox="1">
            <a:spLocks noChangeArrowheads="1"/>
          </p:cNvSpPr>
          <p:nvPr/>
        </p:nvSpPr>
        <p:spPr bwMode="auto">
          <a:xfrm>
            <a:off x="4465638" y="5467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lgn="ctr">
              <a:buClr>
                <a:srgbClr val="91C8FF"/>
              </a:buClr>
              <a:buSzTx/>
              <a:buFontTx/>
              <a:buNone/>
            </a:pPr>
            <a:endParaRPr lang="en-US" altLang="en-US" sz="240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F2BADD1E-F7A6-0C4B-A523-237C06E93452}"/>
              </a:ext>
            </a:extLst>
          </p:cNvPr>
          <p:cNvSpPr>
            <a:spLocks noChangeArrowheads="1"/>
          </p:cNvSpPr>
          <p:nvPr/>
        </p:nvSpPr>
        <p:spPr bwMode="auto">
          <a:xfrm>
            <a:off x="541338" y="304800"/>
            <a:ext cx="690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4400">
              <a:solidFill>
                <a:schemeClr val="tx2"/>
              </a:solidFill>
            </a:endParaRPr>
          </a:p>
        </p:txBody>
      </p:sp>
      <p:sp>
        <p:nvSpPr>
          <p:cNvPr id="37890" name="Rectangle 3">
            <a:extLst>
              <a:ext uri="{FF2B5EF4-FFF2-40B4-BE49-F238E27FC236}">
                <a16:creationId xmlns:a16="http://schemas.microsoft.com/office/drawing/2014/main" id="{884B76E1-8A77-8E42-A80F-4B672E40EE3A}"/>
              </a:ext>
            </a:extLst>
          </p:cNvPr>
          <p:cNvSpPr>
            <a:spLocks noChangeArrowheads="1"/>
          </p:cNvSpPr>
          <p:nvPr/>
        </p:nvSpPr>
        <p:spPr bwMode="auto">
          <a:xfrm>
            <a:off x="609600" y="1981200"/>
            <a:ext cx="589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37891" name="Rectangle 4">
            <a:extLst>
              <a:ext uri="{FF2B5EF4-FFF2-40B4-BE49-F238E27FC236}">
                <a16:creationId xmlns:a16="http://schemas.microsoft.com/office/drawing/2014/main" id="{2195241B-0C63-C343-9EED-BE04C26E273D}"/>
              </a:ext>
            </a:extLst>
          </p:cNvPr>
          <p:cNvSpPr>
            <a:spLocks noGrp="1" noChangeArrowheads="1"/>
          </p:cNvSpPr>
          <p:nvPr>
            <p:ph type="title"/>
          </p:nvPr>
        </p:nvSpPr>
        <p:spPr>
          <a:xfrm>
            <a:off x="150813" y="381000"/>
            <a:ext cx="8763000" cy="914400"/>
          </a:xfrm>
        </p:spPr>
        <p:txBody>
          <a:bodyPr anchor="t"/>
          <a:lstStyle/>
          <a:p>
            <a:pPr algn="ctr" eaLnBrk="1" hangingPunct="1"/>
            <a:r>
              <a:rPr lang="en-US" altLang="en-US" sz="3600">
                <a:ea typeface="ＭＳ Ｐゴシック" panose="020B0600070205080204" pitchFamily="34" charset="-128"/>
              </a:rPr>
              <a:t>“Rescue” analgesics</a:t>
            </a:r>
            <a:br>
              <a:rPr lang="en-US" altLang="en-US" sz="3200">
                <a:solidFill>
                  <a:schemeClr val="tx1"/>
                </a:solidFill>
                <a:ea typeface="ＭＳ Ｐゴシック" panose="020B0600070205080204" pitchFamily="34" charset="-128"/>
              </a:rPr>
            </a:br>
            <a:endParaRPr lang="en-US" altLang="en-US" sz="3200">
              <a:ea typeface="ＭＳ Ｐゴシック" panose="020B0600070205080204" pitchFamily="34" charset="-128"/>
            </a:endParaRPr>
          </a:p>
        </p:txBody>
      </p:sp>
      <p:sp>
        <p:nvSpPr>
          <p:cNvPr id="37892" name="Rectangle 5">
            <a:extLst>
              <a:ext uri="{FF2B5EF4-FFF2-40B4-BE49-F238E27FC236}">
                <a16:creationId xmlns:a16="http://schemas.microsoft.com/office/drawing/2014/main" id="{41C8C35A-7231-0441-A577-1436F703DAF3}"/>
              </a:ext>
            </a:extLst>
          </p:cNvPr>
          <p:cNvSpPr>
            <a:spLocks noGrp="1" noChangeArrowheads="1"/>
          </p:cNvSpPr>
          <p:nvPr>
            <p:ph type="body" idx="1"/>
          </p:nvPr>
        </p:nvSpPr>
        <p:spPr>
          <a:xfrm>
            <a:off x="304800" y="1295400"/>
            <a:ext cx="8532813" cy="4953000"/>
          </a:xfrm>
        </p:spPr>
        <p:txBody>
          <a:bodyPr/>
          <a:lstStyle/>
          <a:p>
            <a:pPr marL="457200" indent="-457200" eaLnBrk="1" hangingPunct="1">
              <a:spcAft>
                <a:spcPts val="1200"/>
              </a:spcAft>
            </a:pPr>
            <a:r>
              <a:rPr lang="en-US" altLang="en-US" sz="2400" dirty="0">
                <a:ea typeface="ＭＳ Ｐゴシック" panose="020B0600070205080204" pitchFamily="34" charset="-128"/>
              </a:rPr>
              <a:t>Difficult balancing act</a:t>
            </a:r>
          </a:p>
          <a:p>
            <a:pPr marL="857250" lvl="1" indent="-457200" eaLnBrk="1" hangingPunct="1">
              <a:spcAft>
                <a:spcPts val="1200"/>
              </a:spcAft>
            </a:pPr>
            <a:r>
              <a:rPr lang="en-US" altLang="en-US" sz="2000" dirty="0">
                <a:ea typeface="ＭＳ Ｐゴシック" panose="020B0600070205080204" pitchFamily="34" charset="-128"/>
              </a:rPr>
              <a:t>A highly effective rescue drug reduces the treatment effect size</a:t>
            </a:r>
          </a:p>
          <a:p>
            <a:pPr marL="857250" lvl="1" indent="-457200" eaLnBrk="1" hangingPunct="1">
              <a:spcAft>
                <a:spcPts val="1200"/>
              </a:spcAft>
            </a:pPr>
            <a:r>
              <a:rPr lang="en-US" altLang="en-US" sz="2000" dirty="0">
                <a:ea typeface="ＭＳ Ｐゴシック" panose="020B0600070205080204" pitchFamily="34" charset="-128"/>
              </a:rPr>
              <a:t>Confounds results if the active group uses less rescue but has no difference in pain scores from control group</a:t>
            </a:r>
          </a:p>
          <a:p>
            <a:pPr marL="857250" lvl="1" indent="-457200" eaLnBrk="1" hangingPunct="1">
              <a:spcAft>
                <a:spcPts val="1200"/>
              </a:spcAft>
            </a:pPr>
            <a:r>
              <a:rPr lang="en-US" altLang="en-US" sz="2000" dirty="0">
                <a:ea typeface="ＭＳ Ｐゴシック" panose="020B0600070205080204" pitchFamily="34" charset="-128"/>
              </a:rPr>
              <a:t>A completely ineffective rescue may violate the ‘minimize possible harm’ obligation</a:t>
            </a:r>
          </a:p>
          <a:p>
            <a:pPr marL="857250" lvl="1" indent="-457200" eaLnBrk="1" hangingPunct="1">
              <a:spcAft>
                <a:spcPts val="1200"/>
              </a:spcAft>
            </a:pPr>
            <a:r>
              <a:rPr lang="en-US" altLang="en-US" sz="2000" dirty="0">
                <a:ea typeface="ＭＳ Ｐゴシック" panose="020B0600070205080204" pitchFamily="34" charset="-128"/>
              </a:rPr>
              <a:t>Acetaminophen frequently used as rescue even though nearly all chronic pain patients have tried it. </a:t>
            </a:r>
          </a:p>
          <a:p>
            <a:pPr marL="1257300" lvl="2" indent="-457200" eaLnBrk="1" hangingPunct="1">
              <a:spcAft>
                <a:spcPts val="1200"/>
              </a:spcAft>
            </a:pPr>
            <a:r>
              <a:rPr lang="en-US" altLang="en-US" sz="1600" dirty="0">
                <a:ea typeface="ＭＳ Ｐゴシック" panose="020B0600070205080204" pitchFamily="34" charset="-128"/>
              </a:rPr>
              <a:t>Subjects feel like they can at least take something</a:t>
            </a:r>
          </a:p>
          <a:p>
            <a:pPr marL="457200" indent="-457200" eaLnBrk="1" hangingPunct="1">
              <a:spcAft>
                <a:spcPts val="1200"/>
              </a:spcAft>
            </a:pPr>
            <a:r>
              <a:rPr lang="en-US" altLang="en-US" sz="2400" dirty="0">
                <a:ea typeface="ＭＳ Ｐゴシック" panose="020B0600070205080204" pitchFamily="34" charset="-128"/>
              </a:rPr>
              <a:t>Drug interactions with experimental therapy</a:t>
            </a:r>
          </a:p>
          <a:p>
            <a:pPr marL="457200" indent="-457200" eaLnBrk="1" hangingPunct="1">
              <a:spcAft>
                <a:spcPts val="1200"/>
              </a:spcAft>
            </a:pPr>
            <a:r>
              <a:rPr lang="en-US" altLang="en-US" sz="2400" dirty="0">
                <a:ea typeface="ＭＳ Ｐゴシック" panose="020B0600070205080204" pitchFamily="34" charset="-128"/>
              </a:rPr>
              <a:t>Safety – don’t want AEs from rescue as confounders</a:t>
            </a:r>
          </a:p>
        </p:txBody>
      </p:sp>
      <p:sp>
        <p:nvSpPr>
          <p:cNvPr id="37893" name="Text Box 7">
            <a:extLst>
              <a:ext uri="{FF2B5EF4-FFF2-40B4-BE49-F238E27FC236}">
                <a16:creationId xmlns:a16="http://schemas.microsoft.com/office/drawing/2014/main" id="{88DC18A9-0482-D049-BA67-94DCD1B56728}"/>
              </a:ext>
            </a:extLst>
          </p:cNvPr>
          <p:cNvSpPr txBox="1">
            <a:spLocks noChangeArrowheads="1"/>
          </p:cNvSpPr>
          <p:nvPr/>
        </p:nvSpPr>
        <p:spPr bwMode="auto">
          <a:xfrm>
            <a:off x="4465638" y="5467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FF33"/>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65000"/>
              <a:buFont typeface="Wingdings" pitchFamily="2" charset="2"/>
              <a:buChar char="n"/>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0099CC"/>
              </a:buClr>
              <a:buSzPct val="65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lgn="ctr">
              <a:buClr>
                <a:srgbClr val="91C8FF"/>
              </a:buClr>
              <a:buSzTx/>
              <a:buFontTx/>
              <a:buNone/>
            </a:pPr>
            <a:endParaRPr lang="en-US" altLang="en-US" sz="2400"/>
          </a:p>
        </p:txBody>
      </p:sp>
    </p:spTree>
    <p:extLst>
      <p:ext uri="{BB962C8B-B14F-4D97-AF65-F5344CB8AC3E}">
        <p14:creationId xmlns:p14="http://schemas.microsoft.com/office/powerpoint/2010/main" val="237717250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D1BAD-C127-B445-80FA-A68D21903853}"/>
              </a:ext>
            </a:extLst>
          </p:cNvPr>
          <p:cNvSpPr>
            <a:spLocks noGrp="1"/>
          </p:cNvSpPr>
          <p:nvPr>
            <p:ph type="title"/>
          </p:nvPr>
        </p:nvSpPr>
        <p:spPr>
          <a:xfrm>
            <a:off x="304800" y="609600"/>
            <a:ext cx="8153400" cy="914400"/>
          </a:xfrm>
        </p:spPr>
        <p:txBody>
          <a:bodyPr anchor="ctr"/>
          <a:lstStyle/>
          <a:p>
            <a:pPr algn="ctr"/>
            <a:r>
              <a:rPr lang="en-US" dirty="0"/>
              <a:t>Current Guidance</a:t>
            </a:r>
          </a:p>
        </p:txBody>
      </p:sp>
      <p:sp>
        <p:nvSpPr>
          <p:cNvPr id="3" name="Content Placeholder 2">
            <a:extLst>
              <a:ext uri="{FF2B5EF4-FFF2-40B4-BE49-F238E27FC236}">
                <a16:creationId xmlns:a16="http://schemas.microsoft.com/office/drawing/2014/main" id="{D977CE22-C2CC-C842-A17E-E8466E97097C}"/>
              </a:ext>
            </a:extLst>
          </p:cNvPr>
          <p:cNvSpPr>
            <a:spLocks noGrp="1"/>
          </p:cNvSpPr>
          <p:nvPr>
            <p:ph idx="1"/>
          </p:nvPr>
        </p:nvSpPr>
        <p:spPr>
          <a:xfrm>
            <a:off x="328613" y="1524000"/>
            <a:ext cx="8208962" cy="4532313"/>
          </a:xfrm>
        </p:spPr>
        <p:txBody>
          <a:bodyPr/>
          <a:lstStyle/>
          <a:p>
            <a:r>
              <a:rPr lang="en-US" sz="2400" dirty="0"/>
              <a:t>World Medical Association Declaration of Helsinki prohibits offering patients an intervention that is less effective than the best proven</a:t>
            </a:r>
          </a:p>
          <a:p>
            <a:r>
              <a:rPr lang="en-US" sz="2400" dirty="0"/>
              <a:t>Consolidated Standards of Reporting Trials (CONSORT) guidelines make no mention of rescue medication</a:t>
            </a:r>
          </a:p>
          <a:p>
            <a:r>
              <a:rPr lang="en-US" sz="2400" dirty="0"/>
              <a:t>IMMPACT (2010) if “rescue analgesia is permitted, it is important to record and report the amount used by subjects, which may be greater in the placebo group in a trial of an efficacious treatment and should be considered in analyzing and interpreting the data.”</a:t>
            </a:r>
          </a:p>
        </p:txBody>
      </p:sp>
    </p:spTree>
    <p:extLst>
      <p:ext uri="{BB962C8B-B14F-4D97-AF65-F5344CB8AC3E}">
        <p14:creationId xmlns:p14="http://schemas.microsoft.com/office/powerpoint/2010/main" val="1433601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CED4-1F3A-3347-AAC8-71E28A1CBDEE}"/>
              </a:ext>
            </a:extLst>
          </p:cNvPr>
          <p:cNvSpPr>
            <a:spLocks noGrp="1"/>
          </p:cNvSpPr>
          <p:nvPr>
            <p:ph type="title"/>
          </p:nvPr>
        </p:nvSpPr>
        <p:spPr>
          <a:xfrm>
            <a:off x="304800" y="609600"/>
            <a:ext cx="8610600" cy="1524000"/>
          </a:xfrm>
        </p:spPr>
        <p:txBody>
          <a:bodyPr anchor="ctr"/>
          <a:lstStyle/>
          <a:p>
            <a:pPr algn="ctr"/>
            <a:r>
              <a:rPr lang="en-US" sz="2800" dirty="0"/>
              <a:t>Rescue and concomitant analgesics in placebo- controlled trials of pharmacotherapy for neuropathic pain and low back pain</a:t>
            </a:r>
            <a:br>
              <a:rPr lang="en-US" sz="2800" dirty="0"/>
            </a:br>
            <a:r>
              <a:rPr lang="en-US" sz="2400" dirty="0">
                <a:solidFill>
                  <a:schemeClr val="tx1"/>
                </a:solidFill>
              </a:rPr>
              <a:t>Lars </a:t>
            </a:r>
            <a:r>
              <a:rPr lang="en-US" sz="2400" dirty="0" err="1">
                <a:solidFill>
                  <a:schemeClr val="tx1"/>
                </a:solidFill>
              </a:rPr>
              <a:t>Grøvlea</a:t>
            </a:r>
            <a:r>
              <a:rPr lang="en-US" sz="2400" dirty="0">
                <a:solidFill>
                  <a:schemeClr val="tx1"/>
                </a:solidFill>
              </a:rPr>
              <a:t>, </a:t>
            </a:r>
            <a:r>
              <a:rPr lang="en-US" sz="2400" dirty="0" err="1">
                <a:solidFill>
                  <a:schemeClr val="tx1"/>
                </a:solidFill>
              </a:rPr>
              <a:t>Eivind</a:t>
            </a:r>
            <a:r>
              <a:rPr lang="en-US" sz="2400" dirty="0">
                <a:solidFill>
                  <a:schemeClr val="tx1"/>
                </a:solidFill>
              </a:rPr>
              <a:t> </a:t>
            </a:r>
            <a:r>
              <a:rPr lang="en-US" sz="2400" dirty="0" err="1">
                <a:solidFill>
                  <a:schemeClr val="tx1"/>
                </a:solidFill>
              </a:rPr>
              <a:t>Hasvikb</a:t>
            </a:r>
            <a:r>
              <a:rPr lang="en-US" sz="2400" dirty="0">
                <a:solidFill>
                  <a:schemeClr val="tx1"/>
                </a:solidFill>
              </a:rPr>
              <a:t>, Anne </a:t>
            </a:r>
            <a:r>
              <a:rPr lang="en-US" sz="2400" dirty="0" err="1">
                <a:solidFill>
                  <a:schemeClr val="tx1"/>
                </a:solidFill>
              </a:rPr>
              <a:t>Julsrud</a:t>
            </a:r>
            <a:r>
              <a:rPr lang="en-US" sz="2400" dirty="0">
                <a:solidFill>
                  <a:schemeClr val="tx1"/>
                </a:solidFill>
              </a:rPr>
              <a:t> </a:t>
            </a:r>
            <a:r>
              <a:rPr lang="en-US" sz="2400" dirty="0" err="1">
                <a:solidFill>
                  <a:schemeClr val="tx1"/>
                </a:solidFill>
              </a:rPr>
              <a:t>Haugena</a:t>
            </a:r>
            <a:br>
              <a:rPr lang="en-US" sz="2800" dirty="0"/>
            </a:br>
            <a:r>
              <a:rPr lang="en-US" sz="2800" dirty="0"/>
              <a:t>PAIN 2020</a:t>
            </a:r>
          </a:p>
        </p:txBody>
      </p:sp>
      <p:sp>
        <p:nvSpPr>
          <p:cNvPr id="3" name="Content Placeholder 2">
            <a:extLst>
              <a:ext uri="{FF2B5EF4-FFF2-40B4-BE49-F238E27FC236}">
                <a16:creationId xmlns:a16="http://schemas.microsoft.com/office/drawing/2014/main" id="{63928A0C-9611-4640-B85C-BE45E79E622B}"/>
              </a:ext>
            </a:extLst>
          </p:cNvPr>
          <p:cNvSpPr>
            <a:spLocks noGrp="1"/>
          </p:cNvSpPr>
          <p:nvPr>
            <p:ph idx="1"/>
          </p:nvPr>
        </p:nvSpPr>
        <p:spPr>
          <a:xfrm>
            <a:off x="328612" y="2400299"/>
            <a:ext cx="8434387" cy="3656013"/>
          </a:xfrm>
        </p:spPr>
        <p:txBody>
          <a:bodyPr/>
          <a:lstStyle/>
          <a:p>
            <a:r>
              <a:rPr lang="en-US" sz="2000" dirty="0"/>
              <a:t>Background: Proportion of trials utilizing rescue medication has tripled to 55% in the past 20 years</a:t>
            </a:r>
          </a:p>
          <a:p>
            <a:r>
              <a:rPr lang="en-US" sz="2000" dirty="0"/>
              <a:t>265 trials: 83 LBP &amp; 182 NP</a:t>
            </a:r>
          </a:p>
          <a:p>
            <a:r>
              <a:rPr lang="en-US" sz="2000" dirty="0"/>
              <a:t>43% trials stopped usual analgesics before study initiation with most also restricting ‘non-analgesic’ meds (AD, AC, BDZ) </a:t>
            </a:r>
          </a:p>
          <a:p>
            <a:r>
              <a:rPr lang="en-US" sz="2000" dirty="0"/>
              <a:t>48% allowed all or some concomitant analgesics</a:t>
            </a:r>
          </a:p>
          <a:p>
            <a:pPr lvl="1"/>
            <a:r>
              <a:rPr lang="en-US" sz="1600" dirty="0"/>
              <a:t>Only 10% didn’t specify how pre-study analgesics were handled</a:t>
            </a:r>
          </a:p>
          <a:p>
            <a:r>
              <a:rPr lang="en-US" sz="2000" dirty="0"/>
              <a:t>44% permitted rescue medication; 10% prohibited; rest unclear</a:t>
            </a:r>
          </a:p>
          <a:p>
            <a:pPr lvl="1"/>
            <a:r>
              <a:rPr lang="en-US" sz="1600" dirty="0"/>
              <a:t>Stand-alone paracetamol more common in NP trials (73% vs 22%), strong opioids more common in LBP trials (28% vs 4%)</a:t>
            </a:r>
          </a:p>
          <a:p>
            <a:r>
              <a:rPr lang="en-US" sz="2000" dirty="0"/>
              <a:t>16% of trials permitted both continuing usual analgesics and rescue</a:t>
            </a:r>
          </a:p>
        </p:txBody>
      </p:sp>
    </p:spTree>
    <p:extLst>
      <p:ext uri="{BB962C8B-B14F-4D97-AF65-F5344CB8AC3E}">
        <p14:creationId xmlns:p14="http://schemas.microsoft.com/office/powerpoint/2010/main" val="1359698965"/>
      </p:ext>
    </p:extLst>
  </p:cSld>
  <p:clrMapOvr>
    <a:masterClrMapping/>
  </p:clrMapOvr>
</p:sld>
</file>

<file path=ppt/theme/theme1.xml><?xml version="1.0" encoding="utf-8"?>
<a:theme xmlns:a="http://schemas.openxmlformats.org/drawingml/2006/main" name="Artsy">
  <a:themeElements>
    <a:clrScheme name="">
      <a:dk1>
        <a:srgbClr val="000000"/>
      </a:dk1>
      <a:lt1>
        <a:srgbClr val="FFFFFF"/>
      </a:lt1>
      <a:dk2>
        <a:srgbClr val="4D4D4D"/>
      </a:dk2>
      <a:lt2>
        <a:srgbClr val="FFCC00"/>
      </a:lt2>
      <a:accent1>
        <a:srgbClr val="808000"/>
      </a:accent1>
      <a:accent2>
        <a:srgbClr val="CC9900"/>
      </a:accent2>
      <a:accent3>
        <a:srgbClr val="B2B2B2"/>
      </a:accent3>
      <a:accent4>
        <a:srgbClr val="DADADA"/>
      </a:accent4>
      <a:accent5>
        <a:srgbClr val="C0C0AA"/>
      </a:accent5>
      <a:accent6>
        <a:srgbClr val="B98A00"/>
      </a:accent6>
      <a:hlink>
        <a:srgbClr val="CC6600"/>
      </a:hlink>
      <a:folHlink>
        <a:srgbClr val="969696"/>
      </a:folHlink>
    </a:clrScheme>
    <a:fontScheme name="Arts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Artsy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Artsy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Artsy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Artsy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Artsy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MMPACT XXIV DRAFT v1 virtual Oct 2020 Concomitant and rescue treatments" id="{C56BA421-9B62-6A43-8D50-C751596B730A}" vid="{01D02766-5309-8F48-9367-00EA9C56BD3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17327</TotalTime>
  <Words>3185</Words>
  <Application>Microsoft Macintosh PowerPoint</Application>
  <PresentationFormat>On-screen Show (4:3)</PresentationFormat>
  <Paragraphs>185</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vt:lpstr>
      <vt:lpstr>Wingdings</vt:lpstr>
      <vt:lpstr>Artsy</vt:lpstr>
      <vt:lpstr>Concomitant and rescue treatments</vt:lpstr>
      <vt:lpstr>Where are we now?</vt:lpstr>
      <vt:lpstr>Trial Ethics: IRB review and informed consent:  Guided by the Belmont Report of 1979 </vt:lpstr>
      <vt:lpstr>Vulnerable (‘special’) Populations ICH guideline 1.61 </vt:lpstr>
      <vt:lpstr>Placebo &amp; sham control groups can be justified      </vt:lpstr>
      <vt:lpstr>Concomitant Medications/Therapies </vt:lpstr>
      <vt:lpstr>“Rescue” analgesics </vt:lpstr>
      <vt:lpstr>Current Guidance</vt:lpstr>
      <vt:lpstr>Rescue and concomitant analgesics in placebo- controlled trials of pharmacotherapy for neuropathic pain and low back pain Lars Grøvlea, Eivind Hasvikb, Anne Julsrud Haugena PAIN 2020</vt:lpstr>
      <vt:lpstr>Rescue and concomitant analgesics in placebo- controlled trials of pharmacotherapy for neuropathic pain and low back pain Lars Grøvlea, Eivind Hasvikb, Anne Julsrud Haugena PAIN 2020</vt:lpstr>
      <vt:lpstr>More questions!</vt:lpstr>
      <vt:lpstr>Could these Rescue Medication recommendations be implemented?</vt:lpstr>
      <vt:lpstr>Recommendations – a start</vt:lpstr>
      <vt:lpstr>Recommendations – a start</vt:lpstr>
    </vt:vector>
  </TitlesOfParts>
  <Company>ucsf pcrc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and Treatment of Chronic Pain: Emphasis on Neuropathic Pain</dc:title>
  <cp:lastModifiedBy>Michael Rowbotham</cp:lastModifiedBy>
  <cp:revision>412</cp:revision>
  <cp:lastPrinted>2011-05-18T15:15:51Z</cp:lastPrinted>
  <dcterms:created xsi:type="dcterms:W3CDTF">2014-01-10T18:35:40Z</dcterms:created>
  <dcterms:modified xsi:type="dcterms:W3CDTF">2020-10-09T16:22:05Z</dcterms:modified>
</cp:coreProperties>
</file>