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615" r:id="rId2"/>
    <p:sldId id="513" r:id="rId3"/>
    <p:sldId id="1170" r:id="rId4"/>
    <p:sldId id="1169" r:id="rId5"/>
    <p:sldId id="770" r:id="rId6"/>
    <p:sldId id="1163" r:id="rId7"/>
    <p:sldId id="1168" r:id="rId8"/>
    <p:sldId id="1179" r:id="rId9"/>
    <p:sldId id="1182" r:id="rId10"/>
    <p:sldId id="1180" r:id="rId11"/>
    <p:sldId id="1181" r:id="rId12"/>
    <p:sldId id="1176" r:id="rId13"/>
    <p:sldId id="1167" r:id="rId14"/>
    <p:sldId id="1172" r:id="rId15"/>
    <p:sldId id="679" r:id="rId16"/>
    <p:sldId id="776" r:id="rId17"/>
    <p:sldId id="1175" r:id="rId18"/>
    <p:sldId id="681" r:id="rId19"/>
    <p:sldId id="682" r:id="rId20"/>
    <p:sldId id="1173" r:id="rId21"/>
    <p:sldId id="1165" r:id="rId22"/>
    <p:sldId id="1174" r:id="rId23"/>
    <p:sldId id="1161" r:id="rId24"/>
    <p:sldId id="1177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manJ" initials="M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F37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9" autoAdjust="0"/>
    <p:restoredTop sz="67277" autoAdjust="0"/>
  </p:normalViewPr>
  <p:slideViewPr>
    <p:cSldViewPr>
      <p:cViewPr>
        <p:scale>
          <a:sx n="61" d="100"/>
          <a:sy n="61" d="100"/>
        </p:scale>
        <p:origin x="3328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82" d="100"/>
        <a:sy n="82" d="100"/>
      </p:scale>
      <p:origin x="0" y="2592"/>
    </p:cViewPr>
  </p:sorterViewPr>
  <p:notesViewPr>
    <p:cSldViewPr snapToGrid="0" snapToObjects="1">
      <p:cViewPr varScale="1">
        <p:scale>
          <a:sx n="78" d="100"/>
          <a:sy n="78" d="100"/>
        </p:scale>
        <p:origin x="-3648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C6BE91-834A-48AB-B7A9-067335B7ADF2}" type="datetimeFigureOut">
              <a:rPr lang="en-US" smtClean="0"/>
              <a:pPr/>
              <a:t>10/15/20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A1A94-9A60-429E-AE77-790E90F18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0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BB9609C-5E33-1244-97A9-9D37C2969EDB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B937DB8-41BD-AA42-80C0-1DAA5BCD8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48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32500" lnSpcReduction="2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6912B-7167-D047-8815-73E12F15A619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74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877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292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57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26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2405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09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ETHICS O CER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There are 300 promise measures available as full item banks, with CATs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914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32500" lnSpcReduction="20000"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A6912B-7167-D047-8815-73E12F15A619}" type="slidenum">
              <a:rPr lang="en-US" smtClean="0"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613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F9E52CF1-837C-0446-8785-E8B68A58C4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D6C8F8F6-E7B0-D940-97A0-3BD026504E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95C35F17-688D-004E-9227-0273421FE3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5C9895-DF82-FD49-A41D-CB014A9C256F}" type="slidenum">
              <a:rPr lang="en-US" altLang="en-US" smtClean="0">
                <a:latin typeface="Calibri" panose="020F0502020204030204" pitchFamily="34" charset="0"/>
              </a:rPr>
              <a:pPr/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936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58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7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68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37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11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48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937DB8-41BD-AA42-80C0-1DAA5BCD8E8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68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99654-EA99-A24C-A7CA-4FAE8D328DC6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902D3-06AA-0D4F-BD4B-2E0C44440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4B3B7-42A2-D94F-A9BF-0AC9E42BA47A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CCEEB-3B82-E94D-8919-BCDA09832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2549F-FEB9-7A41-9652-8B93D4A6516E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AB5BF-E7E9-314F-BDD0-A09062785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A9ED6-852C-6F45-A204-57F0B5268AEA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40F6-6999-F045-83D7-116C48351A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15491-B12D-7D42-A081-A1F66A6670EB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E842-D5FC-C94E-B629-E1C528A0A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5D6E2-FF18-8F40-96DC-1A2D703AE865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A3EF2-EA8D-7842-A470-4C24C1057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D01A-9748-414A-B9A2-68EB2BDE4F3D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0843B-15C9-3B4B-9695-7B94F0CE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38984-3FCC-E944-90B8-1AC40FFDA587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3A299-6D1B-E642-A9AC-4418BE708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01EEF-7D1F-F34F-83B8-B6FD1258E876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67B71-46E6-1946-848D-31391B5D2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DD643-FFF3-0E4D-9A48-2F16A16B5CD7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4BEDF-F7A7-3045-A0FF-6B35E60D8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789DF-3993-3242-84C6-D0233504FA45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 rot="20026445">
            <a:off x="482477" y="2755519"/>
            <a:ext cx="8483845" cy="14009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E3FAE-DE26-F045-88E9-892BAA3EA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18F728B-763A-084D-B562-BA70BB256358}" type="datetime1">
              <a:rPr lang="en-US"/>
              <a:pPr>
                <a:defRPr/>
              </a:pPr>
              <a:t>10/15/20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4F458F1-A00A-4E41-A9F4-9E8719859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slow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F3740B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3740B"/>
          </a:solidFill>
          <a:latin typeface="Tw Cen MT" charset="-18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3740B"/>
          </a:solidFill>
          <a:latin typeface="Tw Cen MT" charset="-18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3740B"/>
          </a:solidFill>
          <a:latin typeface="Tw Cen MT" charset="-18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3740B"/>
          </a:solidFill>
          <a:latin typeface="Tw Cen MT" charset="-18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3740B"/>
          </a:solidFill>
          <a:latin typeface="Tw Cen MT" charset="-18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3740B"/>
          </a:solidFill>
          <a:latin typeface="Tw Cen MT" charset="-18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3740B"/>
          </a:solidFill>
          <a:latin typeface="Tw Cen MT" charset="-18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3740B"/>
          </a:solidFill>
          <a:latin typeface="Tw Cen MT" charset="-18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7848600" cy="14478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374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Patient Sources and Eligibility Criteria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>
                <a:solidFill>
                  <a:srgbClr val="F374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The </a:t>
            </a:r>
            <a:r>
              <a:rPr lang="en-US" sz="2800" i="1" dirty="0" err="1">
                <a:solidFill>
                  <a:srgbClr val="F374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Promis</a:t>
            </a:r>
            <a:r>
              <a:rPr lang="en-US" sz="2800" i="1">
                <a:solidFill>
                  <a:srgbClr val="F374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(e) and Perils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28600" y="5322094"/>
            <a:ext cx="67056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w Cen MT" charset="-18"/>
              </a:rPr>
              <a:t>John Markman MD FAAN</a:t>
            </a:r>
          </a:p>
          <a:p>
            <a:r>
              <a:rPr lang="en-US">
                <a:latin typeface="Tw Cen MT" charset="-18"/>
              </a:rPr>
              <a:t>Professor of Neurosurgery and Neurology</a:t>
            </a:r>
          </a:p>
          <a:p>
            <a:r>
              <a:rPr lang="en-US" err="1">
                <a:latin typeface="Tw Cen MT" charset="-18"/>
              </a:rPr>
              <a:t>Neuromedicine</a:t>
            </a:r>
            <a:r>
              <a:rPr lang="en-US">
                <a:latin typeface="Tw Cen MT" charset="-18"/>
              </a:rPr>
              <a:t> Pain Management Center</a:t>
            </a:r>
            <a:r>
              <a:rPr lang="en-US">
                <a:solidFill>
                  <a:srgbClr val="FF6600"/>
                </a:solidFill>
                <a:latin typeface="Tw Cen MT" charset="-18"/>
              </a:rPr>
              <a:t> </a:t>
            </a:r>
            <a:r>
              <a:rPr lang="en-US">
                <a:solidFill>
                  <a:srgbClr val="FAC090"/>
                </a:solidFill>
                <a:latin typeface="Tw Cen MT" charset="-18"/>
              </a:rPr>
              <a:t>I </a:t>
            </a:r>
            <a:r>
              <a:rPr lang="en-US">
                <a:latin typeface="Tw Cen MT" charset="-18"/>
              </a:rPr>
              <a:t>Translational Pain Research</a:t>
            </a:r>
          </a:p>
          <a:p>
            <a:r>
              <a:rPr lang="en-US">
                <a:latin typeface="Tw Cen MT" charset="-18"/>
              </a:rPr>
              <a:t>University of Rochester School of Medicine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381000" y="1981200"/>
            <a:ext cx="73152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w Cen MT" charset="-18"/>
              </a:rPr>
              <a:t>Prepared for:</a:t>
            </a:r>
          </a:p>
          <a:p>
            <a:endParaRPr lang="en-US" sz="2000">
              <a:latin typeface="Tw Cen MT" charset="-18"/>
            </a:endParaRPr>
          </a:p>
          <a:p>
            <a:r>
              <a:rPr lang="en-US" sz="2000">
                <a:latin typeface="Tw Cen MT" charset="-18"/>
              </a:rPr>
              <a:t>IMMPACT-XXV</a:t>
            </a:r>
          </a:p>
          <a:p>
            <a:r>
              <a:rPr lang="en-US" b="1" cap="small"/>
              <a:t>Research Design Considerations for Pragmatic and Comparative Effectiveness Clinical Trials of Pain Treatments</a:t>
            </a:r>
            <a:r>
              <a:rPr lang="en-US" sz="2000"/>
              <a:t> </a:t>
            </a:r>
          </a:p>
          <a:p>
            <a:r>
              <a:rPr lang="en-US" sz="2000">
                <a:latin typeface="Tw Cen MT" charset="-18"/>
              </a:rPr>
              <a:t>Session II</a:t>
            </a:r>
          </a:p>
          <a:p>
            <a:r>
              <a:rPr lang="en-US" sz="2000">
                <a:latin typeface="Tw Cen MT" charset="-18"/>
              </a:rPr>
              <a:t>Patient Sources and Eligibility Criteria</a:t>
            </a:r>
          </a:p>
          <a:p>
            <a:endParaRPr lang="en-US" sz="2000">
              <a:latin typeface="Tw Cen MT" charset="-18"/>
            </a:endParaRPr>
          </a:p>
          <a:p>
            <a:r>
              <a:rPr lang="en-US" sz="2000">
                <a:latin typeface="Tw Cen MT" charset="-18"/>
              </a:rPr>
              <a:t>22 October 2020</a:t>
            </a:r>
          </a:p>
        </p:txBody>
      </p:sp>
      <p:pic>
        <p:nvPicPr>
          <p:cNvPr id="5" name="Picture 22" descr="urmc_logo_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513" y="6170851"/>
            <a:ext cx="2365487" cy="645133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23273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B0B53-FF94-F34B-82AF-748FCC3F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Strategies for Prescribing Analgesics Comparative Effectiveness (SPACE) Trial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96754E-5935-3B48-A3F8-8EF43F06C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01691" y="1600200"/>
            <a:ext cx="6061109" cy="3952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B28CC3-E2F9-E54F-BD4B-CD1A2A4591A3}"/>
              </a:ext>
            </a:extLst>
          </p:cNvPr>
          <p:cNvSpPr txBox="1"/>
          <p:nvPr/>
        </p:nvSpPr>
        <p:spPr>
          <a:xfrm>
            <a:off x="1295400" y="571500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Compares opioid and non-opioid analgesics over 12 months</a:t>
            </a:r>
          </a:p>
        </p:txBody>
      </p:sp>
    </p:spTree>
    <p:extLst>
      <p:ext uri="{BB962C8B-B14F-4D97-AF65-F5344CB8AC3E}">
        <p14:creationId xmlns:p14="http://schemas.microsoft.com/office/powerpoint/2010/main" val="298972047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F89E119-0BEB-0746-8C7B-739107B7BF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1600" y="381000"/>
            <a:ext cx="5181600" cy="4149969"/>
          </a:xfrm>
          <a:prstGeom prst="rect">
            <a:avLst/>
          </a:prstGeom>
          <a:ln w="38100"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B082D8-16F1-494C-8197-110A47BA1796}"/>
              </a:ext>
            </a:extLst>
          </p:cNvPr>
          <p:cNvSpPr txBox="1"/>
          <p:nvPr/>
        </p:nvSpPr>
        <p:spPr>
          <a:xfrm>
            <a:off x="457200" y="4907340"/>
            <a:ext cx="769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+mn-lt"/>
              </a:rPr>
              <a:t>The trial’s pragmatic design has several advantages. First, enrolled patients had characteristics similar to those of patients receiving opioids in VA primary care, including patients with depression and PTSD.</a:t>
            </a:r>
          </a:p>
        </p:txBody>
      </p:sp>
    </p:spTree>
    <p:extLst>
      <p:ext uri="{BB962C8B-B14F-4D97-AF65-F5344CB8AC3E}">
        <p14:creationId xmlns:p14="http://schemas.microsoft.com/office/powerpoint/2010/main" val="139414615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D638F-D711-C440-A425-A33918D0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463DE-7C31-AA48-AE2C-BA512A7347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Excellent for hypothesis generating studies using cross-sectional path modeling</a:t>
            </a:r>
          </a:p>
          <a:p>
            <a:pPr lvl="1"/>
            <a:r>
              <a:rPr lang="en-US" dirty="0"/>
              <a:t>fatigue as measured by PROMIS is a mediator of physical function and pain interference</a:t>
            </a:r>
          </a:p>
          <a:p>
            <a:pPr lvl="1"/>
            <a:r>
              <a:rPr lang="en-US" dirty="0"/>
              <a:t>social role satisfaction mediates pain, anger etc. </a:t>
            </a:r>
          </a:p>
          <a:p>
            <a:pPr lvl="1"/>
            <a:endParaRPr lang="en-US" dirty="0"/>
          </a:p>
          <a:p>
            <a:r>
              <a:rPr lang="en-US" dirty="0"/>
              <a:t>Well suited for highly regimented care in acute settings –a tweak in your ERAS protocol after knee arthroscopy--as opposed to highly variable care in dispersed settings (i.e. chronic pain)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E3A2B-6137-EF49-8986-ACAFE09ACA14}"/>
              </a:ext>
            </a:extLst>
          </p:cNvPr>
          <p:cNvSpPr txBox="1"/>
          <p:nvPr/>
        </p:nvSpPr>
        <p:spPr>
          <a:xfrm>
            <a:off x="5466907" y="649047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Sturgeon JA et al </a:t>
            </a:r>
            <a:r>
              <a:rPr lang="en-US" i="1" dirty="0"/>
              <a:t>PAIN </a:t>
            </a:r>
            <a:r>
              <a:rPr lang="en-US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16061569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4139F5-39C7-D64B-A705-FE88B6F34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0"/>
            <a:ext cx="3691270" cy="4785256"/>
          </a:xfrm>
          <a:prstGeom prst="rect">
            <a:avLst/>
          </a:prstGeom>
          <a:ln w="28575"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112C480-C368-6D43-BF42-A41EDA32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Collaborative Health Outcomes Information Registry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2F56A57-4212-F24B-8E08-67C7803CD2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48470" y="2286000"/>
            <a:ext cx="4538330" cy="272152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642832-A856-2340-B402-4B5DDDCA15E8}"/>
              </a:ext>
            </a:extLst>
          </p:cNvPr>
          <p:cNvSpPr txBox="1"/>
          <p:nvPr/>
        </p:nvSpPr>
        <p:spPr>
          <a:xfrm>
            <a:off x="6172200" y="621403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Sturgeon JA </a:t>
            </a:r>
            <a:r>
              <a:rPr lang="en-US" i="1" dirty="0"/>
              <a:t>PAIN</a:t>
            </a:r>
            <a:r>
              <a:rPr lang="en-US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13355999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F7302-0203-F645-BC67-EDE56162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 1.0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6CDA2-8DBD-9D4F-A4AD-DD6467F4D1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" y="1385740"/>
            <a:ext cx="7019925" cy="494792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1049721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5">
            <a:extLst>
              <a:ext uri="{FF2B5EF4-FFF2-40B4-BE49-F238E27FC236}">
                <a16:creationId xmlns:a16="http://schemas.microsoft.com/office/drawing/2014/main" id="{6EFF4CF3-00EB-E640-A881-8136C4AA7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374063" cy="44799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728529-B2D2-154E-A3B3-055520C78769}"/>
              </a:ext>
            </a:extLst>
          </p:cNvPr>
          <p:cNvSpPr txBox="1"/>
          <p:nvPr/>
        </p:nvSpPr>
        <p:spPr>
          <a:xfrm>
            <a:off x="533400" y="4953000"/>
            <a:ext cx="8145463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Validation of the PTQ (pain tolerability question)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cohort  study 157 practices of GR PCN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n=537</a:t>
            </a:r>
          </a:p>
        </p:txBody>
      </p:sp>
    </p:spTree>
    <p:extLst>
      <p:ext uri="{BB962C8B-B14F-4D97-AF65-F5344CB8AC3E}">
        <p14:creationId xmlns:p14="http://schemas.microsoft.com/office/powerpoint/2010/main" val="1566567497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278C5-D682-F448-9B2C-C0504C35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clinical coordinator look like for a pragmatic trial conducted in the EHR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75D9A-8966-544F-92EC-5442CB94D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probably not a former nurse . . .</a:t>
            </a:r>
          </a:p>
          <a:p>
            <a:endParaRPr lang="en-US" dirty="0"/>
          </a:p>
          <a:p>
            <a:r>
              <a:rPr lang="en-US" dirty="0"/>
              <a:t>Screening for entry is totally different</a:t>
            </a:r>
          </a:p>
          <a:p>
            <a:endParaRPr lang="en-US" dirty="0"/>
          </a:p>
          <a:p>
            <a:r>
              <a:rPr lang="en-US" dirty="0"/>
              <a:t>The quality of study “visit” data collection from patient sources is challenging to track and (nearly) impossible to do in real time.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09156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310E1-8681-5B4B-8271-98CFFDD7E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Implicit Eligibility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C2560-6074-3C4C-BEEA-5DDF6BDCA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Patient has a computer and/or a smartphone, knows how to download the app, an internet connection, is signed up for the institutional portal, signers the user agreement/waiver of consent, uses the portal, is willing to go to the portal and answer your questions again and again,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i="1">
                <a:solidFill>
                  <a:srgbClr val="F3740B"/>
                </a:solidFill>
              </a:rPr>
              <a:t>and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low back pain on half the days in the past six months</a:t>
            </a:r>
          </a:p>
        </p:txBody>
      </p:sp>
    </p:spTree>
    <p:extLst>
      <p:ext uri="{BB962C8B-B14F-4D97-AF65-F5344CB8AC3E}">
        <p14:creationId xmlns:p14="http://schemas.microsoft.com/office/powerpoint/2010/main" val="297278598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09" name="Content Placeholder 4">
            <a:extLst>
              <a:ext uri="{FF2B5EF4-FFF2-40B4-BE49-F238E27FC236}">
                <a16:creationId xmlns:a16="http://schemas.microsoft.com/office/drawing/2014/main" id="{7A36A13B-81AC-CC46-95E1-3A3D20130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990600"/>
            <a:ext cx="8229600" cy="4114800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159570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Content Placeholder 20">
            <a:extLst>
              <a:ext uri="{FF2B5EF4-FFF2-40B4-BE49-F238E27FC236}">
                <a16:creationId xmlns:a16="http://schemas.microsoft.com/office/drawing/2014/main" id="{34CA26B4-145C-6E4E-9A0E-5E26BD7C87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8600"/>
            <a:ext cx="8204200" cy="4224338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AA3CD5-23C6-114F-B65B-C3D2F8112C93}"/>
              </a:ext>
            </a:extLst>
          </p:cNvPr>
          <p:cNvSpPr txBox="1"/>
          <p:nvPr/>
        </p:nvSpPr>
        <p:spPr>
          <a:xfrm>
            <a:off x="1358900" y="5029200"/>
            <a:ext cx="6400800" cy="120015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i="1" dirty="0">
                <a:latin typeface="+mj-lt"/>
              </a:rPr>
              <a:t>The overarching goal of pain treatment is to make pain tolerable rather than obtain a target numeric rating.</a:t>
            </a:r>
          </a:p>
        </p:txBody>
      </p:sp>
    </p:spTree>
    <p:extLst>
      <p:ext uri="{BB962C8B-B14F-4D97-AF65-F5344CB8AC3E}">
        <p14:creationId xmlns:p14="http://schemas.microsoft.com/office/powerpoint/2010/main" val="28940253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8">
            <a:extLst>
              <a:ext uri="{FF2B5EF4-FFF2-40B4-BE49-F238E27FC236}">
                <a16:creationId xmlns:a16="http://schemas.microsoft.com/office/drawing/2014/main" id="{C6ACB317-6346-2943-8A76-F85D7A75F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9">
            <a:extLst>
              <a:ext uri="{FF2B5EF4-FFF2-40B4-BE49-F238E27FC236}">
                <a16:creationId xmlns:a16="http://schemas.microsoft.com/office/drawing/2014/main" id="{A2940B28-FE47-2B44-83E6-9830C04A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0">
            <a:extLst>
              <a:ext uri="{FF2B5EF4-FFF2-40B4-BE49-F238E27FC236}">
                <a16:creationId xmlns:a16="http://schemas.microsoft.com/office/drawing/2014/main" id="{E536A5D3-8873-0A41-8E9F-3251DA89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26">
            <a:extLst>
              <a:ext uri="{FF2B5EF4-FFF2-40B4-BE49-F238E27FC236}">
                <a16:creationId xmlns:a16="http://schemas.microsoft.com/office/drawing/2014/main" id="{67671F6B-8214-F84E-B001-D52486533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>
                <a:latin typeface="Tw Cen MT" panose="020B0602020104020603" pitchFamily="34" charset="77"/>
                <a:ea typeface="+mj-ea"/>
                <a:cs typeface="+mj-cs"/>
              </a:rPr>
              <a:t>Disclosures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8728A-6E8C-6043-9962-513D3968191B}"/>
              </a:ext>
            </a:extLst>
          </p:cNvPr>
          <p:cNvSpPr txBox="1"/>
          <p:nvPr/>
        </p:nvSpPr>
        <p:spPr>
          <a:xfrm>
            <a:off x="914400" y="990600"/>
            <a:ext cx="6858000" cy="5693866"/>
          </a:xfrm>
          <a:prstGeom prst="rect">
            <a:avLst/>
          </a:prstGeom>
          <a:noFill/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en-US" b="1">
              <a:latin typeface="+mj-lt"/>
            </a:endParaRPr>
          </a:p>
          <a:p>
            <a:pPr>
              <a:defRPr/>
            </a:pPr>
            <a:r>
              <a:rPr lang="en-US" b="1">
                <a:latin typeface="+mj-lt"/>
              </a:rPr>
              <a:t>Research:</a:t>
            </a:r>
          </a:p>
          <a:p>
            <a:pPr>
              <a:defRPr/>
            </a:pPr>
            <a:endParaRPr lang="en-US">
              <a:latin typeface="+mj-lt"/>
            </a:endParaRPr>
          </a:p>
          <a:p>
            <a:pPr>
              <a:defRPr/>
            </a:pPr>
            <a:r>
              <a:rPr lang="en-US" sz="1400" b="1">
                <a:latin typeface="+mj-lt"/>
              </a:rPr>
              <a:t>NIH</a:t>
            </a:r>
          </a:p>
          <a:p>
            <a:pPr>
              <a:defRPr/>
            </a:pPr>
            <a:endParaRPr lang="en-US">
              <a:latin typeface="+mj-lt"/>
            </a:endParaRPr>
          </a:p>
          <a:p>
            <a:pPr>
              <a:defRPr/>
            </a:pPr>
            <a:r>
              <a:rPr lang="en-US" b="1">
                <a:latin typeface="+mj-lt"/>
              </a:rPr>
              <a:t>Consultant: </a:t>
            </a:r>
          </a:p>
          <a:p>
            <a:pPr>
              <a:defRPr/>
            </a:pPr>
            <a:endParaRPr lang="en-US" b="1">
              <a:latin typeface="+mj-lt"/>
            </a:endParaRPr>
          </a:p>
          <a:p>
            <a:pPr>
              <a:defRPr/>
            </a:pPr>
            <a:r>
              <a:rPr lang="en-US" sz="1600">
                <a:latin typeface="+mj-lt"/>
              </a:rPr>
              <a:t>Flexion Therapeutics, </a:t>
            </a:r>
            <a:r>
              <a:rPr lang="en-US" sz="1600" err="1">
                <a:latin typeface="+mj-lt"/>
              </a:rPr>
              <a:t>Esteve</a:t>
            </a:r>
            <a:r>
              <a:rPr lang="en-US" sz="1600">
                <a:latin typeface="+mj-lt"/>
              </a:rPr>
              <a:t> Pharmaceuticals, Merck, Tremeau, </a:t>
            </a:r>
            <a:r>
              <a:rPr lang="en-US" sz="1600" err="1">
                <a:latin typeface="+mj-lt"/>
              </a:rPr>
              <a:t>Trigemina</a:t>
            </a:r>
            <a:r>
              <a:rPr lang="en-US" sz="1600">
                <a:latin typeface="+mj-lt"/>
              </a:rPr>
              <a:t>, </a:t>
            </a:r>
            <a:r>
              <a:rPr lang="en-US" sz="1600" err="1">
                <a:latin typeface="+mj-lt"/>
              </a:rPr>
              <a:t>Clexio</a:t>
            </a:r>
            <a:r>
              <a:rPr lang="en-US" sz="1600">
                <a:latin typeface="+mj-lt"/>
              </a:rPr>
              <a:t> Bioscience, Quark, Quartet, Collegium, Purdue, Biogen, Novartis, </a:t>
            </a:r>
            <a:r>
              <a:rPr lang="en-US" sz="1600" err="1">
                <a:latin typeface="+mj-lt"/>
              </a:rPr>
              <a:t>Aptinyx</a:t>
            </a:r>
            <a:r>
              <a:rPr lang="en-US" sz="1600">
                <a:latin typeface="+mj-lt"/>
              </a:rPr>
              <a:t>, </a:t>
            </a:r>
            <a:r>
              <a:rPr lang="en-US" sz="1600" err="1">
                <a:latin typeface="+mj-lt"/>
              </a:rPr>
              <a:t>Nektar</a:t>
            </a:r>
            <a:r>
              <a:rPr lang="en-US" sz="1600">
                <a:latin typeface="+mj-lt"/>
              </a:rPr>
              <a:t>, </a:t>
            </a:r>
            <a:r>
              <a:rPr lang="en-US" sz="1600" err="1">
                <a:latin typeface="+mj-lt"/>
              </a:rPr>
              <a:t>Plasmasurgical</a:t>
            </a:r>
            <a:r>
              <a:rPr lang="en-US" sz="1600">
                <a:latin typeface="+mj-lt"/>
              </a:rPr>
              <a:t>, Allergan, </a:t>
            </a:r>
            <a:r>
              <a:rPr lang="en-US" sz="1600" err="1">
                <a:latin typeface="+mj-lt"/>
              </a:rPr>
              <a:t>Grunenthal</a:t>
            </a:r>
            <a:r>
              <a:rPr lang="en-US" sz="1600">
                <a:latin typeface="+mj-lt"/>
              </a:rPr>
              <a:t> , Lilly, </a:t>
            </a:r>
            <a:r>
              <a:rPr lang="en-US" sz="1600" err="1">
                <a:latin typeface="+mj-lt"/>
              </a:rPr>
              <a:t>Depomed</a:t>
            </a:r>
            <a:r>
              <a:rPr lang="en-US" sz="1600">
                <a:latin typeface="+mj-lt"/>
              </a:rPr>
              <a:t>, </a:t>
            </a:r>
            <a:r>
              <a:rPr lang="en-US" sz="1600" err="1">
                <a:latin typeface="+mj-lt"/>
              </a:rPr>
              <a:t>Kempharm</a:t>
            </a:r>
            <a:r>
              <a:rPr lang="en-US" sz="1600">
                <a:latin typeface="+mj-lt"/>
              </a:rPr>
              <a:t>, Jansen, Teva, </a:t>
            </a:r>
            <a:r>
              <a:rPr lang="en-US" sz="1600" err="1">
                <a:latin typeface="+mj-lt"/>
              </a:rPr>
              <a:t>Kempharm</a:t>
            </a:r>
            <a:r>
              <a:rPr lang="en-US" sz="1600">
                <a:latin typeface="+mj-lt"/>
              </a:rPr>
              <a:t>, Abbott, </a:t>
            </a:r>
            <a:r>
              <a:rPr lang="en-US" sz="1600" err="1">
                <a:latin typeface="+mj-lt"/>
              </a:rPr>
              <a:t>Plasmasurgical</a:t>
            </a:r>
            <a:r>
              <a:rPr lang="en-US" sz="1600">
                <a:latin typeface="+mj-lt"/>
              </a:rPr>
              <a:t>, </a:t>
            </a:r>
            <a:r>
              <a:rPr lang="en-US" sz="1600" err="1">
                <a:latin typeface="+mj-lt"/>
              </a:rPr>
              <a:t>Chromocell</a:t>
            </a:r>
            <a:r>
              <a:rPr lang="en-US" sz="1600">
                <a:latin typeface="+mj-lt"/>
              </a:rPr>
              <a:t>, Convergence, </a:t>
            </a:r>
            <a:r>
              <a:rPr lang="en-US" sz="1600" err="1">
                <a:latin typeface="+mj-lt"/>
              </a:rPr>
              <a:t>Sophren</a:t>
            </a:r>
            <a:r>
              <a:rPr lang="en-US" sz="1600">
                <a:latin typeface="+mj-lt"/>
              </a:rPr>
              <a:t>,  </a:t>
            </a:r>
            <a:r>
              <a:rPr lang="en-US" sz="1600" err="1">
                <a:latin typeface="+mj-lt"/>
              </a:rPr>
              <a:t>Inspirion</a:t>
            </a:r>
            <a:r>
              <a:rPr lang="en-US" sz="1600">
                <a:latin typeface="+mj-lt"/>
              </a:rPr>
              <a:t>, Pfizer, </a:t>
            </a:r>
            <a:r>
              <a:rPr lang="en-US" sz="1600" err="1">
                <a:latin typeface="+mj-lt"/>
              </a:rPr>
              <a:t>Diacchi</a:t>
            </a:r>
            <a:r>
              <a:rPr lang="en-US" sz="1600">
                <a:latin typeface="+mj-lt"/>
              </a:rPr>
              <a:t> Sankyo, Trevena, SK </a:t>
            </a:r>
            <a:r>
              <a:rPr lang="en-US" sz="1600" err="1">
                <a:latin typeface="+mj-lt"/>
              </a:rPr>
              <a:t>lifescience</a:t>
            </a:r>
            <a:r>
              <a:rPr lang="en-US" sz="1600">
                <a:latin typeface="+mj-lt"/>
              </a:rPr>
              <a:t>, </a:t>
            </a:r>
            <a:r>
              <a:rPr lang="en-US" sz="1600" err="1">
                <a:latin typeface="+mj-lt"/>
              </a:rPr>
              <a:t>Regenacy</a:t>
            </a:r>
            <a:r>
              <a:rPr lang="en-US" sz="1600">
                <a:latin typeface="+mj-lt"/>
              </a:rPr>
              <a:t> (DSMB)</a:t>
            </a:r>
          </a:p>
          <a:p>
            <a:pPr>
              <a:defRPr/>
            </a:pPr>
            <a:endParaRPr lang="en-US" sz="1600">
              <a:latin typeface="+mj-lt"/>
            </a:endParaRPr>
          </a:p>
          <a:p>
            <a:pPr>
              <a:defRPr/>
            </a:pPr>
            <a:r>
              <a:rPr lang="en-US" sz="1600" b="1">
                <a:latin typeface="+mj-lt"/>
              </a:rPr>
              <a:t>Equity:</a:t>
            </a:r>
          </a:p>
          <a:p>
            <a:pPr>
              <a:defRPr/>
            </a:pPr>
            <a:endParaRPr lang="en-US" sz="1600" b="1">
              <a:latin typeface="+mj-lt"/>
            </a:endParaRPr>
          </a:p>
          <a:p>
            <a:pPr>
              <a:defRPr/>
            </a:pPr>
            <a:r>
              <a:rPr lang="en-US" sz="1600" err="1">
                <a:latin typeface="+mj-lt"/>
              </a:rPr>
              <a:t>YellowBlack</a:t>
            </a:r>
            <a:r>
              <a:rPr lang="en-US" sz="1600">
                <a:latin typeface="+mj-lt"/>
              </a:rPr>
              <a:t>; </a:t>
            </a:r>
            <a:r>
              <a:rPr lang="en-US" sz="1600" err="1">
                <a:latin typeface="+mj-lt"/>
              </a:rPr>
              <a:t>Flowonix</a:t>
            </a:r>
            <a:r>
              <a:rPr lang="en-US" sz="1600">
                <a:latin typeface="+mj-lt"/>
              </a:rPr>
              <a:t> </a:t>
            </a:r>
          </a:p>
          <a:p>
            <a:pPr>
              <a:defRPr/>
            </a:pPr>
            <a:endParaRPr lang="en-US" sz="2000" b="1">
              <a:latin typeface="+mj-lt"/>
            </a:endParaRPr>
          </a:p>
          <a:p>
            <a:pPr>
              <a:defRPr/>
            </a:pPr>
            <a:r>
              <a:rPr lang="en-US" b="1">
                <a:latin typeface="+mj-lt"/>
              </a:rPr>
              <a:t>Employee:</a:t>
            </a:r>
            <a:endParaRPr lang="en-US" sz="2000" b="1">
              <a:latin typeface="+mj-lt"/>
            </a:endParaRPr>
          </a:p>
          <a:p>
            <a:pPr>
              <a:defRPr/>
            </a:pPr>
            <a:endParaRPr lang="en-US" sz="2400" b="1">
              <a:latin typeface="+mj-lt"/>
            </a:endParaRPr>
          </a:p>
          <a:p>
            <a:pPr>
              <a:defRPr/>
            </a:pPr>
            <a:r>
              <a:rPr lang="en-US" sz="1600">
                <a:latin typeface="+mj-lt"/>
              </a:rPr>
              <a:t>Food and Drug Administration (FDA) Special Government Employee (2009-2015)</a:t>
            </a:r>
          </a:p>
          <a:p>
            <a:pPr>
              <a:defRPr/>
            </a:pP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334856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C9AF-F1C3-FB4E-870F-1ED8E25F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DD752-2AF1-9F41-9FF9-97B07C728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648199"/>
          </a:xfrm>
          <a:ln>
            <a:noFill/>
          </a:ln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The Promise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Perils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FF8126-EC6A-1843-8BA5-595FE18BE239}"/>
              </a:ext>
            </a:extLst>
          </p:cNvPr>
          <p:cNvSpPr/>
          <p:nvPr/>
        </p:nvSpPr>
        <p:spPr>
          <a:xfrm>
            <a:off x="152400" y="3489251"/>
            <a:ext cx="8839200" cy="1295400"/>
          </a:xfrm>
          <a:prstGeom prst="rect">
            <a:avLst/>
          </a:prstGeom>
          <a:noFill/>
          <a:ln w="381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10624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0BE6C-965C-CE40-BC34-D209B408F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EHR </a:t>
            </a:r>
            <a:br>
              <a:rPr lang="en-US" dirty="0"/>
            </a:br>
            <a:r>
              <a:rPr lang="en-US" dirty="0"/>
              <a:t>Incomplete, inaccurate, inconsistent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97D28-4747-6548-BFA4-62E9D41D3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3505200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Inconsistent use/interaction with EHR functions (e.g. portal)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Patients are increasingly wary of providing “extraneous” information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Documentation to accentuate complexity or  maximize revenue  or other non-CER related agendas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720F1-C235-E940-8429-7053E6DAB69B}"/>
              </a:ext>
            </a:extLst>
          </p:cNvPr>
          <p:cNvSpPr txBox="1"/>
          <p:nvPr/>
        </p:nvSpPr>
        <p:spPr>
          <a:xfrm>
            <a:off x="457200" y="5486400"/>
            <a:ext cx="8229600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latin typeface="+mn-lt"/>
              </a:rPr>
              <a:t>Is the EHR the real world or its own world?</a:t>
            </a:r>
          </a:p>
        </p:txBody>
      </p:sp>
    </p:spTree>
    <p:extLst>
      <p:ext uri="{BB962C8B-B14F-4D97-AF65-F5344CB8AC3E}">
        <p14:creationId xmlns:p14="http://schemas.microsoft.com/office/powerpoint/2010/main" val="245616194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ED93D-37BC-E940-AD41-D129400FA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4150"/>
            <a:ext cx="8229600" cy="1143000"/>
          </a:xfrm>
        </p:spPr>
        <p:txBody>
          <a:bodyPr/>
          <a:lstStyle/>
          <a:p>
            <a:r>
              <a:rPr lang="en-US" dirty="0"/>
              <a:t>EHR Distortions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7C59D0-B298-D141-B2C3-D8F8BA81D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82" y="1828800"/>
            <a:ext cx="6853435" cy="427355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CDBF9-FFD0-244B-882B-6F5D28C65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068" y="1519238"/>
            <a:ext cx="7121532" cy="48857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F9209-5963-7342-85A7-FCABC2171321}"/>
              </a:ext>
            </a:extLst>
          </p:cNvPr>
          <p:cNvSpPr txBox="1"/>
          <p:nvPr/>
        </p:nvSpPr>
        <p:spPr>
          <a:xfrm>
            <a:off x="8803758" y="41892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695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3">
            <a:extLst>
              <a:ext uri="{FF2B5EF4-FFF2-40B4-BE49-F238E27FC236}">
                <a16:creationId xmlns:a16="http://schemas.microsoft.com/office/drawing/2014/main" id="{DB2D9255-B39D-2547-B71E-0AB0FB0F4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3995738" cy="6127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77F59-BD4A-D64B-BE53-E0AF26B4F426}"/>
              </a:ext>
            </a:extLst>
          </p:cNvPr>
          <p:cNvSpPr txBox="1"/>
          <p:nvPr/>
        </p:nvSpPr>
        <p:spPr>
          <a:xfrm>
            <a:off x="4843464" y="2286000"/>
            <a:ext cx="37338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i="1" dirty="0">
                <a:latin typeface="+mn-lt"/>
              </a:rPr>
              <a:t>Surveillance capitalism unilaterally claims human experience as free raw material for translation into behavioral data . . . Some of these data are applied to  service improvement, the rest are declared behavioral surplus and fabricated into prediction products that anticipate what you will do now, soon, and later. </a:t>
            </a:r>
          </a:p>
        </p:txBody>
      </p:sp>
    </p:spTree>
    <p:extLst>
      <p:ext uri="{BB962C8B-B14F-4D97-AF65-F5344CB8AC3E}">
        <p14:creationId xmlns:p14="http://schemas.microsoft.com/office/powerpoint/2010/main" val="181380073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7848600" cy="14478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F374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Patient Sources and Eligibility Criteria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i="1" dirty="0">
                <a:solidFill>
                  <a:srgbClr val="F374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The </a:t>
            </a:r>
            <a:r>
              <a:rPr lang="en-US" sz="2800" i="1" dirty="0" err="1">
                <a:solidFill>
                  <a:srgbClr val="F374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Promis</a:t>
            </a:r>
            <a:r>
              <a:rPr lang="en-US" sz="2800" i="1" dirty="0">
                <a:solidFill>
                  <a:srgbClr val="F3740B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+mn-ea"/>
                <a:cs typeface="+mn-cs"/>
              </a:rPr>
              <a:t>(e) and Perils</a:t>
            </a:r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28600" y="5322094"/>
            <a:ext cx="67056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w Cen MT" charset="-18"/>
              </a:rPr>
              <a:t>John Markman MD FAAN</a:t>
            </a:r>
          </a:p>
          <a:p>
            <a:r>
              <a:rPr lang="en-US">
                <a:latin typeface="Tw Cen MT" charset="-18"/>
              </a:rPr>
              <a:t>Professor of Neurosurgery and Neurology</a:t>
            </a:r>
          </a:p>
          <a:p>
            <a:r>
              <a:rPr lang="en-US" err="1">
                <a:latin typeface="Tw Cen MT" charset="-18"/>
              </a:rPr>
              <a:t>Neuromedicine</a:t>
            </a:r>
            <a:r>
              <a:rPr lang="en-US">
                <a:latin typeface="Tw Cen MT" charset="-18"/>
              </a:rPr>
              <a:t> Pain Management Center</a:t>
            </a:r>
            <a:r>
              <a:rPr lang="en-US">
                <a:solidFill>
                  <a:srgbClr val="FF6600"/>
                </a:solidFill>
                <a:latin typeface="Tw Cen MT" charset="-18"/>
              </a:rPr>
              <a:t> </a:t>
            </a:r>
            <a:r>
              <a:rPr lang="en-US">
                <a:solidFill>
                  <a:srgbClr val="FAC090"/>
                </a:solidFill>
                <a:latin typeface="Tw Cen MT" charset="-18"/>
              </a:rPr>
              <a:t>I </a:t>
            </a:r>
            <a:r>
              <a:rPr lang="en-US">
                <a:latin typeface="Tw Cen MT" charset="-18"/>
              </a:rPr>
              <a:t>Translational Pain Research</a:t>
            </a:r>
          </a:p>
          <a:p>
            <a:r>
              <a:rPr lang="en-US">
                <a:latin typeface="Tw Cen MT" charset="-18"/>
              </a:rPr>
              <a:t>University of Rochester School of Medicine</a:t>
            </a:r>
          </a:p>
        </p:txBody>
      </p:sp>
      <p:sp>
        <p:nvSpPr>
          <p:cNvPr id="15364" name="TextBox 5"/>
          <p:cNvSpPr txBox="1">
            <a:spLocks noChangeArrowheads="1"/>
          </p:cNvSpPr>
          <p:nvPr/>
        </p:nvSpPr>
        <p:spPr bwMode="auto">
          <a:xfrm>
            <a:off x="381000" y="1981200"/>
            <a:ext cx="73152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w Cen MT" charset="-18"/>
              </a:rPr>
              <a:t>Prepared for:</a:t>
            </a:r>
          </a:p>
          <a:p>
            <a:endParaRPr lang="en-US" sz="2000">
              <a:latin typeface="Tw Cen MT" charset="-18"/>
            </a:endParaRPr>
          </a:p>
          <a:p>
            <a:r>
              <a:rPr lang="en-US" sz="2000">
                <a:latin typeface="Tw Cen MT" charset="-18"/>
              </a:rPr>
              <a:t>IMMPACT-XXV</a:t>
            </a:r>
          </a:p>
          <a:p>
            <a:r>
              <a:rPr lang="en-US" b="1" cap="small"/>
              <a:t>Research Design Considerations for Pragmatic and Comparative Effectiveness Clinical Trials of Pain Treatments</a:t>
            </a:r>
            <a:r>
              <a:rPr lang="en-US" sz="2000"/>
              <a:t> </a:t>
            </a:r>
          </a:p>
          <a:p>
            <a:r>
              <a:rPr lang="en-US" sz="2000">
                <a:latin typeface="Tw Cen MT" charset="-18"/>
              </a:rPr>
              <a:t>Session II</a:t>
            </a:r>
          </a:p>
          <a:p>
            <a:r>
              <a:rPr lang="en-US" sz="2000">
                <a:latin typeface="Tw Cen MT" charset="-18"/>
              </a:rPr>
              <a:t>Patient Sources and Eligibility Criteria</a:t>
            </a:r>
          </a:p>
          <a:p>
            <a:endParaRPr lang="en-US" sz="2000">
              <a:latin typeface="Tw Cen MT" charset="-18"/>
            </a:endParaRPr>
          </a:p>
          <a:p>
            <a:r>
              <a:rPr lang="en-US" sz="2000">
                <a:latin typeface="Tw Cen MT" charset="-18"/>
              </a:rPr>
              <a:t>22 October 2020</a:t>
            </a:r>
          </a:p>
        </p:txBody>
      </p:sp>
      <p:pic>
        <p:nvPicPr>
          <p:cNvPr id="5" name="Picture 22" descr="urmc_logo_bl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8513" y="6170851"/>
            <a:ext cx="2365487" cy="645133"/>
          </a:xfrm>
          <a:prstGeom prst="rect">
            <a:avLst/>
          </a:prstGeom>
          <a:noFill/>
          <a:ln w="9525">
            <a:solidFill>
              <a:srgbClr val="4F81BD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4789912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639640-3C70-B944-B895-5687D226E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228" y="685800"/>
            <a:ext cx="7015544" cy="415671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65048D-30C0-2B42-A9AC-C92F0574CB09}"/>
              </a:ext>
            </a:extLst>
          </p:cNvPr>
          <p:cNvSpPr txBox="1"/>
          <p:nvPr/>
        </p:nvSpPr>
        <p:spPr>
          <a:xfrm>
            <a:off x="1064228" y="5486400"/>
            <a:ext cx="7241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+mj-lt"/>
              </a:rPr>
              <a:t>What do the electronic health record and your junk drawer have in common?</a:t>
            </a:r>
          </a:p>
        </p:txBody>
      </p:sp>
    </p:spTree>
    <p:extLst>
      <p:ext uri="{BB962C8B-B14F-4D97-AF65-F5344CB8AC3E}">
        <p14:creationId xmlns:p14="http://schemas.microsoft.com/office/powerpoint/2010/main" val="862684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C9AF-F1C3-FB4E-870F-1ED8E25F6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DD752-2AF1-9F41-9FF9-97B07C728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924800" cy="4648199"/>
          </a:xfrm>
          <a:ln>
            <a:noFill/>
          </a:ln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/>
              <a:t>The Promise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r>
              <a:rPr lang="en-US"/>
              <a:t>The Perils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FF8126-EC6A-1843-8BA5-595FE18BE239}"/>
              </a:ext>
            </a:extLst>
          </p:cNvPr>
          <p:cNvSpPr/>
          <p:nvPr/>
        </p:nvSpPr>
        <p:spPr>
          <a:xfrm>
            <a:off x="152400" y="1295400"/>
            <a:ext cx="8839200" cy="1295400"/>
          </a:xfrm>
          <a:prstGeom prst="rect">
            <a:avLst/>
          </a:prstGeom>
          <a:noFill/>
          <a:ln w="3810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77289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0F52A-AC80-BD46-BC46-00E34B16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Home</a:t>
            </a:r>
            <a:br>
              <a:rPr lang="en-US"/>
            </a:br>
            <a:br>
              <a:rPr lang="en-US" i="1"/>
            </a:br>
            <a:r>
              <a:rPr lang="en-US" i="1"/>
              <a:t>Maximizing External Validity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37B85-407A-9F4B-A9A1-BD2EC0BD8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203" y="2257587"/>
            <a:ext cx="8382000" cy="1714500"/>
          </a:xfrm>
        </p:spPr>
        <p:txBody>
          <a:bodyPr/>
          <a:lstStyle/>
          <a:p>
            <a:pPr marL="0" indent="0" algn="ctr">
              <a:buNone/>
            </a:pPr>
            <a:r>
              <a:rPr lang="en-US"/>
              <a:t>Include the entire population to which the results will be generalized</a:t>
            </a:r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marL="0" indent="0" algn="ctr">
              <a:buNone/>
            </a:pPr>
            <a:endParaRPr lang="en-US"/>
          </a:p>
          <a:p>
            <a:pPr algn="ctr"/>
            <a:endParaRPr lang="en-US"/>
          </a:p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48906A-68F9-9B47-AD52-66CFDD7FF58B}"/>
              </a:ext>
            </a:extLst>
          </p:cNvPr>
          <p:cNvSpPr txBox="1"/>
          <p:nvPr/>
        </p:nvSpPr>
        <p:spPr>
          <a:xfrm>
            <a:off x="838200" y="5105400"/>
            <a:ext cx="769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>
                <a:latin typeface="+mj-lt"/>
              </a:rPr>
              <a:t>The </a:t>
            </a:r>
            <a:r>
              <a:rPr lang="en-US" sz="2400">
                <a:solidFill>
                  <a:srgbClr val="F3740B"/>
                </a:solidFill>
                <a:latin typeface="+mj-lt"/>
              </a:rPr>
              <a:t>eligibility criteria </a:t>
            </a:r>
            <a:r>
              <a:rPr lang="en-US" sz="2400">
                <a:latin typeface="+mj-lt"/>
              </a:rPr>
              <a:t>of your CER/pragmatic study</a:t>
            </a:r>
            <a:r>
              <a:rPr lang="en-US" sz="2400">
                <a:solidFill>
                  <a:srgbClr val="F3740B"/>
                </a:solidFill>
                <a:latin typeface="+mj-lt"/>
              </a:rPr>
              <a:t> </a:t>
            </a:r>
            <a:r>
              <a:rPr lang="en-US" sz="2400">
                <a:latin typeface="+mj-lt"/>
              </a:rPr>
              <a:t>should identify a group that reflects that population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063B7B20-E552-DC4F-98B2-FF7E520B51C8}"/>
              </a:ext>
            </a:extLst>
          </p:cNvPr>
          <p:cNvSpPr/>
          <p:nvPr/>
        </p:nvSpPr>
        <p:spPr>
          <a:xfrm>
            <a:off x="3390900" y="3560335"/>
            <a:ext cx="236220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934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8716D8-79E2-924A-957C-2F3190200199}"/>
              </a:ext>
            </a:extLst>
          </p:cNvPr>
          <p:cNvSpPr txBox="1"/>
          <p:nvPr/>
        </p:nvSpPr>
        <p:spPr>
          <a:xfrm>
            <a:off x="381000" y="3075057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+mj-lt"/>
              </a:rPr>
              <a:t>CER = PRO </a:t>
            </a:r>
            <a:r>
              <a:rPr lang="en-US" sz="4000">
                <a:solidFill>
                  <a:srgbClr val="F3740B"/>
                </a:solidFill>
                <a:latin typeface="+mj-lt"/>
              </a:rPr>
              <a:t>+</a:t>
            </a:r>
            <a:r>
              <a:rPr lang="en-US" sz="4000">
                <a:latin typeface="+mj-lt"/>
              </a:rPr>
              <a:t> EHR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C76C108-2740-6440-BB4F-8313824C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The Formula</a:t>
            </a:r>
          </a:p>
        </p:txBody>
      </p:sp>
    </p:spTree>
    <p:extLst>
      <p:ext uri="{BB962C8B-B14F-4D97-AF65-F5344CB8AC3E}">
        <p14:creationId xmlns:p14="http://schemas.microsoft.com/office/powerpoint/2010/main" val="7842753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8AC7-1176-6C42-9392-1CA8073BF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information in EHR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27E5-46C3-4342-9F11-E71145A1A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/>
          <a:lstStyle/>
          <a:p>
            <a:r>
              <a:rPr lang="en-US"/>
              <a:t>Encounter Information</a:t>
            </a:r>
          </a:p>
          <a:p>
            <a:endParaRPr lang="en-US"/>
          </a:p>
          <a:p>
            <a:r>
              <a:rPr lang="en-US"/>
              <a:t>Medications ordered</a:t>
            </a:r>
          </a:p>
          <a:p>
            <a:endParaRPr lang="en-US"/>
          </a:p>
          <a:p>
            <a:r>
              <a:rPr lang="en-US"/>
              <a:t>Procedures ordered</a:t>
            </a:r>
          </a:p>
          <a:p>
            <a:endParaRPr lang="en-US"/>
          </a:p>
          <a:p>
            <a:r>
              <a:rPr lang="en-US"/>
              <a:t>Medical and Surgical History</a:t>
            </a:r>
          </a:p>
          <a:p>
            <a:endParaRPr lang="en-US"/>
          </a:p>
          <a:p>
            <a:r>
              <a:rPr lang="en-US"/>
              <a:t>Medical problem list</a:t>
            </a:r>
          </a:p>
          <a:p>
            <a:endParaRPr lang="en-US"/>
          </a:p>
          <a:p>
            <a:r>
              <a:rPr lang="en-US">
                <a:solidFill>
                  <a:srgbClr val="F3740B"/>
                </a:solidFill>
              </a:rPr>
              <a:t>Billing records</a:t>
            </a:r>
          </a:p>
        </p:txBody>
      </p:sp>
    </p:spTree>
    <p:extLst>
      <p:ext uri="{BB962C8B-B14F-4D97-AF65-F5344CB8AC3E}">
        <p14:creationId xmlns:p14="http://schemas.microsoft.com/office/powerpoint/2010/main" val="402887441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3ACA-8D5F-FB43-92F4-A6D7334C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to Identify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u="sng" dirty="0"/>
              <a:t>Chronic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Pain</a:t>
            </a:r>
            <a:br>
              <a:rPr lang="en-US" dirty="0"/>
            </a:br>
            <a:r>
              <a:rPr lang="en-US" dirty="0"/>
              <a:t>Pain scores+ Dx Code+ Meds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630F0-3208-7949-AC7A-24367FBB5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209800"/>
            <a:ext cx="4946650" cy="327807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9B2887-D884-E941-9D65-59BD0BB74340}"/>
              </a:ext>
            </a:extLst>
          </p:cNvPr>
          <p:cNvSpPr txBox="1"/>
          <p:nvPr/>
        </p:nvSpPr>
        <p:spPr>
          <a:xfrm>
            <a:off x="4688958" y="6444862"/>
            <a:ext cx="4343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Tian et al J Am Med Inform Assoc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9E1E4-EAA9-FA40-A25E-88D9850EA36F}"/>
              </a:ext>
            </a:extLst>
          </p:cNvPr>
          <p:cNvSpPr txBox="1"/>
          <p:nvPr/>
        </p:nvSpPr>
        <p:spPr>
          <a:xfrm>
            <a:off x="5943600" y="2819400"/>
            <a:ext cx="2514600" cy="175432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+mj-lt"/>
              </a:rPr>
              <a:t>ICD9 Diagnosis +</a:t>
            </a:r>
          </a:p>
          <a:p>
            <a:pPr algn="ctr"/>
            <a:r>
              <a:rPr lang="en-US">
                <a:latin typeface="+mj-lt"/>
              </a:rPr>
              <a:t>Analgesic  (SAO)Medication +</a:t>
            </a:r>
          </a:p>
          <a:p>
            <a:pPr algn="ctr"/>
            <a:r>
              <a:rPr lang="en-US">
                <a:latin typeface="+mj-lt"/>
              </a:rPr>
              <a:t>Pain Score&gt;</a:t>
            </a:r>
          </a:p>
          <a:p>
            <a:pPr algn="ctr"/>
            <a:endParaRPr lang="en-US">
              <a:latin typeface="+mj-lt"/>
            </a:endParaRPr>
          </a:p>
          <a:p>
            <a:pPr algn="ctr"/>
            <a:r>
              <a:rPr lang="en-US">
                <a:latin typeface="+mj-lt"/>
              </a:rPr>
              <a:t>ICD9 score alone</a:t>
            </a:r>
          </a:p>
        </p:txBody>
      </p:sp>
    </p:spTree>
    <p:extLst>
      <p:ext uri="{BB962C8B-B14F-4D97-AF65-F5344CB8AC3E}">
        <p14:creationId xmlns:p14="http://schemas.microsoft.com/office/powerpoint/2010/main" val="199187035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FC0E-F968-DC40-8D78-0E023ACCD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726" y="210970"/>
            <a:ext cx="8229600" cy="1143000"/>
          </a:xfrm>
        </p:spPr>
        <p:txBody>
          <a:bodyPr/>
          <a:lstStyle/>
          <a:p>
            <a:r>
              <a:rPr lang="en-US"/>
              <a:t>Chronic Overlapping Pain Conditions</a:t>
            </a:r>
            <a:br>
              <a:rPr lang="en-US"/>
            </a:b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78D146-F9CF-404E-AC2E-F7DBFF569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531778"/>
            <a:ext cx="4743053" cy="37944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220C4F-0DBB-3445-A5ED-826A1527F6B9}"/>
              </a:ext>
            </a:extLst>
          </p:cNvPr>
          <p:cNvSpPr txBox="1"/>
          <p:nvPr/>
        </p:nvSpPr>
        <p:spPr>
          <a:xfrm>
            <a:off x="5443870" y="2496970"/>
            <a:ext cx="30923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These COPCs overlap at a rate that exceeds other chronic medical conditions with comparable duration and medical encounters.</a:t>
            </a:r>
          </a:p>
          <a:p>
            <a:pPr algn="ctr"/>
            <a:endParaRPr lang="en-US" sz="2000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B3E7BB-84B7-554A-880C-11B612309E2D}"/>
              </a:ext>
            </a:extLst>
          </p:cNvPr>
          <p:cNvSpPr txBox="1"/>
          <p:nvPr/>
        </p:nvSpPr>
        <p:spPr>
          <a:xfrm>
            <a:off x="990600" y="56388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+mj-lt"/>
              </a:rPr>
              <a:t>The study of COPCs collectively, rather than index conditions in isolation is in its infancy but . . .</a:t>
            </a:r>
          </a:p>
        </p:txBody>
      </p:sp>
    </p:spTree>
    <p:extLst>
      <p:ext uri="{BB962C8B-B14F-4D97-AF65-F5344CB8AC3E}">
        <p14:creationId xmlns:p14="http://schemas.microsoft.com/office/powerpoint/2010/main" val="397968286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45070</TotalTime>
  <Words>841</Words>
  <Application>Microsoft Macintosh PowerPoint</Application>
  <PresentationFormat>On-screen Show (4:3)</PresentationFormat>
  <Paragraphs>163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Tw Cen MT</vt:lpstr>
      <vt:lpstr>Office Theme</vt:lpstr>
      <vt:lpstr>PowerPoint Presentation</vt:lpstr>
      <vt:lpstr>Disclosures</vt:lpstr>
      <vt:lpstr>PowerPoint Presentation</vt:lpstr>
      <vt:lpstr>Overview</vt:lpstr>
      <vt:lpstr>Take Home  Maximizing External Validity</vt:lpstr>
      <vt:lpstr>The Formula</vt:lpstr>
      <vt:lpstr>Types of information in EHR</vt:lpstr>
      <vt:lpstr>Filter to Identify Chronic Pain Pain scores+ Dx Code+ Meds</vt:lpstr>
      <vt:lpstr>Chronic Overlapping Pain Conditions </vt:lpstr>
      <vt:lpstr>Strategies for Prescribing Analgesics Comparative Effectiveness (SPACE) Trial</vt:lpstr>
      <vt:lpstr>PowerPoint Presentation</vt:lpstr>
      <vt:lpstr>The Promise</vt:lpstr>
      <vt:lpstr>Collaborative Health Outcomes Information Registry</vt:lpstr>
      <vt:lpstr>CER 1.0</vt:lpstr>
      <vt:lpstr>PowerPoint Presentation</vt:lpstr>
      <vt:lpstr>What does a clinical coordinator look like for a pragmatic trial conducted in the EHR</vt:lpstr>
      <vt:lpstr>Implicit Eligibility Criteria</vt:lpstr>
      <vt:lpstr>PowerPoint Presentation</vt:lpstr>
      <vt:lpstr>PowerPoint Presentation</vt:lpstr>
      <vt:lpstr>Overview</vt:lpstr>
      <vt:lpstr>EHR  Incomplete, inaccurate, inconsistent</vt:lpstr>
      <vt:lpstr>EHR Distortions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 COMPUTERS</dc:creator>
  <cp:lastModifiedBy>Microsoft Office User</cp:lastModifiedBy>
  <cp:revision>970</cp:revision>
  <cp:lastPrinted>2015-06-05T12:02:18Z</cp:lastPrinted>
  <dcterms:created xsi:type="dcterms:W3CDTF">2010-05-18T12:12:07Z</dcterms:created>
  <dcterms:modified xsi:type="dcterms:W3CDTF">2020-10-21T01:24:59Z</dcterms:modified>
</cp:coreProperties>
</file>