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679" r:id="rId2"/>
    <p:sldId id="285" r:id="rId3"/>
    <p:sldId id="666" r:id="rId4"/>
    <p:sldId id="667" r:id="rId5"/>
    <p:sldId id="670" r:id="rId6"/>
    <p:sldId id="671" r:id="rId7"/>
    <p:sldId id="303" r:id="rId8"/>
    <p:sldId id="680" r:id="rId9"/>
    <p:sldId id="669" r:id="rId10"/>
    <p:sldId id="305" r:id="rId11"/>
    <p:sldId id="674" r:id="rId12"/>
    <p:sldId id="661" r:id="rId13"/>
    <p:sldId id="306" r:id="rId14"/>
    <p:sldId id="676" r:id="rId15"/>
    <p:sldId id="678" r:id="rId16"/>
    <p:sldId id="681" r:id="rId17"/>
    <p:sldId id="677" r:id="rId18"/>
    <p:sldId id="682" r:id="rId19"/>
    <p:sldId id="5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er, Wendy (NIH/NCCIH) [E]" initials="W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3"/>
  </p:normalViewPr>
  <p:slideViewPr>
    <p:cSldViewPr>
      <p:cViewPr varScale="1">
        <p:scale>
          <a:sx n="75" d="100"/>
          <a:sy n="75" d="100"/>
        </p:scale>
        <p:origin x="30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03BEB-DD17-450E-BE3C-062308C913AC}"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10574-562D-41C6-9FFE-4C04732FCB07}" type="slidenum">
              <a:rPr lang="en-US" smtClean="0"/>
              <a:t>‹#›</a:t>
            </a:fld>
            <a:endParaRPr lang="en-US"/>
          </a:p>
        </p:txBody>
      </p:sp>
    </p:spTree>
    <p:extLst>
      <p:ext uri="{BB962C8B-B14F-4D97-AF65-F5344CB8AC3E}">
        <p14:creationId xmlns:p14="http://schemas.microsoft.com/office/powerpoint/2010/main" val="75473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ED1C80-46FE-413F-8372-3F8D17AD8AF1}" type="slidenum">
              <a:rPr lang="en-US" smtClean="0"/>
              <a:t>1</a:t>
            </a:fld>
            <a:endParaRPr lang="en-US"/>
          </a:p>
        </p:txBody>
      </p:sp>
    </p:spTree>
    <p:extLst>
      <p:ext uri="{BB962C8B-B14F-4D97-AF65-F5344CB8AC3E}">
        <p14:creationId xmlns:p14="http://schemas.microsoft.com/office/powerpoint/2010/main" val="10945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Four VHA sites, 766 Veterans</a:t>
            </a:r>
          </a:p>
        </p:txBody>
      </p:sp>
      <p:sp>
        <p:nvSpPr>
          <p:cNvPr id="4" name="Slide Number Placeholder 3"/>
          <p:cNvSpPr>
            <a:spLocks noGrp="1"/>
          </p:cNvSpPr>
          <p:nvPr>
            <p:ph type="sldNum" sz="quarter" idx="5"/>
          </p:nvPr>
        </p:nvSpPr>
        <p:spPr/>
        <p:txBody>
          <a:bodyPr/>
          <a:lstStyle/>
          <a:p>
            <a:fld id="{00ED1C80-46FE-413F-8372-3F8D17AD8AF1}" type="slidenum">
              <a:rPr lang="en-US" smtClean="0"/>
              <a:t>10</a:t>
            </a:fld>
            <a:endParaRPr lang="en-US"/>
          </a:p>
        </p:txBody>
      </p:sp>
    </p:spTree>
    <p:extLst>
      <p:ext uri="{BB962C8B-B14F-4D97-AF65-F5344CB8AC3E}">
        <p14:creationId xmlns:p14="http://schemas.microsoft.com/office/powerpoint/2010/main" val="329808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the Coordinating Center is to provide national leadership for the PMC program for internal and external stakeholders. The PMC provides assistance and to the 11 projects to enable them to conduct efficient, large-scale pragmatic clinical trials.   During this initial 2 year planning phase, the Coordinating Center has been an important resource for he 11 demonstration projects in helping them prepare for all facets of the implementation phase.  </a:t>
            </a:r>
          </a:p>
        </p:txBody>
      </p:sp>
      <p:sp>
        <p:nvSpPr>
          <p:cNvPr id="4" name="Slide Number Placeholder 3"/>
          <p:cNvSpPr>
            <a:spLocks noGrp="1"/>
          </p:cNvSpPr>
          <p:nvPr>
            <p:ph type="sldNum" sz="quarter" idx="5"/>
          </p:nvPr>
        </p:nvSpPr>
        <p:spPr/>
        <p:txBody>
          <a:bodyPr/>
          <a:lstStyle/>
          <a:p>
            <a:fld id="{DE310574-562D-41C6-9FFE-4C04732FCB07}" type="slidenum">
              <a:rPr lang="en-US" smtClean="0"/>
              <a:t>11</a:t>
            </a:fld>
            <a:endParaRPr lang="en-US"/>
          </a:p>
        </p:txBody>
      </p:sp>
    </p:spTree>
    <p:extLst>
      <p:ext uri="{BB962C8B-B14F-4D97-AF65-F5344CB8AC3E}">
        <p14:creationId xmlns:p14="http://schemas.microsoft.com/office/powerpoint/2010/main" val="429145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ED1C80-46FE-413F-8372-3F8D17AD8AF1}" type="slidenum">
              <a:rPr lang="en-US" smtClean="0"/>
              <a:t>12</a:t>
            </a:fld>
            <a:endParaRPr lang="en-US"/>
          </a:p>
        </p:txBody>
      </p:sp>
    </p:spTree>
    <p:extLst>
      <p:ext uri="{BB962C8B-B14F-4D97-AF65-F5344CB8AC3E}">
        <p14:creationId xmlns:p14="http://schemas.microsoft.com/office/powerpoint/2010/main" val="3382819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54279-3408-4621-9BFF-43C4D8D65B8F}" type="slidenum">
              <a:rPr lang="en-US" smtClean="0"/>
              <a:t>13</a:t>
            </a:fld>
            <a:endParaRPr lang="en-US"/>
          </a:p>
        </p:txBody>
      </p:sp>
    </p:spTree>
    <p:extLst>
      <p:ext uri="{BB962C8B-B14F-4D97-AF65-F5344CB8AC3E}">
        <p14:creationId xmlns:p14="http://schemas.microsoft.com/office/powerpoint/2010/main" val="222992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54279-3408-4621-9BFF-43C4D8D65B8F}" type="slidenum">
              <a:rPr lang="en-US" smtClean="0"/>
              <a:t>14</a:t>
            </a:fld>
            <a:endParaRPr lang="en-US"/>
          </a:p>
        </p:txBody>
      </p:sp>
    </p:spTree>
    <p:extLst>
      <p:ext uri="{BB962C8B-B14F-4D97-AF65-F5344CB8AC3E}">
        <p14:creationId xmlns:p14="http://schemas.microsoft.com/office/powerpoint/2010/main" val="391995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54279-3408-4621-9BFF-43C4D8D65B8F}" type="slidenum">
              <a:rPr lang="en-US" smtClean="0"/>
              <a:t>15</a:t>
            </a:fld>
            <a:endParaRPr lang="en-US"/>
          </a:p>
        </p:txBody>
      </p:sp>
    </p:spTree>
    <p:extLst>
      <p:ext uri="{BB962C8B-B14F-4D97-AF65-F5344CB8AC3E}">
        <p14:creationId xmlns:p14="http://schemas.microsoft.com/office/powerpoint/2010/main" val="58164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ED1C80-46FE-413F-8372-3F8D17AD8AF1}" type="slidenum">
              <a:rPr lang="en-US" smtClean="0"/>
              <a:t>19</a:t>
            </a:fld>
            <a:endParaRPr lang="en-US"/>
          </a:p>
        </p:txBody>
      </p:sp>
    </p:spTree>
    <p:extLst>
      <p:ext uri="{BB962C8B-B14F-4D97-AF65-F5344CB8AC3E}">
        <p14:creationId xmlns:p14="http://schemas.microsoft.com/office/powerpoint/2010/main" val="9111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bottom line is that there is growing evidence to support the delivery of integrated</a:t>
            </a:r>
            <a:r>
              <a:rPr lang="en-US" baseline="0" dirty="0"/>
              <a:t> care, but numerous organizational, provider and patient level barriers undermine timely and equitable access to these approaches.  These challenges are no doubt greatest in the private, fee for service environment, and the National Pain Strategy section on Service Delivery and Reimbursement emphasized recommendations for percolating innovation in addressing these barriers, particularly reimbursement challenges and financial incentives.  In the meantime, integrated learning healthcare systems such as the VA may serve as a proving ground for studying these models of care.     </a:t>
            </a:r>
            <a:endParaRPr lang="en-US" dirty="0"/>
          </a:p>
          <a:p>
            <a:endParaRPr lang="en-US" dirty="0"/>
          </a:p>
        </p:txBody>
      </p:sp>
      <p:sp>
        <p:nvSpPr>
          <p:cNvPr id="4" name="Slide Number Placeholder 3"/>
          <p:cNvSpPr>
            <a:spLocks noGrp="1"/>
          </p:cNvSpPr>
          <p:nvPr>
            <p:ph type="sldNum" sz="quarter" idx="10"/>
          </p:nvPr>
        </p:nvSpPr>
        <p:spPr/>
        <p:txBody>
          <a:bodyPr/>
          <a:lstStyle/>
          <a:p>
            <a:fld id="{837DDB0B-9255-46EF-B8F3-555ABF75D860}" type="slidenum">
              <a:rPr lang="en-US" smtClean="0"/>
              <a:t>2</a:t>
            </a:fld>
            <a:endParaRPr lang="en-US"/>
          </a:p>
        </p:txBody>
      </p:sp>
    </p:spTree>
    <p:extLst>
      <p:ext uri="{BB962C8B-B14F-4D97-AF65-F5344CB8AC3E}">
        <p14:creationId xmlns:p14="http://schemas.microsoft.com/office/powerpoint/2010/main" val="78696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DE310574-562D-41C6-9FFE-4C04732FCB07}" type="slidenum">
              <a:rPr lang="en-US" smtClean="0"/>
              <a:t>3</a:t>
            </a:fld>
            <a:endParaRPr lang="en-US"/>
          </a:p>
        </p:txBody>
      </p:sp>
    </p:spTree>
    <p:extLst>
      <p:ext uri="{BB962C8B-B14F-4D97-AF65-F5344CB8AC3E}">
        <p14:creationId xmlns:p14="http://schemas.microsoft.com/office/powerpoint/2010/main" val="52731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DE310574-562D-41C6-9FFE-4C04732FCB07}" type="slidenum">
              <a:rPr lang="en-US" smtClean="0"/>
              <a:t>4</a:t>
            </a:fld>
            <a:endParaRPr lang="en-US"/>
          </a:p>
        </p:txBody>
      </p:sp>
    </p:spTree>
    <p:extLst>
      <p:ext uri="{BB962C8B-B14F-4D97-AF65-F5344CB8AC3E}">
        <p14:creationId xmlns:p14="http://schemas.microsoft.com/office/powerpoint/2010/main" val="397444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SOTA consensus</a:t>
            </a:r>
            <a:r>
              <a:rPr lang="en-US" baseline="0" dirty="0"/>
              <a:t> was that multiple n</a:t>
            </a:r>
            <a:r>
              <a:rPr lang="en-US" dirty="0"/>
              <a:t>onpharmacological</a:t>
            </a:r>
            <a:r>
              <a:rPr lang="en-US" baseline="0" dirty="0"/>
              <a:t> approaches had adequate RCT evidence of efficacy. Some conventional, some CIH, none an answer for all pts. </a:t>
            </a:r>
            <a:endParaRPr lang="en-US" dirty="0"/>
          </a:p>
          <a:p>
            <a:endParaRPr lang="en-US" sz="1200" dirty="0"/>
          </a:p>
        </p:txBody>
      </p:sp>
      <p:sp>
        <p:nvSpPr>
          <p:cNvPr id="4" name="Slide Number Placeholder 3"/>
          <p:cNvSpPr>
            <a:spLocks noGrp="1"/>
          </p:cNvSpPr>
          <p:nvPr>
            <p:ph type="sldNum" sz="quarter" idx="5"/>
          </p:nvPr>
        </p:nvSpPr>
        <p:spPr/>
        <p:txBody>
          <a:bodyPr/>
          <a:lstStyle/>
          <a:p>
            <a:fld id="{DE310574-562D-41C6-9FFE-4C04732FCB07}" type="slidenum">
              <a:rPr lang="en-US" smtClean="0"/>
              <a:t>5</a:t>
            </a:fld>
            <a:endParaRPr lang="en-US"/>
          </a:p>
        </p:txBody>
      </p:sp>
    </p:spTree>
    <p:extLst>
      <p:ext uri="{BB962C8B-B14F-4D97-AF65-F5344CB8AC3E}">
        <p14:creationId xmlns:p14="http://schemas.microsoft.com/office/powerpoint/2010/main" val="3435344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DE310574-562D-41C6-9FFE-4C04732FCB07}" type="slidenum">
              <a:rPr lang="en-US" smtClean="0"/>
              <a:t>6</a:t>
            </a:fld>
            <a:endParaRPr lang="en-US"/>
          </a:p>
        </p:txBody>
      </p:sp>
    </p:spTree>
    <p:extLst>
      <p:ext uri="{BB962C8B-B14F-4D97-AF65-F5344CB8AC3E}">
        <p14:creationId xmlns:p14="http://schemas.microsoft.com/office/powerpoint/2010/main" val="43171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Pragmatic Trial Demonstration Projects are phased cooperative agreement research applications. The projects a 2 year planning phase (UG3), which project are in their second year of funding,  and will be looking to transition to 2-4 year implementation phase (UH3) at the end of this fiscal year or sometime in in Early to mid FY20.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All projects will be milestone-driven, and transition to the implementation phase (UH3) will be dependent upon the successful progress made during the planning phase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During the implementation phase the Demonstration Project teams, in cooperation with their respective funding agency rep and the PMC Coordinating Center, will determine resource needs and monitor progress towards the negotiated milestones.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54279-3408-4621-9BFF-43C4D8D65B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35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DE310574-562D-41C6-9FFE-4C04732FCB07}" type="slidenum">
              <a:rPr lang="en-US" smtClean="0"/>
              <a:t>8</a:t>
            </a:fld>
            <a:endParaRPr lang="en-US"/>
          </a:p>
        </p:txBody>
      </p:sp>
    </p:spTree>
    <p:extLst>
      <p:ext uri="{BB962C8B-B14F-4D97-AF65-F5344CB8AC3E}">
        <p14:creationId xmlns:p14="http://schemas.microsoft.com/office/powerpoint/2010/main" val="297491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DE310574-562D-41C6-9FFE-4C04732FCB07}" type="slidenum">
              <a:rPr lang="en-US" smtClean="0"/>
              <a:t>9</a:t>
            </a:fld>
            <a:endParaRPr lang="en-US"/>
          </a:p>
        </p:txBody>
      </p:sp>
    </p:spTree>
    <p:extLst>
      <p:ext uri="{BB962C8B-B14F-4D97-AF65-F5344CB8AC3E}">
        <p14:creationId xmlns:p14="http://schemas.microsoft.com/office/powerpoint/2010/main" val="428223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lgn="ctr">
              <a:defRPr sz="66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D5B35B-70EF-4671-A339-FBA114548484}"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EFE0E-E74F-4EBD-B115-F3DCFEE70FE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7721600" cy="11430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5B35B-70EF-4671-A339-FBA114548484}"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EFE0E-E74F-4EBD-B115-F3DCFEE70FEB}" type="slidenum">
              <a:rPr lang="en-US" smtClean="0"/>
              <a:t>‹#›</a:t>
            </a:fld>
            <a:endParaRPr lang="en-US"/>
          </a:p>
        </p:txBody>
      </p:sp>
      <p:pic>
        <p:nvPicPr>
          <p:cNvPr id="7" name="Picture 6">
            <a:extLst>
              <a:ext uri="{FF2B5EF4-FFF2-40B4-BE49-F238E27FC236}">
                <a16:creationId xmlns:a16="http://schemas.microsoft.com/office/drawing/2014/main" id="{8A5961FC-917E-40B8-8108-3903EDB285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4952"/>
            <a:ext cx="2756563" cy="1069297"/>
          </a:xfrm>
          <a:prstGeom prst="rect">
            <a:avLst/>
          </a:prstGeom>
          <a:gradFill flip="none" rotWithShape="1">
            <a:gsLst>
              <a:gs pos="0">
                <a:schemeClr val="accent4">
                  <a:lumMod val="40000"/>
                  <a:lumOff val="60000"/>
                </a:schemeClr>
              </a:gs>
              <a:gs pos="28000">
                <a:schemeClr val="accent4">
                  <a:lumMod val="95000"/>
                  <a:lumOff val="5000"/>
                </a:schemeClr>
              </a:gs>
              <a:gs pos="50000">
                <a:schemeClr val="accent4">
                  <a:lumMod val="60000"/>
                </a:schemeClr>
              </a:gs>
            </a:gsLst>
            <a:lin ang="2700000" scaled="1"/>
            <a:tileRect/>
          </a:grad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5B35B-70EF-4671-A339-FBA114548484}"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EFE0E-E74F-4EBD-B115-F3DCFEE70FE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47BCA-8506-614C-A20C-732F724F8948}"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9D7DB0-A8D5-3242-8272-489386D06130}" type="slidenum">
              <a:rPr lang="en-US" smtClean="0"/>
              <a:pPr/>
              <a:t>‹#›</a:t>
            </a:fld>
            <a:endParaRPr lang="en-US" dirty="0"/>
          </a:p>
        </p:txBody>
      </p:sp>
    </p:spTree>
    <p:extLst>
      <p:ext uri="{BB962C8B-B14F-4D97-AF65-F5344CB8AC3E}">
        <p14:creationId xmlns:p14="http://schemas.microsoft.com/office/powerpoint/2010/main" val="413178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D5B35B-70EF-4671-A339-FBA114548484}"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EFE0E-E74F-4EBD-B115-F3DCFEE70FE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5B35B-70EF-4671-A339-FBA114548484}"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EFE0E-E74F-4EBD-B115-F3DCFEE70FE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9306" y="274638"/>
            <a:ext cx="8020295" cy="1143000"/>
          </a:xfrm>
        </p:spPr>
        <p:txBody>
          <a:bodyPr/>
          <a:lstStyle/>
          <a:p>
            <a:r>
              <a:rPr lang="en-US" dirty="0"/>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fld id="{0928322E-7132-4D23-9B2E-B1C3B8FC5578}" type="datetime1">
              <a:rPr lang="en-US" smtClean="0"/>
              <a:pPr/>
              <a:t>10/13/2020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77600" y="5648960"/>
            <a:ext cx="829637" cy="396240"/>
          </a:xfrm>
        </p:spPr>
        <p:txBody>
          <a:bodyPr/>
          <a:lstStyle>
            <a:lvl1pPr>
              <a:defRPr/>
            </a:lvl1pPr>
          </a:lstStyle>
          <a:p>
            <a:fld id="{E41141F7-41EC-45CC-B3F1-8287B8CAB87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C004B8-422C-428B-A5B8-948C1F6CA9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4952"/>
            <a:ext cx="2756563" cy="1069297"/>
          </a:xfrm>
          <a:prstGeom prst="rect">
            <a:avLst/>
          </a:prstGeom>
          <a:gradFill flip="none" rotWithShape="1">
            <a:gsLst>
              <a:gs pos="0">
                <a:schemeClr val="accent4">
                  <a:lumMod val="40000"/>
                  <a:lumOff val="60000"/>
                </a:schemeClr>
              </a:gs>
              <a:gs pos="28000">
                <a:schemeClr val="accent4">
                  <a:lumMod val="95000"/>
                  <a:lumOff val="5000"/>
                </a:schemeClr>
              </a:gs>
              <a:gs pos="50000">
                <a:schemeClr val="accent4">
                  <a:lumMod val="60000"/>
                </a:schemeClr>
              </a:gs>
            </a:gsLst>
            <a:lin ang="2700000" scaled="1"/>
            <a:tileRect/>
          </a:gradFill>
        </p:spPr>
      </p:pic>
      <p:sp>
        <p:nvSpPr>
          <p:cNvPr id="2" name="Title 1"/>
          <p:cNvSpPr>
            <a:spLocks noGrp="1"/>
          </p:cNvSpPr>
          <p:nvPr>
            <p:ph type="title"/>
          </p:nvPr>
        </p:nvSpPr>
        <p:spPr>
          <a:xfrm>
            <a:off x="2756563" y="274638"/>
            <a:ext cx="8013037"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5B35B-70EF-4671-A339-FBA114548484}"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4EFE0E-E74F-4EBD-B115-F3DCFEE70F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1936A0-15CE-4298-92F4-FE9EC2328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4952"/>
            <a:ext cx="2756563" cy="1069297"/>
          </a:xfrm>
          <a:prstGeom prst="rect">
            <a:avLst/>
          </a:prstGeom>
          <a:gradFill flip="none" rotWithShape="1">
            <a:gsLst>
              <a:gs pos="0">
                <a:schemeClr val="accent4">
                  <a:lumMod val="40000"/>
                  <a:lumOff val="60000"/>
                </a:schemeClr>
              </a:gs>
              <a:gs pos="28000">
                <a:schemeClr val="accent4">
                  <a:lumMod val="95000"/>
                  <a:lumOff val="5000"/>
                </a:schemeClr>
              </a:gs>
              <a:gs pos="50000">
                <a:schemeClr val="accent4">
                  <a:lumMod val="60000"/>
                </a:schemeClr>
              </a:gs>
            </a:gsLst>
            <a:lin ang="2700000" scaled="1"/>
            <a:tileRect/>
          </a:gradFill>
        </p:spPr>
      </p:pic>
      <p:sp>
        <p:nvSpPr>
          <p:cNvPr id="2" name="Title 1"/>
          <p:cNvSpPr>
            <a:spLocks noGrp="1"/>
          </p:cNvSpPr>
          <p:nvPr>
            <p:ph type="title"/>
          </p:nvPr>
        </p:nvSpPr>
        <p:spPr>
          <a:xfrm>
            <a:off x="2756563" y="274638"/>
            <a:ext cx="8013037"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ED5B35B-70EF-4671-A339-FBA114548484}"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EFE0E-E74F-4EBD-B115-F3DCFEE70F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5B35B-70EF-4671-A339-FBA114548484}"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4EFE0E-E74F-4EBD-B115-F3DCFEE70F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5B35B-70EF-4671-A339-FBA114548484}"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EFE0E-E74F-4EBD-B115-F3DCFEE70FEB}" type="slidenum">
              <a:rPr lang="en-US" smtClean="0"/>
              <a:t>‹#›</a:t>
            </a:fld>
            <a:endParaRPr lang="en-US"/>
          </a:p>
        </p:txBody>
      </p:sp>
      <p:sp>
        <p:nvSpPr>
          <p:cNvPr id="9" name="Content Placeholder 8"/>
          <p:cNvSpPr>
            <a:spLocks noGrp="1"/>
          </p:cNvSpPr>
          <p:nvPr>
            <p:ph sz="quarter" idx="13"/>
          </p:nvPr>
        </p:nvSpPr>
        <p:spPr>
          <a:xfrm>
            <a:off x="406400" y="1144248"/>
            <a:ext cx="10363200" cy="4179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58497D7-87C7-4346-823A-EF76231FB5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4952"/>
            <a:ext cx="2756563" cy="1069297"/>
          </a:xfrm>
          <a:prstGeom prst="rect">
            <a:avLst/>
          </a:prstGeom>
          <a:gradFill flip="none" rotWithShape="1">
            <a:gsLst>
              <a:gs pos="0">
                <a:schemeClr val="accent4">
                  <a:lumMod val="40000"/>
                  <a:lumOff val="60000"/>
                </a:schemeClr>
              </a:gs>
              <a:gs pos="28000">
                <a:schemeClr val="accent4">
                  <a:lumMod val="95000"/>
                  <a:lumOff val="5000"/>
                </a:schemeClr>
              </a:gs>
              <a:gs pos="50000">
                <a:schemeClr val="accent4">
                  <a:lumMod val="60000"/>
                </a:schemeClr>
              </a:gs>
            </a:gsLst>
            <a:lin ang="2700000" scaled="1"/>
            <a:tileRect/>
          </a:grad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35439"/>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ED5B35B-70EF-4671-A339-FBA114548484}" type="datetimeFigureOut">
              <a:rPr lang="en-US" smtClean="0"/>
              <a:t>10/13/2020</a:t>
            </a:fld>
            <a:endParaRPr lang="en-US"/>
          </a:p>
        </p:txBody>
      </p:sp>
      <p:sp>
        <p:nvSpPr>
          <p:cNvPr id="9" name="Slide Number Placeholder 8"/>
          <p:cNvSpPr>
            <a:spLocks noGrp="1"/>
          </p:cNvSpPr>
          <p:nvPr>
            <p:ph type="sldNum" sz="quarter" idx="11"/>
          </p:nvPr>
        </p:nvSpPr>
        <p:spPr/>
        <p:txBody>
          <a:bodyPr/>
          <a:lstStyle/>
          <a:p>
            <a:fld id="{FD4EFE0E-E74F-4EBD-B115-F3DCFEE70FE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6563" y="274638"/>
            <a:ext cx="8013037"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D4EFE0E-E74F-4EBD-B115-F3DCFEE70FEB}"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6ED5B35B-70EF-4671-A339-FBA114548484}" type="datetimeFigureOut">
              <a:rPr lang="en-US" smtClean="0"/>
              <a:t>10/13/2020</a:t>
            </a:fld>
            <a:endParaRPr lang="en-US"/>
          </a:p>
        </p:txBody>
      </p:sp>
      <p:pic>
        <p:nvPicPr>
          <p:cNvPr id="9" name="Picture 8">
            <a:extLst>
              <a:ext uri="{FF2B5EF4-FFF2-40B4-BE49-F238E27FC236}">
                <a16:creationId xmlns:a16="http://schemas.microsoft.com/office/drawing/2014/main" id="{0F496ECA-2DA7-4B93-A167-80C1ABD7CD4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4952"/>
            <a:ext cx="2756563" cy="1069297"/>
          </a:xfrm>
          <a:prstGeom prst="rect">
            <a:avLst/>
          </a:prstGeom>
          <a:gradFill flip="none" rotWithShape="1">
            <a:gsLst>
              <a:gs pos="0">
                <a:schemeClr val="accent4">
                  <a:lumMod val="40000"/>
                  <a:lumOff val="60000"/>
                </a:schemeClr>
              </a:gs>
              <a:gs pos="28000">
                <a:schemeClr val="accent4">
                  <a:lumMod val="95000"/>
                  <a:lumOff val="5000"/>
                </a:schemeClr>
              </a:gs>
              <a:gs pos="50000">
                <a:schemeClr val="accent4">
                  <a:lumMod val="60000"/>
                </a:schemeClr>
              </a:gs>
            </a:gsLst>
            <a:lin ang="2700000" scaled="1"/>
            <a:tileRect/>
          </a:grad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painmanagementcollaboratory.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Robert.kerns@yale.ed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doi.org/10.1093/pm/pnz186" TargetMode="External"/><Relationship Id="rId4" Type="http://schemas.openxmlformats.org/officeDocument/2006/relationships/hyperlink" Target="http://www.painmanagementcollaboratory.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hsrd.research.va.gov/news/research_news/pain-partnership-110817.cf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1189655"/>
            <a:ext cx="7848600" cy="2277547"/>
          </a:xfrm>
          <a:prstGeom prst="rect">
            <a:avLst/>
          </a:prstGeom>
          <a:noFill/>
          <a:ln>
            <a:noFill/>
          </a:ln>
        </p:spPr>
        <p:txBody>
          <a:bodyPr wrap="square" rtlCol="0">
            <a:spAutoFit/>
          </a:bodyPr>
          <a:lstStyle/>
          <a:p>
            <a:pPr algn="ctr">
              <a:spcBef>
                <a:spcPct val="0"/>
              </a:spcBef>
            </a:pPr>
            <a:r>
              <a:rPr lang="en-US" sz="2400" b="1" dirty="0">
                <a:solidFill>
                  <a:schemeClr val="accent3">
                    <a:lumMod val="50000"/>
                  </a:schemeClr>
                </a:solidFill>
                <a:latin typeface="YALEDESIGN-ROMAN"/>
              </a:rPr>
              <a:t>United States National Institutes of Health-Department of Defense-Department of Veterans Affairs Pain Management Collaboratory</a:t>
            </a:r>
            <a:r>
              <a:rPr lang="en-US" sz="2400" dirty="0">
                <a:solidFill>
                  <a:schemeClr val="accent3">
                    <a:lumMod val="50000"/>
                  </a:schemeClr>
                </a:solidFill>
                <a:latin typeface="YALEDESIGN-ROMAN"/>
              </a:rPr>
              <a:t>: </a:t>
            </a:r>
          </a:p>
          <a:p>
            <a:pPr algn="ctr">
              <a:spcBef>
                <a:spcPct val="0"/>
              </a:spcBef>
            </a:pPr>
            <a:r>
              <a:rPr lang="en-US" sz="2100" dirty="0">
                <a:solidFill>
                  <a:schemeClr val="accent3">
                    <a:lumMod val="50000"/>
                  </a:schemeClr>
                </a:solidFill>
                <a:latin typeface="YALEDESIGN-ROMAN"/>
              </a:rPr>
              <a:t>Pragmatic Clinical Trials of Nonpharmacologic Pain Management Approaches</a:t>
            </a:r>
          </a:p>
          <a:p>
            <a:pPr algn="ctr">
              <a:spcBef>
                <a:spcPct val="0"/>
              </a:spcBef>
            </a:pPr>
            <a:endParaRPr lang="en-US" sz="2800" dirty="0">
              <a:ln w="0"/>
              <a:solidFill>
                <a:schemeClr val="accent3">
                  <a:lumMod val="50000"/>
                </a:schemeClr>
              </a:solidFill>
              <a:latin typeface="YALEDESIGN-ROMAN" pitchFamily="2" charset="0"/>
              <a:ea typeface="+mj-ea"/>
              <a:cs typeface="+mj-cs"/>
            </a:endParaRPr>
          </a:p>
        </p:txBody>
      </p:sp>
      <p:sp>
        <p:nvSpPr>
          <p:cNvPr id="6" name="TextBox 5"/>
          <p:cNvSpPr txBox="1"/>
          <p:nvPr/>
        </p:nvSpPr>
        <p:spPr>
          <a:xfrm>
            <a:off x="3276600" y="5441129"/>
            <a:ext cx="5715000" cy="923330"/>
          </a:xfrm>
          <a:prstGeom prst="rect">
            <a:avLst/>
          </a:prstGeom>
          <a:noFill/>
        </p:spPr>
        <p:txBody>
          <a:bodyPr wrap="square" rtlCol="0">
            <a:spAutoFit/>
          </a:bodyPr>
          <a:lstStyle/>
          <a:p>
            <a:pPr algn="ctr"/>
            <a:r>
              <a:rPr lang="en-US" dirty="0">
                <a:latin typeface="Abadi MT Condensed Light" panose="020B0306030101010103" pitchFamily="34" charset="77"/>
              </a:rPr>
              <a:t>Robert D. Kerns, Ph.D. (Yale University)</a:t>
            </a:r>
            <a:br>
              <a:rPr lang="en-US" dirty="0">
                <a:latin typeface="Abadi MT Condensed Light" panose="020B0306030101010103" pitchFamily="34" charset="77"/>
              </a:rPr>
            </a:br>
            <a:r>
              <a:rPr lang="en-US" dirty="0">
                <a:latin typeface="Abadi MT Condensed Light" panose="020B0306030101010103" pitchFamily="34" charset="77"/>
              </a:rPr>
              <a:t>Cynthia Brandt, M.D., MPH (Yale University)</a:t>
            </a:r>
          </a:p>
          <a:p>
            <a:pPr algn="ctr"/>
            <a:r>
              <a:rPr lang="en-US" dirty="0">
                <a:latin typeface="Abadi MT Condensed Light" panose="020B0306030101010103" pitchFamily="34" charset="77"/>
              </a:rPr>
              <a:t>Peter </a:t>
            </a:r>
            <a:r>
              <a:rPr lang="en-US" dirty="0" err="1">
                <a:latin typeface="Abadi MT Condensed Light" panose="020B0306030101010103" pitchFamily="34" charset="77"/>
              </a:rPr>
              <a:t>Peduzzi</a:t>
            </a:r>
            <a:r>
              <a:rPr lang="en-US" dirty="0">
                <a:latin typeface="Abadi MT Condensed Light" panose="020B0306030101010103" pitchFamily="34" charset="77"/>
              </a:rPr>
              <a:t>, Ph.D. (Yale University)</a:t>
            </a:r>
          </a:p>
        </p:txBody>
      </p:sp>
      <p:pic>
        <p:nvPicPr>
          <p:cNvPr id="4" name="Picture 3">
            <a:extLst>
              <a:ext uri="{FF2B5EF4-FFF2-40B4-BE49-F238E27FC236}">
                <a16:creationId xmlns:a16="http://schemas.microsoft.com/office/drawing/2014/main" id="{759D79FD-8BA7-44DC-8E48-203A72244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1" y="3011229"/>
            <a:ext cx="8001000" cy="2376338"/>
          </a:xfrm>
          <a:prstGeom prst="rect">
            <a:avLst/>
          </a:prstGeom>
        </p:spPr>
      </p:pic>
      <p:cxnSp>
        <p:nvCxnSpPr>
          <p:cNvPr id="7" name="Straight Connector 6">
            <a:extLst>
              <a:ext uri="{FF2B5EF4-FFF2-40B4-BE49-F238E27FC236}">
                <a16:creationId xmlns:a16="http://schemas.microsoft.com/office/drawing/2014/main" id="{FBA18C2D-BA7E-4E41-8C4D-CAA455634B62}"/>
              </a:ext>
            </a:extLst>
          </p:cNvPr>
          <p:cNvCxnSpPr/>
          <p:nvPr/>
        </p:nvCxnSpPr>
        <p:spPr>
          <a:xfrm>
            <a:off x="3314700" y="2971800"/>
            <a:ext cx="5562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A picture containing food, drawing&#10;&#10;Description automatically generated">
            <a:extLst>
              <a:ext uri="{FF2B5EF4-FFF2-40B4-BE49-F238E27FC236}">
                <a16:creationId xmlns:a16="http://schemas.microsoft.com/office/drawing/2014/main" id="{922A053F-C508-C547-B914-6938D8F49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6700" y="251681"/>
            <a:ext cx="4038600" cy="995387"/>
          </a:xfrm>
          <a:prstGeom prst="rect">
            <a:avLst/>
          </a:prstGeom>
        </p:spPr>
      </p:pic>
      <p:sp>
        <p:nvSpPr>
          <p:cNvPr id="8" name="TextBox 7">
            <a:extLst>
              <a:ext uri="{FF2B5EF4-FFF2-40B4-BE49-F238E27FC236}">
                <a16:creationId xmlns:a16="http://schemas.microsoft.com/office/drawing/2014/main" id="{A82C908C-604D-624D-8A96-C5AA2D2ECA16}"/>
              </a:ext>
            </a:extLst>
          </p:cNvPr>
          <p:cNvSpPr txBox="1"/>
          <p:nvPr/>
        </p:nvSpPr>
        <p:spPr>
          <a:xfrm>
            <a:off x="4076700" y="6364459"/>
            <a:ext cx="3534942" cy="400110"/>
          </a:xfrm>
          <a:prstGeom prst="rect">
            <a:avLst/>
          </a:prstGeom>
          <a:noFill/>
        </p:spPr>
        <p:txBody>
          <a:bodyPr wrap="none" rtlCol="0">
            <a:spAutoFit/>
          </a:bodyPr>
          <a:lstStyle/>
          <a:p>
            <a:r>
              <a:rPr lang="en-US" sz="2000" b="1" dirty="0">
                <a:solidFill>
                  <a:schemeClr val="accent3">
                    <a:lumMod val="50000"/>
                  </a:schemeClr>
                </a:solidFill>
                <a:latin typeface="Abadi MT Condensed Light" panose="020B0306030101010103" pitchFamily="34" charset="77"/>
              </a:rPr>
              <a:t>www.painmanagementcollaboratory.org</a:t>
            </a:r>
          </a:p>
        </p:txBody>
      </p:sp>
    </p:spTree>
    <p:extLst>
      <p:ext uri="{BB962C8B-B14F-4D97-AF65-F5344CB8AC3E}">
        <p14:creationId xmlns:p14="http://schemas.microsoft.com/office/powerpoint/2010/main" val="46730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69C7-C261-454E-A366-ECD7E777F25A}"/>
              </a:ext>
            </a:extLst>
          </p:cNvPr>
          <p:cNvSpPr>
            <a:spLocks noGrp="1"/>
          </p:cNvSpPr>
          <p:nvPr>
            <p:ph type="title"/>
          </p:nvPr>
        </p:nvSpPr>
        <p:spPr>
          <a:xfrm>
            <a:off x="2237824" y="381000"/>
            <a:ext cx="7210977" cy="1859474"/>
          </a:xfrm>
        </p:spPr>
        <p:txBody>
          <a:bodyPr>
            <a:noAutofit/>
          </a:bodyPr>
          <a:lstStyle/>
          <a:p>
            <a:pPr algn="ctr"/>
            <a:r>
              <a:rPr lang="en-US" sz="2800" dirty="0"/>
              <a:t>Chiropractic Care for Veterans: </a:t>
            </a:r>
            <a:br>
              <a:rPr lang="en-US" sz="2800" dirty="0"/>
            </a:br>
            <a:r>
              <a:rPr lang="en-US" sz="2800" dirty="0"/>
              <a:t>A Pragmatic Randomized Trial Addressing Dose Effects for </a:t>
            </a:r>
            <a:r>
              <a:rPr lang="en-US" sz="2800" dirty="0" err="1"/>
              <a:t>cLBP</a:t>
            </a:r>
            <a:r>
              <a:rPr lang="en-US" sz="2800" dirty="0"/>
              <a:t> (Goertz and Long)</a:t>
            </a:r>
          </a:p>
        </p:txBody>
      </p:sp>
      <p:sp>
        <p:nvSpPr>
          <p:cNvPr id="4" name="Content Placeholder 3">
            <a:extLst>
              <a:ext uri="{FF2B5EF4-FFF2-40B4-BE49-F238E27FC236}">
                <a16:creationId xmlns:a16="http://schemas.microsoft.com/office/drawing/2014/main" id="{F65E204B-8323-4BFE-8B51-4BC15906DAC7}"/>
              </a:ext>
            </a:extLst>
          </p:cNvPr>
          <p:cNvSpPr>
            <a:spLocks noGrp="1"/>
          </p:cNvSpPr>
          <p:nvPr>
            <p:ph sz="half" idx="1"/>
          </p:nvPr>
        </p:nvSpPr>
        <p:spPr>
          <a:xfrm>
            <a:off x="533401" y="2124236"/>
            <a:ext cx="4495799" cy="4193973"/>
          </a:xfrm>
        </p:spPr>
        <p:txBody>
          <a:bodyPr>
            <a:normAutofit fontScale="92500"/>
          </a:bodyPr>
          <a:lstStyle/>
          <a:p>
            <a:pPr indent="-192884">
              <a:buFont typeface="+mj-lt"/>
              <a:buAutoNum type="arabicPeriod"/>
            </a:pPr>
            <a:r>
              <a:rPr lang="en-US" sz="1650" b="1" dirty="0">
                <a:cs typeface="Arial" panose="020B0604020202020204" pitchFamily="34" charset="0"/>
              </a:rPr>
              <a:t>Evaluate the comparative effectiveness of a low dose (1-5 visits) of standard chiropractic care against a higher dose (8-12 visits) in Veterans with </a:t>
            </a:r>
            <a:r>
              <a:rPr lang="en-US" sz="1650" b="1" dirty="0" err="1">
                <a:cs typeface="Arial" panose="020B0604020202020204" pitchFamily="34" charset="0"/>
              </a:rPr>
              <a:t>cLBP</a:t>
            </a:r>
            <a:r>
              <a:rPr lang="en-US" sz="1650" dirty="0">
                <a:cs typeface="Arial" panose="020B0604020202020204" pitchFamily="34" charset="0"/>
              </a:rPr>
              <a:t>. </a:t>
            </a:r>
          </a:p>
          <a:p>
            <a:pPr indent="-192884">
              <a:buFont typeface="+mj-lt"/>
              <a:buAutoNum type="arabicPeriod"/>
            </a:pPr>
            <a:r>
              <a:rPr lang="en-US" sz="1650" b="1" dirty="0">
                <a:cs typeface="Arial" panose="020B0604020202020204" pitchFamily="34" charset="0"/>
              </a:rPr>
              <a:t>Evaluate the comparative effectiveness of chiropractic chronic pain management (CCPM; one scheduled chiropractic visit per month x 10 months), compared to usual care, following the initial treatment described in Aim 1</a:t>
            </a:r>
            <a:r>
              <a:rPr lang="en-US" sz="1650" dirty="0">
                <a:cs typeface="Arial" panose="020B0604020202020204" pitchFamily="34" charset="0"/>
              </a:rPr>
              <a:t>. </a:t>
            </a:r>
          </a:p>
          <a:p>
            <a:pPr indent="-192884">
              <a:buFont typeface="+mj-lt"/>
              <a:buAutoNum type="arabicPeriod"/>
            </a:pPr>
            <a:r>
              <a:rPr lang="en-US" sz="1650" b="1" dirty="0">
                <a:cs typeface="Arial" panose="020B0604020202020204" pitchFamily="34" charset="0"/>
              </a:rPr>
              <a:t>Evaluate the impact of CCPM on health services outcomes compared to usual care. </a:t>
            </a:r>
            <a:endParaRPr lang="en-US" sz="1650" dirty="0">
              <a:cs typeface="Arial" panose="020B0604020202020204" pitchFamily="34" charset="0"/>
            </a:endParaRPr>
          </a:p>
          <a:p>
            <a:pPr indent="-192884">
              <a:buFont typeface="+mj-lt"/>
              <a:buAutoNum type="arabicPeriod"/>
            </a:pPr>
            <a:r>
              <a:rPr lang="en-US" sz="1650" b="1" dirty="0">
                <a:cs typeface="Arial" panose="020B0604020202020204" pitchFamily="34" charset="0"/>
              </a:rPr>
              <a:t>Evaluate patient and clinician perceptions of non-specific treatment factors, effectiveness of study interventions, and impact of the varying doses of standard chiropractic care and the CCPM on clinical outcomes across 3 VA facilities using a mixed method, process evaluation approach.  </a:t>
            </a:r>
          </a:p>
          <a:p>
            <a:endParaRPr lang="en-US" dirty="0"/>
          </a:p>
        </p:txBody>
      </p:sp>
      <p:pic>
        <p:nvPicPr>
          <p:cNvPr id="6" name="Content Placeholder 5">
            <a:extLst>
              <a:ext uri="{FF2B5EF4-FFF2-40B4-BE49-F238E27FC236}">
                <a16:creationId xmlns:a16="http://schemas.microsoft.com/office/drawing/2014/main" id="{6C748072-B8BB-435D-B0CC-E57AB4107BE3}"/>
              </a:ext>
            </a:extLst>
          </p:cNvPr>
          <p:cNvPicPr>
            <a:picLocks noGrp="1" noChangeAspect="1"/>
          </p:cNvPicPr>
          <p:nvPr>
            <p:ph sz="half" idx="2"/>
          </p:nvPr>
        </p:nvPicPr>
        <p:blipFill>
          <a:blip r:embed="rId3"/>
          <a:stretch>
            <a:fillRect/>
          </a:stretch>
        </p:blipFill>
        <p:spPr>
          <a:xfrm>
            <a:off x="5334000" y="2124236"/>
            <a:ext cx="5819224" cy="3971763"/>
          </a:xfrm>
          <a:prstGeom prst="rect">
            <a:avLst/>
          </a:prstGeom>
        </p:spPr>
      </p:pic>
    </p:spTree>
    <p:extLst>
      <p:ext uri="{BB962C8B-B14F-4D97-AF65-F5344CB8AC3E}">
        <p14:creationId xmlns:p14="http://schemas.microsoft.com/office/powerpoint/2010/main" val="18250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8B1-17E8-4A20-A2D0-8E2C0750B722}"/>
              </a:ext>
            </a:extLst>
          </p:cNvPr>
          <p:cNvSpPr>
            <a:spLocks noGrp="1"/>
          </p:cNvSpPr>
          <p:nvPr>
            <p:ph type="title"/>
          </p:nvPr>
        </p:nvSpPr>
        <p:spPr/>
        <p:txBody>
          <a:bodyPr/>
          <a:lstStyle/>
          <a:p>
            <a:r>
              <a:rPr lang="en-US" sz="3200" dirty="0"/>
              <a:t>Pain Management Collaboratory Coordinating Center (PMC</a:t>
            </a:r>
            <a:r>
              <a:rPr lang="en-US" sz="3200" baseline="30000" dirty="0"/>
              <a:t>3</a:t>
            </a:r>
            <a:r>
              <a:rPr lang="en-US" sz="3200" dirty="0"/>
              <a:t>)</a:t>
            </a:r>
            <a:endParaRPr lang="en-US" sz="2800" dirty="0"/>
          </a:p>
        </p:txBody>
      </p:sp>
      <p:sp>
        <p:nvSpPr>
          <p:cNvPr id="5" name="Content Placeholder 2">
            <a:extLst>
              <a:ext uri="{FF2B5EF4-FFF2-40B4-BE49-F238E27FC236}">
                <a16:creationId xmlns:a16="http://schemas.microsoft.com/office/drawing/2014/main" id="{5E211A14-5AE4-4499-9AB1-502EC4337241}"/>
              </a:ext>
            </a:extLst>
          </p:cNvPr>
          <p:cNvSpPr>
            <a:spLocks noGrp="1"/>
          </p:cNvSpPr>
          <p:nvPr>
            <p:ph idx="1"/>
          </p:nvPr>
        </p:nvSpPr>
        <p:spPr>
          <a:xfrm>
            <a:off x="381001" y="1752601"/>
            <a:ext cx="5562600" cy="4267200"/>
          </a:xfrm>
        </p:spPr>
        <p:txBody>
          <a:bodyPr>
            <a:noAutofit/>
          </a:bodyPr>
          <a:lstStyle/>
          <a:p>
            <a:pPr marL="0" indent="0">
              <a:buNone/>
            </a:pPr>
            <a:r>
              <a:rPr lang="en-US" sz="2000" b="1" dirty="0">
                <a:solidFill>
                  <a:srgbClr val="0B1523"/>
                </a:solidFill>
              </a:rPr>
              <a:t>Robert Kerns, Cynthia Brandt, and Peter Peduzzi </a:t>
            </a:r>
            <a:r>
              <a:rPr lang="en-US" sz="2000" dirty="0">
                <a:solidFill>
                  <a:srgbClr val="0B1523"/>
                </a:solidFill>
              </a:rPr>
              <a:t>Yale University and VA Connecticut  </a:t>
            </a:r>
          </a:p>
          <a:p>
            <a:pPr marL="0" indent="0">
              <a:buNone/>
            </a:pPr>
            <a:endParaRPr lang="en-US" sz="2000" dirty="0">
              <a:solidFill>
                <a:srgbClr val="0B1523"/>
              </a:solidFill>
            </a:endParaRPr>
          </a:p>
          <a:p>
            <a:r>
              <a:rPr lang="en-US" sz="2000" dirty="0">
                <a:solidFill>
                  <a:srgbClr val="0B1523"/>
                </a:solidFill>
              </a:rPr>
              <a:t>Works with PCT teams to develop, initiate and implement a research protocol; </a:t>
            </a:r>
          </a:p>
          <a:p>
            <a:pPr marL="0" indent="0">
              <a:buNone/>
            </a:pPr>
            <a:endParaRPr lang="en-US" sz="2000" dirty="0">
              <a:solidFill>
                <a:srgbClr val="0B1523"/>
              </a:solidFill>
            </a:endParaRPr>
          </a:p>
          <a:p>
            <a:pPr>
              <a:spcBef>
                <a:spcPts val="0"/>
              </a:spcBef>
            </a:pPr>
            <a:r>
              <a:rPr lang="en-US" sz="2000" dirty="0">
                <a:solidFill>
                  <a:srgbClr val="0B1523"/>
                </a:solidFill>
              </a:rPr>
              <a:t>Coordinates and convenes Steering Committee of all PIs and federal partner representatives;</a:t>
            </a:r>
          </a:p>
          <a:p>
            <a:pPr marL="0" indent="0">
              <a:buNone/>
            </a:pPr>
            <a:endParaRPr lang="en-US" sz="2000" dirty="0">
              <a:solidFill>
                <a:srgbClr val="0B1523"/>
              </a:solidFill>
            </a:endParaRPr>
          </a:p>
          <a:p>
            <a:pPr>
              <a:spcBef>
                <a:spcPts val="0"/>
              </a:spcBef>
            </a:pPr>
            <a:r>
              <a:rPr lang="en-US" sz="2000" dirty="0">
                <a:solidFill>
                  <a:srgbClr val="0B1523"/>
                </a:solidFill>
              </a:rPr>
              <a:t>Supports PCTs via PMC</a:t>
            </a:r>
            <a:r>
              <a:rPr lang="en-US" sz="2000" baseline="30000" dirty="0">
                <a:solidFill>
                  <a:srgbClr val="0B1523"/>
                </a:solidFill>
              </a:rPr>
              <a:t>3</a:t>
            </a:r>
            <a:r>
              <a:rPr lang="en-US" sz="2000" dirty="0">
                <a:solidFill>
                  <a:srgbClr val="0B1523"/>
                </a:solidFill>
              </a:rPr>
              <a:t> Work Groups </a:t>
            </a:r>
          </a:p>
          <a:p>
            <a:pPr marL="0" indent="0">
              <a:buNone/>
            </a:pPr>
            <a:endParaRPr lang="en-US" sz="2000" dirty="0"/>
          </a:p>
          <a:p>
            <a:pPr>
              <a:spcBef>
                <a:spcPts val="0"/>
              </a:spcBef>
            </a:pPr>
            <a:r>
              <a:rPr lang="en-US" sz="2000" dirty="0">
                <a:solidFill>
                  <a:srgbClr val="0B1523"/>
                </a:solidFill>
              </a:rPr>
              <a:t>Disseminates best research practices within the Veterans Health Administration and Defense Health Agency</a:t>
            </a:r>
          </a:p>
          <a:p>
            <a:pPr marL="0" indent="0">
              <a:buNone/>
            </a:pPr>
            <a:endParaRPr lang="en-US" dirty="0">
              <a:solidFill>
                <a:srgbClr val="0B1523"/>
              </a:solidFill>
            </a:endParaRPr>
          </a:p>
        </p:txBody>
      </p:sp>
      <p:pic>
        <p:nvPicPr>
          <p:cNvPr id="6" name="Picture 5">
            <a:extLst>
              <a:ext uri="{FF2B5EF4-FFF2-40B4-BE49-F238E27FC236}">
                <a16:creationId xmlns:a16="http://schemas.microsoft.com/office/drawing/2014/main" id="{7F92FFA4-9E4A-41C9-A062-86450511C43E}"/>
              </a:ext>
            </a:extLst>
          </p:cNvPr>
          <p:cNvPicPr>
            <a:picLocks noChangeAspect="1"/>
          </p:cNvPicPr>
          <p:nvPr/>
        </p:nvPicPr>
        <p:blipFill rotWithShape="1">
          <a:blip r:embed="rId3"/>
          <a:srcRect l="2856" r="2878"/>
          <a:stretch/>
        </p:blipFill>
        <p:spPr>
          <a:xfrm>
            <a:off x="6629401" y="2286000"/>
            <a:ext cx="3836925" cy="2505708"/>
          </a:xfrm>
          <a:prstGeom prst="rect">
            <a:avLst/>
          </a:prstGeom>
        </p:spPr>
      </p:pic>
    </p:spTree>
    <p:extLst>
      <p:ext uri="{BB962C8B-B14F-4D97-AF65-F5344CB8AC3E}">
        <p14:creationId xmlns:p14="http://schemas.microsoft.com/office/powerpoint/2010/main" val="4143321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A5907-4174-4646-B83F-B576D1A160A0}"/>
              </a:ext>
            </a:extLst>
          </p:cNvPr>
          <p:cNvSpPr>
            <a:spLocks noGrp="1"/>
          </p:cNvSpPr>
          <p:nvPr>
            <p:ph type="title"/>
          </p:nvPr>
        </p:nvSpPr>
        <p:spPr/>
        <p:txBody>
          <a:bodyPr/>
          <a:lstStyle/>
          <a:p>
            <a:pPr algn="ctr"/>
            <a:r>
              <a:rPr lang="en-US" dirty="0"/>
              <a:t>PMC Work Groups</a:t>
            </a:r>
          </a:p>
        </p:txBody>
      </p:sp>
      <p:sp>
        <p:nvSpPr>
          <p:cNvPr id="5" name="Content Placeholder 4">
            <a:extLst>
              <a:ext uri="{FF2B5EF4-FFF2-40B4-BE49-F238E27FC236}">
                <a16:creationId xmlns:a16="http://schemas.microsoft.com/office/drawing/2014/main" id="{1BF4B2A9-7CBF-46AC-91F4-4990C258954E}"/>
              </a:ext>
            </a:extLst>
          </p:cNvPr>
          <p:cNvSpPr>
            <a:spLocks noGrp="1"/>
          </p:cNvSpPr>
          <p:nvPr>
            <p:ph sz="half" idx="1"/>
          </p:nvPr>
        </p:nvSpPr>
        <p:spPr>
          <a:xfrm>
            <a:off x="609600" y="1417638"/>
            <a:ext cx="4805179" cy="5306250"/>
          </a:xfrm>
        </p:spPr>
        <p:txBody>
          <a:bodyPr>
            <a:normAutofit/>
          </a:bodyPr>
          <a:lstStyle/>
          <a:p>
            <a:pPr marL="628650" indent="-514350">
              <a:buFont typeface="+mj-lt"/>
              <a:buAutoNum type="arabicPeriod"/>
            </a:pPr>
            <a:r>
              <a:rPr lang="en-US" dirty="0"/>
              <a:t>Biostatistics and Study Design</a:t>
            </a:r>
          </a:p>
          <a:p>
            <a:pPr marL="628650" indent="-514350">
              <a:buFont typeface="+mj-lt"/>
              <a:buAutoNum type="arabicPeriod"/>
            </a:pPr>
            <a:r>
              <a:rPr lang="en-US" dirty="0"/>
              <a:t>Phenotypes and Outcomes</a:t>
            </a:r>
          </a:p>
          <a:p>
            <a:pPr marL="628650" indent="-514350">
              <a:buFont typeface="+mj-lt"/>
              <a:buAutoNum type="arabicPeriod"/>
            </a:pPr>
            <a:r>
              <a:rPr lang="en-US" dirty="0"/>
              <a:t>Electronic Health Record</a:t>
            </a:r>
          </a:p>
          <a:p>
            <a:pPr marL="628650" indent="-514350">
              <a:buFont typeface="+mj-lt"/>
              <a:buAutoNum type="arabicPeriod"/>
            </a:pPr>
            <a:r>
              <a:rPr lang="en-US" dirty="0"/>
              <a:t>Data Sharing</a:t>
            </a:r>
          </a:p>
          <a:p>
            <a:pPr marL="628650" indent="-514350">
              <a:buFont typeface="+mj-lt"/>
              <a:buAutoNum type="arabicPeriod"/>
            </a:pPr>
            <a:r>
              <a:rPr lang="en-US" dirty="0"/>
              <a:t>Ethical and Regulatory Issues</a:t>
            </a:r>
          </a:p>
          <a:p>
            <a:pPr marL="628650" indent="-514350">
              <a:buFont typeface="+mj-lt"/>
              <a:buAutoNum type="arabicPeriod"/>
            </a:pPr>
            <a:r>
              <a:rPr lang="en-US" dirty="0"/>
              <a:t>Stakeholder Engagement</a:t>
            </a:r>
          </a:p>
          <a:p>
            <a:pPr marL="628650" indent="-514350">
              <a:buFont typeface="+mj-lt"/>
              <a:buAutoNum type="arabicPeriod"/>
            </a:pPr>
            <a:r>
              <a:rPr lang="en-US" dirty="0"/>
              <a:t>Implementation Science</a:t>
            </a:r>
          </a:p>
        </p:txBody>
      </p:sp>
      <p:sp>
        <p:nvSpPr>
          <p:cNvPr id="6" name="Content Placeholder 5">
            <a:extLst>
              <a:ext uri="{FF2B5EF4-FFF2-40B4-BE49-F238E27FC236}">
                <a16:creationId xmlns:a16="http://schemas.microsoft.com/office/drawing/2014/main" id="{B17638AC-BC33-478A-9909-843C8790D7C6}"/>
              </a:ext>
            </a:extLst>
          </p:cNvPr>
          <p:cNvSpPr>
            <a:spLocks noGrp="1"/>
          </p:cNvSpPr>
          <p:nvPr>
            <p:ph sz="half" idx="2"/>
          </p:nvPr>
        </p:nvSpPr>
        <p:spPr>
          <a:xfrm>
            <a:off x="5562600" y="1417638"/>
            <a:ext cx="5207000" cy="5306250"/>
          </a:xfrm>
        </p:spPr>
        <p:txBody>
          <a:bodyPr>
            <a:noAutofit/>
          </a:bodyPr>
          <a:lstStyle/>
          <a:p>
            <a:pPr>
              <a:spcBef>
                <a:spcPts val="253"/>
              </a:spcBef>
              <a:buClr>
                <a:schemeClr val="tx1"/>
              </a:buClr>
            </a:pPr>
            <a:r>
              <a:rPr lang="en-US" sz="2400" dirty="0">
                <a:cs typeface="Arial" panose="020B0604020202020204" pitchFamily="34" charset="0"/>
              </a:rPr>
              <a:t>Membership:</a:t>
            </a:r>
          </a:p>
          <a:p>
            <a:pPr lvl="1">
              <a:spcBef>
                <a:spcPts val="253"/>
              </a:spcBef>
              <a:buClr>
                <a:schemeClr val="tx1"/>
              </a:buClr>
            </a:pPr>
            <a:r>
              <a:rPr lang="en-US" dirty="0">
                <a:cs typeface="Arial" panose="020B0604020202020204" pitchFamily="34" charset="0"/>
              </a:rPr>
              <a:t>Chairs from Coordinating Center</a:t>
            </a:r>
          </a:p>
          <a:p>
            <a:pPr lvl="1">
              <a:spcBef>
                <a:spcPts val="253"/>
              </a:spcBef>
              <a:buClr>
                <a:schemeClr val="tx1"/>
              </a:buClr>
            </a:pPr>
            <a:r>
              <a:rPr lang="en-US" dirty="0">
                <a:cs typeface="Arial" panose="020B0604020202020204" pitchFamily="34" charset="0"/>
              </a:rPr>
              <a:t>Investigators from pragmatic clinical trials</a:t>
            </a:r>
          </a:p>
          <a:p>
            <a:pPr lvl="1">
              <a:spcBef>
                <a:spcPts val="0"/>
              </a:spcBef>
              <a:spcAft>
                <a:spcPts val="600"/>
              </a:spcAft>
              <a:buClr>
                <a:schemeClr val="tx1"/>
              </a:buClr>
            </a:pPr>
            <a:r>
              <a:rPr lang="en-US" dirty="0">
                <a:cs typeface="Arial" panose="020B0604020202020204" pitchFamily="34" charset="0"/>
              </a:rPr>
              <a:t>Representatives from NIH, DoD, and VA</a:t>
            </a:r>
          </a:p>
          <a:p>
            <a:pPr>
              <a:spcBef>
                <a:spcPts val="253"/>
              </a:spcBef>
              <a:buClr>
                <a:schemeClr val="tx1"/>
              </a:buClr>
            </a:pPr>
            <a:r>
              <a:rPr lang="en-US" sz="2400" dirty="0">
                <a:cs typeface="Arial" panose="020B0604020202020204" pitchFamily="34" charset="0"/>
              </a:rPr>
              <a:t>Purpose: </a:t>
            </a:r>
          </a:p>
          <a:p>
            <a:pPr lvl="1">
              <a:spcBef>
                <a:spcPts val="253"/>
              </a:spcBef>
              <a:buClr>
                <a:schemeClr val="tx1"/>
              </a:buClr>
            </a:pPr>
            <a:r>
              <a:rPr lang="en-US" dirty="0">
                <a:cs typeface="Arial" panose="020B0604020202020204" pitchFamily="34" charset="0"/>
              </a:rPr>
              <a:t>Guide, support and facilitate decisions regarding pragmatic clinical trials</a:t>
            </a:r>
          </a:p>
          <a:p>
            <a:pPr lvl="1">
              <a:spcBef>
                <a:spcPts val="253"/>
              </a:spcBef>
              <a:buClr>
                <a:schemeClr val="tx1"/>
              </a:buClr>
            </a:pPr>
            <a:r>
              <a:rPr lang="en-US" dirty="0">
                <a:cs typeface="Arial" panose="020B0604020202020204" pitchFamily="34" charset="0"/>
              </a:rPr>
              <a:t>Disseminate knowledge</a:t>
            </a:r>
          </a:p>
          <a:p>
            <a:endParaRPr lang="en-US" sz="2400" dirty="0"/>
          </a:p>
        </p:txBody>
      </p:sp>
    </p:spTree>
    <p:extLst>
      <p:ext uri="{BB962C8B-B14F-4D97-AF65-F5344CB8AC3E}">
        <p14:creationId xmlns:p14="http://schemas.microsoft.com/office/powerpoint/2010/main" val="3154001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529132-4C8A-45D0-A496-02EEC26ACEF2}"/>
              </a:ext>
            </a:extLst>
          </p:cNvPr>
          <p:cNvSpPr>
            <a:spLocks noGrp="1"/>
          </p:cNvSpPr>
          <p:nvPr>
            <p:ph sz="half" idx="1"/>
          </p:nvPr>
        </p:nvSpPr>
        <p:spPr>
          <a:xfrm>
            <a:off x="609600" y="1371600"/>
            <a:ext cx="10058400" cy="5334000"/>
          </a:xfrm>
        </p:spPr>
        <p:txBody>
          <a:bodyPr>
            <a:noAutofit/>
          </a:bodyPr>
          <a:lstStyle/>
          <a:p>
            <a:pPr marL="0" indent="0">
              <a:buNone/>
            </a:pPr>
            <a:r>
              <a:rPr lang="en-US" sz="2000" b="1" dirty="0">
                <a:latin typeface="Arial  "/>
              </a:rPr>
              <a:t>Project Milestones</a:t>
            </a:r>
          </a:p>
          <a:p>
            <a:pPr>
              <a:buFont typeface="Wingdings" panose="05000000000000000000" pitchFamily="2" charset="2"/>
              <a:buChar char="§"/>
            </a:pPr>
            <a:r>
              <a:rPr lang="en-US" sz="2000" dirty="0">
                <a:latin typeface="Arial  "/>
              </a:rPr>
              <a:t>All projects have either transitioned to implementation phase</a:t>
            </a:r>
          </a:p>
          <a:p>
            <a:pPr marL="0" indent="0">
              <a:buNone/>
            </a:pPr>
            <a:endParaRPr lang="en-US" sz="2000" b="1" dirty="0">
              <a:latin typeface="Arial  "/>
            </a:endParaRPr>
          </a:p>
          <a:p>
            <a:pPr marL="0" indent="0">
              <a:buNone/>
            </a:pPr>
            <a:r>
              <a:rPr lang="en-US" sz="2000" b="1" dirty="0">
                <a:latin typeface="Arial  "/>
              </a:rPr>
              <a:t>Data Harmonization </a:t>
            </a:r>
          </a:p>
          <a:p>
            <a:r>
              <a:rPr lang="en-US" sz="2000" dirty="0">
                <a:latin typeface="Arial  "/>
              </a:rPr>
              <a:t>All projects agreed to include the PEG3 as an outcome measure</a:t>
            </a:r>
          </a:p>
          <a:p>
            <a:r>
              <a:rPr lang="en-US" sz="2000" dirty="0">
                <a:latin typeface="Arial  "/>
              </a:rPr>
              <a:t>All projects agreed on a common definition of opioid use as either an outcome (to examine potential opioid sparing effects) or as a covariate </a:t>
            </a:r>
          </a:p>
          <a:p>
            <a:r>
              <a:rPr lang="en-US" sz="2000" dirty="0">
                <a:latin typeface="Arial  "/>
              </a:rPr>
              <a:t>All projects agreed to use the AUDIT-C and PHQ-2 for phenotyping alcohol use and depressive symptom severity (or affective distress, more generally), respectively  </a:t>
            </a:r>
          </a:p>
          <a:p>
            <a:r>
              <a:rPr lang="en-US" sz="2000" dirty="0">
                <a:latin typeface="Arial  "/>
              </a:rPr>
              <a:t>Additional Inclusion criteria and phenotyping harmonization, as appropriate to individual trials</a:t>
            </a:r>
          </a:p>
          <a:p>
            <a:r>
              <a:rPr lang="en-US" sz="2000" dirty="0">
                <a:latin typeface="Arial  "/>
              </a:rPr>
              <a:t>Agreed to use a common definition of “high impact chronic pain” to identify a subpopulation of interest</a:t>
            </a:r>
          </a:p>
          <a:p>
            <a:r>
              <a:rPr lang="en-US" sz="2000" dirty="0">
                <a:latin typeface="Arial  "/>
              </a:rPr>
              <a:t>Developed standardized approach to measuring self-reported use of nonpharmacological/complementary and integrative health approaches</a:t>
            </a:r>
          </a:p>
        </p:txBody>
      </p:sp>
      <p:sp>
        <p:nvSpPr>
          <p:cNvPr id="4" name="Title 3">
            <a:extLst>
              <a:ext uri="{FF2B5EF4-FFF2-40B4-BE49-F238E27FC236}">
                <a16:creationId xmlns:a16="http://schemas.microsoft.com/office/drawing/2014/main" id="{D779388E-0BDC-4924-9F4E-390ECE71D279}"/>
              </a:ext>
            </a:extLst>
          </p:cNvPr>
          <p:cNvSpPr txBox="1">
            <a:spLocks/>
          </p:cNvSpPr>
          <p:nvPr/>
        </p:nvSpPr>
        <p:spPr>
          <a:xfrm>
            <a:off x="3585980" y="274638"/>
            <a:ext cx="6015221"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t>PMC Progress</a:t>
            </a:r>
          </a:p>
        </p:txBody>
      </p:sp>
    </p:spTree>
    <p:extLst>
      <p:ext uri="{BB962C8B-B14F-4D97-AF65-F5344CB8AC3E}">
        <p14:creationId xmlns:p14="http://schemas.microsoft.com/office/powerpoint/2010/main" val="325614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529132-4C8A-45D0-A496-02EEC26ACEF2}"/>
              </a:ext>
            </a:extLst>
          </p:cNvPr>
          <p:cNvSpPr>
            <a:spLocks noGrp="1"/>
          </p:cNvSpPr>
          <p:nvPr>
            <p:ph sz="half" idx="1"/>
          </p:nvPr>
        </p:nvSpPr>
        <p:spPr>
          <a:xfrm>
            <a:off x="609600" y="1371600"/>
            <a:ext cx="9906000" cy="5211762"/>
          </a:xfrm>
        </p:spPr>
        <p:txBody>
          <a:bodyPr>
            <a:noAutofit/>
          </a:bodyPr>
          <a:lstStyle/>
          <a:p>
            <a:pPr marL="0" indent="0">
              <a:buNone/>
            </a:pPr>
            <a:r>
              <a:rPr lang="en-US" sz="2000" b="1" dirty="0">
                <a:latin typeface="Arial" panose="020B0604020202020204" pitchFamily="34" charset="0"/>
                <a:cs typeface="Arial" panose="020B0604020202020204" pitchFamily="34" charset="0"/>
              </a:rPr>
              <a:t>Site Overlap</a:t>
            </a:r>
          </a:p>
          <a:p>
            <a:r>
              <a:rPr lang="en-US" sz="2000" dirty="0">
                <a:latin typeface="Arial" panose="020B0604020202020204" pitchFamily="34" charset="0"/>
                <a:cs typeface="Arial" panose="020B0604020202020204" pitchFamily="34" charset="0"/>
              </a:rPr>
              <a:t>Projects that planned to recruit or perform interventions at the same locations made plans to address and minimize competition for subjects and possible contamination (Manuscript under review)</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Biostatistics advice</a:t>
            </a:r>
          </a:p>
          <a:p>
            <a:r>
              <a:rPr lang="en-US" sz="2000" dirty="0">
                <a:latin typeface="Arial" panose="020B0604020202020204" pitchFamily="34" charset="0"/>
                <a:cs typeface="Arial" panose="020B0604020202020204" pitchFamily="34" charset="0"/>
              </a:rPr>
              <a:t>Project specific consultation</a:t>
            </a:r>
          </a:p>
          <a:p>
            <a:r>
              <a:rPr lang="en-US" sz="2000" dirty="0">
                <a:latin typeface="Arial" panose="020B0604020202020204" pitchFamily="34" charset="0"/>
                <a:cs typeface="Arial" panose="020B0604020202020204" pitchFamily="34" charset="0"/>
              </a:rPr>
              <a:t>Missing Data, ICC and Covariates addressed and “White papers” developed</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Regulatory Challenges</a:t>
            </a:r>
          </a:p>
          <a:p>
            <a:r>
              <a:rPr lang="en-US" sz="2000" dirty="0">
                <a:latin typeface="Arial" panose="020B0604020202020204" pitchFamily="34" charset="0"/>
                <a:cs typeface="Arial" panose="020B0604020202020204" pitchFamily="34" charset="0"/>
              </a:rPr>
              <a:t>Shared learning and identification of best practices</a:t>
            </a:r>
          </a:p>
          <a:p>
            <a:r>
              <a:rPr lang="en-US" sz="2000" dirty="0">
                <a:latin typeface="Arial" panose="020B0604020202020204" pitchFamily="34" charset="0"/>
                <a:cs typeface="Arial" panose="020B0604020202020204" pitchFamily="34" charset="0"/>
              </a:rPr>
              <a:t>Subgroup developed to discuss principles of justice and health equity (Manuscript in development)</a:t>
            </a:r>
          </a:p>
          <a:p>
            <a:pPr lvl="1"/>
            <a:r>
              <a:rPr lang="en-US" sz="1600" dirty="0">
                <a:latin typeface="Arial" panose="020B0604020202020204" pitchFamily="34" charset="0"/>
                <a:cs typeface="Arial" panose="020B0604020202020204" pitchFamily="34" charset="0"/>
              </a:rPr>
              <a:t>In this context, we’ve seen an opportunity for engaging patients as stakeholders and resources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pPr marL="114300" indent="0">
              <a:buNone/>
            </a:pPr>
            <a:endParaRPr lang="en-US" sz="1650" dirty="0">
              <a:latin typeface="Arial  "/>
            </a:endParaRPr>
          </a:p>
          <a:p>
            <a:pPr marL="0" indent="0">
              <a:buNone/>
            </a:pPr>
            <a:endParaRPr lang="en-US" sz="1650" dirty="0">
              <a:latin typeface="Arial  "/>
            </a:endParaRPr>
          </a:p>
        </p:txBody>
      </p:sp>
      <p:sp>
        <p:nvSpPr>
          <p:cNvPr id="4" name="Title 3">
            <a:extLst>
              <a:ext uri="{FF2B5EF4-FFF2-40B4-BE49-F238E27FC236}">
                <a16:creationId xmlns:a16="http://schemas.microsoft.com/office/drawing/2014/main" id="{D779388E-0BDC-4924-9F4E-390ECE71D279}"/>
              </a:ext>
            </a:extLst>
          </p:cNvPr>
          <p:cNvSpPr txBox="1">
            <a:spLocks/>
          </p:cNvSpPr>
          <p:nvPr/>
        </p:nvSpPr>
        <p:spPr>
          <a:xfrm>
            <a:off x="3585980" y="274638"/>
            <a:ext cx="6015221"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t>PMC Progress</a:t>
            </a:r>
          </a:p>
        </p:txBody>
      </p:sp>
    </p:spTree>
    <p:extLst>
      <p:ext uri="{BB962C8B-B14F-4D97-AF65-F5344CB8AC3E}">
        <p14:creationId xmlns:p14="http://schemas.microsoft.com/office/powerpoint/2010/main" val="346347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529132-4C8A-45D0-A496-02EEC26ACEF2}"/>
              </a:ext>
            </a:extLst>
          </p:cNvPr>
          <p:cNvSpPr>
            <a:spLocks noGrp="1"/>
          </p:cNvSpPr>
          <p:nvPr>
            <p:ph sz="half" idx="1"/>
          </p:nvPr>
        </p:nvSpPr>
        <p:spPr>
          <a:xfrm>
            <a:off x="762000" y="1219200"/>
            <a:ext cx="9829800" cy="5638800"/>
          </a:xfrm>
        </p:spPr>
        <p:txBody>
          <a:bodyPr>
            <a:noAutofit/>
          </a:bodyPr>
          <a:lstStyle/>
          <a:p>
            <a:pPr marL="0" indent="0">
              <a:buNone/>
            </a:pPr>
            <a:r>
              <a:rPr lang="en-US" sz="2000" b="1" dirty="0">
                <a:latin typeface="Arial  "/>
              </a:rPr>
              <a:t>Stakeholder Engagement </a:t>
            </a:r>
          </a:p>
          <a:p>
            <a:r>
              <a:rPr lang="en-US" sz="2000" dirty="0">
                <a:latin typeface="Arial  "/>
              </a:rPr>
              <a:t>Shared learning and best practices</a:t>
            </a:r>
          </a:p>
          <a:p>
            <a:pPr lvl="1"/>
            <a:r>
              <a:rPr lang="en-US" sz="2000" dirty="0">
                <a:latin typeface="Arial  "/>
              </a:rPr>
              <a:t>Qualitative data from pilot phase shared</a:t>
            </a:r>
          </a:p>
          <a:p>
            <a:pPr lvl="1"/>
            <a:r>
              <a:rPr lang="en-US" sz="2000" dirty="0">
                <a:latin typeface="Arial  "/>
              </a:rPr>
              <a:t>Manuscript in press</a:t>
            </a:r>
          </a:p>
          <a:p>
            <a:r>
              <a:rPr lang="en-US" sz="2000" dirty="0">
                <a:latin typeface="Arial  "/>
              </a:rPr>
              <a:t>Letters encouraging support sent to MTF commanders signed by Lt Gen (Ret) Schoomaker; similar letter to VA facility leaders signed by Dr. Carolyn Clancy (senior leader in VHA)</a:t>
            </a:r>
          </a:p>
          <a:p>
            <a:r>
              <a:rPr lang="en-US" sz="2000" dirty="0">
                <a:latin typeface="Arial  "/>
              </a:rPr>
              <a:t>Established Patient Resource Group</a:t>
            </a:r>
          </a:p>
          <a:p>
            <a:r>
              <a:rPr lang="en-US" sz="2000" dirty="0">
                <a:latin typeface="Arial  "/>
              </a:rPr>
              <a:t>Established External Board (Chaired by Lt Gen (Ret) Schoomaker)</a:t>
            </a:r>
          </a:p>
          <a:p>
            <a:pPr marL="0" indent="0">
              <a:buNone/>
            </a:pPr>
            <a:endParaRPr lang="en-US" sz="2000" b="1" dirty="0">
              <a:latin typeface="Arial  "/>
            </a:endParaRPr>
          </a:p>
          <a:p>
            <a:pPr marL="0" indent="0">
              <a:buNone/>
            </a:pPr>
            <a:r>
              <a:rPr lang="en-US" sz="2000" b="1" dirty="0">
                <a:latin typeface="Arial  "/>
              </a:rPr>
              <a:t>Data Sharing</a:t>
            </a:r>
          </a:p>
          <a:p>
            <a:r>
              <a:rPr lang="en-US" sz="2000" dirty="0">
                <a:latin typeface="Arial  "/>
              </a:rPr>
              <a:t>Projects may contribute data to the HEAL Repository</a:t>
            </a:r>
          </a:p>
          <a:p>
            <a:endParaRPr lang="en-US" sz="2000" dirty="0">
              <a:latin typeface="Arial  "/>
            </a:endParaRPr>
          </a:p>
          <a:p>
            <a:pPr marL="0" indent="0">
              <a:buNone/>
            </a:pPr>
            <a:r>
              <a:rPr lang="en-US" sz="2000" b="1" dirty="0">
                <a:latin typeface="Arial  "/>
              </a:rPr>
              <a:t>Website Development</a:t>
            </a:r>
          </a:p>
          <a:p>
            <a:r>
              <a:rPr lang="en-US" sz="2000" dirty="0">
                <a:latin typeface="Arial  "/>
              </a:rPr>
              <a:t>Check it out:  </a:t>
            </a:r>
            <a:r>
              <a:rPr lang="en-US" sz="2000" dirty="0">
                <a:latin typeface="Arial  "/>
                <a:hlinkClick r:id="rId3"/>
              </a:rPr>
              <a:t>www.painmanagementcollaboratory.org</a:t>
            </a:r>
            <a:endParaRPr lang="en-US" sz="2000" dirty="0">
              <a:latin typeface="Arial  "/>
            </a:endParaRPr>
          </a:p>
          <a:p>
            <a:pPr marL="114300" indent="0">
              <a:buNone/>
            </a:pPr>
            <a:endParaRPr lang="en-US" sz="2000" dirty="0">
              <a:latin typeface="Arial  "/>
            </a:endParaRPr>
          </a:p>
          <a:p>
            <a:pPr marL="0" indent="0">
              <a:buNone/>
            </a:pPr>
            <a:endParaRPr lang="en-US" sz="1650" dirty="0">
              <a:latin typeface="Arial  "/>
            </a:endParaRPr>
          </a:p>
        </p:txBody>
      </p:sp>
      <p:sp>
        <p:nvSpPr>
          <p:cNvPr id="4" name="Title 3">
            <a:extLst>
              <a:ext uri="{FF2B5EF4-FFF2-40B4-BE49-F238E27FC236}">
                <a16:creationId xmlns:a16="http://schemas.microsoft.com/office/drawing/2014/main" id="{D779388E-0BDC-4924-9F4E-390ECE71D279}"/>
              </a:ext>
            </a:extLst>
          </p:cNvPr>
          <p:cNvSpPr txBox="1">
            <a:spLocks/>
          </p:cNvSpPr>
          <p:nvPr/>
        </p:nvSpPr>
        <p:spPr>
          <a:xfrm>
            <a:off x="3585980" y="274638"/>
            <a:ext cx="6015221"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t>PMC Progress</a:t>
            </a:r>
          </a:p>
        </p:txBody>
      </p:sp>
    </p:spTree>
    <p:extLst>
      <p:ext uri="{BB962C8B-B14F-4D97-AF65-F5344CB8AC3E}">
        <p14:creationId xmlns:p14="http://schemas.microsoft.com/office/powerpoint/2010/main" val="310297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3695-B963-4C66-AE65-3CFC7989ECEB}"/>
              </a:ext>
            </a:extLst>
          </p:cNvPr>
          <p:cNvSpPr>
            <a:spLocks noGrp="1"/>
          </p:cNvSpPr>
          <p:nvPr>
            <p:ph type="title"/>
          </p:nvPr>
        </p:nvSpPr>
        <p:spPr>
          <a:xfrm>
            <a:off x="3352800" y="274639"/>
            <a:ext cx="6477000" cy="798889"/>
          </a:xfrm>
        </p:spPr>
        <p:txBody>
          <a:bodyPr/>
          <a:lstStyle/>
          <a:p>
            <a:r>
              <a:rPr lang="en-US" sz="3200" dirty="0">
                <a:latin typeface="YALEDESIGN-ROMAN"/>
              </a:rPr>
              <a:t>Responses to recent events affecting people with pain</a:t>
            </a:r>
            <a:endParaRPr lang="en-US" sz="3200" dirty="0">
              <a:solidFill>
                <a:schemeClr val="accent3">
                  <a:lumMod val="50000"/>
                </a:schemeClr>
              </a:solidFill>
              <a:latin typeface="YALEDESIGN-ROMAN"/>
            </a:endParaRPr>
          </a:p>
        </p:txBody>
      </p:sp>
      <p:sp>
        <p:nvSpPr>
          <p:cNvPr id="5" name="TextBox 4">
            <a:extLst>
              <a:ext uri="{FF2B5EF4-FFF2-40B4-BE49-F238E27FC236}">
                <a16:creationId xmlns:a16="http://schemas.microsoft.com/office/drawing/2014/main" id="{2D957C1C-AA4B-274E-A447-B7FF6DFD1682}"/>
              </a:ext>
            </a:extLst>
          </p:cNvPr>
          <p:cNvSpPr txBox="1"/>
          <p:nvPr/>
        </p:nvSpPr>
        <p:spPr>
          <a:xfrm>
            <a:off x="762000" y="1503429"/>
            <a:ext cx="4419600" cy="2677656"/>
          </a:xfrm>
          <a:prstGeom prst="rect">
            <a:avLst/>
          </a:prstGeom>
          <a:noFill/>
        </p:spPr>
        <p:txBody>
          <a:bodyPr wrap="square" rtlCol="0">
            <a:spAutoFit/>
          </a:bodyPr>
          <a:lstStyle/>
          <a:p>
            <a:r>
              <a:rPr lang="en-US" sz="2400" dirty="0">
                <a:latin typeface="Abadi MT Condensed Light" panose="020B0306030101010103" pitchFamily="34" charset="77"/>
              </a:rPr>
              <a:t>Developed written response to COVID-19 pandemic on PMC website and coordinated and supported unified measures to account for COVID-19 impact across all 11 trials. (Manuscript published)</a:t>
            </a:r>
          </a:p>
        </p:txBody>
      </p:sp>
      <p:pic>
        <p:nvPicPr>
          <p:cNvPr id="12" name="Picture 11" descr="A screenshot of a cell phone&#10;&#10;Description automatically generated">
            <a:extLst>
              <a:ext uri="{FF2B5EF4-FFF2-40B4-BE49-F238E27FC236}">
                <a16:creationId xmlns:a16="http://schemas.microsoft.com/office/drawing/2014/main" id="{FDDE68E8-50FB-B44A-B22C-ABEC00DCC7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1503429"/>
            <a:ext cx="3969600" cy="2425867"/>
          </a:xfrm>
          <a:prstGeom prst="rect">
            <a:avLst/>
          </a:prstGeom>
        </p:spPr>
      </p:pic>
      <p:sp>
        <p:nvSpPr>
          <p:cNvPr id="3" name="Rectangle 2">
            <a:extLst>
              <a:ext uri="{FF2B5EF4-FFF2-40B4-BE49-F238E27FC236}">
                <a16:creationId xmlns:a16="http://schemas.microsoft.com/office/drawing/2014/main" id="{4398FC16-0A95-4ABD-B5FA-7B32BC085BA2}"/>
              </a:ext>
            </a:extLst>
          </p:cNvPr>
          <p:cNvSpPr/>
          <p:nvPr/>
        </p:nvSpPr>
        <p:spPr>
          <a:xfrm>
            <a:off x="762000" y="3124198"/>
            <a:ext cx="4419600" cy="2954655"/>
          </a:xfrm>
          <a:prstGeom prst="rect">
            <a:avLst/>
          </a:prstGeom>
        </p:spPr>
        <p:txBody>
          <a:bodyPr wrap="square">
            <a:spAutoFit/>
          </a:bodyPr>
          <a:lstStyle/>
          <a:p>
            <a:endParaRPr lang="en-US" dirty="0">
              <a:latin typeface="Abadi MT Condensed Light" panose="020B0306030101010103" pitchFamily="34" charset="77"/>
            </a:endParaRPr>
          </a:p>
          <a:p>
            <a:r>
              <a:rPr lang="en-US" dirty="0">
                <a:latin typeface="Abadi MT Condensed Light" panose="020B0306030101010103" pitchFamily="34" charset="77"/>
              </a:rPr>
              <a:t>(</a:t>
            </a:r>
          </a:p>
          <a:p>
            <a:endParaRPr lang="en-US" dirty="0">
              <a:latin typeface="Abadi MT Condensed Light" panose="020B0306030101010103" pitchFamily="34" charset="77"/>
            </a:endParaRPr>
          </a:p>
          <a:p>
            <a:endParaRPr lang="en-US" dirty="0">
              <a:latin typeface="Abadi MT Condensed Light" panose="020B0306030101010103" pitchFamily="34" charset="77"/>
            </a:endParaRPr>
          </a:p>
          <a:p>
            <a:endParaRPr lang="en-US" dirty="0">
              <a:latin typeface="Abadi MT Condensed Light" panose="020B0306030101010103" pitchFamily="34" charset="77"/>
            </a:endParaRPr>
          </a:p>
          <a:p>
            <a:r>
              <a:rPr lang="en-US" sz="2400" dirty="0">
                <a:latin typeface="Abadi MT Condensed Light" panose="020B0306030101010103" pitchFamily="34" charset="77"/>
              </a:rPr>
              <a:t>Crafted written and video responses to “Black Lives Matter” and disparities in pain care, leveraging PMC PCT PI expertise.</a:t>
            </a:r>
          </a:p>
        </p:txBody>
      </p:sp>
      <p:pic>
        <p:nvPicPr>
          <p:cNvPr id="7" name="Picture 6" descr="A screenshot of a cell phone&#10;&#10;Description automatically generated">
            <a:extLst>
              <a:ext uri="{FF2B5EF4-FFF2-40B4-BE49-F238E27FC236}">
                <a16:creationId xmlns:a16="http://schemas.microsoft.com/office/drawing/2014/main" id="{04B48172-7FB0-4A4C-AB21-47F2935AC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191111"/>
            <a:ext cx="3969600" cy="2425866"/>
          </a:xfrm>
          <a:prstGeom prst="rect">
            <a:avLst/>
          </a:prstGeom>
        </p:spPr>
      </p:pic>
    </p:spTree>
    <p:extLst>
      <p:ext uri="{BB962C8B-B14F-4D97-AF65-F5344CB8AC3E}">
        <p14:creationId xmlns:p14="http://schemas.microsoft.com/office/powerpoint/2010/main" val="257746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C9A57D-4AE3-4408-892A-117E4E0F51E2}"/>
              </a:ext>
            </a:extLst>
          </p:cNvPr>
          <p:cNvSpPr>
            <a:spLocks noGrp="1"/>
          </p:cNvSpPr>
          <p:nvPr>
            <p:ph idx="1"/>
          </p:nvPr>
        </p:nvSpPr>
        <p:spPr/>
        <p:txBody>
          <a:bodyPr>
            <a:normAutofit/>
          </a:bodyPr>
          <a:lstStyle/>
          <a:p>
            <a:r>
              <a:rPr lang="en-US" dirty="0"/>
              <a:t>Building a supportive community, drawing on the strengths of the PMC, VA and DoD as learning healthcare systems.</a:t>
            </a:r>
          </a:p>
          <a:p>
            <a:r>
              <a:rPr lang="en-US" dirty="0"/>
              <a:t>Coordinated effort to identify significant changes to PCT protocols (sampling and recruitment plans, assessments, interventions) as a function of COVID.  (Manuscript on shift to virtual delivery of pain interventions under review)</a:t>
            </a:r>
          </a:p>
          <a:p>
            <a:r>
              <a:rPr lang="en-US" dirty="0"/>
              <a:t>Developing additional survey questions regarding impact of COVID for study participants.</a:t>
            </a:r>
          </a:p>
          <a:p>
            <a:r>
              <a:rPr lang="en-US" dirty="0"/>
              <a:t>Developing collaboration with NIH Health Systems Research Collaboratory to identify solutions and best practices, and to develop recommendations for appropriate analytic approaches to address protocol adaptations.</a:t>
            </a:r>
          </a:p>
          <a:p>
            <a:r>
              <a:rPr lang="en-US" dirty="0"/>
              <a:t>Encouraging ongoing communication between PCT PIs and sponsoring agency program officers and relevant IRBs and DSMBs regarding potential protocol changes.</a:t>
            </a:r>
          </a:p>
        </p:txBody>
      </p:sp>
      <p:sp>
        <p:nvSpPr>
          <p:cNvPr id="2" name="Title 1">
            <a:extLst>
              <a:ext uri="{FF2B5EF4-FFF2-40B4-BE49-F238E27FC236}">
                <a16:creationId xmlns:a16="http://schemas.microsoft.com/office/drawing/2014/main" id="{A8BEBF1D-0600-4C33-806C-EEC826A7F4B4}"/>
              </a:ext>
            </a:extLst>
          </p:cNvPr>
          <p:cNvSpPr>
            <a:spLocks noGrp="1"/>
          </p:cNvSpPr>
          <p:nvPr>
            <p:ph type="title" idx="4294967295"/>
          </p:nvPr>
        </p:nvSpPr>
        <p:spPr>
          <a:xfrm>
            <a:off x="3048002" y="274638"/>
            <a:ext cx="6857999" cy="1143000"/>
          </a:xfrm>
        </p:spPr>
        <p:txBody>
          <a:bodyPr/>
          <a:lstStyle/>
          <a:p>
            <a:r>
              <a:rPr lang="en-US" dirty="0"/>
              <a:t>Response to COVID 19</a:t>
            </a:r>
          </a:p>
        </p:txBody>
      </p:sp>
    </p:spTree>
    <p:extLst>
      <p:ext uri="{BB962C8B-B14F-4D97-AF65-F5344CB8AC3E}">
        <p14:creationId xmlns:p14="http://schemas.microsoft.com/office/powerpoint/2010/main" val="36822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3639-FA83-4E24-A377-5A450466403D}"/>
              </a:ext>
            </a:extLst>
          </p:cNvPr>
          <p:cNvSpPr>
            <a:spLocks noGrp="1"/>
          </p:cNvSpPr>
          <p:nvPr>
            <p:ph type="title"/>
          </p:nvPr>
        </p:nvSpPr>
        <p:spPr>
          <a:xfrm>
            <a:off x="3591422" y="274638"/>
            <a:ext cx="6009778" cy="715962"/>
          </a:xfrm>
        </p:spPr>
        <p:txBody>
          <a:bodyPr/>
          <a:lstStyle/>
          <a:p>
            <a:r>
              <a:rPr lang="en-US" sz="3600" dirty="0">
                <a:solidFill>
                  <a:schemeClr val="accent3">
                    <a:lumMod val="50000"/>
                  </a:schemeClr>
                </a:solidFill>
                <a:latin typeface="YALEDESIGN-ROMAN" pitchFamily="2" charset="0"/>
              </a:rPr>
              <a:t>Testimonials</a:t>
            </a:r>
          </a:p>
        </p:txBody>
      </p:sp>
      <p:sp>
        <p:nvSpPr>
          <p:cNvPr id="3" name="TextBox 2">
            <a:extLst>
              <a:ext uri="{FF2B5EF4-FFF2-40B4-BE49-F238E27FC236}">
                <a16:creationId xmlns:a16="http://schemas.microsoft.com/office/drawing/2014/main" id="{14547907-3BB6-4853-8F78-6518677897D0}"/>
              </a:ext>
            </a:extLst>
          </p:cNvPr>
          <p:cNvSpPr txBox="1"/>
          <p:nvPr/>
        </p:nvSpPr>
        <p:spPr>
          <a:xfrm>
            <a:off x="762000" y="1382286"/>
            <a:ext cx="9906000" cy="5093702"/>
          </a:xfrm>
          <a:prstGeom prst="rect">
            <a:avLst/>
          </a:prstGeom>
          <a:noFill/>
        </p:spPr>
        <p:txBody>
          <a:bodyPr wrap="square" rtlCol="0">
            <a:spAutoFit/>
          </a:bodyPr>
          <a:lstStyle/>
          <a:p>
            <a:pPr algn="ctr"/>
            <a:r>
              <a:rPr lang="en-US" sz="2000" dirty="0">
                <a:latin typeface="Abadi MT Condensed Light" panose="020B0306030101010103" pitchFamily="34" charset="77"/>
              </a:rPr>
              <a:t>“I love being part of the Pain Management Collaboratory because I get to work closely with pain experts in the field regularly in real time…. For instance, when the COVID-19 crisis emerged, we had to scramble to determine the impact on our trials, but we were able to work rapidly in real time to come up with measures that everybody was going to add to their battery of baseline measures, and potentially measures throughout the trial, to factor in the impact of COVID.”  </a:t>
            </a:r>
            <a:br>
              <a:rPr lang="en-US" sz="2000" dirty="0">
                <a:latin typeface="Abadi MT Condensed Light" panose="020B0306030101010103" pitchFamily="34" charset="77"/>
              </a:rPr>
            </a:br>
            <a:r>
              <a:rPr lang="en-US" sz="2000" b="1" dirty="0">
                <a:solidFill>
                  <a:schemeClr val="accent3">
                    <a:lumMod val="50000"/>
                  </a:schemeClr>
                </a:solidFill>
                <a:latin typeface="Abadi MT Condensed Light" panose="020B0306030101010103" pitchFamily="34" charset="77"/>
              </a:rPr>
              <a:t>- Diana Burgess, Ph.D.</a:t>
            </a:r>
          </a:p>
          <a:p>
            <a:pPr algn="ctr"/>
            <a:endParaRPr lang="en-US" sz="2000" dirty="0">
              <a:latin typeface="Abadi MT Condensed Light" panose="020B0306030101010103" pitchFamily="34" charset="77"/>
            </a:endParaRPr>
          </a:p>
          <a:p>
            <a:pPr algn="ctr"/>
            <a:r>
              <a:rPr lang="en-US" sz="2000" dirty="0">
                <a:latin typeface="Abadi MT Condensed Light" panose="020B0306030101010103" pitchFamily="34" charset="77"/>
              </a:rPr>
              <a:t>“I appreciate this type of camaraderie at a high level.”</a:t>
            </a:r>
          </a:p>
          <a:p>
            <a:pPr algn="ctr"/>
            <a:r>
              <a:rPr lang="en-US" sz="2000" b="1" dirty="0">
                <a:solidFill>
                  <a:schemeClr val="accent3">
                    <a:lumMod val="50000"/>
                  </a:schemeClr>
                </a:solidFill>
                <a:latin typeface="Abadi MT Condensed Light" panose="020B0306030101010103" pitchFamily="34" charset="77"/>
              </a:rPr>
              <a:t>-Steven George, PT, Ph.D.</a:t>
            </a:r>
          </a:p>
          <a:p>
            <a:pPr algn="ctr"/>
            <a:endParaRPr lang="en-US" sz="2000" dirty="0">
              <a:latin typeface="Abadi MT Condensed Light" panose="020B0306030101010103" pitchFamily="34" charset="77"/>
            </a:endParaRPr>
          </a:p>
          <a:p>
            <a:pPr algn="ctr">
              <a:spcAft>
                <a:spcPts val="600"/>
              </a:spcAft>
            </a:pPr>
            <a:r>
              <a:rPr lang="en-US" sz="2000" dirty="0">
                <a:latin typeface="Abadi MT Condensed Light" panose="020B0306030101010103" pitchFamily="34" charset="77"/>
              </a:rPr>
              <a:t>[The Collaboratory] allows us to all be in tune with one another and benefit from the addition of all our projects together, rather than just from the individual project alone. </a:t>
            </a:r>
            <a:br>
              <a:rPr lang="en-US" i="1" dirty="0"/>
            </a:br>
            <a:r>
              <a:rPr lang="en-US" sz="2000" b="1" dirty="0">
                <a:solidFill>
                  <a:schemeClr val="accent3">
                    <a:lumMod val="50000"/>
                  </a:schemeClr>
                </a:solidFill>
                <a:latin typeface="Abadi MT Condensed Light" panose="020B0306030101010103" pitchFamily="34" charset="77"/>
              </a:rPr>
              <a:t>- Brian Ilfeld, M.D., M.S.</a:t>
            </a:r>
          </a:p>
          <a:p>
            <a:pPr algn="ctr"/>
            <a:r>
              <a:rPr lang="en-US" sz="2000" b="1" dirty="0">
                <a:solidFill>
                  <a:schemeClr val="accent3">
                    <a:lumMod val="50000"/>
                  </a:schemeClr>
                </a:solidFill>
                <a:latin typeface="Abadi MT Condensed Light" panose="020B0306030101010103" pitchFamily="34" charset="77"/>
              </a:rPr>
              <a:t>www.painmanagementcollaboratory.org</a:t>
            </a:r>
          </a:p>
          <a:p>
            <a:pPr algn="ctr"/>
            <a:endParaRPr lang="en-US" sz="2000" b="1" dirty="0">
              <a:solidFill>
                <a:schemeClr val="accent3">
                  <a:lumMod val="50000"/>
                </a:schemeClr>
              </a:solidFill>
              <a:latin typeface="Abadi MT Condensed Light" panose="020B0306030101010103" pitchFamily="34" charset="77"/>
            </a:endParaRPr>
          </a:p>
        </p:txBody>
      </p:sp>
    </p:spTree>
    <p:extLst>
      <p:ext uri="{BB962C8B-B14F-4D97-AF65-F5344CB8AC3E}">
        <p14:creationId xmlns:p14="http://schemas.microsoft.com/office/powerpoint/2010/main" val="967803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3180591" y="838200"/>
            <a:ext cx="5830818" cy="3277589"/>
          </a:xfrm>
          <a:prstGeom prst="rect">
            <a:avLst/>
          </a:prstGeom>
        </p:spPr>
        <p:txBody>
          <a:bodyPr/>
          <a:lstStyle>
            <a:lvl1pPr algn="l" defTabSz="914400" rtl="0" eaLnBrk="1" latinLnBrk="0" hangingPunct="1">
              <a:spcBef>
                <a:spcPct val="0"/>
              </a:spcBef>
              <a:buNone/>
              <a:defRPr sz="4000" kern="1200" cap="none" spc="-100" baseline="0">
                <a:ln>
                  <a:noFill/>
                </a:ln>
                <a:solidFill>
                  <a:srgbClr val="800000"/>
                </a:solidFill>
                <a:effectLst/>
                <a:latin typeface="+mj-lt"/>
                <a:ea typeface="+mj-ea"/>
                <a:cs typeface="+mj-cs"/>
              </a:defRPr>
            </a:lvl1pPr>
          </a:lstStyle>
          <a:p>
            <a:pPr algn="ctr"/>
            <a:r>
              <a:rPr lang="en-US" dirty="0"/>
              <a:t>Thanks</a:t>
            </a:r>
          </a:p>
        </p:txBody>
      </p:sp>
      <p:sp>
        <p:nvSpPr>
          <p:cNvPr id="3" name="Subtitle 5"/>
          <p:cNvSpPr txBox="1">
            <a:spLocks/>
          </p:cNvSpPr>
          <p:nvPr/>
        </p:nvSpPr>
        <p:spPr>
          <a:xfrm>
            <a:off x="990600" y="2209800"/>
            <a:ext cx="9448799" cy="287698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85748" indent="0" algn="ctr">
              <a:buNone/>
            </a:pPr>
            <a:r>
              <a:rPr lang="en-US" sz="2800" dirty="0">
                <a:hlinkClick r:id="rId3"/>
              </a:rPr>
              <a:t>Robert.kerns@yale.edu</a:t>
            </a:r>
            <a:endParaRPr lang="en-US" sz="2800" dirty="0"/>
          </a:p>
          <a:p>
            <a:pPr marL="85748" indent="0" algn="ctr">
              <a:buNone/>
            </a:pPr>
            <a:r>
              <a:rPr lang="en-US" sz="2800" dirty="0">
                <a:hlinkClick r:id="rId4"/>
              </a:rPr>
              <a:t>www.painmanagementcollaboratory.org</a:t>
            </a:r>
            <a:endParaRPr lang="en-US" sz="2800" dirty="0"/>
          </a:p>
          <a:p>
            <a:pPr marL="85748" indent="0" algn="ctr">
              <a:buNone/>
            </a:pPr>
            <a:r>
              <a:rPr lang="en-US" sz="2800" dirty="0"/>
              <a:t>Twitter:  @Drbob52; @painmc3</a:t>
            </a:r>
          </a:p>
          <a:p>
            <a:pPr marL="85748" indent="0" algn="ctr">
              <a:buNone/>
            </a:pPr>
            <a:endParaRPr lang="en-US" dirty="0"/>
          </a:p>
          <a:p>
            <a:pPr marL="85748" indent="0" algn="ctr">
              <a:buNone/>
            </a:pPr>
            <a:r>
              <a:rPr lang="en-US" dirty="0"/>
              <a:t>Kerns, R.D., Brandt, C.A., Peduzzi, P. and the NIH-DoD-VA Pain Management Collaboratory.  (2019).  The NIH-DoD-VA Pain Management Collaboratory.  </a:t>
            </a:r>
            <a:r>
              <a:rPr lang="en-US" i="1" dirty="0"/>
              <a:t>Pain Medicine, 20, </a:t>
            </a:r>
            <a:r>
              <a:rPr lang="en-US" dirty="0"/>
              <a:t>2336–2345. </a:t>
            </a:r>
            <a:r>
              <a:rPr lang="en-US" dirty="0">
                <a:hlinkClick r:id="rId5"/>
              </a:rPr>
              <a:t>doi.org/10.1093/pm/pnz186</a:t>
            </a:r>
            <a:endParaRPr lang="en-US" dirty="0"/>
          </a:p>
          <a:p>
            <a:pPr marL="85748" indent="0" algn="ctr">
              <a:buNone/>
            </a:pPr>
            <a:endParaRPr lang="en-US" dirty="0"/>
          </a:p>
          <a:p>
            <a:pPr marL="85748" indent="0" algn="ctr">
              <a:buNone/>
            </a:pPr>
            <a:r>
              <a:rPr lang="en-US" dirty="0"/>
              <a:t>Forthcoming </a:t>
            </a:r>
            <a:r>
              <a:rPr lang="en-US" i="1" dirty="0"/>
              <a:t>Pain Medicine </a:t>
            </a:r>
            <a:r>
              <a:rPr lang="en-US" dirty="0"/>
              <a:t>supplement</a:t>
            </a:r>
          </a:p>
          <a:p>
            <a:pPr marL="85748" indent="0" algn="ctr">
              <a:buNone/>
            </a:pPr>
            <a:endParaRPr lang="en-US" sz="2800" dirty="0"/>
          </a:p>
          <a:p>
            <a:pPr marL="85748" indent="0" algn="ctr">
              <a:buNone/>
            </a:pPr>
            <a:endParaRPr lang="en-US" sz="1650" dirty="0"/>
          </a:p>
          <a:p>
            <a:endParaRPr lang="en-US" sz="1650" dirty="0"/>
          </a:p>
        </p:txBody>
      </p:sp>
    </p:spTree>
    <p:extLst>
      <p:ext uri="{BB962C8B-B14F-4D97-AF65-F5344CB8AC3E}">
        <p14:creationId xmlns:p14="http://schemas.microsoft.com/office/powerpoint/2010/main" val="207446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305800" cy="1486235"/>
          </a:xfrm>
        </p:spPr>
        <p:txBody>
          <a:bodyPr>
            <a:normAutofit fontScale="90000"/>
          </a:bodyPr>
          <a:lstStyle/>
          <a:p>
            <a:br>
              <a:rPr lang="en-US" dirty="0"/>
            </a:br>
            <a:r>
              <a:rPr lang="en-US" dirty="0"/>
              <a:t>Gap between evidence and practice</a:t>
            </a:r>
          </a:p>
        </p:txBody>
      </p:sp>
      <p:sp>
        <p:nvSpPr>
          <p:cNvPr id="3" name="Content Placeholder 2"/>
          <p:cNvSpPr>
            <a:spLocks noGrp="1"/>
          </p:cNvSpPr>
          <p:nvPr>
            <p:ph idx="1"/>
          </p:nvPr>
        </p:nvSpPr>
        <p:spPr>
          <a:xfrm>
            <a:off x="1981200" y="1954203"/>
            <a:ext cx="7620000" cy="4171960"/>
          </a:xfrm>
        </p:spPr>
        <p:txBody>
          <a:bodyPr/>
          <a:lstStyle/>
          <a:p>
            <a:r>
              <a:rPr lang="en-US" sz="2400" dirty="0"/>
              <a:t>Growing evidence to support integrated, coordinated, multimodal and interdisciplinary models of pain care that support patient activation and pain self-management</a:t>
            </a:r>
          </a:p>
          <a:p>
            <a:pPr marL="0" indent="0">
              <a:buNone/>
            </a:pPr>
            <a:r>
              <a:rPr lang="en-US" sz="2400" dirty="0"/>
              <a:t> </a:t>
            </a:r>
          </a:p>
          <a:p>
            <a:r>
              <a:rPr lang="en-US" sz="2400" dirty="0"/>
              <a:t>Significant organizational/systems, provider and patient-level barriers to timely and equitable access to these approaches</a:t>
            </a:r>
          </a:p>
          <a:p>
            <a:endParaRPr lang="en-US" sz="2400" dirty="0"/>
          </a:p>
          <a:p>
            <a:r>
              <a:rPr lang="en-US" sz="2400" dirty="0"/>
              <a:t>Veteran and military health systems are ideally positioned to address this gap</a:t>
            </a:r>
          </a:p>
          <a:p>
            <a:endParaRPr lang="en-US" dirty="0"/>
          </a:p>
        </p:txBody>
      </p:sp>
      <p:sp>
        <p:nvSpPr>
          <p:cNvPr id="4" name="Down Arrow 3"/>
          <p:cNvSpPr/>
          <p:nvPr/>
        </p:nvSpPr>
        <p:spPr>
          <a:xfrm>
            <a:off x="5253863" y="3139341"/>
            <a:ext cx="363474" cy="3991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Down Arrow 4"/>
          <p:cNvSpPr/>
          <p:nvPr/>
        </p:nvSpPr>
        <p:spPr>
          <a:xfrm>
            <a:off x="5257800" y="4648200"/>
            <a:ext cx="363474" cy="3429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567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8B1-17E8-4A20-A2D0-8E2C0750B722}"/>
              </a:ext>
            </a:extLst>
          </p:cNvPr>
          <p:cNvSpPr>
            <a:spLocks noGrp="1"/>
          </p:cNvSpPr>
          <p:nvPr>
            <p:ph type="title"/>
          </p:nvPr>
        </p:nvSpPr>
        <p:spPr>
          <a:xfrm>
            <a:off x="3352801" y="274638"/>
            <a:ext cx="6552125" cy="1143000"/>
          </a:xfrm>
        </p:spPr>
        <p:txBody>
          <a:bodyPr/>
          <a:lstStyle/>
          <a:p>
            <a:r>
              <a:rPr lang="en-US" sz="3200" dirty="0"/>
              <a:t>NIH-DoD-VA Pain Management Collaboratory</a:t>
            </a:r>
          </a:p>
        </p:txBody>
      </p:sp>
      <p:sp>
        <p:nvSpPr>
          <p:cNvPr id="5" name="Content Placeholder 2">
            <a:extLst>
              <a:ext uri="{FF2B5EF4-FFF2-40B4-BE49-F238E27FC236}">
                <a16:creationId xmlns:a16="http://schemas.microsoft.com/office/drawing/2014/main" id="{DD9E78C7-6DD1-447B-BD69-C72F783BA0AF}"/>
              </a:ext>
            </a:extLst>
          </p:cNvPr>
          <p:cNvSpPr>
            <a:spLocks noGrp="1"/>
          </p:cNvSpPr>
          <p:nvPr>
            <p:ph idx="1"/>
          </p:nvPr>
        </p:nvSpPr>
        <p:spPr>
          <a:xfrm>
            <a:off x="1752600" y="1417638"/>
            <a:ext cx="8152326" cy="5165724"/>
          </a:xfrm>
        </p:spPr>
        <p:txBody>
          <a:bodyPr>
            <a:normAutofit fontScale="70000" lnSpcReduction="20000"/>
          </a:bodyPr>
          <a:lstStyle/>
          <a:p>
            <a:pPr marL="0" indent="0">
              <a:buNone/>
            </a:pPr>
            <a:endParaRPr lang="en-US" sz="2000" dirty="0"/>
          </a:p>
          <a:p>
            <a:pPr marL="0" indent="0">
              <a:buNone/>
            </a:pPr>
            <a:r>
              <a:rPr lang="en-US" sz="3400" dirty="0"/>
              <a:t>Approximately $81 Million investment over six years</a:t>
            </a:r>
          </a:p>
          <a:p>
            <a:pPr marL="0" indent="0">
              <a:buNone/>
            </a:pPr>
            <a:endParaRPr lang="en-US" sz="3400" dirty="0"/>
          </a:p>
          <a:p>
            <a:pPr marL="0" indent="0">
              <a:buNone/>
            </a:pPr>
            <a:r>
              <a:rPr lang="en-US" sz="3400" dirty="0"/>
              <a:t>Sponsors:</a:t>
            </a:r>
          </a:p>
          <a:p>
            <a:r>
              <a:rPr lang="en-US" sz="3400" b="1" dirty="0"/>
              <a:t>NIH:  </a:t>
            </a:r>
            <a:r>
              <a:rPr lang="en-US" sz="3400" dirty="0"/>
              <a:t>National Center for Complementary and Integrative Health, National Institute for Neurological Disorders and Stroke, National Institute of Drug Abuse, National Institute of Alcohol Abuse and Alcoholism, National Institute of Child Health and Human Development, National Institute of Nursing Research, Office of Behavioral and Social Sciences Research, Office of Research on Women’s Health </a:t>
            </a:r>
          </a:p>
          <a:p>
            <a:r>
              <a:rPr lang="en-US" sz="3400" b="1" dirty="0"/>
              <a:t>DoD: </a:t>
            </a:r>
            <a:r>
              <a:rPr lang="en-US" sz="3400" dirty="0"/>
              <a:t>Clinical Rehabilitative Medicine Research Program, Military Operational Medicine Research Program </a:t>
            </a:r>
          </a:p>
          <a:p>
            <a:r>
              <a:rPr lang="en-US" sz="3400" b="1" dirty="0"/>
              <a:t>VA:</a:t>
            </a:r>
            <a:r>
              <a:rPr lang="en-US" sz="3400" dirty="0"/>
              <a:t> Health Services Research &amp; Development Service, Office of Research and Development </a:t>
            </a:r>
          </a:p>
          <a:p>
            <a:endParaRPr lang="en-US" dirty="0"/>
          </a:p>
        </p:txBody>
      </p:sp>
    </p:spTree>
    <p:extLst>
      <p:ext uri="{BB962C8B-B14F-4D97-AF65-F5344CB8AC3E}">
        <p14:creationId xmlns:p14="http://schemas.microsoft.com/office/powerpoint/2010/main" val="354566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8B1-17E8-4A20-A2D0-8E2C0750B722}"/>
              </a:ext>
            </a:extLst>
          </p:cNvPr>
          <p:cNvSpPr>
            <a:spLocks noGrp="1"/>
          </p:cNvSpPr>
          <p:nvPr>
            <p:ph type="title"/>
          </p:nvPr>
        </p:nvSpPr>
        <p:spPr>
          <a:xfrm>
            <a:off x="2514601" y="274638"/>
            <a:ext cx="8458199" cy="1143000"/>
          </a:xfrm>
        </p:spPr>
        <p:txBody>
          <a:bodyPr/>
          <a:lstStyle/>
          <a:p>
            <a:r>
              <a:rPr lang="en-US" sz="3200" dirty="0"/>
              <a:t>NIH-DOD-VA Pain Management Collaboratory</a:t>
            </a:r>
            <a:br>
              <a:rPr lang="en-US" sz="3200" dirty="0"/>
            </a:br>
            <a:r>
              <a:rPr lang="en-US" sz="3200" dirty="0"/>
              <a:t>Key Objective</a:t>
            </a:r>
          </a:p>
        </p:txBody>
      </p:sp>
      <p:sp>
        <p:nvSpPr>
          <p:cNvPr id="6" name="Content Placeholder 9">
            <a:extLst>
              <a:ext uri="{FF2B5EF4-FFF2-40B4-BE49-F238E27FC236}">
                <a16:creationId xmlns:a16="http://schemas.microsoft.com/office/drawing/2014/main" id="{EF010F7A-C2FE-47E4-A82D-C222E856FF21}"/>
              </a:ext>
            </a:extLst>
          </p:cNvPr>
          <p:cNvSpPr txBox="1">
            <a:spLocks/>
          </p:cNvSpPr>
          <p:nvPr/>
        </p:nvSpPr>
        <p:spPr>
          <a:xfrm>
            <a:off x="838200" y="1752600"/>
            <a:ext cx="9448800" cy="483076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r>
              <a:rPr lang="en-US" sz="2400" dirty="0"/>
              <a:t>Conduct pragmatic clinical trials to evaluate whether nonpharmacological approaches for management of pain and </a:t>
            </a:r>
            <a:r>
              <a:rPr lang="en-US" sz="2400" dirty="0" err="1"/>
              <a:t>multimorbidities</a:t>
            </a:r>
            <a:r>
              <a:rPr lang="en-US" sz="2400" dirty="0"/>
              <a:t> are effective when delivered in the Veteran Health Administration (VHA) and/or the Defense Health Agency (DHA)</a:t>
            </a:r>
          </a:p>
          <a:p>
            <a:r>
              <a:rPr lang="en-US" sz="2400" dirty="0"/>
              <a:t>Why pragmatic studies?</a:t>
            </a:r>
          </a:p>
          <a:p>
            <a:pPr lvl="1"/>
            <a:r>
              <a:rPr lang="en-US" dirty="0"/>
              <a:t>Emphasize generalizability of results and protect rigor</a:t>
            </a:r>
          </a:p>
          <a:p>
            <a:pPr lvl="1"/>
            <a:r>
              <a:rPr lang="en-US" dirty="0"/>
              <a:t>Answer questions that inform VHA and DHA about what services to make available to patients with pain throughout their systems</a:t>
            </a:r>
          </a:p>
          <a:p>
            <a:pPr lvl="1"/>
            <a:r>
              <a:rPr lang="en-US" dirty="0"/>
              <a:t>Results may inform other health care systems about nonpharmacological treatments for pain management</a:t>
            </a:r>
          </a:p>
          <a:p>
            <a:endParaRPr lang="en-US" dirty="0"/>
          </a:p>
        </p:txBody>
      </p:sp>
    </p:spTree>
    <p:extLst>
      <p:ext uri="{BB962C8B-B14F-4D97-AF65-F5344CB8AC3E}">
        <p14:creationId xmlns:p14="http://schemas.microsoft.com/office/powerpoint/2010/main" val="283956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8B1-17E8-4A20-A2D0-8E2C0750B722}"/>
              </a:ext>
            </a:extLst>
          </p:cNvPr>
          <p:cNvSpPr>
            <a:spLocks noGrp="1"/>
          </p:cNvSpPr>
          <p:nvPr>
            <p:ph type="title"/>
          </p:nvPr>
        </p:nvSpPr>
        <p:spPr>
          <a:xfrm>
            <a:off x="3585980" y="274638"/>
            <a:ext cx="6015221" cy="860308"/>
          </a:xfrm>
        </p:spPr>
        <p:txBody>
          <a:bodyPr/>
          <a:lstStyle/>
          <a:p>
            <a:r>
              <a:rPr lang="en-US" sz="3200" dirty="0"/>
              <a:t>Evidence-based nonpharmacological approaches</a:t>
            </a:r>
          </a:p>
        </p:txBody>
      </p:sp>
      <p:sp>
        <p:nvSpPr>
          <p:cNvPr id="6" name="TextBox 5">
            <a:extLst>
              <a:ext uri="{FF2B5EF4-FFF2-40B4-BE49-F238E27FC236}">
                <a16:creationId xmlns:a16="http://schemas.microsoft.com/office/drawing/2014/main" id="{F2B9B821-6E0C-4E1B-80B0-3E173C8E6ED2}"/>
              </a:ext>
            </a:extLst>
          </p:cNvPr>
          <p:cNvSpPr txBox="1"/>
          <p:nvPr/>
        </p:nvSpPr>
        <p:spPr>
          <a:xfrm flipH="1">
            <a:off x="2667000" y="1150657"/>
            <a:ext cx="7162800" cy="461665"/>
          </a:xfrm>
          <a:prstGeom prst="rect">
            <a:avLst/>
          </a:prstGeom>
          <a:noFill/>
        </p:spPr>
        <p:txBody>
          <a:bodyPr wrap="square" rtlCol="0">
            <a:spAutoFit/>
          </a:bodyPr>
          <a:lstStyle/>
          <a:p>
            <a:r>
              <a:rPr lang="en-US" sz="1200" dirty="0" err="1"/>
              <a:t>Kligler</a:t>
            </a:r>
            <a:r>
              <a:rPr lang="en-US" sz="1200" dirty="0"/>
              <a:t>, B. et al. (2018).  Clinical policy recommendations from the VHA State-Of-The-Art Conference on Non-pharmacological Approaches to Chronic Musculoskeletal Pain. J</a:t>
            </a:r>
            <a:r>
              <a:rPr lang="en-US" sz="1200" i="1" dirty="0"/>
              <a:t>GIM, 33 (Supplement), </a:t>
            </a:r>
            <a:r>
              <a:rPr lang="en-US" sz="1200" dirty="0"/>
              <a:t>16-23.</a:t>
            </a:r>
          </a:p>
        </p:txBody>
      </p:sp>
      <p:pic>
        <p:nvPicPr>
          <p:cNvPr id="22" name="Picture 21">
            <a:extLst>
              <a:ext uri="{FF2B5EF4-FFF2-40B4-BE49-F238E27FC236}">
                <a16:creationId xmlns:a16="http://schemas.microsoft.com/office/drawing/2014/main" id="{3DDF791A-9494-4DED-A3A6-C1C59D410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222882"/>
            <a:ext cx="4292660" cy="3576234"/>
          </a:xfrm>
          <a:prstGeom prst="rect">
            <a:avLst/>
          </a:prstGeom>
        </p:spPr>
      </p:pic>
      <p:sp>
        <p:nvSpPr>
          <p:cNvPr id="23" name="TextBox 22">
            <a:extLst>
              <a:ext uri="{FF2B5EF4-FFF2-40B4-BE49-F238E27FC236}">
                <a16:creationId xmlns:a16="http://schemas.microsoft.com/office/drawing/2014/main" id="{CD940458-AF57-4448-A462-498D5C5AEC64}"/>
              </a:ext>
            </a:extLst>
          </p:cNvPr>
          <p:cNvSpPr txBox="1"/>
          <p:nvPr/>
        </p:nvSpPr>
        <p:spPr>
          <a:xfrm>
            <a:off x="4312878" y="2240252"/>
            <a:ext cx="1375956" cy="646331"/>
          </a:xfrm>
          <a:prstGeom prst="rect">
            <a:avLst/>
          </a:prstGeom>
          <a:solidFill>
            <a:schemeClr val="bg1"/>
          </a:solidFill>
          <a:ln w="28575">
            <a:solidFill>
              <a:schemeClr val="tx1"/>
            </a:solidFill>
          </a:ln>
        </p:spPr>
        <p:txBody>
          <a:bodyPr wrap="square" rtlCol="0">
            <a:spAutoFit/>
          </a:bodyPr>
          <a:lstStyle/>
          <a:p>
            <a:pPr algn="ctr"/>
            <a:r>
              <a:rPr lang="en-US" b="1" dirty="0"/>
              <a:t>Manual therapies</a:t>
            </a:r>
          </a:p>
        </p:txBody>
      </p:sp>
      <p:sp>
        <p:nvSpPr>
          <p:cNvPr id="24" name="TextBox 23">
            <a:extLst>
              <a:ext uri="{FF2B5EF4-FFF2-40B4-BE49-F238E27FC236}">
                <a16:creationId xmlns:a16="http://schemas.microsoft.com/office/drawing/2014/main" id="{A77BC83E-3A9D-4DA5-B61F-2E8FE5E746C6}"/>
              </a:ext>
            </a:extLst>
          </p:cNvPr>
          <p:cNvSpPr txBox="1"/>
          <p:nvPr/>
        </p:nvSpPr>
        <p:spPr>
          <a:xfrm>
            <a:off x="2454946" y="5027676"/>
            <a:ext cx="1760222" cy="923330"/>
          </a:xfrm>
          <a:prstGeom prst="rect">
            <a:avLst/>
          </a:prstGeom>
          <a:solidFill>
            <a:schemeClr val="bg1"/>
          </a:solidFill>
          <a:ln w="28575">
            <a:solidFill>
              <a:schemeClr val="tx1"/>
            </a:solidFill>
          </a:ln>
        </p:spPr>
        <p:txBody>
          <a:bodyPr wrap="square" rtlCol="0">
            <a:spAutoFit/>
          </a:bodyPr>
          <a:lstStyle/>
          <a:p>
            <a:pPr algn="ctr"/>
            <a:r>
              <a:rPr lang="en-US" b="1" dirty="0"/>
              <a:t>Behavioral/</a:t>
            </a:r>
          </a:p>
          <a:p>
            <a:pPr algn="ctr"/>
            <a:r>
              <a:rPr lang="en-US" b="1" dirty="0"/>
              <a:t>Psychological therapies</a:t>
            </a:r>
          </a:p>
        </p:txBody>
      </p:sp>
      <p:sp>
        <p:nvSpPr>
          <p:cNvPr id="25" name="TextBox 24">
            <a:extLst>
              <a:ext uri="{FF2B5EF4-FFF2-40B4-BE49-F238E27FC236}">
                <a16:creationId xmlns:a16="http://schemas.microsoft.com/office/drawing/2014/main" id="{1105ECC0-7D37-42D5-88A5-2603C17183B6}"/>
              </a:ext>
            </a:extLst>
          </p:cNvPr>
          <p:cNvSpPr txBox="1"/>
          <p:nvPr/>
        </p:nvSpPr>
        <p:spPr>
          <a:xfrm>
            <a:off x="5215786" y="4945634"/>
            <a:ext cx="1557226" cy="923330"/>
          </a:xfrm>
          <a:prstGeom prst="rect">
            <a:avLst/>
          </a:prstGeom>
          <a:solidFill>
            <a:schemeClr val="bg1"/>
          </a:solidFill>
          <a:ln w="28575">
            <a:solidFill>
              <a:schemeClr val="tx1"/>
            </a:solidFill>
          </a:ln>
        </p:spPr>
        <p:txBody>
          <a:bodyPr wrap="square" rtlCol="0">
            <a:spAutoFit/>
          </a:bodyPr>
          <a:lstStyle/>
          <a:p>
            <a:pPr algn="ctr"/>
            <a:r>
              <a:rPr lang="en-US" b="1" dirty="0"/>
              <a:t>Exercise/</a:t>
            </a:r>
          </a:p>
          <a:p>
            <a:pPr algn="ctr"/>
            <a:r>
              <a:rPr lang="en-US" b="1" dirty="0"/>
              <a:t>movement therapies</a:t>
            </a:r>
          </a:p>
        </p:txBody>
      </p:sp>
      <p:sp>
        <p:nvSpPr>
          <p:cNvPr id="26" name="TextBox 25">
            <a:extLst>
              <a:ext uri="{FF2B5EF4-FFF2-40B4-BE49-F238E27FC236}">
                <a16:creationId xmlns:a16="http://schemas.microsoft.com/office/drawing/2014/main" id="{E233BBA3-D63A-4090-BF1C-E5FB76E45691}"/>
              </a:ext>
            </a:extLst>
          </p:cNvPr>
          <p:cNvSpPr txBox="1"/>
          <p:nvPr/>
        </p:nvSpPr>
        <p:spPr>
          <a:xfrm>
            <a:off x="2668377" y="3304811"/>
            <a:ext cx="1350086" cy="784830"/>
          </a:xfrm>
          <a:prstGeom prst="rect">
            <a:avLst/>
          </a:prstGeom>
          <a:noFill/>
        </p:spPr>
        <p:txBody>
          <a:bodyPr wrap="square" rtlCol="0">
            <a:spAutoFit/>
          </a:bodyPr>
          <a:lstStyle/>
          <a:p>
            <a:pPr algn="ctr"/>
            <a:r>
              <a:rPr lang="en-US" sz="1500" b="1" dirty="0">
                <a:solidFill>
                  <a:srgbClr val="9A1090"/>
                </a:solidFill>
                <a:latin typeface="Arial" panose="020B0604020202020204" pitchFamily="34" charset="0"/>
                <a:cs typeface="Arial" panose="020B0604020202020204" pitchFamily="34" charset="0"/>
              </a:rPr>
              <a:t>Cognitive Behavioral Therapy</a:t>
            </a:r>
          </a:p>
        </p:txBody>
      </p:sp>
      <p:sp>
        <p:nvSpPr>
          <p:cNvPr id="27" name="TextBox 26">
            <a:extLst>
              <a:ext uri="{FF2B5EF4-FFF2-40B4-BE49-F238E27FC236}">
                <a16:creationId xmlns:a16="http://schemas.microsoft.com/office/drawing/2014/main" id="{1655ACDD-290B-4DE6-8A69-3DC982F6A2E2}"/>
              </a:ext>
            </a:extLst>
          </p:cNvPr>
          <p:cNvSpPr txBox="1"/>
          <p:nvPr/>
        </p:nvSpPr>
        <p:spPr>
          <a:xfrm>
            <a:off x="5565150" y="3167675"/>
            <a:ext cx="2365736" cy="323165"/>
          </a:xfrm>
          <a:prstGeom prst="rect">
            <a:avLst/>
          </a:prstGeom>
          <a:noFill/>
        </p:spPr>
        <p:txBody>
          <a:bodyPr wrap="square" rtlCol="0">
            <a:spAutoFit/>
          </a:bodyPr>
          <a:lstStyle/>
          <a:p>
            <a:r>
              <a:rPr lang="en-US" sz="1500" b="1" dirty="0">
                <a:solidFill>
                  <a:srgbClr val="FF0000"/>
                </a:solidFill>
                <a:latin typeface="Arial" panose="020B0604020202020204" pitchFamily="34" charset="0"/>
                <a:cs typeface="Arial" panose="020B0604020202020204" pitchFamily="34" charset="0"/>
              </a:rPr>
              <a:t>Massage</a:t>
            </a:r>
          </a:p>
        </p:txBody>
      </p:sp>
      <p:sp>
        <p:nvSpPr>
          <p:cNvPr id="28" name="TextBox 27">
            <a:extLst>
              <a:ext uri="{FF2B5EF4-FFF2-40B4-BE49-F238E27FC236}">
                <a16:creationId xmlns:a16="http://schemas.microsoft.com/office/drawing/2014/main" id="{C7EF15BC-F900-4221-B510-897E05EB44FA}"/>
              </a:ext>
            </a:extLst>
          </p:cNvPr>
          <p:cNvSpPr txBox="1"/>
          <p:nvPr/>
        </p:nvSpPr>
        <p:spPr>
          <a:xfrm>
            <a:off x="3643521" y="2422600"/>
            <a:ext cx="2867569" cy="1246495"/>
          </a:xfrm>
          <a:prstGeom prst="rect">
            <a:avLst/>
          </a:prstGeom>
          <a:noFill/>
        </p:spPr>
        <p:txBody>
          <a:bodyPr wrap="square" rtlCol="0">
            <a:spAutoFit/>
          </a:bodyPr>
          <a:lstStyle/>
          <a:p>
            <a:pPr algn="ctr"/>
            <a:endParaRPr lang="en-US" sz="1500" b="1" dirty="0">
              <a:solidFill>
                <a:srgbClr val="7F2A6E"/>
              </a:solidFill>
              <a:latin typeface="Arial" panose="020B0604020202020204" pitchFamily="34" charset="0"/>
              <a:cs typeface="Arial" panose="020B0604020202020204" pitchFamily="34" charset="0"/>
            </a:endParaRPr>
          </a:p>
          <a:p>
            <a:pPr algn="ctr"/>
            <a:endParaRPr lang="en-US" sz="1500" b="1" dirty="0">
              <a:solidFill>
                <a:srgbClr val="7F2A6E"/>
              </a:solidFill>
              <a:latin typeface="Arial" panose="020B0604020202020204" pitchFamily="34" charset="0"/>
              <a:cs typeface="Arial" panose="020B0604020202020204" pitchFamily="34" charset="0"/>
            </a:endParaRPr>
          </a:p>
          <a:p>
            <a:pPr algn="ctr"/>
            <a:endParaRPr lang="en-US" sz="1500" b="1" dirty="0">
              <a:solidFill>
                <a:srgbClr val="7F2A6E"/>
              </a:solidFill>
              <a:latin typeface="Arial" panose="020B0604020202020204" pitchFamily="34" charset="0"/>
              <a:cs typeface="Arial" panose="020B0604020202020204" pitchFamily="34" charset="0"/>
            </a:endParaRPr>
          </a:p>
          <a:p>
            <a:pPr algn="ctr"/>
            <a:endParaRPr lang="en-US" sz="1500" b="1" dirty="0">
              <a:solidFill>
                <a:srgbClr val="7F2A6E"/>
              </a:solidFill>
              <a:latin typeface="Arial" panose="020B0604020202020204" pitchFamily="34" charset="0"/>
              <a:cs typeface="Arial" panose="020B0604020202020204" pitchFamily="34" charset="0"/>
            </a:endParaRPr>
          </a:p>
          <a:p>
            <a:pPr algn="ctr"/>
            <a:r>
              <a:rPr lang="en-US" sz="1500" b="1" dirty="0">
                <a:solidFill>
                  <a:srgbClr val="7F2A6E"/>
                </a:solidFill>
                <a:latin typeface="Arial" panose="020B0604020202020204" pitchFamily="34" charset="0"/>
                <a:cs typeface="Arial" panose="020B0604020202020204" pitchFamily="34" charset="0"/>
              </a:rPr>
              <a:t>Manipulation</a:t>
            </a:r>
          </a:p>
        </p:txBody>
      </p:sp>
      <p:sp>
        <p:nvSpPr>
          <p:cNvPr id="29" name="TextBox 28">
            <a:extLst>
              <a:ext uri="{FF2B5EF4-FFF2-40B4-BE49-F238E27FC236}">
                <a16:creationId xmlns:a16="http://schemas.microsoft.com/office/drawing/2014/main" id="{E30A484E-36F8-4C6C-A416-6C57D11E7BEE}"/>
              </a:ext>
            </a:extLst>
          </p:cNvPr>
          <p:cNvSpPr txBox="1"/>
          <p:nvPr/>
        </p:nvSpPr>
        <p:spPr>
          <a:xfrm>
            <a:off x="6511088" y="4349615"/>
            <a:ext cx="1660602" cy="784830"/>
          </a:xfrm>
          <a:prstGeom prst="rect">
            <a:avLst/>
          </a:prstGeom>
          <a:noFill/>
        </p:spPr>
        <p:txBody>
          <a:bodyPr wrap="square" rtlCol="0">
            <a:spAutoFit/>
          </a:bodyPr>
          <a:lstStyle/>
          <a:p>
            <a:pPr algn="ctr"/>
            <a:r>
              <a:rPr lang="en-US" sz="1500" b="1" dirty="0">
                <a:solidFill>
                  <a:srgbClr val="0070C0"/>
                </a:solidFill>
                <a:latin typeface="Arial" panose="020B0604020202020204" pitchFamily="34" charset="0"/>
                <a:cs typeface="Arial" panose="020B0604020202020204" pitchFamily="34" charset="0"/>
              </a:rPr>
              <a:t>Coordination/ stabilization exercise</a:t>
            </a:r>
          </a:p>
        </p:txBody>
      </p:sp>
      <p:sp>
        <p:nvSpPr>
          <p:cNvPr id="30" name="TextBox 29">
            <a:extLst>
              <a:ext uri="{FF2B5EF4-FFF2-40B4-BE49-F238E27FC236}">
                <a16:creationId xmlns:a16="http://schemas.microsoft.com/office/drawing/2014/main" id="{F70D71F5-55C8-4E1E-9F5A-7DF0C9CDA1B9}"/>
              </a:ext>
            </a:extLst>
          </p:cNvPr>
          <p:cNvSpPr txBox="1"/>
          <p:nvPr/>
        </p:nvSpPr>
        <p:spPr>
          <a:xfrm>
            <a:off x="2756809" y="2673043"/>
            <a:ext cx="2617696" cy="553998"/>
          </a:xfrm>
          <a:prstGeom prst="rect">
            <a:avLst/>
          </a:prstGeom>
          <a:noFill/>
        </p:spPr>
        <p:txBody>
          <a:bodyPr wrap="square" rtlCol="0">
            <a:spAutoFit/>
          </a:bodyPr>
          <a:lstStyle/>
          <a:p>
            <a:pPr algn="ctr"/>
            <a:endParaRPr lang="en-US" sz="1500" b="1" dirty="0">
              <a:solidFill>
                <a:srgbClr val="00B050"/>
              </a:solidFill>
              <a:latin typeface="Arial" panose="020B0604020202020204" pitchFamily="34" charset="0"/>
              <a:cs typeface="Arial" panose="020B0604020202020204" pitchFamily="34" charset="0"/>
            </a:endParaRPr>
          </a:p>
          <a:p>
            <a:pPr algn="ctr"/>
            <a:r>
              <a:rPr lang="en-US" sz="1500" b="1" dirty="0">
                <a:solidFill>
                  <a:srgbClr val="002060"/>
                </a:solidFill>
                <a:latin typeface="Arial" panose="020B0604020202020204" pitchFamily="34" charset="0"/>
                <a:cs typeface="Arial" panose="020B0604020202020204" pitchFamily="34" charset="0"/>
              </a:rPr>
              <a:t>Acupuncture</a:t>
            </a:r>
          </a:p>
        </p:txBody>
      </p:sp>
      <p:sp>
        <p:nvSpPr>
          <p:cNvPr id="31" name="TextBox 30">
            <a:extLst>
              <a:ext uri="{FF2B5EF4-FFF2-40B4-BE49-F238E27FC236}">
                <a16:creationId xmlns:a16="http://schemas.microsoft.com/office/drawing/2014/main" id="{2D3BFCC7-218B-4FA3-AAC9-14032B3B1AB0}"/>
              </a:ext>
            </a:extLst>
          </p:cNvPr>
          <p:cNvSpPr txBox="1"/>
          <p:nvPr/>
        </p:nvSpPr>
        <p:spPr>
          <a:xfrm>
            <a:off x="6101610" y="3990660"/>
            <a:ext cx="2049976" cy="323165"/>
          </a:xfrm>
          <a:prstGeom prst="rect">
            <a:avLst/>
          </a:prstGeom>
          <a:noFill/>
        </p:spPr>
        <p:txBody>
          <a:bodyPr wrap="square" rtlCol="0">
            <a:spAutoFit/>
          </a:bodyPr>
          <a:lstStyle/>
          <a:p>
            <a:pPr algn="ctr"/>
            <a:r>
              <a:rPr lang="en-US" sz="1500" b="1" dirty="0">
                <a:solidFill>
                  <a:srgbClr val="00B050"/>
                </a:solidFill>
                <a:latin typeface="Arial" panose="020B0604020202020204" pitchFamily="34" charset="0"/>
                <a:cs typeface="Arial" panose="020B0604020202020204" pitchFamily="34" charset="0"/>
              </a:rPr>
              <a:t>Aerobic exercise</a:t>
            </a:r>
          </a:p>
        </p:txBody>
      </p:sp>
      <p:sp>
        <p:nvSpPr>
          <p:cNvPr id="32" name="TextBox 31">
            <a:extLst>
              <a:ext uri="{FF2B5EF4-FFF2-40B4-BE49-F238E27FC236}">
                <a16:creationId xmlns:a16="http://schemas.microsoft.com/office/drawing/2014/main" id="{DF72458B-1571-49AF-8C8D-58E350D6EFDA}"/>
              </a:ext>
            </a:extLst>
          </p:cNvPr>
          <p:cNvSpPr txBox="1"/>
          <p:nvPr/>
        </p:nvSpPr>
        <p:spPr>
          <a:xfrm>
            <a:off x="1871409" y="4183688"/>
            <a:ext cx="1469949" cy="784830"/>
          </a:xfrm>
          <a:prstGeom prst="rect">
            <a:avLst/>
          </a:prstGeom>
          <a:noFill/>
        </p:spPr>
        <p:txBody>
          <a:bodyPr wrap="square" rtlCol="0">
            <a:spAutoFit/>
          </a:bodyPr>
          <a:lstStyle/>
          <a:p>
            <a:pPr algn="ctr"/>
            <a:r>
              <a:rPr lang="en-US" sz="1500" b="1" dirty="0">
                <a:solidFill>
                  <a:srgbClr val="00B050"/>
                </a:solidFill>
                <a:latin typeface="Arial" panose="020B0604020202020204" pitchFamily="34" charset="0"/>
                <a:cs typeface="Arial" panose="020B0604020202020204" pitchFamily="34" charset="0"/>
              </a:rPr>
              <a:t>Acceptance &amp; Commitment Therapy</a:t>
            </a:r>
          </a:p>
        </p:txBody>
      </p:sp>
      <p:sp>
        <p:nvSpPr>
          <p:cNvPr id="33" name="TextBox 32">
            <a:extLst>
              <a:ext uri="{FF2B5EF4-FFF2-40B4-BE49-F238E27FC236}">
                <a16:creationId xmlns:a16="http://schemas.microsoft.com/office/drawing/2014/main" id="{02D88A9D-ADD7-4E30-94FA-E251D66D4E1F}"/>
              </a:ext>
            </a:extLst>
          </p:cNvPr>
          <p:cNvSpPr txBox="1"/>
          <p:nvPr/>
        </p:nvSpPr>
        <p:spPr>
          <a:xfrm>
            <a:off x="3261971" y="4256959"/>
            <a:ext cx="2303180" cy="553998"/>
          </a:xfrm>
          <a:prstGeom prst="rect">
            <a:avLst/>
          </a:prstGeom>
          <a:noFill/>
        </p:spPr>
        <p:txBody>
          <a:bodyPr wrap="square" rtlCol="0">
            <a:spAutoFit/>
          </a:bodyPr>
          <a:lstStyle/>
          <a:p>
            <a:pPr algn="ctr"/>
            <a:r>
              <a:rPr lang="en-US" sz="1500" b="1" dirty="0">
                <a:solidFill>
                  <a:srgbClr val="20285D"/>
                </a:solidFill>
                <a:latin typeface="Arial" panose="020B0604020202020204" pitchFamily="34" charset="0"/>
                <a:cs typeface="Arial" panose="020B0604020202020204" pitchFamily="34" charset="0"/>
              </a:rPr>
              <a:t>Mindfulness Based Stress Reduction</a:t>
            </a:r>
          </a:p>
        </p:txBody>
      </p:sp>
      <p:sp>
        <p:nvSpPr>
          <p:cNvPr id="34" name="TextBox 33">
            <a:extLst>
              <a:ext uri="{FF2B5EF4-FFF2-40B4-BE49-F238E27FC236}">
                <a16:creationId xmlns:a16="http://schemas.microsoft.com/office/drawing/2014/main" id="{356D3178-2E40-48F1-90CA-B47878543A02}"/>
              </a:ext>
            </a:extLst>
          </p:cNvPr>
          <p:cNvSpPr txBox="1"/>
          <p:nvPr/>
        </p:nvSpPr>
        <p:spPr>
          <a:xfrm>
            <a:off x="5815786" y="3774129"/>
            <a:ext cx="1057927" cy="323165"/>
          </a:xfrm>
          <a:prstGeom prst="rect">
            <a:avLst/>
          </a:prstGeom>
          <a:noFill/>
        </p:spPr>
        <p:txBody>
          <a:bodyPr wrap="square" rtlCol="0">
            <a:spAutoFit/>
          </a:bodyPr>
          <a:lstStyle/>
          <a:p>
            <a:r>
              <a:rPr lang="en-US" sz="1500" b="1" dirty="0">
                <a:solidFill>
                  <a:srgbClr val="7F2A6E"/>
                </a:solidFill>
                <a:latin typeface="Arial" panose="020B0604020202020204" pitchFamily="34" charset="0"/>
                <a:cs typeface="Arial" panose="020B0604020202020204" pitchFamily="34" charset="0"/>
              </a:rPr>
              <a:t>Yoga</a:t>
            </a:r>
          </a:p>
        </p:txBody>
      </p:sp>
      <p:sp>
        <p:nvSpPr>
          <p:cNvPr id="35" name="TextBox 34">
            <a:extLst>
              <a:ext uri="{FF2B5EF4-FFF2-40B4-BE49-F238E27FC236}">
                <a16:creationId xmlns:a16="http://schemas.microsoft.com/office/drawing/2014/main" id="{D4F3FFF7-9EB5-4C59-9070-2E39E395720B}"/>
              </a:ext>
            </a:extLst>
          </p:cNvPr>
          <p:cNvSpPr txBox="1"/>
          <p:nvPr/>
        </p:nvSpPr>
        <p:spPr>
          <a:xfrm>
            <a:off x="5497073" y="4332141"/>
            <a:ext cx="815449" cy="323165"/>
          </a:xfrm>
          <a:prstGeom prst="rect">
            <a:avLst/>
          </a:prstGeom>
          <a:noFill/>
        </p:spPr>
        <p:txBody>
          <a:bodyPr wrap="square" rtlCol="0">
            <a:spAutoFit/>
          </a:bodyPr>
          <a:lstStyle/>
          <a:p>
            <a:pPr algn="ctr"/>
            <a:r>
              <a:rPr lang="en-US" sz="1500" b="1" dirty="0">
                <a:solidFill>
                  <a:srgbClr val="0F1866"/>
                </a:solidFill>
                <a:latin typeface="Arial" panose="020B0604020202020204" pitchFamily="34" charset="0"/>
                <a:cs typeface="Arial" panose="020B0604020202020204" pitchFamily="34" charset="0"/>
              </a:rPr>
              <a:t>Tai chi</a:t>
            </a:r>
          </a:p>
        </p:txBody>
      </p:sp>
      <p:sp>
        <p:nvSpPr>
          <p:cNvPr id="36" name="TextBox 35">
            <a:extLst>
              <a:ext uri="{FF2B5EF4-FFF2-40B4-BE49-F238E27FC236}">
                <a16:creationId xmlns:a16="http://schemas.microsoft.com/office/drawing/2014/main" id="{2987DB2E-C6EE-416C-884F-863104D5E25F}"/>
              </a:ext>
            </a:extLst>
          </p:cNvPr>
          <p:cNvSpPr txBox="1"/>
          <p:nvPr/>
        </p:nvSpPr>
        <p:spPr>
          <a:xfrm>
            <a:off x="6513564" y="5119879"/>
            <a:ext cx="1796939" cy="553998"/>
          </a:xfrm>
          <a:prstGeom prst="rect">
            <a:avLst/>
          </a:prstGeom>
          <a:noFill/>
        </p:spPr>
        <p:txBody>
          <a:bodyPr wrap="square" rtlCol="0">
            <a:spAutoFit/>
          </a:bodyPr>
          <a:lstStyle/>
          <a:p>
            <a:pPr algn="ctr"/>
            <a:r>
              <a:rPr lang="en-US" sz="1500" b="1" dirty="0">
                <a:solidFill>
                  <a:srgbClr val="7030A0"/>
                </a:solidFill>
                <a:latin typeface="Arial" panose="020B0604020202020204" pitchFamily="34" charset="0"/>
                <a:cs typeface="Arial" panose="020B0604020202020204" pitchFamily="34" charset="0"/>
              </a:rPr>
              <a:t>Resistance exercise</a:t>
            </a:r>
          </a:p>
        </p:txBody>
      </p:sp>
      <p:pic>
        <p:nvPicPr>
          <p:cNvPr id="37" name="Content Placeholder 6" descr="PainSota_Final_WEB_BL_Horiz10.12.jpg">
            <a:extLst>
              <a:ext uri="{FF2B5EF4-FFF2-40B4-BE49-F238E27FC236}">
                <a16:creationId xmlns:a16="http://schemas.microsoft.com/office/drawing/2014/main" id="{661AB4D0-8BC6-454C-AA59-0106FEE126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66" r="3641"/>
          <a:stretch/>
        </p:blipFill>
        <p:spPr>
          <a:xfrm>
            <a:off x="6773013" y="2000645"/>
            <a:ext cx="2915409" cy="1041791"/>
          </a:xfrm>
          <a:prstGeom prst="rect">
            <a:avLst/>
          </a:prstGeom>
        </p:spPr>
      </p:pic>
    </p:spTree>
    <p:extLst>
      <p:ext uri="{BB962C8B-B14F-4D97-AF65-F5344CB8AC3E}">
        <p14:creationId xmlns:p14="http://schemas.microsoft.com/office/powerpoint/2010/main" val="376175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8B1-17E8-4A20-A2D0-8E2C0750B722}"/>
              </a:ext>
            </a:extLst>
          </p:cNvPr>
          <p:cNvSpPr>
            <a:spLocks noGrp="1"/>
          </p:cNvSpPr>
          <p:nvPr>
            <p:ph type="title"/>
          </p:nvPr>
        </p:nvSpPr>
        <p:spPr/>
        <p:txBody>
          <a:bodyPr/>
          <a:lstStyle/>
          <a:p>
            <a:r>
              <a:rPr lang="en-US" sz="3200" dirty="0"/>
              <a:t>VA (and DOD) Models of Integrated Pain Care</a:t>
            </a:r>
          </a:p>
        </p:txBody>
      </p:sp>
      <p:pic>
        <p:nvPicPr>
          <p:cNvPr id="20" name="Content Placeholder 3" descr="Image showing The Stepped Care Model for Pain Management, developed by VA, has been implemented within both the Veterans Health Administration (VHA) and Military Health System (MHS) with the aim of providing a continuum of effective, coordinated, and patient-centered treatment to patients with pain. With education, self-care, and whole-health approaches to wellness as the foundation, this model provides progressively more intensive biopsychosocial care within increasingly specialized settings as patients become more complex, have a greater degree of comorbidity, and present higher risk. Psychological, physical, complementary and alternative, and medication therapies are often combined to create a multimodal pain care plan. The goals of the Stepped Care Model for Pain Management include functional rehabilitation, improvement in quality of life, and prevention of the pain becoming chronic and associated deterioration in function">
            <a:extLst>
              <a:ext uri="{FF2B5EF4-FFF2-40B4-BE49-F238E27FC236}">
                <a16:creationId xmlns:a16="http://schemas.microsoft.com/office/drawing/2014/main" id="{B3290827-CF96-4AC0-BA96-264E7EEB6E95}"/>
              </a:ext>
            </a:extLst>
          </p:cNvPr>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219200" y="1612383"/>
            <a:ext cx="4267200" cy="4407418"/>
          </a:xfrm>
          <a:prstGeom prst="rect">
            <a:avLst/>
          </a:prstGeom>
          <a:noFill/>
          <a:ln>
            <a:solidFill>
              <a:schemeClr val="tx1"/>
            </a:solidFill>
          </a:ln>
        </p:spPr>
      </p:pic>
      <p:pic>
        <p:nvPicPr>
          <p:cNvPr id="5" name="Picture 3">
            <a:extLst>
              <a:ext uri="{FF2B5EF4-FFF2-40B4-BE49-F238E27FC236}">
                <a16:creationId xmlns:a16="http://schemas.microsoft.com/office/drawing/2014/main" id="{D74FE7F1-FDC9-41B1-AD2E-A9F6201C4DF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19800" y="2057400"/>
            <a:ext cx="4114800" cy="401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5F52E7F-BDC8-4120-AA16-3091F4C26F11}"/>
              </a:ext>
            </a:extLst>
          </p:cNvPr>
          <p:cNvSpPr txBox="1"/>
          <p:nvPr/>
        </p:nvSpPr>
        <p:spPr>
          <a:xfrm>
            <a:off x="6096000" y="1612382"/>
            <a:ext cx="3962400" cy="369332"/>
          </a:xfrm>
          <a:prstGeom prst="rect">
            <a:avLst/>
          </a:prstGeom>
          <a:noFill/>
        </p:spPr>
        <p:txBody>
          <a:bodyPr wrap="square" rtlCol="0">
            <a:spAutoFit/>
          </a:bodyPr>
          <a:lstStyle/>
          <a:p>
            <a:pPr algn="ctr"/>
            <a:r>
              <a:rPr lang="en-US" dirty="0"/>
              <a:t>Whole Health</a:t>
            </a:r>
          </a:p>
        </p:txBody>
      </p:sp>
    </p:spTree>
    <p:extLst>
      <p:ext uri="{BB962C8B-B14F-4D97-AF65-F5344CB8AC3E}">
        <p14:creationId xmlns:p14="http://schemas.microsoft.com/office/powerpoint/2010/main" val="403604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5A04-F228-4CCB-9635-FFB23885E9B8}"/>
              </a:ext>
            </a:extLst>
          </p:cNvPr>
          <p:cNvSpPr>
            <a:spLocks noGrp="1"/>
          </p:cNvSpPr>
          <p:nvPr>
            <p:ph type="title"/>
          </p:nvPr>
        </p:nvSpPr>
        <p:spPr>
          <a:xfrm>
            <a:off x="2526891" y="613534"/>
            <a:ext cx="7037931" cy="908501"/>
          </a:xfrm>
        </p:spPr>
        <p:txBody>
          <a:bodyPr>
            <a:noAutofit/>
          </a:bodyPr>
          <a:lstStyle/>
          <a:p>
            <a:r>
              <a:rPr lang="en-US" sz="3600" dirty="0"/>
              <a:t>Pragmatic Clinical Trials</a:t>
            </a:r>
          </a:p>
        </p:txBody>
      </p:sp>
      <p:sp>
        <p:nvSpPr>
          <p:cNvPr id="3" name="Content Placeholder 2">
            <a:extLst>
              <a:ext uri="{FF2B5EF4-FFF2-40B4-BE49-F238E27FC236}">
                <a16:creationId xmlns:a16="http://schemas.microsoft.com/office/drawing/2014/main" id="{61F03111-4B48-4EB5-A948-51A0D0F3D821}"/>
              </a:ext>
            </a:extLst>
          </p:cNvPr>
          <p:cNvSpPr>
            <a:spLocks noGrp="1"/>
          </p:cNvSpPr>
          <p:nvPr>
            <p:ph idx="1"/>
          </p:nvPr>
        </p:nvSpPr>
        <p:spPr>
          <a:xfrm>
            <a:off x="762000" y="1669517"/>
            <a:ext cx="9601200" cy="4914163"/>
          </a:xfrm>
        </p:spPr>
        <p:txBody>
          <a:bodyPr>
            <a:normAutofit/>
          </a:bodyPr>
          <a:lstStyle/>
          <a:p>
            <a:pPr>
              <a:spcBef>
                <a:spcPts val="675"/>
              </a:spcBef>
            </a:pPr>
            <a:r>
              <a:rPr lang="en-US" sz="3000" dirty="0">
                <a:solidFill>
                  <a:srgbClr val="0B1523"/>
                </a:solidFill>
              </a:rPr>
              <a:t>Phased cooperative agreement research applications to conduct large-scale, pragmatic clinical trials</a:t>
            </a:r>
          </a:p>
          <a:p>
            <a:pPr lvl="1">
              <a:spcBef>
                <a:spcPts val="675"/>
              </a:spcBef>
            </a:pPr>
            <a:r>
              <a:rPr lang="en-US" dirty="0">
                <a:solidFill>
                  <a:srgbClr val="0B1523"/>
                </a:solidFill>
              </a:rPr>
              <a:t>2 year planning phase</a:t>
            </a:r>
          </a:p>
          <a:p>
            <a:pPr lvl="1">
              <a:spcBef>
                <a:spcPts val="675"/>
              </a:spcBef>
            </a:pPr>
            <a:r>
              <a:rPr lang="en-US" dirty="0">
                <a:solidFill>
                  <a:srgbClr val="0B1523"/>
                </a:solidFill>
              </a:rPr>
              <a:t>4 year implementation phase </a:t>
            </a:r>
          </a:p>
          <a:p>
            <a:pPr lvl="1">
              <a:spcBef>
                <a:spcPts val="675"/>
              </a:spcBef>
            </a:pPr>
            <a:r>
              <a:rPr lang="en-US" dirty="0">
                <a:solidFill>
                  <a:srgbClr val="0B1523"/>
                </a:solidFill>
              </a:rPr>
              <a:t>Transition to the implementation phase dependent upon completing milestones in the planning phase </a:t>
            </a:r>
          </a:p>
          <a:p>
            <a:pPr lvl="1">
              <a:spcBef>
                <a:spcPts val="675"/>
              </a:spcBef>
            </a:pPr>
            <a:r>
              <a:rPr lang="en-US" dirty="0">
                <a:solidFill>
                  <a:srgbClr val="0B1523"/>
                </a:solidFill>
              </a:rPr>
              <a:t>During the implementation phase, the Pragmatic Clinical Trial teams worked with their respective funding agency, and the PMC Coordinating Center to coordinate resource needs and monitor progress</a:t>
            </a:r>
          </a:p>
          <a:p>
            <a:pPr lvl="1">
              <a:spcBef>
                <a:spcPts val="675"/>
              </a:spcBef>
            </a:pPr>
            <a:endParaRPr lang="en-US" dirty="0">
              <a:solidFill>
                <a:srgbClr val="0B1523"/>
              </a:solidFill>
            </a:endParaRPr>
          </a:p>
          <a:p>
            <a:pPr lvl="1">
              <a:spcBef>
                <a:spcPts val="675"/>
              </a:spcBef>
            </a:pPr>
            <a:endParaRPr lang="en-US" sz="1520" dirty="0">
              <a:solidFill>
                <a:srgbClr val="0B1523"/>
              </a:solidFill>
            </a:endParaRPr>
          </a:p>
          <a:p>
            <a:pPr marL="0" indent="0">
              <a:buNone/>
            </a:pPr>
            <a:endParaRPr lang="en-US" sz="2025" u="sng" dirty="0">
              <a:solidFill>
                <a:srgbClr val="0B1523"/>
              </a:solidFill>
              <a:hlinkClick r:id="rId3"/>
            </a:endParaRPr>
          </a:p>
          <a:p>
            <a:pPr marL="0" indent="0">
              <a:buNone/>
            </a:pPr>
            <a:endParaRPr lang="en-US" sz="2025" u="sng" dirty="0">
              <a:solidFill>
                <a:srgbClr val="0B1523"/>
              </a:solidFill>
              <a:hlinkClick r:id="rId3"/>
            </a:endParaRPr>
          </a:p>
        </p:txBody>
      </p:sp>
    </p:spTree>
    <p:extLst>
      <p:ext uri="{BB962C8B-B14F-4D97-AF65-F5344CB8AC3E}">
        <p14:creationId xmlns:p14="http://schemas.microsoft.com/office/powerpoint/2010/main" val="340676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8B1-17E8-4A20-A2D0-8E2C0750B722}"/>
              </a:ext>
            </a:extLst>
          </p:cNvPr>
          <p:cNvSpPr>
            <a:spLocks noGrp="1"/>
          </p:cNvSpPr>
          <p:nvPr>
            <p:ph type="title"/>
          </p:nvPr>
        </p:nvSpPr>
        <p:spPr>
          <a:xfrm>
            <a:off x="4617720" y="274638"/>
            <a:ext cx="5593080" cy="487362"/>
          </a:xfrm>
        </p:spPr>
        <p:txBody>
          <a:bodyPr/>
          <a:lstStyle/>
          <a:p>
            <a:r>
              <a:rPr lang="en-US" sz="3600" dirty="0">
                <a:solidFill>
                  <a:schemeClr val="accent3">
                    <a:lumMod val="50000"/>
                  </a:schemeClr>
                </a:solidFill>
                <a:latin typeface="YALEDESIGN-ROMAN" pitchFamily="2" charset="0"/>
              </a:rPr>
              <a:t>11 Pragmatic Clinical Trials</a:t>
            </a:r>
          </a:p>
        </p:txBody>
      </p:sp>
      <p:grpSp>
        <p:nvGrpSpPr>
          <p:cNvPr id="35" name="Group 34">
            <a:extLst>
              <a:ext uri="{FF2B5EF4-FFF2-40B4-BE49-F238E27FC236}">
                <a16:creationId xmlns:a16="http://schemas.microsoft.com/office/drawing/2014/main" id="{7E5E9AF7-A462-2A47-9840-330444CE1671}"/>
              </a:ext>
            </a:extLst>
          </p:cNvPr>
          <p:cNvGrpSpPr/>
          <p:nvPr/>
        </p:nvGrpSpPr>
        <p:grpSpPr>
          <a:xfrm>
            <a:off x="2057401" y="914401"/>
            <a:ext cx="8204563" cy="1556464"/>
            <a:chOff x="533400" y="988104"/>
            <a:chExt cx="8204563" cy="1556464"/>
          </a:xfrm>
        </p:grpSpPr>
        <p:sp>
          <p:nvSpPr>
            <p:cNvPr id="3" name="TextBox 2">
              <a:extLst>
                <a:ext uri="{FF2B5EF4-FFF2-40B4-BE49-F238E27FC236}">
                  <a16:creationId xmlns:a16="http://schemas.microsoft.com/office/drawing/2014/main" id="{39D7B2B1-B577-3542-9734-9CA4742BA7B6}"/>
                </a:ext>
              </a:extLst>
            </p:cNvPr>
            <p:cNvSpPr txBox="1"/>
            <p:nvPr/>
          </p:nvSpPr>
          <p:spPr>
            <a:xfrm>
              <a:off x="533400" y="988104"/>
              <a:ext cx="2560320" cy="1280159"/>
            </a:xfrm>
            <a:prstGeom prst="rect">
              <a:avLst/>
            </a:prstGeom>
            <a:solidFill>
              <a:schemeClr val="accent2">
                <a:lumMod val="20000"/>
                <a:lumOff val="80000"/>
              </a:schemeClr>
            </a:solidFill>
          </p:spPr>
          <p:txBody>
            <a:bodyPr wrap="square" rtlCol="0" anchor="ctr" anchorCtr="0">
              <a:noAutofit/>
            </a:bodyPr>
            <a:lstStyle/>
            <a:p>
              <a:pPr algn="ctr"/>
              <a:r>
                <a:rPr lang="en-US" sz="1600" dirty="0">
                  <a:solidFill>
                    <a:schemeClr val="accent1"/>
                  </a:solidFill>
                  <a:latin typeface="Abadi MT Condensed Light" panose="020B0306030101010103" pitchFamily="34" charset="77"/>
                  <a:ea typeface="ROBOTO THIN" panose="02000000000000000000" pitchFamily="2" charset="0"/>
                  <a:cs typeface="ROBOTO THIN" panose="02000000000000000000" pitchFamily="2" charset="0"/>
                </a:rPr>
                <a:t>J. Fritz/D. </a:t>
              </a:r>
              <a:r>
                <a:rPr lang="en-US" sz="1600" dirty="0" err="1">
                  <a:solidFill>
                    <a:schemeClr val="accent1"/>
                  </a:solidFill>
                  <a:latin typeface="Abadi MT Condensed Light" panose="020B0306030101010103" pitchFamily="34" charset="77"/>
                  <a:ea typeface="ROBOTO THIN" panose="02000000000000000000" pitchFamily="2" charset="0"/>
                  <a:cs typeface="ROBOTO THIN" panose="02000000000000000000" pitchFamily="2" charset="0"/>
                </a:rPr>
                <a:t>Rhon</a:t>
              </a:r>
              <a:r>
                <a:rPr lang="en-US" sz="1600" dirty="0">
                  <a:latin typeface="Abadi MT Condensed Light" panose="020B0306030101010103" pitchFamily="34" charset="77"/>
                  <a:ea typeface="ROBOTO THIN" panose="02000000000000000000" pitchFamily="2" charset="0"/>
                  <a:cs typeface="ROBOTO THIN" panose="02000000000000000000" pitchFamily="2" charset="0"/>
                </a:rPr>
                <a:t>:  </a:t>
              </a:r>
              <a:br>
                <a:rPr lang="en-US" sz="1600" dirty="0">
                  <a:latin typeface="Abadi MT Condensed Light" panose="020B0306030101010103" pitchFamily="34" charset="77"/>
                  <a:ea typeface="ROBOTO THIN" panose="02000000000000000000" pitchFamily="2" charset="0"/>
                  <a:cs typeface="ROBOTO THIN" panose="02000000000000000000" pitchFamily="2" charset="0"/>
                </a:rPr>
              </a:br>
              <a:r>
                <a:rPr lang="en-US" sz="1600" dirty="0">
                  <a:latin typeface="Abadi MT Condensed Light" panose="020B0306030101010103" pitchFamily="34" charset="77"/>
                  <a:ea typeface="ROBOTO THIN" panose="02000000000000000000" pitchFamily="2" charset="0"/>
                  <a:cs typeface="ROBOTO THIN" panose="02000000000000000000" pitchFamily="2" charset="0"/>
                </a:rPr>
                <a:t>SMART Stepped Care Management for Low Back Pain in Military Health System </a:t>
              </a:r>
              <a:r>
                <a:rPr lang="en-US" sz="1600" dirty="0">
                  <a:solidFill>
                    <a:srgbClr val="C00000"/>
                  </a:solidFill>
                  <a:latin typeface="Abadi MT Condensed Light" panose="020B0306030101010103" pitchFamily="34" charset="77"/>
                  <a:ea typeface="ROBOTO THIN" panose="02000000000000000000" pitchFamily="2" charset="0"/>
                  <a:cs typeface="ROBOTO THIN" panose="02000000000000000000" pitchFamily="2" charset="0"/>
                </a:rPr>
                <a:t>(NIH)</a:t>
              </a:r>
            </a:p>
          </p:txBody>
        </p:sp>
        <p:sp>
          <p:nvSpPr>
            <p:cNvPr id="11" name="TextBox 10">
              <a:extLst>
                <a:ext uri="{FF2B5EF4-FFF2-40B4-BE49-F238E27FC236}">
                  <a16:creationId xmlns:a16="http://schemas.microsoft.com/office/drawing/2014/main" id="{5538E168-6B9B-6446-B42D-A996ED31F40B}"/>
                </a:ext>
              </a:extLst>
            </p:cNvPr>
            <p:cNvSpPr txBox="1"/>
            <p:nvPr/>
          </p:nvSpPr>
          <p:spPr>
            <a:xfrm>
              <a:off x="3355522" y="990599"/>
              <a:ext cx="2560320" cy="1553969"/>
            </a:xfrm>
            <a:prstGeom prst="rect">
              <a:avLst/>
            </a:prstGeom>
            <a:solidFill>
              <a:schemeClr val="accent2">
                <a:lumMod val="20000"/>
                <a:lumOff val="80000"/>
              </a:schemeClr>
            </a:solidFill>
          </p:spPr>
          <p:txBody>
            <a:bodyPr wrap="square" rtlCol="0" anchor="ctr" anchorCtr="0">
              <a:noAutofit/>
            </a:bodyPr>
            <a:lstStyle/>
            <a:p>
              <a:pPr algn="ctr"/>
              <a:r>
                <a:rPr lang="en-US" sz="1600" dirty="0">
                  <a:solidFill>
                    <a:schemeClr val="accent1"/>
                  </a:solidFill>
                  <a:latin typeface="Abadi MT Condensed Light" panose="020B0306030101010103" pitchFamily="34" charset="77"/>
                </a:rPr>
                <a:t>S. George/S.N. Hastings</a:t>
              </a:r>
              <a:r>
                <a:rPr lang="en-US" sz="1600" dirty="0">
                  <a:latin typeface="Abadi MT Condensed Light" panose="020B0306030101010103" pitchFamily="34" charset="77"/>
                </a:rPr>
                <a:t>: Improving Veteran Access To Integrated Management of Chronic Back Pain </a:t>
              </a:r>
              <a:r>
                <a:rPr lang="en-US" sz="1600" dirty="0">
                  <a:solidFill>
                    <a:srgbClr val="C00000"/>
                  </a:solidFill>
                  <a:latin typeface="Abadi MT Condensed Light" panose="020B0306030101010103" pitchFamily="34" charset="77"/>
                </a:rPr>
                <a:t>(NIH)</a:t>
              </a:r>
              <a:endParaRPr lang="en-US" sz="1600" dirty="0">
                <a:latin typeface="Abadi MT Condensed Light" panose="020B0306030101010103" pitchFamily="34" charset="77"/>
              </a:endParaRPr>
            </a:p>
          </p:txBody>
        </p:sp>
        <p:sp>
          <p:nvSpPr>
            <p:cNvPr id="12" name="TextBox 11">
              <a:extLst>
                <a:ext uri="{FF2B5EF4-FFF2-40B4-BE49-F238E27FC236}">
                  <a16:creationId xmlns:a16="http://schemas.microsoft.com/office/drawing/2014/main" id="{8CB4A557-9B83-F841-91DE-56A25B0E90AA}"/>
                </a:ext>
              </a:extLst>
            </p:cNvPr>
            <p:cNvSpPr txBox="1"/>
            <p:nvPr/>
          </p:nvSpPr>
          <p:spPr>
            <a:xfrm>
              <a:off x="6177643" y="988105"/>
              <a:ext cx="2560320" cy="1280160"/>
            </a:xfrm>
            <a:prstGeom prst="rect">
              <a:avLst/>
            </a:prstGeom>
            <a:solidFill>
              <a:schemeClr val="accent2">
                <a:lumMod val="20000"/>
                <a:lumOff val="80000"/>
              </a:schemeClr>
            </a:solidFill>
          </p:spPr>
          <p:txBody>
            <a:bodyPr wrap="square" rtlCol="0" anchor="ctr" anchorCtr="0">
              <a:noAutofit/>
            </a:bodyPr>
            <a:lstStyle/>
            <a:p>
              <a:pPr algn="ctr"/>
              <a:r>
                <a:rPr lang="en-US" sz="1600" dirty="0">
                  <a:solidFill>
                    <a:schemeClr val="accent1"/>
                  </a:solidFill>
                  <a:latin typeface="Abadi MT Condensed Light" panose="020B0306030101010103" pitchFamily="34" charset="77"/>
                </a:rPr>
                <a:t>C. Goertz/C. Long</a:t>
              </a:r>
              <a:r>
                <a:rPr lang="en-US" sz="1600" dirty="0">
                  <a:latin typeface="Abadi MT Condensed Light" panose="020B0306030101010103" pitchFamily="34" charset="77"/>
                </a:rPr>
                <a:t>: </a:t>
              </a:r>
              <a:br>
                <a:rPr lang="en-US" sz="1600" dirty="0">
                  <a:latin typeface="Abadi MT Condensed Light" panose="020B0306030101010103" pitchFamily="34" charset="77"/>
                </a:rPr>
              </a:br>
              <a:r>
                <a:rPr lang="en-US" sz="1600" dirty="0">
                  <a:latin typeface="Abadi MT Condensed Light" panose="020B0306030101010103" pitchFamily="34" charset="77"/>
                </a:rPr>
                <a:t>Chiropractic Care for Veterans: A Pragmatic Randomized Trial Addressing Dose Effects for </a:t>
              </a:r>
              <a:r>
                <a:rPr lang="en-US" sz="1600" dirty="0" err="1">
                  <a:latin typeface="Abadi MT Condensed Light" panose="020B0306030101010103" pitchFamily="34" charset="77"/>
                </a:rPr>
                <a:t>cLBP</a:t>
              </a:r>
              <a:r>
                <a:rPr lang="en-US" sz="1600" dirty="0">
                  <a:latin typeface="Abadi MT Condensed Light" panose="020B0306030101010103" pitchFamily="34" charset="77"/>
                </a:rPr>
                <a:t> </a:t>
              </a:r>
              <a:r>
                <a:rPr lang="en-US" sz="1600" dirty="0">
                  <a:solidFill>
                    <a:srgbClr val="C00000"/>
                  </a:solidFill>
                  <a:latin typeface="Abadi MT Condensed Light" panose="020B0306030101010103" pitchFamily="34" charset="77"/>
                </a:rPr>
                <a:t>(NIH)</a:t>
              </a:r>
              <a:endParaRPr lang="en-US" sz="1600" dirty="0">
                <a:latin typeface="Abadi MT Condensed Light" panose="020B0306030101010103" pitchFamily="34" charset="77"/>
              </a:endParaRPr>
            </a:p>
          </p:txBody>
        </p:sp>
      </p:grpSp>
      <p:grpSp>
        <p:nvGrpSpPr>
          <p:cNvPr id="38" name="Group 37">
            <a:extLst>
              <a:ext uri="{FF2B5EF4-FFF2-40B4-BE49-F238E27FC236}">
                <a16:creationId xmlns:a16="http://schemas.microsoft.com/office/drawing/2014/main" id="{5671DB6C-3A64-1544-B771-492AE5922FF0}"/>
              </a:ext>
            </a:extLst>
          </p:cNvPr>
          <p:cNvGrpSpPr/>
          <p:nvPr/>
        </p:nvGrpSpPr>
        <p:grpSpPr>
          <a:xfrm>
            <a:off x="2062843" y="2593174"/>
            <a:ext cx="8210006" cy="3983468"/>
            <a:chOff x="538843" y="2610908"/>
            <a:chExt cx="8210006" cy="3983468"/>
          </a:xfrm>
        </p:grpSpPr>
        <p:sp>
          <p:nvSpPr>
            <p:cNvPr id="28" name="TextBox 27">
              <a:extLst>
                <a:ext uri="{FF2B5EF4-FFF2-40B4-BE49-F238E27FC236}">
                  <a16:creationId xmlns:a16="http://schemas.microsoft.com/office/drawing/2014/main" id="{EB5A68B5-76A8-E140-984A-073C040E9740}"/>
                </a:ext>
              </a:extLst>
            </p:cNvPr>
            <p:cNvSpPr txBox="1"/>
            <p:nvPr/>
          </p:nvSpPr>
          <p:spPr>
            <a:xfrm>
              <a:off x="538843" y="4062041"/>
              <a:ext cx="2560320" cy="2532335"/>
            </a:xfrm>
            <a:prstGeom prst="rect">
              <a:avLst/>
            </a:prstGeom>
            <a:solidFill>
              <a:schemeClr val="accent2">
                <a:lumMod val="20000"/>
                <a:lumOff val="80000"/>
              </a:schemeClr>
            </a:solidFill>
          </p:spPr>
          <p:txBody>
            <a:bodyPr wrap="square" rtlCol="0" anchor="ctr" anchorCtr="0">
              <a:noAutofit/>
            </a:bodyPr>
            <a:lstStyle/>
            <a:p>
              <a:pPr algn="ctr"/>
              <a:r>
                <a:rPr lang="en-US" sz="1600" dirty="0">
                  <a:solidFill>
                    <a:schemeClr val="accent1"/>
                  </a:solidFill>
                  <a:latin typeface="Abadi MT Condensed Light" panose="020B0306030101010103" pitchFamily="34" charset="77"/>
                </a:rPr>
                <a:t>K. Seal/W. Becker</a:t>
              </a:r>
              <a:r>
                <a:rPr lang="en-US" sz="1600" dirty="0">
                  <a:latin typeface="Abadi MT Condensed Light" panose="020B0306030101010103" pitchFamily="34" charset="77"/>
                </a:rPr>
                <a:t>: </a:t>
              </a:r>
              <a:br>
                <a:rPr lang="en-US" sz="1600" dirty="0">
                  <a:latin typeface="Abadi MT Condensed Light" panose="020B0306030101010103" pitchFamily="34" charset="77"/>
                </a:rPr>
              </a:br>
              <a:r>
                <a:rPr lang="en-US" sz="1600" dirty="0">
                  <a:latin typeface="Abadi MT Condensed Light" panose="020B0306030101010103" pitchFamily="34" charset="77"/>
                </a:rPr>
                <a:t>Implementation of a Pragmatic Trial of Whole Health Team vs. Primary Care Group Education to Promote Non-Pharmacological Strategies to Improve Pain, Functioning, and Quality of Life in Veterans </a:t>
              </a:r>
              <a:r>
                <a:rPr lang="en-US" sz="1600" dirty="0">
                  <a:solidFill>
                    <a:srgbClr val="C00000"/>
                  </a:solidFill>
                  <a:latin typeface="Abadi MT Condensed Light" panose="020B0306030101010103" pitchFamily="34" charset="77"/>
                </a:rPr>
                <a:t>(NIH)</a:t>
              </a:r>
              <a:endParaRPr lang="en-US" sz="1600" dirty="0">
                <a:latin typeface="Abadi MT Condensed Light" panose="020B0306030101010103" pitchFamily="34" charset="77"/>
              </a:endParaRPr>
            </a:p>
          </p:txBody>
        </p:sp>
        <p:sp>
          <p:nvSpPr>
            <p:cNvPr id="29" name="TextBox 28">
              <a:extLst>
                <a:ext uri="{FF2B5EF4-FFF2-40B4-BE49-F238E27FC236}">
                  <a16:creationId xmlns:a16="http://schemas.microsoft.com/office/drawing/2014/main" id="{B4737F3D-D421-6340-AA55-0BC1F19D2EBB}"/>
                </a:ext>
              </a:extLst>
            </p:cNvPr>
            <p:cNvSpPr txBox="1"/>
            <p:nvPr/>
          </p:nvSpPr>
          <p:spPr>
            <a:xfrm>
              <a:off x="3363686" y="2610908"/>
              <a:ext cx="2560320" cy="1660380"/>
            </a:xfrm>
            <a:prstGeom prst="rect">
              <a:avLst/>
            </a:prstGeom>
            <a:solidFill>
              <a:schemeClr val="accent2">
                <a:lumMod val="20000"/>
                <a:lumOff val="80000"/>
              </a:schemeClr>
            </a:solidFill>
          </p:spPr>
          <p:txBody>
            <a:bodyPr wrap="square" rtlCol="0" anchor="ctr" anchorCtr="0">
              <a:noAutofit/>
            </a:bodyPr>
            <a:lstStyle/>
            <a:p>
              <a:pPr algn="ctr"/>
              <a:r>
                <a:rPr lang="en-US" sz="1600" dirty="0">
                  <a:solidFill>
                    <a:schemeClr val="accent1"/>
                  </a:solidFill>
                  <a:latin typeface="Abadi MT Condensed Light" panose="020B0306030101010103" pitchFamily="34" charset="77"/>
                </a:rPr>
                <a:t>S. Taylor/S. Zeliadt</a:t>
              </a:r>
              <a:r>
                <a:rPr lang="en-US" sz="1600" dirty="0">
                  <a:latin typeface="Abadi MT Condensed Light" panose="020B0306030101010103" pitchFamily="34" charset="77"/>
                </a:rPr>
                <a:t>:  Complementary and Integrative Health for Pain in the VA: A National Demonstration Project </a:t>
              </a:r>
              <a:r>
                <a:rPr lang="en-US" sz="1600" dirty="0">
                  <a:solidFill>
                    <a:srgbClr val="FF0000"/>
                  </a:solidFill>
                  <a:latin typeface="Abadi MT Condensed Light" panose="020B0306030101010103" pitchFamily="34" charset="77"/>
                </a:rPr>
                <a:t>(VA)</a:t>
              </a:r>
            </a:p>
          </p:txBody>
        </p:sp>
        <p:sp>
          <p:nvSpPr>
            <p:cNvPr id="30" name="TextBox 29">
              <a:extLst>
                <a:ext uri="{FF2B5EF4-FFF2-40B4-BE49-F238E27FC236}">
                  <a16:creationId xmlns:a16="http://schemas.microsoft.com/office/drawing/2014/main" id="{F7C29531-FB7B-B744-B75E-12DD8B7008DA}"/>
                </a:ext>
              </a:extLst>
            </p:cNvPr>
            <p:cNvSpPr txBox="1"/>
            <p:nvPr/>
          </p:nvSpPr>
          <p:spPr>
            <a:xfrm>
              <a:off x="6188529" y="3738364"/>
              <a:ext cx="2560320" cy="1460971"/>
            </a:xfrm>
            <a:prstGeom prst="rect">
              <a:avLst/>
            </a:prstGeom>
            <a:solidFill>
              <a:schemeClr val="accent2">
                <a:lumMod val="20000"/>
                <a:lumOff val="80000"/>
              </a:schemeClr>
            </a:solidFill>
          </p:spPr>
          <p:txBody>
            <a:bodyPr wrap="square" rtlCol="0" anchor="ctr" anchorCtr="0">
              <a:noAutofit/>
            </a:bodyPr>
            <a:lstStyle/>
            <a:p>
              <a:pPr algn="ctr"/>
              <a:r>
                <a:rPr lang="en-US" sz="1600" dirty="0">
                  <a:solidFill>
                    <a:schemeClr val="accent1"/>
                  </a:solidFill>
                  <a:latin typeface="Abadi MT Condensed Light" panose="020B0306030101010103" pitchFamily="34" charset="77"/>
                </a:rPr>
                <a:t>S. </a:t>
              </a:r>
              <a:r>
                <a:rPr lang="en-US" sz="1600" dirty="0" err="1">
                  <a:solidFill>
                    <a:schemeClr val="accent1"/>
                  </a:solidFill>
                  <a:latin typeface="Abadi MT Condensed Light" panose="020B0306030101010103" pitchFamily="34" charset="77"/>
                </a:rPr>
                <a:t>Farrokhi</a:t>
              </a:r>
              <a:r>
                <a:rPr lang="en-US" sz="1600" dirty="0">
                  <a:solidFill>
                    <a:schemeClr val="accent1"/>
                  </a:solidFill>
                  <a:latin typeface="Abadi MT Condensed Light" panose="020B0306030101010103" pitchFamily="34" charset="77"/>
                </a:rPr>
                <a:t>/C. Dearth/E. Esposito Russell</a:t>
              </a:r>
              <a:r>
                <a:rPr lang="en-US" sz="1600" dirty="0">
                  <a:latin typeface="Abadi MT Condensed Light" panose="020B0306030101010103" pitchFamily="34" charset="77"/>
                </a:rPr>
                <a:t>: Resolving the Burden of Low Back Pain in Military Service Members and Veterans  (RESOLVE Trial) </a:t>
              </a:r>
              <a:r>
                <a:rPr lang="en-US" sz="1600" dirty="0">
                  <a:solidFill>
                    <a:srgbClr val="FF0000"/>
                  </a:solidFill>
                  <a:latin typeface="Abadi MT Condensed Light" panose="020B0306030101010103" pitchFamily="34" charset="77"/>
                </a:rPr>
                <a:t>(DoD)</a:t>
              </a:r>
            </a:p>
          </p:txBody>
        </p:sp>
      </p:grpSp>
      <p:grpSp>
        <p:nvGrpSpPr>
          <p:cNvPr id="34" name="Group 33">
            <a:extLst>
              <a:ext uri="{FF2B5EF4-FFF2-40B4-BE49-F238E27FC236}">
                <a16:creationId xmlns:a16="http://schemas.microsoft.com/office/drawing/2014/main" id="{378F1489-B558-FA4B-822D-7307D7BC9A89}"/>
              </a:ext>
            </a:extLst>
          </p:cNvPr>
          <p:cNvGrpSpPr/>
          <p:nvPr/>
        </p:nvGrpSpPr>
        <p:grpSpPr>
          <a:xfrm>
            <a:off x="2057401" y="2317515"/>
            <a:ext cx="8204563" cy="1553970"/>
            <a:chOff x="533400" y="2438400"/>
            <a:chExt cx="8204563" cy="1553970"/>
          </a:xfrm>
        </p:grpSpPr>
        <p:sp>
          <p:nvSpPr>
            <p:cNvPr id="25" name="TextBox 24">
              <a:extLst>
                <a:ext uri="{FF2B5EF4-FFF2-40B4-BE49-F238E27FC236}">
                  <a16:creationId xmlns:a16="http://schemas.microsoft.com/office/drawing/2014/main" id="{FC339C06-7522-D545-B61B-226212C016CD}"/>
                </a:ext>
              </a:extLst>
            </p:cNvPr>
            <p:cNvSpPr txBox="1"/>
            <p:nvPr/>
          </p:nvSpPr>
          <p:spPr>
            <a:xfrm>
              <a:off x="533400" y="2438400"/>
              <a:ext cx="2560320" cy="1553970"/>
            </a:xfrm>
            <a:prstGeom prst="rect">
              <a:avLst/>
            </a:prstGeom>
            <a:solidFill>
              <a:schemeClr val="accent2">
                <a:lumMod val="20000"/>
                <a:lumOff val="80000"/>
              </a:schemeClr>
            </a:solidFill>
          </p:spPr>
          <p:txBody>
            <a:bodyPr wrap="square" rtlCol="0" anchor="ctr" anchorCtr="0">
              <a:noAutofit/>
            </a:bodyPr>
            <a:lstStyle/>
            <a:p>
              <a:pPr algn="ctr"/>
              <a:r>
                <a:rPr lang="en-US" sz="1600" dirty="0">
                  <a:solidFill>
                    <a:schemeClr val="accent1"/>
                  </a:solidFill>
                  <a:latin typeface="Abadi MT Condensed Light" panose="020B0306030101010103" pitchFamily="34" charset="77"/>
                </a:rPr>
                <a:t>A. </a:t>
              </a:r>
              <a:r>
                <a:rPr lang="en-US" sz="1600" dirty="0" err="1">
                  <a:solidFill>
                    <a:schemeClr val="accent1"/>
                  </a:solidFill>
                  <a:latin typeface="Abadi MT Condensed Light" panose="020B0306030101010103" pitchFamily="34" charset="77"/>
                </a:rPr>
                <a:t>Heapy</a:t>
              </a:r>
              <a:r>
                <a:rPr lang="en-US" sz="1600" dirty="0">
                  <a:latin typeface="Abadi MT Condensed Light" panose="020B0306030101010103" pitchFamily="34" charset="77"/>
                </a:rPr>
                <a:t>: </a:t>
              </a:r>
              <a:br>
                <a:rPr lang="en-US" sz="1600" dirty="0">
                  <a:latin typeface="Abadi MT Condensed Light" panose="020B0306030101010103" pitchFamily="34" charset="77"/>
                </a:rPr>
              </a:br>
              <a:r>
                <a:rPr lang="en-US" sz="1600" dirty="0">
                  <a:latin typeface="Abadi MT Condensed Light" panose="020B0306030101010103" pitchFamily="34" charset="77"/>
                </a:rPr>
                <a:t>Cooperative Pain Education and Self-management: Expanding Treatment for Real-world Access (COPES </a:t>
              </a:r>
              <a:r>
                <a:rPr lang="en-US" sz="1600" dirty="0" err="1">
                  <a:latin typeface="Abadi MT Condensed Light" panose="020B0306030101010103" pitchFamily="34" charset="77"/>
                </a:rPr>
                <a:t>ExTRA</a:t>
              </a:r>
              <a:r>
                <a:rPr lang="en-US" sz="1600" dirty="0">
                  <a:latin typeface="Abadi MT Condensed Light" panose="020B0306030101010103" pitchFamily="34" charset="77"/>
                </a:rPr>
                <a:t>) </a:t>
              </a:r>
              <a:r>
                <a:rPr lang="en-US" sz="1600" dirty="0">
                  <a:solidFill>
                    <a:srgbClr val="C00000"/>
                  </a:solidFill>
                  <a:latin typeface="Abadi MT Condensed Light" panose="020B0306030101010103" pitchFamily="34" charset="77"/>
                </a:rPr>
                <a:t>(NIH)</a:t>
              </a:r>
              <a:endParaRPr lang="en-US" sz="1600" dirty="0">
                <a:latin typeface="Abadi MT Condensed Light" panose="020B0306030101010103" pitchFamily="34" charset="77"/>
              </a:endParaRPr>
            </a:p>
          </p:txBody>
        </p:sp>
        <p:sp>
          <p:nvSpPr>
            <p:cNvPr id="27" name="TextBox 26">
              <a:extLst>
                <a:ext uri="{FF2B5EF4-FFF2-40B4-BE49-F238E27FC236}">
                  <a16:creationId xmlns:a16="http://schemas.microsoft.com/office/drawing/2014/main" id="{A0FA4BDA-0401-F546-B797-6487326A42D5}"/>
                </a:ext>
              </a:extLst>
            </p:cNvPr>
            <p:cNvSpPr txBox="1"/>
            <p:nvPr/>
          </p:nvSpPr>
          <p:spPr>
            <a:xfrm>
              <a:off x="6177643" y="2438400"/>
              <a:ext cx="2560320" cy="1280160"/>
            </a:xfrm>
            <a:prstGeom prst="rect">
              <a:avLst/>
            </a:prstGeom>
            <a:solidFill>
              <a:schemeClr val="accent2">
                <a:lumMod val="20000"/>
                <a:lumOff val="80000"/>
              </a:schemeClr>
            </a:solidFill>
          </p:spPr>
          <p:txBody>
            <a:bodyPr wrap="square" rtlCol="0" anchor="ctr" anchorCtr="0">
              <a:noAutofit/>
            </a:bodyPr>
            <a:lstStyle/>
            <a:p>
              <a:pPr algn="ctr"/>
              <a:r>
                <a:rPr lang="en-US" sz="1600" dirty="0">
                  <a:solidFill>
                    <a:schemeClr val="accent1"/>
                  </a:solidFill>
                  <a:latin typeface="Abadi MT Condensed Light" panose="020B0306030101010103" pitchFamily="34" charset="77"/>
                </a:rPr>
                <a:t>M. Rosen/S. Martino</a:t>
              </a:r>
              <a:r>
                <a:rPr lang="en-US" sz="1600" dirty="0">
                  <a:latin typeface="Abadi MT Condensed Light" panose="020B0306030101010103" pitchFamily="34" charset="77"/>
                </a:rPr>
                <a:t>: </a:t>
              </a:r>
            </a:p>
            <a:p>
              <a:pPr algn="ctr"/>
              <a:r>
                <a:rPr lang="en-US" sz="1600" dirty="0">
                  <a:latin typeface="Abadi MT Condensed Light" panose="020B0306030101010103" pitchFamily="34" charset="77"/>
                </a:rPr>
                <a:t>Engaging Veterans Seeking Service-Connection Payments in Pain Treatment </a:t>
              </a:r>
              <a:r>
                <a:rPr lang="en-US" sz="1600" dirty="0">
                  <a:solidFill>
                    <a:srgbClr val="C00000"/>
                  </a:solidFill>
                  <a:latin typeface="Abadi MT Condensed Light" panose="020B0306030101010103" pitchFamily="34" charset="77"/>
                </a:rPr>
                <a:t>(NIH)</a:t>
              </a:r>
              <a:endParaRPr lang="en-US" sz="1600" dirty="0">
                <a:latin typeface="Abadi MT Condensed Light" panose="020B0306030101010103" pitchFamily="34" charset="77"/>
              </a:endParaRPr>
            </a:p>
          </p:txBody>
        </p:sp>
      </p:grpSp>
      <p:grpSp>
        <p:nvGrpSpPr>
          <p:cNvPr id="37" name="Group 36">
            <a:extLst>
              <a:ext uri="{FF2B5EF4-FFF2-40B4-BE49-F238E27FC236}">
                <a16:creationId xmlns:a16="http://schemas.microsoft.com/office/drawing/2014/main" id="{6C132BB5-5B1F-0347-BCFB-5553B1C03F05}"/>
              </a:ext>
            </a:extLst>
          </p:cNvPr>
          <p:cNvGrpSpPr/>
          <p:nvPr/>
        </p:nvGrpSpPr>
        <p:grpSpPr>
          <a:xfrm>
            <a:off x="4898571" y="4419601"/>
            <a:ext cx="5374279" cy="2183325"/>
            <a:chOff x="3374570" y="4587240"/>
            <a:chExt cx="5374279" cy="2183325"/>
          </a:xfrm>
        </p:grpSpPr>
        <p:sp>
          <p:nvSpPr>
            <p:cNvPr id="32" name="TextBox 31">
              <a:extLst>
                <a:ext uri="{FF2B5EF4-FFF2-40B4-BE49-F238E27FC236}">
                  <a16:creationId xmlns:a16="http://schemas.microsoft.com/office/drawing/2014/main" id="{6021A62E-54ED-334E-8EC5-117AD05F89C1}"/>
                </a:ext>
              </a:extLst>
            </p:cNvPr>
            <p:cNvSpPr txBox="1"/>
            <p:nvPr/>
          </p:nvSpPr>
          <p:spPr>
            <a:xfrm>
              <a:off x="3374570" y="4587240"/>
              <a:ext cx="2560320" cy="2140114"/>
            </a:xfrm>
            <a:prstGeom prst="rect">
              <a:avLst/>
            </a:prstGeom>
            <a:solidFill>
              <a:schemeClr val="accent2">
                <a:lumMod val="20000"/>
                <a:lumOff val="80000"/>
              </a:schemeClr>
            </a:solidFill>
          </p:spPr>
          <p:txBody>
            <a:bodyPr wrap="square" rtlCol="0" anchor="ctr" anchorCtr="0">
              <a:noAutofit/>
            </a:bodyPr>
            <a:lstStyle/>
            <a:p>
              <a:pPr algn="ctr"/>
              <a:r>
                <a:rPr lang="en-US" sz="1600" dirty="0">
                  <a:solidFill>
                    <a:schemeClr val="accent1"/>
                  </a:solidFill>
                  <a:latin typeface="Abadi MT Condensed Light" panose="020B0306030101010103" pitchFamily="34" charset="77"/>
                </a:rPr>
                <a:t>B. Ilfeld</a:t>
              </a:r>
              <a:r>
                <a:rPr lang="en-US" sz="1600" dirty="0">
                  <a:latin typeface="Abadi MT Condensed Light" panose="020B0306030101010103" pitchFamily="34" charset="77"/>
                </a:rPr>
                <a:t>: </a:t>
              </a:r>
              <a:br>
                <a:rPr lang="en-US" sz="1600" dirty="0">
                  <a:latin typeface="Abadi MT Condensed Light" panose="020B0306030101010103" pitchFamily="34" charset="77"/>
                </a:rPr>
              </a:br>
              <a:r>
                <a:rPr lang="en-US" sz="1600" dirty="0">
                  <a:latin typeface="Abadi MT Condensed Light" panose="020B0306030101010103" pitchFamily="34" charset="77"/>
                </a:rPr>
                <a:t>Ultrasound-Guided Percutaneous Peripheral Nerve Stimulation: A Non-Pharmacological Alternative for the Treatment of Postoperative Pain </a:t>
              </a:r>
              <a:r>
                <a:rPr lang="en-US" sz="1600" dirty="0">
                  <a:solidFill>
                    <a:srgbClr val="FF0000"/>
                  </a:solidFill>
                  <a:latin typeface="Abadi MT Condensed Light" panose="020B0306030101010103" pitchFamily="34" charset="77"/>
                </a:rPr>
                <a:t>(DoD)</a:t>
              </a:r>
            </a:p>
          </p:txBody>
        </p:sp>
        <p:sp>
          <p:nvSpPr>
            <p:cNvPr id="33" name="TextBox 32">
              <a:extLst>
                <a:ext uri="{FF2B5EF4-FFF2-40B4-BE49-F238E27FC236}">
                  <a16:creationId xmlns:a16="http://schemas.microsoft.com/office/drawing/2014/main" id="{415FDCAF-E7DC-E947-A571-7C9B86F38925}"/>
                </a:ext>
              </a:extLst>
            </p:cNvPr>
            <p:cNvSpPr txBox="1"/>
            <p:nvPr/>
          </p:nvSpPr>
          <p:spPr>
            <a:xfrm>
              <a:off x="6188529" y="5490405"/>
              <a:ext cx="2560320" cy="1280160"/>
            </a:xfrm>
            <a:prstGeom prst="rect">
              <a:avLst/>
            </a:prstGeom>
            <a:solidFill>
              <a:schemeClr val="accent2">
                <a:lumMod val="20000"/>
                <a:lumOff val="80000"/>
              </a:schemeClr>
            </a:solidFill>
          </p:spPr>
          <p:txBody>
            <a:bodyPr wrap="square" rtlCol="0" anchor="ctr" anchorCtr="0">
              <a:noAutofit/>
            </a:bodyPr>
            <a:lstStyle/>
            <a:p>
              <a:pPr algn="ctr"/>
              <a:r>
                <a:rPr lang="en-US" sz="1600" dirty="0">
                  <a:solidFill>
                    <a:schemeClr val="accent1"/>
                  </a:solidFill>
                  <a:latin typeface="Abadi MT Condensed Light" panose="020B0306030101010103" pitchFamily="34" charset="77"/>
                </a:rPr>
                <a:t>D. </a:t>
              </a:r>
              <a:r>
                <a:rPr lang="en-US" sz="1600" dirty="0" err="1">
                  <a:solidFill>
                    <a:schemeClr val="accent1"/>
                  </a:solidFill>
                  <a:latin typeface="Abadi MT Condensed Light" panose="020B0306030101010103" pitchFamily="34" charset="77"/>
                </a:rPr>
                <a:t>McGeary</a:t>
              </a:r>
              <a:r>
                <a:rPr lang="en-US" sz="1600" dirty="0">
                  <a:solidFill>
                    <a:schemeClr val="accent1"/>
                  </a:solidFill>
                  <a:latin typeface="Abadi MT Condensed Light" panose="020B0306030101010103" pitchFamily="34" charset="77"/>
                </a:rPr>
                <a:t>/J. Goodie</a:t>
              </a:r>
              <a:r>
                <a:rPr lang="en-US" sz="1600" dirty="0">
                  <a:latin typeface="Abadi MT Condensed Light" panose="020B0306030101010103" pitchFamily="34" charset="77"/>
                </a:rPr>
                <a:t>:  </a:t>
              </a:r>
              <a:br>
                <a:rPr lang="en-US" sz="1600" dirty="0">
                  <a:latin typeface="Abadi MT Condensed Light" panose="020B0306030101010103" pitchFamily="34" charset="77"/>
                </a:rPr>
              </a:br>
              <a:r>
                <a:rPr lang="en-US" sz="1600" dirty="0">
                  <a:latin typeface="Abadi MT Condensed Light" panose="020B0306030101010103" pitchFamily="34" charset="77"/>
                </a:rPr>
                <a:t>Targeting Chronic Pain in Primary Care Settings Using Internal Behavioral Health Consultants </a:t>
              </a:r>
              <a:r>
                <a:rPr lang="en-US" sz="1600" dirty="0">
                  <a:solidFill>
                    <a:srgbClr val="FF0000"/>
                  </a:solidFill>
                  <a:latin typeface="Abadi MT Condensed Light" panose="020B0306030101010103" pitchFamily="34" charset="77"/>
                </a:rPr>
                <a:t>(DoD)</a:t>
              </a:r>
            </a:p>
          </p:txBody>
        </p:sp>
      </p:grpSp>
    </p:spTree>
    <p:extLst>
      <p:ext uri="{BB962C8B-B14F-4D97-AF65-F5344CB8AC3E}">
        <p14:creationId xmlns:p14="http://schemas.microsoft.com/office/powerpoint/2010/main" val="4244256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8B1-17E8-4A20-A2D0-8E2C0750B722}"/>
              </a:ext>
            </a:extLst>
          </p:cNvPr>
          <p:cNvSpPr>
            <a:spLocks noGrp="1"/>
          </p:cNvSpPr>
          <p:nvPr>
            <p:ph type="title"/>
          </p:nvPr>
        </p:nvSpPr>
        <p:spPr>
          <a:xfrm>
            <a:off x="2749306" y="274638"/>
            <a:ext cx="8020295" cy="1782762"/>
          </a:xfrm>
        </p:spPr>
        <p:txBody>
          <a:bodyPr/>
          <a:lstStyle/>
          <a:p>
            <a:r>
              <a:rPr lang="en-US" sz="3200" dirty="0"/>
              <a:t>Pragmatic Clinical Trials</a:t>
            </a:r>
            <a:br>
              <a:rPr lang="en-US" sz="3200" dirty="0"/>
            </a:br>
            <a:r>
              <a:rPr lang="en-US" sz="3200" dirty="0"/>
              <a:t>Pragmatic Explanatory Continuum Indicator Summary (PRECIS-2) Domains</a:t>
            </a:r>
            <a:br>
              <a:rPr lang="en-US" sz="3200" dirty="0"/>
            </a:br>
            <a:r>
              <a:rPr lang="en-US" sz="1600" dirty="0"/>
              <a:t>Loudon Kirsty, </a:t>
            </a:r>
            <a:r>
              <a:rPr lang="en-US" sz="1600" dirty="0" err="1"/>
              <a:t>Treweek</a:t>
            </a:r>
            <a:r>
              <a:rPr lang="en-US" sz="1600" dirty="0"/>
              <a:t> Shaun, Sullivan Frank, </a:t>
            </a:r>
            <a:r>
              <a:rPr lang="en-US" sz="1600" dirty="0" err="1"/>
              <a:t>Donnan</a:t>
            </a:r>
            <a:r>
              <a:rPr lang="en-US" sz="1600" dirty="0"/>
              <a:t> Peter, Thorpe Kevin E, </a:t>
            </a:r>
            <a:r>
              <a:rPr lang="en-US" sz="1600" dirty="0" err="1"/>
              <a:t>Zwarenstein</a:t>
            </a:r>
            <a:r>
              <a:rPr lang="en-US" sz="1600" dirty="0"/>
              <a:t> Merrick et al. The PRECIS-2 tool: designing trials that are fit for purpose </a:t>
            </a:r>
            <a:r>
              <a:rPr lang="en-US" sz="1600" i="1" dirty="0"/>
              <a:t>BMJ </a:t>
            </a:r>
            <a:r>
              <a:rPr lang="en-US" sz="1600" dirty="0"/>
              <a:t>2015; 350 :h2147</a:t>
            </a:r>
            <a:br>
              <a:rPr lang="en-US" dirty="0"/>
            </a:br>
            <a:endParaRPr lang="en-US" sz="2800" dirty="0"/>
          </a:p>
        </p:txBody>
      </p:sp>
      <p:sp>
        <p:nvSpPr>
          <p:cNvPr id="5" name="Content Placeholder 2">
            <a:extLst>
              <a:ext uri="{FF2B5EF4-FFF2-40B4-BE49-F238E27FC236}">
                <a16:creationId xmlns:a16="http://schemas.microsoft.com/office/drawing/2014/main" id="{F4FB2DC0-2F8F-4236-8645-4D2B3882C718}"/>
              </a:ext>
            </a:extLst>
          </p:cNvPr>
          <p:cNvSpPr txBox="1">
            <a:spLocks/>
          </p:cNvSpPr>
          <p:nvPr/>
        </p:nvSpPr>
        <p:spPr>
          <a:xfrm>
            <a:off x="762000" y="2285999"/>
            <a:ext cx="9601200" cy="4262967"/>
          </a:xfrm>
          <a:prstGeom prst="rect">
            <a:avLst/>
          </a:prstGeom>
        </p:spPr>
        <p:txBody>
          <a:bodyPr vert="horz" lIns="91440" tIns="45720" rIns="91440" bIns="45720" rtlCol="0">
            <a:normAutofit fontScale="700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u="sng" dirty="0"/>
              <a:t>Eligibility</a:t>
            </a:r>
            <a:r>
              <a:rPr lang="en-US" sz="2800" dirty="0"/>
              <a:t>: Minimal exclusion criteria (e.g., persons with significant alcohol use/abuse included)</a:t>
            </a:r>
          </a:p>
          <a:p>
            <a:r>
              <a:rPr lang="en-US" sz="2800" u="sng" dirty="0"/>
              <a:t>Recruitment</a:t>
            </a:r>
            <a:r>
              <a:rPr lang="en-US" sz="2800" dirty="0"/>
              <a:t>: In the flow of routine clinical care</a:t>
            </a:r>
          </a:p>
          <a:p>
            <a:r>
              <a:rPr lang="en-US" sz="2800" u="sng" dirty="0"/>
              <a:t>Setting</a:t>
            </a:r>
            <a:r>
              <a:rPr lang="en-US" sz="2800" dirty="0"/>
              <a:t>: Clinical care settings (e.g., primary care, PT, surgery)</a:t>
            </a:r>
          </a:p>
          <a:p>
            <a:r>
              <a:rPr lang="en-US" sz="2800" u="sng" dirty="0"/>
              <a:t>Organization</a:t>
            </a:r>
            <a:r>
              <a:rPr lang="en-US" sz="2800" dirty="0"/>
              <a:t>:  Limited additional resources or training (e.g., clinical staff deliver interventions)</a:t>
            </a:r>
          </a:p>
          <a:p>
            <a:r>
              <a:rPr lang="en-US" sz="2800" u="sng" dirty="0"/>
              <a:t>Flexibility (in intervention delivery)</a:t>
            </a:r>
            <a:r>
              <a:rPr lang="en-US" sz="2800" dirty="0"/>
              <a:t>:  Patient-centered; flexible; adaptations consistent with optimized clinical care (e.g., COVID related adaptations)</a:t>
            </a:r>
          </a:p>
          <a:p>
            <a:r>
              <a:rPr lang="en-US" sz="2800" u="sng" dirty="0"/>
              <a:t>Flexibility (in intervention receipt/adherence)</a:t>
            </a:r>
            <a:r>
              <a:rPr lang="en-US" sz="2800" dirty="0"/>
              <a:t>:  Minimal enhancements beyond those embedded in the interventions</a:t>
            </a:r>
          </a:p>
          <a:p>
            <a:r>
              <a:rPr lang="en-US" sz="2800" u="sng" dirty="0"/>
              <a:t>Follow-up</a:t>
            </a:r>
            <a:r>
              <a:rPr lang="en-US" sz="2800" dirty="0"/>
              <a:t>: Consistent with routine clinical follow-up</a:t>
            </a:r>
          </a:p>
          <a:p>
            <a:r>
              <a:rPr lang="en-US" sz="2800" u="sng" dirty="0"/>
              <a:t>Primary outcomes</a:t>
            </a:r>
            <a:r>
              <a:rPr lang="en-US" sz="2800" dirty="0"/>
              <a:t>: Patient-centered (i.e., pain and pain reduction, ability to function in daily life, quality of life, and medication usage/reduction/discontinuation)</a:t>
            </a:r>
          </a:p>
          <a:p>
            <a:r>
              <a:rPr lang="en-US" sz="2800" u="sng" dirty="0"/>
              <a:t>Primary analyses</a:t>
            </a:r>
            <a:r>
              <a:rPr lang="en-US" sz="2800" dirty="0"/>
              <a:t>: Intent to treat approach</a:t>
            </a:r>
            <a:endParaRPr lang="en-US" sz="2800" u="sng" dirty="0"/>
          </a:p>
          <a:p>
            <a:pPr marL="411480" lvl="1" indent="0">
              <a:buNone/>
            </a:pPr>
            <a:endParaRPr lang="en-US" sz="2600" dirty="0"/>
          </a:p>
        </p:txBody>
      </p:sp>
    </p:spTree>
    <p:extLst>
      <p:ext uri="{BB962C8B-B14F-4D97-AF65-F5344CB8AC3E}">
        <p14:creationId xmlns:p14="http://schemas.microsoft.com/office/powerpoint/2010/main" val="16817127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857</TotalTime>
  <Words>1982</Words>
  <Application>Microsoft Office PowerPoint</Application>
  <PresentationFormat>Widescreen</PresentationFormat>
  <Paragraphs>206</Paragraphs>
  <Slides>19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Abadi MT Condensed Light</vt:lpstr>
      <vt:lpstr>Arial</vt:lpstr>
      <vt:lpstr>Arial  </vt:lpstr>
      <vt:lpstr>Calibri</vt:lpstr>
      <vt:lpstr>Cambria</vt:lpstr>
      <vt:lpstr>ROBOTO THIN</vt:lpstr>
      <vt:lpstr>Wingdings</vt:lpstr>
      <vt:lpstr>YALEDESIGN-ROMAN</vt:lpstr>
      <vt:lpstr>Adjacency</vt:lpstr>
      <vt:lpstr>PowerPoint Presentation</vt:lpstr>
      <vt:lpstr> Gap between evidence and practice</vt:lpstr>
      <vt:lpstr>NIH-DoD-VA Pain Management Collaboratory</vt:lpstr>
      <vt:lpstr>NIH-DOD-VA Pain Management Collaboratory Key Objective</vt:lpstr>
      <vt:lpstr>Evidence-based nonpharmacological approaches</vt:lpstr>
      <vt:lpstr>VA (and DOD) Models of Integrated Pain Care</vt:lpstr>
      <vt:lpstr>Pragmatic Clinical Trials</vt:lpstr>
      <vt:lpstr>11 Pragmatic Clinical Trials</vt:lpstr>
      <vt:lpstr>Pragmatic Clinical Trials Pragmatic Explanatory Continuum Indicator Summary (PRECIS-2) Domains Loudon Kirsty, Treweek Shaun, Sullivan Frank, Donnan Peter, Thorpe Kevin E, Zwarenstein Merrick et al. The PRECIS-2 tool: designing trials that are fit for purpose BMJ 2015; 350 :h2147 </vt:lpstr>
      <vt:lpstr>Chiropractic Care for Veterans:  A Pragmatic Randomized Trial Addressing Dose Effects for cLBP (Goertz and Long)</vt:lpstr>
      <vt:lpstr>Pain Management Collaboratory Coordinating Center (PMC3)</vt:lpstr>
      <vt:lpstr>PMC Work Groups</vt:lpstr>
      <vt:lpstr>PowerPoint Presentation</vt:lpstr>
      <vt:lpstr>PowerPoint Presentation</vt:lpstr>
      <vt:lpstr>PowerPoint Presentation</vt:lpstr>
      <vt:lpstr>Responses to recent events affecting people with pain</vt:lpstr>
      <vt:lpstr>Response to COVID 19</vt:lpstr>
      <vt:lpstr>Testimonials</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Title</dc:title>
  <dc:creator>Department of Veterans Affairs</dc:creator>
  <cp:lastModifiedBy>Kerns, Robert</cp:lastModifiedBy>
  <cp:revision>108</cp:revision>
  <dcterms:created xsi:type="dcterms:W3CDTF">2018-01-08T21:19:34Z</dcterms:created>
  <dcterms:modified xsi:type="dcterms:W3CDTF">2020-10-13T14:16:08Z</dcterms:modified>
</cp:coreProperties>
</file>