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636" r:id="rId3"/>
    <p:sldId id="596" r:id="rId4"/>
    <p:sldId id="597" r:id="rId5"/>
    <p:sldId id="645" r:id="rId6"/>
    <p:sldId id="599" r:id="rId7"/>
    <p:sldId id="590" r:id="rId8"/>
    <p:sldId id="640" r:id="rId9"/>
    <p:sldId id="639" r:id="rId10"/>
    <p:sldId id="644" r:id="rId11"/>
    <p:sldId id="634" r:id="rId12"/>
    <p:sldId id="632" r:id="rId13"/>
    <p:sldId id="642" r:id="rId14"/>
    <p:sldId id="635" r:id="rId15"/>
    <p:sldId id="646" r:id="rId16"/>
    <p:sldId id="647" r:id="rId17"/>
    <p:sldId id="637" r:id="rId18"/>
    <p:sldId id="633" r:id="rId19"/>
    <p:sldId id="638" r:id="rId20"/>
    <p:sldId id="643" r:id="rId21"/>
    <p:sldId id="579" r:id="rId22"/>
  </p:sldIdLst>
  <p:sldSz cx="9131300" cy="6845300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99FF"/>
    <a:srgbClr val="C0C0C0"/>
    <a:srgbClr val="DF010C"/>
    <a:srgbClr val="F8F8F8"/>
    <a:srgbClr val="FFFF00"/>
    <a:srgbClr val="26000B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77" autoAdjust="0"/>
  </p:normalViewPr>
  <p:slideViewPr>
    <p:cSldViewPr>
      <p:cViewPr varScale="1">
        <p:scale>
          <a:sx n="72" d="100"/>
          <a:sy n="72" d="100"/>
        </p:scale>
        <p:origin x="180" y="38"/>
      </p:cViewPr>
      <p:guideLst>
        <p:guide orient="horz" pos="2156"/>
        <p:guide pos="2876"/>
      </p:guideLst>
    </p:cSldViewPr>
  </p:slideViewPr>
  <p:outlineViewPr>
    <p:cViewPr>
      <p:scale>
        <a:sx n="33" d="100"/>
        <a:sy n="33" d="100"/>
      </p:scale>
      <p:origin x="0" y="1154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89"/>
    </p:cViewPr>
  </p:sorterViewPr>
  <p:notesViewPr>
    <p:cSldViewPr>
      <p:cViewPr varScale="1">
        <p:scale>
          <a:sx n="65" d="100"/>
          <a:sy n="65" d="100"/>
        </p:scale>
        <p:origin x="-1805" y="-67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278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19125"/>
            <a:ext cx="4575175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60895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1963" indent="-4763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23925" indent="-9525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85888" indent="-14288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47850" indent="-19050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4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Screening – EHR vs soliciting patients</a:t>
            </a:r>
          </a:p>
        </p:txBody>
      </p:sp>
    </p:spTree>
    <p:extLst>
      <p:ext uri="{BB962C8B-B14F-4D97-AF65-F5344CB8AC3E}">
        <p14:creationId xmlns:p14="http://schemas.microsoft.com/office/powerpoint/2010/main" val="148319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Another is to influence care at participating sites.</a:t>
            </a:r>
          </a:p>
        </p:txBody>
      </p:sp>
    </p:spTree>
    <p:extLst>
      <p:ext uri="{BB962C8B-B14F-4D97-AF65-F5344CB8AC3E}">
        <p14:creationId xmlns:p14="http://schemas.microsoft.com/office/powerpoint/2010/main" val="35065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127250"/>
            <a:ext cx="7762875" cy="146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3" y="3878263"/>
            <a:ext cx="6391275" cy="17494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98450"/>
            <a:ext cx="1790700" cy="5294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98450"/>
            <a:ext cx="5219700" cy="5294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4398963"/>
            <a:ext cx="7762875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2901950"/>
            <a:ext cx="77628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338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33838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5" y="1531938"/>
            <a:ext cx="40354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5" y="2170113"/>
            <a:ext cx="4035425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3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88" y="273050"/>
            <a:ext cx="5103812" cy="584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3550" cy="4683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4791075"/>
            <a:ext cx="5480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13" y="611188"/>
            <a:ext cx="5480050" cy="4106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13" y="5357813"/>
            <a:ext cx="548005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850" y="298450"/>
            <a:ext cx="10668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9550" y="1579563"/>
            <a:ext cx="87249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450850" y="1289050"/>
            <a:ext cx="7975600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3611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4" name="Picture 7" descr="shield_col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632450"/>
            <a:ext cx="99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03988"/>
            <a:ext cx="984250" cy="3413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cs typeface="Times" charset="0"/>
              </a:rPr>
              <a:t>CCEB</a:t>
            </a:r>
            <a:endParaRPr lang="en-US" b="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cs typeface="Times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86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57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6235" y="374650"/>
            <a:ext cx="8417368" cy="1725601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Pragmatic and Comparative Effectiveness </a:t>
            </a:r>
            <a:b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Trials of Pain Treatments</a:t>
            </a:r>
            <a:b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Choosing Study Sites and Investigators</a:t>
            </a:r>
            <a:endParaRPr lang="en-US" sz="32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8050" y="2736850"/>
            <a:ext cx="7613650" cy="3962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b="1" u="sng" dirty="0"/>
              <a:t>John T. Farrar, MD, PhD</a:t>
            </a:r>
            <a:endParaRPr lang="en-US" sz="2800" b="1" dirty="0"/>
          </a:p>
          <a:p>
            <a:pPr>
              <a:lnSpc>
                <a:spcPct val="80000"/>
              </a:lnSpc>
              <a:defRPr/>
            </a:pPr>
            <a:br>
              <a:rPr lang="en-US" sz="2800" b="1" dirty="0"/>
            </a:br>
            <a:r>
              <a:rPr lang="en-US" sz="2800" b="1" dirty="0"/>
              <a:t>Departments of Epidemiology 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/>
              <a:t>Anesthesia (Secondary)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/>
              <a:t>and Neurology (Secondary)</a:t>
            </a:r>
          </a:p>
          <a:p>
            <a:pPr>
              <a:lnSpc>
                <a:spcPct val="80000"/>
              </a:lnSpc>
              <a:defRPr/>
            </a:pPr>
            <a:endParaRPr lang="en-US" sz="2800" b="1" dirty="0"/>
          </a:p>
          <a:p>
            <a:pPr>
              <a:lnSpc>
                <a:spcPct val="80000"/>
              </a:lnSpc>
              <a:defRPr/>
            </a:pPr>
            <a:r>
              <a:rPr lang="en-US" sz="2800" b="1" dirty="0"/>
              <a:t>University of Pennsylvania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759319-4E24-40ED-9989-21A875B5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168621"/>
            <a:ext cx="6848029" cy="993092"/>
          </a:xfrm>
        </p:spPr>
        <p:txBody>
          <a:bodyPr/>
          <a:lstStyle/>
          <a:p>
            <a:pPr algn="ctr"/>
            <a:r>
              <a:rPr lang="en-US" dirty="0"/>
              <a:t>Pragmatic Trials</a:t>
            </a:r>
            <a:br>
              <a:rPr lang="en-US" dirty="0"/>
            </a:br>
            <a:r>
              <a:rPr lang="en-US" dirty="0"/>
              <a:t>Site and Investigator Selection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D3B009-2BFC-4B15-B31C-E59744CBCF6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5381" r="55064"/>
          <a:stretch/>
        </p:blipFill>
        <p:spPr bwMode="auto">
          <a:xfrm>
            <a:off x="146050" y="1365250"/>
            <a:ext cx="62484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C07524-5BE3-4261-B04E-A01BD5F655D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7" t="5381"/>
          <a:stretch/>
        </p:blipFill>
        <p:spPr bwMode="auto">
          <a:xfrm>
            <a:off x="1670050" y="4032250"/>
            <a:ext cx="7162800" cy="263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4B2A4-A958-4316-A161-03ED83633903}"/>
              </a:ext>
            </a:extLst>
          </p:cNvPr>
          <p:cNvSpPr txBox="1"/>
          <p:nvPr/>
        </p:nvSpPr>
        <p:spPr>
          <a:xfrm>
            <a:off x="6851650" y="159385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Worsley, Sally D., et al. Series: Pragmatic trials and real world evidence: Paper 2. Setting, sites, and investigator selection." Journal of Clinical Epidemiology 88 (2017): 14-20.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728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0C71-2FA3-48C7-AFAD-45CDD5C6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10" y="164719"/>
            <a:ext cx="8156079" cy="993092"/>
          </a:xfrm>
        </p:spPr>
        <p:txBody>
          <a:bodyPr/>
          <a:lstStyle/>
          <a:p>
            <a:pPr algn="ctr"/>
            <a:r>
              <a:rPr lang="en-US" dirty="0"/>
              <a:t>Site and Investigator Considerations</a:t>
            </a:r>
            <a:br>
              <a:rPr lang="en-US" dirty="0"/>
            </a:br>
            <a:r>
              <a:rPr lang="en-US" dirty="0"/>
              <a:t>All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5ADDC-FC37-4FC7-8447-440A478B0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70" y="1593850"/>
            <a:ext cx="8460880" cy="3276600"/>
          </a:xfrm>
        </p:spPr>
        <p:txBody>
          <a:bodyPr/>
          <a:lstStyle/>
          <a:p>
            <a:r>
              <a:rPr lang="en-US" dirty="0"/>
              <a:t>Academic vs private practice*</a:t>
            </a:r>
          </a:p>
          <a:p>
            <a:pPr lvl="1"/>
            <a:r>
              <a:rPr lang="en-US" dirty="0"/>
              <a:t>For depression academic sites provided larger separation of placebo and treatment effects</a:t>
            </a:r>
          </a:p>
          <a:p>
            <a:pPr lvl="1"/>
            <a:r>
              <a:rPr lang="en-US" dirty="0"/>
              <a:t>Role of financial incentive is important</a:t>
            </a:r>
          </a:p>
          <a:p>
            <a:r>
              <a:rPr lang="en-US" dirty="0"/>
              <a:t>Higher vs lower recruitment sites**</a:t>
            </a:r>
          </a:p>
          <a:p>
            <a:pPr lvl="1"/>
            <a:r>
              <a:rPr lang="en-US" dirty="0"/>
              <a:t>Higher recruitment sites =&gt; higher placebo rates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928A7-A35F-4785-9DD8-6901DF85D45D}"/>
              </a:ext>
            </a:extLst>
          </p:cNvPr>
          <p:cNvSpPr txBox="1"/>
          <p:nvPr/>
        </p:nvSpPr>
        <p:spPr>
          <a:xfrm>
            <a:off x="1060450" y="5139005"/>
            <a:ext cx="7924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*Dunlop, B., et al. A Meta-analysis of Factors Impacting Detection of Antidepressant Efficacy in Clinical Trials: The Importance of Academic Sites. Neuropsychopharmacol 37, 2830–2836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2EEC7-1AB2-406F-809E-71F55A4A6BE9}"/>
              </a:ext>
            </a:extLst>
          </p:cNvPr>
          <p:cNvSpPr txBox="1"/>
          <p:nvPr/>
        </p:nvSpPr>
        <p:spPr>
          <a:xfrm>
            <a:off x="1136650" y="6089650"/>
            <a:ext cx="7620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**Irving, G. (2010). The Placebo Response. Clinical drug investigation, 30(11), 739-748.</a:t>
            </a:r>
          </a:p>
        </p:txBody>
      </p:sp>
    </p:spTree>
    <p:extLst>
      <p:ext uri="{BB962C8B-B14F-4D97-AF65-F5344CB8AC3E}">
        <p14:creationId xmlns:p14="http://schemas.microsoft.com/office/powerpoint/2010/main" val="44170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EBE5-194C-45E7-A9DB-CA0AEF9D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146050"/>
            <a:ext cx="8053487" cy="993092"/>
          </a:xfrm>
        </p:spPr>
        <p:txBody>
          <a:bodyPr/>
          <a:lstStyle/>
          <a:p>
            <a:pPr algn="ctr"/>
            <a:r>
              <a:rPr lang="en-US" dirty="0"/>
              <a:t>Components Related to </a:t>
            </a:r>
            <a:br>
              <a:rPr lang="en-US" dirty="0"/>
            </a:br>
            <a:r>
              <a:rPr lang="en-US" dirty="0"/>
              <a:t>Site and Investigator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81FD6-B173-433E-84E2-69CB67D01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650" y="1365250"/>
            <a:ext cx="7994650" cy="5257800"/>
          </a:xfrm>
        </p:spPr>
        <p:txBody>
          <a:bodyPr/>
          <a:lstStyle/>
          <a:p>
            <a:r>
              <a:rPr lang="en-US" sz="2800" dirty="0"/>
              <a:t>Financial incentive for screening, enrollment, and completion of study</a:t>
            </a:r>
          </a:p>
          <a:p>
            <a:r>
              <a:rPr lang="en-US" sz="2800" dirty="0"/>
              <a:t>Accuracy of diagnosis – skills of investigators</a:t>
            </a:r>
          </a:p>
          <a:p>
            <a:r>
              <a:rPr lang="en-US" sz="2800" dirty="0"/>
              <a:t>Accuracy of previous treatment history</a:t>
            </a:r>
          </a:p>
          <a:p>
            <a:r>
              <a:rPr lang="en-US" sz="2800" dirty="0"/>
              <a:t>Accurate and honest assessment of baseline pain intensity or other symptoms</a:t>
            </a:r>
          </a:p>
          <a:p>
            <a:r>
              <a:rPr lang="en-US" sz="2800" dirty="0"/>
              <a:t>Accurate and honest assessment of willingness to participate</a:t>
            </a:r>
          </a:p>
          <a:p>
            <a:r>
              <a:rPr lang="en-US" sz="2800" dirty="0"/>
              <a:t>Actual involvement of investigators versus staff in patient enrollment and study progress</a:t>
            </a:r>
          </a:p>
        </p:txBody>
      </p:sp>
    </p:spTree>
    <p:extLst>
      <p:ext uri="{BB962C8B-B14F-4D97-AF65-F5344CB8AC3E}">
        <p14:creationId xmlns:p14="http://schemas.microsoft.com/office/powerpoint/2010/main" val="319403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837C-812B-443B-A54B-37DBA2FE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379236"/>
            <a:ext cx="6642844" cy="522194"/>
          </a:xfrm>
        </p:spPr>
        <p:txBody>
          <a:bodyPr/>
          <a:lstStyle/>
          <a:p>
            <a:r>
              <a:rPr lang="en-US" dirty="0"/>
              <a:t>Site Selection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DCDA5-3179-47FB-BF7F-38312CAC9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406810"/>
            <a:ext cx="8305800" cy="4073240"/>
          </a:xfrm>
        </p:spPr>
        <p:txBody>
          <a:bodyPr/>
          <a:lstStyle/>
          <a:p>
            <a:r>
              <a:rPr lang="en-US" sz="2200" dirty="0"/>
              <a:t>Population-wide prevalence of the target pain condition should determine the number of sites </a:t>
            </a:r>
          </a:p>
          <a:p>
            <a:r>
              <a:rPr lang="en-US" sz="2200" dirty="0"/>
              <a:t>Include sites with a track record of producing high quality data</a:t>
            </a:r>
          </a:p>
          <a:p>
            <a:r>
              <a:rPr lang="en-US" sz="2200" dirty="0"/>
              <a:t>Highly experienced clinical investigators and staff</a:t>
            </a:r>
          </a:p>
          <a:p>
            <a:r>
              <a:rPr lang="en-US" sz="2200" dirty="0"/>
              <a:t>Requisite resources</a:t>
            </a:r>
          </a:p>
          <a:p>
            <a:r>
              <a:rPr lang="en-US" sz="2200" dirty="0"/>
              <a:t>Site visits to confirm the experience and quality are worth-while</a:t>
            </a:r>
          </a:p>
          <a:p>
            <a:r>
              <a:rPr lang="en-US" sz="2200" dirty="0"/>
              <a:t>Be cautious about implementing strategies to accelerate recruitment or adding less experienced sites. Participants enrolled toward the end of trials demonstrate a smaller treatment effect</a:t>
            </a: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B00F-1101-48D2-9E87-9C323C37ADD3}"/>
              </a:ext>
            </a:extLst>
          </p:cNvPr>
          <p:cNvSpPr txBox="1"/>
          <p:nvPr/>
        </p:nvSpPr>
        <p:spPr>
          <a:xfrm>
            <a:off x="1517650" y="5784850"/>
            <a:ext cx="670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*Gewandter, et al (2019). Improving study conduct and data quality in clinical trials of chronic pain treatments: IMMPACT recommendations. The Journal of Pain, in Press.</a:t>
            </a:r>
          </a:p>
        </p:txBody>
      </p:sp>
    </p:spTree>
    <p:extLst>
      <p:ext uri="{BB962C8B-B14F-4D97-AF65-F5344CB8AC3E}">
        <p14:creationId xmlns:p14="http://schemas.microsoft.com/office/powerpoint/2010/main" val="171398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3C7C-5704-4EF9-905C-1364C38E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2" y="374650"/>
            <a:ext cx="8592096" cy="522194"/>
          </a:xfrm>
        </p:spPr>
        <p:txBody>
          <a:bodyPr/>
          <a:lstStyle/>
          <a:p>
            <a:r>
              <a:rPr lang="en-US" dirty="0"/>
              <a:t>Assessment of Sites and Investigators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24EA-11A8-4D0D-9E71-088FC3B1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479550"/>
            <a:ext cx="7877448" cy="4914900"/>
          </a:xfrm>
        </p:spPr>
        <p:txBody>
          <a:bodyPr/>
          <a:lstStyle/>
          <a:p>
            <a:r>
              <a:rPr lang="en-US" sz="2800" dirty="0"/>
              <a:t>Interest in the clinical trial topic</a:t>
            </a:r>
          </a:p>
          <a:p>
            <a:r>
              <a:rPr lang="en-US" sz="2800" dirty="0"/>
              <a:t>Number of subjects previously recruited</a:t>
            </a:r>
          </a:p>
          <a:p>
            <a:r>
              <a:rPr lang="en-US" sz="2800" dirty="0"/>
              <a:t>Record of subject completion of study (dropout rates)</a:t>
            </a:r>
          </a:p>
          <a:p>
            <a:r>
              <a:rPr lang="en-US" sz="2800" dirty="0"/>
              <a:t>Record of study data completeness</a:t>
            </a:r>
          </a:p>
          <a:p>
            <a:r>
              <a:rPr lang="en-US" sz="2800" dirty="0"/>
              <a:t>Any recent changes in investigators or staff</a:t>
            </a:r>
          </a:p>
          <a:p>
            <a:r>
              <a:rPr lang="en-US" sz="2800" dirty="0"/>
              <a:t>Any previous problems (citations) of the investigators</a:t>
            </a:r>
          </a:p>
          <a:p>
            <a:r>
              <a:rPr lang="en-US" sz="2800" dirty="0"/>
              <a:t>Willingness to attend orientation meeting and undergo specific training</a:t>
            </a:r>
          </a:p>
        </p:txBody>
      </p:sp>
    </p:spTree>
    <p:extLst>
      <p:ext uri="{BB962C8B-B14F-4D97-AF65-F5344CB8AC3E}">
        <p14:creationId xmlns:p14="http://schemas.microsoft.com/office/powerpoint/2010/main" val="408692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879B-D6E1-4C79-861D-EF5C86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146050"/>
            <a:ext cx="8412559" cy="993092"/>
          </a:xfrm>
        </p:spPr>
        <p:txBody>
          <a:bodyPr/>
          <a:lstStyle/>
          <a:p>
            <a:pPr algn="ctr"/>
            <a:r>
              <a:rPr lang="en-US" dirty="0"/>
              <a:t>Selection of Sites Depends on Design</a:t>
            </a:r>
            <a:br>
              <a:rPr lang="en-US" dirty="0"/>
            </a:br>
            <a:r>
              <a:rPr lang="en-US" dirty="0"/>
              <a:t>Consider an Example – Control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00ED-9FBC-4472-88D5-38D52151A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17650"/>
            <a:ext cx="7162800" cy="4953000"/>
          </a:xfrm>
        </p:spPr>
        <p:txBody>
          <a:bodyPr/>
          <a:lstStyle/>
          <a:p>
            <a:r>
              <a:rPr lang="en-US" dirty="0"/>
              <a:t>If control group is “usual care’ then randomization is often by site.  Blinding is more difficult</a:t>
            </a:r>
          </a:p>
          <a:p>
            <a:r>
              <a:rPr lang="en-US" dirty="0"/>
              <a:t>If comparison of treatment is to a placebo then randomization by subject may be more appropriate. Blinding is more important</a:t>
            </a:r>
          </a:p>
          <a:p>
            <a:endParaRPr lang="en-US" dirty="0"/>
          </a:p>
          <a:p>
            <a:r>
              <a:rPr lang="en-US" dirty="0"/>
              <a:t>This choice affects site selection process.</a:t>
            </a:r>
          </a:p>
        </p:txBody>
      </p:sp>
    </p:spTree>
    <p:extLst>
      <p:ext uri="{BB962C8B-B14F-4D97-AF65-F5344CB8AC3E}">
        <p14:creationId xmlns:p14="http://schemas.microsoft.com/office/powerpoint/2010/main" val="362227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8EE5-0220-4F73-9BAE-32131B3E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35" y="106704"/>
            <a:ext cx="7489230" cy="993092"/>
          </a:xfrm>
        </p:spPr>
        <p:txBody>
          <a:bodyPr/>
          <a:lstStyle/>
          <a:p>
            <a:pPr algn="ctr"/>
            <a:r>
              <a:rPr lang="en-US" dirty="0"/>
              <a:t>Randomization by Site</a:t>
            </a:r>
            <a:br>
              <a:rPr lang="en-US" dirty="0"/>
            </a:br>
            <a:r>
              <a:rPr lang="en-US" dirty="0"/>
              <a:t>(e.g. treatment versus usual care)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139B-6CDD-42E4-A9DA-684A1AC0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0" y="1365250"/>
            <a:ext cx="8229600" cy="5257800"/>
          </a:xfrm>
        </p:spPr>
        <p:txBody>
          <a:bodyPr/>
          <a:lstStyle/>
          <a:p>
            <a:r>
              <a:rPr lang="en-US" sz="2800" dirty="0"/>
              <a:t>Relative similarity of sites should be carefully considered (matching?)</a:t>
            </a:r>
          </a:p>
          <a:p>
            <a:r>
              <a:rPr lang="en-US" sz="2800" dirty="0"/>
              <a:t>Determining what constitutes “usual care”. Must be carefully evaluated in matching as treatment can differ significantly by site.</a:t>
            </a:r>
          </a:p>
          <a:p>
            <a:r>
              <a:rPr lang="en-US" sz="2800" dirty="0"/>
              <a:t>Will different patient populations agree to trials in treated vs non-treated sites</a:t>
            </a:r>
          </a:p>
          <a:p>
            <a:r>
              <a:rPr lang="en-US" sz="2800" dirty="0"/>
              <a:t>Methods for maintaining patient involvement (especially without intervention) are needed for the pertinent outcome measures</a:t>
            </a:r>
          </a:p>
        </p:txBody>
      </p:sp>
    </p:spTree>
    <p:extLst>
      <p:ext uri="{BB962C8B-B14F-4D97-AF65-F5344CB8AC3E}">
        <p14:creationId xmlns:p14="http://schemas.microsoft.com/office/powerpoint/2010/main" val="32472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DF9A-EB2C-4E74-B95F-5709A03D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9" y="298450"/>
            <a:ext cx="8720336" cy="888448"/>
          </a:xfrm>
        </p:spPr>
        <p:txBody>
          <a:bodyPr/>
          <a:lstStyle/>
          <a:p>
            <a:pPr algn="ctr"/>
            <a:r>
              <a:rPr lang="en-US" dirty="0"/>
              <a:t>Assessment of Sites – Placebo Studies</a:t>
            </a:r>
            <a:br>
              <a:rPr lang="en-US" sz="2800" dirty="0"/>
            </a:br>
            <a:r>
              <a:rPr lang="en-US" sz="2800" dirty="0"/>
              <a:t>Factors in Placebo Group 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61AD-6F12-49D7-BEC7-764243B0B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650" y="1441450"/>
            <a:ext cx="7467600" cy="5029200"/>
          </a:xfrm>
        </p:spPr>
        <p:txBody>
          <a:bodyPr/>
          <a:lstStyle/>
          <a:p>
            <a:r>
              <a:rPr lang="en-US" sz="2800" dirty="0"/>
              <a:t>A larger placebo group response rate may result from:</a:t>
            </a:r>
          </a:p>
          <a:p>
            <a:pPr lvl="1"/>
            <a:r>
              <a:rPr lang="en-US" sz="2400" dirty="0"/>
              <a:t>Encouraged or overstated patient baseline?</a:t>
            </a:r>
          </a:p>
          <a:p>
            <a:pPr lvl="1"/>
            <a:r>
              <a:rPr lang="en-US" sz="2400" dirty="0"/>
              <a:t>Overly enthusiastic coordinators or presentation of study?</a:t>
            </a:r>
          </a:p>
          <a:p>
            <a:pPr lvl="1"/>
            <a:r>
              <a:rPr lang="en-US" sz="2400" dirty="0"/>
              <a:t>Poor control for “professional” patients?</a:t>
            </a:r>
          </a:p>
          <a:p>
            <a:r>
              <a:rPr lang="en-US" sz="2800" dirty="0"/>
              <a:t>A lower placebo group response rate may result from:</a:t>
            </a:r>
          </a:p>
          <a:p>
            <a:pPr lvl="1"/>
            <a:r>
              <a:rPr lang="en-US" sz="2400" dirty="0"/>
              <a:t>Recruiting only more severe cases </a:t>
            </a:r>
          </a:p>
          <a:p>
            <a:pPr lvl="1"/>
            <a:r>
              <a:rPr lang="en-US" sz="2400" dirty="0"/>
              <a:t>Look at active treatment group rates as well</a:t>
            </a:r>
          </a:p>
          <a:p>
            <a:pPr lvl="1"/>
            <a:r>
              <a:rPr lang="en-US" sz="2400" dirty="0"/>
              <a:t>Lower recruiting sites also may only recruit more severe disease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06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8AB1-DF9F-4EC3-BB93-344C31DB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63" y="146050"/>
            <a:ext cx="6924974" cy="993092"/>
          </a:xfrm>
        </p:spPr>
        <p:txBody>
          <a:bodyPr/>
          <a:lstStyle/>
          <a:p>
            <a:pPr algn="ctr"/>
            <a:r>
              <a:rPr lang="en-US" dirty="0"/>
              <a:t>Things to Consider to</a:t>
            </a:r>
            <a:br>
              <a:rPr lang="en-US" dirty="0"/>
            </a:br>
            <a:r>
              <a:rPr lang="en-US" dirty="0"/>
              <a:t>Minimizing Inter-site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C5191-5FD6-4FB2-90D4-1377CC4B9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650" y="1441450"/>
            <a:ext cx="7848600" cy="5257800"/>
          </a:xfrm>
        </p:spPr>
        <p:txBody>
          <a:bodyPr/>
          <a:lstStyle/>
          <a:p>
            <a:r>
              <a:rPr lang="en-US" sz="2800" dirty="0"/>
              <a:t>Staff training to standardize interaction</a:t>
            </a:r>
          </a:p>
          <a:p>
            <a:r>
              <a:rPr lang="en-US" sz="2800" dirty="0"/>
              <a:t>Centralized process for enrollment decision and randomization</a:t>
            </a:r>
          </a:p>
          <a:p>
            <a:pPr lvl="1"/>
            <a:r>
              <a:rPr lang="en-US" sz="2400" dirty="0"/>
              <a:t>Consider direct upload of screening data </a:t>
            </a:r>
            <a:br>
              <a:rPr lang="en-US" sz="2400" dirty="0"/>
            </a:br>
            <a:r>
              <a:rPr lang="en-US" sz="2400" dirty="0"/>
              <a:t>such as the 7 day daily pain diary</a:t>
            </a:r>
          </a:p>
          <a:p>
            <a:r>
              <a:rPr lang="en-US" sz="2800" dirty="0"/>
              <a:t>Pre-study run in using all forms </a:t>
            </a:r>
          </a:p>
          <a:p>
            <a:pPr lvl="1"/>
            <a:r>
              <a:rPr lang="en-US" sz="2400" dirty="0"/>
              <a:t>Require complete data from subjects and site</a:t>
            </a:r>
          </a:p>
          <a:p>
            <a:r>
              <a:rPr lang="en-US" sz="2800" dirty="0"/>
              <a:t>Set appropriate incentive for screening, enrollment, and completion of study</a:t>
            </a:r>
          </a:p>
          <a:p>
            <a:r>
              <a:rPr lang="en-US" sz="2800" dirty="0"/>
              <a:t>Ongoing monitoring for validity of data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94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9AD2-0834-4DD0-A3B5-FFACBDAF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374650"/>
            <a:ext cx="7566174" cy="522194"/>
          </a:xfrm>
        </p:spPr>
        <p:txBody>
          <a:bodyPr/>
          <a:lstStyle/>
          <a:p>
            <a:r>
              <a:rPr lang="en-US" dirty="0"/>
              <a:t>Statistical Issues in Site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EE36-E595-40DC-8221-F78E9FD5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50" y="1441450"/>
            <a:ext cx="7162800" cy="5257800"/>
          </a:xfrm>
        </p:spPr>
        <p:txBody>
          <a:bodyPr/>
          <a:lstStyle/>
          <a:p>
            <a:r>
              <a:rPr lang="en-US" sz="2800" dirty="0"/>
              <a:t>Homogeneity of patients within site</a:t>
            </a:r>
          </a:p>
          <a:p>
            <a:pPr lvl="1"/>
            <a:r>
              <a:rPr lang="en-US" sz="2400" dirty="0"/>
              <a:t>SES, Race, Sex</a:t>
            </a:r>
          </a:p>
          <a:p>
            <a:pPr lvl="1"/>
            <a:r>
              <a:rPr lang="en-US" sz="2400" dirty="0"/>
              <a:t>Treatment approach to disease of interest</a:t>
            </a:r>
          </a:p>
          <a:p>
            <a:pPr lvl="1"/>
            <a:r>
              <a:rPr lang="en-US" sz="2400" dirty="0"/>
              <a:t>Location factors</a:t>
            </a:r>
          </a:p>
          <a:p>
            <a:r>
              <a:rPr lang="en-US" sz="2800" dirty="0"/>
              <a:t>Design approaches to mitigate effect of differences on analysis</a:t>
            </a:r>
          </a:p>
          <a:p>
            <a:pPr lvl="1"/>
            <a:r>
              <a:rPr lang="en-US" sz="2400" dirty="0"/>
              <a:t>Block randomization by site</a:t>
            </a:r>
          </a:p>
          <a:p>
            <a:r>
              <a:rPr lang="en-US" sz="2800" dirty="0"/>
              <a:t>Statistical approaches to site differences</a:t>
            </a:r>
          </a:p>
          <a:p>
            <a:pPr lvl="1"/>
            <a:r>
              <a:rPr lang="en-US" sz="2400" dirty="0"/>
              <a:t>ignore them</a:t>
            </a:r>
          </a:p>
          <a:p>
            <a:pPr lvl="1"/>
            <a:r>
              <a:rPr lang="en-US" sz="2400" dirty="0"/>
              <a:t>model them as fixed effects</a:t>
            </a:r>
          </a:p>
          <a:p>
            <a:pPr lvl="1"/>
            <a:r>
              <a:rPr lang="en-US" sz="2400" dirty="0"/>
              <a:t>model them as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320604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D9FF-8000-4DE3-9E86-DEC2885A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8307"/>
            <a:ext cx="8216900" cy="709611"/>
          </a:xfrm>
        </p:spPr>
        <p:txBody>
          <a:bodyPr/>
          <a:lstStyle/>
          <a:p>
            <a:r>
              <a:rPr lang="en-US" dirty="0"/>
              <a:t>Conflict of Interest Considerations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26299-6A1C-446F-A6FE-557D7A510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1531938"/>
            <a:ext cx="2813050" cy="638175"/>
          </a:xfrm>
        </p:spPr>
        <p:txBody>
          <a:bodyPr/>
          <a:lstStyle/>
          <a:p>
            <a:r>
              <a:rPr lang="en-US" u="sng" dirty="0"/>
              <a:t>Industry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AC73-7D22-4262-BFC1-8739361DA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975" y="2148682"/>
            <a:ext cx="3735388" cy="3944937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Analgesic Solutions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Aptinyx      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Biogen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Campbell Alliance       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 Therapeutics (DSMB)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Daiichi Sankyo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 Pharma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Novartis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Pfizer/Lilly    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07ECDB-5645-43DA-BAF5-A6DE611B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6650" y="1489916"/>
            <a:ext cx="2289175" cy="638175"/>
          </a:xfrm>
        </p:spPr>
        <p:txBody>
          <a:bodyPr/>
          <a:lstStyle/>
          <a:p>
            <a:r>
              <a:rPr lang="en-US" u="sng" dirty="0"/>
              <a:t>Grant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3B0A83-C9DA-4C43-A6EF-8CF70CBF5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8050" y="2127250"/>
            <a:ext cx="4341811" cy="3944937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Pelvic Pain Assoc     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PharmacoEpi and Safety 	(Associate Editor)</a:t>
            </a:r>
          </a:p>
          <a:p>
            <a:pPr marL="0" marR="0" indent="-2743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IMMPACT/ ACTTION -     	University of Rochester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NIH and FDA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28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FECB-D7A7-4A0C-AE4A-03F217F8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0" y="146050"/>
            <a:ext cx="4975721" cy="993092"/>
          </a:xfrm>
        </p:spPr>
        <p:txBody>
          <a:bodyPr/>
          <a:lstStyle/>
          <a:p>
            <a:pPr algn="ctr"/>
            <a:r>
              <a:rPr lang="en-US" dirty="0"/>
              <a:t>A Few Additional </a:t>
            </a:r>
            <a:br>
              <a:rPr lang="en-US" dirty="0"/>
            </a:br>
            <a:r>
              <a:rPr lang="en-US" dirty="0"/>
              <a:t>References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2955C-BBED-408E-9125-4E1F224E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365250"/>
            <a:ext cx="8153400" cy="480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Worsley, Sally D., et al. "Series: Pragmatic trials and real world evidence: Paper 2. Setting, sites, and investigator selection." Journal of Clinical Epidemiology 88 (2017): 14-20.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Hurtado-Chong, A. et.al. (2017). Improving site selection in clinical studies: a standardized, objective, multistep method and first experience results. BMJ open, 7(7), e014796.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Gligorijevic, J., et.al.  (2019). Optimizing clinical trials recruitment via deep learning. Journal of the American Medical Informatics Association, 26(11), 1195-1202.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van den Bor, R. M., et.al. (2017). Predicting enrollment performance of investigational centers in phase III multi-center clinical trials. Contemporary clinical trials communications, 7, 208-216.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Dombernowsky, T. et.al. (2019). Criteria for site selection in industry-sponsored clinical trials: a survey among decision-makers in biopharmaceutical companies and clinical research organizations. Trials, 20(1), 708.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681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988" y="2127250"/>
            <a:ext cx="7335341" cy="1934889"/>
          </a:xfrm>
        </p:spPr>
        <p:txBody>
          <a:bodyPr/>
          <a:lstStyle/>
          <a:p>
            <a:pPr algn="ctr"/>
            <a:r>
              <a:rPr lang="en-US" dirty="0"/>
              <a:t>Thank you:</a:t>
            </a:r>
            <a:br>
              <a:rPr lang="en-US" dirty="0"/>
            </a:br>
            <a:r>
              <a:rPr lang="en-US" dirty="0"/>
              <a:t>To the organizers and staff,</a:t>
            </a:r>
            <a:br>
              <a:rPr lang="en-US" dirty="0"/>
            </a:br>
            <a:r>
              <a:rPr lang="en-US" dirty="0"/>
              <a:t>as well as all the other </a:t>
            </a:r>
            <a:br>
              <a:rPr lang="en-US" dirty="0"/>
            </a:br>
            <a:r>
              <a:rPr lang="en-US" dirty="0"/>
              <a:t>expert contributors and </a:t>
            </a:r>
            <a:r>
              <a:rPr lang="en-US" dirty="0" err="1"/>
              <a:t>attendes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76213D-EDA9-40AD-913F-67290EC60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050" y="4946651"/>
            <a:ext cx="6391275" cy="762000"/>
          </a:xfrm>
        </p:spPr>
        <p:txBody>
          <a:bodyPr/>
          <a:lstStyle/>
          <a:p>
            <a:r>
              <a:rPr lang="en-US" sz="3600" dirty="0">
                <a:solidFill>
                  <a:srgbClr val="FFFF66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812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298450"/>
            <a:ext cx="1718419" cy="52219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1"/>
            <a:ext cx="7613650" cy="2355850"/>
          </a:xfrm>
        </p:spPr>
        <p:txBody>
          <a:bodyPr/>
          <a:lstStyle/>
          <a:p>
            <a:r>
              <a:rPr lang="en-US" dirty="0"/>
              <a:t>Define the issues and problems</a:t>
            </a:r>
          </a:p>
          <a:p>
            <a:r>
              <a:rPr lang="en-US" dirty="0"/>
              <a:t>Site selection criteria</a:t>
            </a:r>
          </a:p>
          <a:p>
            <a:r>
              <a:rPr lang="en-US" dirty="0"/>
              <a:t>Other consideration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15132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0" y="374650"/>
            <a:ext cx="5001369" cy="522194"/>
          </a:xfrm>
        </p:spPr>
        <p:txBody>
          <a:bodyPr/>
          <a:lstStyle/>
          <a:p>
            <a:r>
              <a:rPr lang="en-US" dirty="0"/>
              <a:t>RCT Assay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450" y="1441450"/>
            <a:ext cx="7162800" cy="4260850"/>
          </a:xfrm>
        </p:spPr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effectLst/>
              </a:rPr>
              <a:t>A property of a clinical trial defined as the ability to distinguish an effective treatment from a less effective or ineffective intervention* </a:t>
            </a:r>
          </a:p>
          <a:p>
            <a:r>
              <a:rPr lang="en-US" dirty="0">
                <a:effectLst/>
              </a:rPr>
              <a:t>Primary focus: </a:t>
            </a:r>
          </a:p>
          <a:p>
            <a:pPr lvl="1"/>
            <a:r>
              <a:rPr lang="en-US" dirty="0">
                <a:effectLst/>
              </a:rPr>
              <a:t>Reduction of unintentional variability and bias in all aspects of the trial</a:t>
            </a:r>
          </a:p>
          <a:p>
            <a:pPr lvl="1"/>
            <a:r>
              <a:rPr lang="en-US" dirty="0">
                <a:effectLst/>
              </a:rPr>
              <a:t>Response of subjects in the placebo treated or other control group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7650" y="5861050"/>
            <a:ext cx="5791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* International Conference on Harmonization. E10: Choice of control groups and related issues in clinical trials. </a:t>
            </a:r>
            <a:r>
              <a:rPr lang="en-US" sz="1400" b="0" dirty="0">
                <a:hlinkClick r:id="rId2"/>
              </a:rPr>
              <a:t>http://www.fda.gov/</a:t>
            </a:r>
            <a:r>
              <a:rPr lang="en-US" sz="1400" b="0" dirty="0"/>
              <a:t>downloads/RegulatoryInformation/Guidances/ucm125912.pdf; 2001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807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6DD4-796A-4104-B513-EC215975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10" y="146050"/>
            <a:ext cx="6668492" cy="993092"/>
          </a:xfrm>
        </p:spPr>
        <p:txBody>
          <a:bodyPr/>
          <a:lstStyle/>
          <a:p>
            <a:pPr algn="ctr"/>
            <a:r>
              <a:rPr lang="en-US" dirty="0"/>
              <a:t>Definition of Pragmatic Trials </a:t>
            </a:r>
            <a:br>
              <a:rPr lang="en-US" dirty="0"/>
            </a:br>
            <a:r>
              <a:rPr lang="en-US" dirty="0"/>
              <a:t>PRECIS-2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7E88C-FC3B-4913-ADB9-BD6F759FB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50" y="1365250"/>
            <a:ext cx="44196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Pragmatic trials are focused on testing of therapies in “real world” clinical practice but there is a broad range of different trial designs for both pragmatic and explanatory trials</a:t>
            </a:r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08ACDCE6-E46F-404D-B634-9FE64ED562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78" y="1670050"/>
            <a:ext cx="3718992" cy="335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5A7C2-076B-4A17-ADB4-4FC76BEF55FB}"/>
              </a:ext>
            </a:extLst>
          </p:cNvPr>
          <p:cNvSpPr txBox="1"/>
          <p:nvPr/>
        </p:nvSpPr>
        <p:spPr>
          <a:xfrm>
            <a:off x="1231802" y="6111814"/>
            <a:ext cx="737035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definition: https://www.nia.nih.gov/research/blog/2017/06/</a:t>
            </a:r>
            <a:br>
              <a:rPr lang="en-US" dirty="0"/>
            </a:br>
            <a:r>
              <a:rPr lang="en-US" dirty="0"/>
              <a:t>pragmatic-clinical-trials-testing-treatments-real-world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41441-7332-4530-9246-679859483B04}"/>
              </a:ext>
            </a:extLst>
          </p:cNvPr>
          <p:cNvSpPr txBox="1"/>
          <p:nvPr/>
        </p:nvSpPr>
        <p:spPr>
          <a:xfrm>
            <a:off x="1248489" y="5480050"/>
            <a:ext cx="7162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Loudon, Kirsty, et al. "The PRECIS-2 tool: designing trials that are fit for purpose." </a:t>
            </a:r>
            <a:r>
              <a:rPr lang="en-US" dirty="0" err="1"/>
              <a:t>bmj</a:t>
            </a:r>
            <a:r>
              <a:rPr lang="en-US" dirty="0"/>
              <a:t> 350 (2015): h2147.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1953C-0B59-43E5-A799-223A62D8339F}"/>
              </a:ext>
            </a:extLst>
          </p:cNvPr>
          <p:cNvSpPr txBox="1"/>
          <p:nvPr/>
        </p:nvSpPr>
        <p:spPr>
          <a:xfrm>
            <a:off x="8528050" y="1381990"/>
            <a:ext cx="228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9550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349039"/>
            <a:ext cx="7489230" cy="522194"/>
          </a:xfrm>
        </p:spPr>
        <p:txBody>
          <a:bodyPr/>
          <a:lstStyle/>
          <a:p>
            <a:r>
              <a:rPr lang="en-US" dirty="0"/>
              <a:t>Clinical Trial Design Components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558018"/>
            <a:ext cx="89027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100" y="5784850"/>
            <a:ext cx="6324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Farrar JT. </a:t>
            </a:r>
            <a:r>
              <a:rPr lang="en-US" sz="1600" b="0" dirty="0"/>
              <a:t>Advances in clinical research methodology for pain clinical trials. Nature Medicine. 2010;16(11):1284-93.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C5EAD-3E9B-428A-807B-7683CD064590}"/>
              </a:ext>
            </a:extLst>
          </p:cNvPr>
          <p:cNvSpPr txBox="1"/>
          <p:nvPr/>
        </p:nvSpPr>
        <p:spPr>
          <a:xfrm>
            <a:off x="1289050" y="4565650"/>
            <a:ext cx="1752600" cy="5909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Sites and investigators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7D5617-5489-4B57-A601-7216A79B0138}"/>
              </a:ext>
            </a:extLst>
          </p:cNvPr>
          <p:cNvCxnSpPr/>
          <p:nvPr/>
        </p:nvCxnSpPr>
        <p:spPr bwMode="auto">
          <a:xfrm flipH="1" flipV="1">
            <a:off x="1212850" y="4184650"/>
            <a:ext cx="533400" cy="381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141A3F-ECF7-48B5-9AAA-81136B497484}"/>
              </a:ext>
            </a:extLst>
          </p:cNvPr>
          <p:cNvSpPr txBox="1"/>
          <p:nvPr/>
        </p:nvSpPr>
        <p:spPr>
          <a:xfrm>
            <a:off x="1435100" y="1684848"/>
            <a:ext cx="1758950" cy="10895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Central enrollment and randomization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68DBA3-A8C3-447A-BAAE-16A1322414B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51050" y="2795468"/>
            <a:ext cx="0" cy="3964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8528C3-AE06-4BA7-9786-193206056929}"/>
              </a:ext>
            </a:extLst>
          </p:cNvPr>
          <p:cNvCxnSpPr>
            <a:cxnSpLocks/>
          </p:cNvCxnSpPr>
          <p:nvPr/>
        </p:nvCxnSpPr>
        <p:spPr bwMode="auto">
          <a:xfrm>
            <a:off x="2508250" y="2774377"/>
            <a:ext cx="609600" cy="4958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1" y="229835"/>
            <a:ext cx="7899598" cy="1463991"/>
          </a:xfrm>
        </p:spPr>
        <p:txBody>
          <a:bodyPr/>
          <a:lstStyle/>
          <a:p>
            <a:pPr algn="ctr"/>
            <a:r>
              <a:rPr lang="en-US" dirty="0"/>
              <a:t>Population/ Patient  Characteristics</a:t>
            </a:r>
            <a:br>
              <a:rPr lang="en-US" dirty="0"/>
            </a:br>
            <a:r>
              <a:rPr lang="en-US" dirty="0"/>
              <a:t>Homogeneity vs Heterogeneity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0" y="1610041"/>
            <a:ext cx="7848600" cy="5029200"/>
          </a:xfrm>
        </p:spPr>
        <p:txBody>
          <a:bodyPr/>
          <a:lstStyle/>
          <a:p>
            <a:r>
              <a:rPr lang="en-US" sz="2800" dirty="0"/>
              <a:t>Accuracy of diagnosis vs broad population</a:t>
            </a:r>
          </a:p>
          <a:p>
            <a:pPr lvl="1"/>
            <a:r>
              <a:rPr lang="en-US" sz="2400" dirty="0"/>
              <a:t>Phenotype definition – requires baseline data collection that may not be available in some CER studies</a:t>
            </a:r>
          </a:p>
          <a:p>
            <a:pPr lvl="1"/>
            <a:r>
              <a:rPr lang="en-US" sz="2400" dirty="0"/>
              <a:t>Disease duration</a:t>
            </a:r>
          </a:p>
          <a:p>
            <a:pPr lvl="1"/>
            <a:r>
              <a:rPr lang="en-US" sz="2400" dirty="0"/>
              <a:t>Baseline disease level</a:t>
            </a:r>
          </a:p>
          <a:p>
            <a:pPr lvl="1"/>
            <a:r>
              <a:rPr lang="en-US" sz="2400" dirty="0"/>
              <a:t>Prior treatments and failures</a:t>
            </a:r>
          </a:p>
          <a:p>
            <a:pPr lvl="1"/>
            <a:r>
              <a:rPr lang="en-US" sz="2400" dirty="0"/>
              <a:t>Reason for patient’s participating</a:t>
            </a:r>
          </a:p>
          <a:p>
            <a:pPr lvl="1"/>
            <a:r>
              <a:rPr lang="en-US" sz="2400" dirty="0"/>
              <a:t>Psychological issues</a:t>
            </a:r>
          </a:p>
          <a:p>
            <a:r>
              <a:rPr lang="en-US" sz="2800" dirty="0"/>
              <a:t>Likelihood of study completion and subject </a:t>
            </a:r>
            <a:r>
              <a:rPr lang="en-US" sz="2800" dirty="0" err="1"/>
              <a:t>followup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520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F1C3B5-E3FE-4583-A613-3777985A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46050"/>
            <a:ext cx="6976269" cy="993092"/>
          </a:xfrm>
        </p:spPr>
        <p:txBody>
          <a:bodyPr/>
          <a:lstStyle/>
          <a:p>
            <a:r>
              <a:rPr lang="en-US" dirty="0"/>
              <a:t>ASCO Statement: Attributes of </a:t>
            </a:r>
            <a:br>
              <a:rPr lang="en-US" dirty="0"/>
            </a:br>
            <a:r>
              <a:rPr lang="en-US" dirty="0"/>
              <a:t>Exemplary Clinical Trial Sites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A0CBE-695E-4E33-96C7-40CAD199A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50" y="1441450"/>
            <a:ext cx="7467600" cy="4724400"/>
          </a:xfrm>
        </p:spPr>
        <p:txBody>
          <a:bodyPr/>
          <a:lstStyle/>
          <a:p>
            <a:r>
              <a:rPr lang="en-US" sz="2800" dirty="0"/>
              <a:t>Diversification of the clinical trial mix </a:t>
            </a:r>
          </a:p>
          <a:p>
            <a:r>
              <a:rPr lang="en-US" sz="2800" dirty="0"/>
              <a:t>High accrual activity</a:t>
            </a:r>
          </a:p>
          <a:p>
            <a:r>
              <a:rPr lang="en-US" sz="2800" dirty="0"/>
              <a:t>Participation in the clinical trial development process</a:t>
            </a:r>
          </a:p>
          <a:p>
            <a:r>
              <a:rPr lang="en-US" sz="2800" dirty="0"/>
              <a:t>Maintenance of high educational standards</a:t>
            </a:r>
          </a:p>
          <a:p>
            <a:r>
              <a:rPr lang="en-US" sz="2800" dirty="0"/>
              <a:t>Quality assurance</a:t>
            </a:r>
          </a:p>
          <a:p>
            <a:r>
              <a:rPr lang="en-US" sz="2800" dirty="0"/>
              <a:t>Multidisciplinary involvement in the clinical trial process</a:t>
            </a:r>
          </a:p>
          <a:p>
            <a:r>
              <a:rPr lang="en-US" sz="2800" dirty="0"/>
              <a:t>Clinical trial awareness programs.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9C008-708E-4ED0-8776-B4B767406369}"/>
              </a:ext>
            </a:extLst>
          </p:cNvPr>
          <p:cNvSpPr txBox="1"/>
          <p:nvPr/>
        </p:nvSpPr>
        <p:spPr>
          <a:xfrm>
            <a:off x="1486491" y="5859020"/>
            <a:ext cx="6400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Baer, Allison R., et al. "Implementing clinical trials: A review of the attributes of exemplary clinical trial sites." Journal of oncology practice 6.6 (2010): 328.</a:t>
            </a:r>
          </a:p>
        </p:txBody>
      </p:sp>
    </p:spTree>
    <p:extLst>
      <p:ext uri="{BB962C8B-B14F-4D97-AF65-F5344CB8AC3E}">
        <p14:creationId xmlns:p14="http://schemas.microsoft.com/office/powerpoint/2010/main" val="362418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F8BB90F-927E-416A-9832-62A67A53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1136650"/>
            <a:ext cx="3997889" cy="1307024"/>
          </a:xfrm>
        </p:spPr>
        <p:txBody>
          <a:bodyPr/>
          <a:lstStyle/>
          <a:p>
            <a:r>
              <a:rPr lang="en-US" sz="3200" dirty="0"/>
              <a:t>Survey of Attitudes </a:t>
            </a:r>
            <a:br>
              <a:rPr lang="en-US" sz="3200" dirty="0"/>
            </a:br>
            <a:r>
              <a:rPr lang="en-US" sz="3200" dirty="0"/>
              <a:t>Towards Trial Sites</a:t>
            </a:r>
            <a:br>
              <a:rPr lang="en-US" sz="3200" dirty="0"/>
            </a:br>
            <a:r>
              <a:rPr lang="en-US" sz="3200" dirty="0"/>
              <a:t>in Europe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6A74A0F4-FCE7-4E4D-A191-CEA63B2CCA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10" y="450850"/>
            <a:ext cx="4805046" cy="5842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D64E0-A817-4991-A419-AA35EB9887D4}"/>
              </a:ext>
            </a:extLst>
          </p:cNvPr>
          <p:cNvSpPr txBox="1"/>
          <p:nvPr/>
        </p:nvSpPr>
        <p:spPr>
          <a:xfrm>
            <a:off x="222250" y="4032250"/>
            <a:ext cx="3048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AdvOT30a32c65"/>
              </a:rPr>
              <a:t>Gehring M, </a:t>
            </a:r>
            <a:r>
              <a:rPr lang="da-DK" sz="1400" b="0" i="0" u="none" strike="noStrike" baseline="0" dirty="0">
                <a:latin typeface="AdvOTef4c711a.I"/>
              </a:rPr>
              <a:t>et al</a:t>
            </a:r>
            <a:r>
              <a:rPr lang="da-DK" sz="1400" b="0" i="0" u="none" strike="noStrike" baseline="0" dirty="0">
                <a:latin typeface="AdvOT30a32c65"/>
              </a:rPr>
              <a:t>. </a:t>
            </a:r>
            <a:r>
              <a:rPr lang="en-US" sz="1400" b="0" i="0" u="none" strike="noStrike" baseline="0" dirty="0">
                <a:latin typeface="AdvOT30a32c65"/>
              </a:rPr>
              <a:t>Factors influencing clinical trial site selection in Europe: the Survey of Attitudes (SAT-EU Study). </a:t>
            </a:r>
            <a:r>
              <a:rPr lang="en-US" sz="1400" b="0" i="0" u="none" strike="noStrike" baseline="0" dirty="0">
                <a:latin typeface="AdvOTef4c711a.I"/>
              </a:rPr>
              <a:t>BMJ Open </a:t>
            </a:r>
            <a:r>
              <a:rPr lang="en-US" sz="1400" b="0" i="0" u="none" strike="noStrike" baseline="0" dirty="0">
                <a:latin typeface="AdvOT30a32c65"/>
              </a:rPr>
              <a:t>2013; </a:t>
            </a:r>
            <a:r>
              <a:rPr lang="en-US" sz="1400" b="0" i="0" u="none" strike="noStrike" baseline="0" dirty="0">
                <a:latin typeface="AdvOT9bd2e232.B"/>
              </a:rPr>
              <a:t>3</a:t>
            </a:r>
            <a:r>
              <a:rPr lang="en-US" sz="1400" b="0" i="0" u="none" strike="noStrike" baseline="0" dirty="0">
                <a:latin typeface="AdvOT30a32c65"/>
              </a:rPr>
              <a:t>:e002957.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19626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81D58"/>
      </a:dk1>
      <a:lt1>
        <a:srgbClr val="FFFFFF"/>
      </a:lt1>
      <a:dk2>
        <a:srgbClr val="00279F"/>
      </a:dk2>
      <a:lt2>
        <a:srgbClr val="FFFFFF"/>
      </a:lt2>
      <a:accent1>
        <a:srgbClr val="F57B49"/>
      </a:accent1>
      <a:accent2>
        <a:srgbClr val="00B7A5"/>
      </a:accent2>
      <a:accent3>
        <a:srgbClr val="AAACCD"/>
      </a:accent3>
      <a:accent4>
        <a:srgbClr val="DADADA"/>
      </a:accent4>
      <a:accent5>
        <a:srgbClr val="F9BFB1"/>
      </a:accent5>
      <a:accent6>
        <a:srgbClr val="00A695"/>
      </a:accent6>
      <a:hlink>
        <a:srgbClr val="B760F9"/>
      </a:hlink>
      <a:folHlink>
        <a:srgbClr val="063DE8"/>
      </a:folHlink>
    </a:clrScheme>
    <a:fontScheme name="Default Desig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1407</Words>
  <Application>Microsoft Office PowerPoint</Application>
  <PresentationFormat>Custom</PresentationFormat>
  <Paragraphs>143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AdvOT30a32c65</vt:lpstr>
      <vt:lpstr>AdvOT9bd2e232.B</vt:lpstr>
      <vt:lpstr>AdvOTef4c711a.I</vt:lpstr>
      <vt:lpstr>Arial</vt:lpstr>
      <vt:lpstr>Calibri</vt:lpstr>
      <vt:lpstr>Helvetica</vt:lpstr>
      <vt:lpstr>Times</vt:lpstr>
      <vt:lpstr>Default Design</vt:lpstr>
      <vt:lpstr>Pragmatic and Comparative Effectiveness  Trials of Pain Treatments  Choosing Study Sites and Investigators</vt:lpstr>
      <vt:lpstr>Conflict of Interest Considerations</vt:lpstr>
      <vt:lpstr>Outline</vt:lpstr>
      <vt:lpstr>RCT Assay Sensitivity</vt:lpstr>
      <vt:lpstr>Definition of Pragmatic Trials  PRECIS-2</vt:lpstr>
      <vt:lpstr>Clinical Trial Design Components</vt:lpstr>
      <vt:lpstr>Population/ Patient  Characteristics Homogeneity vs Heterogeneity  </vt:lpstr>
      <vt:lpstr>ASCO Statement: Attributes of  Exemplary Clinical Trial Sites</vt:lpstr>
      <vt:lpstr>Survey of Attitudes  Towards Trial Sites in Europe</vt:lpstr>
      <vt:lpstr>Pragmatic Trials Site and Investigator Selection</vt:lpstr>
      <vt:lpstr>Site and Investigator Considerations All Designs</vt:lpstr>
      <vt:lpstr>Components Related to  Site and Investigator Characteristics</vt:lpstr>
      <vt:lpstr>Site Selection Considerations</vt:lpstr>
      <vt:lpstr>Assessment of Sites and Investigators</vt:lpstr>
      <vt:lpstr>Selection of Sites Depends on Design Consider an Example – Control Group</vt:lpstr>
      <vt:lpstr>Randomization by Site (e.g. treatment versus usual care)</vt:lpstr>
      <vt:lpstr>Assessment of Sites – Placebo Studies Factors in Placebo Group Rates</vt:lpstr>
      <vt:lpstr>Things to Consider to Minimizing Inter-site Variability</vt:lpstr>
      <vt:lpstr>Statistical Issues in Site Selection</vt:lpstr>
      <vt:lpstr>A Few Additional  References of Interest</vt:lpstr>
      <vt:lpstr>Thank you: To the organizers and staff, as well as all the other  expert contributors and attendes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Pragmatic and Comparative Effectiveness  Trials of Pain Treatments  Choosing Study Sites and Investigators</dc:title>
  <dc:creator>Farrar, John</dc:creator>
  <cp:lastModifiedBy>Farrar, John</cp:lastModifiedBy>
  <cp:revision>36</cp:revision>
  <dcterms:created xsi:type="dcterms:W3CDTF">2020-10-10T16:00:59Z</dcterms:created>
  <dcterms:modified xsi:type="dcterms:W3CDTF">2020-10-22T22:01:39Z</dcterms:modified>
</cp:coreProperties>
</file>