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4" r:id="rId1"/>
    <p:sldMasterId id="2147483850" r:id="rId2"/>
    <p:sldMasterId id="2147483897" r:id="rId3"/>
    <p:sldMasterId id="2147483945" r:id="rId4"/>
    <p:sldMasterId id="2147484023" r:id="rId5"/>
    <p:sldMasterId id="2147484074" r:id="rId6"/>
    <p:sldMasterId id="2147484106" r:id="rId7"/>
  </p:sldMasterIdLst>
  <p:notesMasterIdLst>
    <p:notesMasterId r:id="rId64"/>
  </p:notesMasterIdLst>
  <p:handoutMasterIdLst>
    <p:handoutMasterId r:id="rId65"/>
  </p:handoutMasterIdLst>
  <p:sldIdLst>
    <p:sldId id="800" r:id="rId8"/>
    <p:sldId id="892" r:id="rId9"/>
    <p:sldId id="893" r:id="rId10"/>
    <p:sldId id="843" r:id="rId11"/>
    <p:sldId id="758" r:id="rId12"/>
    <p:sldId id="891" r:id="rId13"/>
    <p:sldId id="824" r:id="rId14"/>
    <p:sldId id="880" r:id="rId15"/>
    <p:sldId id="881" r:id="rId16"/>
    <p:sldId id="882" r:id="rId17"/>
    <p:sldId id="883" r:id="rId18"/>
    <p:sldId id="894" r:id="rId19"/>
    <p:sldId id="898" r:id="rId20"/>
    <p:sldId id="886" r:id="rId21"/>
    <p:sldId id="887" r:id="rId22"/>
    <p:sldId id="896" r:id="rId23"/>
    <p:sldId id="901" r:id="rId24"/>
    <p:sldId id="908" r:id="rId25"/>
    <p:sldId id="909" r:id="rId26"/>
    <p:sldId id="900" r:id="rId27"/>
    <p:sldId id="665" r:id="rId28"/>
    <p:sldId id="949" r:id="rId29"/>
    <p:sldId id="903" r:id="rId30"/>
    <p:sldId id="910" r:id="rId31"/>
    <p:sldId id="911" r:id="rId32"/>
    <p:sldId id="912" r:id="rId33"/>
    <p:sldId id="913" r:id="rId34"/>
    <p:sldId id="914" r:id="rId35"/>
    <p:sldId id="915" r:id="rId36"/>
    <p:sldId id="916" r:id="rId37"/>
    <p:sldId id="917" r:id="rId38"/>
    <p:sldId id="918" r:id="rId39"/>
    <p:sldId id="919" r:id="rId40"/>
    <p:sldId id="920" r:id="rId41"/>
    <p:sldId id="921" r:id="rId42"/>
    <p:sldId id="922" r:id="rId43"/>
    <p:sldId id="923" r:id="rId44"/>
    <p:sldId id="924" r:id="rId45"/>
    <p:sldId id="925" r:id="rId46"/>
    <p:sldId id="926" r:id="rId47"/>
    <p:sldId id="927" r:id="rId48"/>
    <p:sldId id="928" r:id="rId49"/>
    <p:sldId id="929" r:id="rId50"/>
    <p:sldId id="946" r:id="rId51"/>
    <p:sldId id="947" r:id="rId52"/>
    <p:sldId id="930" r:id="rId53"/>
    <p:sldId id="940" r:id="rId54"/>
    <p:sldId id="941" r:id="rId55"/>
    <p:sldId id="942" r:id="rId56"/>
    <p:sldId id="943" r:id="rId57"/>
    <p:sldId id="944" r:id="rId58"/>
    <p:sldId id="950" r:id="rId59"/>
    <p:sldId id="899" r:id="rId60"/>
    <p:sldId id="873" r:id="rId61"/>
    <p:sldId id="945" r:id="rId62"/>
    <p:sldId id="841" r:id="rId6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60">
          <p15:clr>
            <a:srgbClr val="A4A3A4"/>
          </p15:clr>
        </p15:guide>
        <p15:guide id="2" orient="horz" pos="2232">
          <p15:clr>
            <a:srgbClr val="A4A3A4"/>
          </p15:clr>
        </p15:guide>
        <p15:guide id="3" pos="2955">
          <p15:clr>
            <a:srgbClr val="A4A3A4"/>
          </p15:clr>
        </p15:guide>
        <p15:guide id="4" pos="4406">
          <p15:clr>
            <a:srgbClr val="A4A3A4"/>
          </p15:clr>
        </p15:guide>
        <p15:guide id="5" pos="15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A" lastIdx="1" clrIdx="0"/>
  <p:cmAuthor id="1" name="Duke Clinical Research Institute" initials="DCRI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3698"/>
    <a:srgbClr val="4EA364"/>
    <a:srgbClr val="008040"/>
    <a:srgbClr val="4F81BD"/>
    <a:srgbClr val="C0504D"/>
    <a:srgbClr val="969696"/>
    <a:srgbClr val="9BBB59"/>
    <a:srgbClr val="1F497D"/>
    <a:srgbClr val="51C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21" autoAdjust="0"/>
    <p:restoredTop sz="99603" autoAdjust="0"/>
  </p:normalViewPr>
  <p:slideViewPr>
    <p:cSldViewPr>
      <p:cViewPr varScale="1">
        <p:scale>
          <a:sx n="115" d="100"/>
          <a:sy n="115" d="100"/>
        </p:scale>
        <p:origin x="1500" y="108"/>
      </p:cViewPr>
      <p:guideLst>
        <p:guide orient="horz" pos="460"/>
        <p:guide orient="horz" pos="2232"/>
        <p:guide pos="2955"/>
        <p:guide pos="4406"/>
        <p:guide pos="1553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090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AC2FA5C-1056-3E48-B8C4-4426CBE921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03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D70B3C0-A2AF-0B43-B427-0D7B076364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Moral of the story: Spend time carefully thinking about how to</a:t>
            </a:r>
            <a:r>
              <a:rPr lang="en-US" baseline="0" dirty="0" smtClean="0"/>
              <a:t> frame </a:t>
            </a:r>
            <a:r>
              <a:rPr lang="en-US" dirty="0" smtClean="0"/>
              <a:t>the question. Right answer to the wrong question.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FA4E9-F754-489F-A012-B63B4A85CB7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4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742950"/>
            <a:ext cx="4956175" cy="371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would make more sense with Better at the top and Worse at the bottom – next time!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8507">
              <a:defRPr/>
            </a:pPr>
            <a:fld id="{9007F41C-AC9E-41E5-818E-29A4A8C1C9D8}" type="slidenum">
              <a:rPr lang="en-US">
                <a:solidFill>
                  <a:prstClr val="black"/>
                </a:solidFill>
              </a:rPr>
              <a:pPr defTabSz="948507">
                <a:defRPr/>
              </a:pPr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2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 userDrawn="1">
            <p:ph type="ctrTitle"/>
          </p:nvPr>
        </p:nvSpPr>
        <p:spPr>
          <a:xfrm>
            <a:off x="304800" y="1676400"/>
            <a:ext cx="8534400" cy="1470025"/>
          </a:xfrm>
          <a:noFill/>
          <a:ln>
            <a:noFill/>
          </a:ln>
        </p:spPr>
        <p:txBody>
          <a:bodyPr lIns="0" tIns="0" rIns="0" bIns="0"/>
          <a:lstStyle>
            <a:lvl1pPr algn="ctr">
              <a:defRPr lang="en-US" sz="24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304800" y="3200400"/>
            <a:ext cx="8534400" cy="533400"/>
          </a:xfrm>
          <a:noFill/>
          <a:ln>
            <a:noFill/>
          </a:ln>
        </p:spPr>
        <p:txBody>
          <a:bodyPr lIns="0" tIns="0" rIns="0" bIns="0"/>
          <a:lstStyle>
            <a:lvl1pPr marL="0" indent="0" algn="ctr">
              <a:buNone/>
              <a:defRPr lang="en-US" sz="20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24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5" name="Rectangle 48"/>
          <p:cNvSpPr>
            <a:spLocks noChangeArrowheads="1"/>
          </p:cNvSpPr>
          <p:nvPr userDrawn="1"/>
        </p:nvSpPr>
        <p:spPr bwMode="auto">
          <a:xfrm>
            <a:off x="4495800" y="5283199"/>
            <a:ext cx="354013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6" name="Picture 25" descr="iStock_000007602145Large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 b="20635"/>
          <a:stretch/>
        </p:blipFill>
        <p:spPr>
          <a:xfrm>
            <a:off x="0" y="5353051"/>
            <a:ext cx="2552700" cy="1516027"/>
          </a:xfrm>
          <a:prstGeom prst="rect">
            <a:avLst/>
          </a:prstGeom>
        </p:spPr>
      </p:pic>
      <p:pic>
        <p:nvPicPr>
          <p:cNvPr id="27" name="Picture 26" descr="map no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257800"/>
            <a:ext cx="4381500" cy="1611278"/>
          </a:xfrm>
          <a:prstGeom prst="rect">
            <a:avLst/>
          </a:prstGeom>
        </p:spPr>
      </p:pic>
      <p:sp>
        <p:nvSpPr>
          <p:cNvPr id="28" name="Rectangle 51"/>
          <p:cNvSpPr>
            <a:spLocks noChangeArrowheads="1"/>
          </p:cNvSpPr>
          <p:nvPr userDrawn="1"/>
        </p:nvSpPr>
        <p:spPr bwMode="auto">
          <a:xfrm>
            <a:off x="0" y="5283199"/>
            <a:ext cx="457200" cy="16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9" name="Rectangle 33"/>
          <p:cNvSpPr>
            <a:spLocks noChangeArrowheads="1"/>
          </p:cNvSpPr>
          <p:nvPr userDrawn="1"/>
        </p:nvSpPr>
        <p:spPr bwMode="auto">
          <a:xfrm>
            <a:off x="0" y="5283199"/>
            <a:ext cx="228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0" name="Rectangle 47"/>
          <p:cNvSpPr>
            <a:spLocks noChangeArrowheads="1"/>
          </p:cNvSpPr>
          <p:nvPr userDrawn="1"/>
        </p:nvSpPr>
        <p:spPr bwMode="auto">
          <a:xfrm>
            <a:off x="2209800" y="5283199"/>
            <a:ext cx="685800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1" name="Picture 30" descr="ICAAC_bugimag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5182481"/>
            <a:ext cx="2590800" cy="1686597"/>
          </a:xfrm>
          <a:prstGeom prst="rect">
            <a:avLst/>
          </a:prstGeom>
        </p:spPr>
      </p:pic>
      <p:sp>
        <p:nvSpPr>
          <p:cNvPr id="32" name="Rectangle 50"/>
          <p:cNvSpPr>
            <a:spLocks noChangeArrowheads="1"/>
          </p:cNvSpPr>
          <p:nvPr userDrawn="1"/>
        </p:nvSpPr>
        <p:spPr bwMode="auto">
          <a:xfrm>
            <a:off x="8918575" y="5283199"/>
            <a:ext cx="228600" cy="160020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3" name="Rectangle 49"/>
          <p:cNvSpPr>
            <a:spLocks noChangeArrowheads="1"/>
          </p:cNvSpPr>
          <p:nvPr userDrawn="1"/>
        </p:nvSpPr>
        <p:spPr bwMode="auto">
          <a:xfrm>
            <a:off x="6934200" y="5283199"/>
            <a:ext cx="149225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auto">
          <a:xfrm>
            <a:off x="0" y="421005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304800" y="4267200"/>
            <a:ext cx="8534400" cy="419100"/>
          </a:xfr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rgbClr val="000000"/>
                </a:solidFill>
              </a:defRPr>
            </a:lvl1pPr>
            <a:lvl2pPr marL="457200" indent="0">
              <a:buNone/>
              <a:defRPr sz="1400"/>
            </a:lvl2pPr>
            <a:lvl3pPr marL="857250" indent="0">
              <a:buNone/>
              <a:defRPr sz="1400"/>
            </a:lvl3pPr>
            <a:lvl4pPr marL="1200150" indent="0">
              <a:buNone/>
              <a:defRPr sz="1400"/>
            </a:lvl4pPr>
            <a:lvl5pPr marL="154305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2"/>
          </p:nvPr>
        </p:nvSpPr>
        <p:spPr>
          <a:xfrm>
            <a:off x="304800" y="4699000"/>
            <a:ext cx="8534400" cy="533400"/>
          </a:xfrm>
          <a:noFill/>
          <a:ln>
            <a:noFill/>
          </a:ln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None/>
              <a:defRPr lang="en-US" sz="1200" b="0">
                <a:solidFill>
                  <a:srgbClr val="000000"/>
                </a:solidFill>
              </a:defRPr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4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7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604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9814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 userDrawn="1">
            <p:ph type="ctrTitle"/>
          </p:nvPr>
        </p:nvSpPr>
        <p:spPr>
          <a:xfrm>
            <a:off x="2209800" y="2057400"/>
            <a:ext cx="6629400" cy="1470025"/>
          </a:xfrm>
          <a:noFill/>
          <a:ln>
            <a:noFill/>
          </a:ln>
        </p:spPr>
        <p:txBody>
          <a:bodyPr lIns="0" tIns="0" rIns="0" bIns="0"/>
          <a:lstStyle>
            <a:lvl1pPr>
              <a:defRPr lang="en-US" sz="24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209800" y="35814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lang="en-US" sz="2000" b="0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24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3" name="Rectangle 48"/>
          <p:cNvSpPr>
            <a:spLocks noChangeArrowheads="1"/>
          </p:cNvSpPr>
          <p:nvPr userDrawn="1"/>
        </p:nvSpPr>
        <p:spPr bwMode="auto">
          <a:xfrm>
            <a:off x="4495800" y="5283199"/>
            <a:ext cx="354013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6" name="Picture 25" descr="iStock_000007602145Large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 b="20635"/>
          <a:stretch/>
        </p:blipFill>
        <p:spPr>
          <a:xfrm>
            <a:off x="0" y="5353051"/>
            <a:ext cx="2552700" cy="1516027"/>
          </a:xfrm>
          <a:prstGeom prst="rect">
            <a:avLst/>
          </a:prstGeom>
        </p:spPr>
      </p:pic>
      <p:pic>
        <p:nvPicPr>
          <p:cNvPr id="29" name="Picture 28" descr="map no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257800"/>
            <a:ext cx="4381500" cy="1611278"/>
          </a:xfrm>
          <a:prstGeom prst="rect">
            <a:avLst/>
          </a:prstGeom>
        </p:spPr>
      </p:pic>
      <p:sp>
        <p:nvSpPr>
          <p:cNvPr id="30" name="Rectangle 51"/>
          <p:cNvSpPr>
            <a:spLocks noChangeArrowheads="1"/>
          </p:cNvSpPr>
          <p:nvPr userDrawn="1"/>
        </p:nvSpPr>
        <p:spPr bwMode="auto">
          <a:xfrm>
            <a:off x="0" y="5283199"/>
            <a:ext cx="457200" cy="16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1" name="Rectangle 33"/>
          <p:cNvSpPr>
            <a:spLocks noChangeArrowheads="1"/>
          </p:cNvSpPr>
          <p:nvPr userDrawn="1"/>
        </p:nvSpPr>
        <p:spPr bwMode="auto">
          <a:xfrm>
            <a:off x="0" y="5283199"/>
            <a:ext cx="228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2" name="Rectangle 47"/>
          <p:cNvSpPr>
            <a:spLocks noChangeArrowheads="1"/>
          </p:cNvSpPr>
          <p:nvPr userDrawn="1"/>
        </p:nvSpPr>
        <p:spPr bwMode="auto">
          <a:xfrm>
            <a:off x="2209800" y="5283199"/>
            <a:ext cx="685800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3" name="Picture 32" descr="ICAAC_bugimag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5182481"/>
            <a:ext cx="2590800" cy="1686597"/>
          </a:xfrm>
          <a:prstGeom prst="rect">
            <a:avLst/>
          </a:prstGeom>
        </p:spPr>
      </p:pic>
      <p:sp>
        <p:nvSpPr>
          <p:cNvPr id="34" name="Rectangle 50"/>
          <p:cNvSpPr>
            <a:spLocks noChangeArrowheads="1"/>
          </p:cNvSpPr>
          <p:nvPr userDrawn="1"/>
        </p:nvSpPr>
        <p:spPr bwMode="auto">
          <a:xfrm>
            <a:off x="8918575" y="5283199"/>
            <a:ext cx="228600" cy="160020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5" name="Rectangle 49"/>
          <p:cNvSpPr>
            <a:spLocks noChangeArrowheads="1"/>
          </p:cNvSpPr>
          <p:nvPr userDrawn="1"/>
        </p:nvSpPr>
        <p:spPr bwMode="auto">
          <a:xfrm>
            <a:off x="6934200" y="5283199"/>
            <a:ext cx="149225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auto">
          <a:xfrm>
            <a:off x="0" y="421005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209800" y="4267200"/>
            <a:ext cx="6629400" cy="419100"/>
          </a:xfr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rgbClr val="000000"/>
                </a:solidFill>
              </a:defRPr>
            </a:lvl1pPr>
            <a:lvl2pPr marL="457200" indent="0">
              <a:buNone/>
              <a:defRPr sz="1400"/>
            </a:lvl2pPr>
            <a:lvl3pPr marL="857250" indent="0">
              <a:buNone/>
              <a:defRPr sz="1400"/>
            </a:lvl3pPr>
            <a:lvl4pPr marL="1200150" indent="0">
              <a:buNone/>
              <a:defRPr sz="1400"/>
            </a:lvl4pPr>
            <a:lvl5pPr marL="154305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2"/>
          </p:nvPr>
        </p:nvSpPr>
        <p:spPr>
          <a:xfrm>
            <a:off x="2209800" y="46990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None/>
              <a:defRPr lang="en-US" sz="1200" b="0">
                <a:solidFill>
                  <a:srgbClr val="000000"/>
                </a:solidFill>
              </a:defRPr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9" name="Picture 38" descr="Macintosh HD:Users:lamb0013:Desktop:arlg_july13:arlg_logomed.jp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886200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317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8"/>
          <p:cNvSpPr>
            <a:spLocks noChangeArrowheads="1"/>
          </p:cNvSpPr>
          <p:nvPr userDrawn="1"/>
        </p:nvSpPr>
        <p:spPr bwMode="auto">
          <a:xfrm>
            <a:off x="4495800" y="5283199"/>
            <a:ext cx="354013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5" name="Picture 24" descr="iStock_000007602145Large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 b="20635"/>
          <a:stretch/>
        </p:blipFill>
        <p:spPr>
          <a:xfrm>
            <a:off x="0" y="5353051"/>
            <a:ext cx="2552700" cy="1516027"/>
          </a:xfrm>
          <a:prstGeom prst="rect">
            <a:avLst/>
          </a:prstGeom>
        </p:spPr>
      </p:pic>
      <p:pic>
        <p:nvPicPr>
          <p:cNvPr id="23" name="Picture 22" descr="map no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257800"/>
            <a:ext cx="4381500" cy="1611278"/>
          </a:xfrm>
          <a:prstGeom prst="rect">
            <a:avLst/>
          </a:prstGeom>
        </p:spPr>
      </p:pic>
      <p:sp>
        <p:nvSpPr>
          <p:cNvPr id="41" name="Rectangle 51"/>
          <p:cNvSpPr>
            <a:spLocks noChangeArrowheads="1"/>
          </p:cNvSpPr>
          <p:nvPr userDrawn="1"/>
        </p:nvSpPr>
        <p:spPr bwMode="auto">
          <a:xfrm>
            <a:off x="0" y="5283199"/>
            <a:ext cx="457200" cy="16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46" name="Rectangle 33"/>
          <p:cNvSpPr>
            <a:spLocks noChangeArrowheads="1"/>
          </p:cNvSpPr>
          <p:nvPr userDrawn="1"/>
        </p:nvSpPr>
        <p:spPr bwMode="auto">
          <a:xfrm>
            <a:off x="0" y="5283199"/>
            <a:ext cx="228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 userDrawn="1">
            <p:ph type="ctrTitle"/>
          </p:nvPr>
        </p:nvSpPr>
        <p:spPr>
          <a:xfrm>
            <a:off x="2209800" y="2057400"/>
            <a:ext cx="6629400" cy="1470025"/>
          </a:xfrm>
          <a:noFill/>
          <a:ln>
            <a:noFill/>
          </a:ln>
        </p:spPr>
        <p:txBody>
          <a:bodyPr lIns="0" tIns="0" rIns="0" bIns="0"/>
          <a:lstStyle>
            <a:lvl1pPr>
              <a:defRPr lang="en-US" sz="24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209800" y="35814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lang="en-US" sz="2000" b="0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24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45" name="Rectangle 47"/>
          <p:cNvSpPr>
            <a:spLocks noChangeArrowheads="1"/>
          </p:cNvSpPr>
          <p:nvPr userDrawn="1"/>
        </p:nvSpPr>
        <p:spPr bwMode="auto">
          <a:xfrm>
            <a:off x="2209800" y="5283199"/>
            <a:ext cx="685800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5" name="Picture 4" descr="ICAAC_bugimag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5182481"/>
            <a:ext cx="2590800" cy="1686597"/>
          </a:xfrm>
          <a:prstGeom prst="rect">
            <a:avLst/>
          </a:prstGeom>
        </p:spPr>
      </p:pic>
      <p:sp>
        <p:nvSpPr>
          <p:cNvPr id="42" name="Rectangle 50"/>
          <p:cNvSpPr>
            <a:spLocks noChangeArrowheads="1"/>
          </p:cNvSpPr>
          <p:nvPr userDrawn="1"/>
        </p:nvSpPr>
        <p:spPr bwMode="auto">
          <a:xfrm>
            <a:off x="8918575" y="5283199"/>
            <a:ext cx="228600" cy="160020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43" name="Rectangle 49"/>
          <p:cNvSpPr>
            <a:spLocks noChangeArrowheads="1"/>
          </p:cNvSpPr>
          <p:nvPr userDrawn="1"/>
        </p:nvSpPr>
        <p:spPr bwMode="auto">
          <a:xfrm>
            <a:off x="6934200" y="5283199"/>
            <a:ext cx="149225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auto">
          <a:xfrm>
            <a:off x="0" y="421005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209800" y="4267200"/>
            <a:ext cx="6629400" cy="419100"/>
          </a:xfr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rgbClr val="000000"/>
                </a:solidFill>
              </a:defRPr>
            </a:lvl1pPr>
            <a:lvl2pPr marL="457200" indent="0">
              <a:buNone/>
              <a:defRPr sz="1400"/>
            </a:lvl2pPr>
            <a:lvl3pPr marL="857250" indent="0">
              <a:buNone/>
              <a:defRPr sz="1400"/>
            </a:lvl3pPr>
            <a:lvl4pPr marL="1200150" indent="0">
              <a:buNone/>
              <a:defRPr sz="1400"/>
            </a:lvl4pPr>
            <a:lvl5pPr marL="154305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2"/>
          </p:nvPr>
        </p:nvSpPr>
        <p:spPr>
          <a:xfrm>
            <a:off x="2209800" y="46990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None/>
              <a:defRPr lang="en-US" sz="1200" b="0">
                <a:solidFill>
                  <a:srgbClr val="000000"/>
                </a:solidFill>
              </a:defRPr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9" name="Picture 28" descr="Macintosh HD:Users:lamb0013:Desktop:arlg_july13:arlg_logomed.jp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886200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9854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 userDrawn="1">
            <p:ph type="ctrTitle"/>
          </p:nvPr>
        </p:nvSpPr>
        <p:spPr>
          <a:xfrm>
            <a:off x="2209800" y="2057400"/>
            <a:ext cx="6629400" cy="1470025"/>
          </a:xfrm>
          <a:noFill/>
          <a:ln>
            <a:noFill/>
          </a:ln>
        </p:spPr>
        <p:txBody>
          <a:bodyPr lIns="0" tIns="0" rIns="0" bIns="0"/>
          <a:lstStyle>
            <a:lvl1pPr>
              <a:defRPr lang="en-US" sz="24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209800" y="35814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lang="en-US" sz="2000" b="0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24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5" name="Rectangle 48"/>
          <p:cNvSpPr>
            <a:spLocks noChangeArrowheads="1"/>
          </p:cNvSpPr>
          <p:nvPr userDrawn="1"/>
        </p:nvSpPr>
        <p:spPr bwMode="auto">
          <a:xfrm>
            <a:off x="4495800" y="5283199"/>
            <a:ext cx="354013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6" name="Picture 25" descr="iStock_000007602145Large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 b="20635"/>
          <a:stretch/>
        </p:blipFill>
        <p:spPr>
          <a:xfrm>
            <a:off x="0" y="5353051"/>
            <a:ext cx="2552700" cy="1516027"/>
          </a:xfrm>
          <a:prstGeom prst="rect">
            <a:avLst/>
          </a:prstGeom>
        </p:spPr>
      </p:pic>
      <p:pic>
        <p:nvPicPr>
          <p:cNvPr id="27" name="Picture 26" descr="map no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257800"/>
            <a:ext cx="4381500" cy="1611278"/>
          </a:xfrm>
          <a:prstGeom prst="rect">
            <a:avLst/>
          </a:prstGeom>
        </p:spPr>
      </p:pic>
      <p:sp>
        <p:nvSpPr>
          <p:cNvPr id="28" name="Rectangle 51"/>
          <p:cNvSpPr>
            <a:spLocks noChangeArrowheads="1"/>
          </p:cNvSpPr>
          <p:nvPr userDrawn="1"/>
        </p:nvSpPr>
        <p:spPr bwMode="auto">
          <a:xfrm>
            <a:off x="0" y="5283199"/>
            <a:ext cx="457200" cy="16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9" name="Rectangle 33"/>
          <p:cNvSpPr>
            <a:spLocks noChangeArrowheads="1"/>
          </p:cNvSpPr>
          <p:nvPr userDrawn="1"/>
        </p:nvSpPr>
        <p:spPr bwMode="auto">
          <a:xfrm>
            <a:off x="0" y="5283199"/>
            <a:ext cx="228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0" name="Rectangle 47"/>
          <p:cNvSpPr>
            <a:spLocks noChangeArrowheads="1"/>
          </p:cNvSpPr>
          <p:nvPr userDrawn="1"/>
        </p:nvSpPr>
        <p:spPr bwMode="auto">
          <a:xfrm>
            <a:off x="2209800" y="5283199"/>
            <a:ext cx="685800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1" name="Picture 30" descr="ICAAC_bugimag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5182481"/>
            <a:ext cx="2590800" cy="1686597"/>
          </a:xfrm>
          <a:prstGeom prst="rect">
            <a:avLst/>
          </a:prstGeom>
        </p:spPr>
      </p:pic>
      <p:sp>
        <p:nvSpPr>
          <p:cNvPr id="32" name="Rectangle 50"/>
          <p:cNvSpPr>
            <a:spLocks noChangeArrowheads="1"/>
          </p:cNvSpPr>
          <p:nvPr userDrawn="1"/>
        </p:nvSpPr>
        <p:spPr bwMode="auto">
          <a:xfrm>
            <a:off x="8918575" y="5283199"/>
            <a:ext cx="228600" cy="160020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3" name="Rectangle 49"/>
          <p:cNvSpPr>
            <a:spLocks noChangeArrowheads="1"/>
          </p:cNvSpPr>
          <p:nvPr userDrawn="1"/>
        </p:nvSpPr>
        <p:spPr bwMode="auto">
          <a:xfrm>
            <a:off x="6934200" y="5283199"/>
            <a:ext cx="149225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auto">
          <a:xfrm>
            <a:off x="0" y="421005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209800" y="4267200"/>
            <a:ext cx="6629400" cy="419100"/>
          </a:xfr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rgbClr val="000000"/>
                </a:solidFill>
              </a:defRPr>
            </a:lvl1pPr>
            <a:lvl2pPr marL="457200" indent="0">
              <a:buNone/>
              <a:defRPr sz="1400"/>
            </a:lvl2pPr>
            <a:lvl3pPr marL="857250" indent="0">
              <a:buNone/>
              <a:defRPr sz="1400"/>
            </a:lvl3pPr>
            <a:lvl4pPr marL="1200150" indent="0">
              <a:buNone/>
              <a:defRPr sz="1400"/>
            </a:lvl4pPr>
            <a:lvl5pPr marL="154305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2"/>
          </p:nvPr>
        </p:nvSpPr>
        <p:spPr>
          <a:xfrm>
            <a:off x="2209800" y="46990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None/>
              <a:defRPr lang="en-US" sz="1200" b="0">
                <a:solidFill>
                  <a:srgbClr val="000000"/>
                </a:solidFill>
              </a:defRPr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5" name="Picture 34" descr="Macintosh HD:Users:lamb0013:Desktop:arlg_july13:arlg_logomed.jp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886200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684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 userDrawn="1">
            <p:ph type="ctrTitle"/>
          </p:nvPr>
        </p:nvSpPr>
        <p:spPr>
          <a:xfrm>
            <a:off x="304800" y="1676400"/>
            <a:ext cx="8534400" cy="1470025"/>
          </a:xfrm>
          <a:noFill/>
          <a:ln>
            <a:noFill/>
          </a:ln>
        </p:spPr>
        <p:txBody>
          <a:bodyPr lIns="0" tIns="0" rIns="0" bIns="0"/>
          <a:lstStyle>
            <a:lvl1pPr algn="ctr">
              <a:defRPr lang="en-US" sz="24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304800" y="3200400"/>
            <a:ext cx="8534400" cy="533400"/>
          </a:xfrm>
          <a:noFill/>
          <a:ln>
            <a:noFill/>
          </a:ln>
        </p:spPr>
        <p:txBody>
          <a:bodyPr lIns="0" tIns="0" rIns="0" bIns="0"/>
          <a:lstStyle>
            <a:lvl1pPr marL="0" indent="0" algn="ctr">
              <a:buNone/>
              <a:defRPr lang="en-US" sz="20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24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5" name="Rectangle 48"/>
          <p:cNvSpPr>
            <a:spLocks noChangeArrowheads="1"/>
          </p:cNvSpPr>
          <p:nvPr userDrawn="1"/>
        </p:nvSpPr>
        <p:spPr bwMode="auto">
          <a:xfrm>
            <a:off x="4495800" y="5283199"/>
            <a:ext cx="354013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6" name="Picture 25" descr="iStock_000007602145Large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 b="20635"/>
          <a:stretch/>
        </p:blipFill>
        <p:spPr>
          <a:xfrm>
            <a:off x="0" y="5353051"/>
            <a:ext cx="2552700" cy="1516027"/>
          </a:xfrm>
          <a:prstGeom prst="rect">
            <a:avLst/>
          </a:prstGeom>
        </p:spPr>
      </p:pic>
      <p:pic>
        <p:nvPicPr>
          <p:cNvPr id="27" name="Picture 26" descr="map no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257800"/>
            <a:ext cx="4381500" cy="1611278"/>
          </a:xfrm>
          <a:prstGeom prst="rect">
            <a:avLst/>
          </a:prstGeom>
        </p:spPr>
      </p:pic>
      <p:sp>
        <p:nvSpPr>
          <p:cNvPr id="28" name="Rectangle 51"/>
          <p:cNvSpPr>
            <a:spLocks noChangeArrowheads="1"/>
          </p:cNvSpPr>
          <p:nvPr userDrawn="1"/>
        </p:nvSpPr>
        <p:spPr bwMode="auto">
          <a:xfrm>
            <a:off x="0" y="5283199"/>
            <a:ext cx="457200" cy="16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9" name="Rectangle 33"/>
          <p:cNvSpPr>
            <a:spLocks noChangeArrowheads="1"/>
          </p:cNvSpPr>
          <p:nvPr userDrawn="1"/>
        </p:nvSpPr>
        <p:spPr bwMode="auto">
          <a:xfrm>
            <a:off x="0" y="5283199"/>
            <a:ext cx="228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0" name="Rectangle 47"/>
          <p:cNvSpPr>
            <a:spLocks noChangeArrowheads="1"/>
          </p:cNvSpPr>
          <p:nvPr userDrawn="1"/>
        </p:nvSpPr>
        <p:spPr bwMode="auto">
          <a:xfrm>
            <a:off x="2209800" y="5283199"/>
            <a:ext cx="685800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1" name="Picture 30" descr="ICAAC_bugimag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5182481"/>
            <a:ext cx="2590800" cy="1686597"/>
          </a:xfrm>
          <a:prstGeom prst="rect">
            <a:avLst/>
          </a:prstGeom>
        </p:spPr>
      </p:pic>
      <p:sp>
        <p:nvSpPr>
          <p:cNvPr id="32" name="Rectangle 50"/>
          <p:cNvSpPr>
            <a:spLocks noChangeArrowheads="1"/>
          </p:cNvSpPr>
          <p:nvPr userDrawn="1"/>
        </p:nvSpPr>
        <p:spPr bwMode="auto">
          <a:xfrm>
            <a:off x="8918575" y="5283199"/>
            <a:ext cx="228600" cy="160020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3" name="Rectangle 49"/>
          <p:cNvSpPr>
            <a:spLocks noChangeArrowheads="1"/>
          </p:cNvSpPr>
          <p:nvPr userDrawn="1"/>
        </p:nvSpPr>
        <p:spPr bwMode="auto">
          <a:xfrm>
            <a:off x="6934200" y="5283199"/>
            <a:ext cx="149225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auto">
          <a:xfrm>
            <a:off x="0" y="421005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304800" y="4267200"/>
            <a:ext cx="8534400" cy="419100"/>
          </a:xfr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857250" indent="0">
              <a:buNone/>
              <a:defRPr sz="1400"/>
            </a:lvl3pPr>
            <a:lvl4pPr marL="1200150" indent="0">
              <a:buNone/>
              <a:defRPr sz="1400"/>
            </a:lvl4pPr>
            <a:lvl5pPr marL="154305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2"/>
          </p:nvPr>
        </p:nvSpPr>
        <p:spPr>
          <a:xfrm>
            <a:off x="304800" y="4699000"/>
            <a:ext cx="8534400" cy="533400"/>
          </a:xfrm>
          <a:noFill/>
          <a:ln>
            <a:noFill/>
          </a:ln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None/>
              <a:defRPr lang="en-US" sz="1200" b="0">
                <a:solidFill>
                  <a:schemeClr val="tx1"/>
                </a:solidFill>
              </a:defRPr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4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49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="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366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083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0446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501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="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6048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973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05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746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1875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8676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2307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 userDrawn="1">
            <p:ph type="ctrTitle"/>
          </p:nvPr>
        </p:nvSpPr>
        <p:spPr>
          <a:xfrm>
            <a:off x="2209800" y="2057400"/>
            <a:ext cx="6629400" cy="1470025"/>
          </a:xfrm>
          <a:noFill/>
          <a:ln>
            <a:noFill/>
          </a:ln>
        </p:spPr>
        <p:txBody>
          <a:bodyPr lIns="0" tIns="0" rIns="0" bIns="0"/>
          <a:lstStyle>
            <a:lvl1pPr>
              <a:defRPr lang="en-US" sz="24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209800" y="35814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lang="en-US" sz="2000" b="0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24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3" name="Rectangle 48"/>
          <p:cNvSpPr>
            <a:spLocks noChangeArrowheads="1"/>
          </p:cNvSpPr>
          <p:nvPr userDrawn="1"/>
        </p:nvSpPr>
        <p:spPr bwMode="auto">
          <a:xfrm>
            <a:off x="4495800" y="5283199"/>
            <a:ext cx="354013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6" name="Picture 25" descr="iStock_000007602145Large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 b="20635"/>
          <a:stretch/>
        </p:blipFill>
        <p:spPr>
          <a:xfrm>
            <a:off x="0" y="5353051"/>
            <a:ext cx="2552700" cy="1516027"/>
          </a:xfrm>
          <a:prstGeom prst="rect">
            <a:avLst/>
          </a:prstGeom>
        </p:spPr>
      </p:pic>
      <p:pic>
        <p:nvPicPr>
          <p:cNvPr id="29" name="Picture 28" descr="map no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257800"/>
            <a:ext cx="4381500" cy="1611278"/>
          </a:xfrm>
          <a:prstGeom prst="rect">
            <a:avLst/>
          </a:prstGeom>
        </p:spPr>
      </p:pic>
      <p:sp>
        <p:nvSpPr>
          <p:cNvPr id="30" name="Rectangle 51"/>
          <p:cNvSpPr>
            <a:spLocks noChangeArrowheads="1"/>
          </p:cNvSpPr>
          <p:nvPr userDrawn="1"/>
        </p:nvSpPr>
        <p:spPr bwMode="auto">
          <a:xfrm>
            <a:off x="0" y="5283199"/>
            <a:ext cx="457200" cy="16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1" name="Rectangle 33"/>
          <p:cNvSpPr>
            <a:spLocks noChangeArrowheads="1"/>
          </p:cNvSpPr>
          <p:nvPr userDrawn="1"/>
        </p:nvSpPr>
        <p:spPr bwMode="auto">
          <a:xfrm>
            <a:off x="0" y="5283199"/>
            <a:ext cx="228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2" name="Rectangle 47"/>
          <p:cNvSpPr>
            <a:spLocks noChangeArrowheads="1"/>
          </p:cNvSpPr>
          <p:nvPr userDrawn="1"/>
        </p:nvSpPr>
        <p:spPr bwMode="auto">
          <a:xfrm>
            <a:off x="2209800" y="5283199"/>
            <a:ext cx="685800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3" name="Picture 32" descr="ICAAC_bugimag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5182481"/>
            <a:ext cx="2590800" cy="1686597"/>
          </a:xfrm>
          <a:prstGeom prst="rect">
            <a:avLst/>
          </a:prstGeom>
        </p:spPr>
      </p:pic>
      <p:sp>
        <p:nvSpPr>
          <p:cNvPr id="34" name="Rectangle 50"/>
          <p:cNvSpPr>
            <a:spLocks noChangeArrowheads="1"/>
          </p:cNvSpPr>
          <p:nvPr userDrawn="1"/>
        </p:nvSpPr>
        <p:spPr bwMode="auto">
          <a:xfrm>
            <a:off x="8918575" y="5283199"/>
            <a:ext cx="228600" cy="160020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5" name="Rectangle 49"/>
          <p:cNvSpPr>
            <a:spLocks noChangeArrowheads="1"/>
          </p:cNvSpPr>
          <p:nvPr userDrawn="1"/>
        </p:nvSpPr>
        <p:spPr bwMode="auto">
          <a:xfrm>
            <a:off x="6934200" y="5283199"/>
            <a:ext cx="149225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auto">
          <a:xfrm>
            <a:off x="0" y="421005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209800" y="4267200"/>
            <a:ext cx="6629400" cy="419100"/>
          </a:xfr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rgbClr val="000000"/>
                </a:solidFill>
              </a:defRPr>
            </a:lvl1pPr>
            <a:lvl2pPr marL="457200" indent="0">
              <a:buNone/>
              <a:defRPr sz="1400"/>
            </a:lvl2pPr>
            <a:lvl3pPr marL="857250" indent="0">
              <a:buNone/>
              <a:defRPr sz="1400"/>
            </a:lvl3pPr>
            <a:lvl4pPr marL="1200150" indent="0">
              <a:buNone/>
              <a:defRPr sz="1400"/>
            </a:lvl4pPr>
            <a:lvl5pPr marL="154305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2"/>
          </p:nvPr>
        </p:nvSpPr>
        <p:spPr>
          <a:xfrm>
            <a:off x="2209800" y="46990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None/>
              <a:defRPr lang="en-US" sz="1200" b="0">
                <a:solidFill>
                  <a:srgbClr val="000000"/>
                </a:solidFill>
              </a:defRPr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9" name="Picture 38" descr="Macintosh HD:Users:lamb0013:Desktop:arlg_july13:arlg_logomed.jp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886200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4804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8"/>
          <p:cNvSpPr>
            <a:spLocks noChangeArrowheads="1"/>
          </p:cNvSpPr>
          <p:nvPr userDrawn="1"/>
        </p:nvSpPr>
        <p:spPr bwMode="auto">
          <a:xfrm>
            <a:off x="4495800" y="5283199"/>
            <a:ext cx="354013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5" name="Picture 24" descr="iStock_000007602145Large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 b="20635"/>
          <a:stretch/>
        </p:blipFill>
        <p:spPr>
          <a:xfrm>
            <a:off x="0" y="5353051"/>
            <a:ext cx="2552700" cy="1516027"/>
          </a:xfrm>
          <a:prstGeom prst="rect">
            <a:avLst/>
          </a:prstGeom>
        </p:spPr>
      </p:pic>
      <p:pic>
        <p:nvPicPr>
          <p:cNvPr id="23" name="Picture 22" descr="map no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257800"/>
            <a:ext cx="4381500" cy="1611278"/>
          </a:xfrm>
          <a:prstGeom prst="rect">
            <a:avLst/>
          </a:prstGeom>
        </p:spPr>
      </p:pic>
      <p:sp>
        <p:nvSpPr>
          <p:cNvPr id="41" name="Rectangle 51"/>
          <p:cNvSpPr>
            <a:spLocks noChangeArrowheads="1"/>
          </p:cNvSpPr>
          <p:nvPr userDrawn="1"/>
        </p:nvSpPr>
        <p:spPr bwMode="auto">
          <a:xfrm>
            <a:off x="0" y="5283199"/>
            <a:ext cx="457200" cy="16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46" name="Rectangle 33"/>
          <p:cNvSpPr>
            <a:spLocks noChangeArrowheads="1"/>
          </p:cNvSpPr>
          <p:nvPr userDrawn="1"/>
        </p:nvSpPr>
        <p:spPr bwMode="auto">
          <a:xfrm>
            <a:off x="0" y="5283199"/>
            <a:ext cx="228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 userDrawn="1">
            <p:ph type="ctrTitle"/>
          </p:nvPr>
        </p:nvSpPr>
        <p:spPr>
          <a:xfrm>
            <a:off x="2209800" y="2057400"/>
            <a:ext cx="6629400" cy="1470025"/>
          </a:xfrm>
          <a:noFill/>
          <a:ln>
            <a:noFill/>
          </a:ln>
        </p:spPr>
        <p:txBody>
          <a:bodyPr lIns="0" tIns="0" rIns="0" bIns="0"/>
          <a:lstStyle>
            <a:lvl1pPr>
              <a:defRPr lang="en-US" sz="24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209800" y="35814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lang="en-US" sz="2000" b="0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24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45" name="Rectangle 47"/>
          <p:cNvSpPr>
            <a:spLocks noChangeArrowheads="1"/>
          </p:cNvSpPr>
          <p:nvPr userDrawn="1"/>
        </p:nvSpPr>
        <p:spPr bwMode="auto">
          <a:xfrm>
            <a:off x="2209800" y="5283199"/>
            <a:ext cx="685800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5" name="Picture 4" descr="ICAAC_bugimag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5182481"/>
            <a:ext cx="2590800" cy="1686597"/>
          </a:xfrm>
          <a:prstGeom prst="rect">
            <a:avLst/>
          </a:prstGeom>
        </p:spPr>
      </p:pic>
      <p:sp>
        <p:nvSpPr>
          <p:cNvPr id="42" name="Rectangle 50"/>
          <p:cNvSpPr>
            <a:spLocks noChangeArrowheads="1"/>
          </p:cNvSpPr>
          <p:nvPr userDrawn="1"/>
        </p:nvSpPr>
        <p:spPr bwMode="auto">
          <a:xfrm>
            <a:off x="8918575" y="5283199"/>
            <a:ext cx="228600" cy="160020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43" name="Rectangle 49"/>
          <p:cNvSpPr>
            <a:spLocks noChangeArrowheads="1"/>
          </p:cNvSpPr>
          <p:nvPr userDrawn="1"/>
        </p:nvSpPr>
        <p:spPr bwMode="auto">
          <a:xfrm>
            <a:off x="6934200" y="5283199"/>
            <a:ext cx="149225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auto">
          <a:xfrm>
            <a:off x="0" y="421005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209800" y="4267200"/>
            <a:ext cx="6629400" cy="419100"/>
          </a:xfr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rgbClr val="000000"/>
                </a:solidFill>
              </a:defRPr>
            </a:lvl1pPr>
            <a:lvl2pPr marL="457200" indent="0">
              <a:buNone/>
              <a:defRPr sz="1400"/>
            </a:lvl2pPr>
            <a:lvl3pPr marL="857250" indent="0">
              <a:buNone/>
              <a:defRPr sz="1400"/>
            </a:lvl3pPr>
            <a:lvl4pPr marL="1200150" indent="0">
              <a:buNone/>
              <a:defRPr sz="1400"/>
            </a:lvl4pPr>
            <a:lvl5pPr marL="154305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2"/>
          </p:nvPr>
        </p:nvSpPr>
        <p:spPr>
          <a:xfrm>
            <a:off x="2209800" y="46990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None/>
              <a:defRPr lang="en-US" sz="1200" b="0">
                <a:solidFill>
                  <a:srgbClr val="000000"/>
                </a:solidFill>
              </a:defRPr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9" name="Picture 28" descr="Macintosh HD:Users:lamb0013:Desktop:arlg_july13:arlg_logomed.jp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886200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92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 userDrawn="1">
            <p:ph type="ctrTitle"/>
          </p:nvPr>
        </p:nvSpPr>
        <p:spPr>
          <a:xfrm>
            <a:off x="2209800" y="2057400"/>
            <a:ext cx="6629400" cy="1470025"/>
          </a:xfrm>
          <a:noFill/>
          <a:ln>
            <a:noFill/>
          </a:ln>
        </p:spPr>
        <p:txBody>
          <a:bodyPr lIns="0" tIns="0" rIns="0" bIns="0"/>
          <a:lstStyle>
            <a:lvl1pPr>
              <a:defRPr lang="en-US" sz="24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209800" y="35814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lang="en-US" sz="2000" b="0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24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5" name="Rectangle 48"/>
          <p:cNvSpPr>
            <a:spLocks noChangeArrowheads="1"/>
          </p:cNvSpPr>
          <p:nvPr userDrawn="1"/>
        </p:nvSpPr>
        <p:spPr bwMode="auto">
          <a:xfrm>
            <a:off x="4495800" y="5283199"/>
            <a:ext cx="354013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6" name="Picture 25" descr="iStock_000007602145Large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 b="20635"/>
          <a:stretch/>
        </p:blipFill>
        <p:spPr>
          <a:xfrm>
            <a:off x="0" y="5353051"/>
            <a:ext cx="2552700" cy="1516027"/>
          </a:xfrm>
          <a:prstGeom prst="rect">
            <a:avLst/>
          </a:prstGeom>
        </p:spPr>
      </p:pic>
      <p:pic>
        <p:nvPicPr>
          <p:cNvPr id="27" name="Picture 26" descr="map no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257800"/>
            <a:ext cx="4381500" cy="1611278"/>
          </a:xfrm>
          <a:prstGeom prst="rect">
            <a:avLst/>
          </a:prstGeom>
        </p:spPr>
      </p:pic>
      <p:sp>
        <p:nvSpPr>
          <p:cNvPr id="28" name="Rectangle 51"/>
          <p:cNvSpPr>
            <a:spLocks noChangeArrowheads="1"/>
          </p:cNvSpPr>
          <p:nvPr userDrawn="1"/>
        </p:nvSpPr>
        <p:spPr bwMode="auto">
          <a:xfrm>
            <a:off x="0" y="5283199"/>
            <a:ext cx="457200" cy="16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9" name="Rectangle 33"/>
          <p:cNvSpPr>
            <a:spLocks noChangeArrowheads="1"/>
          </p:cNvSpPr>
          <p:nvPr userDrawn="1"/>
        </p:nvSpPr>
        <p:spPr bwMode="auto">
          <a:xfrm>
            <a:off x="0" y="5283199"/>
            <a:ext cx="228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0" name="Rectangle 47"/>
          <p:cNvSpPr>
            <a:spLocks noChangeArrowheads="1"/>
          </p:cNvSpPr>
          <p:nvPr userDrawn="1"/>
        </p:nvSpPr>
        <p:spPr bwMode="auto">
          <a:xfrm>
            <a:off x="2209800" y="5283199"/>
            <a:ext cx="685800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1" name="Picture 30" descr="ICAAC_bugimag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5182481"/>
            <a:ext cx="2590800" cy="1686597"/>
          </a:xfrm>
          <a:prstGeom prst="rect">
            <a:avLst/>
          </a:prstGeom>
        </p:spPr>
      </p:pic>
      <p:sp>
        <p:nvSpPr>
          <p:cNvPr id="32" name="Rectangle 50"/>
          <p:cNvSpPr>
            <a:spLocks noChangeArrowheads="1"/>
          </p:cNvSpPr>
          <p:nvPr userDrawn="1"/>
        </p:nvSpPr>
        <p:spPr bwMode="auto">
          <a:xfrm>
            <a:off x="8918575" y="5283199"/>
            <a:ext cx="228600" cy="160020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3" name="Rectangle 49"/>
          <p:cNvSpPr>
            <a:spLocks noChangeArrowheads="1"/>
          </p:cNvSpPr>
          <p:nvPr userDrawn="1"/>
        </p:nvSpPr>
        <p:spPr bwMode="auto">
          <a:xfrm>
            <a:off x="6934200" y="5283199"/>
            <a:ext cx="149225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auto">
          <a:xfrm>
            <a:off x="0" y="421005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209800" y="4267200"/>
            <a:ext cx="6629400" cy="419100"/>
          </a:xfr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rgbClr val="000000"/>
                </a:solidFill>
              </a:defRPr>
            </a:lvl1pPr>
            <a:lvl2pPr marL="457200" indent="0">
              <a:buNone/>
              <a:defRPr sz="1400"/>
            </a:lvl2pPr>
            <a:lvl3pPr marL="857250" indent="0">
              <a:buNone/>
              <a:defRPr sz="1400"/>
            </a:lvl3pPr>
            <a:lvl4pPr marL="1200150" indent="0">
              <a:buNone/>
              <a:defRPr sz="1400"/>
            </a:lvl4pPr>
            <a:lvl5pPr marL="154305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2"/>
          </p:nvPr>
        </p:nvSpPr>
        <p:spPr>
          <a:xfrm>
            <a:off x="2209800" y="46990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None/>
              <a:defRPr lang="en-US" sz="1200" b="0">
                <a:solidFill>
                  <a:srgbClr val="000000"/>
                </a:solidFill>
              </a:defRPr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5" name="Picture 34" descr="Macintosh HD:Users:lamb0013:Desktop:arlg_july13:arlg_logomed.jp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886200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611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 userDrawn="1">
            <p:ph type="ctrTitle"/>
          </p:nvPr>
        </p:nvSpPr>
        <p:spPr>
          <a:xfrm>
            <a:off x="304800" y="1676400"/>
            <a:ext cx="8534400" cy="1470025"/>
          </a:xfrm>
          <a:noFill/>
          <a:ln>
            <a:noFill/>
          </a:ln>
        </p:spPr>
        <p:txBody>
          <a:bodyPr lIns="0" tIns="0" rIns="0" bIns="0"/>
          <a:lstStyle>
            <a:lvl1pPr algn="ctr">
              <a:defRPr lang="en-US" sz="24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304800" y="3200400"/>
            <a:ext cx="8534400" cy="533400"/>
          </a:xfrm>
          <a:noFill/>
          <a:ln>
            <a:noFill/>
          </a:ln>
        </p:spPr>
        <p:txBody>
          <a:bodyPr lIns="0" tIns="0" rIns="0" bIns="0"/>
          <a:lstStyle>
            <a:lvl1pPr marL="0" indent="0" algn="ctr">
              <a:buNone/>
              <a:defRPr lang="en-US" sz="20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24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5" name="Rectangle 48"/>
          <p:cNvSpPr>
            <a:spLocks noChangeArrowheads="1"/>
          </p:cNvSpPr>
          <p:nvPr userDrawn="1"/>
        </p:nvSpPr>
        <p:spPr bwMode="auto">
          <a:xfrm>
            <a:off x="4495800" y="5283199"/>
            <a:ext cx="354013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6" name="Picture 25" descr="iStock_000007602145Large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 b="20635"/>
          <a:stretch/>
        </p:blipFill>
        <p:spPr>
          <a:xfrm>
            <a:off x="0" y="5353051"/>
            <a:ext cx="2552700" cy="1516027"/>
          </a:xfrm>
          <a:prstGeom prst="rect">
            <a:avLst/>
          </a:prstGeom>
        </p:spPr>
      </p:pic>
      <p:pic>
        <p:nvPicPr>
          <p:cNvPr id="27" name="Picture 26" descr="map no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257800"/>
            <a:ext cx="4381500" cy="1611278"/>
          </a:xfrm>
          <a:prstGeom prst="rect">
            <a:avLst/>
          </a:prstGeom>
        </p:spPr>
      </p:pic>
      <p:sp>
        <p:nvSpPr>
          <p:cNvPr id="28" name="Rectangle 51"/>
          <p:cNvSpPr>
            <a:spLocks noChangeArrowheads="1"/>
          </p:cNvSpPr>
          <p:nvPr userDrawn="1"/>
        </p:nvSpPr>
        <p:spPr bwMode="auto">
          <a:xfrm>
            <a:off x="0" y="5283199"/>
            <a:ext cx="457200" cy="16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9" name="Rectangle 33"/>
          <p:cNvSpPr>
            <a:spLocks noChangeArrowheads="1"/>
          </p:cNvSpPr>
          <p:nvPr userDrawn="1"/>
        </p:nvSpPr>
        <p:spPr bwMode="auto">
          <a:xfrm>
            <a:off x="0" y="5283199"/>
            <a:ext cx="228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0" name="Rectangle 47"/>
          <p:cNvSpPr>
            <a:spLocks noChangeArrowheads="1"/>
          </p:cNvSpPr>
          <p:nvPr userDrawn="1"/>
        </p:nvSpPr>
        <p:spPr bwMode="auto">
          <a:xfrm>
            <a:off x="2209800" y="5283199"/>
            <a:ext cx="685800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1" name="Picture 30" descr="ICAAC_bugimag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5182481"/>
            <a:ext cx="2590800" cy="1686597"/>
          </a:xfrm>
          <a:prstGeom prst="rect">
            <a:avLst/>
          </a:prstGeom>
        </p:spPr>
      </p:pic>
      <p:sp>
        <p:nvSpPr>
          <p:cNvPr id="32" name="Rectangle 50"/>
          <p:cNvSpPr>
            <a:spLocks noChangeArrowheads="1"/>
          </p:cNvSpPr>
          <p:nvPr userDrawn="1"/>
        </p:nvSpPr>
        <p:spPr bwMode="auto">
          <a:xfrm>
            <a:off x="8918575" y="5283199"/>
            <a:ext cx="228600" cy="160020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3" name="Rectangle 49"/>
          <p:cNvSpPr>
            <a:spLocks noChangeArrowheads="1"/>
          </p:cNvSpPr>
          <p:nvPr userDrawn="1"/>
        </p:nvSpPr>
        <p:spPr bwMode="auto">
          <a:xfrm>
            <a:off x="6934200" y="5283199"/>
            <a:ext cx="149225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auto">
          <a:xfrm>
            <a:off x="0" y="421005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304800" y="4267200"/>
            <a:ext cx="8534400" cy="419100"/>
          </a:xfr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857250" indent="0">
              <a:buNone/>
              <a:defRPr sz="1400"/>
            </a:lvl3pPr>
            <a:lvl4pPr marL="1200150" indent="0">
              <a:buNone/>
              <a:defRPr sz="1400"/>
            </a:lvl4pPr>
            <a:lvl5pPr marL="154305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2"/>
          </p:nvPr>
        </p:nvSpPr>
        <p:spPr>
          <a:xfrm>
            <a:off x="304800" y="4699000"/>
            <a:ext cx="8534400" cy="533400"/>
          </a:xfrm>
          <a:noFill/>
          <a:ln>
            <a:noFill/>
          </a:ln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None/>
              <a:defRPr lang="en-US" sz="1200" b="0">
                <a:solidFill>
                  <a:schemeClr val="tx1"/>
                </a:solidFill>
              </a:defRPr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4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5" name="Picture 34" descr="Macintosh HD:Users:lamb0013:Desktop:arlg_july13:arlg_logomed.jp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886200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11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8082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="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265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9507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026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64246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55398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51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39283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5507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8903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81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6148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 userDrawn="1">
            <p:ph type="ctrTitle"/>
          </p:nvPr>
        </p:nvSpPr>
        <p:spPr>
          <a:xfrm>
            <a:off x="2209800" y="2057400"/>
            <a:ext cx="6629400" cy="1470025"/>
          </a:xfrm>
          <a:noFill/>
          <a:ln>
            <a:noFill/>
          </a:ln>
        </p:spPr>
        <p:txBody>
          <a:bodyPr lIns="0" tIns="0" rIns="0" bIns="0"/>
          <a:lstStyle>
            <a:lvl1pPr>
              <a:defRPr lang="en-US" sz="24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209800" y="35814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lang="en-US" sz="2000" b="0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24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3" name="Rectangle 48"/>
          <p:cNvSpPr>
            <a:spLocks noChangeArrowheads="1"/>
          </p:cNvSpPr>
          <p:nvPr userDrawn="1"/>
        </p:nvSpPr>
        <p:spPr bwMode="auto">
          <a:xfrm>
            <a:off x="4495800" y="5283199"/>
            <a:ext cx="354013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6" name="Picture 25" descr="iStock_000007602145Large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 b="20635"/>
          <a:stretch/>
        </p:blipFill>
        <p:spPr>
          <a:xfrm>
            <a:off x="0" y="5353051"/>
            <a:ext cx="2552700" cy="1516027"/>
          </a:xfrm>
          <a:prstGeom prst="rect">
            <a:avLst/>
          </a:prstGeom>
        </p:spPr>
      </p:pic>
      <p:pic>
        <p:nvPicPr>
          <p:cNvPr id="29" name="Picture 28" descr="map no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257800"/>
            <a:ext cx="4381500" cy="1611278"/>
          </a:xfrm>
          <a:prstGeom prst="rect">
            <a:avLst/>
          </a:prstGeom>
        </p:spPr>
      </p:pic>
      <p:sp>
        <p:nvSpPr>
          <p:cNvPr id="30" name="Rectangle 51"/>
          <p:cNvSpPr>
            <a:spLocks noChangeArrowheads="1"/>
          </p:cNvSpPr>
          <p:nvPr userDrawn="1"/>
        </p:nvSpPr>
        <p:spPr bwMode="auto">
          <a:xfrm>
            <a:off x="0" y="5283199"/>
            <a:ext cx="457200" cy="16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1" name="Rectangle 33"/>
          <p:cNvSpPr>
            <a:spLocks noChangeArrowheads="1"/>
          </p:cNvSpPr>
          <p:nvPr userDrawn="1"/>
        </p:nvSpPr>
        <p:spPr bwMode="auto">
          <a:xfrm>
            <a:off x="0" y="5283199"/>
            <a:ext cx="228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2" name="Rectangle 47"/>
          <p:cNvSpPr>
            <a:spLocks noChangeArrowheads="1"/>
          </p:cNvSpPr>
          <p:nvPr userDrawn="1"/>
        </p:nvSpPr>
        <p:spPr bwMode="auto">
          <a:xfrm>
            <a:off x="2209800" y="5283199"/>
            <a:ext cx="685800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3" name="Picture 32" descr="ICAAC_bugimag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5182481"/>
            <a:ext cx="2590800" cy="1686597"/>
          </a:xfrm>
          <a:prstGeom prst="rect">
            <a:avLst/>
          </a:prstGeom>
        </p:spPr>
      </p:pic>
      <p:sp>
        <p:nvSpPr>
          <p:cNvPr id="34" name="Rectangle 50"/>
          <p:cNvSpPr>
            <a:spLocks noChangeArrowheads="1"/>
          </p:cNvSpPr>
          <p:nvPr userDrawn="1"/>
        </p:nvSpPr>
        <p:spPr bwMode="auto">
          <a:xfrm>
            <a:off x="8918575" y="5283199"/>
            <a:ext cx="228600" cy="160020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5" name="Rectangle 49"/>
          <p:cNvSpPr>
            <a:spLocks noChangeArrowheads="1"/>
          </p:cNvSpPr>
          <p:nvPr userDrawn="1"/>
        </p:nvSpPr>
        <p:spPr bwMode="auto">
          <a:xfrm>
            <a:off x="6934200" y="5283199"/>
            <a:ext cx="149225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auto">
          <a:xfrm>
            <a:off x="0" y="421005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209800" y="4267200"/>
            <a:ext cx="6629400" cy="419100"/>
          </a:xfr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rgbClr val="000000"/>
                </a:solidFill>
              </a:defRPr>
            </a:lvl1pPr>
            <a:lvl2pPr marL="457200" indent="0">
              <a:buNone/>
              <a:defRPr sz="1400"/>
            </a:lvl2pPr>
            <a:lvl3pPr marL="857250" indent="0">
              <a:buNone/>
              <a:defRPr sz="1400"/>
            </a:lvl3pPr>
            <a:lvl4pPr marL="1200150" indent="0">
              <a:buNone/>
              <a:defRPr sz="1400"/>
            </a:lvl4pPr>
            <a:lvl5pPr marL="154305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2"/>
          </p:nvPr>
        </p:nvSpPr>
        <p:spPr>
          <a:xfrm>
            <a:off x="2209800" y="46990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None/>
              <a:defRPr lang="en-US" sz="1200" b="0">
                <a:solidFill>
                  <a:srgbClr val="000000"/>
                </a:solidFill>
              </a:defRPr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9" name="Picture 38" descr="Macintosh HD:Users:lamb0013:Desktop:arlg_july13:arlg_logomed.jp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886200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857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8"/>
          <p:cNvSpPr>
            <a:spLocks noChangeArrowheads="1"/>
          </p:cNvSpPr>
          <p:nvPr userDrawn="1"/>
        </p:nvSpPr>
        <p:spPr bwMode="auto">
          <a:xfrm>
            <a:off x="4495800" y="5283199"/>
            <a:ext cx="354013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5" name="Picture 24" descr="iStock_000007602145Large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 b="20635"/>
          <a:stretch/>
        </p:blipFill>
        <p:spPr>
          <a:xfrm>
            <a:off x="0" y="5353051"/>
            <a:ext cx="2552700" cy="1516027"/>
          </a:xfrm>
          <a:prstGeom prst="rect">
            <a:avLst/>
          </a:prstGeom>
        </p:spPr>
      </p:pic>
      <p:pic>
        <p:nvPicPr>
          <p:cNvPr id="23" name="Picture 22" descr="map no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257800"/>
            <a:ext cx="4381500" cy="1611278"/>
          </a:xfrm>
          <a:prstGeom prst="rect">
            <a:avLst/>
          </a:prstGeom>
        </p:spPr>
      </p:pic>
      <p:sp>
        <p:nvSpPr>
          <p:cNvPr id="41" name="Rectangle 51"/>
          <p:cNvSpPr>
            <a:spLocks noChangeArrowheads="1"/>
          </p:cNvSpPr>
          <p:nvPr userDrawn="1"/>
        </p:nvSpPr>
        <p:spPr bwMode="auto">
          <a:xfrm>
            <a:off x="0" y="5283199"/>
            <a:ext cx="457200" cy="16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46" name="Rectangle 33"/>
          <p:cNvSpPr>
            <a:spLocks noChangeArrowheads="1"/>
          </p:cNvSpPr>
          <p:nvPr userDrawn="1"/>
        </p:nvSpPr>
        <p:spPr bwMode="auto">
          <a:xfrm>
            <a:off x="0" y="5283199"/>
            <a:ext cx="228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 userDrawn="1">
            <p:ph type="ctrTitle"/>
          </p:nvPr>
        </p:nvSpPr>
        <p:spPr>
          <a:xfrm>
            <a:off x="2209800" y="2057400"/>
            <a:ext cx="6629400" cy="1470025"/>
          </a:xfrm>
          <a:noFill/>
          <a:ln>
            <a:noFill/>
          </a:ln>
        </p:spPr>
        <p:txBody>
          <a:bodyPr lIns="0" tIns="0" rIns="0" bIns="0"/>
          <a:lstStyle>
            <a:lvl1pPr>
              <a:defRPr lang="en-US" sz="24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209800" y="35814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lang="en-US" sz="2000" b="0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24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45" name="Rectangle 47"/>
          <p:cNvSpPr>
            <a:spLocks noChangeArrowheads="1"/>
          </p:cNvSpPr>
          <p:nvPr userDrawn="1"/>
        </p:nvSpPr>
        <p:spPr bwMode="auto">
          <a:xfrm>
            <a:off x="2209800" y="5283199"/>
            <a:ext cx="685800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5" name="Picture 4" descr="ICAAC_bugimag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5182481"/>
            <a:ext cx="2590800" cy="1686597"/>
          </a:xfrm>
          <a:prstGeom prst="rect">
            <a:avLst/>
          </a:prstGeom>
        </p:spPr>
      </p:pic>
      <p:sp>
        <p:nvSpPr>
          <p:cNvPr id="42" name="Rectangle 50"/>
          <p:cNvSpPr>
            <a:spLocks noChangeArrowheads="1"/>
          </p:cNvSpPr>
          <p:nvPr userDrawn="1"/>
        </p:nvSpPr>
        <p:spPr bwMode="auto">
          <a:xfrm>
            <a:off x="8918575" y="5283199"/>
            <a:ext cx="228600" cy="160020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43" name="Rectangle 49"/>
          <p:cNvSpPr>
            <a:spLocks noChangeArrowheads="1"/>
          </p:cNvSpPr>
          <p:nvPr userDrawn="1"/>
        </p:nvSpPr>
        <p:spPr bwMode="auto">
          <a:xfrm>
            <a:off x="6934200" y="5283199"/>
            <a:ext cx="149225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auto">
          <a:xfrm>
            <a:off x="0" y="421005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209800" y="4267200"/>
            <a:ext cx="6629400" cy="419100"/>
          </a:xfr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rgbClr val="000000"/>
                </a:solidFill>
              </a:defRPr>
            </a:lvl1pPr>
            <a:lvl2pPr marL="457200" indent="0">
              <a:buNone/>
              <a:defRPr sz="1400"/>
            </a:lvl2pPr>
            <a:lvl3pPr marL="857250" indent="0">
              <a:buNone/>
              <a:defRPr sz="1400"/>
            </a:lvl3pPr>
            <a:lvl4pPr marL="1200150" indent="0">
              <a:buNone/>
              <a:defRPr sz="1400"/>
            </a:lvl4pPr>
            <a:lvl5pPr marL="154305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2"/>
          </p:nvPr>
        </p:nvSpPr>
        <p:spPr>
          <a:xfrm>
            <a:off x="2209800" y="46990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None/>
              <a:defRPr lang="en-US" sz="1200" b="0">
                <a:solidFill>
                  <a:srgbClr val="000000"/>
                </a:solidFill>
              </a:defRPr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9" name="Picture 28" descr="Macintosh HD:Users:lamb0013:Desktop:arlg_july13:arlg_logomed.jp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886200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5798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 userDrawn="1">
            <p:ph type="ctrTitle"/>
          </p:nvPr>
        </p:nvSpPr>
        <p:spPr>
          <a:xfrm>
            <a:off x="2209800" y="2057400"/>
            <a:ext cx="6629400" cy="1470025"/>
          </a:xfrm>
          <a:noFill/>
          <a:ln>
            <a:noFill/>
          </a:ln>
        </p:spPr>
        <p:txBody>
          <a:bodyPr lIns="0" tIns="0" rIns="0" bIns="0"/>
          <a:lstStyle>
            <a:lvl1pPr>
              <a:defRPr lang="en-US" sz="24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209800" y="35814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lang="en-US" sz="2000" b="0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24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5" name="Rectangle 48"/>
          <p:cNvSpPr>
            <a:spLocks noChangeArrowheads="1"/>
          </p:cNvSpPr>
          <p:nvPr userDrawn="1"/>
        </p:nvSpPr>
        <p:spPr bwMode="auto">
          <a:xfrm>
            <a:off x="4495800" y="5283199"/>
            <a:ext cx="354013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6" name="Picture 25" descr="iStock_000007602145Large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 b="20635"/>
          <a:stretch/>
        </p:blipFill>
        <p:spPr>
          <a:xfrm>
            <a:off x="0" y="5353051"/>
            <a:ext cx="2552700" cy="1516027"/>
          </a:xfrm>
          <a:prstGeom prst="rect">
            <a:avLst/>
          </a:prstGeom>
        </p:spPr>
      </p:pic>
      <p:pic>
        <p:nvPicPr>
          <p:cNvPr id="27" name="Picture 26" descr="map no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257800"/>
            <a:ext cx="4381500" cy="1611278"/>
          </a:xfrm>
          <a:prstGeom prst="rect">
            <a:avLst/>
          </a:prstGeom>
        </p:spPr>
      </p:pic>
      <p:sp>
        <p:nvSpPr>
          <p:cNvPr id="28" name="Rectangle 51"/>
          <p:cNvSpPr>
            <a:spLocks noChangeArrowheads="1"/>
          </p:cNvSpPr>
          <p:nvPr userDrawn="1"/>
        </p:nvSpPr>
        <p:spPr bwMode="auto">
          <a:xfrm>
            <a:off x="0" y="5283199"/>
            <a:ext cx="457200" cy="16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9" name="Rectangle 33"/>
          <p:cNvSpPr>
            <a:spLocks noChangeArrowheads="1"/>
          </p:cNvSpPr>
          <p:nvPr userDrawn="1"/>
        </p:nvSpPr>
        <p:spPr bwMode="auto">
          <a:xfrm>
            <a:off x="0" y="5283199"/>
            <a:ext cx="228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0" name="Rectangle 47"/>
          <p:cNvSpPr>
            <a:spLocks noChangeArrowheads="1"/>
          </p:cNvSpPr>
          <p:nvPr userDrawn="1"/>
        </p:nvSpPr>
        <p:spPr bwMode="auto">
          <a:xfrm>
            <a:off x="2209800" y="5283199"/>
            <a:ext cx="685800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1" name="Picture 30" descr="ICAAC_bugimag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5182481"/>
            <a:ext cx="2590800" cy="1686597"/>
          </a:xfrm>
          <a:prstGeom prst="rect">
            <a:avLst/>
          </a:prstGeom>
        </p:spPr>
      </p:pic>
      <p:sp>
        <p:nvSpPr>
          <p:cNvPr id="32" name="Rectangle 50"/>
          <p:cNvSpPr>
            <a:spLocks noChangeArrowheads="1"/>
          </p:cNvSpPr>
          <p:nvPr userDrawn="1"/>
        </p:nvSpPr>
        <p:spPr bwMode="auto">
          <a:xfrm>
            <a:off x="8918575" y="5283199"/>
            <a:ext cx="228600" cy="160020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3" name="Rectangle 49"/>
          <p:cNvSpPr>
            <a:spLocks noChangeArrowheads="1"/>
          </p:cNvSpPr>
          <p:nvPr userDrawn="1"/>
        </p:nvSpPr>
        <p:spPr bwMode="auto">
          <a:xfrm>
            <a:off x="6934200" y="5283199"/>
            <a:ext cx="149225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auto">
          <a:xfrm>
            <a:off x="0" y="421005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209800" y="4267200"/>
            <a:ext cx="6629400" cy="419100"/>
          </a:xfr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rgbClr val="000000"/>
                </a:solidFill>
              </a:defRPr>
            </a:lvl1pPr>
            <a:lvl2pPr marL="457200" indent="0">
              <a:buNone/>
              <a:defRPr sz="1400"/>
            </a:lvl2pPr>
            <a:lvl3pPr marL="857250" indent="0">
              <a:buNone/>
              <a:defRPr sz="1400"/>
            </a:lvl3pPr>
            <a:lvl4pPr marL="1200150" indent="0">
              <a:buNone/>
              <a:defRPr sz="1400"/>
            </a:lvl4pPr>
            <a:lvl5pPr marL="154305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2"/>
          </p:nvPr>
        </p:nvSpPr>
        <p:spPr>
          <a:xfrm>
            <a:off x="2209800" y="46990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None/>
              <a:defRPr lang="en-US" sz="1200" b="0">
                <a:solidFill>
                  <a:srgbClr val="000000"/>
                </a:solidFill>
              </a:defRPr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5" name="Picture 34" descr="Macintosh HD:Users:lamb0013:Desktop:arlg_july13:arlg_logomed.jp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886200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0620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 userDrawn="1">
            <p:ph type="ctrTitle"/>
          </p:nvPr>
        </p:nvSpPr>
        <p:spPr>
          <a:xfrm>
            <a:off x="304800" y="1676400"/>
            <a:ext cx="8534400" cy="1470025"/>
          </a:xfrm>
          <a:noFill/>
          <a:ln>
            <a:noFill/>
          </a:ln>
        </p:spPr>
        <p:txBody>
          <a:bodyPr lIns="0" tIns="0" rIns="0" bIns="0"/>
          <a:lstStyle>
            <a:lvl1pPr algn="ctr">
              <a:defRPr lang="en-US" sz="24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304800" y="3200400"/>
            <a:ext cx="8534400" cy="533400"/>
          </a:xfrm>
          <a:noFill/>
          <a:ln>
            <a:noFill/>
          </a:ln>
        </p:spPr>
        <p:txBody>
          <a:bodyPr lIns="0" tIns="0" rIns="0" bIns="0"/>
          <a:lstStyle>
            <a:lvl1pPr marL="0" indent="0" algn="ctr">
              <a:buNone/>
              <a:defRPr lang="en-US" sz="20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24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5" name="Rectangle 48"/>
          <p:cNvSpPr>
            <a:spLocks noChangeArrowheads="1"/>
          </p:cNvSpPr>
          <p:nvPr userDrawn="1"/>
        </p:nvSpPr>
        <p:spPr bwMode="auto">
          <a:xfrm>
            <a:off x="4495800" y="5283199"/>
            <a:ext cx="354013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6" name="Picture 25" descr="iStock_000007602145Large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 b="20635"/>
          <a:stretch/>
        </p:blipFill>
        <p:spPr>
          <a:xfrm>
            <a:off x="0" y="5353051"/>
            <a:ext cx="2552700" cy="1516027"/>
          </a:xfrm>
          <a:prstGeom prst="rect">
            <a:avLst/>
          </a:prstGeom>
        </p:spPr>
      </p:pic>
      <p:pic>
        <p:nvPicPr>
          <p:cNvPr id="27" name="Picture 26" descr="map no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257800"/>
            <a:ext cx="4381500" cy="1611278"/>
          </a:xfrm>
          <a:prstGeom prst="rect">
            <a:avLst/>
          </a:prstGeom>
        </p:spPr>
      </p:pic>
      <p:sp>
        <p:nvSpPr>
          <p:cNvPr id="28" name="Rectangle 51"/>
          <p:cNvSpPr>
            <a:spLocks noChangeArrowheads="1"/>
          </p:cNvSpPr>
          <p:nvPr userDrawn="1"/>
        </p:nvSpPr>
        <p:spPr bwMode="auto">
          <a:xfrm>
            <a:off x="0" y="5283199"/>
            <a:ext cx="457200" cy="16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9" name="Rectangle 33"/>
          <p:cNvSpPr>
            <a:spLocks noChangeArrowheads="1"/>
          </p:cNvSpPr>
          <p:nvPr userDrawn="1"/>
        </p:nvSpPr>
        <p:spPr bwMode="auto">
          <a:xfrm>
            <a:off x="0" y="5283199"/>
            <a:ext cx="228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0" name="Rectangle 47"/>
          <p:cNvSpPr>
            <a:spLocks noChangeArrowheads="1"/>
          </p:cNvSpPr>
          <p:nvPr userDrawn="1"/>
        </p:nvSpPr>
        <p:spPr bwMode="auto">
          <a:xfrm>
            <a:off x="2209800" y="5283199"/>
            <a:ext cx="685800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1" name="Picture 30" descr="ICAAC_bugimag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5182481"/>
            <a:ext cx="2590800" cy="1686597"/>
          </a:xfrm>
          <a:prstGeom prst="rect">
            <a:avLst/>
          </a:prstGeom>
        </p:spPr>
      </p:pic>
      <p:sp>
        <p:nvSpPr>
          <p:cNvPr id="32" name="Rectangle 50"/>
          <p:cNvSpPr>
            <a:spLocks noChangeArrowheads="1"/>
          </p:cNvSpPr>
          <p:nvPr userDrawn="1"/>
        </p:nvSpPr>
        <p:spPr bwMode="auto">
          <a:xfrm>
            <a:off x="8918575" y="5283199"/>
            <a:ext cx="228600" cy="160020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3" name="Rectangle 49"/>
          <p:cNvSpPr>
            <a:spLocks noChangeArrowheads="1"/>
          </p:cNvSpPr>
          <p:nvPr userDrawn="1"/>
        </p:nvSpPr>
        <p:spPr bwMode="auto">
          <a:xfrm>
            <a:off x="6934200" y="5283199"/>
            <a:ext cx="149225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auto">
          <a:xfrm>
            <a:off x="0" y="421005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304800" y="4267200"/>
            <a:ext cx="8534400" cy="419100"/>
          </a:xfr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857250" indent="0">
              <a:buNone/>
              <a:defRPr sz="1400"/>
            </a:lvl3pPr>
            <a:lvl4pPr marL="1200150" indent="0">
              <a:buNone/>
              <a:defRPr sz="1400"/>
            </a:lvl4pPr>
            <a:lvl5pPr marL="154305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2"/>
          </p:nvPr>
        </p:nvSpPr>
        <p:spPr>
          <a:xfrm>
            <a:off x="304800" y="4699000"/>
            <a:ext cx="8534400" cy="533400"/>
          </a:xfrm>
          <a:noFill/>
          <a:ln>
            <a:noFill/>
          </a:ln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None/>
              <a:defRPr lang="en-US" sz="1200" b="0">
                <a:solidFill>
                  <a:schemeClr val="tx1"/>
                </a:solidFill>
              </a:defRPr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4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40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="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1898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24779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2716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54052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8303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52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99521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64296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86937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80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55260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 userDrawn="1">
            <p:ph type="ctrTitle"/>
          </p:nvPr>
        </p:nvSpPr>
        <p:spPr>
          <a:xfrm>
            <a:off x="2209800" y="2057400"/>
            <a:ext cx="6629400" cy="1470025"/>
          </a:xfrm>
          <a:noFill/>
          <a:ln>
            <a:noFill/>
          </a:ln>
        </p:spPr>
        <p:txBody>
          <a:bodyPr lIns="0" tIns="0" rIns="0" bIns="0"/>
          <a:lstStyle>
            <a:lvl1pPr>
              <a:defRPr lang="en-US" sz="24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209800" y="35814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lang="en-US" sz="2000" b="0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24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3" name="Rectangle 48"/>
          <p:cNvSpPr>
            <a:spLocks noChangeArrowheads="1"/>
          </p:cNvSpPr>
          <p:nvPr userDrawn="1"/>
        </p:nvSpPr>
        <p:spPr bwMode="auto">
          <a:xfrm>
            <a:off x="4495800" y="5283199"/>
            <a:ext cx="354013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6" name="Picture 25" descr="iStock_000007602145Large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 b="20635"/>
          <a:stretch/>
        </p:blipFill>
        <p:spPr>
          <a:xfrm>
            <a:off x="0" y="5353051"/>
            <a:ext cx="2552700" cy="1516027"/>
          </a:xfrm>
          <a:prstGeom prst="rect">
            <a:avLst/>
          </a:prstGeom>
        </p:spPr>
      </p:pic>
      <p:pic>
        <p:nvPicPr>
          <p:cNvPr id="29" name="Picture 28" descr="map no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257800"/>
            <a:ext cx="4381500" cy="1611278"/>
          </a:xfrm>
          <a:prstGeom prst="rect">
            <a:avLst/>
          </a:prstGeom>
        </p:spPr>
      </p:pic>
      <p:sp>
        <p:nvSpPr>
          <p:cNvPr id="30" name="Rectangle 51"/>
          <p:cNvSpPr>
            <a:spLocks noChangeArrowheads="1"/>
          </p:cNvSpPr>
          <p:nvPr userDrawn="1"/>
        </p:nvSpPr>
        <p:spPr bwMode="auto">
          <a:xfrm>
            <a:off x="0" y="5283199"/>
            <a:ext cx="457200" cy="16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1" name="Rectangle 33"/>
          <p:cNvSpPr>
            <a:spLocks noChangeArrowheads="1"/>
          </p:cNvSpPr>
          <p:nvPr userDrawn="1"/>
        </p:nvSpPr>
        <p:spPr bwMode="auto">
          <a:xfrm>
            <a:off x="0" y="5283199"/>
            <a:ext cx="228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2" name="Rectangle 47"/>
          <p:cNvSpPr>
            <a:spLocks noChangeArrowheads="1"/>
          </p:cNvSpPr>
          <p:nvPr userDrawn="1"/>
        </p:nvSpPr>
        <p:spPr bwMode="auto">
          <a:xfrm>
            <a:off x="2209800" y="5283199"/>
            <a:ext cx="685800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3" name="Picture 32" descr="ICAAC_bugimag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5182481"/>
            <a:ext cx="2590800" cy="1686597"/>
          </a:xfrm>
          <a:prstGeom prst="rect">
            <a:avLst/>
          </a:prstGeom>
        </p:spPr>
      </p:pic>
      <p:sp>
        <p:nvSpPr>
          <p:cNvPr id="34" name="Rectangle 50"/>
          <p:cNvSpPr>
            <a:spLocks noChangeArrowheads="1"/>
          </p:cNvSpPr>
          <p:nvPr userDrawn="1"/>
        </p:nvSpPr>
        <p:spPr bwMode="auto">
          <a:xfrm>
            <a:off x="8918575" y="5283199"/>
            <a:ext cx="228600" cy="160020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5" name="Rectangle 49"/>
          <p:cNvSpPr>
            <a:spLocks noChangeArrowheads="1"/>
          </p:cNvSpPr>
          <p:nvPr userDrawn="1"/>
        </p:nvSpPr>
        <p:spPr bwMode="auto">
          <a:xfrm>
            <a:off x="6934200" y="5283199"/>
            <a:ext cx="149225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auto">
          <a:xfrm>
            <a:off x="0" y="421005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209800" y="4267200"/>
            <a:ext cx="6629400" cy="419100"/>
          </a:xfr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rgbClr val="000000"/>
                </a:solidFill>
              </a:defRPr>
            </a:lvl1pPr>
            <a:lvl2pPr marL="457200" indent="0">
              <a:buNone/>
              <a:defRPr sz="1400"/>
            </a:lvl2pPr>
            <a:lvl3pPr marL="857250" indent="0">
              <a:buNone/>
              <a:defRPr sz="1400"/>
            </a:lvl3pPr>
            <a:lvl4pPr marL="1200150" indent="0">
              <a:buNone/>
              <a:defRPr sz="1400"/>
            </a:lvl4pPr>
            <a:lvl5pPr marL="154305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2"/>
          </p:nvPr>
        </p:nvSpPr>
        <p:spPr>
          <a:xfrm>
            <a:off x="2209800" y="46990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None/>
              <a:defRPr lang="en-US" sz="1200" b="0">
                <a:solidFill>
                  <a:srgbClr val="000000"/>
                </a:solidFill>
              </a:defRPr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9" name="Picture 38" descr="Macintosh HD:Users:lamb0013:Desktop:arlg_july13:arlg_logomed.jp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886200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18737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8"/>
          <p:cNvSpPr>
            <a:spLocks noChangeArrowheads="1"/>
          </p:cNvSpPr>
          <p:nvPr userDrawn="1"/>
        </p:nvSpPr>
        <p:spPr bwMode="auto">
          <a:xfrm>
            <a:off x="4495800" y="5283199"/>
            <a:ext cx="354013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5" name="Picture 24" descr="iStock_000007602145Large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 b="20635"/>
          <a:stretch/>
        </p:blipFill>
        <p:spPr>
          <a:xfrm>
            <a:off x="0" y="5353051"/>
            <a:ext cx="2552700" cy="1516027"/>
          </a:xfrm>
          <a:prstGeom prst="rect">
            <a:avLst/>
          </a:prstGeom>
        </p:spPr>
      </p:pic>
      <p:pic>
        <p:nvPicPr>
          <p:cNvPr id="23" name="Picture 22" descr="map no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257800"/>
            <a:ext cx="4381500" cy="1611278"/>
          </a:xfrm>
          <a:prstGeom prst="rect">
            <a:avLst/>
          </a:prstGeom>
        </p:spPr>
      </p:pic>
      <p:sp>
        <p:nvSpPr>
          <p:cNvPr id="41" name="Rectangle 51"/>
          <p:cNvSpPr>
            <a:spLocks noChangeArrowheads="1"/>
          </p:cNvSpPr>
          <p:nvPr userDrawn="1"/>
        </p:nvSpPr>
        <p:spPr bwMode="auto">
          <a:xfrm>
            <a:off x="0" y="5283199"/>
            <a:ext cx="457200" cy="16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46" name="Rectangle 33"/>
          <p:cNvSpPr>
            <a:spLocks noChangeArrowheads="1"/>
          </p:cNvSpPr>
          <p:nvPr userDrawn="1"/>
        </p:nvSpPr>
        <p:spPr bwMode="auto">
          <a:xfrm>
            <a:off x="0" y="5283199"/>
            <a:ext cx="228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 userDrawn="1">
            <p:ph type="ctrTitle"/>
          </p:nvPr>
        </p:nvSpPr>
        <p:spPr>
          <a:xfrm>
            <a:off x="2209800" y="2057400"/>
            <a:ext cx="6629400" cy="1470025"/>
          </a:xfrm>
          <a:noFill/>
          <a:ln>
            <a:noFill/>
          </a:ln>
        </p:spPr>
        <p:txBody>
          <a:bodyPr lIns="0" tIns="0" rIns="0" bIns="0"/>
          <a:lstStyle>
            <a:lvl1pPr>
              <a:defRPr lang="en-US" sz="24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209800" y="35814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lang="en-US" sz="2000" b="0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24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45" name="Rectangle 47"/>
          <p:cNvSpPr>
            <a:spLocks noChangeArrowheads="1"/>
          </p:cNvSpPr>
          <p:nvPr userDrawn="1"/>
        </p:nvSpPr>
        <p:spPr bwMode="auto">
          <a:xfrm>
            <a:off x="2209800" y="5283199"/>
            <a:ext cx="685800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5" name="Picture 4" descr="ICAAC_bugimag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5182481"/>
            <a:ext cx="2590800" cy="1686597"/>
          </a:xfrm>
          <a:prstGeom prst="rect">
            <a:avLst/>
          </a:prstGeom>
        </p:spPr>
      </p:pic>
      <p:sp>
        <p:nvSpPr>
          <p:cNvPr id="42" name="Rectangle 50"/>
          <p:cNvSpPr>
            <a:spLocks noChangeArrowheads="1"/>
          </p:cNvSpPr>
          <p:nvPr userDrawn="1"/>
        </p:nvSpPr>
        <p:spPr bwMode="auto">
          <a:xfrm>
            <a:off x="8918575" y="5283199"/>
            <a:ext cx="228600" cy="160020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43" name="Rectangle 49"/>
          <p:cNvSpPr>
            <a:spLocks noChangeArrowheads="1"/>
          </p:cNvSpPr>
          <p:nvPr userDrawn="1"/>
        </p:nvSpPr>
        <p:spPr bwMode="auto">
          <a:xfrm>
            <a:off x="6934200" y="5283199"/>
            <a:ext cx="149225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auto">
          <a:xfrm>
            <a:off x="0" y="421005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209800" y="4267200"/>
            <a:ext cx="6629400" cy="419100"/>
          </a:xfr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rgbClr val="000000"/>
                </a:solidFill>
              </a:defRPr>
            </a:lvl1pPr>
            <a:lvl2pPr marL="457200" indent="0">
              <a:buNone/>
              <a:defRPr sz="1400"/>
            </a:lvl2pPr>
            <a:lvl3pPr marL="857250" indent="0">
              <a:buNone/>
              <a:defRPr sz="1400"/>
            </a:lvl3pPr>
            <a:lvl4pPr marL="1200150" indent="0">
              <a:buNone/>
              <a:defRPr sz="1400"/>
            </a:lvl4pPr>
            <a:lvl5pPr marL="154305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2"/>
          </p:nvPr>
        </p:nvSpPr>
        <p:spPr>
          <a:xfrm>
            <a:off x="2209800" y="46990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None/>
              <a:defRPr lang="en-US" sz="1200" b="0">
                <a:solidFill>
                  <a:srgbClr val="000000"/>
                </a:solidFill>
              </a:defRPr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9" name="Picture 28" descr="Macintosh HD:Users:lamb0013:Desktop:arlg_july13:arlg_logomed.jp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886200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4734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 userDrawn="1">
            <p:ph type="ctrTitle"/>
          </p:nvPr>
        </p:nvSpPr>
        <p:spPr>
          <a:xfrm>
            <a:off x="2209800" y="2057400"/>
            <a:ext cx="6629400" cy="1470025"/>
          </a:xfrm>
          <a:noFill/>
          <a:ln>
            <a:noFill/>
          </a:ln>
        </p:spPr>
        <p:txBody>
          <a:bodyPr lIns="0" tIns="0" rIns="0" bIns="0"/>
          <a:lstStyle>
            <a:lvl1pPr>
              <a:defRPr lang="en-US" sz="24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209800" y="35814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lang="en-US" sz="2000" b="0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24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5" name="Rectangle 48"/>
          <p:cNvSpPr>
            <a:spLocks noChangeArrowheads="1"/>
          </p:cNvSpPr>
          <p:nvPr userDrawn="1"/>
        </p:nvSpPr>
        <p:spPr bwMode="auto">
          <a:xfrm>
            <a:off x="4495800" y="5283199"/>
            <a:ext cx="354013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6" name="Picture 25" descr="iStock_000007602145Large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 b="20635"/>
          <a:stretch/>
        </p:blipFill>
        <p:spPr>
          <a:xfrm>
            <a:off x="0" y="5353051"/>
            <a:ext cx="2552700" cy="1516027"/>
          </a:xfrm>
          <a:prstGeom prst="rect">
            <a:avLst/>
          </a:prstGeom>
        </p:spPr>
      </p:pic>
      <p:pic>
        <p:nvPicPr>
          <p:cNvPr id="27" name="Picture 26" descr="map no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257800"/>
            <a:ext cx="4381500" cy="1611278"/>
          </a:xfrm>
          <a:prstGeom prst="rect">
            <a:avLst/>
          </a:prstGeom>
        </p:spPr>
      </p:pic>
      <p:sp>
        <p:nvSpPr>
          <p:cNvPr id="28" name="Rectangle 51"/>
          <p:cNvSpPr>
            <a:spLocks noChangeArrowheads="1"/>
          </p:cNvSpPr>
          <p:nvPr userDrawn="1"/>
        </p:nvSpPr>
        <p:spPr bwMode="auto">
          <a:xfrm>
            <a:off x="0" y="5283199"/>
            <a:ext cx="457200" cy="16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9" name="Rectangle 33"/>
          <p:cNvSpPr>
            <a:spLocks noChangeArrowheads="1"/>
          </p:cNvSpPr>
          <p:nvPr userDrawn="1"/>
        </p:nvSpPr>
        <p:spPr bwMode="auto">
          <a:xfrm>
            <a:off x="0" y="5283199"/>
            <a:ext cx="228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0" name="Rectangle 47"/>
          <p:cNvSpPr>
            <a:spLocks noChangeArrowheads="1"/>
          </p:cNvSpPr>
          <p:nvPr userDrawn="1"/>
        </p:nvSpPr>
        <p:spPr bwMode="auto">
          <a:xfrm>
            <a:off x="2209800" y="5283199"/>
            <a:ext cx="685800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1" name="Picture 30" descr="ICAAC_bugimag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5182481"/>
            <a:ext cx="2590800" cy="1686597"/>
          </a:xfrm>
          <a:prstGeom prst="rect">
            <a:avLst/>
          </a:prstGeom>
        </p:spPr>
      </p:pic>
      <p:sp>
        <p:nvSpPr>
          <p:cNvPr id="32" name="Rectangle 50"/>
          <p:cNvSpPr>
            <a:spLocks noChangeArrowheads="1"/>
          </p:cNvSpPr>
          <p:nvPr userDrawn="1"/>
        </p:nvSpPr>
        <p:spPr bwMode="auto">
          <a:xfrm>
            <a:off x="8918575" y="5283199"/>
            <a:ext cx="228600" cy="160020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3" name="Rectangle 49"/>
          <p:cNvSpPr>
            <a:spLocks noChangeArrowheads="1"/>
          </p:cNvSpPr>
          <p:nvPr userDrawn="1"/>
        </p:nvSpPr>
        <p:spPr bwMode="auto">
          <a:xfrm>
            <a:off x="6934200" y="5283199"/>
            <a:ext cx="149225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auto">
          <a:xfrm>
            <a:off x="0" y="421005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209800" y="4267200"/>
            <a:ext cx="6629400" cy="419100"/>
          </a:xfr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rgbClr val="000000"/>
                </a:solidFill>
              </a:defRPr>
            </a:lvl1pPr>
            <a:lvl2pPr marL="457200" indent="0">
              <a:buNone/>
              <a:defRPr sz="1400"/>
            </a:lvl2pPr>
            <a:lvl3pPr marL="857250" indent="0">
              <a:buNone/>
              <a:defRPr sz="1400"/>
            </a:lvl3pPr>
            <a:lvl4pPr marL="1200150" indent="0">
              <a:buNone/>
              <a:defRPr sz="1400"/>
            </a:lvl4pPr>
            <a:lvl5pPr marL="154305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2"/>
          </p:nvPr>
        </p:nvSpPr>
        <p:spPr>
          <a:xfrm>
            <a:off x="2209800" y="46990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None/>
              <a:defRPr lang="en-US" sz="1200" b="0">
                <a:solidFill>
                  <a:srgbClr val="000000"/>
                </a:solidFill>
              </a:defRPr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5" name="Picture 34" descr="Macintosh HD:Users:lamb0013:Desktop:arlg_july13:arlg_logomed.jp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886200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95590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6BC8AB-1CE8-4387-9D41-107A4641980F}" type="datetimeFigureOut">
              <a:rPr lang="en-US" smtClean="0">
                <a:solidFill>
                  <a:srgbClr val="003698"/>
                </a:solidFill>
              </a:rPr>
              <a:pPr/>
              <a:t>10/9/2020</a:t>
            </a:fld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CFB2C-1491-4536-8B1C-1FB33421A5C1}" type="slidenum">
              <a:rPr lang="en-US" smtClean="0">
                <a:solidFill>
                  <a:srgbClr val="003698"/>
                </a:solidFill>
              </a:rPr>
              <a:pPr/>
              <a:t>‹#›</a:t>
            </a:fld>
            <a:endParaRPr lang="en-US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030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 userDrawn="1">
            <p:ph type="ctrTitle"/>
          </p:nvPr>
        </p:nvSpPr>
        <p:spPr>
          <a:xfrm>
            <a:off x="304800" y="1676400"/>
            <a:ext cx="8534400" cy="1470025"/>
          </a:xfrm>
          <a:noFill/>
          <a:ln>
            <a:noFill/>
          </a:ln>
        </p:spPr>
        <p:txBody>
          <a:bodyPr lIns="0" tIns="0" rIns="0" bIns="0"/>
          <a:lstStyle>
            <a:lvl1pPr algn="ctr">
              <a:defRPr lang="en-US" sz="24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304800" y="3200400"/>
            <a:ext cx="8534400" cy="533400"/>
          </a:xfrm>
          <a:noFill/>
          <a:ln>
            <a:noFill/>
          </a:ln>
        </p:spPr>
        <p:txBody>
          <a:bodyPr lIns="0" tIns="0" rIns="0" bIns="0"/>
          <a:lstStyle>
            <a:lvl1pPr marL="0" indent="0" algn="ctr">
              <a:buNone/>
              <a:defRPr lang="en-US" sz="20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24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5" name="Rectangle 48"/>
          <p:cNvSpPr>
            <a:spLocks noChangeArrowheads="1"/>
          </p:cNvSpPr>
          <p:nvPr userDrawn="1"/>
        </p:nvSpPr>
        <p:spPr bwMode="auto">
          <a:xfrm>
            <a:off x="4495800" y="5283199"/>
            <a:ext cx="354013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6" name="Picture 25" descr="iStock_000007602145Large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 b="20635"/>
          <a:stretch/>
        </p:blipFill>
        <p:spPr>
          <a:xfrm>
            <a:off x="0" y="5353051"/>
            <a:ext cx="2552700" cy="1516027"/>
          </a:xfrm>
          <a:prstGeom prst="rect">
            <a:avLst/>
          </a:prstGeom>
        </p:spPr>
      </p:pic>
      <p:pic>
        <p:nvPicPr>
          <p:cNvPr id="27" name="Picture 26" descr="map no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257800"/>
            <a:ext cx="4381500" cy="1611278"/>
          </a:xfrm>
          <a:prstGeom prst="rect">
            <a:avLst/>
          </a:prstGeom>
        </p:spPr>
      </p:pic>
      <p:sp>
        <p:nvSpPr>
          <p:cNvPr id="28" name="Rectangle 51"/>
          <p:cNvSpPr>
            <a:spLocks noChangeArrowheads="1"/>
          </p:cNvSpPr>
          <p:nvPr userDrawn="1"/>
        </p:nvSpPr>
        <p:spPr bwMode="auto">
          <a:xfrm>
            <a:off x="0" y="5283199"/>
            <a:ext cx="457200" cy="16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9" name="Rectangle 33"/>
          <p:cNvSpPr>
            <a:spLocks noChangeArrowheads="1"/>
          </p:cNvSpPr>
          <p:nvPr userDrawn="1"/>
        </p:nvSpPr>
        <p:spPr bwMode="auto">
          <a:xfrm>
            <a:off x="0" y="5283199"/>
            <a:ext cx="228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0" name="Rectangle 47"/>
          <p:cNvSpPr>
            <a:spLocks noChangeArrowheads="1"/>
          </p:cNvSpPr>
          <p:nvPr userDrawn="1"/>
        </p:nvSpPr>
        <p:spPr bwMode="auto">
          <a:xfrm>
            <a:off x="2209800" y="5283199"/>
            <a:ext cx="685800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1" name="Picture 30" descr="ICAAC_bugimag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5182481"/>
            <a:ext cx="2590800" cy="1686597"/>
          </a:xfrm>
          <a:prstGeom prst="rect">
            <a:avLst/>
          </a:prstGeom>
        </p:spPr>
      </p:pic>
      <p:sp>
        <p:nvSpPr>
          <p:cNvPr id="32" name="Rectangle 50"/>
          <p:cNvSpPr>
            <a:spLocks noChangeArrowheads="1"/>
          </p:cNvSpPr>
          <p:nvPr userDrawn="1"/>
        </p:nvSpPr>
        <p:spPr bwMode="auto">
          <a:xfrm>
            <a:off x="8918575" y="5283199"/>
            <a:ext cx="228600" cy="160020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3" name="Rectangle 49"/>
          <p:cNvSpPr>
            <a:spLocks noChangeArrowheads="1"/>
          </p:cNvSpPr>
          <p:nvPr userDrawn="1"/>
        </p:nvSpPr>
        <p:spPr bwMode="auto">
          <a:xfrm>
            <a:off x="6934200" y="5283199"/>
            <a:ext cx="149225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auto">
          <a:xfrm>
            <a:off x="0" y="421005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304800" y="4267200"/>
            <a:ext cx="8534400" cy="419100"/>
          </a:xfr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857250" indent="0">
              <a:buNone/>
              <a:defRPr sz="1400"/>
            </a:lvl3pPr>
            <a:lvl4pPr marL="1200150" indent="0">
              <a:buNone/>
              <a:defRPr sz="1400"/>
            </a:lvl4pPr>
            <a:lvl5pPr marL="154305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2"/>
          </p:nvPr>
        </p:nvSpPr>
        <p:spPr>
          <a:xfrm>
            <a:off x="304800" y="4699000"/>
            <a:ext cx="8534400" cy="533400"/>
          </a:xfrm>
          <a:noFill/>
          <a:ln>
            <a:noFill/>
          </a:ln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None/>
              <a:defRPr lang="en-US" sz="1200" b="0">
                <a:solidFill>
                  <a:schemeClr val="tx1"/>
                </a:solidFill>
              </a:defRPr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4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5" name="Picture 34" descr="Macintosh HD:Users:lamb0013:Desktop:arlg_july13:arlg_logomed.jp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886200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10751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="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2916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00760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8316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38465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38941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47152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063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75183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0676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423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57800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 userDrawn="1">
            <p:ph type="ctrTitle"/>
          </p:nvPr>
        </p:nvSpPr>
        <p:spPr>
          <a:xfrm>
            <a:off x="2209800" y="2057400"/>
            <a:ext cx="6629400" cy="1470025"/>
          </a:xfrm>
          <a:noFill/>
          <a:ln>
            <a:noFill/>
          </a:ln>
        </p:spPr>
        <p:txBody>
          <a:bodyPr lIns="0" tIns="0" rIns="0" bIns="0"/>
          <a:lstStyle>
            <a:lvl1pPr>
              <a:defRPr lang="en-US" sz="24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209800" y="35814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lang="en-US" sz="2000" b="0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24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3" name="Rectangle 48"/>
          <p:cNvSpPr>
            <a:spLocks noChangeArrowheads="1"/>
          </p:cNvSpPr>
          <p:nvPr userDrawn="1"/>
        </p:nvSpPr>
        <p:spPr bwMode="auto">
          <a:xfrm>
            <a:off x="4495800" y="5283199"/>
            <a:ext cx="354013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6" name="Picture 25" descr="iStock_000007602145Large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 b="20635"/>
          <a:stretch/>
        </p:blipFill>
        <p:spPr>
          <a:xfrm>
            <a:off x="0" y="5353051"/>
            <a:ext cx="2552700" cy="1516027"/>
          </a:xfrm>
          <a:prstGeom prst="rect">
            <a:avLst/>
          </a:prstGeom>
        </p:spPr>
      </p:pic>
      <p:pic>
        <p:nvPicPr>
          <p:cNvPr id="29" name="Picture 28" descr="map no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257800"/>
            <a:ext cx="4381500" cy="1611278"/>
          </a:xfrm>
          <a:prstGeom prst="rect">
            <a:avLst/>
          </a:prstGeom>
        </p:spPr>
      </p:pic>
      <p:sp>
        <p:nvSpPr>
          <p:cNvPr id="30" name="Rectangle 51"/>
          <p:cNvSpPr>
            <a:spLocks noChangeArrowheads="1"/>
          </p:cNvSpPr>
          <p:nvPr userDrawn="1"/>
        </p:nvSpPr>
        <p:spPr bwMode="auto">
          <a:xfrm>
            <a:off x="0" y="5283199"/>
            <a:ext cx="457200" cy="16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1" name="Rectangle 33"/>
          <p:cNvSpPr>
            <a:spLocks noChangeArrowheads="1"/>
          </p:cNvSpPr>
          <p:nvPr userDrawn="1"/>
        </p:nvSpPr>
        <p:spPr bwMode="auto">
          <a:xfrm>
            <a:off x="0" y="5283199"/>
            <a:ext cx="228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2" name="Rectangle 47"/>
          <p:cNvSpPr>
            <a:spLocks noChangeArrowheads="1"/>
          </p:cNvSpPr>
          <p:nvPr userDrawn="1"/>
        </p:nvSpPr>
        <p:spPr bwMode="auto">
          <a:xfrm>
            <a:off x="2209800" y="5283199"/>
            <a:ext cx="685800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3" name="Picture 32" descr="ICAAC_bugimag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5182481"/>
            <a:ext cx="2590800" cy="1686597"/>
          </a:xfrm>
          <a:prstGeom prst="rect">
            <a:avLst/>
          </a:prstGeom>
        </p:spPr>
      </p:pic>
      <p:sp>
        <p:nvSpPr>
          <p:cNvPr id="34" name="Rectangle 50"/>
          <p:cNvSpPr>
            <a:spLocks noChangeArrowheads="1"/>
          </p:cNvSpPr>
          <p:nvPr userDrawn="1"/>
        </p:nvSpPr>
        <p:spPr bwMode="auto">
          <a:xfrm>
            <a:off x="8918575" y="5283199"/>
            <a:ext cx="228600" cy="160020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5" name="Rectangle 49"/>
          <p:cNvSpPr>
            <a:spLocks noChangeArrowheads="1"/>
          </p:cNvSpPr>
          <p:nvPr userDrawn="1"/>
        </p:nvSpPr>
        <p:spPr bwMode="auto">
          <a:xfrm>
            <a:off x="6934200" y="5283199"/>
            <a:ext cx="149225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auto">
          <a:xfrm>
            <a:off x="0" y="421005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209800" y="4267200"/>
            <a:ext cx="6629400" cy="419100"/>
          </a:xfr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rgbClr val="000000"/>
                </a:solidFill>
              </a:defRPr>
            </a:lvl1pPr>
            <a:lvl2pPr marL="457200" indent="0">
              <a:buNone/>
              <a:defRPr sz="1400"/>
            </a:lvl2pPr>
            <a:lvl3pPr marL="857250" indent="0">
              <a:buNone/>
              <a:defRPr sz="1400"/>
            </a:lvl3pPr>
            <a:lvl4pPr marL="1200150" indent="0">
              <a:buNone/>
              <a:defRPr sz="1400"/>
            </a:lvl4pPr>
            <a:lvl5pPr marL="154305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2"/>
          </p:nvPr>
        </p:nvSpPr>
        <p:spPr>
          <a:xfrm>
            <a:off x="2209800" y="46990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None/>
              <a:defRPr lang="en-US" sz="1200" b="0">
                <a:solidFill>
                  <a:srgbClr val="000000"/>
                </a:solidFill>
              </a:defRPr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9" name="Picture 38" descr="Macintosh HD:Users:lamb0013:Desktop:arlg_july13:arlg_logomed.jp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886200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76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145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8"/>
          <p:cNvSpPr>
            <a:spLocks noChangeArrowheads="1"/>
          </p:cNvSpPr>
          <p:nvPr userDrawn="1"/>
        </p:nvSpPr>
        <p:spPr bwMode="auto">
          <a:xfrm>
            <a:off x="4495800" y="5283199"/>
            <a:ext cx="354013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5" name="Picture 24" descr="iStock_000007602145Large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 b="20635"/>
          <a:stretch/>
        </p:blipFill>
        <p:spPr>
          <a:xfrm>
            <a:off x="0" y="5353051"/>
            <a:ext cx="2552700" cy="1516027"/>
          </a:xfrm>
          <a:prstGeom prst="rect">
            <a:avLst/>
          </a:prstGeom>
        </p:spPr>
      </p:pic>
      <p:pic>
        <p:nvPicPr>
          <p:cNvPr id="23" name="Picture 22" descr="map no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257800"/>
            <a:ext cx="4381500" cy="1611278"/>
          </a:xfrm>
          <a:prstGeom prst="rect">
            <a:avLst/>
          </a:prstGeom>
        </p:spPr>
      </p:pic>
      <p:sp>
        <p:nvSpPr>
          <p:cNvPr id="41" name="Rectangle 51"/>
          <p:cNvSpPr>
            <a:spLocks noChangeArrowheads="1"/>
          </p:cNvSpPr>
          <p:nvPr userDrawn="1"/>
        </p:nvSpPr>
        <p:spPr bwMode="auto">
          <a:xfrm>
            <a:off x="0" y="5283199"/>
            <a:ext cx="457200" cy="16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46" name="Rectangle 33"/>
          <p:cNvSpPr>
            <a:spLocks noChangeArrowheads="1"/>
          </p:cNvSpPr>
          <p:nvPr userDrawn="1"/>
        </p:nvSpPr>
        <p:spPr bwMode="auto">
          <a:xfrm>
            <a:off x="0" y="5283199"/>
            <a:ext cx="228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 userDrawn="1">
            <p:ph type="ctrTitle"/>
          </p:nvPr>
        </p:nvSpPr>
        <p:spPr>
          <a:xfrm>
            <a:off x="2209800" y="2057400"/>
            <a:ext cx="6629400" cy="1470025"/>
          </a:xfrm>
          <a:noFill/>
          <a:ln>
            <a:noFill/>
          </a:ln>
        </p:spPr>
        <p:txBody>
          <a:bodyPr lIns="0" tIns="0" rIns="0" bIns="0"/>
          <a:lstStyle>
            <a:lvl1pPr>
              <a:defRPr lang="en-US" sz="24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209800" y="35814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lang="en-US" sz="2000" b="0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24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45" name="Rectangle 47"/>
          <p:cNvSpPr>
            <a:spLocks noChangeArrowheads="1"/>
          </p:cNvSpPr>
          <p:nvPr userDrawn="1"/>
        </p:nvSpPr>
        <p:spPr bwMode="auto">
          <a:xfrm>
            <a:off x="2209800" y="5283199"/>
            <a:ext cx="685800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5" name="Picture 4" descr="ICAAC_bugimag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5182481"/>
            <a:ext cx="2590800" cy="1686597"/>
          </a:xfrm>
          <a:prstGeom prst="rect">
            <a:avLst/>
          </a:prstGeom>
        </p:spPr>
      </p:pic>
      <p:sp>
        <p:nvSpPr>
          <p:cNvPr id="42" name="Rectangle 50"/>
          <p:cNvSpPr>
            <a:spLocks noChangeArrowheads="1"/>
          </p:cNvSpPr>
          <p:nvPr userDrawn="1"/>
        </p:nvSpPr>
        <p:spPr bwMode="auto">
          <a:xfrm>
            <a:off x="8918575" y="5283199"/>
            <a:ext cx="228600" cy="160020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43" name="Rectangle 49"/>
          <p:cNvSpPr>
            <a:spLocks noChangeArrowheads="1"/>
          </p:cNvSpPr>
          <p:nvPr userDrawn="1"/>
        </p:nvSpPr>
        <p:spPr bwMode="auto">
          <a:xfrm>
            <a:off x="6934200" y="5283199"/>
            <a:ext cx="149225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auto">
          <a:xfrm>
            <a:off x="0" y="421005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209800" y="4267200"/>
            <a:ext cx="6629400" cy="419100"/>
          </a:xfr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rgbClr val="000000"/>
                </a:solidFill>
              </a:defRPr>
            </a:lvl1pPr>
            <a:lvl2pPr marL="457200" indent="0">
              <a:buNone/>
              <a:defRPr sz="1400"/>
            </a:lvl2pPr>
            <a:lvl3pPr marL="857250" indent="0">
              <a:buNone/>
              <a:defRPr sz="1400"/>
            </a:lvl3pPr>
            <a:lvl4pPr marL="1200150" indent="0">
              <a:buNone/>
              <a:defRPr sz="1400"/>
            </a:lvl4pPr>
            <a:lvl5pPr marL="154305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2"/>
          </p:nvPr>
        </p:nvSpPr>
        <p:spPr>
          <a:xfrm>
            <a:off x="2209800" y="46990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None/>
              <a:defRPr lang="en-US" sz="1200" b="0">
                <a:solidFill>
                  <a:srgbClr val="000000"/>
                </a:solidFill>
              </a:defRPr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9" name="Picture 28" descr="Macintosh HD:Users:lamb0013:Desktop:arlg_july13:arlg_logomed.jp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886200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40755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 userDrawn="1">
            <p:ph type="ctrTitle"/>
          </p:nvPr>
        </p:nvSpPr>
        <p:spPr>
          <a:xfrm>
            <a:off x="2209800" y="2057400"/>
            <a:ext cx="6629400" cy="1470025"/>
          </a:xfrm>
          <a:noFill/>
          <a:ln>
            <a:noFill/>
          </a:ln>
        </p:spPr>
        <p:txBody>
          <a:bodyPr lIns="0" tIns="0" rIns="0" bIns="0"/>
          <a:lstStyle>
            <a:lvl1pPr>
              <a:defRPr lang="en-US" sz="24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209800" y="35814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lang="en-US" sz="2000" b="0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24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5" name="Rectangle 48"/>
          <p:cNvSpPr>
            <a:spLocks noChangeArrowheads="1"/>
          </p:cNvSpPr>
          <p:nvPr userDrawn="1"/>
        </p:nvSpPr>
        <p:spPr bwMode="auto">
          <a:xfrm>
            <a:off x="4495800" y="5283199"/>
            <a:ext cx="354013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6" name="Picture 25" descr="iStock_000007602145Large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 b="20635"/>
          <a:stretch/>
        </p:blipFill>
        <p:spPr>
          <a:xfrm>
            <a:off x="0" y="5353051"/>
            <a:ext cx="2552700" cy="1516027"/>
          </a:xfrm>
          <a:prstGeom prst="rect">
            <a:avLst/>
          </a:prstGeom>
        </p:spPr>
      </p:pic>
      <p:pic>
        <p:nvPicPr>
          <p:cNvPr id="27" name="Picture 26" descr="map no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257800"/>
            <a:ext cx="4381500" cy="1611278"/>
          </a:xfrm>
          <a:prstGeom prst="rect">
            <a:avLst/>
          </a:prstGeom>
        </p:spPr>
      </p:pic>
      <p:sp>
        <p:nvSpPr>
          <p:cNvPr id="28" name="Rectangle 51"/>
          <p:cNvSpPr>
            <a:spLocks noChangeArrowheads="1"/>
          </p:cNvSpPr>
          <p:nvPr userDrawn="1"/>
        </p:nvSpPr>
        <p:spPr bwMode="auto">
          <a:xfrm>
            <a:off x="0" y="5283199"/>
            <a:ext cx="457200" cy="16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9" name="Rectangle 33"/>
          <p:cNvSpPr>
            <a:spLocks noChangeArrowheads="1"/>
          </p:cNvSpPr>
          <p:nvPr userDrawn="1"/>
        </p:nvSpPr>
        <p:spPr bwMode="auto">
          <a:xfrm>
            <a:off x="0" y="5283199"/>
            <a:ext cx="228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0" name="Rectangle 47"/>
          <p:cNvSpPr>
            <a:spLocks noChangeArrowheads="1"/>
          </p:cNvSpPr>
          <p:nvPr userDrawn="1"/>
        </p:nvSpPr>
        <p:spPr bwMode="auto">
          <a:xfrm>
            <a:off x="2209800" y="5283199"/>
            <a:ext cx="685800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1" name="Picture 30" descr="ICAAC_bugimag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5182481"/>
            <a:ext cx="2590800" cy="1686597"/>
          </a:xfrm>
          <a:prstGeom prst="rect">
            <a:avLst/>
          </a:prstGeom>
        </p:spPr>
      </p:pic>
      <p:sp>
        <p:nvSpPr>
          <p:cNvPr id="32" name="Rectangle 50"/>
          <p:cNvSpPr>
            <a:spLocks noChangeArrowheads="1"/>
          </p:cNvSpPr>
          <p:nvPr userDrawn="1"/>
        </p:nvSpPr>
        <p:spPr bwMode="auto">
          <a:xfrm>
            <a:off x="8918575" y="5283199"/>
            <a:ext cx="228600" cy="160020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3" name="Rectangle 49"/>
          <p:cNvSpPr>
            <a:spLocks noChangeArrowheads="1"/>
          </p:cNvSpPr>
          <p:nvPr userDrawn="1"/>
        </p:nvSpPr>
        <p:spPr bwMode="auto">
          <a:xfrm>
            <a:off x="6934200" y="5283199"/>
            <a:ext cx="149225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auto">
          <a:xfrm>
            <a:off x="0" y="421005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209800" y="4267200"/>
            <a:ext cx="6629400" cy="419100"/>
          </a:xfr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rgbClr val="000000"/>
                </a:solidFill>
              </a:defRPr>
            </a:lvl1pPr>
            <a:lvl2pPr marL="457200" indent="0">
              <a:buNone/>
              <a:defRPr sz="1400"/>
            </a:lvl2pPr>
            <a:lvl3pPr marL="857250" indent="0">
              <a:buNone/>
              <a:defRPr sz="1400"/>
            </a:lvl3pPr>
            <a:lvl4pPr marL="1200150" indent="0">
              <a:buNone/>
              <a:defRPr sz="1400"/>
            </a:lvl4pPr>
            <a:lvl5pPr marL="154305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2"/>
          </p:nvPr>
        </p:nvSpPr>
        <p:spPr>
          <a:xfrm>
            <a:off x="2209800" y="46990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None/>
              <a:defRPr lang="en-US" sz="1200" b="0">
                <a:solidFill>
                  <a:srgbClr val="000000"/>
                </a:solidFill>
              </a:defRPr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5" name="Picture 34" descr="Macintosh HD:Users:lamb0013:Desktop:arlg_july13:arlg_logomed.jp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886200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81790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 userDrawn="1">
            <p:ph type="ctrTitle"/>
          </p:nvPr>
        </p:nvSpPr>
        <p:spPr>
          <a:xfrm>
            <a:off x="304800" y="1676400"/>
            <a:ext cx="8534400" cy="1470025"/>
          </a:xfrm>
          <a:noFill/>
          <a:ln>
            <a:noFill/>
          </a:ln>
        </p:spPr>
        <p:txBody>
          <a:bodyPr lIns="0" tIns="0" rIns="0" bIns="0"/>
          <a:lstStyle>
            <a:lvl1pPr algn="ctr">
              <a:defRPr lang="en-US" sz="24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304800" y="3200400"/>
            <a:ext cx="8534400" cy="533400"/>
          </a:xfrm>
          <a:noFill/>
          <a:ln>
            <a:noFill/>
          </a:ln>
        </p:spPr>
        <p:txBody>
          <a:bodyPr lIns="0" tIns="0" rIns="0" bIns="0"/>
          <a:lstStyle>
            <a:lvl1pPr marL="0" indent="0" algn="ctr">
              <a:buNone/>
              <a:defRPr lang="en-US" sz="20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24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5" name="Rectangle 48"/>
          <p:cNvSpPr>
            <a:spLocks noChangeArrowheads="1"/>
          </p:cNvSpPr>
          <p:nvPr userDrawn="1"/>
        </p:nvSpPr>
        <p:spPr bwMode="auto">
          <a:xfrm>
            <a:off x="4495800" y="5283199"/>
            <a:ext cx="354013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6" name="Picture 25" descr="iStock_000007602145Large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 b="20635"/>
          <a:stretch/>
        </p:blipFill>
        <p:spPr>
          <a:xfrm>
            <a:off x="0" y="5353051"/>
            <a:ext cx="2552700" cy="1516027"/>
          </a:xfrm>
          <a:prstGeom prst="rect">
            <a:avLst/>
          </a:prstGeom>
        </p:spPr>
      </p:pic>
      <p:pic>
        <p:nvPicPr>
          <p:cNvPr id="27" name="Picture 26" descr="map no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257800"/>
            <a:ext cx="4381500" cy="1611278"/>
          </a:xfrm>
          <a:prstGeom prst="rect">
            <a:avLst/>
          </a:prstGeom>
        </p:spPr>
      </p:pic>
      <p:sp>
        <p:nvSpPr>
          <p:cNvPr id="28" name="Rectangle 51"/>
          <p:cNvSpPr>
            <a:spLocks noChangeArrowheads="1"/>
          </p:cNvSpPr>
          <p:nvPr userDrawn="1"/>
        </p:nvSpPr>
        <p:spPr bwMode="auto">
          <a:xfrm>
            <a:off x="0" y="5283199"/>
            <a:ext cx="457200" cy="16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9" name="Rectangle 33"/>
          <p:cNvSpPr>
            <a:spLocks noChangeArrowheads="1"/>
          </p:cNvSpPr>
          <p:nvPr userDrawn="1"/>
        </p:nvSpPr>
        <p:spPr bwMode="auto">
          <a:xfrm>
            <a:off x="0" y="5283199"/>
            <a:ext cx="228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0" name="Rectangle 47"/>
          <p:cNvSpPr>
            <a:spLocks noChangeArrowheads="1"/>
          </p:cNvSpPr>
          <p:nvPr userDrawn="1"/>
        </p:nvSpPr>
        <p:spPr bwMode="auto">
          <a:xfrm>
            <a:off x="2209800" y="5283199"/>
            <a:ext cx="685800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1" name="Picture 30" descr="ICAAC_bugimag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5182481"/>
            <a:ext cx="2590800" cy="1686597"/>
          </a:xfrm>
          <a:prstGeom prst="rect">
            <a:avLst/>
          </a:prstGeom>
        </p:spPr>
      </p:pic>
      <p:sp>
        <p:nvSpPr>
          <p:cNvPr id="32" name="Rectangle 50"/>
          <p:cNvSpPr>
            <a:spLocks noChangeArrowheads="1"/>
          </p:cNvSpPr>
          <p:nvPr userDrawn="1"/>
        </p:nvSpPr>
        <p:spPr bwMode="auto">
          <a:xfrm>
            <a:off x="8918575" y="5283199"/>
            <a:ext cx="228600" cy="160020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3" name="Rectangle 49"/>
          <p:cNvSpPr>
            <a:spLocks noChangeArrowheads="1"/>
          </p:cNvSpPr>
          <p:nvPr userDrawn="1"/>
        </p:nvSpPr>
        <p:spPr bwMode="auto">
          <a:xfrm>
            <a:off x="6934200" y="5283199"/>
            <a:ext cx="149225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auto">
          <a:xfrm>
            <a:off x="0" y="421005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304800" y="4267200"/>
            <a:ext cx="8534400" cy="419100"/>
          </a:xfr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857250" indent="0">
              <a:buNone/>
              <a:defRPr sz="1400"/>
            </a:lvl3pPr>
            <a:lvl4pPr marL="1200150" indent="0">
              <a:buNone/>
              <a:defRPr sz="1400"/>
            </a:lvl4pPr>
            <a:lvl5pPr marL="154305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2"/>
          </p:nvPr>
        </p:nvSpPr>
        <p:spPr>
          <a:xfrm>
            <a:off x="304800" y="4699000"/>
            <a:ext cx="8534400" cy="533400"/>
          </a:xfrm>
          <a:noFill/>
          <a:ln>
            <a:noFill/>
          </a:ln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None/>
              <a:defRPr lang="en-US" sz="1200" b="0">
                <a:solidFill>
                  <a:schemeClr val="tx1"/>
                </a:solidFill>
              </a:defRPr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4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5" name="Picture 34" descr="Macintosh HD:Users:lamb0013:Desktop:arlg_july13:arlg_logomed.jp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886200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0393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="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rlg_logowhite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2" b="91335" l="3657" r="96194">
                        <a14:foregroundMark x1="33358" y1="47775" x2="33358" y2="47775"/>
                        <a14:foregroundMark x1="33358" y1="47775" x2="33358" y2="47775"/>
                        <a14:foregroundMark x1="15970" y1="54801" x2="15970" y2="54801"/>
                        <a14:foregroundMark x1="15970" y1="54801" x2="15970" y2="54801"/>
                        <a14:foregroundMark x1="10896" y1="25995" x2="10896" y2="25995"/>
                        <a14:foregroundMark x1="10896" y1="25995" x2="10896" y2="25995"/>
                        <a14:foregroundMark x1="42164" y1="39578" x2="42164" y2="39578"/>
                        <a14:foregroundMark x1="42164" y1="39578" x2="42164" y2="39578"/>
                        <a14:foregroundMark x1="51418" y1="40515" x2="51418" y2="40515"/>
                        <a14:foregroundMark x1="51418" y1="40515" x2="51418" y2="40515"/>
                        <a14:foregroundMark x1="58060" y1="40281" x2="58060" y2="40281"/>
                        <a14:foregroundMark x1="58060" y1="40281" x2="58060" y2="40281"/>
                        <a14:foregroundMark x1="32463" y1="73770" x2="32463" y2="73770"/>
                        <a14:foregroundMark x1="32463" y1="73770" x2="32463" y2="73770"/>
                        <a14:foregroundMark x1="32836" y1="74941" x2="32836" y2="74941"/>
                        <a14:foregroundMark x1="32836" y1="74941" x2="32836" y2="74941"/>
                        <a14:foregroundMark x1="34701" y1="73770" x2="34701" y2="73770"/>
                        <a14:foregroundMark x1="34701" y1="73770" x2="34701" y2="73770"/>
                        <a14:foregroundMark x1="35522" y1="71429" x2="35522" y2="71429"/>
                        <a14:foregroundMark x1="35522" y1="71429" x2="35522" y2="71429"/>
                        <a14:foregroundMark x1="36493" y1="74005" x2="36493" y2="74005"/>
                        <a14:foregroundMark x1="36493" y1="74005" x2="36493" y2="74005"/>
                        <a14:foregroundMark x1="36418" y1="68618" x2="36418" y2="68618"/>
                        <a14:foregroundMark x1="36418" y1="68618" x2="36418" y2="68618"/>
                        <a14:foregroundMark x1="37761" y1="70492" x2="37761" y2="70492"/>
                        <a14:foregroundMark x1="37761" y1="70492" x2="37761" y2="70492"/>
                        <a14:foregroundMark x1="38433" y1="74707" x2="38433" y2="74707"/>
                        <a14:foregroundMark x1="38433" y1="74707" x2="38433" y2="74707"/>
                        <a14:foregroundMark x1="39925" y1="72600" x2="39925" y2="72600"/>
                        <a14:foregroundMark x1="39925" y1="72600" x2="39925" y2="72600"/>
                        <a14:foregroundMark x1="41866" y1="71194" x2="41866" y2="71194"/>
                        <a14:foregroundMark x1="41866" y1="71194" x2="41866" y2="71194"/>
                        <a14:foregroundMark x1="42910" y1="72834" x2="42910" y2="72834"/>
                        <a14:foregroundMark x1="42910" y1="72834" x2="42910" y2="72834"/>
                        <a14:foregroundMark x1="44776" y1="75410" x2="44776" y2="75410"/>
                        <a14:foregroundMark x1="44776" y1="75410" x2="44776" y2="75410"/>
                        <a14:foregroundMark x1="45597" y1="73536" x2="45597" y2="73536"/>
                        <a14:foregroundMark x1="45597" y1="73536" x2="45597" y2="73536"/>
                        <a14:foregroundMark x1="46866" y1="74707" x2="46866" y2="74707"/>
                        <a14:foregroundMark x1="46866" y1="74707" x2="46866" y2="74707"/>
                        <a14:foregroundMark x1="46866" y1="68618" x2="46866" y2="68618"/>
                        <a14:foregroundMark x1="46866" y1="68618" x2="46866" y2="68618"/>
                        <a14:foregroundMark x1="48657" y1="72600" x2="48657" y2="72600"/>
                        <a14:foregroundMark x1="48657" y1="72600" x2="48657" y2="72600"/>
                        <a14:foregroundMark x1="49478" y1="72600" x2="49478" y2="72600"/>
                        <a14:foregroundMark x1="49478" y1="72600" x2="49478" y2="72600"/>
                        <a14:foregroundMark x1="52164" y1="72600" x2="52164" y2="72600"/>
                        <a14:foregroundMark x1="52164" y1="72600" x2="52164" y2="72600"/>
                        <a14:foregroundMark x1="52612" y1="75410" x2="52612" y2="75410"/>
                        <a14:foregroundMark x1="52612" y1="75410" x2="52612" y2="75410"/>
                        <a14:foregroundMark x1="54328" y1="76112" x2="54328" y2="76112"/>
                        <a14:foregroundMark x1="54328" y1="76112" x2="54328" y2="76112"/>
                        <a14:foregroundMark x1="56940" y1="73770" x2="56940" y2="73770"/>
                        <a14:foregroundMark x1="56940" y1="73770" x2="56940" y2="73770"/>
                        <a14:foregroundMark x1="56791" y1="68852" x2="56791" y2="68852"/>
                        <a14:foregroundMark x1="56791" y1="68852" x2="56791" y2="68852"/>
                        <a14:foregroundMark x1="58507" y1="74941" x2="58507" y2="74941"/>
                        <a14:foregroundMark x1="58507" y1="74941" x2="58507" y2="74941"/>
                        <a14:foregroundMark x1="57612" y1="71429" x2="57612" y2="71429"/>
                        <a14:foregroundMark x1="57612" y1="71429" x2="57612" y2="71429"/>
                        <a14:foregroundMark x1="58433" y1="70726" x2="58433" y2="70726"/>
                        <a14:foregroundMark x1="58433" y1="70726" x2="58433" y2="70726"/>
                        <a14:foregroundMark x1="59478" y1="74707" x2="59478" y2="74707"/>
                        <a14:foregroundMark x1="59478" y1="74707" x2="59478" y2="74707"/>
                        <a14:foregroundMark x1="61418" y1="74239" x2="61418" y2="74239"/>
                        <a14:foregroundMark x1="61418" y1="74239" x2="61418" y2="74239"/>
                        <a14:foregroundMark x1="63284" y1="73302" x2="63284" y2="73302"/>
                        <a14:foregroundMark x1="63284" y1="73302" x2="63284" y2="73302"/>
                        <a14:foregroundMark x1="64030" y1="71663" x2="64030" y2="71663"/>
                        <a14:foregroundMark x1="64030" y1="71663" x2="64030" y2="71663"/>
                        <a14:foregroundMark x1="65000" y1="71663" x2="65000" y2="71663"/>
                        <a14:foregroundMark x1="65000" y1="71663" x2="65000" y2="71663"/>
                        <a14:foregroundMark x1="68657" y1="73536" x2="68657" y2="73536"/>
                        <a14:foregroundMark x1="68657" y1="73536" x2="68657" y2="73536"/>
                        <a14:foregroundMark x1="70448" y1="72834" x2="70448" y2="72834"/>
                        <a14:foregroundMark x1="70448" y1="72834" x2="70448" y2="72834"/>
                        <a14:foregroundMark x1="73209" y1="73770" x2="73209" y2="73770"/>
                        <a14:foregroundMark x1="73209" y1="73770" x2="73209" y2="73770"/>
                        <a14:foregroundMark x1="75000" y1="75878" x2="75000" y2="75878"/>
                        <a14:foregroundMark x1="75000" y1="75878" x2="75000" y2="75878"/>
                        <a14:foregroundMark x1="76418" y1="76581" x2="76418" y2="76581"/>
                        <a14:foregroundMark x1="76418" y1="76581" x2="76418" y2="76581"/>
                        <a14:foregroundMark x1="77910" y1="70960" x2="77910" y2="70960"/>
                        <a14:foregroundMark x1="77910" y1="70960" x2="77910" y2="70960"/>
                        <a14:foregroundMark x1="79104" y1="73302" x2="79104" y2="73302"/>
                        <a14:foregroundMark x1="79104" y1="73302" x2="79104" y2="73302"/>
                        <a14:foregroundMark x1="78881" y1="75644" x2="78881" y2="75644"/>
                        <a14:foregroundMark x1="78881" y1="75644" x2="78881" y2="75644"/>
                        <a14:foregroundMark x1="81493" y1="70726" x2="81493" y2="70726"/>
                        <a14:foregroundMark x1="81493" y1="70726" x2="81493" y2="70726"/>
                        <a14:foregroundMark x1="82537" y1="72131" x2="82537" y2="72131"/>
                        <a14:foregroundMark x1="82537" y1="72131" x2="82537" y2="72131"/>
                        <a14:foregroundMark x1="82537" y1="68618" x2="82537" y2="68618"/>
                        <a14:foregroundMark x1="82537" y1="68618" x2="82537" y2="68618"/>
                        <a14:foregroundMark x1="84403" y1="72600" x2="84403" y2="72600"/>
                        <a14:foregroundMark x1="84403" y1="72600" x2="84403" y2="72600"/>
                        <a14:foregroundMark x1="86194" y1="75410" x2="86194" y2="75410"/>
                        <a14:foregroundMark x1="86194" y1="75410" x2="86194" y2="75410"/>
                        <a14:foregroundMark x1="87537" y1="69321" x2="87537" y2="69321"/>
                        <a14:foregroundMark x1="87537" y1="69321" x2="87537" y2="69321"/>
                        <a14:foregroundMark x1="88358" y1="74005" x2="88358" y2="74005"/>
                        <a14:foregroundMark x1="88358" y1="74005" x2="88358" y2="74005"/>
                        <a14:foregroundMark x1="89030" y1="70492" x2="89030" y2="70492"/>
                        <a14:foregroundMark x1="89030" y1="70492" x2="89030" y2="70492"/>
                        <a14:foregroundMark x1="90597" y1="71663" x2="90597" y2="71663"/>
                        <a14:foregroundMark x1="90597" y1="71663" x2="90597" y2="71663"/>
                        <a14:foregroundMark x1="91418" y1="75176" x2="91418" y2="75176"/>
                        <a14:foregroundMark x1="91418" y1="75176" x2="91418" y2="75176"/>
                        <a14:foregroundMark x1="93433" y1="76347" x2="93433" y2="76347"/>
                        <a14:foregroundMark x1="93433" y1="76347" x2="93433" y2="7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752600" cy="5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50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rlg_logowhite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2" b="91335" l="3657" r="96194">
                        <a14:foregroundMark x1="33358" y1="47775" x2="33358" y2="47775"/>
                        <a14:foregroundMark x1="33358" y1="47775" x2="33358" y2="47775"/>
                        <a14:foregroundMark x1="15970" y1="54801" x2="15970" y2="54801"/>
                        <a14:foregroundMark x1="15970" y1="54801" x2="15970" y2="54801"/>
                        <a14:foregroundMark x1="10896" y1="25995" x2="10896" y2="25995"/>
                        <a14:foregroundMark x1="10896" y1="25995" x2="10896" y2="25995"/>
                        <a14:foregroundMark x1="42164" y1="39578" x2="42164" y2="39578"/>
                        <a14:foregroundMark x1="42164" y1="39578" x2="42164" y2="39578"/>
                        <a14:foregroundMark x1="51418" y1="40515" x2="51418" y2="40515"/>
                        <a14:foregroundMark x1="51418" y1="40515" x2="51418" y2="40515"/>
                        <a14:foregroundMark x1="58060" y1="40281" x2="58060" y2="40281"/>
                        <a14:foregroundMark x1="58060" y1="40281" x2="58060" y2="40281"/>
                        <a14:foregroundMark x1="32463" y1="73770" x2="32463" y2="73770"/>
                        <a14:foregroundMark x1="32463" y1="73770" x2="32463" y2="73770"/>
                        <a14:foregroundMark x1="32836" y1="74941" x2="32836" y2="74941"/>
                        <a14:foregroundMark x1="32836" y1="74941" x2="32836" y2="74941"/>
                        <a14:foregroundMark x1="34701" y1="73770" x2="34701" y2="73770"/>
                        <a14:foregroundMark x1="34701" y1="73770" x2="34701" y2="73770"/>
                        <a14:foregroundMark x1="35522" y1="71429" x2="35522" y2="71429"/>
                        <a14:foregroundMark x1="35522" y1="71429" x2="35522" y2="71429"/>
                        <a14:foregroundMark x1="36493" y1="74005" x2="36493" y2="74005"/>
                        <a14:foregroundMark x1="36493" y1="74005" x2="36493" y2="74005"/>
                        <a14:foregroundMark x1="36418" y1="68618" x2="36418" y2="68618"/>
                        <a14:foregroundMark x1="36418" y1="68618" x2="36418" y2="68618"/>
                        <a14:foregroundMark x1="37761" y1="70492" x2="37761" y2="70492"/>
                        <a14:foregroundMark x1="37761" y1="70492" x2="37761" y2="70492"/>
                        <a14:foregroundMark x1="38433" y1="74707" x2="38433" y2="74707"/>
                        <a14:foregroundMark x1="38433" y1="74707" x2="38433" y2="74707"/>
                        <a14:foregroundMark x1="39925" y1="72600" x2="39925" y2="72600"/>
                        <a14:foregroundMark x1="39925" y1="72600" x2="39925" y2="72600"/>
                        <a14:foregroundMark x1="41866" y1="71194" x2="41866" y2="71194"/>
                        <a14:foregroundMark x1="41866" y1="71194" x2="41866" y2="71194"/>
                        <a14:foregroundMark x1="42910" y1="72834" x2="42910" y2="72834"/>
                        <a14:foregroundMark x1="42910" y1="72834" x2="42910" y2="72834"/>
                        <a14:foregroundMark x1="44776" y1="75410" x2="44776" y2="75410"/>
                        <a14:foregroundMark x1="44776" y1="75410" x2="44776" y2="75410"/>
                        <a14:foregroundMark x1="45597" y1="73536" x2="45597" y2="73536"/>
                        <a14:foregroundMark x1="45597" y1="73536" x2="45597" y2="73536"/>
                        <a14:foregroundMark x1="46866" y1="74707" x2="46866" y2="74707"/>
                        <a14:foregroundMark x1="46866" y1="74707" x2="46866" y2="74707"/>
                        <a14:foregroundMark x1="46866" y1="68618" x2="46866" y2="68618"/>
                        <a14:foregroundMark x1="46866" y1="68618" x2="46866" y2="68618"/>
                        <a14:foregroundMark x1="48657" y1="72600" x2="48657" y2="72600"/>
                        <a14:foregroundMark x1="48657" y1="72600" x2="48657" y2="72600"/>
                        <a14:foregroundMark x1="49478" y1="72600" x2="49478" y2="72600"/>
                        <a14:foregroundMark x1="49478" y1="72600" x2="49478" y2="72600"/>
                        <a14:foregroundMark x1="52164" y1="72600" x2="52164" y2="72600"/>
                        <a14:foregroundMark x1="52164" y1="72600" x2="52164" y2="72600"/>
                        <a14:foregroundMark x1="52612" y1="75410" x2="52612" y2="75410"/>
                        <a14:foregroundMark x1="52612" y1="75410" x2="52612" y2="75410"/>
                        <a14:foregroundMark x1="54328" y1="76112" x2="54328" y2="76112"/>
                        <a14:foregroundMark x1="54328" y1="76112" x2="54328" y2="76112"/>
                        <a14:foregroundMark x1="56940" y1="73770" x2="56940" y2="73770"/>
                        <a14:foregroundMark x1="56940" y1="73770" x2="56940" y2="73770"/>
                        <a14:foregroundMark x1="56791" y1="68852" x2="56791" y2="68852"/>
                        <a14:foregroundMark x1="56791" y1="68852" x2="56791" y2="68852"/>
                        <a14:foregroundMark x1="58507" y1="74941" x2="58507" y2="74941"/>
                        <a14:foregroundMark x1="58507" y1="74941" x2="58507" y2="74941"/>
                        <a14:foregroundMark x1="57612" y1="71429" x2="57612" y2="71429"/>
                        <a14:foregroundMark x1="57612" y1="71429" x2="57612" y2="71429"/>
                        <a14:foregroundMark x1="58433" y1="70726" x2="58433" y2="70726"/>
                        <a14:foregroundMark x1="58433" y1="70726" x2="58433" y2="70726"/>
                        <a14:foregroundMark x1="59478" y1="74707" x2="59478" y2="74707"/>
                        <a14:foregroundMark x1="59478" y1="74707" x2="59478" y2="74707"/>
                        <a14:foregroundMark x1="61418" y1="74239" x2="61418" y2="74239"/>
                        <a14:foregroundMark x1="61418" y1="74239" x2="61418" y2="74239"/>
                        <a14:foregroundMark x1="63284" y1="73302" x2="63284" y2="73302"/>
                        <a14:foregroundMark x1="63284" y1="73302" x2="63284" y2="73302"/>
                        <a14:foregroundMark x1="64030" y1="71663" x2="64030" y2="71663"/>
                        <a14:foregroundMark x1="64030" y1="71663" x2="64030" y2="71663"/>
                        <a14:foregroundMark x1="65000" y1="71663" x2="65000" y2="71663"/>
                        <a14:foregroundMark x1="65000" y1="71663" x2="65000" y2="71663"/>
                        <a14:foregroundMark x1="68657" y1="73536" x2="68657" y2="73536"/>
                        <a14:foregroundMark x1="68657" y1="73536" x2="68657" y2="73536"/>
                        <a14:foregroundMark x1="70448" y1="72834" x2="70448" y2="72834"/>
                        <a14:foregroundMark x1="70448" y1="72834" x2="70448" y2="72834"/>
                        <a14:foregroundMark x1="73209" y1="73770" x2="73209" y2="73770"/>
                        <a14:foregroundMark x1="73209" y1="73770" x2="73209" y2="73770"/>
                        <a14:foregroundMark x1="75000" y1="75878" x2="75000" y2="75878"/>
                        <a14:foregroundMark x1="75000" y1="75878" x2="75000" y2="75878"/>
                        <a14:foregroundMark x1="76418" y1="76581" x2="76418" y2="76581"/>
                        <a14:foregroundMark x1="76418" y1="76581" x2="76418" y2="76581"/>
                        <a14:foregroundMark x1="77910" y1="70960" x2="77910" y2="70960"/>
                        <a14:foregroundMark x1="77910" y1="70960" x2="77910" y2="70960"/>
                        <a14:foregroundMark x1="79104" y1="73302" x2="79104" y2="73302"/>
                        <a14:foregroundMark x1="79104" y1="73302" x2="79104" y2="73302"/>
                        <a14:foregroundMark x1="78881" y1="75644" x2="78881" y2="75644"/>
                        <a14:foregroundMark x1="78881" y1="75644" x2="78881" y2="75644"/>
                        <a14:foregroundMark x1="81493" y1="70726" x2="81493" y2="70726"/>
                        <a14:foregroundMark x1="81493" y1="70726" x2="81493" y2="70726"/>
                        <a14:foregroundMark x1="82537" y1="72131" x2="82537" y2="72131"/>
                        <a14:foregroundMark x1="82537" y1="72131" x2="82537" y2="72131"/>
                        <a14:foregroundMark x1="82537" y1="68618" x2="82537" y2="68618"/>
                        <a14:foregroundMark x1="82537" y1="68618" x2="82537" y2="68618"/>
                        <a14:foregroundMark x1="84403" y1="72600" x2="84403" y2="72600"/>
                        <a14:foregroundMark x1="84403" y1="72600" x2="84403" y2="72600"/>
                        <a14:foregroundMark x1="86194" y1="75410" x2="86194" y2="75410"/>
                        <a14:foregroundMark x1="86194" y1="75410" x2="86194" y2="75410"/>
                        <a14:foregroundMark x1="87537" y1="69321" x2="87537" y2="69321"/>
                        <a14:foregroundMark x1="87537" y1="69321" x2="87537" y2="69321"/>
                        <a14:foregroundMark x1="88358" y1="74005" x2="88358" y2="74005"/>
                        <a14:foregroundMark x1="88358" y1="74005" x2="88358" y2="74005"/>
                        <a14:foregroundMark x1="89030" y1="70492" x2="89030" y2="70492"/>
                        <a14:foregroundMark x1="89030" y1="70492" x2="89030" y2="70492"/>
                        <a14:foregroundMark x1="90597" y1="71663" x2="90597" y2="71663"/>
                        <a14:foregroundMark x1="90597" y1="71663" x2="90597" y2="71663"/>
                        <a14:foregroundMark x1="91418" y1="75176" x2="91418" y2="75176"/>
                        <a14:foregroundMark x1="91418" y1="75176" x2="91418" y2="75176"/>
                        <a14:foregroundMark x1="93433" y1="76347" x2="93433" y2="76347"/>
                        <a14:foregroundMark x1="93433" y1="76347" x2="93433" y2="7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752600" cy="5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32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rlg_logowhite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2" b="91335" l="3657" r="96194">
                        <a14:foregroundMark x1="33358" y1="47775" x2="33358" y2="47775"/>
                        <a14:foregroundMark x1="33358" y1="47775" x2="33358" y2="47775"/>
                        <a14:foregroundMark x1="15970" y1="54801" x2="15970" y2="54801"/>
                        <a14:foregroundMark x1="15970" y1="54801" x2="15970" y2="54801"/>
                        <a14:foregroundMark x1="10896" y1="25995" x2="10896" y2="25995"/>
                        <a14:foregroundMark x1="10896" y1="25995" x2="10896" y2="25995"/>
                        <a14:foregroundMark x1="42164" y1="39578" x2="42164" y2="39578"/>
                        <a14:foregroundMark x1="42164" y1="39578" x2="42164" y2="39578"/>
                        <a14:foregroundMark x1="51418" y1="40515" x2="51418" y2="40515"/>
                        <a14:foregroundMark x1="51418" y1="40515" x2="51418" y2="40515"/>
                        <a14:foregroundMark x1="58060" y1="40281" x2="58060" y2="40281"/>
                        <a14:foregroundMark x1="58060" y1="40281" x2="58060" y2="40281"/>
                        <a14:foregroundMark x1="32463" y1="73770" x2="32463" y2="73770"/>
                        <a14:foregroundMark x1="32463" y1="73770" x2="32463" y2="73770"/>
                        <a14:foregroundMark x1="32836" y1="74941" x2="32836" y2="74941"/>
                        <a14:foregroundMark x1="32836" y1="74941" x2="32836" y2="74941"/>
                        <a14:foregroundMark x1="34701" y1="73770" x2="34701" y2="73770"/>
                        <a14:foregroundMark x1="34701" y1="73770" x2="34701" y2="73770"/>
                        <a14:foregroundMark x1="35522" y1="71429" x2="35522" y2="71429"/>
                        <a14:foregroundMark x1="35522" y1="71429" x2="35522" y2="71429"/>
                        <a14:foregroundMark x1="36493" y1="74005" x2="36493" y2="74005"/>
                        <a14:foregroundMark x1="36493" y1="74005" x2="36493" y2="74005"/>
                        <a14:foregroundMark x1="36418" y1="68618" x2="36418" y2="68618"/>
                        <a14:foregroundMark x1="36418" y1="68618" x2="36418" y2="68618"/>
                        <a14:foregroundMark x1="37761" y1="70492" x2="37761" y2="70492"/>
                        <a14:foregroundMark x1="37761" y1="70492" x2="37761" y2="70492"/>
                        <a14:foregroundMark x1="38433" y1="74707" x2="38433" y2="74707"/>
                        <a14:foregroundMark x1="38433" y1="74707" x2="38433" y2="74707"/>
                        <a14:foregroundMark x1="39925" y1="72600" x2="39925" y2="72600"/>
                        <a14:foregroundMark x1="39925" y1="72600" x2="39925" y2="72600"/>
                        <a14:foregroundMark x1="41866" y1="71194" x2="41866" y2="71194"/>
                        <a14:foregroundMark x1="41866" y1="71194" x2="41866" y2="71194"/>
                        <a14:foregroundMark x1="42910" y1="72834" x2="42910" y2="72834"/>
                        <a14:foregroundMark x1="42910" y1="72834" x2="42910" y2="72834"/>
                        <a14:foregroundMark x1="44776" y1="75410" x2="44776" y2="75410"/>
                        <a14:foregroundMark x1="44776" y1="75410" x2="44776" y2="75410"/>
                        <a14:foregroundMark x1="45597" y1="73536" x2="45597" y2="73536"/>
                        <a14:foregroundMark x1="45597" y1="73536" x2="45597" y2="73536"/>
                        <a14:foregroundMark x1="46866" y1="74707" x2="46866" y2="74707"/>
                        <a14:foregroundMark x1="46866" y1="74707" x2="46866" y2="74707"/>
                        <a14:foregroundMark x1="46866" y1="68618" x2="46866" y2="68618"/>
                        <a14:foregroundMark x1="46866" y1="68618" x2="46866" y2="68618"/>
                        <a14:foregroundMark x1="48657" y1="72600" x2="48657" y2="72600"/>
                        <a14:foregroundMark x1="48657" y1="72600" x2="48657" y2="72600"/>
                        <a14:foregroundMark x1="49478" y1="72600" x2="49478" y2="72600"/>
                        <a14:foregroundMark x1="49478" y1="72600" x2="49478" y2="72600"/>
                        <a14:foregroundMark x1="52164" y1="72600" x2="52164" y2="72600"/>
                        <a14:foregroundMark x1="52164" y1="72600" x2="52164" y2="72600"/>
                        <a14:foregroundMark x1="52612" y1="75410" x2="52612" y2="75410"/>
                        <a14:foregroundMark x1="52612" y1="75410" x2="52612" y2="75410"/>
                        <a14:foregroundMark x1="54328" y1="76112" x2="54328" y2="76112"/>
                        <a14:foregroundMark x1="54328" y1="76112" x2="54328" y2="76112"/>
                        <a14:foregroundMark x1="56940" y1="73770" x2="56940" y2="73770"/>
                        <a14:foregroundMark x1="56940" y1="73770" x2="56940" y2="73770"/>
                        <a14:foregroundMark x1="56791" y1="68852" x2="56791" y2="68852"/>
                        <a14:foregroundMark x1="56791" y1="68852" x2="56791" y2="68852"/>
                        <a14:foregroundMark x1="58507" y1="74941" x2="58507" y2="74941"/>
                        <a14:foregroundMark x1="58507" y1="74941" x2="58507" y2="74941"/>
                        <a14:foregroundMark x1="57612" y1="71429" x2="57612" y2="71429"/>
                        <a14:foregroundMark x1="57612" y1="71429" x2="57612" y2="71429"/>
                        <a14:foregroundMark x1="58433" y1="70726" x2="58433" y2="70726"/>
                        <a14:foregroundMark x1="58433" y1="70726" x2="58433" y2="70726"/>
                        <a14:foregroundMark x1="59478" y1="74707" x2="59478" y2="74707"/>
                        <a14:foregroundMark x1="59478" y1="74707" x2="59478" y2="74707"/>
                        <a14:foregroundMark x1="61418" y1="74239" x2="61418" y2="74239"/>
                        <a14:foregroundMark x1="61418" y1="74239" x2="61418" y2="74239"/>
                        <a14:foregroundMark x1="63284" y1="73302" x2="63284" y2="73302"/>
                        <a14:foregroundMark x1="63284" y1="73302" x2="63284" y2="73302"/>
                        <a14:foregroundMark x1="64030" y1="71663" x2="64030" y2="71663"/>
                        <a14:foregroundMark x1="64030" y1="71663" x2="64030" y2="71663"/>
                        <a14:foregroundMark x1="65000" y1="71663" x2="65000" y2="71663"/>
                        <a14:foregroundMark x1="65000" y1="71663" x2="65000" y2="71663"/>
                        <a14:foregroundMark x1="68657" y1="73536" x2="68657" y2="73536"/>
                        <a14:foregroundMark x1="68657" y1="73536" x2="68657" y2="73536"/>
                        <a14:foregroundMark x1="70448" y1="72834" x2="70448" y2="72834"/>
                        <a14:foregroundMark x1="70448" y1="72834" x2="70448" y2="72834"/>
                        <a14:foregroundMark x1="73209" y1="73770" x2="73209" y2="73770"/>
                        <a14:foregroundMark x1="73209" y1="73770" x2="73209" y2="73770"/>
                        <a14:foregroundMark x1="75000" y1="75878" x2="75000" y2="75878"/>
                        <a14:foregroundMark x1="75000" y1="75878" x2="75000" y2="75878"/>
                        <a14:foregroundMark x1="76418" y1="76581" x2="76418" y2="76581"/>
                        <a14:foregroundMark x1="76418" y1="76581" x2="76418" y2="76581"/>
                        <a14:foregroundMark x1="77910" y1="70960" x2="77910" y2="70960"/>
                        <a14:foregroundMark x1="77910" y1="70960" x2="77910" y2="70960"/>
                        <a14:foregroundMark x1="79104" y1="73302" x2="79104" y2="73302"/>
                        <a14:foregroundMark x1="79104" y1="73302" x2="79104" y2="73302"/>
                        <a14:foregroundMark x1="78881" y1="75644" x2="78881" y2="75644"/>
                        <a14:foregroundMark x1="78881" y1="75644" x2="78881" y2="75644"/>
                        <a14:foregroundMark x1="81493" y1="70726" x2="81493" y2="70726"/>
                        <a14:foregroundMark x1="81493" y1="70726" x2="81493" y2="70726"/>
                        <a14:foregroundMark x1="82537" y1="72131" x2="82537" y2="72131"/>
                        <a14:foregroundMark x1="82537" y1="72131" x2="82537" y2="72131"/>
                        <a14:foregroundMark x1="82537" y1="68618" x2="82537" y2="68618"/>
                        <a14:foregroundMark x1="82537" y1="68618" x2="82537" y2="68618"/>
                        <a14:foregroundMark x1="84403" y1="72600" x2="84403" y2="72600"/>
                        <a14:foregroundMark x1="84403" y1="72600" x2="84403" y2="72600"/>
                        <a14:foregroundMark x1="86194" y1="75410" x2="86194" y2="75410"/>
                        <a14:foregroundMark x1="86194" y1="75410" x2="86194" y2="75410"/>
                        <a14:foregroundMark x1="87537" y1="69321" x2="87537" y2="69321"/>
                        <a14:foregroundMark x1="87537" y1="69321" x2="87537" y2="69321"/>
                        <a14:foregroundMark x1="88358" y1="74005" x2="88358" y2="74005"/>
                        <a14:foregroundMark x1="88358" y1="74005" x2="88358" y2="74005"/>
                        <a14:foregroundMark x1="89030" y1="70492" x2="89030" y2="70492"/>
                        <a14:foregroundMark x1="89030" y1="70492" x2="89030" y2="70492"/>
                        <a14:foregroundMark x1="90597" y1="71663" x2="90597" y2="71663"/>
                        <a14:foregroundMark x1="90597" y1="71663" x2="90597" y2="71663"/>
                        <a14:foregroundMark x1="91418" y1="75176" x2="91418" y2="75176"/>
                        <a14:foregroundMark x1="91418" y1="75176" x2="91418" y2="75176"/>
                        <a14:foregroundMark x1="93433" y1="76347" x2="93433" y2="76347"/>
                        <a14:foregroundMark x1="93433" y1="76347" x2="93433" y2="7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752600" cy="5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64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rlg_logowhite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2" b="91335" l="3657" r="96194">
                        <a14:foregroundMark x1="33358" y1="47775" x2="33358" y2="47775"/>
                        <a14:foregroundMark x1="33358" y1="47775" x2="33358" y2="47775"/>
                        <a14:foregroundMark x1="15970" y1="54801" x2="15970" y2="54801"/>
                        <a14:foregroundMark x1="15970" y1="54801" x2="15970" y2="54801"/>
                        <a14:foregroundMark x1="10896" y1="25995" x2="10896" y2="25995"/>
                        <a14:foregroundMark x1="10896" y1="25995" x2="10896" y2="25995"/>
                        <a14:foregroundMark x1="42164" y1="39578" x2="42164" y2="39578"/>
                        <a14:foregroundMark x1="42164" y1="39578" x2="42164" y2="39578"/>
                        <a14:foregroundMark x1="51418" y1="40515" x2="51418" y2="40515"/>
                        <a14:foregroundMark x1="51418" y1="40515" x2="51418" y2="40515"/>
                        <a14:foregroundMark x1="58060" y1="40281" x2="58060" y2="40281"/>
                        <a14:foregroundMark x1="58060" y1="40281" x2="58060" y2="40281"/>
                        <a14:foregroundMark x1="32463" y1="73770" x2="32463" y2="73770"/>
                        <a14:foregroundMark x1="32463" y1="73770" x2="32463" y2="73770"/>
                        <a14:foregroundMark x1="32836" y1="74941" x2="32836" y2="74941"/>
                        <a14:foregroundMark x1="32836" y1="74941" x2="32836" y2="74941"/>
                        <a14:foregroundMark x1="34701" y1="73770" x2="34701" y2="73770"/>
                        <a14:foregroundMark x1="34701" y1="73770" x2="34701" y2="73770"/>
                        <a14:foregroundMark x1="35522" y1="71429" x2="35522" y2="71429"/>
                        <a14:foregroundMark x1="35522" y1="71429" x2="35522" y2="71429"/>
                        <a14:foregroundMark x1="36493" y1="74005" x2="36493" y2="74005"/>
                        <a14:foregroundMark x1="36493" y1="74005" x2="36493" y2="74005"/>
                        <a14:foregroundMark x1="36418" y1="68618" x2="36418" y2="68618"/>
                        <a14:foregroundMark x1="36418" y1="68618" x2="36418" y2="68618"/>
                        <a14:foregroundMark x1="37761" y1="70492" x2="37761" y2="70492"/>
                        <a14:foregroundMark x1="37761" y1="70492" x2="37761" y2="70492"/>
                        <a14:foregroundMark x1="38433" y1="74707" x2="38433" y2="74707"/>
                        <a14:foregroundMark x1="38433" y1="74707" x2="38433" y2="74707"/>
                        <a14:foregroundMark x1="39925" y1="72600" x2="39925" y2="72600"/>
                        <a14:foregroundMark x1="39925" y1="72600" x2="39925" y2="72600"/>
                        <a14:foregroundMark x1="41866" y1="71194" x2="41866" y2="71194"/>
                        <a14:foregroundMark x1="41866" y1="71194" x2="41866" y2="71194"/>
                        <a14:foregroundMark x1="42910" y1="72834" x2="42910" y2="72834"/>
                        <a14:foregroundMark x1="42910" y1="72834" x2="42910" y2="72834"/>
                        <a14:foregroundMark x1="44776" y1="75410" x2="44776" y2="75410"/>
                        <a14:foregroundMark x1="44776" y1="75410" x2="44776" y2="75410"/>
                        <a14:foregroundMark x1="45597" y1="73536" x2="45597" y2="73536"/>
                        <a14:foregroundMark x1="45597" y1="73536" x2="45597" y2="73536"/>
                        <a14:foregroundMark x1="46866" y1="74707" x2="46866" y2="74707"/>
                        <a14:foregroundMark x1="46866" y1="74707" x2="46866" y2="74707"/>
                        <a14:foregroundMark x1="46866" y1="68618" x2="46866" y2="68618"/>
                        <a14:foregroundMark x1="46866" y1="68618" x2="46866" y2="68618"/>
                        <a14:foregroundMark x1="48657" y1="72600" x2="48657" y2="72600"/>
                        <a14:foregroundMark x1="48657" y1="72600" x2="48657" y2="72600"/>
                        <a14:foregroundMark x1="49478" y1="72600" x2="49478" y2="72600"/>
                        <a14:foregroundMark x1="49478" y1="72600" x2="49478" y2="72600"/>
                        <a14:foregroundMark x1="52164" y1="72600" x2="52164" y2="72600"/>
                        <a14:foregroundMark x1="52164" y1="72600" x2="52164" y2="72600"/>
                        <a14:foregroundMark x1="52612" y1="75410" x2="52612" y2="75410"/>
                        <a14:foregroundMark x1="52612" y1="75410" x2="52612" y2="75410"/>
                        <a14:foregroundMark x1="54328" y1="76112" x2="54328" y2="76112"/>
                        <a14:foregroundMark x1="54328" y1="76112" x2="54328" y2="76112"/>
                        <a14:foregroundMark x1="56940" y1="73770" x2="56940" y2="73770"/>
                        <a14:foregroundMark x1="56940" y1="73770" x2="56940" y2="73770"/>
                        <a14:foregroundMark x1="56791" y1="68852" x2="56791" y2="68852"/>
                        <a14:foregroundMark x1="56791" y1="68852" x2="56791" y2="68852"/>
                        <a14:foregroundMark x1="58507" y1="74941" x2="58507" y2="74941"/>
                        <a14:foregroundMark x1="58507" y1="74941" x2="58507" y2="74941"/>
                        <a14:foregroundMark x1="57612" y1="71429" x2="57612" y2="71429"/>
                        <a14:foregroundMark x1="57612" y1="71429" x2="57612" y2="71429"/>
                        <a14:foregroundMark x1="58433" y1="70726" x2="58433" y2="70726"/>
                        <a14:foregroundMark x1="58433" y1="70726" x2="58433" y2="70726"/>
                        <a14:foregroundMark x1="59478" y1="74707" x2="59478" y2="74707"/>
                        <a14:foregroundMark x1="59478" y1="74707" x2="59478" y2="74707"/>
                        <a14:foregroundMark x1="61418" y1="74239" x2="61418" y2="74239"/>
                        <a14:foregroundMark x1="61418" y1="74239" x2="61418" y2="74239"/>
                        <a14:foregroundMark x1="63284" y1="73302" x2="63284" y2="73302"/>
                        <a14:foregroundMark x1="63284" y1="73302" x2="63284" y2="73302"/>
                        <a14:foregroundMark x1="64030" y1="71663" x2="64030" y2="71663"/>
                        <a14:foregroundMark x1="64030" y1="71663" x2="64030" y2="71663"/>
                        <a14:foregroundMark x1="65000" y1="71663" x2="65000" y2="71663"/>
                        <a14:foregroundMark x1="65000" y1="71663" x2="65000" y2="71663"/>
                        <a14:foregroundMark x1="68657" y1="73536" x2="68657" y2="73536"/>
                        <a14:foregroundMark x1="68657" y1="73536" x2="68657" y2="73536"/>
                        <a14:foregroundMark x1="70448" y1="72834" x2="70448" y2="72834"/>
                        <a14:foregroundMark x1="70448" y1="72834" x2="70448" y2="72834"/>
                        <a14:foregroundMark x1="73209" y1="73770" x2="73209" y2="73770"/>
                        <a14:foregroundMark x1="73209" y1="73770" x2="73209" y2="73770"/>
                        <a14:foregroundMark x1="75000" y1="75878" x2="75000" y2="75878"/>
                        <a14:foregroundMark x1="75000" y1="75878" x2="75000" y2="75878"/>
                        <a14:foregroundMark x1="76418" y1="76581" x2="76418" y2="76581"/>
                        <a14:foregroundMark x1="76418" y1="76581" x2="76418" y2="76581"/>
                        <a14:foregroundMark x1="77910" y1="70960" x2="77910" y2="70960"/>
                        <a14:foregroundMark x1="77910" y1="70960" x2="77910" y2="70960"/>
                        <a14:foregroundMark x1="79104" y1="73302" x2="79104" y2="73302"/>
                        <a14:foregroundMark x1="79104" y1="73302" x2="79104" y2="73302"/>
                        <a14:foregroundMark x1="78881" y1="75644" x2="78881" y2="75644"/>
                        <a14:foregroundMark x1="78881" y1="75644" x2="78881" y2="75644"/>
                        <a14:foregroundMark x1="81493" y1="70726" x2="81493" y2="70726"/>
                        <a14:foregroundMark x1="81493" y1="70726" x2="81493" y2="70726"/>
                        <a14:foregroundMark x1="82537" y1="72131" x2="82537" y2="72131"/>
                        <a14:foregroundMark x1="82537" y1="72131" x2="82537" y2="72131"/>
                        <a14:foregroundMark x1="82537" y1="68618" x2="82537" y2="68618"/>
                        <a14:foregroundMark x1="82537" y1="68618" x2="82537" y2="68618"/>
                        <a14:foregroundMark x1="84403" y1="72600" x2="84403" y2="72600"/>
                        <a14:foregroundMark x1="84403" y1="72600" x2="84403" y2="72600"/>
                        <a14:foregroundMark x1="86194" y1="75410" x2="86194" y2="75410"/>
                        <a14:foregroundMark x1="86194" y1="75410" x2="86194" y2="75410"/>
                        <a14:foregroundMark x1="87537" y1="69321" x2="87537" y2="69321"/>
                        <a14:foregroundMark x1="87537" y1="69321" x2="87537" y2="69321"/>
                        <a14:foregroundMark x1="88358" y1="74005" x2="88358" y2="74005"/>
                        <a14:foregroundMark x1="88358" y1="74005" x2="88358" y2="74005"/>
                        <a14:foregroundMark x1="89030" y1="70492" x2="89030" y2="70492"/>
                        <a14:foregroundMark x1="89030" y1="70492" x2="89030" y2="70492"/>
                        <a14:foregroundMark x1="90597" y1="71663" x2="90597" y2="71663"/>
                        <a14:foregroundMark x1="90597" y1="71663" x2="90597" y2="71663"/>
                        <a14:foregroundMark x1="91418" y1="75176" x2="91418" y2="75176"/>
                        <a14:foregroundMark x1="91418" y1="75176" x2="91418" y2="75176"/>
                        <a14:foregroundMark x1="93433" y1="76347" x2="93433" y2="76347"/>
                        <a14:foregroundMark x1="93433" y1="76347" x2="93433" y2="7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752600" cy="5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353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rlg_logowhite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2" b="91335" l="3657" r="96194">
                        <a14:foregroundMark x1="33358" y1="47775" x2="33358" y2="47775"/>
                        <a14:foregroundMark x1="33358" y1="47775" x2="33358" y2="47775"/>
                        <a14:foregroundMark x1="15970" y1="54801" x2="15970" y2="54801"/>
                        <a14:foregroundMark x1="15970" y1="54801" x2="15970" y2="54801"/>
                        <a14:foregroundMark x1="10896" y1="25995" x2="10896" y2="25995"/>
                        <a14:foregroundMark x1="10896" y1="25995" x2="10896" y2="25995"/>
                        <a14:foregroundMark x1="42164" y1="39578" x2="42164" y2="39578"/>
                        <a14:foregroundMark x1="42164" y1="39578" x2="42164" y2="39578"/>
                        <a14:foregroundMark x1="51418" y1="40515" x2="51418" y2="40515"/>
                        <a14:foregroundMark x1="51418" y1="40515" x2="51418" y2="40515"/>
                        <a14:foregroundMark x1="58060" y1="40281" x2="58060" y2="40281"/>
                        <a14:foregroundMark x1="58060" y1="40281" x2="58060" y2="40281"/>
                        <a14:foregroundMark x1="32463" y1="73770" x2="32463" y2="73770"/>
                        <a14:foregroundMark x1="32463" y1="73770" x2="32463" y2="73770"/>
                        <a14:foregroundMark x1="32836" y1="74941" x2="32836" y2="74941"/>
                        <a14:foregroundMark x1="32836" y1="74941" x2="32836" y2="74941"/>
                        <a14:foregroundMark x1="34701" y1="73770" x2="34701" y2="73770"/>
                        <a14:foregroundMark x1="34701" y1="73770" x2="34701" y2="73770"/>
                        <a14:foregroundMark x1="35522" y1="71429" x2="35522" y2="71429"/>
                        <a14:foregroundMark x1="35522" y1="71429" x2="35522" y2="71429"/>
                        <a14:foregroundMark x1="36493" y1="74005" x2="36493" y2="74005"/>
                        <a14:foregroundMark x1="36493" y1="74005" x2="36493" y2="74005"/>
                        <a14:foregroundMark x1="36418" y1="68618" x2="36418" y2="68618"/>
                        <a14:foregroundMark x1="36418" y1="68618" x2="36418" y2="68618"/>
                        <a14:foregroundMark x1="37761" y1="70492" x2="37761" y2="70492"/>
                        <a14:foregroundMark x1="37761" y1="70492" x2="37761" y2="70492"/>
                        <a14:foregroundMark x1="38433" y1="74707" x2="38433" y2="74707"/>
                        <a14:foregroundMark x1="38433" y1="74707" x2="38433" y2="74707"/>
                        <a14:foregroundMark x1="39925" y1="72600" x2="39925" y2="72600"/>
                        <a14:foregroundMark x1="39925" y1="72600" x2="39925" y2="72600"/>
                        <a14:foregroundMark x1="41866" y1="71194" x2="41866" y2="71194"/>
                        <a14:foregroundMark x1="41866" y1="71194" x2="41866" y2="71194"/>
                        <a14:foregroundMark x1="42910" y1="72834" x2="42910" y2="72834"/>
                        <a14:foregroundMark x1="42910" y1="72834" x2="42910" y2="72834"/>
                        <a14:foregroundMark x1="44776" y1="75410" x2="44776" y2="75410"/>
                        <a14:foregroundMark x1="44776" y1="75410" x2="44776" y2="75410"/>
                        <a14:foregroundMark x1="45597" y1="73536" x2="45597" y2="73536"/>
                        <a14:foregroundMark x1="45597" y1="73536" x2="45597" y2="73536"/>
                        <a14:foregroundMark x1="46866" y1="74707" x2="46866" y2="74707"/>
                        <a14:foregroundMark x1="46866" y1="74707" x2="46866" y2="74707"/>
                        <a14:foregroundMark x1="46866" y1="68618" x2="46866" y2="68618"/>
                        <a14:foregroundMark x1="46866" y1="68618" x2="46866" y2="68618"/>
                        <a14:foregroundMark x1="48657" y1="72600" x2="48657" y2="72600"/>
                        <a14:foregroundMark x1="48657" y1="72600" x2="48657" y2="72600"/>
                        <a14:foregroundMark x1="49478" y1="72600" x2="49478" y2="72600"/>
                        <a14:foregroundMark x1="49478" y1="72600" x2="49478" y2="72600"/>
                        <a14:foregroundMark x1="52164" y1="72600" x2="52164" y2="72600"/>
                        <a14:foregroundMark x1="52164" y1="72600" x2="52164" y2="72600"/>
                        <a14:foregroundMark x1="52612" y1="75410" x2="52612" y2="75410"/>
                        <a14:foregroundMark x1="52612" y1="75410" x2="52612" y2="75410"/>
                        <a14:foregroundMark x1="54328" y1="76112" x2="54328" y2="76112"/>
                        <a14:foregroundMark x1="54328" y1="76112" x2="54328" y2="76112"/>
                        <a14:foregroundMark x1="56940" y1="73770" x2="56940" y2="73770"/>
                        <a14:foregroundMark x1="56940" y1="73770" x2="56940" y2="73770"/>
                        <a14:foregroundMark x1="56791" y1="68852" x2="56791" y2="68852"/>
                        <a14:foregroundMark x1="56791" y1="68852" x2="56791" y2="68852"/>
                        <a14:foregroundMark x1="58507" y1="74941" x2="58507" y2="74941"/>
                        <a14:foregroundMark x1="58507" y1="74941" x2="58507" y2="74941"/>
                        <a14:foregroundMark x1="57612" y1="71429" x2="57612" y2="71429"/>
                        <a14:foregroundMark x1="57612" y1="71429" x2="57612" y2="71429"/>
                        <a14:foregroundMark x1="58433" y1="70726" x2="58433" y2="70726"/>
                        <a14:foregroundMark x1="58433" y1="70726" x2="58433" y2="70726"/>
                        <a14:foregroundMark x1="59478" y1="74707" x2="59478" y2="74707"/>
                        <a14:foregroundMark x1="59478" y1="74707" x2="59478" y2="74707"/>
                        <a14:foregroundMark x1="61418" y1="74239" x2="61418" y2="74239"/>
                        <a14:foregroundMark x1="61418" y1="74239" x2="61418" y2="74239"/>
                        <a14:foregroundMark x1="63284" y1="73302" x2="63284" y2="73302"/>
                        <a14:foregroundMark x1="63284" y1="73302" x2="63284" y2="73302"/>
                        <a14:foregroundMark x1="64030" y1="71663" x2="64030" y2="71663"/>
                        <a14:foregroundMark x1="64030" y1="71663" x2="64030" y2="71663"/>
                        <a14:foregroundMark x1="65000" y1="71663" x2="65000" y2="71663"/>
                        <a14:foregroundMark x1="65000" y1="71663" x2="65000" y2="71663"/>
                        <a14:foregroundMark x1="68657" y1="73536" x2="68657" y2="73536"/>
                        <a14:foregroundMark x1="68657" y1="73536" x2="68657" y2="73536"/>
                        <a14:foregroundMark x1="70448" y1="72834" x2="70448" y2="72834"/>
                        <a14:foregroundMark x1="70448" y1="72834" x2="70448" y2="72834"/>
                        <a14:foregroundMark x1="73209" y1="73770" x2="73209" y2="73770"/>
                        <a14:foregroundMark x1="73209" y1="73770" x2="73209" y2="73770"/>
                        <a14:foregroundMark x1="75000" y1="75878" x2="75000" y2="75878"/>
                        <a14:foregroundMark x1="75000" y1="75878" x2="75000" y2="75878"/>
                        <a14:foregroundMark x1="76418" y1="76581" x2="76418" y2="76581"/>
                        <a14:foregroundMark x1="76418" y1="76581" x2="76418" y2="76581"/>
                        <a14:foregroundMark x1="77910" y1="70960" x2="77910" y2="70960"/>
                        <a14:foregroundMark x1="77910" y1="70960" x2="77910" y2="70960"/>
                        <a14:foregroundMark x1="79104" y1="73302" x2="79104" y2="73302"/>
                        <a14:foregroundMark x1="79104" y1="73302" x2="79104" y2="73302"/>
                        <a14:foregroundMark x1="78881" y1="75644" x2="78881" y2="75644"/>
                        <a14:foregroundMark x1="78881" y1="75644" x2="78881" y2="75644"/>
                        <a14:foregroundMark x1="81493" y1="70726" x2="81493" y2="70726"/>
                        <a14:foregroundMark x1="81493" y1="70726" x2="81493" y2="70726"/>
                        <a14:foregroundMark x1="82537" y1="72131" x2="82537" y2="72131"/>
                        <a14:foregroundMark x1="82537" y1="72131" x2="82537" y2="72131"/>
                        <a14:foregroundMark x1="82537" y1="68618" x2="82537" y2="68618"/>
                        <a14:foregroundMark x1="82537" y1="68618" x2="82537" y2="68618"/>
                        <a14:foregroundMark x1="84403" y1="72600" x2="84403" y2="72600"/>
                        <a14:foregroundMark x1="84403" y1="72600" x2="84403" y2="72600"/>
                        <a14:foregroundMark x1="86194" y1="75410" x2="86194" y2="75410"/>
                        <a14:foregroundMark x1="86194" y1="75410" x2="86194" y2="75410"/>
                        <a14:foregroundMark x1="87537" y1="69321" x2="87537" y2="69321"/>
                        <a14:foregroundMark x1="87537" y1="69321" x2="87537" y2="69321"/>
                        <a14:foregroundMark x1="88358" y1="74005" x2="88358" y2="74005"/>
                        <a14:foregroundMark x1="88358" y1="74005" x2="88358" y2="74005"/>
                        <a14:foregroundMark x1="89030" y1="70492" x2="89030" y2="70492"/>
                        <a14:foregroundMark x1="89030" y1="70492" x2="89030" y2="70492"/>
                        <a14:foregroundMark x1="90597" y1="71663" x2="90597" y2="71663"/>
                        <a14:foregroundMark x1="90597" y1="71663" x2="90597" y2="71663"/>
                        <a14:foregroundMark x1="91418" y1="75176" x2="91418" y2="75176"/>
                        <a14:foregroundMark x1="91418" y1="75176" x2="91418" y2="75176"/>
                        <a14:foregroundMark x1="93433" y1="76347" x2="93433" y2="76347"/>
                        <a14:foregroundMark x1="93433" y1="76347" x2="93433" y2="7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752600" cy="5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927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lg_logowhite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2" b="91335" l="3657" r="96194">
                        <a14:foregroundMark x1="33358" y1="47775" x2="33358" y2="47775"/>
                        <a14:foregroundMark x1="33358" y1="47775" x2="33358" y2="47775"/>
                        <a14:foregroundMark x1="15970" y1="54801" x2="15970" y2="54801"/>
                        <a14:foregroundMark x1="15970" y1="54801" x2="15970" y2="54801"/>
                        <a14:foregroundMark x1="10896" y1="25995" x2="10896" y2="25995"/>
                        <a14:foregroundMark x1="10896" y1="25995" x2="10896" y2="25995"/>
                        <a14:foregroundMark x1="42164" y1="39578" x2="42164" y2="39578"/>
                        <a14:foregroundMark x1="42164" y1="39578" x2="42164" y2="39578"/>
                        <a14:foregroundMark x1="51418" y1="40515" x2="51418" y2="40515"/>
                        <a14:foregroundMark x1="51418" y1="40515" x2="51418" y2="40515"/>
                        <a14:foregroundMark x1="58060" y1="40281" x2="58060" y2="40281"/>
                        <a14:foregroundMark x1="58060" y1="40281" x2="58060" y2="40281"/>
                        <a14:foregroundMark x1="32463" y1="73770" x2="32463" y2="73770"/>
                        <a14:foregroundMark x1="32463" y1="73770" x2="32463" y2="73770"/>
                        <a14:foregroundMark x1="32836" y1="74941" x2="32836" y2="74941"/>
                        <a14:foregroundMark x1="32836" y1="74941" x2="32836" y2="74941"/>
                        <a14:foregroundMark x1="34701" y1="73770" x2="34701" y2="73770"/>
                        <a14:foregroundMark x1="34701" y1="73770" x2="34701" y2="73770"/>
                        <a14:foregroundMark x1="35522" y1="71429" x2="35522" y2="71429"/>
                        <a14:foregroundMark x1="35522" y1="71429" x2="35522" y2="71429"/>
                        <a14:foregroundMark x1="36493" y1="74005" x2="36493" y2="74005"/>
                        <a14:foregroundMark x1="36493" y1="74005" x2="36493" y2="74005"/>
                        <a14:foregroundMark x1="36418" y1="68618" x2="36418" y2="68618"/>
                        <a14:foregroundMark x1="36418" y1="68618" x2="36418" y2="68618"/>
                        <a14:foregroundMark x1="37761" y1="70492" x2="37761" y2="70492"/>
                        <a14:foregroundMark x1="37761" y1="70492" x2="37761" y2="70492"/>
                        <a14:foregroundMark x1="38433" y1="74707" x2="38433" y2="74707"/>
                        <a14:foregroundMark x1="38433" y1="74707" x2="38433" y2="74707"/>
                        <a14:foregroundMark x1="39925" y1="72600" x2="39925" y2="72600"/>
                        <a14:foregroundMark x1="39925" y1="72600" x2="39925" y2="72600"/>
                        <a14:foregroundMark x1="41866" y1="71194" x2="41866" y2="71194"/>
                        <a14:foregroundMark x1="41866" y1="71194" x2="41866" y2="71194"/>
                        <a14:foregroundMark x1="42910" y1="72834" x2="42910" y2="72834"/>
                        <a14:foregroundMark x1="42910" y1="72834" x2="42910" y2="72834"/>
                        <a14:foregroundMark x1="44776" y1="75410" x2="44776" y2="75410"/>
                        <a14:foregroundMark x1="44776" y1="75410" x2="44776" y2="75410"/>
                        <a14:foregroundMark x1="45597" y1="73536" x2="45597" y2="73536"/>
                        <a14:foregroundMark x1="45597" y1="73536" x2="45597" y2="73536"/>
                        <a14:foregroundMark x1="46866" y1="74707" x2="46866" y2="74707"/>
                        <a14:foregroundMark x1="46866" y1="74707" x2="46866" y2="74707"/>
                        <a14:foregroundMark x1="46866" y1="68618" x2="46866" y2="68618"/>
                        <a14:foregroundMark x1="46866" y1="68618" x2="46866" y2="68618"/>
                        <a14:foregroundMark x1="48657" y1="72600" x2="48657" y2="72600"/>
                        <a14:foregroundMark x1="48657" y1="72600" x2="48657" y2="72600"/>
                        <a14:foregroundMark x1="49478" y1="72600" x2="49478" y2="72600"/>
                        <a14:foregroundMark x1="49478" y1="72600" x2="49478" y2="72600"/>
                        <a14:foregroundMark x1="52164" y1="72600" x2="52164" y2="72600"/>
                        <a14:foregroundMark x1="52164" y1="72600" x2="52164" y2="72600"/>
                        <a14:foregroundMark x1="52612" y1="75410" x2="52612" y2="75410"/>
                        <a14:foregroundMark x1="52612" y1="75410" x2="52612" y2="75410"/>
                        <a14:foregroundMark x1="54328" y1="76112" x2="54328" y2="76112"/>
                        <a14:foregroundMark x1="54328" y1="76112" x2="54328" y2="76112"/>
                        <a14:foregroundMark x1="56940" y1="73770" x2="56940" y2="73770"/>
                        <a14:foregroundMark x1="56940" y1="73770" x2="56940" y2="73770"/>
                        <a14:foregroundMark x1="56791" y1="68852" x2="56791" y2="68852"/>
                        <a14:foregroundMark x1="56791" y1="68852" x2="56791" y2="68852"/>
                        <a14:foregroundMark x1="58507" y1="74941" x2="58507" y2="74941"/>
                        <a14:foregroundMark x1="58507" y1="74941" x2="58507" y2="74941"/>
                        <a14:foregroundMark x1="57612" y1="71429" x2="57612" y2="71429"/>
                        <a14:foregroundMark x1="57612" y1="71429" x2="57612" y2="71429"/>
                        <a14:foregroundMark x1="58433" y1="70726" x2="58433" y2="70726"/>
                        <a14:foregroundMark x1="58433" y1="70726" x2="58433" y2="70726"/>
                        <a14:foregroundMark x1="59478" y1="74707" x2="59478" y2="74707"/>
                        <a14:foregroundMark x1="59478" y1="74707" x2="59478" y2="74707"/>
                        <a14:foregroundMark x1="61418" y1="74239" x2="61418" y2="74239"/>
                        <a14:foregroundMark x1="61418" y1="74239" x2="61418" y2="74239"/>
                        <a14:foregroundMark x1="63284" y1="73302" x2="63284" y2="73302"/>
                        <a14:foregroundMark x1="63284" y1="73302" x2="63284" y2="73302"/>
                        <a14:foregroundMark x1="64030" y1="71663" x2="64030" y2="71663"/>
                        <a14:foregroundMark x1="64030" y1="71663" x2="64030" y2="71663"/>
                        <a14:foregroundMark x1="65000" y1="71663" x2="65000" y2="71663"/>
                        <a14:foregroundMark x1="65000" y1="71663" x2="65000" y2="71663"/>
                        <a14:foregroundMark x1="68657" y1="73536" x2="68657" y2="73536"/>
                        <a14:foregroundMark x1="68657" y1="73536" x2="68657" y2="73536"/>
                        <a14:foregroundMark x1="70448" y1="72834" x2="70448" y2="72834"/>
                        <a14:foregroundMark x1="70448" y1="72834" x2="70448" y2="72834"/>
                        <a14:foregroundMark x1="73209" y1="73770" x2="73209" y2="73770"/>
                        <a14:foregroundMark x1="73209" y1="73770" x2="73209" y2="73770"/>
                        <a14:foregroundMark x1="75000" y1="75878" x2="75000" y2="75878"/>
                        <a14:foregroundMark x1="75000" y1="75878" x2="75000" y2="75878"/>
                        <a14:foregroundMark x1="76418" y1="76581" x2="76418" y2="76581"/>
                        <a14:foregroundMark x1="76418" y1="76581" x2="76418" y2="76581"/>
                        <a14:foregroundMark x1="77910" y1="70960" x2="77910" y2="70960"/>
                        <a14:foregroundMark x1="77910" y1="70960" x2="77910" y2="70960"/>
                        <a14:foregroundMark x1="79104" y1="73302" x2="79104" y2="73302"/>
                        <a14:foregroundMark x1="79104" y1="73302" x2="79104" y2="73302"/>
                        <a14:foregroundMark x1="78881" y1="75644" x2="78881" y2="75644"/>
                        <a14:foregroundMark x1="78881" y1="75644" x2="78881" y2="75644"/>
                        <a14:foregroundMark x1="81493" y1="70726" x2="81493" y2="70726"/>
                        <a14:foregroundMark x1="81493" y1="70726" x2="81493" y2="70726"/>
                        <a14:foregroundMark x1="82537" y1="72131" x2="82537" y2="72131"/>
                        <a14:foregroundMark x1="82537" y1="72131" x2="82537" y2="72131"/>
                        <a14:foregroundMark x1="82537" y1="68618" x2="82537" y2="68618"/>
                        <a14:foregroundMark x1="82537" y1="68618" x2="82537" y2="68618"/>
                        <a14:foregroundMark x1="84403" y1="72600" x2="84403" y2="72600"/>
                        <a14:foregroundMark x1="84403" y1="72600" x2="84403" y2="72600"/>
                        <a14:foregroundMark x1="86194" y1="75410" x2="86194" y2="75410"/>
                        <a14:foregroundMark x1="86194" y1="75410" x2="86194" y2="75410"/>
                        <a14:foregroundMark x1="87537" y1="69321" x2="87537" y2="69321"/>
                        <a14:foregroundMark x1="87537" y1="69321" x2="87537" y2="69321"/>
                        <a14:foregroundMark x1="88358" y1="74005" x2="88358" y2="74005"/>
                        <a14:foregroundMark x1="88358" y1="74005" x2="88358" y2="74005"/>
                        <a14:foregroundMark x1="89030" y1="70492" x2="89030" y2="70492"/>
                        <a14:foregroundMark x1="89030" y1="70492" x2="89030" y2="70492"/>
                        <a14:foregroundMark x1="90597" y1="71663" x2="90597" y2="71663"/>
                        <a14:foregroundMark x1="90597" y1="71663" x2="90597" y2="71663"/>
                        <a14:foregroundMark x1="91418" y1="75176" x2="91418" y2="75176"/>
                        <a14:foregroundMark x1="91418" y1="75176" x2="91418" y2="75176"/>
                        <a14:foregroundMark x1="93433" y1="76347" x2="93433" y2="76347"/>
                        <a14:foregroundMark x1="93433" y1="76347" x2="93433" y2="7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752600" cy="5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9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rlg_logowhite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2" b="91335" l="3657" r="96194">
                        <a14:foregroundMark x1="33358" y1="47775" x2="33358" y2="47775"/>
                        <a14:foregroundMark x1="33358" y1="47775" x2="33358" y2="47775"/>
                        <a14:foregroundMark x1="15970" y1="54801" x2="15970" y2="54801"/>
                        <a14:foregroundMark x1="15970" y1="54801" x2="15970" y2="54801"/>
                        <a14:foregroundMark x1="10896" y1="25995" x2="10896" y2="25995"/>
                        <a14:foregroundMark x1="10896" y1="25995" x2="10896" y2="25995"/>
                        <a14:foregroundMark x1="42164" y1="39578" x2="42164" y2="39578"/>
                        <a14:foregroundMark x1="42164" y1="39578" x2="42164" y2="39578"/>
                        <a14:foregroundMark x1="51418" y1="40515" x2="51418" y2="40515"/>
                        <a14:foregroundMark x1="51418" y1="40515" x2="51418" y2="40515"/>
                        <a14:foregroundMark x1="58060" y1="40281" x2="58060" y2="40281"/>
                        <a14:foregroundMark x1="58060" y1="40281" x2="58060" y2="40281"/>
                        <a14:foregroundMark x1="32463" y1="73770" x2="32463" y2="73770"/>
                        <a14:foregroundMark x1="32463" y1="73770" x2="32463" y2="73770"/>
                        <a14:foregroundMark x1="32836" y1="74941" x2="32836" y2="74941"/>
                        <a14:foregroundMark x1="32836" y1="74941" x2="32836" y2="74941"/>
                        <a14:foregroundMark x1="34701" y1="73770" x2="34701" y2="73770"/>
                        <a14:foregroundMark x1="34701" y1="73770" x2="34701" y2="73770"/>
                        <a14:foregroundMark x1="35522" y1="71429" x2="35522" y2="71429"/>
                        <a14:foregroundMark x1="35522" y1="71429" x2="35522" y2="71429"/>
                        <a14:foregroundMark x1="36493" y1="74005" x2="36493" y2="74005"/>
                        <a14:foregroundMark x1="36493" y1="74005" x2="36493" y2="74005"/>
                        <a14:foregroundMark x1="36418" y1="68618" x2="36418" y2="68618"/>
                        <a14:foregroundMark x1="36418" y1="68618" x2="36418" y2="68618"/>
                        <a14:foregroundMark x1="37761" y1="70492" x2="37761" y2="70492"/>
                        <a14:foregroundMark x1="37761" y1="70492" x2="37761" y2="70492"/>
                        <a14:foregroundMark x1="38433" y1="74707" x2="38433" y2="74707"/>
                        <a14:foregroundMark x1="38433" y1="74707" x2="38433" y2="74707"/>
                        <a14:foregroundMark x1="39925" y1="72600" x2="39925" y2="72600"/>
                        <a14:foregroundMark x1="39925" y1="72600" x2="39925" y2="72600"/>
                        <a14:foregroundMark x1="41866" y1="71194" x2="41866" y2="71194"/>
                        <a14:foregroundMark x1="41866" y1="71194" x2="41866" y2="71194"/>
                        <a14:foregroundMark x1="42910" y1="72834" x2="42910" y2="72834"/>
                        <a14:foregroundMark x1="42910" y1="72834" x2="42910" y2="72834"/>
                        <a14:foregroundMark x1="44776" y1="75410" x2="44776" y2="75410"/>
                        <a14:foregroundMark x1="44776" y1="75410" x2="44776" y2="75410"/>
                        <a14:foregroundMark x1="45597" y1="73536" x2="45597" y2="73536"/>
                        <a14:foregroundMark x1="45597" y1="73536" x2="45597" y2="73536"/>
                        <a14:foregroundMark x1="46866" y1="74707" x2="46866" y2="74707"/>
                        <a14:foregroundMark x1="46866" y1="74707" x2="46866" y2="74707"/>
                        <a14:foregroundMark x1="46866" y1="68618" x2="46866" y2="68618"/>
                        <a14:foregroundMark x1="46866" y1="68618" x2="46866" y2="68618"/>
                        <a14:foregroundMark x1="48657" y1="72600" x2="48657" y2="72600"/>
                        <a14:foregroundMark x1="48657" y1="72600" x2="48657" y2="72600"/>
                        <a14:foregroundMark x1="49478" y1="72600" x2="49478" y2="72600"/>
                        <a14:foregroundMark x1="49478" y1="72600" x2="49478" y2="72600"/>
                        <a14:foregroundMark x1="52164" y1="72600" x2="52164" y2="72600"/>
                        <a14:foregroundMark x1="52164" y1="72600" x2="52164" y2="72600"/>
                        <a14:foregroundMark x1="52612" y1="75410" x2="52612" y2="75410"/>
                        <a14:foregroundMark x1="52612" y1="75410" x2="52612" y2="75410"/>
                        <a14:foregroundMark x1="54328" y1="76112" x2="54328" y2="76112"/>
                        <a14:foregroundMark x1="54328" y1="76112" x2="54328" y2="76112"/>
                        <a14:foregroundMark x1="56940" y1="73770" x2="56940" y2="73770"/>
                        <a14:foregroundMark x1="56940" y1="73770" x2="56940" y2="73770"/>
                        <a14:foregroundMark x1="56791" y1="68852" x2="56791" y2="68852"/>
                        <a14:foregroundMark x1="56791" y1="68852" x2="56791" y2="68852"/>
                        <a14:foregroundMark x1="58507" y1="74941" x2="58507" y2="74941"/>
                        <a14:foregroundMark x1="58507" y1="74941" x2="58507" y2="74941"/>
                        <a14:foregroundMark x1="57612" y1="71429" x2="57612" y2="71429"/>
                        <a14:foregroundMark x1="57612" y1="71429" x2="57612" y2="71429"/>
                        <a14:foregroundMark x1="58433" y1="70726" x2="58433" y2="70726"/>
                        <a14:foregroundMark x1="58433" y1="70726" x2="58433" y2="70726"/>
                        <a14:foregroundMark x1="59478" y1="74707" x2="59478" y2="74707"/>
                        <a14:foregroundMark x1="59478" y1="74707" x2="59478" y2="74707"/>
                        <a14:foregroundMark x1="61418" y1="74239" x2="61418" y2="74239"/>
                        <a14:foregroundMark x1="61418" y1="74239" x2="61418" y2="74239"/>
                        <a14:foregroundMark x1="63284" y1="73302" x2="63284" y2="73302"/>
                        <a14:foregroundMark x1="63284" y1="73302" x2="63284" y2="73302"/>
                        <a14:foregroundMark x1="64030" y1="71663" x2="64030" y2="71663"/>
                        <a14:foregroundMark x1="64030" y1="71663" x2="64030" y2="71663"/>
                        <a14:foregroundMark x1="65000" y1="71663" x2="65000" y2="71663"/>
                        <a14:foregroundMark x1="65000" y1="71663" x2="65000" y2="71663"/>
                        <a14:foregroundMark x1="68657" y1="73536" x2="68657" y2="73536"/>
                        <a14:foregroundMark x1="68657" y1="73536" x2="68657" y2="73536"/>
                        <a14:foregroundMark x1="70448" y1="72834" x2="70448" y2="72834"/>
                        <a14:foregroundMark x1="70448" y1="72834" x2="70448" y2="72834"/>
                        <a14:foregroundMark x1="73209" y1="73770" x2="73209" y2="73770"/>
                        <a14:foregroundMark x1="73209" y1="73770" x2="73209" y2="73770"/>
                        <a14:foregroundMark x1="75000" y1="75878" x2="75000" y2="75878"/>
                        <a14:foregroundMark x1="75000" y1="75878" x2="75000" y2="75878"/>
                        <a14:foregroundMark x1="76418" y1="76581" x2="76418" y2="76581"/>
                        <a14:foregroundMark x1="76418" y1="76581" x2="76418" y2="76581"/>
                        <a14:foregroundMark x1="77910" y1="70960" x2="77910" y2="70960"/>
                        <a14:foregroundMark x1="77910" y1="70960" x2="77910" y2="70960"/>
                        <a14:foregroundMark x1="79104" y1="73302" x2="79104" y2="73302"/>
                        <a14:foregroundMark x1="79104" y1="73302" x2="79104" y2="73302"/>
                        <a14:foregroundMark x1="78881" y1="75644" x2="78881" y2="75644"/>
                        <a14:foregroundMark x1="78881" y1="75644" x2="78881" y2="75644"/>
                        <a14:foregroundMark x1="81493" y1="70726" x2="81493" y2="70726"/>
                        <a14:foregroundMark x1="81493" y1="70726" x2="81493" y2="70726"/>
                        <a14:foregroundMark x1="82537" y1="72131" x2="82537" y2="72131"/>
                        <a14:foregroundMark x1="82537" y1="72131" x2="82537" y2="72131"/>
                        <a14:foregroundMark x1="82537" y1="68618" x2="82537" y2="68618"/>
                        <a14:foregroundMark x1="82537" y1="68618" x2="82537" y2="68618"/>
                        <a14:foregroundMark x1="84403" y1="72600" x2="84403" y2="72600"/>
                        <a14:foregroundMark x1="84403" y1="72600" x2="84403" y2="72600"/>
                        <a14:foregroundMark x1="86194" y1="75410" x2="86194" y2="75410"/>
                        <a14:foregroundMark x1="86194" y1="75410" x2="86194" y2="75410"/>
                        <a14:foregroundMark x1="87537" y1="69321" x2="87537" y2="69321"/>
                        <a14:foregroundMark x1="87537" y1="69321" x2="87537" y2="69321"/>
                        <a14:foregroundMark x1="88358" y1="74005" x2="88358" y2="74005"/>
                        <a14:foregroundMark x1="88358" y1="74005" x2="88358" y2="74005"/>
                        <a14:foregroundMark x1="89030" y1="70492" x2="89030" y2="70492"/>
                        <a14:foregroundMark x1="89030" y1="70492" x2="89030" y2="70492"/>
                        <a14:foregroundMark x1="90597" y1="71663" x2="90597" y2="71663"/>
                        <a14:foregroundMark x1="90597" y1="71663" x2="90597" y2="71663"/>
                        <a14:foregroundMark x1="91418" y1="75176" x2="91418" y2="75176"/>
                        <a14:foregroundMark x1="91418" y1="75176" x2="91418" y2="75176"/>
                        <a14:foregroundMark x1="93433" y1="76347" x2="93433" y2="76347"/>
                        <a14:foregroundMark x1="93433" y1="76347" x2="93433" y2="7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752600" cy="5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799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rlg_logowhite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2" b="91335" l="3657" r="96194">
                        <a14:foregroundMark x1="33358" y1="47775" x2="33358" y2="47775"/>
                        <a14:foregroundMark x1="33358" y1="47775" x2="33358" y2="47775"/>
                        <a14:foregroundMark x1="15970" y1="54801" x2="15970" y2="54801"/>
                        <a14:foregroundMark x1="15970" y1="54801" x2="15970" y2="54801"/>
                        <a14:foregroundMark x1="10896" y1="25995" x2="10896" y2="25995"/>
                        <a14:foregroundMark x1="10896" y1="25995" x2="10896" y2="25995"/>
                        <a14:foregroundMark x1="42164" y1="39578" x2="42164" y2="39578"/>
                        <a14:foregroundMark x1="42164" y1="39578" x2="42164" y2="39578"/>
                        <a14:foregroundMark x1="51418" y1="40515" x2="51418" y2="40515"/>
                        <a14:foregroundMark x1="51418" y1="40515" x2="51418" y2="40515"/>
                        <a14:foregroundMark x1="58060" y1="40281" x2="58060" y2="40281"/>
                        <a14:foregroundMark x1="58060" y1="40281" x2="58060" y2="40281"/>
                        <a14:foregroundMark x1="32463" y1="73770" x2="32463" y2="73770"/>
                        <a14:foregroundMark x1="32463" y1="73770" x2="32463" y2="73770"/>
                        <a14:foregroundMark x1="32836" y1="74941" x2="32836" y2="74941"/>
                        <a14:foregroundMark x1="32836" y1="74941" x2="32836" y2="74941"/>
                        <a14:foregroundMark x1="34701" y1="73770" x2="34701" y2="73770"/>
                        <a14:foregroundMark x1="34701" y1="73770" x2="34701" y2="73770"/>
                        <a14:foregroundMark x1="35522" y1="71429" x2="35522" y2="71429"/>
                        <a14:foregroundMark x1="35522" y1="71429" x2="35522" y2="71429"/>
                        <a14:foregroundMark x1="36493" y1="74005" x2="36493" y2="74005"/>
                        <a14:foregroundMark x1="36493" y1="74005" x2="36493" y2="74005"/>
                        <a14:foregroundMark x1="36418" y1="68618" x2="36418" y2="68618"/>
                        <a14:foregroundMark x1="36418" y1="68618" x2="36418" y2="68618"/>
                        <a14:foregroundMark x1="37761" y1="70492" x2="37761" y2="70492"/>
                        <a14:foregroundMark x1="37761" y1="70492" x2="37761" y2="70492"/>
                        <a14:foregroundMark x1="38433" y1="74707" x2="38433" y2="74707"/>
                        <a14:foregroundMark x1="38433" y1="74707" x2="38433" y2="74707"/>
                        <a14:foregroundMark x1="39925" y1="72600" x2="39925" y2="72600"/>
                        <a14:foregroundMark x1="39925" y1="72600" x2="39925" y2="72600"/>
                        <a14:foregroundMark x1="41866" y1="71194" x2="41866" y2="71194"/>
                        <a14:foregroundMark x1="41866" y1="71194" x2="41866" y2="71194"/>
                        <a14:foregroundMark x1="42910" y1="72834" x2="42910" y2="72834"/>
                        <a14:foregroundMark x1="42910" y1="72834" x2="42910" y2="72834"/>
                        <a14:foregroundMark x1="44776" y1="75410" x2="44776" y2="75410"/>
                        <a14:foregroundMark x1="44776" y1="75410" x2="44776" y2="75410"/>
                        <a14:foregroundMark x1="45597" y1="73536" x2="45597" y2="73536"/>
                        <a14:foregroundMark x1="45597" y1="73536" x2="45597" y2="73536"/>
                        <a14:foregroundMark x1="46866" y1="74707" x2="46866" y2="74707"/>
                        <a14:foregroundMark x1="46866" y1="74707" x2="46866" y2="74707"/>
                        <a14:foregroundMark x1="46866" y1="68618" x2="46866" y2="68618"/>
                        <a14:foregroundMark x1="46866" y1="68618" x2="46866" y2="68618"/>
                        <a14:foregroundMark x1="48657" y1="72600" x2="48657" y2="72600"/>
                        <a14:foregroundMark x1="48657" y1="72600" x2="48657" y2="72600"/>
                        <a14:foregroundMark x1="49478" y1="72600" x2="49478" y2="72600"/>
                        <a14:foregroundMark x1="49478" y1="72600" x2="49478" y2="72600"/>
                        <a14:foregroundMark x1="52164" y1="72600" x2="52164" y2="72600"/>
                        <a14:foregroundMark x1="52164" y1="72600" x2="52164" y2="72600"/>
                        <a14:foregroundMark x1="52612" y1="75410" x2="52612" y2="75410"/>
                        <a14:foregroundMark x1="52612" y1="75410" x2="52612" y2="75410"/>
                        <a14:foregroundMark x1="54328" y1="76112" x2="54328" y2="76112"/>
                        <a14:foregroundMark x1="54328" y1="76112" x2="54328" y2="76112"/>
                        <a14:foregroundMark x1="56940" y1="73770" x2="56940" y2="73770"/>
                        <a14:foregroundMark x1="56940" y1="73770" x2="56940" y2="73770"/>
                        <a14:foregroundMark x1="56791" y1="68852" x2="56791" y2="68852"/>
                        <a14:foregroundMark x1="56791" y1="68852" x2="56791" y2="68852"/>
                        <a14:foregroundMark x1="58507" y1="74941" x2="58507" y2="74941"/>
                        <a14:foregroundMark x1="58507" y1="74941" x2="58507" y2="74941"/>
                        <a14:foregroundMark x1="57612" y1="71429" x2="57612" y2="71429"/>
                        <a14:foregroundMark x1="57612" y1="71429" x2="57612" y2="71429"/>
                        <a14:foregroundMark x1="58433" y1="70726" x2="58433" y2="70726"/>
                        <a14:foregroundMark x1="58433" y1="70726" x2="58433" y2="70726"/>
                        <a14:foregroundMark x1="59478" y1="74707" x2="59478" y2="74707"/>
                        <a14:foregroundMark x1="59478" y1="74707" x2="59478" y2="74707"/>
                        <a14:foregroundMark x1="61418" y1="74239" x2="61418" y2="74239"/>
                        <a14:foregroundMark x1="61418" y1="74239" x2="61418" y2="74239"/>
                        <a14:foregroundMark x1="63284" y1="73302" x2="63284" y2="73302"/>
                        <a14:foregroundMark x1="63284" y1="73302" x2="63284" y2="73302"/>
                        <a14:foregroundMark x1="64030" y1="71663" x2="64030" y2="71663"/>
                        <a14:foregroundMark x1="64030" y1="71663" x2="64030" y2="71663"/>
                        <a14:foregroundMark x1="65000" y1="71663" x2="65000" y2="71663"/>
                        <a14:foregroundMark x1="65000" y1="71663" x2="65000" y2="71663"/>
                        <a14:foregroundMark x1="68657" y1="73536" x2="68657" y2="73536"/>
                        <a14:foregroundMark x1="68657" y1="73536" x2="68657" y2="73536"/>
                        <a14:foregroundMark x1="70448" y1="72834" x2="70448" y2="72834"/>
                        <a14:foregroundMark x1="70448" y1="72834" x2="70448" y2="72834"/>
                        <a14:foregroundMark x1="73209" y1="73770" x2="73209" y2="73770"/>
                        <a14:foregroundMark x1="73209" y1="73770" x2="73209" y2="73770"/>
                        <a14:foregroundMark x1="75000" y1="75878" x2="75000" y2="75878"/>
                        <a14:foregroundMark x1="75000" y1="75878" x2="75000" y2="75878"/>
                        <a14:foregroundMark x1="76418" y1="76581" x2="76418" y2="76581"/>
                        <a14:foregroundMark x1="76418" y1="76581" x2="76418" y2="76581"/>
                        <a14:foregroundMark x1="77910" y1="70960" x2="77910" y2="70960"/>
                        <a14:foregroundMark x1="77910" y1="70960" x2="77910" y2="70960"/>
                        <a14:foregroundMark x1="79104" y1="73302" x2="79104" y2="73302"/>
                        <a14:foregroundMark x1="79104" y1="73302" x2="79104" y2="73302"/>
                        <a14:foregroundMark x1="78881" y1="75644" x2="78881" y2="75644"/>
                        <a14:foregroundMark x1="78881" y1="75644" x2="78881" y2="75644"/>
                        <a14:foregroundMark x1="81493" y1="70726" x2="81493" y2="70726"/>
                        <a14:foregroundMark x1="81493" y1="70726" x2="81493" y2="70726"/>
                        <a14:foregroundMark x1="82537" y1="72131" x2="82537" y2="72131"/>
                        <a14:foregroundMark x1="82537" y1="72131" x2="82537" y2="72131"/>
                        <a14:foregroundMark x1="82537" y1="68618" x2="82537" y2="68618"/>
                        <a14:foregroundMark x1="82537" y1="68618" x2="82537" y2="68618"/>
                        <a14:foregroundMark x1="84403" y1="72600" x2="84403" y2="72600"/>
                        <a14:foregroundMark x1="84403" y1="72600" x2="84403" y2="72600"/>
                        <a14:foregroundMark x1="86194" y1="75410" x2="86194" y2="75410"/>
                        <a14:foregroundMark x1="86194" y1="75410" x2="86194" y2="75410"/>
                        <a14:foregroundMark x1="87537" y1="69321" x2="87537" y2="69321"/>
                        <a14:foregroundMark x1="87537" y1="69321" x2="87537" y2="69321"/>
                        <a14:foregroundMark x1="88358" y1="74005" x2="88358" y2="74005"/>
                        <a14:foregroundMark x1="88358" y1="74005" x2="88358" y2="74005"/>
                        <a14:foregroundMark x1="89030" y1="70492" x2="89030" y2="70492"/>
                        <a14:foregroundMark x1="89030" y1="70492" x2="89030" y2="70492"/>
                        <a14:foregroundMark x1="90597" y1="71663" x2="90597" y2="71663"/>
                        <a14:foregroundMark x1="90597" y1="71663" x2="90597" y2="71663"/>
                        <a14:foregroundMark x1="91418" y1="75176" x2="91418" y2="75176"/>
                        <a14:foregroundMark x1="91418" y1="75176" x2="91418" y2="75176"/>
                        <a14:foregroundMark x1="93433" y1="76347" x2="93433" y2="76347"/>
                        <a14:foregroundMark x1="93433" y1="76347" x2="93433" y2="7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752600" cy="5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370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rlg_logowhite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2" b="91335" l="3657" r="96194">
                        <a14:foregroundMark x1="33358" y1="47775" x2="33358" y2="47775"/>
                        <a14:foregroundMark x1="33358" y1="47775" x2="33358" y2="47775"/>
                        <a14:foregroundMark x1="15970" y1="54801" x2="15970" y2="54801"/>
                        <a14:foregroundMark x1="15970" y1="54801" x2="15970" y2="54801"/>
                        <a14:foregroundMark x1="10896" y1="25995" x2="10896" y2="25995"/>
                        <a14:foregroundMark x1="10896" y1="25995" x2="10896" y2="25995"/>
                        <a14:foregroundMark x1="42164" y1="39578" x2="42164" y2="39578"/>
                        <a14:foregroundMark x1="42164" y1="39578" x2="42164" y2="39578"/>
                        <a14:foregroundMark x1="51418" y1="40515" x2="51418" y2="40515"/>
                        <a14:foregroundMark x1="51418" y1="40515" x2="51418" y2="40515"/>
                        <a14:foregroundMark x1="58060" y1="40281" x2="58060" y2="40281"/>
                        <a14:foregroundMark x1="58060" y1="40281" x2="58060" y2="40281"/>
                        <a14:foregroundMark x1="32463" y1="73770" x2="32463" y2="73770"/>
                        <a14:foregroundMark x1="32463" y1="73770" x2="32463" y2="73770"/>
                        <a14:foregroundMark x1="32836" y1="74941" x2="32836" y2="74941"/>
                        <a14:foregroundMark x1="32836" y1="74941" x2="32836" y2="74941"/>
                        <a14:foregroundMark x1="34701" y1="73770" x2="34701" y2="73770"/>
                        <a14:foregroundMark x1="34701" y1="73770" x2="34701" y2="73770"/>
                        <a14:foregroundMark x1="35522" y1="71429" x2="35522" y2="71429"/>
                        <a14:foregroundMark x1="35522" y1="71429" x2="35522" y2="71429"/>
                        <a14:foregroundMark x1="36493" y1="74005" x2="36493" y2="74005"/>
                        <a14:foregroundMark x1="36493" y1="74005" x2="36493" y2="74005"/>
                        <a14:foregroundMark x1="36418" y1="68618" x2="36418" y2="68618"/>
                        <a14:foregroundMark x1="36418" y1="68618" x2="36418" y2="68618"/>
                        <a14:foregroundMark x1="37761" y1="70492" x2="37761" y2="70492"/>
                        <a14:foregroundMark x1="37761" y1="70492" x2="37761" y2="70492"/>
                        <a14:foregroundMark x1="38433" y1="74707" x2="38433" y2="74707"/>
                        <a14:foregroundMark x1="38433" y1="74707" x2="38433" y2="74707"/>
                        <a14:foregroundMark x1="39925" y1="72600" x2="39925" y2="72600"/>
                        <a14:foregroundMark x1="39925" y1="72600" x2="39925" y2="72600"/>
                        <a14:foregroundMark x1="41866" y1="71194" x2="41866" y2="71194"/>
                        <a14:foregroundMark x1="41866" y1="71194" x2="41866" y2="71194"/>
                        <a14:foregroundMark x1="42910" y1="72834" x2="42910" y2="72834"/>
                        <a14:foregroundMark x1="42910" y1="72834" x2="42910" y2="72834"/>
                        <a14:foregroundMark x1="44776" y1="75410" x2="44776" y2="75410"/>
                        <a14:foregroundMark x1="44776" y1="75410" x2="44776" y2="75410"/>
                        <a14:foregroundMark x1="45597" y1="73536" x2="45597" y2="73536"/>
                        <a14:foregroundMark x1="45597" y1="73536" x2="45597" y2="73536"/>
                        <a14:foregroundMark x1="46866" y1="74707" x2="46866" y2="74707"/>
                        <a14:foregroundMark x1="46866" y1="74707" x2="46866" y2="74707"/>
                        <a14:foregroundMark x1="46866" y1="68618" x2="46866" y2="68618"/>
                        <a14:foregroundMark x1="46866" y1="68618" x2="46866" y2="68618"/>
                        <a14:foregroundMark x1="48657" y1="72600" x2="48657" y2="72600"/>
                        <a14:foregroundMark x1="48657" y1="72600" x2="48657" y2="72600"/>
                        <a14:foregroundMark x1="49478" y1="72600" x2="49478" y2="72600"/>
                        <a14:foregroundMark x1="49478" y1="72600" x2="49478" y2="72600"/>
                        <a14:foregroundMark x1="52164" y1="72600" x2="52164" y2="72600"/>
                        <a14:foregroundMark x1="52164" y1="72600" x2="52164" y2="72600"/>
                        <a14:foregroundMark x1="52612" y1="75410" x2="52612" y2="75410"/>
                        <a14:foregroundMark x1="52612" y1="75410" x2="52612" y2="75410"/>
                        <a14:foregroundMark x1="54328" y1="76112" x2="54328" y2="76112"/>
                        <a14:foregroundMark x1="54328" y1="76112" x2="54328" y2="76112"/>
                        <a14:foregroundMark x1="56940" y1="73770" x2="56940" y2="73770"/>
                        <a14:foregroundMark x1="56940" y1="73770" x2="56940" y2="73770"/>
                        <a14:foregroundMark x1="56791" y1="68852" x2="56791" y2="68852"/>
                        <a14:foregroundMark x1="56791" y1="68852" x2="56791" y2="68852"/>
                        <a14:foregroundMark x1="58507" y1="74941" x2="58507" y2="74941"/>
                        <a14:foregroundMark x1="58507" y1="74941" x2="58507" y2="74941"/>
                        <a14:foregroundMark x1="57612" y1="71429" x2="57612" y2="71429"/>
                        <a14:foregroundMark x1="57612" y1="71429" x2="57612" y2="71429"/>
                        <a14:foregroundMark x1="58433" y1="70726" x2="58433" y2="70726"/>
                        <a14:foregroundMark x1="58433" y1="70726" x2="58433" y2="70726"/>
                        <a14:foregroundMark x1="59478" y1="74707" x2="59478" y2="74707"/>
                        <a14:foregroundMark x1="59478" y1="74707" x2="59478" y2="74707"/>
                        <a14:foregroundMark x1="61418" y1="74239" x2="61418" y2="74239"/>
                        <a14:foregroundMark x1="61418" y1="74239" x2="61418" y2="74239"/>
                        <a14:foregroundMark x1="63284" y1="73302" x2="63284" y2="73302"/>
                        <a14:foregroundMark x1="63284" y1="73302" x2="63284" y2="73302"/>
                        <a14:foregroundMark x1="64030" y1="71663" x2="64030" y2="71663"/>
                        <a14:foregroundMark x1="64030" y1="71663" x2="64030" y2="71663"/>
                        <a14:foregroundMark x1="65000" y1="71663" x2="65000" y2="71663"/>
                        <a14:foregroundMark x1="65000" y1="71663" x2="65000" y2="71663"/>
                        <a14:foregroundMark x1="68657" y1="73536" x2="68657" y2="73536"/>
                        <a14:foregroundMark x1="68657" y1="73536" x2="68657" y2="73536"/>
                        <a14:foregroundMark x1="70448" y1="72834" x2="70448" y2="72834"/>
                        <a14:foregroundMark x1="70448" y1="72834" x2="70448" y2="72834"/>
                        <a14:foregroundMark x1="73209" y1="73770" x2="73209" y2="73770"/>
                        <a14:foregroundMark x1="73209" y1="73770" x2="73209" y2="73770"/>
                        <a14:foregroundMark x1="75000" y1="75878" x2="75000" y2="75878"/>
                        <a14:foregroundMark x1="75000" y1="75878" x2="75000" y2="75878"/>
                        <a14:foregroundMark x1="76418" y1="76581" x2="76418" y2="76581"/>
                        <a14:foregroundMark x1="76418" y1="76581" x2="76418" y2="76581"/>
                        <a14:foregroundMark x1="77910" y1="70960" x2="77910" y2="70960"/>
                        <a14:foregroundMark x1="77910" y1="70960" x2="77910" y2="70960"/>
                        <a14:foregroundMark x1="79104" y1="73302" x2="79104" y2="73302"/>
                        <a14:foregroundMark x1="79104" y1="73302" x2="79104" y2="73302"/>
                        <a14:foregroundMark x1="78881" y1="75644" x2="78881" y2="75644"/>
                        <a14:foregroundMark x1="78881" y1="75644" x2="78881" y2="75644"/>
                        <a14:foregroundMark x1="81493" y1="70726" x2="81493" y2="70726"/>
                        <a14:foregroundMark x1="81493" y1="70726" x2="81493" y2="70726"/>
                        <a14:foregroundMark x1="82537" y1="72131" x2="82537" y2="72131"/>
                        <a14:foregroundMark x1="82537" y1="72131" x2="82537" y2="72131"/>
                        <a14:foregroundMark x1="82537" y1="68618" x2="82537" y2="68618"/>
                        <a14:foregroundMark x1="82537" y1="68618" x2="82537" y2="68618"/>
                        <a14:foregroundMark x1="84403" y1="72600" x2="84403" y2="72600"/>
                        <a14:foregroundMark x1="84403" y1="72600" x2="84403" y2="72600"/>
                        <a14:foregroundMark x1="86194" y1="75410" x2="86194" y2="75410"/>
                        <a14:foregroundMark x1="86194" y1="75410" x2="86194" y2="75410"/>
                        <a14:foregroundMark x1="87537" y1="69321" x2="87537" y2="69321"/>
                        <a14:foregroundMark x1="87537" y1="69321" x2="87537" y2="69321"/>
                        <a14:foregroundMark x1="88358" y1="74005" x2="88358" y2="74005"/>
                        <a14:foregroundMark x1="88358" y1="74005" x2="88358" y2="74005"/>
                        <a14:foregroundMark x1="89030" y1="70492" x2="89030" y2="70492"/>
                        <a14:foregroundMark x1="89030" y1="70492" x2="89030" y2="70492"/>
                        <a14:foregroundMark x1="90597" y1="71663" x2="90597" y2="71663"/>
                        <a14:foregroundMark x1="90597" y1="71663" x2="90597" y2="71663"/>
                        <a14:foregroundMark x1="91418" y1="75176" x2="91418" y2="75176"/>
                        <a14:foregroundMark x1="91418" y1="75176" x2="91418" y2="75176"/>
                        <a14:foregroundMark x1="93433" y1="76347" x2="93433" y2="76347"/>
                        <a14:foregroundMark x1="93433" y1="76347" x2="93433" y2="7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752600" cy="5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7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rlg_logowhite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2" b="91335" l="3657" r="96194">
                        <a14:foregroundMark x1="33358" y1="47775" x2="33358" y2="47775"/>
                        <a14:foregroundMark x1="33358" y1="47775" x2="33358" y2="47775"/>
                        <a14:foregroundMark x1="15970" y1="54801" x2="15970" y2="54801"/>
                        <a14:foregroundMark x1="15970" y1="54801" x2="15970" y2="54801"/>
                        <a14:foregroundMark x1="10896" y1="25995" x2="10896" y2="25995"/>
                        <a14:foregroundMark x1="10896" y1="25995" x2="10896" y2="25995"/>
                        <a14:foregroundMark x1="42164" y1="39578" x2="42164" y2="39578"/>
                        <a14:foregroundMark x1="42164" y1="39578" x2="42164" y2="39578"/>
                        <a14:foregroundMark x1="51418" y1="40515" x2="51418" y2="40515"/>
                        <a14:foregroundMark x1="51418" y1="40515" x2="51418" y2="40515"/>
                        <a14:foregroundMark x1="58060" y1="40281" x2="58060" y2="40281"/>
                        <a14:foregroundMark x1="58060" y1="40281" x2="58060" y2="40281"/>
                        <a14:foregroundMark x1="32463" y1="73770" x2="32463" y2="73770"/>
                        <a14:foregroundMark x1="32463" y1="73770" x2="32463" y2="73770"/>
                        <a14:foregroundMark x1="32836" y1="74941" x2="32836" y2="74941"/>
                        <a14:foregroundMark x1="32836" y1="74941" x2="32836" y2="74941"/>
                        <a14:foregroundMark x1="34701" y1="73770" x2="34701" y2="73770"/>
                        <a14:foregroundMark x1="34701" y1="73770" x2="34701" y2="73770"/>
                        <a14:foregroundMark x1="35522" y1="71429" x2="35522" y2="71429"/>
                        <a14:foregroundMark x1="35522" y1="71429" x2="35522" y2="71429"/>
                        <a14:foregroundMark x1="36493" y1="74005" x2="36493" y2="74005"/>
                        <a14:foregroundMark x1="36493" y1="74005" x2="36493" y2="74005"/>
                        <a14:foregroundMark x1="36418" y1="68618" x2="36418" y2="68618"/>
                        <a14:foregroundMark x1="36418" y1="68618" x2="36418" y2="68618"/>
                        <a14:foregroundMark x1="37761" y1="70492" x2="37761" y2="70492"/>
                        <a14:foregroundMark x1="37761" y1="70492" x2="37761" y2="70492"/>
                        <a14:foregroundMark x1="38433" y1="74707" x2="38433" y2="74707"/>
                        <a14:foregroundMark x1="38433" y1="74707" x2="38433" y2="74707"/>
                        <a14:foregroundMark x1="39925" y1="72600" x2="39925" y2="72600"/>
                        <a14:foregroundMark x1="39925" y1="72600" x2="39925" y2="72600"/>
                        <a14:foregroundMark x1="41866" y1="71194" x2="41866" y2="71194"/>
                        <a14:foregroundMark x1="41866" y1="71194" x2="41866" y2="71194"/>
                        <a14:foregroundMark x1="42910" y1="72834" x2="42910" y2="72834"/>
                        <a14:foregroundMark x1="42910" y1="72834" x2="42910" y2="72834"/>
                        <a14:foregroundMark x1="44776" y1="75410" x2="44776" y2="75410"/>
                        <a14:foregroundMark x1="44776" y1="75410" x2="44776" y2="75410"/>
                        <a14:foregroundMark x1="45597" y1="73536" x2="45597" y2="73536"/>
                        <a14:foregroundMark x1="45597" y1="73536" x2="45597" y2="73536"/>
                        <a14:foregroundMark x1="46866" y1="74707" x2="46866" y2="74707"/>
                        <a14:foregroundMark x1="46866" y1="74707" x2="46866" y2="74707"/>
                        <a14:foregroundMark x1="46866" y1="68618" x2="46866" y2="68618"/>
                        <a14:foregroundMark x1="46866" y1="68618" x2="46866" y2="68618"/>
                        <a14:foregroundMark x1="48657" y1="72600" x2="48657" y2="72600"/>
                        <a14:foregroundMark x1="48657" y1="72600" x2="48657" y2="72600"/>
                        <a14:foregroundMark x1="49478" y1="72600" x2="49478" y2="72600"/>
                        <a14:foregroundMark x1="49478" y1="72600" x2="49478" y2="72600"/>
                        <a14:foregroundMark x1="52164" y1="72600" x2="52164" y2="72600"/>
                        <a14:foregroundMark x1="52164" y1="72600" x2="52164" y2="72600"/>
                        <a14:foregroundMark x1="52612" y1="75410" x2="52612" y2="75410"/>
                        <a14:foregroundMark x1="52612" y1="75410" x2="52612" y2="75410"/>
                        <a14:foregroundMark x1="54328" y1="76112" x2="54328" y2="76112"/>
                        <a14:foregroundMark x1="54328" y1="76112" x2="54328" y2="76112"/>
                        <a14:foregroundMark x1="56940" y1="73770" x2="56940" y2="73770"/>
                        <a14:foregroundMark x1="56940" y1="73770" x2="56940" y2="73770"/>
                        <a14:foregroundMark x1="56791" y1="68852" x2="56791" y2="68852"/>
                        <a14:foregroundMark x1="56791" y1="68852" x2="56791" y2="68852"/>
                        <a14:foregroundMark x1="58507" y1="74941" x2="58507" y2="74941"/>
                        <a14:foregroundMark x1="58507" y1="74941" x2="58507" y2="74941"/>
                        <a14:foregroundMark x1="57612" y1="71429" x2="57612" y2="71429"/>
                        <a14:foregroundMark x1="57612" y1="71429" x2="57612" y2="71429"/>
                        <a14:foregroundMark x1="58433" y1="70726" x2="58433" y2="70726"/>
                        <a14:foregroundMark x1="58433" y1="70726" x2="58433" y2="70726"/>
                        <a14:foregroundMark x1="59478" y1="74707" x2="59478" y2="74707"/>
                        <a14:foregroundMark x1="59478" y1="74707" x2="59478" y2="74707"/>
                        <a14:foregroundMark x1="61418" y1="74239" x2="61418" y2="74239"/>
                        <a14:foregroundMark x1="61418" y1="74239" x2="61418" y2="74239"/>
                        <a14:foregroundMark x1="63284" y1="73302" x2="63284" y2="73302"/>
                        <a14:foregroundMark x1="63284" y1="73302" x2="63284" y2="73302"/>
                        <a14:foregroundMark x1="64030" y1="71663" x2="64030" y2="71663"/>
                        <a14:foregroundMark x1="64030" y1="71663" x2="64030" y2="71663"/>
                        <a14:foregroundMark x1="65000" y1="71663" x2="65000" y2="71663"/>
                        <a14:foregroundMark x1="65000" y1="71663" x2="65000" y2="71663"/>
                        <a14:foregroundMark x1="68657" y1="73536" x2="68657" y2="73536"/>
                        <a14:foregroundMark x1="68657" y1="73536" x2="68657" y2="73536"/>
                        <a14:foregroundMark x1="70448" y1="72834" x2="70448" y2="72834"/>
                        <a14:foregroundMark x1="70448" y1="72834" x2="70448" y2="72834"/>
                        <a14:foregroundMark x1="73209" y1="73770" x2="73209" y2="73770"/>
                        <a14:foregroundMark x1="73209" y1="73770" x2="73209" y2="73770"/>
                        <a14:foregroundMark x1="75000" y1="75878" x2="75000" y2="75878"/>
                        <a14:foregroundMark x1="75000" y1="75878" x2="75000" y2="75878"/>
                        <a14:foregroundMark x1="76418" y1="76581" x2="76418" y2="76581"/>
                        <a14:foregroundMark x1="76418" y1="76581" x2="76418" y2="76581"/>
                        <a14:foregroundMark x1="77910" y1="70960" x2="77910" y2="70960"/>
                        <a14:foregroundMark x1="77910" y1="70960" x2="77910" y2="70960"/>
                        <a14:foregroundMark x1="79104" y1="73302" x2="79104" y2="73302"/>
                        <a14:foregroundMark x1="79104" y1="73302" x2="79104" y2="73302"/>
                        <a14:foregroundMark x1="78881" y1="75644" x2="78881" y2="75644"/>
                        <a14:foregroundMark x1="78881" y1="75644" x2="78881" y2="75644"/>
                        <a14:foregroundMark x1="81493" y1="70726" x2="81493" y2="70726"/>
                        <a14:foregroundMark x1="81493" y1="70726" x2="81493" y2="70726"/>
                        <a14:foregroundMark x1="82537" y1="72131" x2="82537" y2="72131"/>
                        <a14:foregroundMark x1="82537" y1="72131" x2="82537" y2="72131"/>
                        <a14:foregroundMark x1="82537" y1="68618" x2="82537" y2="68618"/>
                        <a14:foregroundMark x1="82537" y1="68618" x2="82537" y2="68618"/>
                        <a14:foregroundMark x1="84403" y1="72600" x2="84403" y2="72600"/>
                        <a14:foregroundMark x1="84403" y1="72600" x2="84403" y2="72600"/>
                        <a14:foregroundMark x1="86194" y1="75410" x2="86194" y2="75410"/>
                        <a14:foregroundMark x1="86194" y1="75410" x2="86194" y2="75410"/>
                        <a14:foregroundMark x1="87537" y1="69321" x2="87537" y2="69321"/>
                        <a14:foregroundMark x1="87537" y1="69321" x2="87537" y2="69321"/>
                        <a14:foregroundMark x1="88358" y1="74005" x2="88358" y2="74005"/>
                        <a14:foregroundMark x1="88358" y1="74005" x2="88358" y2="74005"/>
                        <a14:foregroundMark x1="89030" y1="70492" x2="89030" y2="70492"/>
                        <a14:foregroundMark x1="89030" y1="70492" x2="89030" y2="70492"/>
                        <a14:foregroundMark x1="90597" y1="71663" x2="90597" y2="71663"/>
                        <a14:foregroundMark x1="90597" y1="71663" x2="90597" y2="71663"/>
                        <a14:foregroundMark x1="91418" y1="75176" x2="91418" y2="75176"/>
                        <a14:foregroundMark x1="91418" y1="75176" x2="91418" y2="75176"/>
                        <a14:foregroundMark x1="93433" y1="76347" x2="93433" y2="76347"/>
                        <a14:foregroundMark x1="93433" y1="76347" x2="93433" y2="7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752600" cy="5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42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 userDrawn="1">
            <p:ph type="ctrTitle"/>
          </p:nvPr>
        </p:nvSpPr>
        <p:spPr>
          <a:xfrm>
            <a:off x="2209800" y="2057400"/>
            <a:ext cx="6629400" cy="1470025"/>
          </a:xfrm>
          <a:noFill/>
          <a:ln>
            <a:noFill/>
          </a:ln>
        </p:spPr>
        <p:txBody>
          <a:bodyPr lIns="0" tIns="0" rIns="0" bIns="0"/>
          <a:lstStyle>
            <a:lvl1pPr>
              <a:defRPr lang="en-US" sz="24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209800" y="35814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lang="en-US" sz="2000" b="0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24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3" name="Rectangle 48"/>
          <p:cNvSpPr>
            <a:spLocks noChangeArrowheads="1"/>
          </p:cNvSpPr>
          <p:nvPr userDrawn="1"/>
        </p:nvSpPr>
        <p:spPr bwMode="auto">
          <a:xfrm>
            <a:off x="4495800" y="5283199"/>
            <a:ext cx="354013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6" name="Picture 25" descr="iStock_000007602145Large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 b="20635"/>
          <a:stretch/>
        </p:blipFill>
        <p:spPr>
          <a:xfrm>
            <a:off x="0" y="5353051"/>
            <a:ext cx="2552700" cy="1516027"/>
          </a:xfrm>
          <a:prstGeom prst="rect">
            <a:avLst/>
          </a:prstGeom>
        </p:spPr>
      </p:pic>
      <p:pic>
        <p:nvPicPr>
          <p:cNvPr id="29" name="Picture 28" descr="map no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257800"/>
            <a:ext cx="4381500" cy="1611278"/>
          </a:xfrm>
          <a:prstGeom prst="rect">
            <a:avLst/>
          </a:prstGeom>
        </p:spPr>
      </p:pic>
      <p:sp>
        <p:nvSpPr>
          <p:cNvPr id="30" name="Rectangle 51"/>
          <p:cNvSpPr>
            <a:spLocks noChangeArrowheads="1"/>
          </p:cNvSpPr>
          <p:nvPr userDrawn="1"/>
        </p:nvSpPr>
        <p:spPr bwMode="auto">
          <a:xfrm>
            <a:off x="0" y="5283199"/>
            <a:ext cx="457200" cy="16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1" name="Rectangle 33"/>
          <p:cNvSpPr>
            <a:spLocks noChangeArrowheads="1"/>
          </p:cNvSpPr>
          <p:nvPr userDrawn="1"/>
        </p:nvSpPr>
        <p:spPr bwMode="auto">
          <a:xfrm>
            <a:off x="0" y="5283199"/>
            <a:ext cx="228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2" name="Rectangle 47"/>
          <p:cNvSpPr>
            <a:spLocks noChangeArrowheads="1"/>
          </p:cNvSpPr>
          <p:nvPr userDrawn="1"/>
        </p:nvSpPr>
        <p:spPr bwMode="auto">
          <a:xfrm>
            <a:off x="2209800" y="5283199"/>
            <a:ext cx="685800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3" name="Picture 32" descr="ICAAC_bugimag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5182481"/>
            <a:ext cx="2590800" cy="1686597"/>
          </a:xfrm>
          <a:prstGeom prst="rect">
            <a:avLst/>
          </a:prstGeom>
        </p:spPr>
      </p:pic>
      <p:sp>
        <p:nvSpPr>
          <p:cNvPr id="34" name="Rectangle 50"/>
          <p:cNvSpPr>
            <a:spLocks noChangeArrowheads="1"/>
          </p:cNvSpPr>
          <p:nvPr userDrawn="1"/>
        </p:nvSpPr>
        <p:spPr bwMode="auto">
          <a:xfrm>
            <a:off x="8918575" y="5283199"/>
            <a:ext cx="228600" cy="160020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5" name="Rectangle 49"/>
          <p:cNvSpPr>
            <a:spLocks noChangeArrowheads="1"/>
          </p:cNvSpPr>
          <p:nvPr userDrawn="1"/>
        </p:nvSpPr>
        <p:spPr bwMode="auto">
          <a:xfrm>
            <a:off x="6934200" y="5283199"/>
            <a:ext cx="149225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auto">
          <a:xfrm>
            <a:off x="0" y="421005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209800" y="4267200"/>
            <a:ext cx="6629400" cy="419100"/>
          </a:xfr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rgbClr val="000000"/>
                </a:solidFill>
              </a:defRPr>
            </a:lvl1pPr>
            <a:lvl2pPr marL="457200" indent="0">
              <a:buNone/>
              <a:defRPr sz="1400"/>
            </a:lvl2pPr>
            <a:lvl3pPr marL="857250" indent="0">
              <a:buNone/>
              <a:defRPr sz="1400"/>
            </a:lvl3pPr>
            <a:lvl4pPr marL="1200150" indent="0">
              <a:buNone/>
              <a:defRPr sz="1400"/>
            </a:lvl4pPr>
            <a:lvl5pPr marL="154305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2"/>
          </p:nvPr>
        </p:nvSpPr>
        <p:spPr>
          <a:xfrm>
            <a:off x="2209800" y="46990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None/>
              <a:defRPr lang="en-US" sz="1200" b="0">
                <a:solidFill>
                  <a:srgbClr val="000000"/>
                </a:solidFill>
              </a:defRPr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9" name="Picture 38" descr="Macintosh HD:Users:lamb0013:Desktop:arlg_july13:arlg_logomed.jp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886200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534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8"/>
          <p:cNvSpPr>
            <a:spLocks noChangeArrowheads="1"/>
          </p:cNvSpPr>
          <p:nvPr userDrawn="1"/>
        </p:nvSpPr>
        <p:spPr bwMode="auto">
          <a:xfrm>
            <a:off x="4495800" y="5283199"/>
            <a:ext cx="354013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5" name="Picture 24" descr="iStock_000007602145Large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 b="20635"/>
          <a:stretch/>
        </p:blipFill>
        <p:spPr>
          <a:xfrm>
            <a:off x="0" y="5353051"/>
            <a:ext cx="2552700" cy="1516027"/>
          </a:xfrm>
          <a:prstGeom prst="rect">
            <a:avLst/>
          </a:prstGeom>
        </p:spPr>
      </p:pic>
      <p:pic>
        <p:nvPicPr>
          <p:cNvPr id="23" name="Picture 22" descr="map no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257800"/>
            <a:ext cx="4381500" cy="1611278"/>
          </a:xfrm>
          <a:prstGeom prst="rect">
            <a:avLst/>
          </a:prstGeom>
        </p:spPr>
      </p:pic>
      <p:sp>
        <p:nvSpPr>
          <p:cNvPr id="41" name="Rectangle 51"/>
          <p:cNvSpPr>
            <a:spLocks noChangeArrowheads="1"/>
          </p:cNvSpPr>
          <p:nvPr userDrawn="1"/>
        </p:nvSpPr>
        <p:spPr bwMode="auto">
          <a:xfrm>
            <a:off x="0" y="5283199"/>
            <a:ext cx="457200" cy="16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46" name="Rectangle 33"/>
          <p:cNvSpPr>
            <a:spLocks noChangeArrowheads="1"/>
          </p:cNvSpPr>
          <p:nvPr userDrawn="1"/>
        </p:nvSpPr>
        <p:spPr bwMode="auto">
          <a:xfrm>
            <a:off x="0" y="5283199"/>
            <a:ext cx="228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 userDrawn="1">
            <p:ph type="ctrTitle"/>
          </p:nvPr>
        </p:nvSpPr>
        <p:spPr>
          <a:xfrm>
            <a:off x="2209800" y="2057400"/>
            <a:ext cx="6629400" cy="1470025"/>
          </a:xfrm>
          <a:noFill/>
          <a:ln>
            <a:noFill/>
          </a:ln>
        </p:spPr>
        <p:txBody>
          <a:bodyPr lIns="0" tIns="0" rIns="0" bIns="0"/>
          <a:lstStyle>
            <a:lvl1pPr>
              <a:defRPr lang="en-US" sz="24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209800" y="35814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lang="en-US" sz="2000" b="0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24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45" name="Rectangle 47"/>
          <p:cNvSpPr>
            <a:spLocks noChangeArrowheads="1"/>
          </p:cNvSpPr>
          <p:nvPr userDrawn="1"/>
        </p:nvSpPr>
        <p:spPr bwMode="auto">
          <a:xfrm>
            <a:off x="2209800" y="5283199"/>
            <a:ext cx="685800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5" name="Picture 4" descr="ICAAC_bugimag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5182481"/>
            <a:ext cx="2590800" cy="1686597"/>
          </a:xfrm>
          <a:prstGeom prst="rect">
            <a:avLst/>
          </a:prstGeom>
        </p:spPr>
      </p:pic>
      <p:sp>
        <p:nvSpPr>
          <p:cNvPr id="42" name="Rectangle 50"/>
          <p:cNvSpPr>
            <a:spLocks noChangeArrowheads="1"/>
          </p:cNvSpPr>
          <p:nvPr userDrawn="1"/>
        </p:nvSpPr>
        <p:spPr bwMode="auto">
          <a:xfrm>
            <a:off x="8918575" y="5283199"/>
            <a:ext cx="228600" cy="160020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43" name="Rectangle 49"/>
          <p:cNvSpPr>
            <a:spLocks noChangeArrowheads="1"/>
          </p:cNvSpPr>
          <p:nvPr userDrawn="1"/>
        </p:nvSpPr>
        <p:spPr bwMode="auto">
          <a:xfrm>
            <a:off x="6934200" y="5283199"/>
            <a:ext cx="149225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auto">
          <a:xfrm>
            <a:off x="0" y="421005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209800" y="4267200"/>
            <a:ext cx="6629400" cy="419100"/>
          </a:xfr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rgbClr val="000000"/>
                </a:solidFill>
              </a:defRPr>
            </a:lvl1pPr>
            <a:lvl2pPr marL="457200" indent="0">
              <a:buNone/>
              <a:defRPr sz="1400"/>
            </a:lvl2pPr>
            <a:lvl3pPr marL="857250" indent="0">
              <a:buNone/>
              <a:defRPr sz="1400"/>
            </a:lvl3pPr>
            <a:lvl4pPr marL="1200150" indent="0">
              <a:buNone/>
              <a:defRPr sz="1400"/>
            </a:lvl4pPr>
            <a:lvl5pPr marL="154305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2"/>
          </p:nvPr>
        </p:nvSpPr>
        <p:spPr>
          <a:xfrm>
            <a:off x="2209800" y="46990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None/>
              <a:defRPr lang="en-US" sz="1200" b="0">
                <a:solidFill>
                  <a:srgbClr val="000000"/>
                </a:solidFill>
              </a:defRPr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9" name="Picture 28" descr="Macintosh HD:Users:lamb0013:Desktop:arlg_july13:arlg_logomed.jp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886200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97230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 userDrawn="1">
            <p:ph type="ctrTitle"/>
          </p:nvPr>
        </p:nvSpPr>
        <p:spPr>
          <a:xfrm>
            <a:off x="2209800" y="2057400"/>
            <a:ext cx="6629400" cy="1470025"/>
          </a:xfrm>
          <a:noFill/>
          <a:ln>
            <a:noFill/>
          </a:ln>
        </p:spPr>
        <p:txBody>
          <a:bodyPr lIns="0" tIns="0" rIns="0" bIns="0"/>
          <a:lstStyle>
            <a:lvl1pPr>
              <a:defRPr lang="en-US" sz="24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209800" y="35814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lang="en-US" sz="2000" b="0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24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5" name="Rectangle 48"/>
          <p:cNvSpPr>
            <a:spLocks noChangeArrowheads="1"/>
          </p:cNvSpPr>
          <p:nvPr userDrawn="1"/>
        </p:nvSpPr>
        <p:spPr bwMode="auto">
          <a:xfrm>
            <a:off x="4495800" y="5283199"/>
            <a:ext cx="354013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6" name="Picture 25" descr="iStock_000007602145Large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 b="20635"/>
          <a:stretch/>
        </p:blipFill>
        <p:spPr>
          <a:xfrm>
            <a:off x="0" y="5353051"/>
            <a:ext cx="2552700" cy="1516027"/>
          </a:xfrm>
          <a:prstGeom prst="rect">
            <a:avLst/>
          </a:prstGeom>
        </p:spPr>
      </p:pic>
      <p:pic>
        <p:nvPicPr>
          <p:cNvPr id="27" name="Picture 26" descr="map no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257800"/>
            <a:ext cx="4381500" cy="1611278"/>
          </a:xfrm>
          <a:prstGeom prst="rect">
            <a:avLst/>
          </a:prstGeom>
        </p:spPr>
      </p:pic>
      <p:sp>
        <p:nvSpPr>
          <p:cNvPr id="28" name="Rectangle 51"/>
          <p:cNvSpPr>
            <a:spLocks noChangeArrowheads="1"/>
          </p:cNvSpPr>
          <p:nvPr userDrawn="1"/>
        </p:nvSpPr>
        <p:spPr bwMode="auto">
          <a:xfrm>
            <a:off x="0" y="5283199"/>
            <a:ext cx="457200" cy="16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9" name="Rectangle 33"/>
          <p:cNvSpPr>
            <a:spLocks noChangeArrowheads="1"/>
          </p:cNvSpPr>
          <p:nvPr userDrawn="1"/>
        </p:nvSpPr>
        <p:spPr bwMode="auto">
          <a:xfrm>
            <a:off x="0" y="5283199"/>
            <a:ext cx="228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0" name="Rectangle 47"/>
          <p:cNvSpPr>
            <a:spLocks noChangeArrowheads="1"/>
          </p:cNvSpPr>
          <p:nvPr userDrawn="1"/>
        </p:nvSpPr>
        <p:spPr bwMode="auto">
          <a:xfrm>
            <a:off x="2209800" y="5283199"/>
            <a:ext cx="685800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1" name="Picture 30" descr="ICAAC_bugimag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5182481"/>
            <a:ext cx="2590800" cy="1686597"/>
          </a:xfrm>
          <a:prstGeom prst="rect">
            <a:avLst/>
          </a:prstGeom>
        </p:spPr>
      </p:pic>
      <p:sp>
        <p:nvSpPr>
          <p:cNvPr id="32" name="Rectangle 50"/>
          <p:cNvSpPr>
            <a:spLocks noChangeArrowheads="1"/>
          </p:cNvSpPr>
          <p:nvPr userDrawn="1"/>
        </p:nvSpPr>
        <p:spPr bwMode="auto">
          <a:xfrm>
            <a:off x="8918575" y="5283199"/>
            <a:ext cx="228600" cy="160020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3" name="Rectangle 49"/>
          <p:cNvSpPr>
            <a:spLocks noChangeArrowheads="1"/>
          </p:cNvSpPr>
          <p:nvPr userDrawn="1"/>
        </p:nvSpPr>
        <p:spPr bwMode="auto">
          <a:xfrm>
            <a:off x="6934200" y="5283199"/>
            <a:ext cx="149225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auto">
          <a:xfrm>
            <a:off x="0" y="421005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209800" y="4267200"/>
            <a:ext cx="6629400" cy="419100"/>
          </a:xfr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rgbClr val="000000"/>
                </a:solidFill>
              </a:defRPr>
            </a:lvl1pPr>
            <a:lvl2pPr marL="457200" indent="0">
              <a:buNone/>
              <a:defRPr sz="1400"/>
            </a:lvl2pPr>
            <a:lvl3pPr marL="857250" indent="0">
              <a:buNone/>
              <a:defRPr sz="1400"/>
            </a:lvl3pPr>
            <a:lvl4pPr marL="1200150" indent="0">
              <a:buNone/>
              <a:defRPr sz="1400"/>
            </a:lvl4pPr>
            <a:lvl5pPr marL="154305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2"/>
          </p:nvPr>
        </p:nvSpPr>
        <p:spPr>
          <a:xfrm>
            <a:off x="2209800" y="46990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None/>
              <a:defRPr lang="en-US" sz="1200" b="0">
                <a:solidFill>
                  <a:srgbClr val="000000"/>
                </a:solidFill>
              </a:defRPr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5" name="Picture 34" descr="Macintosh HD:Users:lamb0013:Desktop:arlg_july13:arlg_logomed.jp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886200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5603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6BC8AB-1CE8-4387-9D41-107A4641980F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CFB2C-1491-4536-8B1C-1FB33421A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743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098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801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6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12708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01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357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101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155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439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053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000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5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3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36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027" name="Rectangle 20"/>
          <p:cNvSpPr>
            <a:spLocks noChangeArrowheads="1"/>
          </p:cNvSpPr>
          <p:nvPr userDrawn="1"/>
        </p:nvSpPr>
        <p:spPr bwMode="auto">
          <a:xfrm>
            <a:off x="6477000" y="0"/>
            <a:ext cx="1676400" cy="730250"/>
          </a:xfrm>
          <a:prstGeom prst="rect">
            <a:avLst/>
          </a:prstGeom>
          <a:solidFill>
            <a:srgbClr val="154D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0" y="6684963"/>
            <a:ext cx="135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500" dirty="0" smtClean="0">
                <a:solidFill>
                  <a:srgbClr val="CED8DD"/>
                </a:solidFill>
              </a:rPr>
              <a:t>All Rights Reserved, Duke Medicine 2007</a:t>
            </a:r>
            <a:endParaRPr lang="en-US" dirty="0" smtClean="0">
              <a:solidFill>
                <a:srgbClr val="003698"/>
              </a:solidFill>
            </a:endParaRPr>
          </a:p>
        </p:txBody>
      </p:sp>
      <p:pic>
        <p:nvPicPr>
          <p:cNvPr id="15" name="Picture 14" descr="ICAAC_bugimage.pn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9903" y="0"/>
            <a:ext cx="1066800" cy="668733"/>
          </a:xfrm>
          <a:prstGeom prst="rect">
            <a:avLst/>
          </a:prstGeom>
        </p:spPr>
      </p:pic>
      <p:sp>
        <p:nvSpPr>
          <p:cNvPr id="1034" name="Rectangle 1"/>
          <p:cNvSpPr>
            <a:spLocks noChangeArrowheads="1"/>
          </p:cNvSpPr>
          <p:nvPr userDrawn="1"/>
        </p:nvSpPr>
        <p:spPr bwMode="auto">
          <a:xfrm>
            <a:off x="0" y="533400"/>
            <a:ext cx="9144000" cy="6211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CED8DD"/>
              </a:solidFill>
            </a:endParaRPr>
          </a:p>
        </p:txBody>
      </p:sp>
      <p:sp>
        <p:nvSpPr>
          <p:cNvPr id="1035" name="Rectangle 18"/>
          <p:cNvSpPr>
            <a:spLocks noChangeArrowheads="1"/>
          </p:cNvSpPr>
          <p:nvPr userDrawn="1"/>
        </p:nvSpPr>
        <p:spPr bwMode="auto">
          <a:xfrm>
            <a:off x="0" y="6642100"/>
            <a:ext cx="9144000" cy="228600"/>
          </a:xfrm>
          <a:prstGeom prst="rect">
            <a:avLst/>
          </a:prstGeom>
          <a:solidFill>
            <a:srgbClr val="003698"/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036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685800" y="685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7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Footer Placeholder 8"/>
          <p:cNvSpPr txBox="1">
            <a:spLocks/>
          </p:cNvSpPr>
          <p:nvPr userDrawn="1"/>
        </p:nvSpPr>
        <p:spPr>
          <a:xfrm>
            <a:off x="304800" y="6386513"/>
            <a:ext cx="4876800" cy="24288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endParaRPr lang="en-US" sz="1000" dirty="0">
              <a:solidFill>
                <a:srgbClr val="808080"/>
              </a:solidFill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6629400" y="0"/>
            <a:ext cx="317500" cy="730250"/>
          </a:xfrm>
          <a:prstGeom prst="rect">
            <a:avLst/>
          </a:prstGeom>
          <a:solidFill>
            <a:schemeClr val="accent1">
              <a:alpha val="17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056" name="Rectangle 32"/>
          <p:cNvSpPr>
            <a:spLocks noChangeArrowheads="1"/>
          </p:cNvSpPr>
          <p:nvPr userDrawn="1"/>
        </p:nvSpPr>
        <p:spPr bwMode="auto">
          <a:xfrm>
            <a:off x="7672390" y="0"/>
            <a:ext cx="214313" cy="755650"/>
          </a:xfrm>
          <a:prstGeom prst="rect">
            <a:avLst/>
          </a:prstGeom>
          <a:solidFill>
            <a:schemeClr val="accent1">
              <a:alpha val="17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5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43" r:id="rId12"/>
    <p:sldLayoutId id="2147483805" r:id="rId13"/>
    <p:sldLayoutId id="2147483818" r:id="rId1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rgbClr val="00369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36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027" name="Rectangle 20"/>
          <p:cNvSpPr>
            <a:spLocks noChangeArrowheads="1"/>
          </p:cNvSpPr>
          <p:nvPr userDrawn="1"/>
        </p:nvSpPr>
        <p:spPr bwMode="auto">
          <a:xfrm>
            <a:off x="6477000" y="0"/>
            <a:ext cx="1676400" cy="730250"/>
          </a:xfrm>
          <a:prstGeom prst="rect">
            <a:avLst/>
          </a:prstGeom>
          <a:solidFill>
            <a:srgbClr val="154D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0" y="6684963"/>
            <a:ext cx="135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500" dirty="0" smtClean="0">
                <a:solidFill>
                  <a:srgbClr val="CED8DD"/>
                </a:solidFill>
              </a:rPr>
              <a:t>All Rights Reserved, Duke Medicine 2007</a:t>
            </a:r>
            <a:endParaRPr lang="en-US" dirty="0" smtClean="0">
              <a:solidFill>
                <a:srgbClr val="003698"/>
              </a:solidFill>
            </a:endParaRPr>
          </a:p>
        </p:txBody>
      </p:sp>
      <p:pic>
        <p:nvPicPr>
          <p:cNvPr id="15" name="Picture 14" descr="ICAAC_bugimage.pn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9903" y="0"/>
            <a:ext cx="1066800" cy="668733"/>
          </a:xfrm>
          <a:prstGeom prst="rect">
            <a:avLst/>
          </a:prstGeom>
        </p:spPr>
      </p:pic>
      <p:sp>
        <p:nvSpPr>
          <p:cNvPr id="1034" name="Rectangle 1"/>
          <p:cNvSpPr>
            <a:spLocks noChangeArrowheads="1"/>
          </p:cNvSpPr>
          <p:nvPr userDrawn="1"/>
        </p:nvSpPr>
        <p:spPr bwMode="auto">
          <a:xfrm>
            <a:off x="0" y="533400"/>
            <a:ext cx="9144000" cy="6211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CED8DD"/>
              </a:solidFill>
            </a:endParaRPr>
          </a:p>
        </p:txBody>
      </p:sp>
      <p:sp>
        <p:nvSpPr>
          <p:cNvPr id="1035" name="Rectangle 18"/>
          <p:cNvSpPr>
            <a:spLocks noChangeArrowheads="1"/>
          </p:cNvSpPr>
          <p:nvPr userDrawn="1"/>
        </p:nvSpPr>
        <p:spPr bwMode="auto">
          <a:xfrm>
            <a:off x="0" y="6642100"/>
            <a:ext cx="9144000" cy="228600"/>
          </a:xfrm>
          <a:prstGeom prst="rect">
            <a:avLst/>
          </a:prstGeom>
          <a:solidFill>
            <a:srgbClr val="003698"/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036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685800" y="685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7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Footer Placeholder 8"/>
          <p:cNvSpPr txBox="1">
            <a:spLocks/>
          </p:cNvSpPr>
          <p:nvPr userDrawn="1"/>
        </p:nvSpPr>
        <p:spPr>
          <a:xfrm>
            <a:off x="304800" y="6386513"/>
            <a:ext cx="4876800" cy="24288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endParaRPr lang="en-US" sz="1000" dirty="0">
              <a:solidFill>
                <a:srgbClr val="808080"/>
              </a:solidFill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6629400" y="0"/>
            <a:ext cx="317500" cy="730250"/>
          </a:xfrm>
          <a:prstGeom prst="rect">
            <a:avLst/>
          </a:prstGeom>
          <a:solidFill>
            <a:schemeClr val="accent1">
              <a:alpha val="17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056" name="Rectangle 32"/>
          <p:cNvSpPr>
            <a:spLocks noChangeArrowheads="1"/>
          </p:cNvSpPr>
          <p:nvPr userDrawn="1"/>
        </p:nvSpPr>
        <p:spPr bwMode="auto">
          <a:xfrm>
            <a:off x="7672390" y="0"/>
            <a:ext cx="214313" cy="755650"/>
          </a:xfrm>
          <a:prstGeom prst="rect">
            <a:avLst/>
          </a:prstGeom>
          <a:solidFill>
            <a:schemeClr val="accent1">
              <a:alpha val="17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2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rgbClr val="00369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36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027" name="Rectangle 20"/>
          <p:cNvSpPr>
            <a:spLocks noChangeArrowheads="1"/>
          </p:cNvSpPr>
          <p:nvPr userDrawn="1"/>
        </p:nvSpPr>
        <p:spPr bwMode="auto">
          <a:xfrm>
            <a:off x="6477000" y="0"/>
            <a:ext cx="1676400" cy="730250"/>
          </a:xfrm>
          <a:prstGeom prst="rect">
            <a:avLst/>
          </a:prstGeom>
          <a:solidFill>
            <a:srgbClr val="154D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0" y="6684963"/>
            <a:ext cx="135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500" dirty="0" smtClean="0">
                <a:solidFill>
                  <a:srgbClr val="CED8DD"/>
                </a:solidFill>
              </a:rPr>
              <a:t>All Rights Reserved, Duke Medicine 2007</a:t>
            </a:r>
            <a:endParaRPr lang="en-US" dirty="0" smtClean="0">
              <a:solidFill>
                <a:srgbClr val="003698"/>
              </a:solidFill>
            </a:endParaRPr>
          </a:p>
        </p:txBody>
      </p:sp>
      <p:pic>
        <p:nvPicPr>
          <p:cNvPr id="15" name="Picture 14" descr="ICAAC_bugimage.pn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9903" y="0"/>
            <a:ext cx="1066800" cy="668733"/>
          </a:xfrm>
          <a:prstGeom prst="rect">
            <a:avLst/>
          </a:prstGeom>
        </p:spPr>
      </p:pic>
      <p:sp>
        <p:nvSpPr>
          <p:cNvPr id="1034" name="Rectangle 1"/>
          <p:cNvSpPr>
            <a:spLocks noChangeArrowheads="1"/>
          </p:cNvSpPr>
          <p:nvPr userDrawn="1"/>
        </p:nvSpPr>
        <p:spPr bwMode="auto">
          <a:xfrm>
            <a:off x="0" y="533400"/>
            <a:ext cx="9144000" cy="6211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CED8DD"/>
              </a:solidFill>
            </a:endParaRPr>
          </a:p>
        </p:txBody>
      </p:sp>
      <p:sp>
        <p:nvSpPr>
          <p:cNvPr id="1035" name="Rectangle 18"/>
          <p:cNvSpPr>
            <a:spLocks noChangeArrowheads="1"/>
          </p:cNvSpPr>
          <p:nvPr userDrawn="1"/>
        </p:nvSpPr>
        <p:spPr bwMode="auto">
          <a:xfrm>
            <a:off x="0" y="6642100"/>
            <a:ext cx="9144000" cy="228600"/>
          </a:xfrm>
          <a:prstGeom prst="rect">
            <a:avLst/>
          </a:prstGeom>
          <a:solidFill>
            <a:srgbClr val="003698"/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036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685800" y="685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7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Footer Placeholder 8"/>
          <p:cNvSpPr txBox="1">
            <a:spLocks/>
          </p:cNvSpPr>
          <p:nvPr userDrawn="1"/>
        </p:nvSpPr>
        <p:spPr>
          <a:xfrm>
            <a:off x="304800" y="6386513"/>
            <a:ext cx="4876800" cy="24288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endParaRPr lang="en-US" sz="1000" dirty="0">
              <a:solidFill>
                <a:srgbClr val="808080"/>
              </a:solidFill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6629400" y="0"/>
            <a:ext cx="317500" cy="730250"/>
          </a:xfrm>
          <a:prstGeom prst="rect">
            <a:avLst/>
          </a:prstGeom>
          <a:solidFill>
            <a:schemeClr val="accent1">
              <a:alpha val="17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056" name="Rectangle 32"/>
          <p:cNvSpPr>
            <a:spLocks noChangeArrowheads="1"/>
          </p:cNvSpPr>
          <p:nvPr userDrawn="1"/>
        </p:nvSpPr>
        <p:spPr bwMode="auto">
          <a:xfrm>
            <a:off x="7672390" y="0"/>
            <a:ext cx="214313" cy="755650"/>
          </a:xfrm>
          <a:prstGeom prst="rect">
            <a:avLst/>
          </a:prstGeom>
          <a:solidFill>
            <a:schemeClr val="accent1">
              <a:alpha val="17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3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rgbClr val="00369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36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027" name="Rectangle 20"/>
          <p:cNvSpPr>
            <a:spLocks noChangeArrowheads="1"/>
          </p:cNvSpPr>
          <p:nvPr userDrawn="1"/>
        </p:nvSpPr>
        <p:spPr bwMode="auto">
          <a:xfrm>
            <a:off x="6477000" y="0"/>
            <a:ext cx="1676400" cy="730250"/>
          </a:xfrm>
          <a:prstGeom prst="rect">
            <a:avLst/>
          </a:prstGeom>
          <a:solidFill>
            <a:srgbClr val="154D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0" y="6684963"/>
            <a:ext cx="135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500" dirty="0" smtClean="0">
                <a:solidFill>
                  <a:srgbClr val="CED8DD"/>
                </a:solidFill>
              </a:rPr>
              <a:t>All Rights Reserved, Duke Medicine 2007</a:t>
            </a:r>
            <a:endParaRPr lang="en-US" dirty="0" smtClean="0">
              <a:solidFill>
                <a:srgbClr val="003698"/>
              </a:solidFill>
            </a:endParaRPr>
          </a:p>
        </p:txBody>
      </p:sp>
      <p:pic>
        <p:nvPicPr>
          <p:cNvPr id="15" name="Picture 14" descr="ICAAC_bugimage.png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9903" y="0"/>
            <a:ext cx="1066800" cy="668733"/>
          </a:xfrm>
          <a:prstGeom prst="rect">
            <a:avLst/>
          </a:prstGeom>
        </p:spPr>
      </p:pic>
      <p:sp>
        <p:nvSpPr>
          <p:cNvPr id="1034" name="Rectangle 1"/>
          <p:cNvSpPr>
            <a:spLocks noChangeArrowheads="1"/>
          </p:cNvSpPr>
          <p:nvPr userDrawn="1"/>
        </p:nvSpPr>
        <p:spPr bwMode="auto">
          <a:xfrm>
            <a:off x="0" y="533400"/>
            <a:ext cx="9144000" cy="6211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CED8DD"/>
              </a:solidFill>
            </a:endParaRPr>
          </a:p>
        </p:txBody>
      </p:sp>
      <p:sp>
        <p:nvSpPr>
          <p:cNvPr id="1035" name="Rectangle 18"/>
          <p:cNvSpPr>
            <a:spLocks noChangeArrowheads="1"/>
          </p:cNvSpPr>
          <p:nvPr userDrawn="1"/>
        </p:nvSpPr>
        <p:spPr bwMode="auto">
          <a:xfrm>
            <a:off x="0" y="6642100"/>
            <a:ext cx="9144000" cy="228600"/>
          </a:xfrm>
          <a:prstGeom prst="rect">
            <a:avLst/>
          </a:prstGeom>
          <a:solidFill>
            <a:srgbClr val="003698"/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036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685800" y="685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7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Footer Placeholder 8"/>
          <p:cNvSpPr txBox="1">
            <a:spLocks/>
          </p:cNvSpPr>
          <p:nvPr userDrawn="1"/>
        </p:nvSpPr>
        <p:spPr>
          <a:xfrm>
            <a:off x="304800" y="6386513"/>
            <a:ext cx="4876800" cy="24288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endParaRPr lang="en-US" sz="1000" dirty="0">
              <a:solidFill>
                <a:srgbClr val="808080"/>
              </a:solidFill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6629400" y="0"/>
            <a:ext cx="317500" cy="730250"/>
          </a:xfrm>
          <a:prstGeom prst="rect">
            <a:avLst/>
          </a:prstGeom>
          <a:solidFill>
            <a:schemeClr val="accent1">
              <a:alpha val="17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056" name="Rectangle 32"/>
          <p:cNvSpPr>
            <a:spLocks noChangeArrowheads="1"/>
          </p:cNvSpPr>
          <p:nvPr userDrawn="1"/>
        </p:nvSpPr>
        <p:spPr bwMode="auto">
          <a:xfrm>
            <a:off x="7672390" y="0"/>
            <a:ext cx="214313" cy="755650"/>
          </a:xfrm>
          <a:prstGeom prst="rect">
            <a:avLst/>
          </a:prstGeom>
          <a:solidFill>
            <a:schemeClr val="accent1">
              <a:alpha val="17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4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rgbClr val="00369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36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027" name="Rectangle 20"/>
          <p:cNvSpPr>
            <a:spLocks noChangeArrowheads="1"/>
          </p:cNvSpPr>
          <p:nvPr userDrawn="1"/>
        </p:nvSpPr>
        <p:spPr bwMode="auto">
          <a:xfrm>
            <a:off x="6477000" y="0"/>
            <a:ext cx="1676400" cy="730250"/>
          </a:xfrm>
          <a:prstGeom prst="rect">
            <a:avLst/>
          </a:prstGeom>
          <a:solidFill>
            <a:srgbClr val="154D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0" y="6684963"/>
            <a:ext cx="135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500" dirty="0" smtClean="0">
                <a:solidFill>
                  <a:srgbClr val="CED8DD"/>
                </a:solidFill>
              </a:rPr>
              <a:t>All Rights Reserved, Duke Medicine 2007</a:t>
            </a:r>
            <a:endParaRPr lang="en-US" dirty="0" smtClean="0">
              <a:solidFill>
                <a:srgbClr val="003698"/>
              </a:solidFill>
            </a:endParaRPr>
          </a:p>
        </p:txBody>
      </p:sp>
      <p:pic>
        <p:nvPicPr>
          <p:cNvPr id="15" name="Picture 14" descr="ICAAC_bugimage.pn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9903" y="0"/>
            <a:ext cx="1066800" cy="668733"/>
          </a:xfrm>
          <a:prstGeom prst="rect">
            <a:avLst/>
          </a:prstGeom>
        </p:spPr>
      </p:pic>
      <p:sp>
        <p:nvSpPr>
          <p:cNvPr id="1034" name="Rectangle 1"/>
          <p:cNvSpPr>
            <a:spLocks noChangeArrowheads="1"/>
          </p:cNvSpPr>
          <p:nvPr userDrawn="1"/>
        </p:nvSpPr>
        <p:spPr bwMode="auto">
          <a:xfrm>
            <a:off x="0" y="533400"/>
            <a:ext cx="9144000" cy="6211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CED8DD"/>
              </a:solidFill>
            </a:endParaRPr>
          </a:p>
        </p:txBody>
      </p:sp>
      <p:sp>
        <p:nvSpPr>
          <p:cNvPr id="1035" name="Rectangle 18"/>
          <p:cNvSpPr>
            <a:spLocks noChangeArrowheads="1"/>
          </p:cNvSpPr>
          <p:nvPr userDrawn="1"/>
        </p:nvSpPr>
        <p:spPr bwMode="auto">
          <a:xfrm>
            <a:off x="0" y="6642100"/>
            <a:ext cx="9144000" cy="228600"/>
          </a:xfrm>
          <a:prstGeom prst="rect">
            <a:avLst/>
          </a:prstGeom>
          <a:solidFill>
            <a:srgbClr val="003698"/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036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685800" y="685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7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Footer Placeholder 8"/>
          <p:cNvSpPr txBox="1">
            <a:spLocks/>
          </p:cNvSpPr>
          <p:nvPr userDrawn="1"/>
        </p:nvSpPr>
        <p:spPr>
          <a:xfrm>
            <a:off x="304800" y="6386513"/>
            <a:ext cx="4876800" cy="24288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endParaRPr lang="en-US" sz="1000" dirty="0">
              <a:solidFill>
                <a:srgbClr val="808080"/>
              </a:solidFill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6629400" y="0"/>
            <a:ext cx="317500" cy="730250"/>
          </a:xfrm>
          <a:prstGeom prst="rect">
            <a:avLst/>
          </a:prstGeom>
          <a:solidFill>
            <a:schemeClr val="accent1">
              <a:alpha val="17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056" name="Rectangle 32"/>
          <p:cNvSpPr>
            <a:spLocks noChangeArrowheads="1"/>
          </p:cNvSpPr>
          <p:nvPr userDrawn="1"/>
        </p:nvSpPr>
        <p:spPr bwMode="auto">
          <a:xfrm>
            <a:off x="7672390" y="0"/>
            <a:ext cx="214313" cy="755650"/>
          </a:xfrm>
          <a:prstGeom prst="rect">
            <a:avLst/>
          </a:prstGeom>
          <a:solidFill>
            <a:schemeClr val="accent1">
              <a:alpha val="17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4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rgbClr val="00369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36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027" name="Rectangle 20"/>
          <p:cNvSpPr>
            <a:spLocks noChangeArrowheads="1"/>
          </p:cNvSpPr>
          <p:nvPr userDrawn="1"/>
        </p:nvSpPr>
        <p:spPr bwMode="auto">
          <a:xfrm>
            <a:off x="6477000" y="0"/>
            <a:ext cx="1676400" cy="730250"/>
          </a:xfrm>
          <a:prstGeom prst="rect">
            <a:avLst/>
          </a:prstGeom>
          <a:solidFill>
            <a:srgbClr val="154D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0" y="6684963"/>
            <a:ext cx="135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500" dirty="0" smtClean="0">
                <a:solidFill>
                  <a:srgbClr val="CED8DD"/>
                </a:solidFill>
              </a:rPr>
              <a:t>All Rights Reserved, Duke Medicine 2007</a:t>
            </a:r>
            <a:endParaRPr lang="en-US" dirty="0" smtClean="0">
              <a:solidFill>
                <a:srgbClr val="003698"/>
              </a:solidFill>
            </a:endParaRPr>
          </a:p>
        </p:txBody>
      </p:sp>
      <p:pic>
        <p:nvPicPr>
          <p:cNvPr id="15" name="Picture 14" descr="ICAAC_bugimage.png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9903" y="0"/>
            <a:ext cx="1066800" cy="668733"/>
          </a:xfrm>
          <a:prstGeom prst="rect">
            <a:avLst/>
          </a:prstGeom>
        </p:spPr>
      </p:pic>
      <p:sp>
        <p:nvSpPr>
          <p:cNvPr id="1034" name="Rectangle 1"/>
          <p:cNvSpPr>
            <a:spLocks noChangeArrowheads="1"/>
          </p:cNvSpPr>
          <p:nvPr userDrawn="1"/>
        </p:nvSpPr>
        <p:spPr bwMode="auto">
          <a:xfrm>
            <a:off x="0" y="533400"/>
            <a:ext cx="9144000" cy="6211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CED8DD"/>
              </a:solidFill>
            </a:endParaRPr>
          </a:p>
        </p:txBody>
      </p:sp>
      <p:sp>
        <p:nvSpPr>
          <p:cNvPr id="1035" name="Rectangle 18"/>
          <p:cNvSpPr>
            <a:spLocks noChangeArrowheads="1"/>
          </p:cNvSpPr>
          <p:nvPr userDrawn="1"/>
        </p:nvSpPr>
        <p:spPr bwMode="auto">
          <a:xfrm>
            <a:off x="0" y="6642100"/>
            <a:ext cx="9144000" cy="228600"/>
          </a:xfrm>
          <a:prstGeom prst="rect">
            <a:avLst/>
          </a:prstGeom>
          <a:solidFill>
            <a:srgbClr val="003698"/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036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685800" y="685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7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Footer Placeholder 8"/>
          <p:cNvSpPr txBox="1">
            <a:spLocks/>
          </p:cNvSpPr>
          <p:nvPr userDrawn="1"/>
        </p:nvSpPr>
        <p:spPr>
          <a:xfrm>
            <a:off x="304800" y="6386513"/>
            <a:ext cx="4876800" cy="24288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endParaRPr lang="en-US" sz="1000" dirty="0">
              <a:solidFill>
                <a:srgbClr val="808080"/>
              </a:solidFill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6629400" y="0"/>
            <a:ext cx="317500" cy="730250"/>
          </a:xfrm>
          <a:prstGeom prst="rect">
            <a:avLst/>
          </a:prstGeom>
          <a:solidFill>
            <a:schemeClr val="accent1">
              <a:alpha val="17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056" name="Rectangle 32"/>
          <p:cNvSpPr>
            <a:spLocks noChangeArrowheads="1"/>
          </p:cNvSpPr>
          <p:nvPr userDrawn="1"/>
        </p:nvSpPr>
        <p:spPr bwMode="auto">
          <a:xfrm>
            <a:off x="7672390" y="0"/>
            <a:ext cx="214313" cy="755650"/>
          </a:xfrm>
          <a:prstGeom prst="rect">
            <a:avLst/>
          </a:prstGeom>
          <a:solidFill>
            <a:schemeClr val="accent1">
              <a:alpha val="17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9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rgbClr val="00369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10/9/2020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80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Pragmatism:</a:t>
            </a:r>
            <a:br>
              <a:rPr lang="en-US" dirty="0" smtClean="0"/>
            </a:br>
            <a:r>
              <a:rPr lang="en-US" dirty="0" smtClean="0"/>
              <a:t>Finding and Answering the Important Question</a:t>
            </a:r>
            <a:br>
              <a:rPr lang="en-US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1200" dirty="0" smtClean="0"/>
              <a:t>Scott Evans, PhD, MS</a:t>
            </a:r>
            <a:br>
              <a:rPr lang="en-US" sz="1200" dirty="0" smtClean="0"/>
            </a:br>
            <a:r>
              <a:rPr lang="en-US" sz="1200" dirty="0" smtClean="0"/>
              <a:t>Director, The Biostatistics Center</a:t>
            </a:r>
            <a:br>
              <a:rPr lang="en-US" sz="1200" dirty="0" smtClean="0"/>
            </a:br>
            <a:r>
              <a:rPr lang="en-US" sz="1200" dirty="0" smtClean="0"/>
              <a:t>Professor and Chair, Department of Biostatistics and Bioinformatics </a:t>
            </a:r>
            <a:br>
              <a:rPr lang="en-US" sz="1200" dirty="0" smtClean="0"/>
            </a:br>
            <a:r>
              <a:rPr lang="en-US" sz="1200" dirty="0" smtClean="0"/>
              <a:t>George Washington University</a:t>
            </a:r>
            <a:endParaRPr lang="en-US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04800" y="4334312"/>
            <a:ext cx="8534400" cy="419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12420" y="4466019"/>
            <a:ext cx="8534400" cy="735901"/>
          </a:xfrm>
        </p:spPr>
        <p:txBody>
          <a:bodyPr/>
          <a:lstStyle/>
          <a:p>
            <a:pPr algn="ctr"/>
            <a:r>
              <a:rPr lang="en-US" sz="1400" dirty="0" smtClean="0"/>
              <a:t>IMMPACT-XXIV</a:t>
            </a:r>
          </a:p>
          <a:p>
            <a:pPr algn="ctr"/>
            <a:r>
              <a:rPr lang="en-US" sz="1400" dirty="0" smtClean="0"/>
              <a:t>October 22, 2020 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2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C</a:t>
            </a:r>
            <a:r>
              <a:rPr lang="en-US" sz="3200" b="1" dirty="0" smtClean="0"/>
              <a:t>haracteristics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z="2000" dirty="0" smtClean="0"/>
              <a:t>Diverse and representative populations (generalizability)</a:t>
            </a:r>
          </a:p>
          <a:p>
            <a:endParaRPr lang="en-US" sz="2000" dirty="0" smtClean="0"/>
          </a:p>
          <a:p>
            <a:r>
              <a:rPr lang="en-US" sz="2000" dirty="0" smtClean="0"/>
              <a:t>Heterogeneous real-world settings</a:t>
            </a:r>
          </a:p>
          <a:p>
            <a:pPr lvl="1"/>
            <a:r>
              <a:rPr lang="en-US" sz="2000" dirty="0" smtClean="0"/>
              <a:t>Everyday </a:t>
            </a:r>
            <a:r>
              <a:rPr lang="en-US" sz="2000" dirty="0"/>
              <a:t>care (community clinics, hospitals, and health </a:t>
            </a:r>
            <a:r>
              <a:rPr lang="en-US" sz="2000" dirty="0" smtClean="0"/>
              <a:t>systems)</a:t>
            </a:r>
          </a:p>
          <a:p>
            <a:endParaRPr lang="en-US" sz="2000" dirty="0" smtClean="0"/>
          </a:p>
          <a:p>
            <a:r>
              <a:rPr lang="en-US" sz="2000" dirty="0" smtClean="0"/>
              <a:t>Flexible protocols with respect e.g., adherence, treatment application</a:t>
            </a:r>
          </a:p>
          <a:p>
            <a:endParaRPr lang="en-US" sz="2000" dirty="0" smtClean="0"/>
          </a:p>
          <a:p>
            <a:r>
              <a:rPr lang="en-US" sz="2000" dirty="0" smtClean="0"/>
              <a:t>Important patient-centered outcomes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822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/>
            <a:r>
              <a:rPr lang="en-US" b="1" dirty="0"/>
              <a:t>Explanatory </a:t>
            </a:r>
            <a:r>
              <a:rPr lang="en-US" b="1" dirty="0" smtClean="0"/>
              <a:t>/ Efficacy vs</a:t>
            </a:r>
            <a:r>
              <a:rPr lang="en-US" b="1" dirty="0"/>
              <a:t>.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Pragmatic / Effectiveness Trials</a:t>
            </a:r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835440"/>
              </p:ext>
            </p:extLst>
          </p:nvPr>
        </p:nvGraphicFramePr>
        <p:xfrm>
          <a:off x="2430403" y="1551083"/>
          <a:ext cx="4283194" cy="4975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0" name="Document" r:id="rId3" imgW="6099983" imgH="7086296" progId="Word.Document.12">
                  <p:embed/>
                </p:oleObj>
              </mc:Choice>
              <mc:Fallback>
                <p:oleObj name="Document" r:id="rId3" imgW="6099983" imgH="7086296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03" y="1551083"/>
                        <a:ext cx="4283194" cy="4975034"/>
                      </a:xfrm>
                      <a:prstGeom prst="rect">
                        <a:avLst/>
                      </a:prstGeom>
                      <a:solidFill>
                        <a:srgbClr val="DADAAE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8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 a Dichotomy. A Continuum.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31" y="1752600"/>
            <a:ext cx="4865537" cy="411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508" y="5841076"/>
            <a:ext cx="2840982" cy="96934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981200"/>
            <a:ext cx="167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1800" b="1" kern="0" dirty="0" smtClean="0"/>
              <a:t>A trial may be pragmatic in some respects but not others. </a:t>
            </a:r>
            <a:endParaRPr lang="en-US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361935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Challenging Issues for Pragmatic Pain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blinding?</a:t>
            </a:r>
          </a:p>
          <a:p>
            <a:endParaRPr lang="en-US" dirty="0" smtClean="0"/>
          </a:p>
          <a:p>
            <a:r>
              <a:rPr lang="en-US" dirty="0" smtClean="0"/>
              <a:t>Limited control of concomitant medications?</a:t>
            </a:r>
          </a:p>
          <a:p>
            <a:endParaRPr lang="en-US" dirty="0" smtClean="0"/>
          </a:p>
          <a:p>
            <a:r>
              <a:rPr lang="en-US" dirty="0" smtClean="0"/>
              <a:t>Flexible application of intervention?</a:t>
            </a:r>
          </a:p>
          <a:p>
            <a:endParaRPr lang="en-US" dirty="0"/>
          </a:p>
          <a:p>
            <a:r>
              <a:rPr lang="en-US" dirty="0" smtClean="0"/>
              <a:t>Quality and completeness of RWD for use in trials?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/>
              <a:t>Concern: Lack of Blinding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most extreme pragmatic designs avoid blinding and placebos</a:t>
            </a:r>
          </a:p>
          <a:p>
            <a:pPr lvl="1"/>
            <a:r>
              <a:rPr lang="en-US" sz="2000" dirty="0" smtClean="0"/>
              <a:t>Would avoid placebo effects</a:t>
            </a:r>
          </a:p>
          <a:p>
            <a:endParaRPr lang="en-US" sz="2000" dirty="0"/>
          </a:p>
          <a:p>
            <a:r>
              <a:rPr lang="en-US" sz="2000" dirty="0" smtClean="0"/>
              <a:t>Pain is a patient-centered subjective outcome that could be affected by knowledge of treatment</a:t>
            </a:r>
          </a:p>
          <a:p>
            <a:pPr lvl="1"/>
            <a:r>
              <a:rPr lang="en-US" sz="2000" dirty="0" smtClean="0"/>
              <a:t>Adherence</a:t>
            </a:r>
          </a:p>
          <a:p>
            <a:pPr lvl="1"/>
            <a:r>
              <a:rPr lang="en-US" sz="2000" dirty="0" smtClean="0">
                <a:latin typeface="+mn-lt"/>
              </a:rPr>
              <a:t>Treatment crossover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+mn-lt"/>
                <a:cs typeface="Arial" charset="0"/>
              </a:rPr>
              <a:t>Drop-out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971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429000" cy="1143000"/>
          </a:xfrm>
        </p:spPr>
        <p:txBody>
          <a:bodyPr/>
          <a:lstStyle/>
          <a:p>
            <a:r>
              <a:rPr lang="en-US" sz="2400" b="1" dirty="0" smtClean="0">
                <a:latin typeface="Times New Roman" pitchFamily="18" charset="0"/>
              </a:rPr>
              <a:t>Partially Blinded Trial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52600"/>
            <a:ext cx="8458200" cy="4114800"/>
          </a:xfrm>
        </p:spPr>
        <p:txBody>
          <a:bodyPr/>
          <a:lstStyle/>
          <a:p>
            <a:pPr lvl="1">
              <a:lnSpc>
                <a:spcPct val="80000"/>
              </a:lnSpc>
            </a:pPr>
            <a:endParaRPr lang="en-US" sz="2000" dirty="0" smtClean="0">
              <a:latin typeface="Times New Roman" pitchFamily="18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60489"/>
            <a:ext cx="4306306" cy="183991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" y="3362326"/>
            <a:ext cx="3657600" cy="346075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8562" y="1952279"/>
            <a:ext cx="3813175" cy="39624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687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5" y="0"/>
            <a:ext cx="5000625" cy="13049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687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1371600"/>
            <a:ext cx="1485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297487" y="1590675"/>
            <a:ext cx="342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US" sz="2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Concerns: Concomitant Medication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 trials often places strict rules on concomitant therapy use e.g., OTC pain medications</a:t>
            </a:r>
          </a:p>
          <a:p>
            <a:pPr lvl="1"/>
            <a:r>
              <a:rPr lang="en-US" dirty="0" smtClean="0"/>
              <a:t>Primary reason: sensitivity</a:t>
            </a:r>
          </a:p>
          <a:p>
            <a:endParaRPr lang="en-US" dirty="0" smtClean="0"/>
          </a:p>
          <a:p>
            <a:r>
              <a:rPr lang="en-US" dirty="0" smtClean="0"/>
              <a:t>Extreme pragmatic trials place very limited restrictions on concomitant medications</a:t>
            </a:r>
            <a:endParaRPr lang="en-US" dirty="0"/>
          </a:p>
          <a:p>
            <a:pPr lvl="1"/>
            <a:r>
              <a:rPr lang="en-US" dirty="0" smtClean="0"/>
              <a:t>OTC medications are commonly used in practice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Using RWD?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/>
              <a:t>Very challenging to use RWD for measuring pain outcomes</a:t>
            </a:r>
          </a:p>
          <a:p>
            <a:pPr lvl="1"/>
            <a:r>
              <a:rPr lang="en-US" sz="2000" dirty="0">
                <a:solidFill>
                  <a:srgbClr val="003698"/>
                </a:solidFill>
              </a:rPr>
              <a:t>Data quality and completeness</a:t>
            </a:r>
          </a:p>
          <a:p>
            <a:pPr lvl="1"/>
            <a:r>
              <a:rPr lang="en-US" sz="2000" dirty="0">
                <a:solidFill>
                  <a:srgbClr val="003698"/>
                </a:solidFill>
              </a:rPr>
              <a:t>Lack of standardization of methods and measurement instruments</a:t>
            </a:r>
          </a:p>
          <a:p>
            <a:endParaRPr lang="en-US" sz="2000" dirty="0" smtClean="0"/>
          </a:p>
          <a:p>
            <a:r>
              <a:rPr lang="en-US" sz="2000" dirty="0" smtClean="0"/>
              <a:t>Clinical Trials Transformation Initiative publication forthcoming</a:t>
            </a:r>
          </a:p>
          <a:p>
            <a:pPr lvl="1"/>
            <a:r>
              <a:rPr lang="en-US" sz="2000" dirty="0"/>
              <a:t>Real-World Data for Planning Eligibility Criteria and Enhancing Recruitment: Recommendations from the Clinical Trials Transformation </a:t>
            </a:r>
            <a:r>
              <a:rPr lang="en-US" sz="2000" dirty="0" smtClean="0"/>
              <a:t>Initiative (low risk / high reward)</a:t>
            </a:r>
            <a:endParaRPr lang="en-US" sz="2000" dirty="0"/>
          </a:p>
          <a:p>
            <a:pPr lvl="1"/>
            <a:r>
              <a:rPr lang="en-US" sz="2000" dirty="0" smtClean="0"/>
              <a:t>Data quality and completeness is insufficient for endpoint (high risk)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9646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General Concerns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Extraneous variation that is not controlled (e.g., from limited restrictions on entry criteria or the use of concomitant therapies) in pragmatic trials may result in the dilution of treatment effects </a:t>
            </a:r>
          </a:p>
          <a:p>
            <a:pPr lvl="1"/>
            <a:r>
              <a:rPr lang="en-US" sz="2000" dirty="0"/>
              <a:t>Mixed reviews </a:t>
            </a:r>
          </a:p>
          <a:p>
            <a:endParaRPr lang="en-US" sz="2000" dirty="0" smtClean="0"/>
          </a:p>
          <a:p>
            <a:r>
              <a:rPr lang="en-US" sz="2000" dirty="0"/>
              <a:t>L</a:t>
            </a:r>
            <a:r>
              <a:rPr lang="en-US" sz="2000" dirty="0" smtClean="0"/>
              <a:t>arge </a:t>
            </a:r>
            <a:r>
              <a:rPr lang="en-US" sz="2000" dirty="0"/>
              <a:t>numbers </a:t>
            </a:r>
            <a:r>
              <a:rPr lang="en-US" sz="2000" dirty="0" smtClean="0"/>
              <a:t>from RWD don’t eliminate biases </a:t>
            </a:r>
            <a:r>
              <a:rPr lang="en-US" sz="2000" dirty="0"/>
              <a:t>&amp; confounding </a:t>
            </a:r>
          </a:p>
          <a:p>
            <a:endParaRPr lang="en-US" sz="2000" dirty="0" smtClean="0"/>
          </a:p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4114800"/>
            <a:ext cx="6432550" cy="200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54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Getting data through personal devices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49" y="2640266"/>
            <a:ext cx="7746901" cy="2644267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33437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  <a:cs typeface="Times New Roman" pitchFamily="18" charset="0"/>
              </a:rPr>
              <a:t>A Leaky Roof…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114800"/>
          </a:xfrm>
        </p:spPr>
        <p:txBody>
          <a:bodyPr/>
          <a:lstStyle/>
          <a:p>
            <a:r>
              <a:rPr lang="en-US" sz="2400" dirty="0" smtClean="0">
                <a:cs typeface="Times New Roman" pitchFamily="18" charset="0"/>
              </a:rPr>
              <a:t>Created a water bubble in my wall</a:t>
            </a:r>
          </a:p>
          <a:p>
            <a:endParaRPr lang="en-US" sz="2400" dirty="0">
              <a:cs typeface="Times New Roman" pitchFamily="18" charset="0"/>
            </a:endParaRPr>
          </a:p>
          <a:p>
            <a:r>
              <a:rPr lang="en-US" sz="2400" dirty="0" smtClean="0">
                <a:cs typeface="Times New Roman" pitchFamily="18" charset="0"/>
              </a:rPr>
              <a:t>In addition to a new roof, I had to re-paper the wall</a:t>
            </a:r>
          </a:p>
          <a:p>
            <a:endParaRPr lang="en-US" sz="2400" dirty="0">
              <a:cs typeface="Times New Roman" pitchFamily="18" charset="0"/>
            </a:endParaRPr>
          </a:p>
          <a:p>
            <a:r>
              <a:rPr lang="en-US" sz="2400" dirty="0" smtClean="0">
                <a:cs typeface="Times New Roman" pitchFamily="18" charset="0"/>
              </a:rPr>
              <a:t>I asked my neighbor, who recently papered a similar-sized room in his house:</a:t>
            </a:r>
          </a:p>
          <a:p>
            <a:endParaRPr lang="en-US" sz="2400" dirty="0" smtClean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cs typeface="Times New Roman" pitchFamily="18" charset="0"/>
              </a:rPr>
              <a:t>“How much paper did you buy?”</a:t>
            </a:r>
          </a:p>
          <a:p>
            <a:endParaRPr lang="en-US" sz="2400" dirty="0" smtClean="0">
              <a:cs typeface="Times New Roman" pitchFamily="18" charset="0"/>
            </a:endParaRPr>
          </a:p>
          <a:p>
            <a:r>
              <a:rPr lang="en-US" sz="2400" dirty="0" smtClean="0">
                <a:cs typeface="Times New Roman" pitchFamily="18" charset="0"/>
              </a:rPr>
              <a:t>He replied:  “Six rolls.”</a:t>
            </a:r>
            <a:endParaRPr lang="en-US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09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Typical a</a:t>
            </a:r>
            <a:r>
              <a:rPr lang="en-US" b="1" dirty="0" smtClean="0"/>
              <a:t>pproaches </a:t>
            </a:r>
            <a:r>
              <a:rPr lang="en-US" b="1" dirty="0"/>
              <a:t>to </a:t>
            </a:r>
            <a:r>
              <a:rPr lang="en-US" b="1" dirty="0" smtClean="0"/>
              <a:t>analyses are not pragmatic.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This has essentially gone unrecognized.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042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Question 1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sz="2000" dirty="0"/>
              <a:t>W</a:t>
            </a:r>
            <a:r>
              <a:rPr lang="en-US" sz="2000" dirty="0" smtClean="0"/>
              <a:t>e define analysis populations</a:t>
            </a:r>
          </a:p>
          <a:p>
            <a:pPr lvl="1"/>
            <a:r>
              <a:rPr lang="en-US" sz="2000" dirty="0" smtClean="0"/>
              <a:t>Efficacy: ITT population </a:t>
            </a:r>
          </a:p>
          <a:p>
            <a:pPr lvl="1"/>
            <a:r>
              <a:rPr lang="en-US" sz="2000" dirty="0" smtClean="0"/>
              <a:t>Safety: safety population 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/>
              <a:t>Efficacy population ≠ safety population</a:t>
            </a:r>
          </a:p>
          <a:p>
            <a:endParaRPr lang="en-US" sz="2000" dirty="0" smtClean="0"/>
          </a:p>
          <a:p>
            <a:r>
              <a:rPr lang="en-US" sz="2000" dirty="0" smtClean="0"/>
              <a:t>We combine these analyses into benefit:risk analyses. To whom does this analysis apply?  What is the estimand?</a:t>
            </a:r>
          </a:p>
          <a:p>
            <a:endParaRPr lang="en-US" sz="2000" dirty="0" smtClean="0"/>
          </a:p>
          <a:p>
            <a:r>
              <a:rPr lang="en-US" sz="2000" dirty="0" smtClean="0"/>
              <a:t>How do we do personalized medicine if we do not evaluate associations between outcomes? 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8106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Question 2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Pain: symptom of underlying disease</a:t>
            </a:r>
          </a:p>
          <a:p>
            <a:endParaRPr lang="en-US" dirty="0"/>
          </a:p>
          <a:p>
            <a:r>
              <a:rPr lang="en-US" dirty="0" smtClean="0"/>
              <a:t>Effectiveness of pain management can affect underlying disease outcome</a:t>
            </a:r>
          </a:p>
          <a:p>
            <a:pPr lvl="1"/>
            <a:r>
              <a:rPr lang="en-US" dirty="0" smtClean="0"/>
              <a:t>E.g., failure </a:t>
            </a:r>
            <a:r>
              <a:rPr lang="en-US" dirty="0"/>
              <a:t>of </a:t>
            </a:r>
            <a:r>
              <a:rPr lang="en-US" dirty="0" smtClean="0"/>
              <a:t>chemotherapy </a:t>
            </a:r>
            <a:r>
              <a:rPr lang="en-US" dirty="0"/>
              <a:t>may be a down-stream consequence to failure of PN management</a:t>
            </a:r>
          </a:p>
          <a:p>
            <a:endParaRPr lang="en-US" dirty="0" smtClean="0"/>
          </a:p>
          <a:p>
            <a:r>
              <a:rPr lang="en-US" dirty="0" smtClean="0"/>
              <a:t>Change in chemo affects PN…</a:t>
            </a:r>
          </a:p>
          <a:p>
            <a:endParaRPr lang="en-US" dirty="0"/>
          </a:p>
          <a:p>
            <a:r>
              <a:rPr lang="en-US" dirty="0" smtClean="0"/>
              <a:t>Difficult problem of competing risks, circularity, etc.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Suppose you measure the duration of chemotherapy-associated peripheral neuropathy</a:t>
            </a:r>
          </a:p>
          <a:p>
            <a:endParaRPr lang="en-US" sz="2000" dirty="0"/>
          </a:p>
          <a:p>
            <a:r>
              <a:rPr lang="en-US" sz="2000" dirty="0" smtClean="0"/>
              <a:t>Shorter duration is better … or is it?</a:t>
            </a:r>
          </a:p>
          <a:p>
            <a:endParaRPr lang="en-US" sz="2000" dirty="0"/>
          </a:p>
          <a:p>
            <a:r>
              <a:rPr lang="en-US" sz="2000" dirty="0" smtClean="0"/>
              <a:t>The faster that a patient withdraws chemo, the shorter the duration.  The faster the patient dies, the shorter the duration.</a:t>
            </a:r>
          </a:p>
          <a:p>
            <a:endParaRPr lang="en-US" sz="2000" dirty="0"/>
          </a:p>
          <a:p>
            <a:r>
              <a:rPr lang="en-US" sz="2000" dirty="0" smtClean="0"/>
              <a:t>Interpretation needs clinical context of other outcomes for the same patient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370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Question 3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Great work on estimands…we finally get people to recognize that different analysis populations address difference questions… </a:t>
            </a:r>
          </a:p>
          <a:p>
            <a:endParaRPr lang="en-US" sz="2000" dirty="0" smtClean="0"/>
          </a:p>
          <a:p>
            <a:r>
              <a:rPr lang="en-US" sz="2000" dirty="0" smtClean="0"/>
              <a:t>Suppose an RCT </a:t>
            </a:r>
            <a:r>
              <a:rPr lang="en-US" sz="2000" dirty="0"/>
              <a:t>is conducted comparing </a:t>
            </a:r>
            <a:r>
              <a:rPr lang="en-US" sz="2000" dirty="0" smtClean="0"/>
              <a:t>A vs. B</a:t>
            </a:r>
          </a:p>
          <a:p>
            <a:endParaRPr lang="en-US" sz="2000" dirty="0" smtClean="0"/>
          </a:p>
          <a:p>
            <a:r>
              <a:rPr lang="en-US" sz="2000" dirty="0" smtClean="0"/>
              <a:t>Trial </a:t>
            </a:r>
            <a:r>
              <a:rPr lang="en-US" sz="2000" dirty="0"/>
              <a:t>participant assigned to A, discontinues A, and begins a new intervention </a:t>
            </a:r>
            <a:r>
              <a:rPr lang="en-US" sz="2000" dirty="0" smtClean="0"/>
              <a:t>C</a:t>
            </a:r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participant then experiences an </a:t>
            </a:r>
            <a:r>
              <a:rPr lang="en-US" sz="2000" dirty="0" smtClean="0"/>
              <a:t>SAE, </a:t>
            </a:r>
            <a:r>
              <a:rPr lang="en-US" sz="2000" dirty="0"/>
              <a:t>adjudicated as related to C but not </a:t>
            </a:r>
            <a:r>
              <a:rPr lang="en-US" sz="2000" dirty="0" smtClean="0"/>
              <a:t>A</a:t>
            </a:r>
          </a:p>
          <a:p>
            <a:endParaRPr lang="en-US" sz="2000" dirty="0" smtClean="0"/>
          </a:p>
          <a:p>
            <a:r>
              <a:rPr lang="en-US" sz="2000" dirty="0" smtClean="0"/>
              <a:t>Leads to the belief </a:t>
            </a:r>
            <a:r>
              <a:rPr lang="en-US" sz="2000" dirty="0"/>
              <a:t>that safety is not an issue </a:t>
            </a:r>
            <a:r>
              <a:rPr lang="en-US" sz="2000" dirty="0" smtClean="0"/>
              <a:t>for A. It is C’s fault.</a:t>
            </a:r>
          </a:p>
        </p:txBody>
      </p:sp>
    </p:spTree>
    <p:extLst>
      <p:ext uri="{BB962C8B-B14F-4D97-AF65-F5344CB8AC3E}">
        <p14:creationId xmlns:p14="http://schemas.microsoft.com/office/powerpoint/2010/main" val="31952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Question 3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Suppose </a:t>
            </a:r>
            <a:r>
              <a:rPr lang="en-US" sz="2000" dirty="0"/>
              <a:t>ten additional trial participants discontinue A, begin C, and experience the </a:t>
            </a:r>
            <a:r>
              <a:rPr lang="en-US" sz="2000" dirty="0" smtClean="0"/>
              <a:t>SAE</a:t>
            </a:r>
          </a:p>
          <a:p>
            <a:endParaRPr lang="en-US" sz="2000" dirty="0" smtClean="0"/>
          </a:p>
          <a:p>
            <a:r>
              <a:rPr lang="en-US" sz="2000" dirty="0" smtClean="0"/>
              <a:t>Adjudication again links </a:t>
            </a:r>
            <a:r>
              <a:rPr lang="en-US" sz="2000" dirty="0"/>
              <a:t>the relationship to C but not </a:t>
            </a:r>
            <a:r>
              <a:rPr lang="en-US" sz="2000" dirty="0" smtClean="0"/>
              <a:t>A</a:t>
            </a:r>
          </a:p>
          <a:p>
            <a:endParaRPr lang="en-US" sz="2000" dirty="0" smtClean="0"/>
          </a:p>
          <a:p>
            <a:r>
              <a:rPr lang="en-US" sz="2000" dirty="0" smtClean="0"/>
              <a:t>No </a:t>
            </a:r>
            <a:r>
              <a:rPr lang="en-US" sz="2000" dirty="0"/>
              <a:t>such events in Arm </a:t>
            </a:r>
            <a:r>
              <a:rPr lang="en-US" sz="2000" dirty="0" smtClean="0"/>
              <a:t>B</a:t>
            </a:r>
          </a:p>
          <a:p>
            <a:endParaRPr lang="en-US" sz="2000" dirty="0" smtClean="0"/>
          </a:p>
          <a:p>
            <a:r>
              <a:rPr lang="en-US" sz="2000" dirty="0" smtClean="0"/>
              <a:t>Would you volunteer to be randomized into this trial?</a:t>
            </a:r>
          </a:p>
          <a:p>
            <a:endParaRPr lang="en-US" sz="2000" dirty="0"/>
          </a:p>
          <a:p>
            <a:r>
              <a:rPr lang="en-US" sz="2000" dirty="0" smtClean="0"/>
              <a:t>If you were on the DMC, can you allow continued randomization?</a:t>
            </a:r>
          </a:p>
          <a:p>
            <a:endParaRPr lang="en-US" sz="2000" dirty="0"/>
          </a:p>
          <a:p>
            <a:r>
              <a:rPr lang="en-US" sz="2000" dirty="0" smtClean="0"/>
              <a:t>Adjudication is not the relevant question. The strategy of application is. This is ITT.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355" y="2743200"/>
            <a:ext cx="5639289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3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Suppose a loved one is diagnosed with a serious disease </a:t>
            </a:r>
          </a:p>
          <a:p>
            <a:endParaRPr lang="en-US" sz="2000" dirty="0"/>
          </a:p>
          <a:p>
            <a:r>
              <a:rPr lang="en-US" sz="2000" dirty="0" smtClean="0"/>
              <a:t>You are selecting treatment </a:t>
            </a:r>
          </a:p>
          <a:p>
            <a:endParaRPr lang="en-US" sz="2000" dirty="0" smtClean="0"/>
          </a:p>
          <a:p>
            <a:r>
              <a:rPr lang="en-US" sz="2000" dirty="0" smtClean="0"/>
              <a:t>3 treatment options: A, B, and C</a:t>
            </a:r>
          </a:p>
          <a:p>
            <a:endParaRPr lang="en-US" sz="2000" dirty="0" smtClean="0"/>
          </a:p>
          <a:p>
            <a:r>
              <a:rPr lang="en-US" sz="2000" dirty="0" smtClean="0"/>
              <a:t>2 outcomes, equally important</a:t>
            </a:r>
          </a:p>
          <a:p>
            <a:pPr lvl="1"/>
            <a:r>
              <a:rPr lang="en-US" sz="2000" dirty="0" smtClean="0"/>
              <a:t>Treatment success: yes/no</a:t>
            </a:r>
          </a:p>
          <a:p>
            <a:pPr lvl="1"/>
            <a:r>
              <a:rPr lang="en-US" sz="2000" dirty="0" smtClean="0"/>
              <a:t>Safety event: yes/no</a:t>
            </a:r>
          </a:p>
        </p:txBody>
      </p:sp>
    </p:spTree>
    <p:extLst>
      <p:ext uri="{BB962C8B-B14F-4D97-AF65-F5344CB8AC3E}">
        <p14:creationId xmlns:p14="http://schemas.microsoft.com/office/powerpoint/2010/main" val="28653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RCT Comparing A, B, and C</a:t>
            </a:r>
            <a:br>
              <a:rPr lang="en-US" sz="2400" dirty="0" smtClean="0"/>
            </a:br>
            <a:r>
              <a:rPr lang="en-US" sz="2400" i="1" dirty="0" smtClean="0"/>
              <a:t>Analysis of Outcomes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298" y="1916884"/>
            <a:ext cx="2258736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 (N=100)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22676" y="1914787"/>
            <a:ext cx="22587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B 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N=100)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67880" y="1914787"/>
            <a:ext cx="22587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C 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N=100)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9508" y="3909269"/>
            <a:ext cx="7935985" cy="311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09725" y="1914789"/>
            <a:ext cx="8690994" cy="509630"/>
          </a:xfrm>
          <a:prstGeom prst="round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93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RCT Comparing A, B, and C</a:t>
            </a:r>
            <a:br>
              <a:rPr lang="en-US" sz="2400" dirty="0" smtClean="0"/>
            </a:br>
            <a:r>
              <a:rPr lang="en-US" sz="2400" i="1" dirty="0" smtClean="0"/>
              <a:t>Analysis of Outcomes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298" y="1916884"/>
            <a:ext cx="2258736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 (N=100)</a:t>
            </a:r>
          </a:p>
          <a:p>
            <a:pPr marL="0" indent="0" algn="ctr">
              <a:buNone/>
            </a:pPr>
            <a:r>
              <a:rPr lang="en-US" sz="2000" dirty="0" smtClean="0"/>
              <a:t>Success: 50%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22676" y="1914787"/>
            <a:ext cx="22587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B 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N=100)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50%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67880" y="1914787"/>
            <a:ext cx="22587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C 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N=100)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50%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9508" y="3909269"/>
            <a:ext cx="7935985" cy="311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09725" y="2348918"/>
            <a:ext cx="8690994" cy="453005"/>
          </a:xfrm>
          <a:prstGeom prst="round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17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RCT Comparing A, B, and C</a:t>
            </a:r>
            <a:br>
              <a:rPr lang="en-US" sz="2400" dirty="0" smtClean="0"/>
            </a:br>
            <a:r>
              <a:rPr lang="en-US" sz="2400" i="1" dirty="0" smtClean="0"/>
              <a:t>Analysis of Outcomes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298" y="1916884"/>
            <a:ext cx="2258736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 (N=100)</a:t>
            </a:r>
          </a:p>
          <a:p>
            <a:pPr marL="0" indent="0" algn="ctr">
              <a:buNone/>
            </a:pPr>
            <a:r>
              <a:rPr lang="en-US" sz="2000" dirty="0" smtClean="0"/>
              <a:t>Success: 50%</a:t>
            </a:r>
          </a:p>
          <a:p>
            <a:pPr marL="0" indent="0" algn="ctr">
              <a:buNone/>
            </a:pPr>
            <a:r>
              <a:rPr lang="en-US" sz="2000" dirty="0" smtClean="0"/>
              <a:t>Safety event: </a:t>
            </a:r>
            <a:r>
              <a:rPr lang="en-US" sz="2000" dirty="0"/>
              <a:t>3</a:t>
            </a:r>
            <a:r>
              <a:rPr lang="en-US" sz="2000" dirty="0" smtClean="0"/>
              <a:t>0%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22676" y="1914787"/>
            <a:ext cx="22587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B 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N=100)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50%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Safety event: 50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67880" y="1914787"/>
            <a:ext cx="22587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C 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N=100)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uccess: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50%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Safety event: 50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9508" y="3909269"/>
            <a:ext cx="7935985" cy="311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09725" y="2734812"/>
            <a:ext cx="8690994" cy="436227"/>
          </a:xfrm>
          <a:prstGeom prst="round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  <a:cs typeface="Times New Roman" pitchFamily="18" charset="0"/>
              </a:rPr>
              <a:t>Upon finishing the papering of the wall…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cs typeface="Times New Roman" pitchFamily="18" charset="0"/>
              </a:rPr>
              <a:t>I had only used only 4 rolls </a:t>
            </a:r>
          </a:p>
          <a:p>
            <a:endParaRPr lang="en-US" sz="2400" dirty="0">
              <a:cs typeface="Times New Roman" pitchFamily="18" charset="0"/>
            </a:endParaRPr>
          </a:p>
          <a:p>
            <a:r>
              <a:rPr lang="en-US" sz="2400" dirty="0" smtClean="0">
                <a:cs typeface="Times New Roman" pitchFamily="18" charset="0"/>
              </a:rPr>
              <a:t>I told my neighbor that I had 2 rolls left</a:t>
            </a:r>
          </a:p>
          <a:p>
            <a:endParaRPr lang="en-US" sz="2400" dirty="0">
              <a:cs typeface="Times New Roman" pitchFamily="18" charset="0"/>
            </a:endParaRPr>
          </a:p>
          <a:p>
            <a:r>
              <a:rPr lang="en-US" sz="2400" dirty="0" smtClean="0">
                <a:cs typeface="Times New Roman" pitchFamily="18" charset="0"/>
              </a:rPr>
              <a:t>He replied: </a:t>
            </a:r>
          </a:p>
          <a:p>
            <a:endParaRPr lang="en-US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dirty="0" smtClean="0">
                <a:cs typeface="Times New Roman" pitchFamily="18" charset="0"/>
              </a:rPr>
              <a:t>“Oh.  That happened to you too?”</a:t>
            </a:r>
            <a:endParaRPr lang="en-US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79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RCT Comparing A, B, and C</a:t>
            </a:r>
            <a:br>
              <a:rPr lang="en-US" sz="2400" dirty="0" smtClean="0"/>
            </a:br>
            <a:r>
              <a:rPr lang="en-US" sz="2400" i="1" dirty="0" smtClean="0"/>
              <a:t>Analysis of Outcomes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298" y="1916884"/>
            <a:ext cx="2258736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 (N=100)</a:t>
            </a:r>
          </a:p>
          <a:p>
            <a:pPr marL="0" indent="0" algn="ctr">
              <a:buNone/>
            </a:pPr>
            <a:r>
              <a:rPr lang="en-US" sz="2000" dirty="0"/>
              <a:t>S</a:t>
            </a:r>
            <a:r>
              <a:rPr lang="en-US" sz="2000" dirty="0" smtClean="0"/>
              <a:t>uccess: 50%</a:t>
            </a:r>
          </a:p>
          <a:p>
            <a:pPr marL="0" indent="0" algn="ctr">
              <a:buNone/>
            </a:pPr>
            <a:r>
              <a:rPr lang="en-US" sz="2000" dirty="0" smtClean="0"/>
              <a:t>Safety event: </a:t>
            </a:r>
            <a:r>
              <a:rPr lang="en-US" sz="2000" dirty="0"/>
              <a:t>3</a:t>
            </a:r>
            <a:r>
              <a:rPr lang="en-US" sz="2000" dirty="0" smtClean="0"/>
              <a:t>0%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22676" y="1914787"/>
            <a:ext cx="22587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B 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N=100)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50%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Safety event: 50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67880" y="1914787"/>
            <a:ext cx="22587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C 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N=100)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50%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Safety event: 50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4051" y="3505200"/>
            <a:ext cx="7935985" cy="311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Which treatment would you choose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43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RCT Comparing A, B, and C</a:t>
            </a:r>
            <a:br>
              <a:rPr lang="en-US" sz="2400" dirty="0" smtClean="0"/>
            </a:br>
            <a:r>
              <a:rPr lang="en-US" sz="2400" i="1" dirty="0" smtClean="0"/>
              <a:t>Analysis of Outcomes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298" y="1916884"/>
            <a:ext cx="2258736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 (N=100)</a:t>
            </a:r>
          </a:p>
          <a:p>
            <a:pPr marL="0" indent="0" algn="ctr">
              <a:buNone/>
            </a:pPr>
            <a:r>
              <a:rPr lang="en-US" sz="2000" dirty="0"/>
              <a:t>S</a:t>
            </a:r>
            <a:r>
              <a:rPr lang="en-US" sz="2000" dirty="0" smtClean="0"/>
              <a:t>uccess: 50%</a:t>
            </a:r>
          </a:p>
          <a:p>
            <a:pPr marL="0" indent="0" algn="ctr">
              <a:buNone/>
            </a:pPr>
            <a:r>
              <a:rPr lang="en-US" sz="2000" dirty="0" smtClean="0"/>
              <a:t>Safety event: </a:t>
            </a:r>
            <a:r>
              <a:rPr lang="en-US" sz="2000" dirty="0"/>
              <a:t>3</a:t>
            </a:r>
            <a:r>
              <a:rPr lang="en-US" sz="2000" dirty="0" smtClean="0"/>
              <a:t>0%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22676" y="1914787"/>
            <a:ext cx="22587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B 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N=100)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50%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Safety event: 50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67880" y="1914787"/>
            <a:ext cx="22587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C 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N=100)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50%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Safety event: 50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4051" y="3505200"/>
            <a:ext cx="7935985" cy="311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Which treatment would you choose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They all have the same success rate.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60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RCT Comparing A, B, and C</a:t>
            </a:r>
            <a:br>
              <a:rPr lang="en-US" sz="2400" dirty="0" smtClean="0"/>
            </a:br>
            <a:r>
              <a:rPr lang="en-US" sz="2400" i="1" dirty="0" smtClean="0"/>
              <a:t>Analysis of Outcomes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298" y="1916884"/>
            <a:ext cx="2258736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 (N=100)</a:t>
            </a:r>
          </a:p>
          <a:p>
            <a:pPr marL="0" indent="0" algn="ctr">
              <a:buNone/>
            </a:pPr>
            <a:r>
              <a:rPr lang="en-US" sz="2000" dirty="0"/>
              <a:t>S</a:t>
            </a:r>
            <a:r>
              <a:rPr lang="en-US" sz="2000" dirty="0" smtClean="0"/>
              <a:t>uccess: 50%</a:t>
            </a:r>
          </a:p>
          <a:p>
            <a:pPr marL="0" indent="0" algn="ctr">
              <a:buNone/>
            </a:pPr>
            <a:r>
              <a:rPr lang="en-US" sz="2000" dirty="0" smtClean="0"/>
              <a:t>Safety event: </a:t>
            </a:r>
            <a:r>
              <a:rPr lang="en-US" sz="2000" dirty="0"/>
              <a:t>3</a:t>
            </a:r>
            <a:r>
              <a:rPr lang="en-US" sz="2000" dirty="0" smtClean="0"/>
              <a:t>0%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22676" y="1914787"/>
            <a:ext cx="22587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B 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N=100)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50%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Safety event: 50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67880" y="1914787"/>
            <a:ext cx="22587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C 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N=100)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50%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Safety event: 50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4051" y="3505200"/>
            <a:ext cx="7935985" cy="311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Which treatment would you choose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They all have the same success rate.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A has the lowest safety event rate.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64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RCT Comparing A, B, and C</a:t>
            </a:r>
            <a:br>
              <a:rPr lang="en-US" sz="2400" dirty="0" smtClean="0"/>
            </a:br>
            <a:r>
              <a:rPr lang="en-US" sz="2400" i="1" dirty="0" smtClean="0"/>
              <a:t>Analysis of Outcomes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298" y="1916884"/>
            <a:ext cx="2258736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 (N=100)</a:t>
            </a:r>
          </a:p>
          <a:p>
            <a:pPr marL="0" indent="0" algn="ctr">
              <a:buNone/>
            </a:pPr>
            <a:r>
              <a:rPr lang="en-US" sz="2000" dirty="0"/>
              <a:t>S</a:t>
            </a:r>
            <a:r>
              <a:rPr lang="en-US" sz="2000" dirty="0" smtClean="0"/>
              <a:t>uccess: 50%</a:t>
            </a:r>
          </a:p>
          <a:p>
            <a:pPr marL="0" indent="0" algn="ctr">
              <a:buNone/>
            </a:pPr>
            <a:r>
              <a:rPr lang="en-US" sz="2000" dirty="0" smtClean="0"/>
              <a:t>Safety event: </a:t>
            </a:r>
            <a:r>
              <a:rPr lang="en-US" sz="2000" dirty="0"/>
              <a:t>3</a:t>
            </a:r>
            <a:r>
              <a:rPr lang="en-US" sz="2000" dirty="0" smtClean="0"/>
              <a:t>0%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22676" y="1914787"/>
            <a:ext cx="22587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B 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N=100)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50%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Safety event: 50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67880" y="1914787"/>
            <a:ext cx="22587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C 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N=100)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50%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Safety event: 50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4051" y="3505200"/>
            <a:ext cx="7935985" cy="311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Which treatment would you choose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They all have the same success rate.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A has the lowest safety event rate.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B and C are indistinguishable.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51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RCT Comparing A, B, and C</a:t>
            </a:r>
            <a:br>
              <a:rPr lang="en-US" sz="2400" dirty="0" smtClean="0"/>
            </a:br>
            <a:r>
              <a:rPr lang="en-US" sz="2400" i="1" dirty="0" smtClean="0"/>
              <a:t>Analysis of Outcomes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298" y="1916884"/>
            <a:ext cx="2258736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 (N=100)</a:t>
            </a:r>
          </a:p>
          <a:p>
            <a:pPr marL="0" indent="0" algn="ctr">
              <a:buNone/>
            </a:pPr>
            <a:r>
              <a:rPr lang="en-US" sz="2000" dirty="0"/>
              <a:t>S</a:t>
            </a:r>
            <a:r>
              <a:rPr lang="en-US" sz="2000" dirty="0" smtClean="0"/>
              <a:t>uccess: 50%</a:t>
            </a:r>
          </a:p>
          <a:p>
            <a:pPr marL="0" indent="0" algn="ctr">
              <a:buNone/>
            </a:pPr>
            <a:r>
              <a:rPr lang="en-US" sz="2000" dirty="0" smtClean="0"/>
              <a:t>Safety event: </a:t>
            </a:r>
            <a:r>
              <a:rPr lang="en-US" sz="2000" dirty="0"/>
              <a:t>3</a:t>
            </a:r>
            <a:r>
              <a:rPr lang="en-US" sz="2000" dirty="0" smtClean="0"/>
              <a:t>0%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22676" y="1914787"/>
            <a:ext cx="22587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B 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N=100)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50%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Safety event: 50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67880" y="1914787"/>
            <a:ext cx="22587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C 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N=100)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50%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Safety event: 50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4051" y="3505200"/>
            <a:ext cx="7935985" cy="311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Which treatment would you choose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They all have the same success rate.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A has the lowest safety event rate.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B and C are indistinguishable.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Choose A…right?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66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Our culture is to use patients </a:t>
            </a:r>
          </a:p>
          <a:p>
            <a:pPr marL="0" indent="0" algn="ctr">
              <a:buNone/>
            </a:pPr>
            <a:r>
              <a:rPr lang="en-US" b="1" dirty="0" smtClean="0"/>
              <a:t>to analyze the outcomes.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Shouldn’t we use outcomes </a:t>
            </a:r>
          </a:p>
          <a:p>
            <a:pPr marL="0" indent="0" algn="ctr">
              <a:buNone/>
            </a:pPr>
            <a:r>
              <a:rPr lang="en-US" b="1" dirty="0" smtClean="0"/>
              <a:t>to analyze the patients? 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 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4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Analysis of </a:t>
            </a:r>
            <a:r>
              <a:rPr lang="en-US" sz="2400" u="sng" dirty="0" smtClean="0"/>
              <a:t>Patients</a:t>
            </a:r>
            <a:r>
              <a:rPr lang="en-US" sz="2400" dirty="0" smtClean="0"/>
              <a:t>: 4 Possible Outcomes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975" y="1782660"/>
            <a:ext cx="2258736" cy="145549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 (N=100)</a:t>
            </a:r>
          </a:p>
          <a:p>
            <a:pPr marL="0" indent="0" algn="ctr">
              <a:buNone/>
            </a:pPr>
            <a:r>
              <a:rPr lang="en-US" sz="2000" dirty="0" smtClean="0"/>
              <a:t>Success: 50%</a:t>
            </a:r>
          </a:p>
          <a:p>
            <a:pPr marL="0" indent="0" algn="ctr">
              <a:buNone/>
            </a:pPr>
            <a:r>
              <a:rPr lang="en-US" sz="2000" dirty="0" smtClean="0"/>
              <a:t>Safety event: </a:t>
            </a:r>
            <a:r>
              <a:rPr lang="en-US" sz="2000" dirty="0"/>
              <a:t>3</a:t>
            </a:r>
            <a:r>
              <a:rPr lang="en-US" sz="2000" dirty="0" smtClean="0"/>
              <a:t>0%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3106" y="1778321"/>
            <a:ext cx="2258736" cy="132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B 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N=100)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uccess: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50%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Safety event: 50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67880" y="1778321"/>
            <a:ext cx="2258736" cy="132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C 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N=100)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50%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Safety event: 50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034451" y="3977369"/>
          <a:ext cx="2072782" cy="735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1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753834" y="3946356"/>
          <a:ext cx="2072782" cy="778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86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34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103585" y="3962708"/>
          <a:ext cx="207278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9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35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35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103585" y="3227808"/>
            <a:ext cx="2049517" cy="7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+             -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99848" y="3966062"/>
            <a:ext cx="1003737" cy="7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SE    +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         -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057716" y="3226844"/>
            <a:ext cx="2049517" cy="7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+             -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777099" y="3227808"/>
            <a:ext cx="2049517" cy="7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+             -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94441" y="5087008"/>
            <a:ext cx="8949559" cy="109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103584" y="6022427"/>
            <a:ext cx="2049517" cy="5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057715" y="6011916"/>
            <a:ext cx="2049517" cy="5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777099" y="6011915"/>
            <a:ext cx="2049517" cy="5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65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Analysis of </a:t>
            </a:r>
            <a:r>
              <a:rPr lang="en-US" sz="2400" u="sng" dirty="0" smtClean="0"/>
              <a:t>Patients</a:t>
            </a:r>
            <a:r>
              <a:rPr lang="en-US" sz="2400" dirty="0" smtClean="0"/>
              <a:t>: 4 Possible Outcomes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975" y="1782660"/>
            <a:ext cx="2258736" cy="145549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 (N=100)</a:t>
            </a:r>
          </a:p>
          <a:p>
            <a:pPr marL="0" indent="0" algn="ctr">
              <a:buNone/>
            </a:pPr>
            <a:r>
              <a:rPr lang="en-US" sz="2000" dirty="0" smtClean="0"/>
              <a:t>Success: 50%</a:t>
            </a:r>
          </a:p>
          <a:p>
            <a:pPr marL="0" indent="0" algn="ctr">
              <a:buNone/>
            </a:pPr>
            <a:r>
              <a:rPr lang="en-US" sz="2000" dirty="0" smtClean="0"/>
              <a:t>Safety event: </a:t>
            </a:r>
            <a:r>
              <a:rPr lang="en-US" sz="2000" dirty="0"/>
              <a:t>3</a:t>
            </a:r>
            <a:r>
              <a:rPr lang="en-US" sz="2000" dirty="0" smtClean="0"/>
              <a:t>0%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3106" y="1778321"/>
            <a:ext cx="2258736" cy="132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B 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N=100)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uccess: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50%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Safety event: 50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67880" y="1778321"/>
            <a:ext cx="2258736" cy="132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C 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N=100)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50%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Safety event: 50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034451" y="3977369"/>
          <a:ext cx="2072782" cy="735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1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753834" y="3946356"/>
          <a:ext cx="2072782" cy="778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86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34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103585" y="3962708"/>
          <a:ext cx="207278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9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35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35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103585" y="3227808"/>
            <a:ext cx="2049517" cy="7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+             -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99848" y="3966062"/>
            <a:ext cx="1003737" cy="7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SE    +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         -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057716" y="3226844"/>
            <a:ext cx="2049517" cy="7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+             -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777099" y="3227808"/>
            <a:ext cx="2049517" cy="7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+             -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94441" y="5087008"/>
            <a:ext cx="8949559" cy="109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103584" y="6022427"/>
            <a:ext cx="2049517" cy="5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057715" y="6011916"/>
            <a:ext cx="2049517" cy="5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777099" y="6011915"/>
            <a:ext cx="2049517" cy="5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990600" y="4953000"/>
            <a:ext cx="7723032" cy="109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103585" y="4335671"/>
            <a:ext cx="1024758" cy="369609"/>
          </a:xfrm>
          <a:prstGeom prst="round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Analysis of </a:t>
            </a:r>
            <a:r>
              <a:rPr lang="en-US" sz="2400" u="sng" dirty="0" smtClean="0"/>
              <a:t>Patients</a:t>
            </a:r>
            <a:r>
              <a:rPr lang="en-US" sz="2400" dirty="0" smtClean="0"/>
              <a:t>: 4 Possible Outcomes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975" y="1782660"/>
            <a:ext cx="2258736" cy="145549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 (N=100)</a:t>
            </a:r>
          </a:p>
          <a:p>
            <a:pPr marL="0" indent="0" algn="ctr">
              <a:buNone/>
            </a:pPr>
            <a:r>
              <a:rPr lang="en-US" sz="2000" dirty="0" smtClean="0"/>
              <a:t>Success: 50%</a:t>
            </a:r>
          </a:p>
          <a:p>
            <a:pPr marL="0" indent="0" algn="ctr">
              <a:buNone/>
            </a:pPr>
            <a:r>
              <a:rPr lang="en-US" sz="2000" dirty="0" smtClean="0"/>
              <a:t>Safety event: </a:t>
            </a:r>
            <a:r>
              <a:rPr lang="en-US" sz="2000" dirty="0"/>
              <a:t>3</a:t>
            </a:r>
            <a:r>
              <a:rPr lang="en-US" sz="2000" dirty="0" smtClean="0"/>
              <a:t>0%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3106" y="1778321"/>
            <a:ext cx="2258736" cy="132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B 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N=100)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uccess: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50%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Safety event: 50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67880" y="1778321"/>
            <a:ext cx="2258736" cy="132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C 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N=100)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50%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Safety event: 50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034451" y="3977369"/>
          <a:ext cx="2072782" cy="735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1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753834" y="3946356"/>
          <a:ext cx="2072782" cy="778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86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34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103585" y="3962708"/>
          <a:ext cx="207278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9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35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35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103585" y="3227808"/>
            <a:ext cx="2049517" cy="7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+             -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99848" y="3966062"/>
            <a:ext cx="1003737" cy="7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SE    +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         -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057716" y="3226844"/>
            <a:ext cx="2049517" cy="7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+             -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777099" y="3227808"/>
            <a:ext cx="2049517" cy="7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+             -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94441" y="5087008"/>
            <a:ext cx="8949559" cy="109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103584" y="6022427"/>
            <a:ext cx="2049517" cy="5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057715" y="6011916"/>
            <a:ext cx="2049517" cy="5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777099" y="6011915"/>
            <a:ext cx="2049517" cy="5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990600" y="4953000"/>
            <a:ext cx="7723032" cy="109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103585" y="4335671"/>
            <a:ext cx="1024758" cy="369609"/>
          </a:xfrm>
          <a:prstGeom prst="round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052458" y="4335671"/>
            <a:ext cx="1024758" cy="369609"/>
          </a:xfrm>
          <a:prstGeom prst="round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4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Analysis of </a:t>
            </a:r>
            <a:r>
              <a:rPr lang="en-US" sz="2400" u="sng" dirty="0" smtClean="0"/>
              <a:t>Patients</a:t>
            </a:r>
            <a:r>
              <a:rPr lang="en-US" sz="2400" dirty="0" smtClean="0"/>
              <a:t>: 4 Possible Outcomes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975" y="1782660"/>
            <a:ext cx="2258736" cy="145549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 (N=100)</a:t>
            </a:r>
          </a:p>
          <a:p>
            <a:pPr marL="0" indent="0" algn="ctr">
              <a:buNone/>
            </a:pPr>
            <a:r>
              <a:rPr lang="en-US" sz="2000" dirty="0" smtClean="0"/>
              <a:t>Success: 50%</a:t>
            </a:r>
          </a:p>
          <a:p>
            <a:pPr marL="0" indent="0" algn="ctr">
              <a:buNone/>
            </a:pPr>
            <a:r>
              <a:rPr lang="en-US" sz="2000" dirty="0" smtClean="0"/>
              <a:t>Safety event: </a:t>
            </a:r>
            <a:r>
              <a:rPr lang="en-US" sz="2000" dirty="0"/>
              <a:t>3</a:t>
            </a:r>
            <a:r>
              <a:rPr lang="en-US" sz="2000" dirty="0" smtClean="0"/>
              <a:t>0%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3106" y="1778321"/>
            <a:ext cx="2258736" cy="132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B 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N=100)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uccess: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50%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Safety event: 50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67880" y="1778321"/>
            <a:ext cx="2258736" cy="132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C 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N=100)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50%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Safety event: 50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034451" y="3977369"/>
          <a:ext cx="2072782" cy="735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1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753834" y="3946356"/>
          <a:ext cx="2072782" cy="778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86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34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103585" y="3962708"/>
          <a:ext cx="207278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9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35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35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103585" y="3227808"/>
            <a:ext cx="2049517" cy="7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+             -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99848" y="3966062"/>
            <a:ext cx="1003737" cy="7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SE    +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         -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057716" y="3226844"/>
            <a:ext cx="2049517" cy="7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+             -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777099" y="3227808"/>
            <a:ext cx="2049517" cy="7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+             -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94441" y="5087008"/>
            <a:ext cx="8949559" cy="109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103584" y="6022427"/>
            <a:ext cx="2049517" cy="5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057715" y="6011916"/>
            <a:ext cx="2049517" cy="5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777099" y="6011915"/>
            <a:ext cx="2049517" cy="5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990600" y="4953000"/>
            <a:ext cx="7723032" cy="109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103585" y="4335671"/>
            <a:ext cx="1024758" cy="369609"/>
          </a:xfrm>
          <a:prstGeom prst="round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323" y="4306956"/>
            <a:ext cx="1079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9"/>
          <p:cNvSpPr/>
          <p:nvPr/>
        </p:nvSpPr>
        <p:spPr bwMode="auto">
          <a:xfrm>
            <a:off x="6749390" y="4364384"/>
            <a:ext cx="1024758" cy="369609"/>
          </a:xfrm>
          <a:prstGeom prst="round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9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 smtClean="0"/>
              <a:t>Two Things I’ve Learned about Traditional Clinical Trials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001000" cy="4114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They are </a:t>
            </a:r>
            <a:r>
              <a:rPr lang="en-US" sz="2000" dirty="0" smtClean="0"/>
              <a:t>rigorously conducted by </a:t>
            </a:r>
            <a:r>
              <a:rPr lang="en-US" sz="2000" dirty="0"/>
              <a:t>experts closely adhering to the </a:t>
            </a:r>
            <a:r>
              <a:rPr lang="en-US" sz="2000" dirty="0" smtClean="0"/>
              <a:t>highest standards and fundamental </a:t>
            </a:r>
            <a:r>
              <a:rPr lang="en-US" sz="2000" dirty="0"/>
              <a:t>principles of </a:t>
            </a:r>
            <a:r>
              <a:rPr lang="en-US" sz="2000" dirty="0" smtClean="0"/>
              <a:t>randomized clinical trials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They are essentially useless for helping clinicians make treatment decisions</a:t>
            </a:r>
          </a:p>
          <a:p>
            <a:pPr marL="457200" indent="-457200">
              <a:buNone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endParaRPr lang="en-US" sz="2000" dirty="0" smtClean="0"/>
          </a:p>
          <a:p>
            <a:pPr lvl="1"/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060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Question 5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 </a:t>
            </a:r>
            <a:r>
              <a:rPr lang="en-US" sz="2000" dirty="0"/>
              <a:t>negative trial </a:t>
            </a:r>
            <a:r>
              <a:rPr lang="en-US" sz="2000" dirty="0" smtClean="0"/>
              <a:t>may </a:t>
            </a:r>
            <a:r>
              <a:rPr lang="en-US" sz="2000" dirty="0"/>
              <a:t>not mean the treatment is no good for </a:t>
            </a:r>
            <a:r>
              <a:rPr lang="en-US" sz="2000" dirty="0" smtClean="0"/>
              <a:t>anyone</a:t>
            </a:r>
          </a:p>
          <a:p>
            <a:endParaRPr lang="en-US" sz="2000" dirty="0"/>
          </a:p>
          <a:p>
            <a:r>
              <a:rPr lang="en-US" sz="2000" dirty="0" smtClean="0"/>
              <a:t>A </a:t>
            </a:r>
            <a:r>
              <a:rPr lang="en-US" sz="2000" dirty="0"/>
              <a:t>positive trial does not mean it works for </a:t>
            </a:r>
            <a:r>
              <a:rPr lang="en-US" sz="2000" dirty="0" smtClean="0"/>
              <a:t>everyone</a:t>
            </a:r>
          </a:p>
          <a:p>
            <a:endParaRPr lang="en-US" sz="2000" dirty="0" smtClean="0"/>
          </a:p>
          <a:p>
            <a:r>
              <a:rPr lang="en-US" sz="2000" dirty="0" smtClean="0"/>
              <a:t>How do we identify the subgroup of patients we want to treat?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904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Identifying Subgroups?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975" y="1782660"/>
            <a:ext cx="2258736" cy="145549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 (N=100)</a:t>
            </a:r>
          </a:p>
          <a:p>
            <a:pPr marL="0" indent="0" algn="ctr">
              <a:buNone/>
            </a:pPr>
            <a:r>
              <a:rPr lang="en-US" sz="2000" dirty="0" smtClean="0"/>
              <a:t>Success: 50%</a:t>
            </a:r>
          </a:p>
          <a:p>
            <a:pPr marL="0" indent="0" algn="ctr">
              <a:buNone/>
            </a:pPr>
            <a:r>
              <a:rPr lang="en-US" sz="2000" dirty="0" smtClean="0"/>
              <a:t>Safety event: </a:t>
            </a:r>
            <a:r>
              <a:rPr lang="en-US" sz="2000" dirty="0"/>
              <a:t>3</a:t>
            </a:r>
            <a:r>
              <a:rPr lang="en-US" sz="2000" dirty="0" smtClean="0"/>
              <a:t>0%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3106" y="1778321"/>
            <a:ext cx="2258736" cy="132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B 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N=100)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uccess: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50%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Safety event: 50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67880" y="1778321"/>
            <a:ext cx="2258736" cy="132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C 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N=100)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50%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Safety event: 50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034451" y="3977369"/>
          <a:ext cx="2072782" cy="735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1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753834" y="3946356"/>
          <a:ext cx="2072782" cy="778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86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34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103585" y="3962708"/>
          <a:ext cx="207278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9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35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35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103585" y="3227808"/>
            <a:ext cx="2049517" cy="7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+             -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99848" y="3966062"/>
            <a:ext cx="1003737" cy="7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SE    +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         -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057716" y="3226844"/>
            <a:ext cx="2049517" cy="7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+             -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777099" y="3227808"/>
            <a:ext cx="2049517" cy="7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+             -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23596" y="5070299"/>
            <a:ext cx="8949559" cy="109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Predictive markers for efficacy identifies …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103584" y="6022427"/>
            <a:ext cx="2049517" cy="5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057715" y="6011916"/>
            <a:ext cx="2049517" cy="5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777099" y="6011915"/>
            <a:ext cx="2049517" cy="5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03584" y="3573010"/>
            <a:ext cx="1024758" cy="126873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030477" y="3573010"/>
            <a:ext cx="1024758" cy="126873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753834" y="3573010"/>
            <a:ext cx="1024758" cy="126873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8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 animBg="1"/>
      <p:bldP spid="18" grpId="0" animBg="1"/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Identifying Subgroups?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975" y="1782660"/>
            <a:ext cx="2258736" cy="145549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 (N=100)</a:t>
            </a:r>
          </a:p>
          <a:p>
            <a:pPr marL="0" indent="0" algn="ctr">
              <a:buNone/>
            </a:pPr>
            <a:r>
              <a:rPr lang="en-US" sz="2000" dirty="0" smtClean="0"/>
              <a:t>Success: 50%</a:t>
            </a:r>
          </a:p>
          <a:p>
            <a:pPr marL="0" indent="0" algn="ctr">
              <a:buNone/>
            </a:pPr>
            <a:r>
              <a:rPr lang="en-US" sz="2000" dirty="0" smtClean="0"/>
              <a:t>Safety event: </a:t>
            </a:r>
            <a:r>
              <a:rPr lang="en-US" sz="2000" dirty="0"/>
              <a:t>3</a:t>
            </a:r>
            <a:r>
              <a:rPr lang="en-US" sz="2000" dirty="0" smtClean="0"/>
              <a:t>0%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3106" y="1778321"/>
            <a:ext cx="2258736" cy="132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B 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N=100)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uccess: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50%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Safety event: 50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67880" y="1778321"/>
            <a:ext cx="2258736" cy="132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C 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N=100)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50%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Safety event: 50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034451" y="3977369"/>
          <a:ext cx="2072782" cy="735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1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753834" y="3946356"/>
          <a:ext cx="2072782" cy="778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86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34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103585" y="3962708"/>
          <a:ext cx="207278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9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35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35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103585" y="3227808"/>
            <a:ext cx="2049517" cy="7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+             -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99848" y="3966062"/>
            <a:ext cx="1003737" cy="7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SE    +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         -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057716" y="3226844"/>
            <a:ext cx="2049517" cy="7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+             -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777099" y="3227808"/>
            <a:ext cx="2049517" cy="7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Success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/>
              </a:rPr>
              <a:t>+             -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23596" y="5070298"/>
            <a:ext cx="8949559" cy="141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Predictive markers for safety identifies 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Neither approach identifies the patients we want to treat.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Shouldn’t “personalized medicine” be based on analysis of the patient?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103584" y="6022427"/>
            <a:ext cx="2049517" cy="5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057715" y="6011916"/>
            <a:ext cx="2049517" cy="5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777099" y="6011915"/>
            <a:ext cx="2049517" cy="5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85800" y="4341423"/>
            <a:ext cx="8229600" cy="38356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65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Clinical Trial Arithmetic:  1 </a:t>
            </a:r>
            <a:r>
              <a:rPr lang="en-US" dirty="0"/>
              <a:t>+ 2 × 3 ≠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Compare </a:t>
            </a:r>
            <a:r>
              <a:rPr lang="en-US" b="1" dirty="0"/>
              <a:t>and combine ≠ combine and </a:t>
            </a:r>
            <a:r>
              <a:rPr lang="en-US" b="1" dirty="0" smtClean="0"/>
              <a:t>compare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/>
              <a:t>C</a:t>
            </a:r>
            <a:r>
              <a:rPr lang="en-US" b="1" dirty="0" smtClean="0"/>
              <a:t>ompare </a:t>
            </a:r>
            <a:r>
              <a:rPr lang="en-US" b="1" dirty="0"/>
              <a:t>and combine is what we </a:t>
            </a:r>
            <a:r>
              <a:rPr lang="en-US" b="1" dirty="0" smtClean="0"/>
              <a:t>do. 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Combine </a:t>
            </a:r>
            <a:r>
              <a:rPr lang="en-US" b="1" dirty="0"/>
              <a:t>and compare is </a:t>
            </a:r>
            <a:r>
              <a:rPr lang="en-US" b="1" dirty="0" smtClean="0"/>
              <a:t>most </a:t>
            </a:r>
            <a:r>
              <a:rPr lang="en-US" b="1" dirty="0"/>
              <a:t>relevant for evaluating effects on </a:t>
            </a:r>
            <a:r>
              <a:rPr lang="en-US" b="1" dirty="0" smtClean="0"/>
              <a:t>patients.</a:t>
            </a: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Scott’s </a:t>
            </a:r>
            <a:r>
              <a:rPr lang="en-US" b="1" dirty="0"/>
              <a:t>father (a math teacher) to his confused son many years ago:</a:t>
            </a:r>
          </a:p>
          <a:p>
            <a:pPr marL="0" indent="0" algn="ctr">
              <a:buNone/>
            </a:pPr>
            <a:r>
              <a:rPr lang="en-US" b="1" dirty="0" smtClean="0"/>
              <a:t>“</a:t>
            </a:r>
            <a:r>
              <a:rPr lang="en-US" b="1" dirty="0"/>
              <a:t>The order of operations is important…”</a:t>
            </a:r>
          </a:p>
          <a:p>
            <a:pPr marL="0" indent="0" algn="ctr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093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NBA Coach Frank Layden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Had a player that was not producing.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 smtClean="0"/>
              <a:t>Layden asked the player: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 smtClean="0"/>
              <a:t> “Son</a:t>
            </a:r>
            <a:r>
              <a:rPr lang="en-US" sz="2000" dirty="0"/>
              <a:t>, what is it with you? Is it ignorance or apathy</a:t>
            </a:r>
            <a:r>
              <a:rPr lang="en-US" sz="2000" dirty="0" smtClean="0"/>
              <a:t>?” 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 smtClean="0"/>
              <a:t>The player looked at Layden and said: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 smtClean="0"/>
              <a:t>“Coach, I </a:t>
            </a:r>
            <a:r>
              <a:rPr lang="en-US" sz="2000" dirty="0"/>
              <a:t>don't know and I don't care</a:t>
            </a:r>
            <a:r>
              <a:rPr lang="en-US" sz="2000" dirty="0" smtClean="0"/>
              <a:t>.”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538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b="1" dirty="0" smtClean="0"/>
              <a:t>If they don’t know, then we should educate them.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2000" b="1" dirty="0" smtClean="0"/>
              <a:t>If they don’t care, then we should motivate them.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7841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971800"/>
            <a:ext cx="7772400" cy="3048000"/>
          </a:xfrm>
        </p:spPr>
        <p:txBody>
          <a:bodyPr/>
          <a:lstStyle/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Before we analyze several hundred patients, </a:t>
            </a:r>
          </a:p>
          <a:p>
            <a:pPr marL="0" indent="0" algn="ctr">
              <a:buNone/>
            </a:pPr>
            <a:r>
              <a:rPr lang="en-US" sz="2000" dirty="0" smtClean="0"/>
              <a:t>we must understand how to analyze one.</a:t>
            </a:r>
          </a:p>
          <a:p>
            <a:endParaRPr lang="en-US" sz="2000" dirty="0" smtClean="0"/>
          </a:p>
          <a:p>
            <a:pPr marL="0" indent="0" algn="ctr">
              <a:buNone/>
            </a:pPr>
            <a:r>
              <a:rPr lang="en-US" sz="2000" i="1" dirty="0" smtClean="0"/>
              <a:t>The patient journey</a:t>
            </a:r>
            <a:r>
              <a:rPr lang="en-US" sz="2000" dirty="0"/>
              <a:t>: </a:t>
            </a:r>
            <a:r>
              <a:rPr lang="en-US" sz="2000" dirty="0" smtClean="0"/>
              <a:t>synthesis of benefits, harms, QOL</a:t>
            </a:r>
          </a:p>
          <a:p>
            <a:pPr lvl="1"/>
            <a:endParaRPr lang="en-US" sz="2000" dirty="0" smtClean="0"/>
          </a:p>
          <a:p>
            <a:pPr lvl="2"/>
            <a:endParaRPr lang="en-US" sz="1600" dirty="0" smtClean="0"/>
          </a:p>
          <a:p>
            <a:endParaRPr lang="en-US" sz="2000" dirty="0" smtClean="0"/>
          </a:p>
          <a:p>
            <a:pPr lvl="2"/>
            <a:endParaRPr lang="en-US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3200400"/>
            <a:ext cx="3733800" cy="147347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85800"/>
            <a:ext cx="7772400" cy="229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1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The Map to Pragmatism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5181600"/>
            <a:ext cx="5105400" cy="457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Number of Effect Estimates</a:t>
            </a: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352800" y="5029200"/>
            <a:ext cx="51054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3352800" y="1600200"/>
            <a:ext cx="0" cy="3429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Multiply 9"/>
          <p:cNvSpPr/>
          <p:nvPr/>
        </p:nvSpPr>
        <p:spPr bwMode="auto">
          <a:xfrm>
            <a:off x="3657600" y="1576848"/>
            <a:ext cx="609600" cy="609600"/>
          </a:xfrm>
          <a:prstGeom prst="mathMultiply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Notched Right Arrow 10"/>
          <p:cNvSpPr/>
          <p:nvPr/>
        </p:nvSpPr>
        <p:spPr bwMode="auto">
          <a:xfrm>
            <a:off x="3962400" y="4267200"/>
            <a:ext cx="2766194" cy="484632"/>
          </a:xfrm>
          <a:prstGeom prst="notchedRightArrow">
            <a:avLst>
              <a:gd name="adj1" fmla="val 30312"/>
              <a:gd name="adj2" fmla="val 50000"/>
            </a:avLst>
          </a:prstGeom>
          <a:solidFill>
            <a:srgbClr val="4EA36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174706" y="5118652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312629" y="1608151"/>
            <a:ext cx="3042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 charset="0"/>
              </a:rPr>
              <a:t>Number of outcomes</a:t>
            </a:r>
          </a:p>
        </p:txBody>
      </p:sp>
      <p:sp>
        <p:nvSpPr>
          <p:cNvPr id="14" name="Down Arrow 13"/>
          <p:cNvSpPr/>
          <p:nvPr/>
        </p:nvSpPr>
        <p:spPr bwMode="auto">
          <a:xfrm>
            <a:off x="3800689" y="2659049"/>
            <a:ext cx="323422" cy="1399982"/>
          </a:xfrm>
          <a:prstGeom prst="downArrow">
            <a:avLst/>
          </a:prstGeom>
          <a:solidFill>
            <a:srgbClr val="4EA36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" name="Multiply 14"/>
          <p:cNvSpPr/>
          <p:nvPr/>
        </p:nvSpPr>
        <p:spPr bwMode="auto">
          <a:xfrm>
            <a:off x="7162800" y="4204716"/>
            <a:ext cx="609600" cy="609600"/>
          </a:xfrm>
          <a:prstGeom prst="mathMultiply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3612785" y="2182739"/>
            <a:ext cx="6992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 charset="0"/>
              </a:rPr>
              <a:t>Now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6691586" y="4677164"/>
            <a:ext cx="15520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 charset="0"/>
              </a:rPr>
              <a:t>Pragmatism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480269" y="3810467"/>
            <a:ext cx="43765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 charset="0"/>
              </a:rPr>
              <a:t>Progress via personalized medicine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4174096" y="2692617"/>
            <a:ext cx="34628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 charset="0"/>
              </a:rPr>
              <a:t>Progress via composition;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 charset="0"/>
              </a:rPr>
              <a:t>Characterize disease burden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2148706" y="5928842"/>
            <a:ext cx="541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98"/>
                </a:solidFill>
                <a:effectLst/>
                <a:uLnTx/>
                <a:uFillTx/>
                <a:latin typeface="Arial" charset="0"/>
              </a:rPr>
              <a:t>Then incorporate patient preferences.</a:t>
            </a:r>
          </a:p>
        </p:txBody>
      </p:sp>
    </p:spTree>
    <p:extLst>
      <p:ext uri="{BB962C8B-B14F-4D97-AF65-F5344CB8AC3E}">
        <p14:creationId xmlns:p14="http://schemas.microsoft.com/office/powerpoint/2010/main" val="101165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13" grpId="0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DOOR STEPP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903287"/>
          </a:xfrm>
        </p:spPr>
        <p:txBody>
          <a:bodyPr/>
          <a:lstStyle/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9117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PROVIDE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Prospective </a:t>
            </a:r>
            <a:r>
              <a:rPr lang="en-US" sz="2000" dirty="0" smtClean="0"/>
              <a:t>multi-center observational evaluation among adult hospitalized patients </a:t>
            </a:r>
            <a:r>
              <a:rPr lang="en-US" sz="2000" dirty="0"/>
              <a:t>with MRSA </a:t>
            </a:r>
            <a:r>
              <a:rPr lang="en-US" sz="2000" dirty="0" smtClean="0"/>
              <a:t>bloodstream infections  </a:t>
            </a:r>
          </a:p>
          <a:p>
            <a:endParaRPr lang="en-US" sz="2000" dirty="0"/>
          </a:p>
          <a:p>
            <a:r>
              <a:rPr lang="en-US" sz="2000" dirty="0" smtClean="0"/>
              <a:t>Research Question</a:t>
            </a:r>
          </a:p>
          <a:p>
            <a:pPr lvl="1"/>
            <a:r>
              <a:rPr lang="en-US" sz="2000" dirty="0" smtClean="0"/>
              <a:t>What </a:t>
            </a:r>
            <a:r>
              <a:rPr lang="en-US" sz="2000" dirty="0"/>
              <a:t>is the vancomycin pharmacodynamic </a:t>
            </a:r>
            <a:r>
              <a:rPr lang="en-US" sz="2000" dirty="0" smtClean="0"/>
              <a:t>exposure </a:t>
            </a:r>
            <a:r>
              <a:rPr lang="en-US" sz="2000" dirty="0"/>
              <a:t>target associated with </a:t>
            </a:r>
            <a:r>
              <a:rPr lang="en-US" sz="2000" dirty="0" smtClean="0"/>
              <a:t>optimal </a:t>
            </a:r>
            <a:r>
              <a:rPr lang="en-US" sz="2000" dirty="0"/>
              <a:t>treatment </a:t>
            </a:r>
            <a:r>
              <a:rPr lang="en-US" sz="2000" dirty="0" smtClean="0"/>
              <a:t>outcome? </a:t>
            </a:r>
          </a:p>
          <a:p>
            <a:endParaRPr lang="en-US" sz="2000" dirty="0"/>
          </a:p>
          <a:p>
            <a:r>
              <a:rPr lang="en-US" sz="2000" dirty="0" smtClean="0"/>
              <a:t>N=265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459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Most </a:t>
            </a:r>
            <a:r>
              <a:rPr lang="en-US" sz="2800" dirty="0"/>
              <a:t>clinical trials fail to provide the evidence needed </a:t>
            </a:r>
            <a:r>
              <a:rPr lang="en-US" sz="2800" dirty="0" smtClean="0"/>
              <a:t>to inform </a:t>
            </a:r>
            <a:r>
              <a:rPr lang="en-US" sz="2800" dirty="0"/>
              <a:t>medical </a:t>
            </a:r>
            <a:r>
              <a:rPr lang="en-US" sz="2800" dirty="0" smtClean="0"/>
              <a:t>decision-making</a:t>
            </a:r>
            <a:r>
              <a:rPr lang="en-US" sz="2800" dirty="0"/>
              <a:t>. However, the serious </a:t>
            </a:r>
            <a:r>
              <a:rPr lang="en-US" sz="2800" dirty="0" smtClean="0"/>
              <a:t>implications of </a:t>
            </a:r>
            <a:r>
              <a:rPr lang="en-US" sz="2800" dirty="0"/>
              <a:t>this deficit are largely absent from public </a:t>
            </a:r>
            <a:r>
              <a:rPr lang="en-US" sz="2800" dirty="0" smtClean="0"/>
              <a:t>discourse.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DeMets and Califf, </a:t>
            </a:r>
            <a:r>
              <a:rPr lang="en-US" sz="2000" i="1" dirty="0" smtClean="0"/>
              <a:t>JAMA</a:t>
            </a:r>
            <a:r>
              <a:rPr lang="en-US" sz="2000" dirty="0" smtClean="0"/>
              <a:t>, 2011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DOOR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47801" y="1858175"/>
          <a:ext cx="6492375" cy="3581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3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6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Treatment success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without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AKI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4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Treatment success with AKI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4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Treatment failure (persistent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bacteremia) without AKI</a:t>
                      </a:r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Treatment failure with AKI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Death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652" y="2729322"/>
            <a:ext cx="415588" cy="42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26" y="1976129"/>
            <a:ext cx="414640" cy="44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824" y="3482695"/>
            <a:ext cx="414640" cy="44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751652" y="4172416"/>
            <a:ext cx="415588" cy="47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44578"/>
            <a:ext cx="414640" cy="44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>
            <a:stCxn id="12" idx="2"/>
          </p:cNvCxnSpPr>
          <p:nvPr/>
        </p:nvCxnSpPr>
        <p:spPr>
          <a:xfrm flipH="1">
            <a:off x="849295" y="2457845"/>
            <a:ext cx="1" cy="2337683"/>
          </a:xfrm>
          <a:prstGeom prst="straightConnector1">
            <a:avLst/>
          </a:prstGeom>
          <a:ln w="31750">
            <a:solidFill>
              <a:schemeClr val="accent4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1" y="1934624"/>
            <a:ext cx="936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D81"/>
                </a:solidFill>
                <a:effectLst/>
                <a:uLnTx/>
                <a:uFillTx/>
                <a:latin typeface="Arial" charset="0"/>
              </a:rPr>
              <a:t>Better outcome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D8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1" y="4805097"/>
            <a:ext cx="975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D81"/>
                </a:solidFill>
                <a:effectLst/>
                <a:uLnTx/>
                <a:uFillTx/>
                <a:latin typeface="Arial" charset="0"/>
              </a:rPr>
              <a:t>Worse outcome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D81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DOOR Outcomes by Dosing Quintiles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524000"/>
            <a:ext cx="5562600" cy="4171950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5867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3698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710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Pain trials?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95" y="3505200"/>
            <a:ext cx="8175009" cy="31242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Looking for northward migration of patients in these categories</a:t>
            </a:r>
          </a:p>
          <a:p>
            <a:endParaRPr lang="en-US" dirty="0"/>
          </a:p>
          <a:p>
            <a:r>
              <a:rPr lang="en-US" dirty="0" smtClean="0"/>
              <a:t>DOOR </a:t>
            </a:r>
            <a:r>
              <a:rPr lang="en-US" dirty="0"/>
              <a:t>probability: probability of a more desirable global outcome when assigned to the new vs. the control treatment</a:t>
            </a:r>
          </a:p>
          <a:p>
            <a:endParaRPr lang="en-US" dirty="0" smtClean="0"/>
          </a:p>
          <a:p>
            <a:r>
              <a:rPr lang="en-US" dirty="0" smtClean="0"/>
              <a:t>Partial </a:t>
            </a:r>
            <a:r>
              <a:rPr lang="en-US" dirty="0"/>
              <a:t>credit approach can be used to account for:</a:t>
            </a:r>
          </a:p>
          <a:p>
            <a:pPr lvl="1"/>
            <a:r>
              <a:rPr lang="en-US" dirty="0"/>
              <a:t>Unequal steps between categories</a:t>
            </a:r>
          </a:p>
          <a:p>
            <a:pPr lvl="1"/>
            <a:r>
              <a:rPr lang="en-US" dirty="0"/>
              <a:t>Varying perspectives among patients / clinicians regarding the desirability of the categories</a:t>
            </a:r>
          </a:p>
          <a:p>
            <a:pPr lvl="1"/>
            <a:r>
              <a:rPr lang="en-US" dirty="0" smtClean="0"/>
              <a:t>For transparency and pre-specification, partial credit can be surveyed from experts or obtained from patients via QOL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031135"/>
              </p:ext>
            </p:extLst>
          </p:nvPr>
        </p:nvGraphicFramePr>
        <p:xfrm>
          <a:off x="784860" y="1219200"/>
          <a:ext cx="757428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Arm</a:t>
                      </a:r>
                      <a:r>
                        <a:rPr lang="en-US" baseline="0" dirty="0" smtClean="0"/>
                        <a:t>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Pain control; no toxicity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Pain control w/ toxicity or no pain control w/o toxicity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Partial credit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 pain control w/ toxicity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Partial credit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97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sz="2000" dirty="0" smtClean="0"/>
              <a:t>Address pragmatic questions; evaluate “strategies” of application </a:t>
            </a:r>
          </a:p>
          <a:p>
            <a:pPr lvl="1"/>
            <a:r>
              <a:rPr lang="en-US" sz="2000" dirty="0" smtClean="0"/>
              <a:t>A better reflection of the value to society</a:t>
            </a:r>
          </a:p>
          <a:p>
            <a:endParaRPr lang="en-US" sz="2000" dirty="0" smtClean="0"/>
          </a:p>
          <a:p>
            <a:r>
              <a:rPr lang="en-US" sz="2000" dirty="0" smtClean="0"/>
              <a:t>Pragmatic approaches</a:t>
            </a:r>
          </a:p>
          <a:p>
            <a:pPr lvl="1"/>
            <a:r>
              <a:rPr lang="en-US" sz="2000" dirty="0" smtClean="0"/>
              <a:t>Analysis populations (ITT)</a:t>
            </a:r>
          </a:p>
          <a:p>
            <a:pPr lvl="1"/>
            <a:r>
              <a:rPr lang="en-US" sz="2000" dirty="0" smtClean="0"/>
              <a:t>Flexibility in treatment application</a:t>
            </a:r>
          </a:p>
          <a:p>
            <a:pPr lvl="1"/>
            <a:r>
              <a:rPr lang="en-US" sz="2000" dirty="0" smtClean="0"/>
              <a:t>Allowing concomitant medications</a:t>
            </a:r>
          </a:p>
          <a:p>
            <a:pPr lvl="1"/>
            <a:r>
              <a:rPr lang="en-US" sz="2000" dirty="0" smtClean="0"/>
              <a:t>Analyze benefit:risk e.g., DOOR; rather than outcomes</a:t>
            </a:r>
          </a:p>
          <a:p>
            <a:pPr lvl="1"/>
            <a:r>
              <a:rPr lang="en-US" sz="2000" dirty="0" smtClean="0"/>
              <a:t>RWD for recruitment and defining eligibility criteria</a:t>
            </a:r>
          </a:p>
          <a:p>
            <a:endParaRPr lang="en-US" sz="2000" dirty="0" smtClean="0"/>
          </a:p>
          <a:p>
            <a:r>
              <a:rPr lang="en-US" sz="2000" dirty="0" smtClean="0"/>
              <a:t>But retain rigor</a:t>
            </a:r>
          </a:p>
          <a:p>
            <a:pPr lvl="1"/>
            <a:r>
              <a:rPr lang="en-US" sz="2000" dirty="0" smtClean="0"/>
              <a:t>Randomization and blinding</a:t>
            </a:r>
          </a:p>
          <a:p>
            <a:pPr lvl="1"/>
            <a:r>
              <a:rPr lang="en-US" sz="2000" dirty="0" smtClean="0"/>
              <a:t>RWD: care needed if assessing endpoints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838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Two Renown Doctors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b="1" dirty="0" smtClean="0"/>
              <a:t>What people think of as the discovery is really discovery of the question.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Jonas Salk </a:t>
            </a:r>
          </a:p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r>
              <a:rPr lang="en-US" sz="2800" b="1" dirty="0" smtClean="0"/>
              <a:t>Sometimes the questions are complicated and the answers are simple.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Dr. Seuss</a:t>
            </a:r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Significant Contributors (p&lt;0.001)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sz="2400" dirty="0" smtClean="0"/>
              <a:t>Dean </a:t>
            </a:r>
            <a:r>
              <a:rPr lang="en-US" sz="2400" dirty="0"/>
              <a:t>Follmann</a:t>
            </a:r>
          </a:p>
          <a:p>
            <a:r>
              <a:rPr lang="en-US" sz="2400" dirty="0"/>
              <a:t>Dan </a:t>
            </a:r>
            <a:r>
              <a:rPr lang="en-US" sz="2400" dirty="0" smtClean="0"/>
              <a:t>Rubin</a:t>
            </a:r>
          </a:p>
          <a:p>
            <a:r>
              <a:rPr lang="en-US" sz="2400" dirty="0" smtClean="0"/>
              <a:t>Toshi Hamasaki</a:t>
            </a:r>
          </a:p>
          <a:p>
            <a:r>
              <a:rPr lang="en-US" sz="2400" dirty="0" smtClean="0"/>
              <a:t>Chip Chambers</a:t>
            </a:r>
          </a:p>
          <a:p>
            <a:r>
              <a:rPr lang="en-US" sz="2400" dirty="0" smtClean="0"/>
              <a:t>The Antibacterial Resistance Leadership Group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2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19700"/>
            <a:ext cx="9144000" cy="1332101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/>
              <a:t>I have no </a:t>
            </a:r>
            <a:r>
              <a:rPr lang="en-US" sz="1800" b="1" dirty="0" smtClean="0"/>
              <a:t>doubt that </a:t>
            </a:r>
            <a:r>
              <a:rPr lang="en-US" sz="1800" b="1" dirty="0"/>
              <a:t>you will enthusiastically applaud </a:t>
            </a:r>
            <a:r>
              <a:rPr lang="en-US" sz="1800" b="1" dirty="0" smtClean="0"/>
              <a:t>now </a:t>
            </a:r>
            <a:r>
              <a:rPr lang="en-US" sz="1800" b="1" dirty="0"/>
              <a:t>… </a:t>
            </a:r>
            <a:endParaRPr lang="en-US" sz="1800" b="1" dirty="0" smtClean="0"/>
          </a:p>
          <a:p>
            <a:pPr marL="0" indent="0" algn="ctr">
              <a:buNone/>
            </a:pPr>
            <a:r>
              <a:rPr lang="en-US" sz="1800" b="1" dirty="0" smtClean="0"/>
              <a:t>because </a:t>
            </a:r>
            <a:r>
              <a:rPr lang="en-US" sz="1800" b="1" dirty="0"/>
              <a:t>you </a:t>
            </a:r>
            <a:r>
              <a:rPr lang="en-US" sz="1800" b="1" dirty="0" smtClean="0"/>
              <a:t>are </a:t>
            </a:r>
            <a:r>
              <a:rPr lang="en-US" sz="1800" b="1" dirty="0"/>
              <a:t>so relieved that it is </a:t>
            </a:r>
            <a:r>
              <a:rPr lang="en-US" sz="1800" b="1" dirty="0" smtClean="0"/>
              <a:t>over.</a:t>
            </a:r>
          </a:p>
          <a:p>
            <a:pPr marL="0" indent="0" algn="ctr">
              <a:buNone/>
            </a:pPr>
            <a:endParaRPr lang="en-US" sz="1800" b="1" dirty="0" smtClean="0"/>
          </a:p>
          <a:p>
            <a:pPr marL="0" indent="0" algn="ctr">
              <a:buNone/>
            </a:pPr>
            <a:r>
              <a:rPr lang="en-US" sz="1800" b="1" dirty="0" smtClean="0"/>
              <a:t>Thank you.</a:t>
            </a:r>
          </a:p>
        </p:txBody>
      </p:sp>
      <p:pic>
        <p:nvPicPr>
          <p:cNvPr id="4" name="Picture 2" descr="[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776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 smtClean="0"/>
              <a:t>Outline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001000" cy="4114800"/>
          </a:xfrm>
        </p:spPr>
        <p:txBody>
          <a:bodyPr/>
          <a:lstStyle/>
          <a:p>
            <a:pPr marL="457200" indent="-457200"/>
            <a:endParaRPr lang="en-US" sz="2000" dirty="0" smtClean="0"/>
          </a:p>
          <a:p>
            <a:pPr marL="457200" indent="-457200"/>
            <a:endParaRPr lang="en-US" sz="2000" dirty="0" smtClean="0"/>
          </a:p>
          <a:p>
            <a:pPr marL="457200" indent="-457200">
              <a:buNone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endParaRPr lang="en-US" sz="2000" dirty="0" smtClean="0"/>
          </a:p>
          <a:p>
            <a:pPr lvl="1"/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06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Pragmatism ≠ RWE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Real world evidence (RWE) concerns the data source i.e., evidence acquired using non-traditional sources e.g., EHR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Pragmatism concerns the question 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One does not necessarily imply the other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Studies can be pragmatic study without using RWD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Studies may use RWD and not be very pragmatic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To answer important questions for clinical practice, conduct pragmatic studies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To gain the cost and resource efficiencies of existing data, then consider utilizing RWD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4203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Efficacy Clinical Trials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Typical trial setting involves control over many factors</a:t>
            </a:r>
          </a:p>
          <a:p>
            <a:pPr lvl="1"/>
            <a:r>
              <a:rPr lang="en-US" sz="2000" dirty="0" smtClean="0"/>
              <a:t>Enhances sensitivity for detecting effects</a:t>
            </a:r>
          </a:p>
          <a:p>
            <a:pPr lvl="1"/>
            <a:r>
              <a:rPr lang="en-US" sz="2000" dirty="0" smtClean="0"/>
              <a:t>Faster answers</a:t>
            </a:r>
          </a:p>
          <a:p>
            <a:endParaRPr lang="en-US" sz="2000" dirty="0"/>
          </a:p>
          <a:p>
            <a:r>
              <a:rPr lang="en-US" sz="2000" dirty="0" smtClean="0"/>
              <a:t>E.g.,</a:t>
            </a:r>
          </a:p>
          <a:p>
            <a:pPr lvl="1"/>
            <a:r>
              <a:rPr lang="en-US" sz="2000" dirty="0" smtClean="0"/>
              <a:t>Selective </a:t>
            </a:r>
            <a:r>
              <a:rPr lang="en-US" sz="2000" dirty="0"/>
              <a:t>enrollment criteria </a:t>
            </a:r>
            <a:endParaRPr lang="en-US" sz="2000" dirty="0" smtClean="0"/>
          </a:p>
          <a:p>
            <a:pPr lvl="1"/>
            <a:r>
              <a:rPr lang="en-US" sz="2000" dirty="0" smtClean="0"/>
              <a:t>Surrogate endpoints instead of clinical outcomes</a:t>
            </a:r>
          </a:p>
          <a:p>
            <a:pPr lvl="1"/>
            <a:r>
              <a:rPr lang="en-US" sz="2000" dirty="0" smtClean="0"/>
              <a:t>Limited use of concomitant therapies</a:t>
            </a:r>
          </a:p>
          <a:p>
            <a:endParaRPr lang="en-US" sz="2000" dirty="0" smtClean="0"/>
          </a:p>
          <a:p>
            <a:r>
              <a:rPr lang="en-US" sz="2000" dirty="0" smtClean="0"/>
              <a:t>May limit relevancy </a:t>
            </a:r>
            <a:r>
              <a:rPr lang="en-US" sz="2000" dirty="0"/>
              <a:t>to clinical practice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7324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Pragmatic / Effectiveness Trials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sz="2000" dirty="0" smtClean="0"/>
              <a:t>Purpose to inform decisions about clinical practice and policy</a:t>
            </a:r>
          </a:p>
          <a:p>
            <a:endParaRPr lang="en-US" sz="2000" dirty="0" smtClean="0"/>
          </a:p>
          <a:p>
            <a:r>
              <a:rPr lang="en-US" sz="2000" dirty="0" smtClean="0"/>
              <a:t>Evaluates “strategies” of intervention application for </a:t>
            </a:r>
            <a:r>
              <a:rPr lang="en-US" sz="2000" dirty="0"/>
              <a:t>treating patients in </a:t>
            </a:r>
            <a:r>
              <a:rPr lang="en-US" sz="2000" dirty="0" smtClean="0"/>
              <a:t>practice</a:t>
            </a:r>
          </a:p>
          <a:p>
            <a:pPr lvl="1"/>
            <a:r>
              <a:rPr lang="en-US" sz="2000" dirty="0" smtClean="0"/>
              <a:t>Distinct from questions of </a:t>
            </a:r>
            <a:r>
              <a:rPr lang="en-US" sz="2000" dirty="0"/>
              <a:t>biology </a:t>
            </a:r>
            <a:r>
              <a:rPr lang="en-US" sz="2000" dirty="0" smtClean="0"/>
              <a:t>/ mechanisms </a:t>
            </a:r>
            <a:r>
              <a:rPr lang="en-US" sz="2000" dirty="0"/>
              <a:t>of </a:t>
            </a:r>
            <a:r>
              <a:rPr lang="en-US" sz="2000" dirty="0" smtClean="0"/>
              <a:t>action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Evaluation under usual (vs. ideal) conditions </a:t>
            </a:r>
          </a:p>
          <a:p>
            <a:endParaRPr lang="en-US" sz="2000" dirty="0" smtClean="0"/>
          </a:p>
          <a:p>
            <a:r>
              <a:rPr lang="en-US" sz="2000" dirty="0" smtClean="0"/>
              <a:t>Extraneous variation and perceived imperfections in clinical practice are not to be controlled but part of the way in which the world works and are thus allowed to happen naturally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368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Blank Presentation">
  <a:themeElements>
    <a:clrScheme name="">
      <a:dk1>
        <a:srgbClr val="003698"/>
      </a:dk1>
      <a:lt1>
        <a:srgbClr val="CED8DD"/>
      </a:lt1>
      <a:dk2>
        <a:srgbClr val="000000"/>
      </a:dk2>
      <a:lt2>
        <a:srgbClr val="808080"/>
      </a:lt2>
      <a:accent1>
        <a:srgbClr val="FFFFFF"/>
      </a:accent1>
      <a:accent2>
        <a:srgbClr val="FFCE00"/>
      </a:accent2>
      <a:accent3>
        <a:srgbClr val="E3E9EB"/>
      </a:accent3>
      <a:accent4>
        <a:srgbClr val="002D81"/>
      </a:accent4>
      <a:accent5>
        <a:srgbClr val="FFFFFF"/>
      </a:accent5>
      <a:accent6>
        <a:srgbClr val="E7BA00"/>
      </a:accent6>
      <a:hlink>
        <a:srgbClr val="003698"/>
      </a:hlink>
      <a:folHlink>
        <a:srgbClr val="F32A41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3698"/>
        </a:dk1>
        <a:lt1>
          <a:srgbClr val="CED8DD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CE00"/>
        </a:accent2>
        <a:accent3>
          <a:srgbClr val="E3E9EB"/>
        </a:accent3>
        <a:accent4>
          <a:srgbClr val="002D81"/>
        </a:accent4>
        <a:accent5>
          <a:srgbClr val="DAEDEF"/>
        </a:accent5>
        <a:accent6>
          <a:srgbClr val="E7BA00"/>
        </a:accent6>
        <a:hlink>
          <a:srgbClr val="003698"/>
        </a:hlink>
        <a:folHlink>
          <a:srgbClr val="F32A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Blank Presentation">
  <a:themeElements>
    <a:clrScheme name="">
      <a:dk1>
        <a:srgbClr val="003698"/>
      </a:dk1>
      <a:lt1>
        <a:srgbClr val="CED8DD"/>
      </a:lt1>
      <a:dk2>
        <a:srgbClr val="000000"/>
      </a:dk2>
      <a:lt2>
        <a:srgbClr val="808080"/>
      </a:lt2>
      <a:accent1>
        <a:srgbClr val="FFFFFF"/>
      </a:accent1>
      <a:accent2>
        <a:srgbClr val="FFCE00"/>
      </a:accent2>
      <a:accent3>
        <a:srgbClr val="E3E9EB"/>
      </a:accent3>
      <a:accent4>
        <a:srgbClr val="002D81"/>
      </a:accent4>
      <a:accent5>
        <a:srgbClr val="FFFFFF"/>
      </a:accent5>
      <a:accent6>
        <a:srgbClr val="E7BA00"/>
      </a:accent6>
      <a:hlink>
        <a:srgbClr val="003698"/>
      </a:hlink>
      <a:folHlink>
        <a:srgbClr val="F32A41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xmlns:p="http://schemas.openxmlformats.org/presentationml/2006/main" xmlns:r="http://schemas.openxmlformats.org/officeDocument/2006/relationships" val="1"/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3698"/>
        </a:dk1>
        <a:lt1>
          <a:srgbClr val="CED8DD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CE00"/>
        </a:accent2>
        <a:accent3>
          <a:srgbClr val="E3E9EB"/>
        </a:accent3>
        <a:accent4>
          <a:srgbClr val="002D81"/>
        </a:accent4>
        <a:accent5>
          <a:srgbClr val="DAEDEF"/>
        </a:accent5>
        <a:accent6>
          <a:srgbClr val="E7BA00"/>
        </a:accent6>
        <a:hlink>
          <a:srgbClr val="003698"/>
        </a:hlink>
        <a:folHlink>
          <a:srgbClr val="F32A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Blank Presentation">
  <a:themeElements>
    <a:clrScheme name="">
      <a:dk1>
        <a:srgbClr val="003698"/>
      </a:dk1>
      <a:lt1>
        <a:srgbClr val="CED8DD"/>
      </a:lt1>
      <a:dk2>
        <a:srgbClr val="000000"/>
      </a:dk2>
      <a:lt2>
        <a:srgbClr val="808080"/>
      </a:lt2>
      <a:accent1>
        <a:srgbClr val="FFFFFF"/>
      </a:accent1>
      <a:accent2>
        <a:srgbClr val="FFCE00"/>
      </a:accent2>
      <a:accent3>
        <a:srgbClr val="E3E9EB"/>
      </a:accent3>
      <a:accent4>
        <a:srgbClr val="002D81"/>
      </a:accent4>
      <a:accent5>
        <a:srgbClr val="FFFFFF"/>
      </a:accent5>
      <a:accent6>
        <a:srgbClr val="E7BA00"/>
      </a:accent6>
      <a:hlink>
        <a:srgbClr val="003698"/>
      </a:hlink>
      <a:folHlink>
        <a:srgbClr val="F32A41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FAA26D3D-D897-4be2-8F04-BA451C77F1D7}">
            <ma14:placeholderFlag xmlns:r="http://schemas.openxmlformats.org/officeDocument/2006/relationships" xmlns:p="http://schemas.openxmlformats.org/presentationml/2006/main" xmlns:ma14="http://schemas.microsoft.com/office/mac/drawingml/2011/main" xmlns="" val="1"/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3698"/>
        </a:dk1>
        <a:lt1>
          <a:srgbClr val="CED8DD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CE00"/>
        </a:accent2>
        <a:accent3>
          <a:srgbClr val="E3E9EB"/>
        </a:accent3>
        <a:accent4>
          <a:srgbClr val="002D81"/>
        </a:accent4>
        <a:accent5>
          <a:srgbClr val="DAEDEF"/>
        </a:accent5>
        <a:accent6>
          <a:srgbClr val="E7BA00"/>
        </a:accent6>
        <a:hlink>
          <a:srgbClr val="003698"/>
        </a:hlink>
        <a:folHlink>
          <a:srgbClr val="F32A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Blank Presentation">
  <a:themeElements>
    <a:clrScheme name="">
      <a:dk1>
        <a:srgbClr val="003698"/>
      </a:dk1>
      <a:lt1>
        <a:srgbClr val="CED8DD"/>
      </a:lt1>
      <a:dk2>
        <a:srgbClr val="000000"/>
      </a:dk2>
      <a:lt2>
        <a:srgbClr val="808080"/>
      </a:lt2>
      <a:accent1>
        <a:srgbClr val="FFFFFF"/>
      </a:accent1>
      <a:accent2>
        <a:srgbClr val="FFCE00"/>
      </a:accent2>
      <a:accent3>
        <a:srgbClr val="E3E9EB"/>
      </a:accent3>
      <a:accent4>
        <a:srgbClr val="002D81"/>
      </a:accent4>
      <a:accent5>
        <a:srgbClr val="FFFFFF"/>
      </a:accent5>
      <a:accent6>
        <a:srgbClr val="E7BA00"/>
      </a:accent6>
      <a:hlink>
        <a:srgbClr val="003698"/>
      </a:hlink>
      <a:folHlink>
        <a:srgbClr val="F32A41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xmlns:p="http://schemas.openxmlformats.org/presentationml/2006/main" xmlns:r="http://schemas.openxmlformats.org/officeDocument/2006/relationships" val="1"/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3698"/>
        </a:dk1>
        <a:lt1>
          <a:srgbClr val="CED8DD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CE00"/>
        </a:accent2>
        <a:accent3>
          <a:srgbClr val="E3E9EB"/>
        </a:accent3>
        <a:accent4>
          <a:srgbClr val="002D81"/>
        </a:accent4>
        <a:accent5>
          <a:srgbClr val="DAEDEF"/>
        </a:accent5>
        <a:accent6>
          <a:srgbClr val="E7BA00"/>
        </a:accent6>
        <a:hlink>
          <a:srgbClr val="003698"/>
        </a:hlink>
        <a:folHlink>
          <a:srgbClr val="F32A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">
      <a:dk1>
        <a:srgbClr val="003698"/>
      </a:dk1>
      <a:lt1>
        <a:srgbClr val="CED8DD"/>
      </a:lt1>
      <a:dk2>
        <a:srgbClr val="000000"/>
      </a:dk2>
      <a:lt2>
        <a:srgbClr val="808080"/>
      </a:lt2>
      <a:accent1>
        <a:srgbClr val="FFFFFF"/>
      </a:accent1>
      <a:accent2>
        <a:srgbClr val="FFCE00"/>
      </a:accent2>
      <a:accent3>
        <a:srgbClr val="E3E9EB"/>
      </a:accent3>
      <a:accent4>
        <a:srgbClr val="002D81"/>
      </a:accent4>
      <a:accent5>
        <a:srgbClr val="FFFFFF"/>
      </a:accent5>
      <a:accent6>
        <a:srgbClr val="E7BA00"/>
      </a:accent6>
      <a:hlink>
        <a:srgbClr val="003698"/>
      </a:hlink>
      <a:folHlink>
        <a:srgbClr val="F32A41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xmlns:p="http://schemas.openxmlformats.org/presentationml/2006/main" xmlns:r="http://schemas.openxmlformats.org/officeDocument/2006/relationships" val="1"/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3698"/>
        </a:dk1>
        <a:lt1>
          <a:srgbClr val="CED8DD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CE00"/>
        </a:accent2>
        <a:accent3>
          <a:srgbClr val="E3E9EB"/>
        </a:accent3>
        <a:accent4>
          <a:srgbClr val="002D81"/>
        </a:accent4>
        <a:accent5>
          <a:srgbClr val="DAEDEF"/>
        </a:accent5>
        <a:accent6>
          <a:srgbClr val="E7BA00"/>
        </a:accent6>
        <a:hlink>
          <a:srgbClr val="003698"/>
        </a:hlink>
        <a:folHlink>
          <a:srgbClr val="F32A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lank Presentation">
  <a:themeElements>
    <a:clrScheme name="">
      <a:dk1>
        <a:srgbClr val="003698"/>
      </a:dk1>
      <a:lt1>
        <a:srgbClr val="CED8DD"/>
      </a:lt1>
      <a:dk2>
        <a:srgbClr val="000000"/>
      </a:dk2>
      <a:lt2>
        <a:srgbClr val="808080"/>
      </a:lt2>
      <a:accent1>
        <a:srgbClr val="FFFFFF"/>
      </a:accent1>
      <a:accent2>
        <a:srgbClr val="FFCE00"/>
      </a:accent2>
      <a:accent3>
        <a:srgbClr val="E3E9EB"/>
      </a:accent3>
      <a:accent4>
        <a:srgbClr val="002D81"/>
      </a:accent4>
      <a:accent5>
        <a:srgbClr val="FFFFFF"/>
      </a:accent5>
      <a:accent6>
        <a:srgbClr val="E7BA00"/>
      </a:accent6>
      <a:hlink>
        <a:srgbClr val="003698"/>
      </a:hlink>
      <a:folHlink>
        <a:srgbClr val="F32A41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FAA26D3D-D897-4be2-8F04-BA451C77F1D7}">
            <ma14:placeholderFlag xmlns:r="http://schemas.openxmlformats.org/officeDocument/2006/relationships" xmlns:p="http://schemas.openxmlformats.org/presentationml/2006/main" xmlns:ma14="http://schemas.microsoft.com/office/mac/drawingml/2011/main" xmlns="" val="1"/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3698"/>
        </a:dk1>
        <a:lt1>
          <a:srgbClr val="CED8DD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CE00"/>
        </a:accent2>
        <a:accent3>
          <a:srgbClr val="E3E9EB"/>
        </a:accent3>
        <a:accent4>
          <a:srgbClr val="002D81"/>
        </a:accent4>
        <a:accent5>
          <a:srgbClr val="DAEDEF"/>
        </a:accent5>
        <a:accent6>
          <a:srgbClr val="E7BA00"/>
        </a:accent6>
        <a:hlink>
          <a:srgbClr val="003698"/>
        </a:hlink>
        <a:folHlink>
          <a:srgbClr val="F32A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13039</TotalTime>
  <Words>2502</Words>
  <Application>Microsoft Office PowerPoint</Application>
  <PresentationFormat>On-screen Show (4:3)</PresentationFormat>
  <Paragraphs>684</Paragraphs>
  <Slides>56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9" baseType="lpstr">
      <vt:lpstr>Arial</vt:lpstr>
      <vt:lpstr>Calibri</vt:lpstr>
      <vt:lpstr>Times New Roman</vt:lpstr>
      <vt:lpstr>Wingdings</vt:lpstr>
      <vt:lpstr>ヒラギノ角ゴ Pro W3</vt:lpstr>
      <vt:lpstr>1_Blank Presentation</vt:lpstr>
      <vt:lpstr>4_Blank Presentation</vt:lpstr>
      <vt:lpstr>7_Blank Presentation</vt:lpstr>
      <vt:lpstr>10_Blank Presentation</vt:lpstr>
      <vt:lpstr>2_Blank Presentation</vt:lpstr>
      <vt:lpstr>3_Blank Presentation</vt:lpstr>
      <vt:lpstr>1_Office Theme</vt:lpstr>
      <vt:lpstr>Document</vt:lpstr>
      <vt:lpstr>Pragmatism: Finding and Answering the Important Question  Scott Evans, PhD, MS Director, The Biostatistics Center Professor and Chair, Department of Biostatistics and Bioinformatics  George Washington University</vt:lpstr>
      <vt:lpstr>A Leaky Roof…</vt:lpstr>
      <vt:lpstr>Upon finishing the papering of the wall…</vt:lpstr>
      <vt:lpstr>Two Things I’ve Learned about Traditional Clinical Trials</vt:lpstr>
      <vt:lpstr>PowerPoint Presentation</vt:lpstr>
      <vt:lpstr>Outline</vt:lpstr>
      <vt:lpstr>Pragmatism ≠ RWE </vt:lpstr>
      <vt:lpstr>Efficacy Clinical Trials</vt:lpstr>
      <vt:lpstr>Pragmatic / Effectiveness Trials</vt:lpstr>
      <vt:lpstr>Characteristics</vt:lpstr>
      <vt:lpstr>Explanatory / Efficacy vs.  Pragmatic / Effectiveness Trials</vt:lpstr>
      <vt:lpstr>Not a Dichotomy. A Continuum.</vt:lpstr>
      <vt:lpstr>Challenging Issues for Pragmatic Pain Trials</vt:lpstr>
      <vt:lpstr>Concern: Lack of Blinding</vt:lpstr>
      <vt:lpstr>Partially Blinded Trial</vt:lpstr>
      <vt:lpstr>Concerns: Concomitant Medication Use</vt:lpstr>
      <vt:lpstr>Using RWD?</vt:lpstr>
      <vt:lpstr>General Concerns</vt:lpstr>
      <vt:lpstr>Opportunity</vt:lpstr>
      <vt:lpstr>PowerPoint Presentation</vt:lpstr>
      <vt:lpstr>Question 1</vt:lpstr>
      <vt:lpstr>Question 2</vt:lpstr>
      <vt:lpstr>Question 2</vt:lpstr>
      <vt:lpstr>Question 3</vt:lpstr>
      <vt:lpstr>Question 3</vt:lpstr>
      <vt:lpstr>Question 4</vt:lpstr>
      <vt:lpstr>RCT Comparing A, B, and C Analysis of Outcomes</vt:lpstr>
      <vt:lpstr>RCT Comparing A, B, and C Analysis of Outcomes</vt:lpstr>
      <vt:lpstr>RCT Comparing A, B, and C Analysis of Outcomes</vt:lpstr>
      <vt:lpstr>RCT Comparing A, B, and C Analysis of Outcomes</vt:lpstr>
      <vt:lpstr>RCT Comparing A, B, and C Analysis of Outcomes</vt:lpstr>
      <vt:lpstr>RCT Comparing A, B, and C Analysis of Outcomes</vt:lpstr>
      <vt:lpstr>RCT Comparing A, B, and C Analysis of Outcomes</vt:lpstr>
      <vt:lpstr>RCT Comparing A, B, and C Analysis of Outcomes</vt:lpstr>
      <vt:lpstr>PowerPoint Presentation</vt:lpstr>
      <vt:lpstr>Analysis of Patients: 4 Possible Outcomes</vt:lpstr>
      <vt:lpstr>Analysis of Patients: 4 Possible Outcomes</vt:lpstr>
      <vt:lpstr>Analysis of Patients: 4 Possible Outcomes</vt:lpstr>
      <vt:lpstr>Analysis of Patients: 4 Possible Outcomes</vt:lpstr>
      <vt:lpstr>Question 5</vt:lpstr>
      <vt:lpstr>Identifying Subgroups?</vt:lpstr>
      <vt:lpstr>Identifying Subgroups?</vt:lpstr>
      <vt:lpstr>Clinical Trial Arithmetic:  1 + 2 × 3 ≠ 9</vt:lpstr>
      <vt:lpstr>NBA Coach Frank Layden</vt:lpstr>
      <vt:lpstr>PowerPoint Presentation</vt:lpstr>
      <vt:lpstr>PowerPoint Presentation</vt:lpstr>
      <vt:lpstr>The Map to Pragmatism</vt:lpstr>
      <vt:lpstr>DOOR STEPP</vt:lpstr>
      <vt:lpstr>PROVIDE</vt:lpstr>
      <vt:lpstr>DOOR</vt:lpstr>
      <vt:lpstr>DOOR Outcomes by Dosing Quintiles</vt:lpstr>
      <vt:lpstr>Pain trials?</vt:lpstr>
      <vt:lpstr>My Suggestions</vt:lpstr>
      <vt:lpstr>Two Renown Doctors</vt:lpstr>
      <vt:lpstr>Significant Contributors (p&lt;0.001)</vt:lpstr>
      <vt:lpstr>PowerPoint Presentation</vt:lpstr>
    </vt:vector>
  </TitlesOfParts>
  <Company>Duke University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Schindhelm</dc:creator>
  <cp:lastModifiedBy>sevans</cp:lastModifiedBy>
  <cp:revision>911</cp:revision>
  <cp:lastPrinted>2020-10-07T20:41:07Z</cp:lastPrinted>
  <dcterms:created xsi:type="dcterms:W3CDTF">2007-01-17T17:51:24Z</dcterms:created>
  <dcterms:modified xsi:type="dcterms:W3CDTF">2020-10-09T19:47:53Z</dcterms:modified>
</cp:coreProperties>
</file>