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0"/>
  </p:notesMasterIdLst>
  <p:sldIdLst>
    <p:sldId id="256" r:id="rId2"/>
    <p:sldId id="320" r:id="rId3"/>
    <p:sldId id="317" r:id="rId4"/>
    <p:sldId id="318" r:id="rId5"/>
    <p:sldId id="319" r:id="rId6"/>
    <p:sldId id="321" r:id="rId7"/>
    <p:sldId id="322" r:id="rId8"/>
    <p:sldId id="327" r:id="rId9"/>
    <p:sldId id="328" r:id="rId10"/>
    <p:sldId id="324" r:id="rId11"/>
    <p:sldId id="329" r:id="rId12"/>
    <p:sldId id="330" r:id="rId13"/>
    <p:sldId id="349" r:id="rId14"/>
    <p:sldId id="331" r:id="rId15"/>
    <p:sldId id="326" r:id="rId16"/>
    <p:sldId id="306" r:id="rId17"/>
    <p:sldId id="307" r:id="rId18"/>
    <p:sldId id="308" r:id="rId19"/>
    <p:sldId id="309" r:id="rId20"/>
    <p:sldId id="325" r:id="rId21"/>
    <p:sldId id="310" r:id="rId22"/>
    <p:sldId id="350" r:id="rId23"/>
    <p:sldId id="314" r:id="rId24"/>
    <p:sldId id="311" r:id="rId25"/>
    <p:sldId id="312" r:id="rId26"/>
    <p:sldId id="352" r:id="rId27"/>
    <p:sldId id="313" r:id="rId28"/>
    <p:sldId id="316" r:id="rId29"/>
    <p:sldId id="332" r:id="rId30"/>
    <p:sldId id="358" r:id="rId31"/>
    <p:sldId id="334" r:id="rId32"/>
    <p:sldId id="335" r:id="rId33"/>
    <p:sldId id="356" r:id="rId34"/>
    <p:sldId id="354" r:id="rId35"/>
    <p:sldId id="355" r:id="rId36"/>
    <p:sldId id="338" r:id="rId37"/>
    <p:sldId id="341" r:id="rId38"/>
    <p:sldId id="353" r:id="rId39"/>
    <p:sldId id="357" r:id="rId40"/>
    <p:sldId id="342" r:id="rId41"/>
    <p:sldId id="344" r:id="rId42"/>
    <p:sldId id="345" r:id="rId43"/>
    <p:sldId id="346" r:id="rId44"/>
    <p:sldId id="347" r:id="rId45"/>
    <p:sldId id="348" r:id="rId46"/>
    <p:sldId id="359" r:id="rId47"/>
    <p:sldId id="360" r:id="rId48"/>
    <p:sldId id="361"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999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98051667152717"/>
          <c:y val="3.3672391930733854E-2"/>
        </c:manualLayout>
      </c:layout>
      <c:overlay val="0"/>
      <c:txPr>
        <a:bodyPr/>
        <a:lstStyle/>
        <a:p>
          <a:pPr>
            <a:defRPr>
              <a:solidFill>
                <a:schemeClr val="bg1"/>
              </a:solidFill>
            </a:defRPr>
          </a:pPr>
          <a:endParaRPr lang="en-US"/>
        </a:p>
      </c:txPr>
    </c:title>
    <c:autoTitleDeleted val="0"/>
    <c:plotArea>
      <c:layout/>
      <c:barChart>
        <c:barDir val="bar"/>
        <c:grouping val="clustered"/>
        <c:varyColors val="0"/>
        <c:ser>
          <c:idx val="0"/>
          <c:order val="0"/>
          <c:tx>
            <c:strRef>
              <c:f>Sheet1!$B$1</c:f>
              <c:strCache>
                <c:ptCount val="1"/>
                <c:pt idx="0">
                  <c:v>Importance (0-10 scale)</c:v>
                </c:pt>
              </c:strCache>
            </c:strRef>
          </c:tx>
          <c:invertIfNegative val="0"/>
          <c:cat>
            <c:strRef>
              <c:f>Sheet1!$A$2:$A$8</c:f>
              <c:strCache>
                <c:ptCount val="7"/>
                <c:pt idx="0">
                  <c:v>Difficulty concentrating</c:v>
                </c:pt>
                <c:pt idx="1">
                  <c:v>Staying asleep at night</c:v>
                </c:pt>
                <c:pt idx="2">
                  <c:v>Weakness</c:v>
                </c:pt>
                <c:pt idx="3">
                  <c:v>Physical activity</c:v>
                </c:pt>
                <c:pt idx="4">
                  <c:v>Emotional well being</c:v>
                </c:pt>
                <c:pt idx="5">
                  <c:v>Enjoyment of life</c:v>
                </c:pt>
                <c:pt idx="6">
                  <c:v>Fatigue</c:v>
                </c:pt>
              </c:strCache>
            </c:strRef>
          </c:cat>
          <c:val>
            <c:numRef>
              <c:f>Sheet1!$B$2:$B$8</c:f>
              <c:numCache>
                <c:formatCode>General</c:formatCode>
                <c:ptCount val="7"/>
                <c:pt idx="0">
                  <c:v>8</c:v>
                </c:pt>
                <c:pt idx="1">
                  <c:v>8.3000000000000007</c:v>
                </c:pt>
                <c:pt idx="2">
                  <c:v>8.3000000000000007</c:v>
                </c:pt>
                <c:pt idx="3">
                  <c:v>8.4</c:v>
                </c:pt>
                <c:pt idx="4">
                  <c:v>8.6</c:v>
                </c:pt>
                <c:pt idx="5">
                  <c:v>8.8000000000000007</c:v>
                </c:pt>
                <c:pt idx="6">
                  <c:v>8.8000000000000007</c:v>
                </c:pt>
              </c:numCache>
            </c:numRef>
          </c:val>
          <c:extLst>
            <c:ext xmlns:c16="http://schemas.microsoft.com/office/drawing/2014/chart" uri="{C3380CC4-5D6E-409C-BE32-E72D297353CC}">
              <c16:uniqueId val="{00000000-31F1-45F2-8582-B1C134F20BC0}"/>
            </c:ext>
          </c:extLst>
        </c:ser>
        <c:dLbls>
          <c:showLegendKey val="0"/>
          <c:showVal val="0"/>
          <c:showCatName val="0"/>
          <c:showSerName val="0"/>
          <c:showPercent val="0"/>
          <c:showBubbleSize val="0"/>
        </c:dLbls>
        <c:gapWidth val="150"/>
        <c:axId val="128144896"/>
        <c:axId val="128146432"/>
      </c:barChart>
      <c:catAx>
        <c:axId val="128144896"/>
        <c:scaling>
          <c:orientation val="minMax"/>
        </c:scaling>
        <c:delete val="0"/>
        <c:axPos val="l"/>
        <c:numFmt formatCode="General" sourceLinked="0"/>
        <c:majorTickMark val="out"/>
        <c:minorTickMark val="none"/>
        <c:tickLblPos val="nextTo"/>
        <c:txPr>
          <a:bodyPr/>
          <a:lstStyle/>
          <a:p>
            <a:pPr>
              <a:defRPr sz="2000" baseline="0">
                <a:solidFill>
                  <a:schemeClr val="bg1"/>
                </a:solidFill>
              </a:defRPr>
            </a:pPr>
            <a:endParaRPr lang="en-US"/>
          </a:p>
        </c:txPr>
        <c:crossAx val="128146432"/>
        <c:crosses val="autoZero"/>
        <c:auto val="1"/>
        <c:lblAlgn val="ctr"/>
        <c:lblOffset val="100"/>
        <c:noMultiLvlLbl val="0"/>
      </c:catAx>
      <c:valAx>
        <c:axId val="128146432"/>
        <c:scaling>
          <c:orientation val="minMax"/>
          <c:max val="10"/>
        </c:scaling>
        <c:delete val="0"/>
        <c:axPos val="b"/>
        <c:majorGridlines/>
        <c:numFmt formatCode="General" sourceLinked="1"/>
        <c:majorTickMark val="out"/>
        <c:minorTickMark val="none"/>
        <c:tickLblPos val="nextTo"/>
        <c:txPr>
          <a:bodyPr/>
          <a:lstStyle/>
          <a:p>
            <a:pPr>
              <a:defRPr>
                <a:solidFill>
                  <a:schemeClr val="bg1"/>
                </a:solidFill>
              </a:defRPr>
            </a:pPr>
            <a:endParaRPr lang="en-US"/>
          </a:p>
        </c:txPr>
        <c:crossAx val="1281448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C816A3-AB6E-4156-9DC2-B4BD7A2D3623}" type="datetimeFigureOut">
              <a:rPr lang="en-US" smtClean="0"/>
              <a:pPr/>
              <a:t>10/9/2020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942C99-BDD4-47B0-8526-0FC89AF34F8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5"/>
          <p:cNvSpPr>
            <a:spLocks noGrp="1" noChangeArrowheads="1"/>
          </p:cNvSpPr>
          <p:nvPr>
            <p:ph type="sldNum" sz="quarter" idx="5"/>
          </p:nvPr>
        </p:nvSpPr>
        <p:spPr>
          <a:noFill/>
        </p:spPr>
        <p:txBody>
          <a:bodyPr/>
          <a:lstStyle/>
          <a:p>
            <a:fld id="{A5489251-2F53-4291-8C34-AE8CE8FDE54D}" type="slidenum">
              <a:rPr lang="en-US" smtClean="0"/>
              <a:pPr/>
              <a:t>13</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6707592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55BE6D-E568-4E7A-A478-14B4F5367F0E}" type="slidenum">
              <a:rPr lang="en-US" smtClean="0"/>
              <a:pPr/>
              <a:t>24</a:t>
            </a:fld>
            <a:endParaRPr lang="en-US" smtClean="0"/>
          </a:p>
        </p:txBody>
      </p:sp>
    </p:spTree>
    <p:extLst>
      <p:ext uri="{BB962C8B-B14F-4D97-AF65-F5344CB8AC3E}">
        <p14:creationId xmlns:p14="http://schemas.microsoft.com/office/powerpoint/2010/main" val="2437388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55BE6D-E568-4E7A-A478-14B4F5367F0E}" type="slidenum">
              <a:rPr lang="en-US" smtClean="0"/>
              <a:pPr/>
              <a:t>25</a:t>
            </a:fld>
            <a:endParaRPr lang="en-US" smtClean="0"/>
          </a:p>
        </p:txBody>
      </p:sp>
    </p:spTree>
    <p:extLst>
      <p:ext uri="{BB962C8B-B14F-4D97-AF65-F5344CB8AC3E}">
        <p14:creationId xmlns:p14="http://schemas.microsoft.com/office/powerpoint/2010/main" val="231938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55BE6D-E568-4E7A-A478-14B4F5367F0E}" type="slidenum">
              <a:rPr lang="en-US" smtClean="0"/>
              <a:pPr/>
              <a:t>27</a:t>
            </a:fld>
            <a:endParaRPr lang="en-US" smtClean="0"/>
          </a:p>
        </p:txBody>
      </p:sp>
    </p:spTree>
    <p:extLst>
      <p:ext uri="{BB962C8B-B14F-4D97-AF65-F5344CB8AC3E}">
        <p14:creationId xmlns:p14="http://schemas.microsoft.com/office/powerpoint/2010/main" val="60198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4 focus</a:t>
            </a:r>
            <a:r>
              <a:rPr lang="en-US" baseline="0" dirty="0" smtClean="0"/>
              <a:t> groups conducted to determine 19 aspects of life affected by pain; f/u survey--chronic pain patients asked to rate importance of pain impact on each outcome. All items were rated higher than 6—these are the top rated items. Patients expect pain treatment to reduce pain and improve a variety of domains</a:t>
            </a:r>
            <a:endParaRPr lang="en-US" dirty="0"/>
          </a:p>
        </p:txBody>
      </p:sp>
      <p:sp>
        <p:nvSpPr>
          <p:cNvPr id="4" name="Slide Number Placeholder 3"/>
          <p:cNvSpPr>
            <a:spLocks noGrp="1"/>
          </p:cNvSpPr>
          <p:nvPr>
            <p:ph type="sldNum" sz="quarter" idx="10"/>
          </p:nvPr>
        </p:nvSpPr>
        <p:spPr/>
        <p:txBody>
          <a:bodyPr/>
          <a:lstStyle/>
          <a:p>
            <a:fld id="{E18A621E-3EFC-4619-957F-7A7CD57B0BB5}" type="slidenum">
              <a:rPr lang="en-US" smtClean="0"/>
              <a:t>15</a:t>
            </a:fld>
            <a:endParaRPr lang="en-US"/>
          </a:p>
        </p:txBody>
      </p:sp>
    </p:spTree>
    <p:extLst>
      <p:ext uri="{BB962C8B-B14F-4D97-AF65-F5344CB8AC3E}">
        <p14:creationId xmlns:p14="http://schemas.microsoft.com/office/powerpoint/2010/main" val="1144385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55BE6D-E568-4E7A-A478-14B4F5367F0E}" type="slidenum">
              <a:rPr lang="en-US" smtClean="0"/>
              <a:pPr/>
              <a:t>16</a:t>
            </a:fld>
            <a:endParaRPr lang="en-US" smtClean="0"/>
          </a:p>
        </p:txBody>
      </p:sp>
    </p:spTree>
    <p:extLst>
      <p:ext uri="{BB962C8B-B14F-4D97-AF65-F5344CB8AC3E}">
        <p14:creationId xmlns:p14="http://schemas.microsoft.com/office/powerpoint/2010/main" val="2164407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55BE6D-E568-4E7A-A478-14B4F5367F0E}" type="slidenum">
              <a:rPr lang="en-US" smtClean="0"/>
              <a:pPr/>
              <a:t>17</a:t>
            </a:fld>
            <a:endParaRPr lang="en-US" smtClean="0"/>
          </a:p>
        </p:txBody>
      </p:sp>
    </p:spTree>
    <p:extLst>
      <p:ext uri="{BB962C8B-B14F-4D97-AF65-F5344CB8AC3E}">
        <p14:creationId xmlns:p14="http://schemas.microsoft.com/office/powerpoint/2010/main" val="864499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55BE6D-E568-4E7A-A478-14B4F5367F0E}" type="slidenum">
              <a:rPr lang="en-US" smtClean="0"/>
              <a:pPr/>
              <a:t>18</a:t>
            </a:fld>
            <a:endParaRPr lang="en-US" smtClean="0"/>
          </a:p>
        </p:txBody>
      </p:sp>
    </p:spTree>
    <p:extLst>
      <p:ext uri="{BB962C8B-B14F-4D97-AF65-F5344CB8AC3E}">
        <p14:creationId xmlns:p14="http://schemas.microsoft.com/office/powerpoint/2010/main" val="1987975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55BE6D-E568-4E7A-A478-14B4F5367F0E}" type="slidenum">
              <a:rPr lang="en-US" smtClean="0"/>
              <a:pPr/>
              <a:t>19</a:t>
            </a:fld>
            <a:endParaRPr lang="en-US" smtClean="0"/>
          </a:p>
        </p:txBody>
      </p:sp>
    </p:spTree>
    <p:extLst>
      <p:ext uri="{BB962C8B-B14F-4D97-AF65-F5344CB8AC3E}">
        <p14:creationId xmlns:p14="http://schemas.microsoft.com/office/powerpoint/2010/main" val="656675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55BE6D-E568-4E7A-A478-14B4F5367F0E}" type="slidenum">
              <a:rPr lang="en-US" smtClean="0"/>
              <a:pPr/>
              <a:t>21</a:t>
            </a:fld>
            <a:endParaRPr lang="en-US" smtClean="0"/>
          </a:p>
        </p:txBody>
      </p:sp>
    </p:spTree>
    <p:extLst>
      <p:ext uri="{BB962C8B-B14F-4D97-AF65-F5344CB8AC3E}">
        <p14:creationId xmlns:p14="http://schemas.microsoft.com/office/powerpoint/2010/main" val="4102419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55BE6D-E568-4E7A-A478-14B4F5367F0E}" type="slidenum">
              <a:rPr lang="en-US" smtClean="0"/>
              <a:pPr/>
              <a:t>22</a:t>
            </a:fld>
            <a:endParaRPr lang="en-US" smtClean="0"/>
          </a:p>
        </p:txBody>
      </p:sp>
    </p:spTree>
    <p:extLst>
      <p:ext uri="{BB962C8B-B14F-4D97-AF65-F5344CB8AC3E}">
        <p14:creationId xmlns:p14="http://schemas.microsoft.com/office/powerpoint/2010/main" val="528195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55BE6D-E568-4E7A-A478-14B4F5367F0E}" type="slidenum">
              <a:rPr lang="en-US" smtClean="0"/>
              <a:pPr/>
              <a:t>23</a:t>
            </a:fld>
            <a:endParaRPr lang="en-US" smtClean="0"/>
          </a:p>
        </p:txBody>
      </p:sp>
    </p:spTree>
    <p:extLst>
      <p:ext uri="{BB962C8B-B14F-4D97-AF65-F5344CB8AC3E}">
        <p14:creationId xmlns:p14="http://schemas.microsoft.com/office/powerpoint/2010/main" val="1693964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CC8E240-809D-42F4-87BB-695350D85A82}" type="datetime1">
              <a:rPr lang="en-US" smtClean="0"/>
              <a:t>10/9/2020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E87A519-1236-488B-8CC9-E8D931C47E6C}"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588C5-33BA-4294-9A5E-203B6FC72678}" type="datetime1">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7A519-1236-488B-8CC9-E8D931C47E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2E3742-B357-403B-B0BA-17530BC96B6A}" type="datetime1">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7A519-1236-488B-8CC9-E8D931C47E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7CB4D72-E3B3-4F89-9298-C0B61778DD18}" type="datetime1">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87A519-1236-488B-8CC9-E8D931C47E6C}"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93E10E0-1237-42CA-B240-70099E6EC4EF}" type="datetime1">
              <a:rPr lang="en-US" smtClean="0"/>
              <a:t>10/9/2020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E87A519-1236-488B-8CC9-E8D931C47E6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2FCD648-D484-4C7A-8A3B-3A311E1C6759}" type="datetime1">
              <a:rPr lang="en-US" smtClean="0"/>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7A519-1236-488B-8CC9-E8D931C47E6C}"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A183E57-2B75-474E-A1D8-92699B3440DB}" type="datetime1">
              <a:rPr lang="en-US" smtClean="0"/>
              <a:t>10/9/2020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87A519-1236-488B-8CC9-E8D931C47E6C}"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80BA866-241E-4108-B8C4-558A7C6841C4}" type="datetime1">
              <a:rPr lang="en-US" smtClean="0"/>
              <a:t>10/9/2020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87A519-1236-488B-8CC9-E8D931C47E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A1D520-0AE4-48CE-8611-CE875D74E0C2}" type="datetime1">
              <a:rPr lang="en-US" smtClean="0"/>
              <a:t>10/9/2020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87A519-1236-488B-8CC9-E8D931C47E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5F04F46-B439-4C16-87D8-283F18AA3CDE}" type="datetime1">
              <a:rPr lang="en-US" smtClean="0"/>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87A519-1236-488B-8CC9-E8D931C47E6C}"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1CF4483-9B3D-4075-9785-10076F93FA2F}" type="datetime1">
              <a:rPr lang="en-US" smtClean="0"/>
              <a:t>10/9/2020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E87A519-1236-488B-8CC9-E8D931C47E6C}"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9CFA4DF-6925-40A6-9CEC-053E07F2CBF3}" type="datetime1">
              <a:rPr lang="en-US" smtClean="0"/>
              <a:t>10/9/2020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E87A519-1236-488B-8CC9-E8D931C47E6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2209800"/>
          </a:xfrm>
        </p:spPr>
        <p:txBody>
          <a:bodyPr>
            <a:normAutofit/>
          </a:bodyPr>
          <a:lstStyle/>
          <a:p>
            <a:pPr>
              <a:spcBef>
                <a:spcPct val="0"/>
              </a:spcBef>
            </a:pPr>
            <a:r>
              <a:rPr lang="en-US" sz="1900" b="1" dirty="0" smtClean="0">
                <a:solidFill>
                  <a:srgbClr val="FFFF00"/>
                </a:solidFill>
              </a:rPr>
              <a:t>Matthew J. Bair, MD, MS</a:t>
            </a:r>
          </a:p>
          <a:p>
            <a:pPr>
              <a:spcBef>
                <a:spcPct val="0"/>
              </a:spcBef>
            </a:pPr>
            <a:r>
              <a:rPr lang="en-US" sz="1900" b="1" dirty="0" smtClean="0">
                <a:solidFill>
                  <a:srgbClr val="FFFF00"/>
                </a:solidFill>
              </a:rPr>
              <a:t>VA HSR&amp;D Center for Health Information and Communication, </a:t>
            </a:r>
            <a:r>
              <a:rPr lang="en-US" sz="1900" b="1" dirty="0" err="1" smtClean="0">
                <a:solidFill>
                  <a:srgbClr val="FFFF00"/>
                </a:solidFill>
              </a:rPr>
              <a:t>Regenstrief</a:t>
            </a:r>
            <a:r>
              <a:rPr lang="en-US" sz="1900" b="1" dirty="0" smtClean="0">
                <a:solidFill>
                  <a:srgbClr val="FFFF00"/>
                </a:solidFill>
              </a:rPr>
              <a:t> Institute, </a:t>
            </a:r>
            <a:r>
              <a:rPr lang="en-US" sz="1900" b="1" dirty="0" err="1" smtClean="0">
                <a:solidFill>
                  <a:srgbClr val="FFFF00"/>
                </a:solidFill>
              </a:rPr>
              <a:t>Inc</a:t>
            </a:r>
            <a:r>
              <a:rPr lang="en-US" sz="1900" b="1" dirty="0" smtClean="0">
                <a:solidFill>
                  <a:srgbClr val="FFFF00"/>
                </a:solidFill>
              </a:rPr>
              <a:t>, and</a:t>
            </a:r>
          </a:p>
          <a:p>
            <a:pPr>
              <a:spcBef>
                <a:spcPct val="0"/>
              </a:spcBef>
            </a:pPr>
            <a:r>
              <a:rPr lang="en-US" sz="1900" b="1" dirty="0" smtClean="0">
                <a:solidFill>
                  <a:srgbClr val="FFFF00"/>
                </a:solidFill>
              </a:rPr>
              <a:t> Indiana University School of Medicine</a:t>
            </a:r>
          </a:p>
          <a:p>
            <a:endParaRPr lang="en-US" dirty="0"/>
          </a:p>
        </p:txBody>
      </p:sp>
      <p:sp>
        <p:nvSpPr>
          <p:cNvPr id="2" name="Title 1"/>
          <p:cNvSpPr>
            <a:spLocks noGrp="1"/>
          </p:cNvSpPr>
          <p:nvPr>
            <p:ph type="ctrTitle"/>
          </p:nvPr>
        </p:nvSpPr>
        <p:spPr/>
        <p:txBody>
          <a:bodyPr/>
          <a:lstStyle/>
          <a:p>
            <a:r>
              <a:rPr lang="en-US" b="1" dirty="0" smtClean="0">
                <a:solidFill>
                  <a:srgbClr val="FFFF00"/>
                </a:solidFill>
                <a:effectLst>
                  <a:outerShdw blurRad="38100" dist="38100" dir="2700000" algn="tl">
                    <a:srgbClr val="000000">
                      <a:alpha val="43137"/>
                    </a:srgbClr>
                  </a:outerShdw>
                </a:effectLst>
              </a:rPr>
              <a:t>Outcome domains, measures, and sources of data </a:t>
            </a:r>
            <a:endParaRPr lang="en-US" b="1" dirty="0"/>
          </a:p>
        </p:txBody>
      </p:sp>
      <p:sp>
        <p:nvSpPr>
          <p:cNvPr id="4" name="Slide Number Placeholder 3"/>
          <p:cNvSpPr>
            <a:spLocks noGrp="1"/>
          </p:cNvSpPr>
          <p:nvPr>
            <p:ph type="sldNum" sz="quarter" idx="12"/>
          </p:nvPr>
        </p:nvSpPr>
        <p:spPr/>
        <p:txBody>
          <a:bodyPr/>
          <a:lstStyle/>
          <a:p>
            <a:fld id="{4E87A519-1236-488B-8CC9-E8D931C47E6C}"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4498" name="Rectangle 2"/>
          <p:cNvSpPr>
            <a:spLocks noGrp="1" noChangeArrowheads="1"/>
          </p:cNvSpPr>
          <p:nvPr>
            <p:ph type="title"/>
          </p:nvPr>
        </p:nvSpPr>
        <p:spPr>
          <a:xfrm>
            <a:off x="465863" y="298268"/>
            <a:ext cx="8475662" cy="1143000"/>
          </a:xfrm>
        </p:spPr>
        <p:txBody>
          <a:bodyPr>
            <a:normAutofit fontScale="90000"/>
          </a:bodyPr>
          <a:lstStyle/>
          <a:p>
            <a:pPr algn="ctr"/>
            <a:r>
              <a:rPr lang="en-US" sz="5400" dirty="0" smtClean="0"/>
              <a:t/>
            </a:r>
            <a:br>
              <a:rPr lang="en-US" sz="5400" dirty="0" smtClean="0"/>
            </a:br>
            <a:r>
              <a:rPr lang="en-US" sz="5400" dirty="0"/>
              <a:t/>
            </a:r>
            <a:br>
              <a:rPr lang="en-US" sz="5400" dirty="0"/>
            </a:br>
            <a:r>
              <a:rPr lang="en-US" sz="6700" b="1" dirty="0">
                <a:solidFill>
                  <a:srgbClr val="FFFF00"/>
                </a:solidFill>
                <a:effectLst>
                  <a:outerShdw blurRad="38100" dist="38100" dir="2700000" algn="tl">
                    <a:srgbClr val="000000">
                      <a:alpha val="43137"/>
                    </a:srgbClr>
                  </a:outerShdw>
                </a:effectLst>
              </a:rPr>
              <a:t>Primary trial outcome</a:t>
            </a:r>
            <a:endParaRPr lang="en-US" altLang="en-US" sz="6700" dirty="0">
              <a:solidFill>
                <a:srgbClr val="FFFF00"/>
              </a:solidFill>
            </a:endParaRPr>
          </a:p>
        </p:txBody>
      </p:sp>
      <p:sp>
        <p:nvSpPr>
          <p:cNvPr id="1514499" name="Line 3"/>
          <p:cNvSpPr>
            <a:spLocks noChangeShapeType="1"/>
          </p:cNvSpPr>
          <p:nvPr/>
        </p:nvSpPr>
        <p:spPr bwMode="auto">
          <a:xfrm>
            <a:off x="609600" y="3810000"/>
            <a:ext cx="8077200" cy="0"/>
          </a:xfrm>
          <a:prstGeom prst="line">
            <a:avLst/>
          </a:prstGeom>
          <a:noFill/>
          <a:ln w="57150">
            <a:solidFill>
              <a:srgbClr val="FFFF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4500" name="Text Box 4"/>
          <p:cNvSpPr txBox="1">
            <a:spLocks noChangeArrowheads="1"/>
          </p:cNvSpPr>
          <p:nvPr/>
        </p:nvSpPr>
        <p:spPr bwMode="auto">
          <a:xfrm>
            <a:off x="5181600" y="4267200"/>
            <a:ext cx="3962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lgn="l" eaLnBrk="1" hangingPunct="1">
              <a:spcBef>
                <a:spcPct val="0"/>
              </a:spcBef>
              <a:buFont typeface="Arial" panose="020B0604020202020204" pitchFamily="34" charset="0"/>
              <a:buChar char="•"/>
            </a:pPr>
            <a:r>
              <a:rPr lang="en-US" altLang="en-US" sz="2400" dirty="0" smtClean="0">
                <a:solidFill>
                  <a:schemeClr val="bg1"/>
                </a:solidFill>
                <a:latin typeface="Arial" charset="0"/>
              </a:rPr>
              <a:t>Objectively measured</a:t>
            </a:r>
          </a:p>
          <a:p>
            <a:pPr marL="342900" indent="-342900" algn="l" eaLnBrk="1" hangingPunct="1">
              <a:spcBef>
                <a:spcPct val="0"/>
              </a:spcBef>
              <a:buFont typeface="Arial" panose="020B0604020202020204" pitchFamily="34" charset="0"/>
              <a:buChar char="•"/>
            </a:pPr>
            <a:r>
              <a:rPr lang="en-US" altLang="en-US" sz="2400" dirty="0" smtClean="0">
                <a:solidFill>
                  <a:schemeClr val="bg1"/>
                </a:solidFill>
                <a:latin typeface="Arial" charset="0"/>
              </a:rPr>
              <a:t>Clinically </a:t>
            </a:r>
            <a:r>
              <a:rPr lang="en-US" altLang="en-US" sz="2400" dirty="0" smtClean="0">
                <a:solidFill>
                  <a:schemeClr val="bg1"/>
                </a:solidFill>
                <a:latin typeface="Arial" charset="0"/>
              </a:rPr>
              <a:t>meaningful</a:t>
            </a:r>
          </a:p>
          <a:p>
            <a:pPr marL="342900" indent="-342900" algn="l" eaLnBrk="1" hangingPunct="1">
              <a:spcBef>
                <a:spcPct val="0"/>
              </a:spcBef>
              <a:buFont typeface="Arial" panose="020B0604020202020204" pitchFamily="34" charset="0"/>
              <a:buChar char="•"/>
            </a:pPr>
            <a:r>
              <a:rPr lang="en-US" altLang="en-US" sz="2400" dirty="0" smtClean="0">
                <a:solidFill>
                  <a:schemeClr val="bg1"/>
                </a:solidFill>
                <a:latin typeface="Arial" charset="0"/>
              </a:rPr>
              <a:t>More patient-important</a:t>
            </a:r>
            <a:endParaRPr lang="en-US" altLang="en-US" sz="2400" dirty="0">
              <a:solidFill>
                <a:schemeClr val="bg1"/>
              </a:solidFill>
              <a:latin typeface="Arial" charset="0"/>
            </a:endParaRPr>
          </a:p>
        </p:txBody>
      </p:sp>
      <p:sp>
        <p:nvSpPr>
          <p:cNvPr id="1514501" name="Line 5"/>
          <p:cNvSpPr>
            <a:spLocks noChangeShapeType="1"/>
          </p:cNvSpPr>
          <p:nvPr/>
        </p:nvSpPr>
        <p:spPr bwMode="auto">
          <a:xfrm>
            <a:off x="7754938" y="3505200"/>
            <a:ext cx="0" cy="762000"/>
          </a:xfrm>
          <a:prstGeom prst="line">
            <a:avLst/>
          </a:prstGeom>
          <a:noFill/>
          <a:ln w="5715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4506" name="Line 10"/>
          <p:cNvSpPr>
            <a:spLocks noChangeShapeType="1"/>
          </p:cNvSpPr>
          <p:nvPr/>
        </p:nvSpPr>
        <p:spPr bwMode="auto">
          <a:xfrm>
            <a:off x="1524000" y="3505200"/>
            <a:ext cx="0" cy="762000"/>
          </a:xfrm>
          <a:prstGeom prst="line">
            <a:avLst/>
          </a:prstGeom>
          <a:noFill/>
          <a:ln w="5715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4507" name="Text Box 11"/>
          <p:cNvSpPr txBox="1">
            <a:spLocks noChangeArrowheads="1"/>
          </p:cNvSpPr>
          <p:nvPr/>
        </p:nvSpPr>
        <p:spPr bwMode="auto">
          <a:xfrm>
            <a:off x="439738" y="4319588"/>
            <a:ext cx="3751262" cy="1495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lgn="l" eaLnBrk="1" hangingPunct="1">
              <a:lnSpc>
                <a:spcPct val="80000"/>
              </a:lnSpc>
              <a:spcBef>
                <a:spcPct val="30000"/>
              </a:spcBef>
              <a:buFont typeface="Arial" panose="020B0604020202020204" pitchFamily="34" charset="0"/>
              <a:buChar char="•"/>
            </a:pPr>
            <a:r>
              <a:rPr lang="en-US" altLang="en-US" sz="2400" dirty="0" smtClean="0">
                <a:solidFill>
                  <a:schemeClr val="bg1"/>
                </a:solidFill>
                <a:latin typeface="Arial" charset="0"/>
              </a:rPr>
              <a:t>Direct consequence of </a:t>
            </a:r>
            <a:r>
              <a:rPr lang="en-US" altLang="en-US" sz="2400" dirty="0" smtClean="0">
                <a:solidFill>
                  <a:schemeClr val="bg1"/>
                </a:solidFill>
                <a:latin typeface="Arial" charset="0"/>
              </a:rPr>
              <a:t>intervention</a:t>
            </a:r>
          </a:p>
          <a:p>
            <a:pPr marL="342900" indent="-342900" algn="l" eaLnBrk="1" hangingPunct="1">
              <a:lnSpc>
                <a:spcPct val="80000"/>
              </a:lnSpc>
              <a:spcBef>
                <a:spcPct val="30000"/>
              </a:spcBef>
              <a:buFont typeface="Arial" panose="020B0604020202020204" pitchFamily="34" charset="0"/>
              <a:buChar char="•"/>
            </a:pPr>
            <a:r>
              <a:rPr lang="en-US" altLang="en-US" sz="2400" dirty="0" smtClean="0">
                <a:solidFill>
                  <a:schemeClr val="bg1"/>
                </a:solidFill>
                <a:latin typeface="Arial" charset="0"/>
              </a:rPr>
              <a:t>More disease-oriented</a:t>
            </a:r>
          </a:p>
          <a:p>
            <a:pPr marL="342900" indent="-342900" algn="l" eaLnBrk="1" hangingPunct="1">
              <a:lnSpc>
                <a:spcPct val="80000"/>
              </a:lnSpc>
              <a:spcBef>
                <a:spcPct val="30000"/>
              </a:spcBef>
              <a:buFont typeface="Arial" panose="020B0604020202020204" pitchFamily="34" charset="0"/>
              <a:buChar char="•"/>
            </a:pPr>
            <a:r>
              <a:rPr lang="en-US" altLang="en-US" sz="2400" dirty="0" smtClean="0">
                <a:solidFill>
                  <a:schemeClr val="bg1"/>
                </a:solidFill>
                <a:latin typeface="Arial" charset="0"/>
              </a:rPr>
              <a:t>Underlying mechanism</a:t>
            </a:r>
            <a:endParaRPr lang="en-US" altLang="en-US" sz="2400" dirty="0">
              <a:solidFill>
                <a:schemeClr val="bg1"/>
              </a:solidFill>
              <a:latin typeface="Arial" charset="0"/>
            </a:endParaRPr>
          </a:p>
        </p:txBody>
      </p:sp>
      <p:sp>
        <p:nvSpPr>
          <p:cNvPr id="2" name="TextBox 1"/>
          <p:cNvSpPr txBox="1"/>
          <p:nvPr/>
        </p:nvSpPr>
        <p:spPr>
          <a:xfrm>
            <a:off x="529001" y="2965269"/>
            <a:ext cx="2133600" cy="461665"/>
          </a:xfrm>
          <a:prstGeom prst="rect">
            <a:avLst/>
          </a:prstGeom>
          <a:noFill/>
        </p:spPr>
        <p:txBody>
          <a:bodyPr wrap="square" rtlCol="0">
            <a:spAutoFit/>
          </a:bodyPr>
          <a:lstStyle/>
          <a:p>
            <a:r>
              <a:rPr lang="en-US" sz="2400" b="1" dirty="0" smtClean="0">
                <a:solidFill>
                  <a:schemeClr val="bg1"/>
                </a:solidFill>
              </a:rPr>
              <a:t>Explanatory</a:t>
            </a:r>
            <a:endParaRPr lang="en-US" sz="2400" b="1" dirty="0">
              <a:solidFill>
                <a:schemeClr val="bg1"/>
              </a:solidFill>
            </a:endParaRPr>
          </a:p>
        </p:txBody>
      </p:sp>
      <p:sp>
        <p:nvSpPr>
          <p:cNvPr id="3" name="TextBox 2"/>
          <p:cNvSpPr txBox="1"/>
          <p:nvPr/>
        </p:nvSpPr>
        <p:spPr>
          <a:xfrm>
            <a:off x="7143232" y="2971800"/>
            <a:ext cx="1673856" cy="461665"/>
          </a:xfrm>
          <a:prstGeom prst="rect">
            <a:avLst/>
          </a:prstGeom>
          <a:noFill/>
        </p:spPr>
        <p:txBody>
          <a:bodyPr wrap="none" rtlCol="0">
            <a:spAutoFit/>
          </a:bodyPr>
          <a:lstStyle/>
          <a:p>
            <a:r>
              <a:rPr lang="en-US" sz="2400" b="1" dirty="0" smtClean="0">
                <a:solidFill>
                  <a:schemeClr val="bg1"/>
                </a:solidFill>
              </a:rPr>
              <a:t>Pragmatic</a:t>
            </a:r>
            <a:endParaRPr lang="en-US" sz="2400" b="1" dirty="0">
              <a:solidFill>
                <a:schemeClr val="bg1"/>
              </a:solidFill>
            </a:endParaRPr>
          </a:p>
        </p:txBody>
      </p:sp>
    </p:spTree>
    <p:extLst>
      <p:ext uri="{BB962C8B-B14F-4D97-AF65-F5344CB8AC3E}">
        <p14:creationId xmlns:p14="http://schemas.microsoft.com/office/powerpoint/2010/main" val="21150636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a:bodyPr>
          <a:lstStyle/>
          <a:p>
            <a:pPr algn="ctr"/>
            <a:r>
              <a:rPr lang="en-US" b="1" dirty="0" smtClean="0">
                <a:solidFill>
                  <a:srgbClr val="FFFF00"/>
                </a:solidFill>
              </a:rPr>
              <a:t>Pragmatic outcomes &amp; follow-up</a:t>
            </a:r>
            <a:endParaRPr lang="en-US" b="1" dirty="0">
              <a:solidFill>
                <a:srgbClr val="FFFF00"/>
              </a:solidFill>
            </a:endParaRPr>
          </a:p>
        </p:txBody>
      </p:sp>
      <p:sp>
        <p:nvSpPr>
          <p:cNvPr id="3" name="Content Placeholder 2"/>
          <p:cNvSpPr>
            <a:spLocks noGrp="1"/>
          </p:cNvSpPr>
          <p:nvPr>
            <p:ph idx="1"/>
          </p:nvPr>
        </p:nvSpPr>
        <p:spPr>
          <a:xfrm>
            <a:off x="533400" y="1447800"/>
            <a:ext cx="8153400" cy="4572000"/>
          </a:xfrm>
        </p:spPr>
        <p:txBody>
          <a:bodyPr>
            <a:normAutofit fontScale="92500" lnSpcReduction="20000"/>
          </a:bodyPr>
          <a:lstStyle/>
          <a:p>
            <a:endParaRPr lang="en-US" dirty="0" smtClean="0"/>
          </a:p>
          <a:p>
            <a:r>
              <a:rPr lang="en-US" sz="3200" b="1" dirty="0" smtClean="0">
                <a:solidFill>
                  <a:schemeClr val="bg1"/>
                </a:solidFill>
              </a:rPr>
              <a:t>Outcomes are</a:t>
            </a:r>
            <a:r>
              <a:rPr lang="en-US" sz="3200" b="1" dirty="0" smtClean="0">
                <a:solidFill>
                  <a:schemeClr val="bg1"/>
                </a:solidFill>
              </a:rPr>
              <a:t> long-term for trials of chronic pain conditions</a:t>
            </a:r>
          </a:p>
          <a:p>
            <a:pPr marL="0" indent="0">
              <a:buNone/>
            </a:pPr>
            <a:r>
              <a:rPr lang="en-US" sz="3200" b="1" dirty="0" smtClean="0">
                <a:solidFill>
                  <a:schemeClr val="bg1"/>
                </a:solidFill>
              </a:rPr>
              <a:t> </a:t>
            </a:r>
            <a:endParaRPr lang="en-US" sz="3200" b="1" dirty="0">
              <a:solidFill>
                <a:schemeClr val="bg1"/>
              </a:solidFill>
            </a:endParaRPr>
          </a:p>
          <a:p>
            <a:r>
              <a:rPr lang="en-US" sz="3200" b="1" dirty="0">
                <a:solidFill>
                  <a:schemeClr val="bg1"/>
                </a:solidFill>
              </a:rPr>
              <a:t>C</a:t>
            </a:r>
            <a:r>
              <a:rPr lang="en-US" sz="3200" b="1" dirty="0" smtClean="0">
                <a:solidFill>
                  <a:schemeClr val="bg1"/>
                </a:solidFill>
              </a:rPr>
              <a:t>linically </a:t>
            </a:r>
            <a:r>
              <a:rPr lang="en-US" sz="3200" b="1" dirty="0">
                <a:solidFill>
                  <a:schemeClr val="bg1"/>
                </a:solidFill>
              </a:rPr>
              <a:t>meaningful </a:t>
            </a:r>
            <a:r>
              <a:rPr lang="en-US" sz="3200" b="1" dirty="0" smtClean="0">
                <a:solidFill>
                  <a:schemeClr val="bg1"/>
                </a:solidFill>
              </a:rPr>
              <a:t>to study participants</a:t>
            </a:r>
          </a:p>
          <a:p>
            <a:endParaRPr lang="en-US" sz="3200" b="1" dirty="0" smtClean="0">
              <a:solidFill>
                <a:schemeClr val="bg1"/>
              </a:solidFill>
            </a:endParaRPr>
          </a:p>
          <a:p>
            <a:r>
              <a:rPr lang="en-US" sz="3200" b="1" dirty="0" smtClean="0">
                <a:solidFill>
                  <a:schemeClr val="bg1"/>
                </a:solidFill>
              </a:rPr>
              <a:t>Follow-up is </a:t>
            </a:r>
            <a:r>
              <a:rPr lang="en-US" sz="3200" b="1" dirty="0" smtClean="0">
                <a:solidFill>
                  <a:schemeClr val="bg1"/>
                </a:solidFill>
              </a:rPr>
              <a:t>low-intensity</a:t>
            </a:r>
          </a:p>
          <a:p>
            <a:endParaRPr lang="en-US" sz="3200" b="1" dirty="0">
              <a:solidFill>
                <a:schemeClr val="bg1"/>
              </a:solidFill>
            </a:endParaRPr>
          </a:p>
          <a:p>
            <a:r>
              <a:rPr lang="en-US" sz="3200" b="1" dirty="0">
                <a:solidFill>
                  <a:schemeClr val="bg1"/>
                </a:solidFill>
              </a:rPr>
              <a:t>O</a:t>
            </a:r>
            <a:r>
              <a:rPr lang="en-US" sz="3200" b="1" dirty="0" smtClean="0">
                <a:solidFill>
                  <a:schemeClr val="bg1"/>
                </a:solidFill>
              </a:rPr>
              <a:t>utcomes </a:t>
            </a:r>
            <a:r>
              <a:rPr lang="en-US" sz="3200" b="1" dirty="0" smtClean="0">
                <a:solidFill>
                  <a:schemeClr val="bg1"/>
                </a:solidFill>
              </a:rPr>
              <a:t>from existing data without patient </a:t>
            </a:r>
            <a:r>
              <a:rPr lang="en-US" sz="3200" b="1" dirty="0" smtClean="0">
                <a:solidFill>
                  <a:schemeClr val="bg1"/>
                </a:solidFill>
              </a:rPr>
              <a:t>contact</a:t>
            </a:r>
            <a:endParaRPr lang="en-US" sz="3200" b="1" dirty="0">
              <a:solidFill>
                <a:schemeClr val="bg1"/>
              </a:solidFill>
            </a:endParaRPr>
          </a:p>
        </p:txBody>
      </p:sp>
    </p:spTree>
    <p:extLst>
      <p:ext uri="{BB962C8B-B14F-4D97-AF65-F5344CB8AC3E}">
        <p14:creationId xmlns:p14="http://schemas.microsoft.com/office/powerpoint/2010/main" val="3112776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normAutofit/>
          </a:bodyPr>
          <a:lstStyle/>
          <a:p>
            <a:pPr algn="ctr"/>
            <a:r>
              <a:rPr lang="en-US" sz="5400" b="1" dirty="0" smtClean="0">
                <a:solidFill>
                  <a:srgbClr val="FFFF00"/>
                </a:solidFill>
              </a:rPr>
              <a:t>Selecting pain outcomes</a:t>
            </a:r>
            <a:endParaRPr lang="en-US" sz="5400" b="1" dirty="0">
              <a:solidFill>
                <a:srgbClr val="FFFF00"/>
              </a:solidFill>
            </a:endParaRPr>
          </a:p>
        </p:txBody>
      </p:sp>
      <p:sp>
        <p:nvSpPr>
          <p:cNvPr id="3" name="Content Placeholder 2"/>
          <p:cNvSpPr>
            <a:spLocks noGrp="1"/>
          </p:cNvSpPr>
          <p:nvPr>
            <p:ph idx="1"/>
          </p:nvPr>
        </p:nvSpPr>
        <p:spPr>
          <a:xfrm>
            <a:off x="457200" y="1447800"/>
            <a:ext cx="8382000" cy="4572000"/>
          </a:xfrm>
        </p:spPr>
        <p:txBody>
          <a:bodyPr>
            <a:normAutofit fontScale="92500" lnSpcReduction="10000"/>
          </a:bodyPr>
          <a:lstStyle/>
          <a:p>
            <a:endParaRPr lang="en-US" dirty="0" smtClean="0"/>
          </a:p>
          <a:p>
            <a:r>
              <a:rPr lang="en-US" sz="3600" b="1" dirty="0" smtClean="0">
                <a:solidFill>
                  <a:schemeClr val="bg1"/>
                </a:solidFill>
              </a:rPr>
              <a:t>Pain trial </a:t>
            </a:r>
            <a:r>
              <a:rPr lang="en-US" sz="3600" b="1" dirty="0" smtClean="0">
                <a:solidFill>
                  <a:schemeClr val="bg1"/>
                </a:solidFill>
              </a:rPr>
              <a:t>general considerations</a:t>
            </a:r>
            <a:endParaRPr lang="en-US" sz="3600" b="1" dirty="0">
              <a:solidFill>
                <a:schemeClr val="bg1"/>
              </a:solidFill>
            </a:endParaRPr>
          </a:p>
          <a:p>
            <a:pPr lvl="1"/>
            <a:r>
              <a:rPr lang="en-US" sz="3600" b="1" dirty="0" smtClean="0">
                <a:solidFill>
                  <a:schemeClr val="bg1"/>
                </a:solidFill>
              </a:rPr>
              <a:t>Subjective/patient-reported outcomes</a:t>
            </a:r>
          </a:p>
          <a:p>
            <a:pPr lvl="1"/>
            <a:r>
              <a:rPr lang="en-US" sz="3600" b="1" dirty="0" smtClean="0">
                <a:solidFill>
                  <a:schemeClr val="bg1"/>
                </a:solidFill>
              </a:rPr>
              <a:t>Multiple important outcome domains</a:t>
            </a:r>
          </a:p>
          <a:p>
            <a:pPr lvl="1"/>
            <a:endParaRPr lang="en-US" sz="3600" b="1" dirty="0" smtClean="0">
              <a:solidFill>
                <a:schemeClr val="bg1"/>
              </a:solidFill>
            </a:endParaRPr>
          </a:p>
          <a:p>
            <a:r>
              <a:rPr lang="en-US" sz="3600" b="1" dirty="0" smtClean="0">
                <a:solidFill>
                  <a:schemeClr val="bg1"/>
                </a:solidFill>
              </a:rPr>
              <a:t>General considerations</a:t>
            </a:r>
          </a:p>
          <a:p>
            <a:pPr lvl="1"/>
            <a:r>
              <a:rPr lang="en-US" sz="3600" b="1" dirty="0" smtClean="0">
                <a:solidFill>
                  <a:schemeClr val="bg1"/>
                </a:solidFill>
              </a:rPr>
              <a:t>Responsiveness</a:t>
            </a:r>
          </a:p>
          <a:p>
            <a:pPr lvl="1"/>
            <a:r>
              <a:rPr lang="en-US" sz="3600" b="1" dirty="0" smtClean="0">
                <a:solidFill>
                  <a:schemeClr val="bg1"/>
                </a:solidFill>
              </a:rPr>
              <a:t>Respondent burden </a:t>
            </a:r>
          </a:p>
          <a:p>
            <a:pPr lvl="1"/>
            <a:r>
              <a:rPr lang="en-US" sz="3600" b="1" dirty="0" smtClean="0">
                <a:solidFill>
                  <a:schemeClr val="bg1"/>
                </a:solidFill>
              </a:rPr>
              <a:t>Integration in clinical </a:t>
            </a:r>
            <a:r>
              <a:rPr lang="en-US" sz="3600" b="1" dirty="0" smtClean="0">
                <a:solidFill>
                  <a:schemeClr val="bg1"/>
                </a:solidFill>
              </a:rPr>
              <a:t>workflow</a:t>
            </a:r>
          </a:p>
          <a:p>
            <a:endParaRPr lang="en-US" dirty="0"/>
          </a:p>
        </p:txBody>
      </p:sp>
    </p:spTree>
    <p:extLst>
      <p:ext uri="{BB962C8B-B14F-4D97-AF65-F5344CB8AC3E}">
        <p14:creationId xmlns:p14="http://schemas.microsoft.com/office/powerpoint/2010/main" val="3195938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en-US" sz="6000" b="1" dirty="0" smtClean="0">
                <a:solidFill>
                  <a:srgbClr val="FFFF00"/>
                </a:solidFill>
                <a:effectLst>
                  <a:outerShdw blurRad="38100" dist="38100" dir="2700000" algn="tl">
                    <a:srgbClr val="000000">
                      <a:alpha val="43137"/>
                    </a:srgbClr>
                  </a:outerShdw>
                </a:effectLst>
              </a:rPr>
              <a:t>Key outcome </a:t>
            </a:r>
            <a:r>
              <a:rPr lang="en-US" sz="6000" b="1" dirty="0" smtClean="0">
                <a:solidFill>
                  <a:srgbClr val="FFFF00"/>
                </a:solidFill>
                <a:effectLst>
                  <a:outerShdw blurRad="38100" dist="38100" dir="2700000" algn="tl">
                    <a:srgbClr val="000000">
                      <a:alpha val="43137"/>
                    </a:srgbClr>
                  </a:outerShdw>
                </a:effectLst>
              </a:rPr>
              <a:t>domains</a:t>
            </a:r>
          </a:p>
        </p:txBody>
      </p:sp>
      <p:sp>
        <p:nvSpPr>
          <p:cNvPr id="7171" name="Rectangle 3"/>
          <p:cNvSpPr>
            <a:spLocks noGrp="1" noChangeArrowheads="1"/>
          </p:cNvSpPr>
          <p:nvPr>
            <p:ph type="body" idx="1"/>
          </p:nvPr>
        </p:nvSpPr>
        <p:spPr/>
        <p:txBody>
          <a:bodyPr>
            <a:normAutofit/>
          </a:bodyPr>
          <a:lstStyle/>
          <a:p>
            <a:r>
              <a:rPr lang="en-US" sz="3600" b="1" dirty="0" smtClean="0">
                <a:solidFill>
                  <a:schemeClr val="bg1"/>
                </a:solidFill>
              </a:rPr>
              <a:t>Pain intensity</a:t>
            </a:r>
          </a:p>
          <a:p>
            <a:pPr marL="0" indent="0">
              <a:buNone/>
            </a:pPr>
            <a:endParaRPr lang="en-US" sz="3600" b="1" dirty="0" smtClean="0">
              <a:solidFill>
                <a:schemeClr val="bg1"/>
              </a:solidFill>
            </a:endParaRPr>
          </a:p>
          <a:p>
            <a:r>
              <a:rPr lang="en-US" sz="3600" b="1" dirty="0" smtClean="0">
                <a:solidFill>
                  <a:schemeClr val="bg1"/>
                </a:solidFill>
              </a:rPr>
              <a:t>Pain interference</a:t>
            </a:r>
          </a:p>
          <a:p>
            <a:pPr marL="0" indent="0">
              <a:buNone/>
            </a:pPr>
            <a:endParaRPr lang="en-US" sz="3600" b="1" dirty="0" smtClean="0">
              <a:solidFill>
                <a:schemeClr val="bg1"/>
              </a:solidFill>
            </a:endParaRPr>
          </a:p>
          <a:p>
            <a:r>
              <a:rPr lang="en-US" sz="3600" b="1" dirty="0" smtClean="0">
                <a:solidFill>
                  <a:schemeClr val="bg1"/>
                </a:solidFill>
              </a:rPr>
              <a:t>Physical function</a:t>
            </a:r>
          </a:p>
          <a:p>
            <a:pPr marL="0" indent="0">
              <a:buNone/>
            </a:pPr>
            <a:endParaRPr lang="en-US" sz="3600" b="1" dirty="0" smtClean="0">
              <a:solidFill>
                <a:schemeClr val="bg1"/>
              </a:solidFill>
            </a:endParaRPr>
          </a:p>
          <a:p>
            <a:r>
              <a:rPr lang="en-US" sz="3600" b="1" dirty="0" smtClean="0">
                <a:solidFill>
                  <a:schemeClr val="bg1"/>
                </a:solidFill>
              </a:rPr>
              <a:t>Pain-related change</a:t>
            </a:r>
          </a:p>
        </p:txBody>
      </p:sp>
      <p:sp>
        <p:nvSpPr>
          <p:cNvPr id="4" name="Slide Number Placeholder 3"/>
          <p:cNvSpPr>
            <a:spLocks noGrp="1"/>
          </p:cNvSpPr>
          <p:nvPr>
            <p:ph type="sldNum" sz="quarter" idx="12"/>
          </p:nvPr>
        </p:nvSpPr>
        <p:spPr/>
        <p:txBody>
          <a:bodyPr/>
          <a:lstStyle/>
          <a:p>
            <a:fld id="{4E87A519-1236-488B-8CC9-E8D931C47E6C}" type="slidenum">
              <a:rPr lang="en-US" smtClean="0"/>
              <a:pPr/>
              <a:t>13</a:t>
            </a:fld>
            <a:endParaRPr lang="en-US"/>
          </a:p>
        </p:txBody>
      </p:sp>
    </p:spTree>
    <p:extLst>
      <p:ext uri="{BB962C8B-B14F-4D97-AF65-F5344CB8AC3E}">
        <p14:creationId xmlns:p14="http://schemas.microsoft.com/office/powerpoint/2010/main" val="34380832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74638"/>
            <a:ext cx="8343900" cy="1143000"/>
          </a:xfrm>
        </p:spPr>
        <p:txBody>
          <a:bodyPr>
            <a:normAutofit/>
          </a:bodyPr>
          <a:lstStyle/>
          <a:p>
            <a:pPr algn="ctr"/>
            <a:r>
              <a:rPr lang="en-US" b="1" dirty="0" smtClean="0">
                <a:solidFill>
                  <a:srgbClr val="FFFF00"/>
                </a:solidFill>
                <a:effectLst>
                  <a:outerShdw blurRad="38100" dist="38100" dir="2700000" algn="tl">
                    <a:srgbClr val="000000">
                      <a:alpha val="43137"/>
                    </a:srgbClr>
                  </a:outerShdw>
                </a:effectLst>
              </a:rPr>
              <a:t>IMMPACT guideline for pain trials</a:t>
            </a:r>
            <a:endParaRPr lang="en-US" b="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lvl="0"/>
            <a:r>
              <a:rPr lang="en-US" dirty="0" smtClean="0"/>
              <a:t>Pain</a:t>
            </a:r>
            <a:r>
              <a:rPr lang="en-US" dirty="0"/>
              <a:t>, physical </a:t>
            </a:r>
            <a:r>
              <a:rPr lang="en-US" dirty="0" smtClean="0"/>
              <a:t>function, emotional function</a:t>
            </a:r>
            <a:endParaRPr lang="en-US" dirty="0"/>
          </a:p>
          <a:p>
            <a:pPr lvl="1"/>
            <a:r>
              <a:rPr lang="en-US" dirty="0"/>
              <a:t>C</a:t>
            </a:r>
            <a:r>
              <a:rPr lang="en-US" dirty="0" smtClean="0"/>
              <a:t>ondition-specific </a:t>
            </a:r>
            <a:r>
              <a:rPr lang="en-US" dirty="0"/>
              <a:t>or generic pain measures </a:t>
            </a:r>
          </a:p>
          <a:p>
            <a:pPr lvl="1"/>
            <a:r>
              <a:rPr lang="en-US" dirty="0"/>
              <a:t>G</a:t>
            </a:r>
            <a:r>
              <a:rPr lang="en-US" dirty="0" smtClean="0"/>
              <a:t>eneral health-related QOL measures</a:t>
            </a:r>
            <a:endParaRPr lang="en-US" dirty="0"/>
          </a:p>
          <a:p>
            <a:r>
              <a:rPr lang="en-US" dirty="0" smtClean="0"/>
              <a:t>Adverse effects &amp; symptoms, participant disposition </a:t>
            </a:r>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2730"/>
          <a:stretch/>
        </p:blipFill>
        <p:spPr bwMode="auto">
          <a:xfrm>
            <a:off x="337324" y="1628676"/>
            <a:ext cx="8534400" cy="3324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447800" y="4953000"/>
            <a:ext cx="6324600" cy="461665"/>
          </a:xfrm>
          <a:prstGeom prst="rect">
            <a:avLst/>
          </a:prstGeom>
        </p:spPr>
        <p:txBody>
          <a:bodyPr wrap="square">
            <a:spAutoFit/>
          </a:bodyPr>
          <a:lstStyle/>
          <a:p>
            <a:pPr algn="r"/>
            <a:r>
              <a:rPr lang="en-US" sz="2400" b="1" u="sng" dirty="0">
                <a:solidFill>
                  <a:schemeClr val="bg1"/>
                </a:solidFill>
              </a:rPr>
              <a:t>http://www.immpact.org/publications.html</a:t>
            </a:r>
          </a:p>
        </p:txBody>
      </p:sp>
      <p:sp>
        <p:nvSpPr>
          <p:cNvPr id="7" name="TextBox 6"/>
          <p:cNvSpPr txBox="1"/>
          <p:nvPr/>
        </p:nvSpPr>
        <p:spPr>
          <a:xfrm>
            <a:off x="2362200" y="6137701"/>
            <a:ext cx="6324600" cy="369332"/>
          </a:xfrm>
          <a:prstGeom prst="rect">
            <a:avLst/>
          </a:prstGeom>
          <a:noFill/>
        </p:spPr>
        <p:txBody>
          <a:bodyPr wrap="square" rtlCol="0">
            <a:spAutoFit/>
          </a:bodyPr>
          <a:lstStyle/>
          <a:p>
            <a:pPr algn="r"/>
            <a:r>
              <a:rPr lang="en-US" b="1" dirty="0" smtClean="0">
                <a:solidFill>
                  <a:schemeClr val="bg1"/>
                </a:solidFill>
              </a:rPr>
              <a:t>Turk DC et al</a:t>
            </a:r>
            <a:r>
              <a:rPr lang="en-US" b="1" dirty="0">
                <a:solidFill>
                  <a:schemeClr val="bg1"/>
                </a:solidFill>
              </a:rPr>
              <a:t>. Pain </a:t>
            </a:r>
            <a:r>
              <a:rPr lang="en-US" b="1" dirty="0" smtClean="0">
                <a:solidFill>
                  <a:schemeClr val="bg1"/>
                </a:solidFill>
              </a:rPr>
              <a:t>2003;106: 337–345</a:t>
            </a:r>
            <a:endParaRPr lang="en-US" b="1" dirty="0">
              <a:solidFill>
                <a:schemeClr val="bg1"/>
              </a:solidFill>
            </a:endParaRPr>
          </a:p>
        </p:txBody>
      </p:sp>
    </p:spTree>
    <p:extLst>
      <p:ext uri="{BB962C8B-B14F-4D97-AF65-F5344CB8AC3E}">
        <p14:creationId xmlns:p14="http://schemas.microsoft.com/office/powerpoint/2010/main" val="13693066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34963"/>
            <a:ext cx="8534400" cy="1143000"/>
          </a:xfrm>
        </p:spPr>
        <p:txBody>
          <a:bodyPr>
            <a:normAutofit/>
          </a:bodyPr>
          <a:lstStyle/>
          <a:p>
            <a:pPr algn="ctr"/>
            <a:r>
              <a:rPr lang="en-US" sz="4400" b="1" dirty="0" smtClean="0">
                <a:solidFill>
                  <a:srgbClr val="FFFF00"/>
                </a:solidFill>
                <a:effectLst>
                  <a:outerShdw blurRad="38100" dist="38100" dir="2700000" algn="tl">
                    <a:srgbClr val="000000">
                      <a:alpha val="43137"/>
                    </a:srgbClr>
                  </a:outerShdw>
                </a:effectLst>
              </a:rPr>
              <a:t>Patient relevant pain outcomes</a:t>
            </a:r>
            <a:endParaRPr lang="en-US" sz="4400" b="1" dirty="0">
              <a:solidFill>
                <a:srgbClr val="FFFF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8387779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743200" y="6248400"/>
            <a:ext cx="6324600" cy="369332"/>
          </a:xfrm>
          <a:prstGeom prst="rect">
            <a:avLst/>
          </a:prstGeom>
          <a:noFill/>
        </p:spPr>
        <p:txBody>
          <a:bodyPr wrap="square" rtlCol="0">
            <a:spAutoFit/>
          </a:bodyPr>
          <a:lstStyle/>
          <a:p>
            <a:pPr algn="r"/>
            <a:r>
              <a:rPr lang="en-US" b="1" dirty="0" smtClean="0">
                <a:solidFill>
                  <a:schemeClr val="bg1"/>
                </a:solidFill>
              </a:rPr>
              <a:t>Turk DC et al</a:t>
            </a:r>
            <a:r>
              <a:rPr lang="en-US" b="1" dirty="0">
                <a:solidFill>
                  <a:schemeClr val="bg1"/>
                </a:solidFill>
              </a:rPr>
              <a:t>. Pain </a:t>
            </a:r>
            <a:r>
              <a:rPr lang="en-US" b="1" dirty="0" smtClean="0">
                <a:solidFill>
                  <a:schemeClr val="bg1"/>
                </a:solidFill>
              </a:rPr>
              <a:t>2008;137:276–285</a:t>
            </a:r>
            <a:endParaRPr lang="en-US" b="1" dirty="0">
              <a:solidFill>
                <a:schemeClr val="bg1"/>
              </a:solidFill>
            </a:endParaRPr>
          </a:p>
        </p:txBody>
      </p:sp>
    </p:spTree>
    <p:extLst>
      <p:ext uri="{BB962C8B-B14F-4D97-AF65-F5344CB8AC3E}">
        <p14:creationId xmlns:p14="http://schemas.microsoft.com/office/powerpoint/2010/main" val="566028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4" name="Rectangle 2"/>
          <p:cNvSpPr>
            <a:spLocks noGrp="1" noChangeArrowheads="1"/>
          </p:cNvSpPr>
          <p:nvPr>
            <p:ph type="title"/>
          </p:nvPr>
        </p:nvSpPr>
        <p:spPr>
          <a:xfrm>
            <a:off x="439738" y="228600"/>
            <a:ext cx="8399462" cy="1143000"/>
          </a:xfrm>
        </p:spPr>
        <p:txBody>
          <a:bodyPr>
            <a:noAutofit/>
          </a:bodyPr>
          <a:lstStyle/>
          <a:p>
            <a:pPr algn="ctr" eaLnBrk="1" hangingPunct="1">
              <a:defRPr/>
            </a:pPr>
            <a:r>
              <a:rPr lang="en-US" b="1" dirty="0" smtClean="0">
                <a:solidFill>
                  <a:srgbClr val="FFFF00"/>
                </a:solidFill>
                <a:effectLst>
                  <a:outerShdw blurRad="38100" dist="38100" dir="2700000" algn="tl">
                    <a:srgbClr val="000000"/>
                  </a:outerShdw>
                </a:effectLst>
              </a:rPr>
              <a:t>Other relevant outcome </a:t>
            </a:r>
            <a:r>
              <a:rPr lang="en-US" b="1" dirty="0" smtClean="0">
                <a:solidFill>
                  <a:srgbClr val="FFFF00"/>
                </a:solidFill>
                <a:effectLst>
                  <a:outerShdw blurRad="38100" dist="38100" dir="2700000" algn="tl">
                    <a:srgbClr val="000000"/>
                  </a:outerShdw>
                </a:effectLst>
              </a:rPr>
              <a:t>domains</a:t>
            </a:r>
          </a:p>
        </p:txBody>
      </p:sp>
      <p:sp>
        <p:nvSpPr>
          <p:cNvPr id="724995" name="Rectangle 3"/>
          <p:cNvSpPr>
            <a:spLocks noGrp="1" noChangeArrowheads="1"/>
          </p:cNvSpPr>
          <p:nvPr>
            <p:ph sz="quarter" idx="1"/>
          </p:nvPr>
        </p:nvSpPr>
        <p:spPr>
          <a:xfrm>
            <a:off x="439738" y="1562100"/>
            <a:ext cx="8399462" cy="5105400"/>
          </a:xfrm>
        </p:spPr>
        <p:txBody>
          <a:bodyPr/>
          <a:lstStyle/>
          <a:p>
            <a:pPr eaLnBrk="1" hangingPunct="1">
              <a:spcBef>
                <a:spcPct val="40000"/>
              </a:spcBef>
              <a:defRPr/>
            </a:pPr>
            <a:r>
              <a:rPr lang="en-US" sz="3600" b="1" dirty="0" smtClean="0">
                <a:solidFill>
                  <a:schemeClr val="bg1"/>
                </a:solidFill>
                <a:effectLst>
                  <a:outerShdw blurRad="38100" dist="38100" dir="2700000" algn="tl">
                    <a:srgbClr val="000000"/>
                  </a:outerShdw>
                </a:effectLst>
              </a:rPr>
              <a:t>Depression</a:t>
            </a:r>
          </a:p>
          <a:p>
            <a:pPr eaLnBrk="1" hangingPunct="1">
              <a:spcBef>
                <a:spcPct val="40000"/>
              </a:spcBef>
              <a:defRPr/>
            </a:pPr>
            <a:endParaRPr lang="en-US" sz="3600" b="1" dirty="0" smtClean="0">
              <a:solidFill>
                <a:schemeClr val="bg1"/>
              </a:solidFill>
              <a:effectLst>
                <a:outerShdw blurRad="38100" dist="38100" dir="2700000" algn="tl">
                  <a:srgbClr val="000000"/>
                </a:outerShdw>
              </a:effectLst>
            </a:endParaRPr>
          </a:p>
          <a:p>
            <a:pPr eaLnBrk="1" hangingPunct="1">
              <a:spcBef>
                <a:spcPct val="40000"/>
              </a:spcBef>
              <a:defRPr/>
            </a:pPr>
            <a:r>
              <a:rPr lang="en-US" sz="3600" b="1" dirty="0" smtClean="0">
                <a:solidFill>
                  <a:schemeClr val="bg1"/>
                </a:solidFill>
                <a:effectLst>
                  <a:outerShdw blurRad="38100" dist="38100" dir="2700000" algn="tl">
                    <a:srgbClr val="000000"/>
                  </a:outerShdw>
                </a:effectLst>
              </a:rPr>
              <a:t>Anxiety</a:t>
            </a:r>
          </a:p>
          <a:p>
            <a:pPr eaLnBrk="1" hangingPunct="1">
              <a:spcBef>
                <a:spcPct val="40000"/>
              </a:spcBef>
              <a:defRPr/>
            </a:pPr>
            <a:endParaRPr lang="en-US" sz="3600" b="1" dirty="0" smtClean="0">
              <a:solidFill>
                <a:schemeClr val="bg1"/>
              </a:solidFill>
              <a:effectLst>
                <a:outerShdw blurRad="38100" dist="38100" dir="2700000" algn="tl">
                  <a:srgbClr val="000000"/>
                </a:outerShdw>
              </a:effectLst>
            </a:endParaRPr>
          </a:p>
          <a:p>
            <a:pPr eaLnBrk="1" hangingPunct="1">
              <a:spcBef>
                <a:spcPct val="40000"/>
              </a:spcBef>
              <a:defRPr/>
            </a:pPr>
            <a:r>
              <a:rPr lang="en-US" sz="3600" b="1" dirty="0" smtClean="0">
                <a:solidFill>
                  <a:schemeClr val="bg1"/>
                </a:solidFill>
                <a:effectLst>
                  <a:outerShdw blurRad="38100" dist="38100" dir="2700000" algn="tl">
                    <a:srgbClr val="000000"/>
                  </a:outerShdw>
                </a:effectLst>
              </a:rPr>
              <a:t>Sleep</a:t>
            </a:r>
            <a:endParaRPr lang="en-US" sz="3600" b="1" dirty="0" smtClean="0">
              <a:solidFill>
                <a:schemeClr val="bg1"/>
              </a:solidFill>
              <a:effectLst>
                <a:outerShdw blurRad="38100" dist="38100" dir="2700000" algn="tl">
                  <a:srgbClr val="000000">
                    <a:alpha val="43137"/>
                  </a:srgbClr>
                </a:outerShdw>
              </a:effectLst>
            </a:endParaRPr>
          </a:p>
          <a:p>
            <a:pPr eaLnBrk="1" hangingPunct="1">
              <a:spcBef>
                <a:spcPct val="40000"/>
              </a:spcBef>
              <a:buFontTx/>
              <a:buNone/>
              <a:defRPr/>
            </a:pPr>
            <a:endParaRPr lang="en-US" dirty="0" smtClean="0"/>
          </a:p>
          <a:p>
            <a:pPr eaLnBrk="1" hangingPunct="1">
              <a:defRPr/>
            </a:pPr>
            <a:endParaRPr lang="en-US" dirty="0" smtClean="0"/>
          </a:p>
        </p:txBody>
      </p:sp>
      <p:sp>
        <p:nvSpPr>
          <p:cNvPr id="4" name="Slide Number Placeholder 3"/>
          <p:cNvSpPr>
            <a:spLocks noGrp="1"/>
          </p:cNvSpPr>
          <p:nvPr>
            <p:ph type="sldNum" sz="quarter" idx="12"/>
          </p:nvPr>
        </p:nvSpPr>
        <p:spPr/>
        <p:txBody>
          <a:bodyPr/>
          <a:lstStyle/>
          <a:p>
            <a:fld id="{4E87A519-1236-488B-8CC9-E8D931C47E6C}" type="slidenum">
              <a:rPr lang="en-US" smtClean="0"/>
              <a:pPr/>
              <a:t>16</a:t>
            </a:fld>
            <a:endParaRPr lang="en-US"/>
          </a:p>
        </p:txBody>
      </p:sp>
    </p:spTree>
    <p:extLst>
      <p:ext uri="{BB962C8B-B14F-4D97-AF65-F5344CB8AC3E}">
        <p14:creationId xmlns:p14="http://schemas.microsoft.com/office/powerpoint/2010/main" val="28668843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4" name="Rectangle 2"/>
          <p:cNvSpPr>
            <a:spLocks noGrp="1" noChangeArrowheads="1"/>
          </p:cNvSpPr>
          <p:nvPr>
            <p:ph type="title"/>
          </p:nvPr>
        </p:nvSpPr>
        <p:spPr>
          <a:xfrm>
            <a:off x="304800" y="228600"/>
            <a:ext cx="8534400" cy="1143000"/>
          </a:xfrm>
        </p:spPr>
        <p:txBody>
          <a:bodyPr>
            <a:noAutofit/>
          </a:bodyPr>
          <a:lstStyle/>
          <a:p>
            <a:pPr algn="ctr">
              <a:defRPr/>
            </a:pPr>
            <a:r>
              <a:rPr lang="en-US" b="1" dirty="0">
                <a:solidFill>
                  <a:srgbClr val="FFFF00"/>
                </a:solidFill>
                <a:effectLst>
                  <a:outerShdw blurRad="38100" dist="38100" dir="2700000" algn="tl">
                    <a:srgbClr val="000000"/>
                  </a:outerShdw>
                </a:effectLst>
              </a:rPr>
              <a:t>Other relevant outcome domains</a:t>
            </a:r>
            <a:endParaRPr lang="en-US" b="1" dirty="0" smtClean="0">
              <a:solidFill>
                <a:srgbClr val="FFFF00"/>
              </a:solidFill>
              <a:effectLst>
                <a:outerShdw blurRad="38100" dist="38100" dir="2700000" algn="tl">
                  <a:srgbClr val="000000"/>
                </a:outerShdw>
              </a:effectLst>
            </a:endParaRPr>
          </a:p>
        </p:txBody>
      </p:sp>
      <p:sp>
        <p:nvSpPr>
          <p:cNvPr id="724995" name="Rectangle 3"/>
          <p:cNvSpPr>
            <a:spLocks noGrp="1" noChangeArrowheads="1"/>
          </p:cNvSpPr>
          <p:nvPr>
            <p:ph sz="quarter" idx="1"/>
          </p:nvPr>
        </p:nvSpPr>
        <p:spPr>
          <a:xfrm>
            <a:off x="439738" y="1371600"/>
            <a:ext cx="8399462" cy="5105400"/>
          </a:xfrm>
        </p:spPr>
        <p:txBody>
          <a:bodyPr>
            <a:normAutofit fontScale="85000" lnSpcReduction="20000"/>
          </a:bodyPr>
          <a:lstStyle/>
          <a:p>
            <a:pPr eaLnBrk="1" hangingPunct="1">
              <a:spcBef>
                <a:spcPct val="40000"/>
              </a:spcBef>
              <a:defRPr/>
            </a:pPr>
            <a:r>
              <a:rPr lang="en-US" sz="3600" b="1" dirty="0" smtClean="0">
                <a:solidFill>
                  <a:schemeClr val="bg1"/>
                </a:solidFill>
                <a:effectLst>
                  <a:outerShdw blurRad="38100" dist="38100" dir="2700000" algn="tl">
                    <a:srgbClr val="000000"/>
                  </a:outerShdw>
                </a:effectLst>
              </a:rPr>
              <a:t>Work </a:t>
            </a:r>
            <a:r>
              <a:rPr lang="en-US" sz="3600" b="1" dirty="0" smtClean="0">
                <a:solidFill>
                  <a:schemeClr val="bg1"/>
                </a:solidFill>
                <a:effectLst>
                  <a:outerShdw blurRad="38100" dist="38100" dir="2700000" algn="tl">
                    <a:srgbClr val="000000"/>
                  </a:outerShdw>
                </a:effectLst>
              </a:rPr>
              <a:t>disability</a:t>
            </a:r>
          </a:p>
          <a:p>
            <a:pPr eaLnBrk="1" hangingPunct="1">
              <a:spcBef>
                <a:spcPct val="40000"/>
              </a:spcBef>
              <a:defRPr/>
            </a:pPr>
            <a:r>
              <a:rPr lang="en-US" sz="3600" b="1" dirty="0" smtClean="0">
                <a:solidFill>
                  <a:schemeClr val="bg1"/>
                </a:solidFill>
                <a:effectLst>
                  <a:outerShdw blurRad="38100" dist="38100" dir="2700000" algn="tl">
                    <a:srgbClr val="000000"/>
                  </a:outerShdw>
                </a:effectLst>
              </a:rPr>
              <a:t>Medication/health care use</a:t>
            </a:r>
            <a:endParaRPr lang="en-US" sz="3600" b="1" dirty="0" smtClean="0">
              <a:solidFill>
                <a:schemeClr val="bg1"/>
              </a:solidFill>
              <a:effectLst>
                <a:outerShdw blurRad="38100" dist="38100" dir="2700000" algn="tl">
                  <a:srgbClr val="000000"/>
                </a:outerShdw>
              </a:effectLst>
            </a:endParaRPr>
          </a:p>
          <a:p>
            <a:pPr eaLnBrk="1" hangingPunct="1">
              <a:spcBef>
                <a:spcPct val="40000"/>
              </a:spcBef>
              <a:defRPr/>
            </a:pPr>
            <a:r>
              <a:rPr lang="en-US" sz="3600" b="1" dirty="0" smtClean="0">
                <a:solidFill>
                  <a:schemeClr val="bg1"/>
                </a:solidFill>
                <a:effectLst>
                  <a:outerShdw blurRad="38100" dist="38100" dir="2700000" algn="tl">
                    <a:srgbClr val="000000"/>
                  </a:outerShdw>
                </a:effectLst>
              </a:rPr>
              <a:t>Health-related quality of life</a:t>
            </a:r>
            <a:endParaRPr lang="en-US" sz="3600" b="1" dirty="0">
              <a:solidFill>
                <a:schemeClr val="bg1"/>
              </a:solidFill>
              <a:effectLst>
                <a:outerShdw blurRad="38100" dist="38100" dir="2700000" algn="tl">
                  <a:srgbClr val="000000"/>
                </a:outerShdw>
              </a:effectLst>
            </a:endParaRPr>
          </a:p>
          <a:p>
            <a:pPr lvl="1">
              <a:spcBef>
                <a:spcPct val="40000"/>
              </a:spcBef>
              <a:defRPr/>
            </a:pPr>
            <a:r>
              <a:rPr lang="en-US" sz="3400" b="1" dirty="0" smtClean="0">
                <a:solidFill>
                  <a:schemeClr val="bg1"/>
                </a:solidFill>
                <a:effectLst>
                  <a:outerShdw blurRad="38100" dist="38100" dir="2700000" algn="tl">
                    <a:srgbClr val="000000"/>
                  </a:outerShdw>
                </a:effectLst>
              </a:rPr>
              <a:t> </a:t>
            </a:r>
            <a:r>
              <a:rPr lang="en-US" sz="3400" b="1" dirty="0" smtClean="0">
                <a:solidFill>
                  <a:schemeClr val="bg1"/>
                </a:solidFill>
                <a:effectLst>
                  <a:outerShdw blurRad="38100" dist="38100" dir="2700000" algn="tl">
                    <a:srgbClr val="000000"/>
                  </a:outerShdw>
                </a:effectLst>
              </a:rPr>
              <a:t>well-being</a:t>
            </a:r>
          </a:p>
          <a:p>
            <a:pPr lvl="1">
              <a:spcBef>
                <a:spcPct val="40000"/>
              </a:spcBef>
              <a:defRPr/>
            </a:pPr>
            <a:endParaRPr lang="en-US" sz="3400" b="1" dirty="0" smtClean="0">
              <a:solidFill>
                <a:schemeClr val="bg1"/>
              </a:solidFill>
              <a:effectLst>
                <a:outerShdw blurRad="38100" dist="38100" dir="2700000" algn="tl">
                  <a:srgbClr val="000000"/>
                </a:outerShdw>
              </a:effectLst>
            </a:endParaRPr>
          </a:p>
          <a:p>
            <a:pPr eaLnBrk="1" hangingPunct="1">
              <a:spcBef>
                <a:spcPct val="40000"/>
              </a:spcBef>
              <a:defRPr/>
            </a:pPr>
            <a:r>
              <a:rPr lang="en-US" sz="3600" b="1" dirty="0" smtClean="0">
                <a:solidFill>
                  <a:schemeClr val="bg1"/>
                </a:solidFill>
                <a:effectLst>
                  <a:outerShdw blurRad="38100" dist="38100" dir="2700000" algn="tl">
                    <a:srgbClr val="000000"/>
                  </a:outerShdw>
                </a:effectLst>
              </a:rPr>
              <a:t>Other domains</a:t>
            </a:r>
          </a:p>
          <a:p>
            <a:pPr lvl="1">
              <a:spcBef>
                <a:spcPct val="40000"/>
              </a:spcBef>
              <a:defRPr/>
            </a:pPr>
            <a:r>
              <a:rPr lang="en-US" sz="3600" b="1" dirty="0" smtClean="0">
                <a:solidFill>
                  <a:schemeClr val="bg1"/>
                </a:solidFill>
                <a:effectLst>
                  <a:outerShdw blurRad="38100" dist="38100" dir="2700000" algn="tl">
                    <a:srgbClr val="000000"/>
                  </a:outerShdw>
                </a:effectLst>
              </a:rPr>
              <a:t>Catastrophizing</a:t>
            </a:r>
          </a:p>
          <a:p>
            <a:pPr lvl="1">
              <a:spcBef>
                <a:spcPct val="40000"/>
              </a:spcBef>
              <a:defRPr/>
            </a:pPr>
            <a:r>
              <a:rPr lang="en-US" sz="3600" b="1" dirty="0" smtClean="0">
                <a:solidFill>
                  <a:schemeClr val="bg1"/>
                </a:solidFill>
                <a:effectLst>
                  <a:outerShdw blurRad="38100" dist="38100" dir="2700000" algn="tl">
                    <a:srgbClr val="000000"/>
                  </a:outerShdw>
                </a:effectLst>
              </a:rPr>
              <a:t>Self-efficacy</a:t>
            </a:r>
          </a:p>
          <a:p>
            <a:pPr lvl="1">
              <a:spcBef>
                <a:spcPct val="40000"/>
              </a:spcBef>
              <a:defRPr/>
            </a:pPr>
            <a:r>
              <a:rPr lang="en-US" sz="3600" b="1" dirty="0" smtClean="0">
                <a:solidFill>
                  <a:schemeClr val="bg1"/>
                </a:solidFill>
                <a:effectLst>
                  <a:outerShdw blurRad="38100" dist="38100" dir="2700000" algn="tl">
                    <a:srgbClr val="000000"/>
                  </a:outerShdw>
                </a:effectLst>
              </a:rPr>
              <a:t>Pain coping</a:t>
            </a:r>
            <a:endParaRPr lang="en-US" sz="3600" b="1" dirty="0" smtClean="0">
              <a:solidFill>
                <a:schemeClr val="bg1"/>
              </a:solidFill>
              <a:effectLst>
                <a:outerShdw blurRad="38100" dist="38100" dir="2700000" algn="tl">
                  <a:srgbClr val="000000">
                    <a:alpha val="43137"/>
                  </a:srgbClr>
                </a:outerShdw>
              </a:effectLst>
            </a:endParaRPr>
          </a:p>
          <a:p>
            <a:pPr eaLnBrk="1" hangingPunct="1">
              <a:spcBef>
                <a:spcPct val="40000"/>
              </a:spcBef>
              <a:buFontTx/>
              <a:buNone/>
              <a:defRPr/>
            </a:pPr>
            <a:endParaRPr lang="en-US" dirty="0" smtClean="0"/>
          </a:p>
          <a:p>
            <a:pPr eaLnBrk="1" hangingPunct="1">
              <a:defRPr/>
            </a:pPr>
            <a:endParaRPr lang="en-US" dirty="0" smtClean="0"/>
          </a:p>
        </p:txBody>
      </p:sp>
      <p:sp>
        <p:nvSpPr>
          <p:cNvPr id="4" name="Slide Number Placeholder 3"/>
          <p:cNvSpPr>
            <a:spLocks noGrp="1"/>
          </p:cNvSpPr>
          <p:nvPr>
            <p:ph type="sldNum" sz="quarter" idx="12"/>
          </p:nvPr>
        </p:nvSpPr>
        <p:spPr/>
        <p:txBody>
          <a:bodyPr/>
          <a:lstStyle/>
          <a:p>
            <a:fld id="{4E87A519-1236-488B-8CC9-E8D931C47E6C}" type="slidenum">
              <a:rPr lang="en-US" smtClean="0"/>
              <a:pPr/>
              <a:t>17</a:t>
            </a:fld>
            <a:endParaRPr lang="en-US"/>
          </a:p>
        </p:txBody>
      </p:sp>
    </p:spTree>
    <p:extLst>
      <p:ext uri="{BB962C8B-B14F-4D97-AF65-F5344CB8AC3E}">
        <p14:creationId xmlns:p14="http://schemas.microsoft.com/office/powerpoint/2010/main" val="42001885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4" name="Rectangle 2"/>
          <p:cNvSpPr>
            <a:spLocks noGrp="1" noChangeArrowheads="1"/>
          </p:cNvSpPr>
          <p:nvPr>
            <p:ph type="title"/>
          </p:nvPr>
        </p:nvSpPr>
        <p:spPr>
          <a:xfrm>
            <a:off x="762000" y="228600"/>
            <a:ext cx="7772400" cy="1143000"/>
          </a:xfrm>
        </p:spPr>
        <p:txBody>
          <a:bodyPr>
            <a:normAutofit/>
          </a:bodyPr>
          <a:lstStyle/>
          <a:p>
            <a:pPr algn="ctr" eaLnBrk="1" hangingPunct="1">
              <a:defRPr/>
            </a:pPr>
            <a:r>
              <a:rPr lang="en-US" sz="4800" b="1" dirty="0" smtClean="0">
                <a:solidFill>
                  <a:srgbClr val="FFFF00"/>
                </a:solidFill>
                <a:effectLst>
                  <a:outerShdw blurRad="38100" dist="38100" dir="2700000" algn="tl">
                    <a:srgbClr val="000000"/>
                  </a:outerShdw>
                </a:effectLst>
              </a:rPr>
              <a:t>Measures – pain intensity</a:t>
            </a:r>
          </a:p>
        </p:txBody>
      </p:sp>
      <p:sp>
        <p:nvSpPr>
          <p:cNvPr id="724995" name="Rectangle 3"/>
          <p:cNvSpPr>
            <a:spLocks noGrp="1" noChangeArrowheads="1"/>
          </p:cNvSpPr>
          <p:nvPr>
            <p:ph sz="quarter" idx="1"/>
          </p:nvPr>
        </p:nvSpPr>
        <p:spPr>
          <a:xfrm>
            <a:off x="448469" y="1562100"/>
            <a:ext cx="8399462" cy="5105400"/>
          </a:xfrm>
        </p:spPr>
        <p:txBody>
          <a:bodyPr/>
          <a:lstStyle/>
          <a:p>
            <a:pPr eaLnBrk="1" hangingPunct="1">
              <a:spcBef>
                <a:spcPct val="40000"/>
              </a:spcBef>
              <a:defRPr/>
            </a:pPr>
            <a:r>
              <a:rPr lang="en-US" sz="3600" b="1" dirty="0" smtClean="0">
                <a:solidFill>
                  <a:schemeClr val="bg1"/>
                </a:solidFill>
                <a:effectLst>
                  <a:outerShdw blurRad="38100" dist="38100" dir="2700000" algn="tl">
                    <a:srgbClr val="000000"/>
                  </a:outerShdw>
                </a:effectLst>
              </a:rPr>
              <a:t>Numeric rating scale (NRS)</a:t>
            </a:r>
          </a:p>
          <a:p>
            <a:pPr eaLnBrk="1" hangingPunct="1">
              <a:spcBef>
                <a:spcPct val="40000"/>
              </a:spcBef>
              <a:defRPr/>
            </a:pPr>
            <a:endParaRPr lang="en-US" sz="3600" b="1" dirty="0" smtClean="0">
              <a:solidFill>
                <a:schemeClr val="bg1"/>
              </a:solidFill>
              <a:effectLst>
                <a:outerShdw blurRad="38100" dist="38100" dir="2700000" algn="tl">
                  <a:srgbClr val="000000"/>
                </a:outerShdw>
              </a:effectLst>
            </a:endParaRPr>
          </a:p>
          <a:p>
            <a:pPr eaLnBrk="1" hangingPunct="1">
              <a:spcBef>
                <a:spcPct val="40000"/>
              </a:spcBef>
              <a:defRPr/>
            </a:pPr>
            <a:r>
              <a:rPr lang="en-US" sz="3600" b="1" dirty="0" smtClean="0">
                <a:solidFill>
                  <a:schemeClr val="bg1"/>
                </a:solidFill>
                <a:effectLst>
                  <a:outerShdw blurRad="38100" dist="38100" dir="2700000" algn="tl">
                    <a:srgbClr val="000000"/>
                  </a:outerShdw>
                </a:effectLst>
              </a:rPr>
              <a:t>Brief Pain Inventory – intensity subscale</a:t>
            </a:r>
          </a:p>
          <a:p>
            <a:pPr eaLnBrk="1" hangingPunct="1">
              <a:spcBef>
                <a:spcPct val="40000"/>
              </a:spcBef>
              <a:defRPr/>
            </a:pPr>
            <a:endParaRPr lang="en-US" sz="3600" b="1" dirty="0" smtClean="0">
              <a:solidFill>
                <a:schemeClr val="bg1"/>
              </a:solidFill>
              <a:effectLst>
                <a:outerShdw blurRad="38100" dist="38100" dir="2700000" algn="tl">
                  <a:srgbClr val="000000"/>
                </a:outerShdw>
              </a:effectLst>
            </a:endParaRPr>
          </a:p>
          <a:p>
            <a:pPr eaLnBrk="1" hangingPunct="1">
              <a:spcBef>
                <a:spcPct val="40000"/>
              </a:spcBef>
              <a:defRPr/>
            </a:pPr>
            <a:r>
              <a:rPr lang="en-US" sz="3600" b="1" dirty="0" smtClean="0">
                <a:solidFill>
                  <a:schemeClr val="bg1"/>
                </a:solidFill>
                <a:effectLst>
                  <a:outerShdw blurRad="38100" dist="38100" dir="2700000" algn="tl">
                    <a:srgbClr val="000000"/>
                  </a:outerShdw>
                </a:effectLst>
              </a:rPr>
              <a:t>Multidimensional Pain Inventory (MPI)</a:t>
            </a:r>
          </a:p>
          <a:p>
            <a:pPr marL="0" indent="0" eaLnBrk="1" hangingPunct="1">
              <a:spcBef>
                <a:spcPct val="40000"/>
              </a:spcBef>
              <a:buNone/>
              <a:defRPr/>
            </a:pPr>
            <a:endParaRPr lang="en-US" sz="3000" b="1" dirty="0" smtClean="0">
              <a:solidFill>
                <a:schemeClr val="bg1"/>
              </a:solidFill>
              <a:effectLst>
                <a:outerShdw blurRad="38100" dist="38100" dir="2700000" algn="tl">
                  <a:srgbClr val="000000">
                    <a:alpha val="43137"/>
                  </a:srgbClr>
                </a:outerShdw>
              </a:effectLst>
            </a:endParaRPr>
          </a:p>
          <a:p>
            <a:pPr eaLnBrk="1" hangingPunct="1">
              <a:spcBef>
                <a:spcPct val="40000"/>
              </a:spcBef>
              <a:buFontTx/>
              <a:buNone/>
              <a:defRPr/>
            </a:pPr>
            <a:endParaRPr lang="en-US" dirty="0" smtClean="0"/>
          </a:p>
          <a:p>
            <a:pPr eaLnBrk="1" hangingPunct="1">
              <a:defRPr/>
            </a:pPr>
            <a:endParaRPr lang="en-US" dirty="0" smtClean="0"/>
          </a:p>
        </p:txBody>
      </p:sp>
      <p:sp>
        <p:nvSpPr>
          <p:cNvPr id="4" name="Slide Number Placeholder 3"/>
          <p:cNvSpPr>
            <a:spLocks noGrp="1"/>
          </p:cNvSpPr>
          <p:nvPr>
            <p:ph type="sldNum" sz="quarter" idx="12"/>
          </p:nvPr>
        </p:nvSpPr>
        <p:spPr/>
        <p:txBody>
          <a:bodyPr/>
          <a:lstStyle/>
          <a:p>
            <a:fld id="{4E87A519-1236-488B-8CC9-E8D931C47E6C}" type="slidenum">
              <a:rPr lang="en-US" smtClean="0"/>
              <a:pPr/>
              <a:t>18</a:t>
            </a:fld>
            <a:endParaRPr lang="en-US"/>
          </a:p>
        </p:txBody>
      </p:sp>
    </p:spTree>
    <p:extLst>
      <p:ext uri="{BB962C8B-B14F-4D97-AF65-F5344CB8AC3E}">
        <p14:creationId xmlns:p14="http://schemas.microsoft.com/office/powerpoint/2010/main" val="10147526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4" name="Rectangle 2"/>
          <p:cNvSpPr>
            <a:spLocks noGrp="1" noChangeArrowheads="1"/>
          </p:cNvSpPr>
          <p:nvPr>
            <p:ph type="title"/>
          </p:nvPr>
        </p:nvSpPr>
        <p:spPr>
          <a:xfrm>
            <a:off x="762000" y="228600"/>
            <a:ext cx="7772400" cy="1143000"/>
          </a:xfrm>
        </p:spPr>
        <p:txBody>
          <a:bodyPr>
            <a:noAutofit/>
          </a:bodyPr>
          <a:lstStyle/>
          <a:p>
            <a:pPr algn="ctr" eaLnBrk="1" hangingPunct="1">
              <a:defRPr/>
            </a:pPr>
            <a:r>
              <a:rPr lang="en-US" sz="4300" b="1" dirty="0" smtClean="0">
                <a:solidFill>
                  <a:srgbClr val="FFFF00"/>
                </a:solidFill>
                <a:effectLst>
                  <a:outerShdw blurRad="38100" dist="38100" dir="2700000" algn="tl">
                    <a:srgbClr val="000000"/>
                  </a:outerShdw>
                </a:effectLst>
                <a:latin typeface="Arial" panose="020B0604020202020204" pitchFamily="34" charset="0"/>
                <a:cs typeface="Arial" panose="020B0604020202020204" pitchFamily="34" charset="0"/>
              </a:rPr>
              <a:t>Measures – pain interference</a:t>
            </a:r>
          </a:p>
        </p:txBody>
      </p:sp>
      <p:sp>
        <p:nvSpPr>
          <p:cNvPr id="724995" name="Rectangle 3"/>
          <p:cNvSpPr>
            <a:spLocks noGrp="1" noChangeArrowheads="1"/>
          </p:cNvSpPr>
          <p:nvPr>
            <p:ph sz="quarter" idx="1"/>
          </p:nvPr>
        </p:nvSpPr>
        <p:spPr>
          <a:xfrm>
            <a:off x="448469" y="1752600"/>
            <a:ext cx="8399462" cy="5105400"/>
          </a:xfrm>
        </p:spPr>
        <p:txBody>
          <a:bodyPr>
            <a:normAutofit/>
          </a:bodyPr>
          <a:lstStyle/>
          <a:p>
            <a:pPr eaLnBrk="1" hangingPunct="1">
              <a:spcBef>
                <a:spcPct val="40000"/>
              </a:spcBef>
              <a:defRPr/>
            </a:pPr>
            <a:r>
              <a:rPr lang="en-US" b="1" dirty="0" smtClean="0">
                <a:solidFill>
                  <a:schemeClr val="bg1"/>
                </a:solidFill>
                <a:effectLst>
                  <a:outerShdw blurRad="38100" dist="38100" dir="2700000" algn="tl">
                    <a:srgbClr val="000000"/>
                  </a:outerShdw>
                </a:effectLst>
              </a:rPr>
              <a:t>Patient-Reported Outcomes Measurement Information System (PROMIS)</a:t>
            </a:r>
          </a:p>
          <a:p>
            <a:pPr eaLnBrk="1" hangingPunct="1">
              <a:spcBef>
                <a:spcPct val="40000"/>
              </a:spcBef>
              <a:defRPr/>
            </a:pPr>
            <a:endParaRPr lang="en-US" b="1" dirty="0" smtClean="0">
              <a:solidFill>
                <a:schemeClr val="bg1"/>
              </a:solidFill>
              <a:effectLst>
                <a:outerShdw blurRad="38100" dist="38100" dir="2700000" algn="tl">
                  <a:srgbClr val="000000"/>
                </a:outerShdw>
              </a:effectLst>
            </a:endParaRPr>
          </a:p>
          <a:p>
            <a:pPr eaLnBrk="1" hangingPunct="1">
              <a:spcBef>
                <a:spcPct val="40000"/>
              </a:spcBef>
              <a:defRPr/>
            </a:pPr>
            <a:r>
              <a:rPr lang="en-US" b="1" dirty="0" smtClean="0">
                <a:solidFill>
                  <a:schemeClr val="bg1"/>
                </a:solidFill>
                <a:effectLst>
                  <a:outerShdw blurRad="38100" dist="38100" dir="2700000" algn="tl">
                    <a:srgbClr val="000000"/>
                  </a:outerShdw>
                </a:effectLst>
              </a:rPr>
              <a:t>BPI pain interference subscale (7)</a:t>
            </a:r>
          </a:p>
          <a:p>
            <a:pPr lvl="1">
              <a:spcBef>
                <a:spcPct val="40000"/>
              </a:spcBef>
              <a:defRPr/>
            </a:pPr>
            <a:r>
              <a:rPr lang="en-US" b="1" dirty="0" smtClean="0">
                <a:solidFill>
                  <a:schemeClr val="bg1"/>
                </a:solidFill>
                <a:effectLst>
                  <a:outerShdw blurRad="38100" dist="38100" dir="2700000" algn="tl">
                    <a:srgbClr val="000000"/>
                  </a:outerShdw>
                </a:effectLst>
              </a:rPr>
              <a:t>PEG</a:t>
            </a:r>
          </a:p>
          <a:p>
            <a:pPr eaLnBrk="1" hangingPunct="1">
              <a:spcBef>
                <a:spcPct val="40000"/>
              </a:spcBef>
              <a:defRPr/>
            </a:pPr>
            <a:endParaRPr lang="en-US" b="1" dirty="0" smtClean="0">
              <a:solidFill>
                <a:schemeClr val="bg1"/>
              </a:solidFill>
              <a:effectLst>
                <a:outerShdw blurRad="38100" dist="38100" dir="2700000" algn="tl">
                  <a:srgbClr val="000000"/>
                </a:outerShdw>
              </a:effectLst>
            </a:endParaRPr>
          </a:p>
          <a:p>
            <a:pPr eaLnBrk="1" hangingPunct="1">
              <a:spcBef>
                <a:spcPct val="40000"/>
              </a:spcBef>
              <a:defRPr/>
            </a:pPr>
            <a:r>
              <a:rPr lang="en-US" b="1" dirty="0" smtClean="0">
                <a:solidFill>
                  <a:schemeClr val="bg1"/>
                </a:solidFill>
                <a:effectLst>
                  <a:outerShdw blurRad="38100" dist="38100" dir="2700000" algn="tl">
                    <a:srgbClr val="000000"/>
                  </a:outerShdw>
                </a:effectLst>
              </a:rPr>
              <a:t>Multidimensional Pain Inventory (MPI)</a:t>
            </a:r>
          </a:p>
          <a:p>
            <a:pPr marL="0" indent="0" eaLnBrk="1" hangingPunct="1">
              <a:spcBef>
                <a:spcPct val="40000"/>
              </a:spcBef>
              <a:buNone/>
              <a:defRPr/>
            </a:pPr>
            <a:endParaRPr lang="en-US" b="1" dirty="0" smtClean="0">
              <a:solidFill>
                <a:schemeClr val="bg1"/>
              </a:solidFill>
              <a:effectLst>
                <a:outerShdw blurRad="38100" dist="38100" dir="2700000" algn="tl">
                  <a:srgbClr val="000000"/>
                </a:outerShdw>
              </a:effectLst>
            </a:endParaRPr>
          </a:p>
          <a:p>
            <a:pPr eaLnBrk="1" hangingPunct="1">
              <a:spcBef>
                <a:spcPct val="40000"/>
              </a:spcBef>
              <a:defRPr/>
            </a:pPr>
            <a:r>
              <a:rPr lang="en-US" b="1" dirty="0" smtClean="0">
                <a:solidFill>
                  <a:schemeClr val="bg1"/>
                </a:solidFill>
                <a:effectLst>
                  <a:outerShdw blurRad="38100" dist="38100" dir="2700000" algn="tl">
                    <a:srgbClr val="000000"/>
                  </a:outerShdw>
                </a:effectLst>
              </a:rPr>
              <a:t>Graded Chronic Pain Scale</a:t>
            </a:r>
          </a:p>
          <a:p>
            <a:pPr marL="0" indent="0" eaLnBrk="1" hangingPunct="1">
              <a:spcBef>
                <a:spcPct val="40000"/>
              </a:spcBef>
              <a:buNone/>
              <a:defRPr/>
            </a:pPr>
            <a:endParaRPr lang="en-US" sz="3000" b="1" dirty="0" smtClean="0">
              <a:solidFill>
                <a:schemeClr val="bg1"/>
              </a:solidFill>
              <a:effectLst>
                <a:outerShdw blurRad="38100" dist="38100" dir="2700000" algn="tl">
                  <a:srgbClr val="000000">
                    <a:alpha val="43137"/>
                  </a:srgbClr>
                </a:outerShdw>
              </a:effectLst>
            </a:endParaRPr>
          </a:p>
          <a:p>
            <a:pPr eaLnBrk="1" hangingPunct="1">
              <a:spcBef>
                <a:spcPct val="40000"/>
              </a:spcBef>
              <a:buFontTx/>
              <a:buNone/>
              <a:defRPr/>
            </a:pPr>
            <a:endParaRPr lang="en-US" dirty="0" smtClean="0"/>
          </a:p>
          <a:p>
            <a:pPr eaLnBrk="1" hangingPunct="1">
              <a:defRPr/>
            </a:pPr>
            <a:endParaRPr lang="en-US" dirty="0" smtClean="0"/>
          </a:p>
        </p:txBody>
      </p:sp>
      <p:sp>
        <p:nvSpPr>
          <p:cNvPr id="4" name="Slide Number Placeholder 3"/>
          <p:cNvSpPr>
            <a:spLocks noGrp="1"/>
          </p:cNvSpPr>
          <p:nvPr>
            <p:ph type="sldNum" sz="quarter" idx="12"/>
          </p:nvPr>
        </p:nvSpPr>
        <p:spPr/>
        <p:txBody>
          <a:bodyPr/>
          <a:lstStyle/>
          <a:p>
            <a:fld id="{4E87A519-1236-488B-8CC9-E8D931C47E6C}" type="slidenum">
              <a:rPr lang="en-US" smtClean="0"/>
              <a:pPr/>
              <a:t>19</a:t>
            </a:fld>
            <a:endParaRPr lang="en-US"/>
          </a:p>
        </p:txBody>
      </p:sp>
    </p:spTree>
    <p:extLst>
      <p:ext uri="{BB962C8B-B14F-4D97-AF65-F5344CB8AC3E}">
        <p14:creationId xmlns:p14="http://schemas.microsoft.com/office/powerpoint/2010/main" val="1241856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rgbClr val="FFFF00"/>
                </a:solidFill>
                <a:effectLst>
                  <a:outerShdw blurRad="38100" dist="38100" dir="2700000" algn="tl">
                    <a:srgbClr val="000000">
                      <a:alpha val="43137"/>
                    </a:srgbClr>
                  </a:outerShdw>
                </a:effectLst>
              </a:rPr>
              <a:t>Outline</a:t>
            </a:r>
            <a:endParaRPr lang="en-US" sz="6000" b="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3600" b="1" dirty="0">
                <a:solidFill>
                  <a:schemeClr val="bg1"/>
                </a:solidFill>
              </a:rPr>
              <a:t>PRECIS-2 tool </a:t>
            </a:r>
            <a:endParaRPr lang="en-US" sz="3600" b="1" dirty="0">
              <a:solidFill>
                <a:schemeClr val="bg1"/>
              </a:solidFill>
            </a:endParaRPr>
          </a:p>
          <a:p>
            <a:endParaRPr lang="en-US" sz="3600" b="1" dirty="0" smtClean="0">
              <a:solidFill>
                <a:schemeClr val="bg1"/>
              </a:solidFill>
            </a:endParaRPr>
          </a:p>
          <a:p>
            <a:r>
              <a:rPr lang="en-US" sz="3600" b="1" dirty="0" smtClean="0">
                <a:solidFill>
                  <a:schemeClr val="bg1"/>
                </a:solidFill>
              </a:rPr>
              <a:t>Outcome domains</a:t>
            </a:r>
          </a:p>
          <a:p>
            <a:endParaRPr lang="en-US" sz="3600" b="1" dirty="0" smtClean="0">
              <a:solidFill>
                <a:schemeClr val="bg1"/>
              </a:solidFill>
            </a:endParaRPr>
          </a:p>
          <a:p>
            <a:r>
              <a:rPr lang="en-US" sz="3600" b="1" dirty="0" smtClean="0">
                <a:solidFill>
                  <a:schemeClr val="bg1"/>
                </a:solidFill>
              </a:rPr>
              <a:t>Measures</a:t>
            </a:r>
          </a:p>
          <a:p>
            <a:endParaRPr lang="en-US" sz="3600" b="1" dirty="0" smtClean="0">
              <a:solidFill>
                <a:schemeClr val="bg1"/>
              </a:solidFill>
            </a:endParaRPr>
          </a:p>
          <a:p>
            <a:r>
              <a:rPr lang="en-US" sz="3600" b="1" dirty="0" smtClean="0">
                <a:solidFill>
                  <a:schemeClr val="bg1"/>
                </a:solidFill>
              </a:rPr>
              <a:t>Data considerations</a:t>
            </a:r>
            <a:endParaRPr lang="en-US" sz="3600" b="1" dirty="0" smtClean="0">
              <a:solidFill>
                <a:schemeClr val="bg1"/>
              </a:solidFill>
            </a:endParaRPr>
          </a:p>
          <a:p>
            <a:pPr marL="0" indent="0">
              <a:buNone/>
            </a:pPr>
            <a:endParaRPr lang="en-US" sz="3600" b="1" dirty="0" smtClean="0">
              <a:solidFill>
                <a:schemeClr val="bg1"/>
              </a:solidFill>
            </a:endParaRPr>
          </a:p>
          <a:p>
            <a:endParaRPr lang="en-US" dirty="0"/>
          </a:p>
        </p:txBody>
      </p:sp>
      <p:sp>
        <p:nvSpPr>
          <p:cNvPr id="4" name="Slide Number Placeholder 3"/>
          <p:cNvSpPr>
            <a:spLocks noGrp="1"/>
          </p:cNvSpPr>
          <p:nvPr>
            <p:ph type="sldNum" sz="quarter" idx="12"/>
          </p:nvPr>
        </p:nvSpPr>
        <p:spPr/>
        <p:txBody>
          <a:bodyPr/>
          <a:lstStyle/>
          <a:p>
            <a:fld id="{7200F966-2AFB-41E7-A2A4-DC382FBBBA94}" type="slidenum">
              <a:rPr lang="en-US" smtClean="0"/>
              <a:t>2</a:t>
            </a:fld>
            <a:endParaRPr lang="en-US"/>
          </a:p>
        </p:txBody>
      </p:sp>
    </p:spTree>
    <p:extLst>
      <p:ext uri="{BB962C8B-B14F-4D97-AF65-F5344CB8AC3E}">
        <p14:creationId xmlns:p14="http://schemas.microsoft.com/office/powerpoint/2010/main" val="9346862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57174"/>
            <a:ext cx="8861468" cy="2333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3400" y="1828800"/>
            <a:ext cx="7650846" cy="4590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33400" y="6404440"/>
            <a:ext cx="8305800" cy="369332"/>
          </a:xfrm>
          <a:prstGeom prst="rect">
            <a:avLst/>
          </a:prstGeom>
          <a:noFill/>
        </p:spPr>
        <p:txBody>
          <a:bodyPr wrap="square" rtlCol="0">
            <a:spAutoFit/>
          </a:bodyPr>
          <a:lstStyle/>
          <a:p>
            <a:pPr algn="r"/>
            <a:r>
              <a:rPr lang="en-US" b="1" dirty="0" smtClean="0">
                <a:solidFill>
                  <a:schemeClr val="bg1"/>
                </a:solidFill>
              </a:rPr>
              <a:t>Krebs EE et al</a:t>
            </a:r>
            <a:r>
              <a:rPr lang="en-US" b="1" dirty="0">
                <a:solidFill>
                  <a:schemeClr val="bg1"/>
                </a:solidFill>
              </a:rPr>
              <a:t>. </a:t>
            </a:r>
            <a:r>
              <a:rPr lang="sv-SE" b="1" dirty="0">
                <a:solidFill>
                  <a:schemeClr val="bg1"/>
                </a:solidFill>
              </a:rPr>
              <a:t>J Gen Intern Med </a:t>
            </a:r>
            <a:r>
              <a:rPr lang="sv-SE" b="1" dirty="0" smtClean="0">
                <a:solidFill>
                  <a:schemeClr val="bg1"/>
                </a:solidFill>
              </a:rPr>
              <a:t>2009;24:733–8</a:t>
            </a:r>
            <a:endParaRPr lang="en-US" b="1" dirty="0">
              <a:solidFill>
                <a:schemeClr val="bg1"/>
              </a:solidFill>
            </a:endParaRPr>
          </a:p>
        </p:txBody>
      </p:sp>
    </p:spTree>
    <p:extLst>
      <p:ext uri="{BB962C8B-B14F-4D97-AF65-F5344CB8AC3E}">
        <p14:creationId xmlns:p14="http://schemas.microsoft.com/office/powerpoint/2010/main" val="1018239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4" name="Rectangle 2"/>
          <p:cNvSpPr>
            <a:spLocks noGrp="1" noChangeArrowheads="1"/>
          </p:cNvSpPr>
          <p:nvPr>
            <p:ph type="title"/>
          </p:nvPr>
        </p:nvSpPr>
        <p:spPr>
          <a:xfrm>
            <a:off x="762000" y="228600"/>
            <a:ext cx="8077200" cy="1143000"/>
          </a:xfrm>
        </p:spPr>
        <p:txBody>
          <a:bodyPr>
            <a:normAutofit fontScale="90000"/>
          </a:bodyPr>
          <a:lstStyle/>
          <a:p>
            <a:pPr eaLnBrk="1" hangingPunct="1">
              <a:defRPr/>
            </a:pPr>
            <a:r>
              <a:rPr lang="en-US" sz="4800" b="1" dirty="0" smtClean="0">
                <a:solidFill>
                  <a:srgbClr val="FFFF00"/>
                </a:solidFill>
                <a:effectLst>
                  <a:outerShdw blurRad="38100" dist="38100" dir="2700000" algn="tl">
                    <a:srgbClr val="000000"/>
                  </a:outerShdw>
                </a:effectLst>
              </a:rPr>
              <a:t>Measures – physical function</a:t>
            </a:r>
          </a:p>
        </p:txBody>
      </p:sp>
      <p:sp>
        <p:nvSpPr>
          <p:cNvPr id="724995" name="Rectangle 3"/>
          <p:cNvSpPr>
            <a:spLocks noGrp="1" noChangeArrowheads="1"/>
          </p:cNvSpPr>
          <p:nvPr>
            <p:ph sz="quarter" idx="1"/>
          </p:nvPr>
        </p:nvSpPr>
        <p:spPr>
          <a:xfrm>
            <a:off x="439738" y="1371600"/>
            <a:ext cx="8399462" cy="5105400"/>
          </a:xfrm>
        </p:spPr>
        <p:txBody>
          <a:bodyPr>
            <a:normAutofit/>
          </a:bodyPr>
          <a:lstStyle/>
          <a:p>
            <a:pPr>
              <a:spcBef>
                <a:spcPct val="40000"/>
              </a:spcBef>
              <a:defRPr/>
            </a:pPr>
            <a:r>
              <a:rPr lang="en-US" b="1" dirty="0" smtClean="0">
                <a:solidFill>
                  <a:schemeClr val="bg1"/>
                </a:solidFill>
                <a:effectLst>
                  <a:outerShdw blurRad="38100" dist="38100" dir="2700000" algn="tl">
                    <a:srgbClr val="000000"/>
                  </a:outerShdw>
                </a:effectLst>
              </a:rPr>
              <a:t>PROMIS </a:t>
            </a:r>
            <a:r>
              <a:rPr lang="en-US" b="1" dirty="0">
                <a:solidFill>
                  <a:schemeClr val="bg1"/>
                </a:solidFill>
                <a:effectLst>
                  <a:outerShdw blurRad="38100" dist="38100" dir="2700000" algn="tl">
                    <a:srgbClr val="000000"/>
                  </a:outerShdw>
                </a:effectLst>
              </a:rPr>
              <a:t>Physical Function 4-item</a:t>
            </a:r>
            <a:endParaRPr lang="en-US" b="1" dirty="0" smtClean="0">
              <a:solidFill>
                <a:schemeClr val="bg1"/>
              </a:solidFill>
              <a:effectLst>
                <a:outerShdw blurRad="38100" dist="38100" dir="2700000" algn="tl">
                  <a:srgbClr val="000000"/>
                </a:outerShdw>
              </a:effectLst>
            </a:endParaRPr>
          </a:p>
          <a:p>
            <a:pPr marL="0" indent="0" eaLnBrk="1" hangingPunct="1">
              <a:spcBef>
                <a:spcPct val="40000"/>
              </a:spcBef>
              <a:buNone/>
              <a:defRPr/>
            </a:pPr>
            <a:endParaRPr lang="en-US" sz="3000" b="1" dirty="0" smtClean="0">
              <a:solidFill>
                <a:schemeClr val="bg1"/>
              </a:solidFill>
              <a:effectLst>
                <a:outerShdw blurRad="38100" dist="38100" dir="2700000" algn="tl">
                  <a:srgbClr val="000000">
                    <a:alpha val="43137"/>
                  </a:srgbClr>
                </a:outerShdw>
              </a:effectLst>
            </a:endParaRPr>
          </a:p>
          <a:p>
            <a:pPr eaLnBrk="1" hangingPunct="1">
              <a:spcBef>
                <a:spcPct val="40000"/>
              </a:spcBef>
              <a:buFontTx/>
              <a:buNone/>
              <a:defRPr/>
            </a:pPr>
            <a:endParaRPr lang="en-US" dirty="0" smtClean="0"/>
          </a:p>
          <a:p>
            <a:pPr eaLnBrk="1" hangingPunct="1">
              <a:defRPr/>
            </a:pPr>
            <a:endParaRPr lang="en-US" dirty="0" smtClean="0"/>
          </a:p>
        </p:txBody>
      </p:sp>
      <p:sp>
        <p:nvSpPr>
          <p:cNvPr id="4" name="Slide Number Placeholder 3"/>
          <p:cNvSpPr>
            <a:spLocks noGrp="1"/>
          </p:cNvSpPr>
          <p:nvPr>
            <p:ph type="sldNum" sz="quarter" idx="12"/>
          </p:nvPr>
        </p:nvSpPr>
        <p:spPr/>
        <p:txBody>
          <a:bodyPr/>
          <a:lstStyle/>
          <a:p>
            <a:fld id="{4E87A519-1236-488B-8CC9-E8D931C47E6C}" type="slidenum">
              <a:rPr lang="en-US" smtClean="0"/>
              <a:pPr/>
              <a:t>21</a:t>
            </a:fld>
            <a:endParaRPr lang="en-US"/>
          </a:p>
        </p:txBody>
      </p:sp>
      <p:pic>
        <p:nvPicPr>
          <p:cNvPr id="2" name="Picture 1"/>
          <p:cNvPicPr>
            <a:picLocks noChangeAspect="1"/>
          </p:cNvPicPr>
          <p:nvPr/>
        </p:nvPicPr>
        <p:blipFill>
          <a:blip r:embed="rId3"/>
          <a:stretch>
            <a:fillRect/>
          </a:stretch>
        </p:blipFill>
        <p:spPr>
          <a:xfrm>
            <a:off x="914401" y="2133600"/>
            <a:ext cx="7007642" cy="4076700"/>
          </a:xfrm>
          <a:prstGeom prst="rect">
            <a:avLst/>
          </a:prstGeom>
        </p:spPr>
      </p:pic>
    </p:spTree>
    <p:extLst>
      <p:ext uri="{BB962C8B-B14F-4D97-AF65-F5344CB8AC3E}">
        <p14:creationId xmlns:p14="http://schemas.microsoft.com/office/powerpoint/2010/main" val="28184728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4" name="Rectangle 2"/>
          <p:cNvSpPr>
            <a:spLocks noGrp="1" noChangeArrowheads="1"/>
          </p:cNvSpPr>
          <p:nvPr>
            <p:ph type="title"/>
          </p:nvPr>
        </p:nvSpPr>
        <p:spPr>
          <a:xfrm>
            <a:off x="762000" y="228600"/>
            <a:ext cx="8077200" cy="1143000"/>
          </a:xfrm>
        </p:spPr>
        <p:txBody>
          <a:bodyPr>
            <a:normAutofit fontScale="90000"/>
          </a:bodyPr>
          <a:lstStyle/>
          <a:p>
            <a:pPr eaLnBrk="1" hangingPunct="1">
              <a:defRPr/>
            </a:pPr>
            <a:r>
              <a:rPr lang="en-US" sz="4800" b="1" dirty="0" smtClean="0">
                <a:solidFill>
                  <a:srgbClr val="FFFF00"/>
                </a:solidFill>
                <a:effectLst>
                  <a:outerShdw blurRad="38100" dist="38100" dir="2700000" algn="tl">
                    <a:srgbClr val="000000"/>
                  </a:outerShdw>
                </a:effectLst>
              </a:rPr>
              <a:t>Measures – physical function</a:t>
            </a:r>
          </a:p>
        </p:txBody>
      </p:sp>
      <p:sp>
        <p:nvSpPr>
          <p:cNvPr id="724995" name="Rectangle 3"/>
          <p:cNvSpPr>
            <a:spLocks noGrp="1" noChangeArrowheads="1"/>
          </p:cNvSpPr>
          <p:nvPr>
            <p:ph sz="quarter" idx="1"/>
          </p:nvPr>
        </p:nvSpPr>
        <p:spPr>
          <a:xfrm>
            <a:off x="439738" y="1371600"/>
            <a:ext cx="8399462" cy="5105400"/>
          </a:xfrm>
        </p:spPr>
        <p:txBody>
          <a:bodyPr>
            <a:normAutofit fontScale="92500" lnSpcReduction="10000"/>
          </a:bodyPr>
          <a:lstStyle/>
          <a:p>
            <a:pPr>
              <a:spcBef>
                <a:spcPct val="40000"/>
              </a:spcBef>
              <a:defRPr/>
            </a:pPr>
            <a:r>
              <a:rPr lang="en-US" sz="3200" b="1" dirty="0" smtClean="0">
                <a:solidFill>
                  <a:schemeClr val="bg1"/>
                </a:solidFill>
                <a:effectLst>
                  <a:outerShdw blurRad="38100" dist="38100" dir="2700000" algn="tl">
                    <a:srgbClr val="000000"/>
                  </a:outerShdw>
                </a:effectLst>
              </a:rPr>
              <a:t>Roland </a:t>
            </a:r>
            <a:r>
              <a:rPr lang="en-US" sz="3200" b="1" dirty="0" smtClean="0">
                <a:solidFill>
                  <a:schemeClr val="bg1"/>
                </a:solidFill>
                <a:effectLst>
                  <a:outerShdw blurRad="38100" dist="38100" dir="2700000" algn="tl">
                    <a:srgbClr val="000000"/>
                  </a:outerShdw>
                </a:effectLst>
              </a:rPr>
              <a:t>Morris Disability Questionnaire </a:t>
            </a:r>
          </a:p>
          <a:p>
            <a:pPr eaLnBrk="1" hangingPunct="1">
              <a:spcBef>
                <a:spcPct val="40000"/>
              </a:spcBef>
              <a:defRPr/>
            </a:pPr>
            <a:endParaRPr lang="en-US" sz="3200" b="1" dirty="0" smtClean="0">
              <a:solidFill>
                <a:schemeClr val="bg1"/>
              </a:solidFill>
              <a:effectLst>
                <a:outerShdw blurRad="38100" dist="38100" dir="2700000" algn="tl">
                  <a:srgbClr val="000000"/>
                </a:outerShdw>
              </a:effectLst>
            </a:endParaRPr>
          </a:p>
          <a:p>
            <a:pPr eaLnBrk="1" hangingPunct="1">
              <a:spcBef>
                <a:spcPct val="40000"/>
              </a:spcBef>
              <a:defRPr/>
            </a:pPr>
            <a:r>
              <a:rPr lang="en-US" sz="3200" b="1" dirty="0" err="1" smtClean="0">
                <a:solidFill>
                  <a:schemeClr val="bg1"/>
                </a:solidFill>
                <a:effectLst>
                  <a:outerShdw blurRad="38100" dist="38100" dir="2700000" algn="tl">
                    <a:srgbClr val="000000"/>
                  </a:outerShdw>
                </a:effectLst>
              </a:rPr>
              <a:t>Oswestry</a:t>
            </a:r>
            <a:r>
              <a:rPr lang="en-US" sz="3200" b="1" dirty="0" smtClean="0">
                <a:solidFill>
                  <a:schemeClr val="bg1"/>
                </a:solidFill>
                <a:effectLst>
                  <a:outerShdw blurRad="38100" dist="38100" dir="2700000" algn="tl">
                    <a:srgbClr val="000000"/>
                  </a:outerShdw>
                </a:effectLst>
              </a:rPr>
              <a:t> Disability Index</a:t>
            </a:r>
          </a:p>
          <a:p>
            <a:pPr eaLnBrk="1" hangingPunct="1">
              <a:spcBef>
                <a:spcPct val="40000"/>
              </a:spcBef>
              <a:defRPr/>
            </a:pPr>
            <a:endParaRPr lang="en-US" sz="3200" b="1" dirty="0" smtClean="0">
              <a:solidFill>
                <a:schemeClr val="bg1"/>
              </a:solidFill>
              <a:effectLst>
                <a:outerShdw blurRad="38100" dist="38100" dir="2700000" algn="tl">
                  <a:srgbClr val="000000"/>
                </a:outerShdw>
              </a:effectLst>
            </a:endParaRPr>
          </a:p>
          <a:p>
            <a:pPr eaLnBrk="1" hangingPunct="1">
              <a:spcBef>
                <a:spcPct val="40000"/>
              </a:spcBef>
              <a:defRPr/>
            </a:pPr>
            <a:r>
              <a:rPr lang="en-US" sz="3200" b="1" dirty="0" smtClean="0">
                <a:solidFill>
                  <a:schemeClr val="bg1"/>
                </a:solidFill>
                <a:effectLst>
                  <a:outerShdw blurRad="38100" dist="38100" dir="2700000" algn="tl">
                    <a:srgbClr val="000000"/>
                  </a:outerShdw>
                </a:effectLst>
              </a:rPr>
              <a:t>Medical Outcomes Study SF-36 Bodily Pain Subscale</a:t>
            </a:r>
            <a:endParaRPr lang="en-US" sz="3200" b="1" dirty="0" smtClean="0">
              <a:solidFill>
                <a:schemeClr val="bg1"/>
              </a:solidFill>
              <a:effectLst>
                <a:outerShdw blurRad="38100" dist="38100" dir="2700000" algn="tl">
                  <a:srgbClr val="000000"/>
                </a:outerShdw>
              </a:effectLst>
            </a:endParaRPr>
          </a:p>
          <a:p>
            <a:pPr eaLnBrk="1" hangingPunct="1">
              <a:spcBef>
                <a:spcPct val="40000"/>
              </a:spcBef>
              <a:defRPr/>
            </a:pPr>
            <a:endParaRPr lang="en-US" sz="3200" b="1" dirty="0" smtClean="0">
              <a:solidFill>
                <a:schemeClr val="bg1"/>
              </a:solidFill>
              <a:effectLst>
                <a:outerShdw blurRad="38100" dist="38100" dir="2700000" algn="tl">
                  <a:srgbClr val="000000"/>
                </a:outerShdw>
              </a:effectLst>
            </a:endParaRPr>
          </a:p>
          <a:p>
            <a:pPr eaLnBrk="1" hangingPunct="1">
              <a:spcBef>
                <a:spcPct val="40000"/>
              </a:spcBef>
              <a:defRPr/>
            </a:pPr>
            <a:r>
              <a:rPr lang="en-US" sz="3200" b="1" dirty="0" smtClean="0">
                <a:solidFill>
                  <a:schemeClr val="bg1"/>
                </a:solidFill>
                <a:effectLst>
                  <a:outerShdw blurRad="38100" dist="38100" dir="2700000" algn="tl">
                    <a:srgbClr val="000000"/>
                  </a:outerShdw>
                </a:effectLst>
              </a:rPr>
              <a:t>Western Ontario McMasters Osteoarthritis Index</a:t>
            </a:r>
          </a:p>
          <a:p>
            <a:pPr marL="0" indent="0" eaLnBrk="1" hangingPunct="1">
              <a:spcBef>
                <a:spcPct val="40000"/>
              </a:spcBef>
              <a:buNone/>
              <a:defRPr/>
            </a:pPr>
            <a:endParaRPr lang="en-US" sz="3000" b="1" dirty="0" smtClean="0">
              <a:solidFill>
                <a:schemeClr val="bg1"/>
              </a:solidFill>
              <a:effectLst>
                <a:outerShdw blurRad="38100" dist="38100" dir="2700000" algn="tl">
                  <a:srgbClr val="000000">
                    <a:alpha val="43137"/>
                  </a:srgbClr>
                </a:outerShdw>
              </a:effectLst>
            </a:endParaRPr>
          </a:p>
          <a:p>
            <a:pPr eaLnBrk="1" hangingPunct="1">
              <a:spcBef>
                <a:spcPct val="40000"/>
              </a:spcBef>
              <a:buFontTx/>
              <a:buNone/>
              <a:defRPr/>
            </a:pPr>
            <a:endParaRPr lang="en-US" dirty="0" smtClean="0"/>
          </a:p>
          <a:p>
            <a:pPr eaLnBrk="1" hangingPunct="1">
              <a:defRPr/>
            </a:pPr>
            <a:endParaRPr lang="en-US" dirty="0" smtClean="0"/>
          </a:p>
        </p:txBody>
      </p:sp>
      <p:sp>
        <p:nvSpPr>
          <p:cNvPr id="4" name="Slide Number Placeholder 3"/>
          <p:cNvSpPr>
            <a:spLocks noGrp="1"/>
          </p:cNvSpPr>
          <p:nvPr>
            <p:ph type="sldNum" sz="quarter" idx="12"/>
          </p:nvPr>
        </p:nvSpPr>
        <p:spPr/>
        <p:txBody>
          <a:bodyPr/>
          <a:lstStyle/>
          <a:p>
            <a:fld id="{4E87A519-1236-488B-8CC9-E8D931C47E6C}" type="slidenum">
              <a:rPr lang="en-US" smtClean="0"/>
              <a:pPr/>
              <a:t>22</a:t>
            </a:fld>
            <a:endParaRPr lang="en-US"/>
          </a:p>
        </p:txBody>
      </p:sp>
    </p:spTree>
    <p:extLst>
      <p:ext uri="{BB962C8B-B14F-4D97-AF65-F5344CB8AC3E}">
        <p14:creationId xmlns:p14="http://schemas.microsoft.com/office/powerpoint/2010/main" val="3222585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4" name="Rectangle 2"/>
          <p:cNvSpPr>
            <a:spLocks noGrp="1" noChangeArrowheads="1"/>
          </p:cNvSpPr>
          <p:nvPr>
            <p:ph type="title"/>
          </p:nvPr>
        </p:nvSpPr>
        <p:spPr>
          <a:xfrm>
            <a:off x="381000" y="228600"/>
            <a:ext cx="8610600" cy="1143000"/>
          </a:xfrm>
        </p:spPr>
        <p:txBody>
          <a:bodyPr>
            <a:normAutofit fontScale="90000"/>
          </a:bodyPr>
          <a:lstStyle/>
          <a:p>
            <a:pPr algn="ctr" eaLnBrk="1" hangingPunct="1">
              <a:defRPr/>
            </a:pPr>
            <a:r>
              <a:rPr lang="en-US" sz="4800" b="1" dirty="0" smtClean="0">
                <a:solidFill>
                  <a:srgbClr val="FFFF00"/>
                </a:solidFill>
                <a:effectLst>
                  <a:outerShdw blurRad="38100" dist="38100" dir="2700000" algn="tl">
                    <a:srgbClr val="000000"/>
                  </a:outerShdw>
                </a:effectLst>
              </a:rPr>
              <a:t>Measures – pain-related change</a:t>
            </a:r>
          </a:p>
        </p:txBody>
      </p:sp>
      <p:sp>
        <p:nvSpPr>
          <p:cNvPr id="724995" name="Rectangle 3"/>
          <p:cNvSpPr>
            <a:spLocks noGrp="1" noChangeArrowheads="1"/>
          </p:cNvSpPr>
          <p:nvPr>
            <p:ph sz="quarter" idx="1"/>
          </p:nvPr>
        </p:nvSpPr>
        <p:spPr>
          <a:xfrm>
            <a:off x="439738" y="1371600"/>
            <a:ext cx="8399462" cy="5105400"/>
          </a:xfrm>
        </p:spPr>
        <p:txBody>
          <a:bodyPr/>
          <a:lstStyle/>
          <a:p>
            <a:pPr>
              <a:spcBef>
                <a:spcPct val="40000"/>
              </a:spcBef>
              <a:defRPr/>
            </a:pPr>
            <a:r>
              <a:rPr lang="en-US" sz="3600" b="1" dirty="0" smtClean="0">
                <a:solidFill>
                  <a:schemeClr val="bg1"/>
                </a:solidFill>
                <a:effectLst>
                  <a:outerShdw blurRad="38100" dist="38100" dir="2700000" algn="tl">
                    <a:srgbClr val="000000"/>
                  </a:outerShdw>
                </a:effectLst>
              </a:rPr>
              <a:t>Patient-reported </a:t>
            </a:r>
            <a:r>
              <a:rPr lang="en-US" sz="3600" b="1" dirty="0" smtClean="0">
                <a:solidFill>
                  <a:schemeClr val="bg1"/>
                </a:solidFill>
                <a:effectLst>
                  <a:outerShdw blurRad="38100" dist="38100" dir="2700000" algn="tl">
                    <a:srgbClr val="000000"/>
                  </a:outerShdw>
                </a:effectLst>
              </a:rPr>
              <a:t>Global Impression of Change (PGIC)</a:t>
            </a:r>
          </a:p>
          <a:p>
            <a:pPr marL="0" indent="0" eaLnBrk="1" hangingPunct="1">
              <a:spcBef>
                <a:spcPct val="40000"/>
              </a:spcBef>
              <a:buNone/>
              <a:defRPr/>
            </a:pPr>
            <a:endParaRPr lang="en-US" sz="3000" b="1" dirty="0" smtClean="0">
              <a:solidFill>
                <a:schemeClr val="bg1"/>
              </a:solidFill>
              <a:effectLst>
                <a:outerShdw blurRad="38100" dist="38100" dir="2700000" algn="tl">
                  <a:srgbClr val="000000">
                    <a:alpha val="43137"/>
                  </a:srgbClr>
                </a:outerShdw>
              </a:effectLst>
            </a:endParaRPr>
          </a:p>
          <a:p>
            <a:pPr eaLnBrk="1" hangingPunct="1">
              <a:spcBef>
                <a:spcPct val="40000"/>
              </a:spcBef>
              <a:buFontTx/>
              <a:buNone/>
              <a:defRPr/>
            </a:pPr>
            <a:endParaRPr lang="en-US" dirty="0" smtClean="0"/>
          </a:p>
          <a:p>
            <a:pPr eaLnBrk="1" hangingPunct="1">
              <a:defRPr/>
            </a:pPr>
            <a:endParaRPr lang="en-US" dirty="0" smtClean="0"/>
          </a:p>
        </p:txBody>
      </p:sp>
      <p:sp>
        <p:nvSpPr>
          <p:cNvPr id="4" name="Slide Number Placeholder 3"/>
          <p:cNvSpPr>
            <a:spLocks noGrp="1"/>
          </p:cNvSpPr>
          <p:nvPr>
            <p:ph type="sldNum" sz="quarter" idx="12"/>
          </p:nvPr>
        </p:nvSpPr>
        <p:spPr/>
        <p:txBody>
          <a:bodyPr/>
          <a:lstStyle/>
          <a:p>
            <a:fld id="{4E87A519-1236-488B-8CC9-E8D931C47E6C}" type="slidenum">
              <a:rPr lang="en-US" smtClean="0"/>
              <a:pPr/>
              <a:t>23</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121215876"/>
              </p:ext>
            </p:extLst>
          </p:nvPr>
        </p:nvGraphicFramePr>
        <p:xfrm>
          <a:off x="896938" y="2590800"/>
          <a:ext cx="7713662" cy="3962400"/>
        </p:xfrm>
        <a:graphic>
          <a:graphicData uri="http://schemas.openxmlformats.org/drawingml/2006/table">
            <a:tbl>
              <a:tblPr firstRow="1" firstCol="1" bandRow="1">
                <a:tableStyleId>{5C22544A-7EE6-4342-B048-85BDC9FD1C3A}</a:tableStyleId>
              </a:tblPr>
              <a:tblGrid>
                <a:gridCol w="7713662">
                  <a:extLst>
                    <a:ext uri="{9D8B030D-6E8A-4147-A177-3AD203B41FA5}">
                      <a16:colId xmlns:a16="http://schemas.microsoft.com/office/drawing/2014/main" val="4035894025"/>
                    </a:ext>
                  </a:extLst>
                </a:gridCol>
              </a:tblGrid>
              <a:tr h="3962400">
                <a:tc>
                  <a:txBody>
                    <a:bodyPr/>
                    <a:lstStyle/>
                    <a:p>
                      <a:pPr marL="0" marR="0">
                        <a:lnSpc>
                          <a:spcPct val="200000"/>
                        </a:lnSpc>
                        <a:spcBef>
                          <a:spcPts val="0"/>
                        </a:spcBef>
                        <a:spcAft>
                          <a:spcPts val="0"/>
                        </a:spcAft>
                      </a:pPr>
                      <a:r>
                        <a:rPr lang="en-US" sz="2000" dirty="0" smtClean="0">
                          <a:effectLst/>
                        </a:rPr>
                        <a:t>Since the start of the study (treatment), my overall pain is ….</a:t>
                      </a:r>
                    </a:p>
                    <a:p>
                      <a:pPr marL="0" marR="0">
                        <a:lnSpc>
                          <a:spcPct val="200000"/>
                        </a:lnSpc>
                        <a:spcBef>
                          <a:spcPts val="0"/>
                        </a:spcBef>
                        <a:spcAft>
                          <a:spcPts val="0"/>
                        </a:spcAft>
                      </a:pPr>
                      <a:r>
                        <a:rPr lang="en-US" sz="1400" dirty="0" smtClean="0">
                          <a:effectLst/>
                        </a:rPr>
                        <a:t>1</a:t>
                      </a:r>
                      <a:r>
                        <a:rPr lang="en-US" sz="1400" dirty="0">
                          <a:effectLst/>
                        </a:rPr>
                        <a:t>.  Much better</a:t>
                      </a:r>
                    </a:p>
                    <a:p>
                      <a:pPr marL="0" marR="0">
                        <a:lnSpc>
                          <a:spcPct val="200000"/>
                        </a:lnSpc>
                        <a:spcBef>
                          <a:spcPts val="0"/>
                        </a:spcBef>
                        <a:spcAft>
                          <a:spcPts val="0"/>
                        </a:spcAft>
                      </a:pPr>
                      <a:r>
                        <a:rPr lang="en-US" sz="1400" dirty="0">
                          <a:effectLst/>
                        </a:rPr>
                        <a:t>2.  Moderately better</a:t>
                      </a:r>
                    </a:p>
                    <a:p>
                      <a:pPr marL="0" marR="0">
                        <a:lnSpc>
                          <a:spcPct val="200000"/>
                        </a:lnSpc>
                        <a:spcBef>
                          <a:spcPts val="0"/>
                        </a:spcBef>
                        <a:spcAft>
                          <a:spcPts val="0"/>
                        </a:spcAft>
                      </a:pPr>
                      <a:r>
                        <a:rPr lang="en-US" sz="1400" dirty="0">
                          <a:effectLst/>
                        </a:rPr>
                        <a:t>3.  A little better</a:t>
                      </a:r>
                    </a:p>
                    <a:p>
                      <a:pPr marL="0" marR="0">
                        <a:lnSpc>
                          <a:spcPct val="200000"/>
                        </a:lnSpc>
                        <a:spcBef>
                          <a:spcPts val="0"/>
                        </a:spcBef>
                        <a:spcAft>
                          <a:spcPts val="0"/>
                        </a:spcAft>
                      </a:pPr>
                      <a:r>
                        <a:rPr lang="en-US" sz="1400" dirty="0">
                          <a:effectLst/>
                        </a:rPr>
                        <a:t>4.  No change</a:t>
                      </a:r>
                    </a:p>
                    <a:p>
                      <a:pPr marL="0" marR="0">
                        <a:lnSpc>
                          <a:spcPct val="200000"/>
                        </a:lnSpc>
                        <a:spcBef>
                          <a:spcPts val="0"/>
                        </a:spcBef>
                        <a:spcAft>
                          <a:spcPts val="0"/>
                        </a:spcAft>
                      </a:pPr>
                      <a:r>
                        <a:rPr lang="en-US" sz="1400" dirty="0">
                          <a:effectLst/>
                        </a:rPr>
                        <a:t>5.  A little worse</a:t>
                      </a:r>
                    </a:p>
                    <a:p>
                      <a:pPr marL="0" marR="0">
                        <a:lnSpc>
                          <a:spcPct val="200000"/>
                        </a:lnSpc>
                        <a:spcBef>
                          <a:spcPts val="0"/>
                        </a:spcBef>
                        <a:spcAft>
                          <a:spcPts val="0"/>
                        </a:spcAft>
                      </a:pPr>
                      <a:r>
                        <a:rPr lang="en-US" sz="1400" dirty="0">
                          <a:effectLst/>
                        </a:rPr>
                        <a:t>6.  Moderately worse</a:t>
                      </a:r>
                    </a:p>
                    <a:p>
                      <a:pPr marL="0" marR="0">
                        <a:lnSpc>
                          <a:spcPct val="200000"/>
                        </a:lnSpc>
                        <a:spcBef>
                          <a:spcPts val="0"/>
                        </a:spcBef>
                        <a:spcAft>
                          <a:spcPts val="0"/>
                        </a:spcAft>
                      </a:pPr>
                      <a:r>
                        <a:rPr lang="en-US" sz="1400" dirty="0">
                          <a:effectLst/>
                        </a:rPr>
                        <a:t>7.  Much worse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22930179"/>
                  </a:ext>
                </a:extLst>
              </a:tr>
            </a:tbl>
          </a:graphicData>
        </a:graphic>
      </p:graphicFrame>
    </p:spTree>
    <p:extLst>
      <p:ext uri="{BB962C8B-B14F-4D97-AF65-F5344CB8AC3E}">
        <p14:creationId xmlns:p14="http://schemas.microsoft.com/office/powerpoint/2010/main" val="14150183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4" name="Rectangle 2"/>
          <p:cNvSpPr>
            <a:spLocks noGrp="1" noChangeArrowheads="1"/>
          </p:cNvSpPr>
          <p:nvPr>
            <p:ph type="title"/>
          </p:nvPr>
        </p:nvSpPr>
        <p:spPr>
          <a:xfrm>
            <a:off x="762000" y="228600"/>
            <a:ext cx="8077200" cy="1143000"/>
          </a:xfrm>
        </p:spPr>
        <p:txBody>
          <a:bodyPr>
            <a:normAutofit/>
          </a:bodyPr>
          <a:lstStyle/>
          <a:p>
            <a:pPr algn="ctr" eaLnBrk="1" hangingPunct="1">
              <a:defRPr/>
            </a:pPr>
            <a:r>
              <a:rPr lang="en-US" sz="4800" b="1" dirty="0" smtClean="0">
                <a:solidFill>
                  <a:srgbClr val="FFFF00"/>
                </a:solidFill>
                <a:effectLst>
                  <a:outerShdw blurRad="38100" dist="38100" dir="2700000" algn="tl">
                    <a:srgbClr val="000000"/>
                  </a:outerShdw>
                </a:effectLst>
              </a:rPr>
              <a:t>Measures – depression</a:t>
            </a:r>
          </a:p>
        </p:txBody>
      </p:sp>
      <p:sp>
        <p:nvSpPr>
          <p:cNvPr id="724995" name="Rectangle 3"/>
          <p:cNvSpPr>
            <a:spLocks noGrp="1" noChangeArrowheads="1"/>
          </p:cNvSpPr>
          <p:nvPr>
            <p:ph sz="quarter" idx="1"/>
          </p:nvPr>
        </p:nvSpPr>
        <p:spPr>
          <a:xfrm>
            <a:off x="439738" y="1371600"/>
            <a:ext cx="8399462" cy="5105400"/>
          </a:xfrm>
        </p:spPr>
        <p:txBody>
          <a:bodyPr>
            <a:normAutofit lnSpcReduction="10000"/>
          </a:bodyPr>
          <a:lstStyle/>
          <a:p>
            <a:pPr eaLnBrk="1" hangingPunct="1">
              <a:spcBef>
                <a:spcPct val="40000"/>
              </a:spcBef>
              <a:defRPr/>
            </a:pPr>
            <a:r>
              <a:rPr lang="en-US" b="1" dirty="0" smtClean="0">
                <a:solidFill>
                  <a:schemeClr val="bg1"/>
                </a:solidFill>
                <a:effectLst>
                  <a:outerShdw blurRad="38100" dist="38100" dir="2700000" algn="tl">
                    <a:srgbClr val="000000"/>
                  </a:outerShdw>
                </a:effectLst>
              </a:rPr>
              <a:t>PROMIS</a:t>
            </a:r>
          </a:p>
          <a:p>
            <a:pPr eaLnBrk="1" hangingPunct="1">
              <a:spcBef>
                <a:spcPct val="40000"/>
              </a:spcBef>
              <a:defRPr/>
            </a:pPr>
            <a:endParaRPr lang="en-US" b="1" dirty="0" smtClean="0">
              <a:solidFill>
                <a:schemeClr val="bg1"/>
              </a:solidFill>
              <a:effectLst>
                <a:outerShdw blurRad="38100" dist="38100" dir="2700000" algn="tl">
                  <a:srgbClr val="000000"/>
                </a:outerShdw>
              </a:effectLst>
            </a:endParaRPr>
          </a:p>
          <a:p>
            <a:pPr eaLnBrk="1" hangingPunct="1">
              <a:spcBef>
                <a:spcPct val="40000"/>
              </a:spcBef>
              <a:defRPr/>
            </a:pPr>
            <a:r>
              <a:rPr lang="en-US" b="1" dirty="0" smtClean="0">
                <a:solidFill>
                  <a:schemeClr val="bg1"/>
                </a:solidFill>
                <a:effectLst>
                  <a:outerShdw blurRad="38100" dist="38100" dir="2700000" algn="tl">
                    <a:srgbClr val="000000"/>
                  </a:outerShdw>
                </a:effectLst>
              </a:rPr>
              <a:t>Patient Health Questionnaire-9 (PHQ-9)</a:t>
            </a:r>
          </a:p>
          <a:p>
            <a:pPr lvl="1">
              <a:spcBef>
                <a:spcPct val="40000"/>
              </a:spcBef>
              <a:defRPr/>
            </a:pPr>
            <a:r>
              <a:rPr lang="en-US" b="1" dirty="0" smtClean="0">
                <a:solidFill>
                  <a:schemeClr val="bg1"/>
                </a:solidFill>
                <a:effectLst>
                  <a:outerShdw blurRad="38100" dist="38100" dir="2700000" algn="tl">
                    <a:srgbClr val="000000"/>
                  </a:outerShdw>
                </a:effectLst>
              </a:rPr>
              <a:t>PHQ-2</a:t>
            </a:r>
          </a:p>
          <a:p>
            <a:pPr lvl="1">
              <a:spcBef>
                <a:spcPct val="40000"/>
              </a:spcBef>
              <a:defRPr/>
            </a:pPr>
            <a:endParaRPr lang="en-US" b="1" dirty="0" smtClean="0">
              <a:solidFill>
                <a:schemeClr val="bg1"/>
              </a:solidFill>
              <a:effectLst>
                <a:outerShdw blurRad="38100" dist="38100" dir="2700000" algn="tl">
                  <a:srgbClr val="000000"/>
                </a:outerShdw>
              </a:effectLst>
            </a:endParaRPr>
          </a:p>
          <a:p>
            <a:pPr eaLnBrk="1" hangingPunct="1">
              <a:spcBef>
                <a:spcPct val="40000"/>
              </a:spcBef>
              <a:defRPr/>
            </a:pPr>
            <a:r>
              <a:rPr lang="en-US" b="1" dirty="0" smtClean="0">
                <a:solidFill>
                  <a:schemeClr val="bg1"/>
                </a:solidFill>
                <a:effectLst>
                  <a:outerShdw blurRad="38100" dist="38100" dir="2700000" algn="tl">
                    <a:srgbClr val="000000"/>
                  </a:outerShdw>
                </a:effectLst>
              </a:rPr>
              <a:t>Beck Depression Inventory (BDI)</a:t>
            </a:r>
          </a:p>
          <a:p>
            <a:pPr eaLnBrk="1" hangingPunct="1">
              <a:spcBef>
                <a:spcPct val="40000"/>
              </a:spcBef>
              <a:defRPr/>
            </a:pPr>
            <a:endParaRPr lang="en-US" b="1" dirty="0" smtClean="0">
              <a:solidFill>
                <a:schemeClr val="bg1"/>
              </a:solidFill>
              <a:effectLst>
                <a:outerShdw blurRad="38100" dist="38100" dir="2700000" algn="tl">
                  <a:srgbClr val="000000"/>
                </a:outerShdw>
              </a:effectLst>
            </a:endParaRPr>
          </a:p>
          <a:p>
            <a:pPr eaLnBrk="1" hangingPunct="1">
              <a:spcBef>
                <a:spcPct val="40000"/>
              </a:spcBef>
              <a:defRPr/>
            </a:pPr>
            <a:r>
              <a:rPr lang="en-US" b="1" dirty="0" smtClean="0">
                <a:solidFill>
                  <a:schemeClr val="bg1"/>
                </a:solidFill>
                <a:effectLst>
                  <a:outerShdw blurRad="38100" dist="38100" dir="2700000" algn="tl">
                    <a:srgbClr val="000000"/>
                  </a:outerShdw>
                </a:effectLst>
              </a:rPr>
              <a:t>Profile of Mood States (POMS)</a:t>
            </a:r>
          </a:p>
          <a:p>
            <a:pPr eaLnBrk="1" hangingPunct="1">
              <a:spcBef>
                <a:spcPct val="40000"/>
              </a:spcBef>
              <a:defRPr/>
            </a:pPr>
            <a:endParaRPr lang="en-US" b="1" dirty="0" smtClean="0">
              <a:solidFill>
                <a:schemeClr val="bg1"/>
              </a:solidFill>
              <a:effectLst>
                <a:outerShdw blurRad="38100" dist="38100" dir="2700000" algn="tl">
                  <a:srgbClr val="000000"/>
                </a:outerShdw>
              </a:effectLst>
            </a:endParaRPr>
          </a:p>
          <a:p>
            <a:pPr eaLnBrk="1" hangingPunct="1">
              <a:spcBef>
                <a:spcPct val="40000"/>
              </a:spcBef>
              <a:defRPr/>
            </a:pPr>
            <a:r>
              <a:rPr lang="en-US" b="1" dirty="0" smtClean="0">
                <a:solidFill>
                  <a:schemeClr val="bg1"/>
                </a:solidFill>
                <a:effectLst>
                  <a:outerShdw blurRad="38100" dist="38100" dir="2700000" algn="tl">
                    <a:srgbClr val="000000"/>
                  </a:outerShdw>
                </a:effectLst>
              </a:rPr>
              <a:t>Hospital Anxiety and Depression Scale (HADS)</a:t>
            </a:r>
          </a:p>
          <a:p>
            <a:pPr marL="0" indent="0" eaLnBrk="1" hangingPunct="1">
              <a:spcBef>
                <a:spcPct val="40000"/>
              </a:spcBef>
              <a:buNone/>
              <a:defRPr/>
            </a:pPr>
            <a:endParaRPr lang="en-US" sz="3000" b="1" dirty="0" smtClean="0">
              <a:solidFill>
                <a:schemeClr val="bg1"/>
              </a:solidFill>
              <a:effectLst>
                <a:outerShdw blurRad="38100" dist="38100" dir="2700000" algn="tl">
                  <a:srgbClr val="000000">
                    <a:alpha val="43137"/>
                  </a:srgbClr>
                </a:outerShdw>
              </a:effectLst>
            </a:endParaRPr>
          </a:p>
          <a:p>
            <a:pPr eaLnBrk="1" hangingPunct="1">
              <a:spcBef>
                <a:spcPct val="40000"/>
              </a:spcBef>
              <a:buFontTx/>
              <a:buNone/>
              <a:defRPr/>
            </a:pPr>
            <a:endParaRPr lang="en-US" dirty="0" smtClean="0"/>
          </a:p>
          <a:p>
            <a:pPr eaLnBrk="1" hangingPunct="1">
              <a:defRPr/>
            </a:pPr>
            <a:endParaRPr lang="en-US" dirty="0" smtClean="0"/>
          </a:p>
        </p:txBody>
      </p:sp>
      <p:sp>
        <p:nvSpPr>
          <p:cNvPr id="4" name="Slide Number Placeholder 3"/>
          <p:cNvSpPr>
            <a:spLocks noGrp="1"/>
          </p:cNvSpPr>
          <p:nvPr>
            <p:ph type="sldNum" sz="quarter" idx="12"/>
          </p:nvPr>
        </p:nvSpPr>
        <p:spPr/>
        <p:txBody>
          <a:bodyPr/>
          <a:lstStyle/>
          <a:p>
            <a:fld id="{4E87A519-1236-488B-8CC9-E8D931C47E6C}" type="slidenum">
              <a:rPr lang="en-US" smtClean="0"/>
              <a:pPr/>
              <a:t>24</a:t>
            </a:fld>
            <a:endParaRPr lang="en-US"/>
          </a:p>
        </p:txBody>
      </p:sp>
    </p:spTree>
    <p:extLst>
      <p:ext uri="{BB962C8B-B14F-4D97-AF65-F5344CB8AC3E}">
        <p14:creationId xmlns:p14="http://schemas.microsoft.com/office/powerpoint/2010/main" val="24363776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4" name="Rectangle 2"/>
          <p:cNvSpPr>
            <a:spLocks noGrp="1" noChangeArrowheads="1"/>
          </p:cNvSpPr>
          <p:nvPr>
            <p:ph type="title"/>
          </p:nvPr>
        </p:nvSpPr>
        <p:spPr>
          <a:xfrm>
            <a:off x="762000" y="228600"/>
            <a:ext cx="8077200" cy="1143000"/>
          </a:xfrm>
        </p:spPr>
        <p:txBody>
          <a:bodyPr>
            <a:normAutofit/>
          </a:bodyPr>
          <a:lstStyle/>
          <a:p>
            <a:pPr algn="ctr" eaLnBrk="1" hangingPunct="1">
              <a:defRPr/>
            </a:pPr>
            <a:r>
              <a:rPr lang="en-US" sz="6000" b="1" dirty="0" smtClean="0">
                <a:solidFill>
                  <a:srgbClr val="FFFF00"/>
                </a:solidFill>
                <a:effectLst>
                  <a:outerShdw blurRad="38100" dist="38100" dir="2700000" algn="tl">
                    <a:srgbClr val="000000"/>
                  </a:outerShdw>
                </a:effectLst>
              </a:rPr>
              <a:t>Measures – anxiety</a:t>
            </a:r>
          </a:p>
        </p:txBody>
      </p:sp>
      <p:sp>
        <p:nvSpPr>
          <p:cNvPr id="724995" name="Rectangle 3"/>
          <p:cNvSpPr>
            <a:spLocks noGrp="1" noChangeArrowheads="1"/>
          </p:cNvSpPr>
          <p:nvPr>
            <p:ph sz="quarter" idx="1"/>
          </p:nvPr>
        </p:nvSpPr>
        <p:spPr>
          <a:xfrm>
            <a:off x="439738" y="1371600"/>
            <a:ext cx="8399462" cy="5105400"/>
          </a:xfrm>
        </p:spPr>
        <p:txBody>
          <a:bodyPr/>
          <a:lstStyle/>
          <a:p>
            <a:pPr>
              <a:spcBef>
                <a:spcPct val="40000"/>
              </a:spcBef>
              <a:defRPr/>
            </a:pPr>
            <a:endParaRPr lang="en-US" dirty="0" smtClean="0">
              <a:solidFill>
                <a:schemeClr val="bg1"/>
              </a:solidFill>
              <a:effectLst>
                <a:outerShdw blurRad="38100" dist="38100" dir="2700000" algn="tl">
                  <a:srgbClr val="000000"/>
                </a:outerShdw>
              </a:effectLst>
            </a:endParaRPr>
          </a:p>
          <a:p>
            <a:pPr>
              <a:spcBef>
                <a:spcPct val="40000"/>
              </a:spcBef>
              <a:defRPr/>
            </a:pPr>
            <a:r>
              <a:rPr lang="en-US" sz="3600" b="1" dirty="0" smtClean="0">
                <a:solidFill>
                  <a:schemeClr val="bg1"/>
                </a:solidFill>
                <a:effectLst>
                  <a:outerShdw blurRad="38100" dist="38100" dir="2700000" algn="tl">
                    <a:srgbClr val="000000"/>
                  </a:outerShdw>
                </a:effectLst>
              </a:rPr>
              <a:t>Generalized anxiety disorder-7 (GAD-7)</a:t>
            </a:r>
          </a:p>
          <a:p>
            <a:pPr lvl="1">
              <a:spcBef>
                <a:spcPct val="40000"/>
              </a:spcBef>
              <a:defRPr/>
            </a:pPr>
            <a:r>
              <a:rPr lang="en-US" sz="3600" b="1" dirty="0" smtClean="0">
                <a:solidFill>
                  <a:schemeClr val="bg1"/>
                </a:solidFill>
                <a:effectLst>
                  <a:outerShdw blurRad="38100" dist="38100" dir="2700000" algn="tl">
                    <a:srgbClr val="000000"/>
                  </a:outerShdw>
                </a:effectLst>
              </a:rPr>
              <a:t>GAD-2</a:t>
            </a:r>
          </a:p>
          <a:p>
            <a:pPr lvl="1">
              <a:spcBef>
                <a:spcPct val="40000"/>
              </a:spcBef>
              <a:defRPr/>
            </a:pPr>
            <a:endParaRPr lang="en-US" sz="3600" b="1" dirty="0" smtClean="0">
              <a:solidFill>
                <a:schemeClr val="bg1"/>
              </a:solidFill>
              <a:effectLst>
                <a:outerShdw blurRad="38100" dist="38100" dir="2700000" algn="tl">
                  <a:srgbClr val="000000"/>
                </a:outerShdw>
              </a:effectLst>
            </a:endParaRPr>
          </a:p>
          <a:p>
            <a:pPr eaLnBrk="1" hangingPunct="1">
              <a:spcBef>
                <a:spcPct val="40000"/>
              </a:spcBef>
              <a:defRPr/>
            </a:pPr>
            <a:r>
              <a:rPr lang="en-US" sz="3600" b="1" dirty="0" smtClean="0">
                <a:solidFill>
                  <a:schemeClr val="bg1"/>
                </a:solidFill>
                <a:effectLst>
                  <a:outerShdw blurRad="38100" dist="38100" dir="2700000" algn="tl">
                    <a:srgbClr val="000000"/>
                  </a:outerShdw>
                </a:effectLst>
              </a:rPr>
              <a:t>Hospital Anxiety and Depression Scale (HADS)</a:t>
            </a:r>
          </a:p>
          <a:p>
            <a:pPr marL="0" indent="0" eaLnBrk="1" hangingPunct="1">
              <a:spcBef>
                <a:spcPct val="40000"/>
              </a:spcBef>
              <a:buNone/>
              <a:defRPr/>
            </a:pPr>
            <a:endParaRPr lang="en-US" sz="3000" b="1" dirty="0" smtClean="0">
              <a:solidFill>
                <a:schemeClr val="bg1"/>
              </a:solidFill>
              <a:effectLst>
                <a:outerShdw blurRad="38100" dist="38100" dir="2700000" algn="tl">
                  <a:srgbClr val="000000">
                    <a:alpha val="43137"/>
                  </a:srgbClr>
                </a:outerShdw>
              </a:effectLst>
            </a:endParaRPr>
          </a:p>
          <a:p>
            <a:pPr eaLnBrk="1" hangingPunct="1">
              <a:spcBef>
                <a:spcPct val="40000"/>
              </a:spcBef>
              <a:buFontTx/>
              <a:buNone/>
              <a:defRPr/>
            </a:pPr>
            <a:endParaRPr lang="en-US" dirty="0" smtClean="0"/>
          </a:p>
          <a:p>
            <a:pPr eaLnBrk="1" hangingPunct="1">
              <a:defRPr/>
            </a:pPr>
            <a:endParaRPr lang="en-US" dirty="0" smtClean="0"/>
          </a:p>
        </p:txBody>
      </p:sp>
      <p:sp>
        <p:nvSpPr>
          <p:cNvPr id="4" name="Slide Number Placeholder 3"/>
          <p:cNvSpPr>
            <a:spLocks noGrp="1"/>
          </p:cNvSpPr>
          <p:nvPr>
            <p:ph type="sldNum" sz="quarter" idx="12"/>
          </p:nvPr>
        </p:nvSpPr>
        <p:spPr/>
        <p:txBody>
          <a:bodyPr/>
          <a:lstStyle/>
          <a:p>
            <a:fld id="{4E87A519-1236-488B-8CC9-E8D931C47E6C}" type="slidenum">
              <a:rPr lang="en-US" smtClean="0"/>
              <a:pPr/>
              <a:t>25</a:t>
            </a:fld>
            <a:endParaRPr lang="en-US"/>
          </a:p>
        </p:txBody>
      </p:sp>
    </p:spTree>
    <p:extLst>
      <p:ext uri="{BB962C8B-B14F-4D97-AF65-F5344CB8AC3E}">
        <p14:creationId xmlns:p14="http://schemas.microsoft.com/office/powerpoint/2010/main" val="4548023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normAutofit/>
          </a:bodyPr>
          <a:lstStyle/>
          <a:p>
            <a:pPr algn="ctr"/>
            <a:r>
              <a:rPr lang="en-US" sz="6000" b="1" dirty="0" smtClean="0">
                <a:solidFill>
                  <a:srgbClr val="FFFF00"/>
                </a:solidFill>
                <a:effectLst>
                  <a:outerShdw blurRad="38100" dist="38100" dir="2700000" algn="tl">
                    <a:srgbClr val="000000">
                      <a:alpha val="43137"/>
                    </a:srgbClr>
                  </a:outerShdw>
                </a:effectLst>
              </a:rPr>
              <a:t>PHQ-2 and GAD-2</a:t>
            </a:r>
            <a:endParaRPr lang="en-US" sz="6000" b="1" dirty="0">
              <a:solidFill>
                <a:srgbClr val="FFFF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4E87A519-1236-488B-8CC9-E8D931C47E6C}" type="slidenum">
              <a:rPr lang="en-US" smtClean="0"/>
              <a:pPr/>
              <a:t>26</a:t>
            </a:fld>
            <a:endParaRPr lang="en-US"/>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100551958"/>
              </p:ext>
            </p:extLst>
          </p:nvPr>
        </p:nvGraphicFramePr>
        <p:xfrm>
          <a:off x="685799" y="1752602"/>
          <a:ext cx="8153401" cy="4457699"/>
        </p:xfrm>
        <a:graphic>
          <a:graphicData uri="http://schemas.openxmlformats.org/drawingml/2006/table">
            <a:tbl>
              <a:tblPr>
                <a:tableStyleId>{5C22544A-7EE6-4342-B048-85BDC9FD1C3A}</a:tableStyleId>
              </a:tblPr>
              <a:tblGrid>
                <a:gridCol w="4261655">
                  <a:extLst>
                    <a:ext uri="{9D8B030D-6E8A-4147-A177-3AD203B41FA5}">
                      <a16:colId xmlns:a16="http://schemas.microsoft.com/office/drawing/2014/main" val="1135237894"/>
                    </a:ext>
                  </a:extLst>
                </a:gridCol>
                <a:gridCol w="908074">
                  <a:extLst>
                    <a:ext uri="{9D8B030D-6E8A-4147-A177-3AD203B41FA5}">
                      <a16:colId xmlns:a16="http://schemas.microsoft.com/office/drawing/2014/main" val="2529597850"/>
                    </a:ext>
                  </a:extLst>
                </a:gridCol>
                <a:gridCol w="1037799">
                  <a:extLst>
                    <a:ext uri="{9D8B030D-6E8A-4147-A177-3AD203B41FA5}">
                      <a16:colId xmlns:a16="http://schemas.microsoft.com/office/drawing/2014/main" val="3003846136"/>
                    </a:ext>
                  </a:extLst>
                </a:gridCol>
                <a:gridCol w="1037799">
                  <a:extLst>
                    <a:ext uri="{9D8B030D-6E8A-4147-A177-3AD203B41FA5}">
                      <a16:colId xmlns:a16="http://schemas.microsoft.com/office/drawing/2014/main" val="675073598"/>
                    </a:ext>
                  </a:extLst>
                </a:gridCol>
                <a:gridCol w="908074">
                  <a:extLst>
                    <a:ext uri="{9D8B030D-6E8A-4147-A177-3AD203B41FA5}">
                      <a16:colId xmlns:a16="http://schemas.microsoft.com/office/drawing/2014/main" val="461291260"/>
                    </a:ext>
                  </a:extLst>
                </a:gridCol>
              </a:tblGrid>
              <a:tr h="921988">
                <a:tc rowSpan="2">
                  <a:txBody>
                    <a:bodyPr/>
                    <a:lstStyle/>
                    <a:p>
                      <a:pPr marL="228600" marR="0" indent="-228600">
                        <a:lnSpc>
                          <a:spcPct val="107000"/>
                        </a:lnSpc>
                        <a:spcBef>
                          <a:spcPts val="0"/>
                        </a:spcBef>
                        <a:spcAft>
                          <a:spcPts val="600"/>
                        </a:spcAft>
                      </a:pPr>
                      <a:r>
                        <a:rPr lang="en-US" sz="1400" b="1" dirty="0">
                          <a:effectLst/>
                        </a:rPr>
                        <a:t> Over the </a:t>
                      </a:r>
                      <a:r>
                        <a:rPr lang="en-US" sz="1400" b="1" u="sng" dirty="0">
                          <a:effectLst/>
                        </a:rPr>
                        <a:t>last 2 weeks</a:t>
                      </a:r>
                      <a:r>
                        <a:rPr lang="en-US" sz="1400" b="1" dirty="0">
                          <a:effectLst/>
                        </a:rPr>
                        <a:t>, how often have you been bothered by any of the following problems?</a:t>
                      </a:r>
                    </a:p>
                    <a:p>
                      <a:pPr marL="0" marR="0">
                        <a:lnSpc>
                          <a:spcPct val="107000"/>
                        </a:lnSpc>
                        <a:spcBef>
                          <a:spcPts val="600"/>
                        </a:spcBef>
                        <a:spcAft>
                          <a:spcPts val="500"/>
                        </a:spcAft>
                      </a:pPr>
                      <a:r>
                        <a:rPr lang="en-US" sz="1400" b="1" dirty="0">
                          <a:effectLst/>
                        </a:rPr>
                        <a:t> </a:t>
                      </a:r>
                      <a:r>
                        <a:rPr lang="en-US" sz="1400" b="1" dirty="0" smtClean="0">
                          <a:effectLst/>
                        </a:rPr>
                        <a:t>Use </a:t>
                      </a:r>
                      <a:r>
                        <a:rPr lang="en-US" sz="1400" b="1" dirty="0">
                          <a:effectLst/>
                        </a:rPr>
                        <a:t>a check (</a:t>
                      </a:r>
                      <a:r>
                        <a:rPr lang="en-US" sz="1400" b="1" dirty="0">
                          <a:effectLst/>
                          <a:sym typeface="Wingdings" panose="05000000000000000000" pitchFamily="2" charset="2"/>
                        </a:rPr>
                        <a:t></a:t>
                      </a:r>
                      <a:r>
                        <a:rPr lang="en-US" sz="1400" b="1" dirty="0">
                          <a:effectLst/>
                        </a:rPr>
                        <a:t>) to indicate your answer for each  </a:t>
                      </a:r>
                      <a:r>
                        <a:rPr lang="en-US" sz="1400" b="1" dirty="0" smtClean="0">
                          <a:effectLst/>
                        </a:rPr>
                        <a:t>item</a:t>
                      </a:r>
                      <a:endPar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rgbClr val="0070C0"/>
                    </a:solidFill>
                  </a:tcPr>
                </a:tc>
                <a:tc>
                  <a:txBody>
                    <a:bodyPr/>
                    <a:lstStyle/>
                    <a:p>
                      <a:pPr marL="0" marR="0" algn="ctr">
                        <a:lnSpc>
                          <a:spcPct val="107000"/>
                        </a:lnSpc>
                        <a:spcBef>
                          <a:spcPts val="0"/>
                        </a:spcBef>
                        <a:spcAft>
                          <a:spcPts val="0"/>
                        </a:spcAft>
                      </a:pPr>
                      <a:r>
                        <a:rPr lang="en-US" sz="1400" b="1" dirty="0">
                          <a:effectLst/>
                        </a:rPr>
                        <a:t>Not at all</a:t>
                      </a:r>
                    </a:p>
                    <a:p>
                      <a:pPr marL="0" marR="0" algn="ctr">
                        <a:lnSpc>
                          <a:spcPct val="107000"/>
                        </a:lnSpc>
                        <a:spcBef>
                          <a:spcPts val="0"/>
                        </a:spcBef>
                        <a:spcAft>
                          <a:spcPts val="400"/>
                        </a:spcAft>
                      </a:pPr>
                      <a:r>
                        <a:rPr lang="en-US" sz="1400" b="1" dirty="0">
                          <a:effectLst/>
                        </a:rPr>
                        <a:t> </a:t>
                      </a:r>
                      <a:endPar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rgbClr val="0070C0"/>
                    </a:solidFill>
                  </a:tcPr>
                </a:tc>
                <a:tc>
                  <a:txBody>
                    <a:bodyPr/>
                    <a:lstStyle/>
                    <a:p>
                      <a:pPr marL="0" marR="0" algn="ctr">
                        <a:lnSpc>
                          <a:spcPct val="107000"/>
                        </a:lnSpc>
                        <a:spcBef>
                          <a:spcPts val="0"/>
                        </a:spcBef>
                        <a:spcAft>
                          <a:spcPts val="0"/>
                        </a:spcAft>
                      </a:pPr>
                      <a:r>
                        <a:rPr lang="en-US" sz="1400" b="1" dirty="0">
                          <a:effectLst/>
                        </a:rPr>
                        <a:t>Several days</a:t>
                      </a:r>
                    </a:p>
                    <a:p>
                      <a:pPr marL="0" marR="0" algn="ctr">
                        <a:lnSpc>
                          <a:spcPct val="107000"/>
                        </a:lnSpc>
                        <a:spcBef>
                          <a:spcPts val="0"/>
                        </a:spcBef>
                        <a:spcAft>
                          <a:spcPts val="400"/>
                        </a:spcAft>
                      </a:pPr>
                      <a:r>
                        <a:rPr lang="en-US" sz="1400" b="1" dirty="0">
                          <a:effectLst/>
                        </a:rPr>
                        <a:t> </a:t>
                      </a:r>
                      <a:endPar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rgbClr val="0070C0"/>
                    </a:solidFill>
                  </a:tcPr>
                </a:tc>
                <a:tc>
                  <a:txBody>
                    <a:bodyPr/>
                    <a:lstStyle/>
                    <a:p>
                      <a:pPr marL="0" marR="0" algn="ctr">
                        <a:lnSpc>
                          <a:spcPct val="107000"/>
                        </a:lnSpc>
                        <a:spcBef>
                          <a:spcPts val="0"/>
                        </a:spcBef>
                        <a:spcAft>
                          <a:spcPts val="0"/>
                        </a:spcAft>
                      </a:pPr>
                      <a:r>
                        <a:rPr lang="en-US" sz="1400" b="1">
                          <a:effectLst/>
                        </a:rPr>
                        <a:t>More than half the days</a:t>
                      </a:r>
                      <a:endParaRPr lang="en-US" sz="14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rgbClr val="0070C0"/>
                    </a:solidFill>
                  </a:tcPr>
                </a:tc>
                <a:tc>
                  <a:txBody>
                    <a:bodyPr/>
                    <a:lstStyle/>
                    <a:p>
                      <a:pPr marL="0" marR="0" algn="ctr">
                        <a:lnSpc>
                          <a:spcPct val="107000"/>
                        </a:lnSpc>
                        <a:spcBef>
                          <a:spcPts val="0"/>
                        </a:spcBef>
                        <a:spcAft>
                          <a:spcPts val="0"/>
                        </a:spcAft>
                      </a:pPr>
                      <a:r>
                        <a:rPr lang="en-US" sz="1400" b="1">
                          <a:effectLst/>
                        </a:rPr>
                        <a:t>Nearly every</a:t>
                      </a:r>
                      <a:br>
                        <a:rPr lang="en-US" sz="1400" b="1">
                          <a:effectLst/>
                        </a:rPr>
                      </a:br>
                      <a:r>
                        <a:rPr lang="en-US" sz="1400" b="1">
                          <a:effectLst/>
                        </a:rPr>
                        <a:t> day</a:t>
                      </a:r>
                      <a:endParaRPr lang="en-US" sz="14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rgbClr val="0070C0"/>
                    </a:solidFill>
                  </a:tcPr>
                </a:tc>
                <a:extLst>
                  <a:ext uri="{0D108BD9-81ED-4DB2-BD59-A6C34878D82A}">
                    <a16:rowId xmlns:a16="http://schemas.microsoft.com/office/drawing/2014/main" val="4116898093"/>
                  </a:ext>
                </a:extLst>
              </a:tr>
              <a:tr h="559416">
                <a:tc vMerge="1">
                  <a:txBody>
                    <a:bodyPr/>
                    <a:lstStyle/>
                    <a:p>
                      <a:endParaRPr lang="en-US"/>
                    </a:p>
                  </a:txBody>
                  <a:tcPr/>
                </a:tc>
                <a:tc>
                  <a:txBody>
                    <a:bodyPr/>
                    <a:lstStyle/>
                    <a:p>
                      <a:pPr marL="0" marR="0" algn="ctr">
                        <a:lnSpc>
                          <a:spcPct val="107000"/>
                        </a:lnSpc>
                        <a:spcBef>
                          <a:spcPts val="600"/>
                        </a:spcBef>
                        <a:spcAft>
                          <a:spcPts val="500"/>
                        </a:spcAft>
                      </a:pPr>
                      <a:r>
                        <a:rPr lang="en-US" sz="1400" b="1">
                          <a:effectLst/>
                        </a:rPr>
                        <a:t>(0)</a:t>
                      </a:r>
                      <a:endParaRPr lang="en-US" sz="14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rgbClr val="0070C0"/>
                    </a:solidFill>
                  </a:tcPr>
                </a:tc>
                <a:tc>
                  <a:txBody>
                    <a:bodyPr/>
                    <a:lstStyle/>
                    <a:p>
                      <a:pPr marL="0" marR="0" algn="ctr">
                        <a:lnSpc>
                          <a:spcPct val="107000"/>
                        </a:lnSpc>
                        <a:spcBef>
                          <a:spcPts val="600"/>
                        </a:spcBef>
                        <a:spcAft>
                          <a:spcPts val="500"/>
                        </a:spcAft>
                      </a:pPr>
                      <a:r>
                        <a:rPr lang="en-US" sz="1400" b="1" dirty="0">
                          <a:effectLst/>
                        </a:rPr>
                        <a:t>(1)</a:t>
                      </a:r>
                      <a:endPar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rgbClr val="0070C0"/>
                    </a:solidFill>
                  </a:tcPr>
                </a:tc>
                <a:tc>
                  <a:txBody>
                    <a:bodyPr/>
                    <a:lstStyle/>
                    <a:p>
                      <a:pPr marL="0" marR="0" algn="ctr">
                        <a:lnSpc>
                          <a:spcPct val="107000"/>
                        </a:lnSpc>
                        <a:spcBef>
                          <a:spcPts val="600"/>
                        </a:spcBef>
                        <a:spcAft>
                          <a:spcPts val="500"/>
                        </a:spcAft>
                      </a:pPr>
                      <a:r>
                        <a:rPr lang="en-US" sz="1400" b="1">
                          <a:effectLst/>
                        </a:rPr>
                        <a:t>(2)</a:t>
                      </a:r>
                      <a:endParaRPr lang="en-US" sz="14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rgbClr val="0070C0"/>
                    </a:solidFill>
                  </a:tcPr>
                </a:tc>
                <a:tc>
                  <a:txBody>
                    <a:bodyPr/>
                    <a:lstStyle/>
                    <a:p>
                      <a:pPr marL="0" marR="0" algn="ctr">
                        <a:lnSpc>
                          <a:spcPct val="107000"/>
                        </a:lnSpc>
                        <a:spcBef>
                          <a:spcPts val="600"/>
                        </a:spcBef>
                        <a:spcAft>
                          <a:spcPts val="500"/>
                        </a:spcAft>
                      </a:pPr>
                      <a:r>
                        <a:rPr lang="en-US" sz="1400" b="1">
                          <a:effectLst/>
                        </a:rPr>
                        <a:t>(3)</a:t>
                      </a:r>
                      <a:endParaRPr lang="en-US" sz="14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rgbClr val="0070C0"/>
                    </a:solidFill>
                  </a:tcPr>
                </a:tc>
                <a:extLst>
                  <a:ext uri="{0D108BD9-81ED-4DB2-BD59-A6C34878D82A}">
                    <a16:rowId xmlns:a16="http://schemas.microsoft.com/office/drawing/2014/main" val="951455989"/>
                  </a:ext>
                </a:extLst>
              </a:tr>
              <a:tr h="772099">
                <a:tc>
                  <a:txBody>
                    <a:bodyPr/>
                    <a:lstStyle/>
                    <a:p>
                      <a:pPr marL="0" marR="0" lvl="0" indent="0">
                        <a:lnSpc>
                          <a:spcPct val="107000"/>
                        </a:lnSpc>
                        <a:spcBef>
                          <a:spcPts val="900"/>
                        </a:spcBef>
                        <a:spcAft>
                          <a:spcPts val="500"/>
                        </a:spcAft>
                        <a:buFont typeface="+mj-lt"/>
                        <a:buNone/>
                      </a:pPr>
                      <a:r>
                        <a:rPr lang="en-US" sz="1400" b="1" dirty="0" smtClean="0">
                          <a:effectLst/>
                        </a:rPr>
                        <a:t>1. Feeling </a:t>
                      </a:r>
                      <a:r>
                        <a:rPr lang="en-US" sz="1400" b="1" dirty="0">
                          <a:effectLst/>
                        </a:rPr>
                        <a:t>nervous anxiety or on edge </a:t>
                      </a:r>
                      <a:endPar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tc>
                  <a:txBody>
                    <a:bodyPr/>
                    <a:lstStyle/>
                    <a:p>
                      <a:pPr marL="0" marR="0" algn="ctr">
                        <a:lnSpc>
                          <a:spcPct val="107000"/>
                        </a:lnSpc>
                        <a:spcBef>
                          <a:spcPts val="600"/>
                        </a:spcBef>
                        <a:spcAft>
                          <a:spcPts val="500"/>
                        </a:spcAft>
                      </a:pP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tc>
                  <a:txBody>
                    <a:bodyPr/>
                    <a:lstStyle/>
                    <a:p>
                      <a:pPr marL="0" marR="0" algn="ctr">
                        <a:lnSpc>
                          <a:spcPct val="107000"/>
                        </a:lnSpc>
                        <a:spcBef>
                          <a:spcPts val="600"/>
                        </a:spcBef>
                        <a:spcAft>
                          <a:spcPts val="500"/>
                        </a:spcAft>
                      </a:pP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tc>
                  <a:txBody>
                    <a:bodyPr/>
                    <a:lstStyle/>
                    <a:p>
                      <a:pPr marL="0" marR="0" algn="ctr">
                        <a:lnSpc>
                          <a:spcPct val="107000"/>
                        </a:lnSpc>
                        <a:spcBef>
                          <a:spcPts val="600"/>
                        </a:spcBef>
                        <a:spcAft>
                          <a:spcPts val="500"/>
                        </a:spcAft>
                      </a:pP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tc>
                  <a:txBody>
                    <a:bodyPr/>
                    <a:lstStyle/>
                    <a:p>
                      <a:pPr marL="0" marR="0" algn="ctr">
                        <a:lnSpc>
                          <a:spcPct val="107000"/>
                        </a:lnSpc>
                        <a:spcBef>
                          <a:spcPts val="600"/>
                        </a:spcBef>
                        <a:spcAft>
                          <a:spcPts val="500"/>
                        </a:spcAft>
                      </a:pP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extLst>
                  <a:ext uri="{0D108BD9-81ED-4DB2-BD59-A6C34878D82A}">
                    <a16:rowId xmlns:a16="http://schemas.microsoft.com/office/drawing/2014/main" val="4110862266"/>
                  </a:ext>
                </a:extLst>
              </a:tr>
              <a:tr h="734732">
                <a:tc>
                  <a:txBody>
                    <a:bodyPr/>
                    <a:lstStyle/>
                    <a:p>
                      <a:pPr marL="0" marR="0" lvl="0" indent="0">
                        <a:lnSpc>
                          <a:spcPct val="107000"/>
                        </a:lnSpc>
                        <a:spcBef>
                          <a:spcPts val="0"/>
                        </a:spcBef>
                        <a:spcAft>
                          <a:spcPts val="500"/>
                        </a:spcAft>
                        <a:buFont typeface="+mj-lt"/>
                        <a:buNone/>
                      </a:pPr>
                      <a:r>
                        <a:rPr lang="en-US" sz="1400" b="1" dirty="0" smtClean="0">
                          <a:effectLst/>
                        </a:rPr>
                        <a:t>2. Not </a:t>
                      </a:r>
                      <a:r>
                        <a:rPr lang="en-US" sz="1400" b="1" dirty="0">
                          <a:effectLst/>
                        </a:rPr>
                        <a:t>being able to stop or control worrying</a:t>
                      </a:r>
                      <a:endPar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tc>
                  <a:txBody>
                    <a:bodyPr/>
                    <a:lstStyle/>
                    <a:p>
                      <a:pPr marL="0" marR="0" algn="ctr">
                        <a:lnSpc>
                          <a:spcPct val="107000"/>
                        </a:lnSpc>
                        <a:spcBef>
                          <a:spcPts val="0"/>
                        </a:spcBef>
                        <a:spcAft>
                          <a:spcPts val="500"/>
                        </a:spcAft>
                      </a:pP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tc>
                  <a:txBody>
                    <a:bodyPr/>
                    <a:lstStyle/>
                    <a:p>
                      <a:pPr marL="0" marR="0" algn="ctr">
                        <a:lnSpc>
                          <a:spcPct val="107000"/>
                        </a:lnSpc>
                        <a:spcBef>
                          <a:spcPts val="0"/>
                        </a:spcBef>
                        <a:spcAft>
                          <a:spcPts val="500"/>
                        </a:spcAft>
                      </a:pP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tc>
                  <a:txBody>
                    <a:bodyPr/>
                    <a:lstStyle/>
                    <a:p>
                      <a:pPr marL="0" marR="0" algn="ctr">
                        <a:lnSpc>
                          <a:spcPct val="107000"/>
                        </a:lnSpc>
                        <a:spcBef>
                          <a:spcPts val="0"/>
                        </a:spcBef>
                        <a:spcAft>
                          <a:spcPts val="500"/>
                        </a:spcAft>
                      </a:pP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tc>
                  <a:txBody>
                    <a:bodyPr/>
                    <a:lstStyle/>
                    <a:p>
                      <a:pPr marL="0" marR="0" algn="ctr">
                        <a:lnSpc>
                          <a:spcPct val="107000"/>
                        </a:lnSpc>
                        <a:spcBef>
                          <a:spcPts val="0"/>
                        </a:spcBef>
                        <a:spcAft>
                          <a:spcPts val="500"/>
                        </a:spcAft>
                      </a:pP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extLst>
                  <a:ext uri="{0D108BD9-81ED-4DB2-BD59-A6C34878D82A}">
                    <a16:rowId xmlns:a16="http://schemas.microsoft.com/office/drawing/2014/main" val="2030701588"/>
                  </a:ext>
                </a:extLst>
              </a:tr>
              <a:tr h="734732">
                <a:tc>
                  <a:txBody>
                    <a:bodyPr/>
                    <a:lstStyle/>
                    <a:p>
                      <a:pPr marL="0" marR="0">
                        <a:lnSpc>
                          <a:spcPct val="107000"/>
                        </a:lnSpc>
                        <a:spcBef>
                          <a:spcPts val="600"/>
                        </a:spcBef>
                        <a:spcAft>
                          <a:spcPts val="500"/>
                        </a:spcAft>
                      </a:pPr>
                      <a:r>
                        <a:rPr lang="en-US" sz="1400" b="1" dirty="0" smtClean="0">
                          <a:effectLst/>
                        </a:rPr>
                        <a:t>3.</a:t>
                      </a:r>
                      <a:r>
                        <a:rPr lang="en-US" sz="1400" b="1" baseline="0" dirty="0" smtClean="0">
                          <a:effectLst/>
                        </a:rPr>
                        <a:t> </a:t>
                      </a:r>
                      <a:r>
                        <a:rPr lang="en-US" sz="1400" b="1" dirty="0" smtClean="0">
                          <a:effectLst/>
                        </a:rPr>
                        <a:t>Little </a:t>
                      </a:r>
                      <a:r>
                        <a:rPr lang="en-US" sz="1400" b="1" dirty="0">
                          <a:effectLst/>
                        </a:rPr>
                        <a:t>interest or pleasure in doing things</a:t>
                      </a:r>
                      <a:endPar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tc>
                  <a:txBody>
                    <a:bodyPr/>
                    <a:lstStyle/>
                    <a:p>
                      <a:pPr marL="0" marR="0" algn="ctr">
                        <a:lnSpc>
                          <a:spcPct val="107000"/>
                        </a:lnSpc>
                        <a:spcBef>
                          <a:spcPts val="600"/>
                        </a:spcBef>
                        <a:spcAft>
                          <a:spcPts val="500"/>
                        </a:spcAft>
                      </a:pP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tc>
                  <a:txBody>
                    <a:bodyPr/>
                    <a:lstStyle/>
                    <a:p>
                      <a:pPr marL="0" marR="0" algn="ctr">
                        <a:lnSpc>
                          <a:spcPct val="107000"/>
                        </a:lnSpc>
                        <a:spcBef>
                          <a:spcPts val="600"/>
                        </a:spcBef>
                        <a:spcAft>
                          <a:spcPts val="500"/>
                        </a:spcAft>
                      </a:pP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tc>
                  <a:txBody>
                    <a:bodyPr/>
                    <a:lstStyle/>
                    <a:p>
                      <a:pPr marL="0" marR="0" algn="ctr">
                        <a:lnSpc>
                          <a:spcPct val="107000"/>
                        </a:lnSpc>
                        <a:spcBef>
                          <a:spcPts val="600"/>
                        </a:spcBef>
                        <a:spcAft>
                          <a:spcPts val="500"/>
                        </a:spcAft>
                      </a:pP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tc>
                  <a:txBody>
                    <a:bodyPr/>
                    <a:lstStyle/>
                    <a:p>
                      <a:pPr marL="0" marR="0" algn="ctr">
                        <a:lnSpc>
                          <a:spcPct val="107000"/>
                        </a:lnSpc>
                        <a:spcBef>
                          <a:spcPts val="600"/>
                        </a:spcBef>
                        <a:spcAft>
                          <a:spcPts val="500"/>
                        </a:spcAft>
                      </a:pP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extLst>
                  <a:ext uri="{0D108BD9-81ED-4DB2-BD59-A6C34878D82A}">
                    <a16:rowId xmlns:a16="http://schemas.microsoft.com/office/drawing/2014/main" val="2994527593"/>
                  </a:ext>
                </a:extLst>
              </a:tr>
              <a:tr h="734732">
                <a:tc>
                  <a:txBody>
                    <a:bodyPr/>
                    <a:lstStyle/>
                    <a:p>
                      <a:pPr marL="0" marR="0">
                        <a:lnSpc>
                          <a:spcPct val="107000"/>
                        </a:lnSpc>
                        <a:spcBef>
                          <a:spcPts val="0"/>
                        </a:spcBef>
                        <a:spcAft>
                          <a:spcPts val="500"/>
                        </a:spcAft>
                      </a:pPr>
                      <a:r>
                        <a:rPr lang="en-US" sz="1400" b="1" dirty="0" smtClean="0">
                          <a:effectLst/>
                        </a:rPr>
                        <a:t>4.</a:t>
                      </a:r>
                      <a:r>
                        <a:rPr lang="en-US" sz="1400" b="1" baseline="0" dirty="0" smtClean="0">
                          <a:effectLst/>
                        </a:rPr>
                        <a:t> </a:t>
                      </a:r>
                      <a:r>
                        <a:rPr lang="en-US" sz="1400" b="1" dirty="0" smtClean="0">
                          <a:effectLst/>
                        </a:rPr>
                        <a:t>Feeling </a:t>
                      </a:r>
                      <a:r>
                        <a:rPr lang="en-US" sz="1400" b="1" dirty="0">
                          <a:effectLst/>
                        </a:rPr>
                        <a:t>down, depressed, or hopeless</a:t>
                      </a:r>
                      <a:endPar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tc>
                  <a:txBody>
                    <a:bodyPr/>
                    <a:lstStyle/>
                    <a:p>
                      <a:pPr marL="0" marR="0" algn="ctr">
                        <a:lnSpc>
                          <a:spcPct val="107000"/>
                        </a:lnSpc>
                        <a:spcBef>
                          <a:spcPts val="0"/>
                        </a:spcBef>
                        <a:spcAft>
                          <a:spcPts val="500"/>
                        </a:spcAft>
                      </a:pP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tc>
                  <a:txBody>
                    <a:bodyPr/>
                    <a:lstStyle/>
                    <a:p>
                      <a:pPr marL="0" marR="0" algn="ctr">
                        <a:lnSpc>
                          <a:spcPct val="107000"/>
                        </a:lnSpc>
                        <a:spcBef>
                          <a:spcPts val="0"/>
                        </a:spcBef>
                        <a:spcAft>
                          <a:spcPts val="500"/>
                        </a:spcAft>
                      </a:pPr>
                      <a:endParaRPr lang="en-US"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tc>
                  <a:txBody>
                    <a:bodyPr/>
                    <a:lstStyle/>
                    <a:p>
                      <a:pPr marL="0" marR="0" algn="ctr">
                        <a:lnSpc>
                          <a:spcPct val="107000"/>
                        </a:lnSpc>
                        <a:spcBef>
                          <a:spcPts val="0"/>
                        </a:spcBef>
                        <a:spcAft>
                          <a:spcPts val="500"/>
                        </a:spcAft>
                      </a:pP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tc>
                  <a:txBody>
                    <a:bodyPr/>
                    <a:lstStyle/>
                    <a:p>
                      <a:pPr marL="0" marR="0" algn="ctr">
                        <a:lnSpc>
                          <a:spcPct val="107000"/>
                        </a:lnSpc>
                        <a:spcBef>
                          <a:spcPts val="0"/>
                        </a:spcBef>
                        <a:spcAft>
                          <a:spcPts val="500"/>
                        </a:spcAft>
                      </a:pPr>
                      <a:endParaRPr lang="en-US"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nchor="ctr">
                    <a:solidFill>
                      <a:srgbClr val="0070C0"/>
                    </a:solidFill>
                  </a:tcPr>
                </a:tc>
                <a:extLst>
                  <a:ext uri="{0D108BD9-81ED-4DB2-BD59-A6C34878D82A}">
                    <a16:rowId xmlns:a16="http://schemas.microsoft.com/office/drawing/2014/main" val="2944877296"/>
                  </a:ext>
                </a:extLst>
              </a:tr>
            </a:tbl>
          </a:graphicData>
        </a:graphic>
      </p:graphicFrame>
    </p:spTree>
    <p:extLst>
      <p:ext uri="{BB962C8B-B14F-4D97-AF65-F5344CB8AC3E}">
        <p14:creationId xmlns:p14="http://schemas.microsoft.com/office/powerpoint/2010/main" val="33186506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4" name="Rectangle 2"/>
          <p:cNvSpPr>
            <a:spLocks noGrp="1" noChangeArrowheads="1"/>
          </p:cNvSpPr>
          <p:nvPr>
            <p:ph type="title"/>
          </p:nvPr>
        </p:nvSpPr>
        <p:spPr>
          <a:xfrm>
            <a:off x="762000" y="228600"/>
            <a:ext cx="8077200" cy="1143000"/>
          </a:xfrm>
        </p:spPr>
        <p:txBody>
          <a:bodyPr>
            <a:normAutofit/>
          </a:bodyPr>
          <a:lstStyle/>
          <a:p>
            <a:pPr algn="ctr" eaLnBrk="1" hangingPunct="1">
              <a:defRPr/>
            </a:pPr>
            <a:r>
              <a:rPr lang="en-US" sz="6000" b="1" dirty="0" smtClean="0">
                <a:solidFill>
                  <a:srgbClr val="FFFF00"/>
                </a:solidFill>
                <a:effectLst>
                  <a:outerShdw blurRad="38100" dist="38100" dir="2700000" algn="tl">
                    <a:srgbClr val="000000"/>
                  </a:outerShdw>
                </a:effectLst>
              </a:rPr>
              <a:t>Measures – sleep</a:t>
            </a:r>
          </a:p>
        </p:txBody>
      </p:sp>
      <p:sp>
        <p:nvSpPr>
          <p:cNvPr id="724995" name="Rectangle 3"/>
          <p:cNvSpPr>
            <a:spLocks noGrp="1" noChangeArrowheads="1"/>
          </p:cNvSpPr>
          <p:nvPr>
            <p:ph sz="quarter" idx="1"/>
          </p:nvPr>
        </p:nvSpPr>
        <p:spPr>
          <a:xfrm>
            <a:off x="439738" y="1371600"/>
            <a:ext cx="8399462" cy="5105400"/>
          </a:xfrm>
        </p:spPr>
        <p:txBody>
          <a:bodyPr/>
          <a:lstStyle/>
          <a:p>
            <a:pPr>
              <a:spcBef>
                <a:spcPct val="40000"/>
              </a:spcBef>
              <a:defRPr/>
            </a:pPr>
            <a:r>
              <a:rPr lang="en-US" sz="3600" b="1" dirty="0" smtClean="0">
                <a:solidFill>
                  <a:schemeClr val="bg1"/>
                </a:solidFill>
                <a:effectLst>
                  <a:outerShdw blurRad="38100" dist="38100" dir="2700000" algn="tl">
                    <a:srgbClr val="000000"/>
                  </a:outerShdw>
                </a:effectLst>
              </a:rPr>
              <a:t>PROMIS Slee</a:t>
            </a:r>
            <a:r>
              <a:rPr lang="en-US" sz="3600" b="1" dirty="0" smtClean="0">
                <a:solidFill>
                  <a:schemeClr val="bg1"/>
                </a:solidFill>
                <a:effectLst>
                  <a:outerShdw blurRad="38100" dist="38100" dir="2700000" algn="tl">
                    <a:srgbClr val="000000"/>
                  </a:outerShdw>
                </a:effectLst>
              </a:rPr>
              <a:t>p 4-item</a:t>
            </a:r>
            <a:endParaRPr lang="en-US" sz="3600" b="1" dirty="0" smtClean="0">
              <a:solidFill>
                <a:schemeClr val="bg1"/>
              </a:solidFill>
              <a:effectLst>
                <a:outerShdw blurRad="38100" dist="38100" dir="2700000" algn="tl">
                  <a:srgbClr val="000000"/>
                </a:outerShdw>
              </a:effectLst>
            </a:endParaRPr>
          </a:p>
          <a:p>
            <a:pPr marL="0" indent="0" eaLnBrk="1" hangingPunct="1">
              <a:spcBef>
                <a:spcPct val="40000"/>
              </a:spcBef>
              <a:buNone/>
              <a:defRPr/>
            </a:pPr>
            <a:endParaRPr lang="en-US" sz="3000" b="1" dirty="0" smtClean="0">
              <a:solidFill>
                <a:schemeClr val="bg1"/>
              </a:solidFill>
              <a:effectLst>
                <a:outerShdw blurRad="38100" dist="38100" dir="2700000" algn="tl">
                  <a:srgbClr val="000000">
                    <a:alpha val="43137"/>
                  </a:srgbClr>
                </a:outerShdw>
              </a:effectLst>
            </a:endParaRPr>
          </a:p>
          <a:p>
            <a:pPr eaLnBrk="1" hangingPunct="1">
              <a:spcBef>
                <a:spcPct val="40000"/>
              </a:spcBef>
              <a:buFontTx/>
              <a:buNone/>
              <a:defRPr/>
            </a:pPr>
            <a:endParaRPr lang="en-US" dirty="0" smtClean="0"/>
          </a:p>
          <a:p>
            <a:pPr eaLnBrk="1" hangingPunct="1">
              <a:defRPr/>
            </a:pPr>
            <a:endParaRPr lang="en-US" dirty="0" smtClean="0"/>
          </a:p>
        </p:txBody>
      </p:sp>
      <p:sp>
        <p:nvSpPr>
          <p:cNvPr id="4" name="Slide Number Placeholder 3"/>
          <p:cNvSpPr>
            <a:spLocks noGrp="1"/>
          </p:cNvSpPr>
          <p:nvPr>
            <p:ph type="sldNum" sz="quarter" idx="12"/>
          </p:nvPr>
        </p:nvSpPr>
        <p:spPr/>
        <p:txBody>
          <a:bodyPr/>
          <a:lstStyle/>
          <a:p>
            <a:fld id="{4E87A519-1236-488B-8CC9-E8D931C47E6C}" type="slidenum">
              <a:rPr lang="en-US" smtClean="0"/>
              <a:pPr/>
              <a:t>27</a:t>
            </a:fld>
            <a:endParaRPr lang="en-US"/>
          </a:p>
        </p:txBody>
      </p:sp>
      <p:pic>
        <p:nvPicPr>
          <p:cNvPr id="2" name="Picture 1"/>
          <p:cNvPicPr>
            <a:picLocks noChangeAspect="1"/>
          </p:cNvPicPr>
          <p:nvPr/>
        </p:nvPicPr>
        <p:blipFill>
          <a:blip r:embed="rId3"/>
          <a:stretch>
            <a:fillRect/>
          </a:stretch>
        </p:blipFill>
        <p:spPr>
          <a:xfrm>
            <a:off x="990600" y="2209800"/>
            <a:ext cx="7391400" cy="3886199"/>
          </a:xfrm>
          <a:prstGeom prst="rect">
            <a:avLst/>
          </a:prstGeom>
        </p:spPr>
      </p:pic>
    </p:spTree>
    <p:extLst>
      <p:ext uri="{BB962C8B-B14F-4D97-AF65-F5344CB8AC3E}">
        <p14:creationId xmlns:p14="http://schemas.microsoft.com/office/powerpoint/2010/main" val="19444514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4E87A519-1236-488B-8CC9-E8D931C47E6C}" type="slidenum">
              <a:rPr lang="en-US" smtClean="0"/>
              <a:pPr/>
              <a:t>28</a:t>
            </a:fld>
            <a:endParaRPr lang="en-US"/>
          </a:p>
        </p:txBody>
      </p:sp>
      <p:pic>
        <p:nvPicPr>
          <p:cNvPr id="5" name="Content Placeholder 4"/>
          <p:cNvPicPr>
            <a:picLocks noGrp="1" noChangeAspect="1"/>
          </p:cNvPicPr>
          <p:nvPr>
            <p:ph sz="quarter" idx="1"/>
          </p:nvPr>
        </p:nvPicPr>
        <p:blipFill>
          <a:blip r:embed="rId2"/>
          <a:stretch>
            <a:fillRect/>
          </a:stretch>
        </p:blipFill>
        <p:spPr>
          <a:xfrm>
            <a:off x="603504" y="990600"/>
            <a:ext cx="8083296" cy="5219700"/>
          </a:xfrm>
          <a:prstGeom prst="rect">
            <a:avLst/>
          </a:prstGeom>
        </p:spPr>
      </p:pic>
    </p:spTree>
    <p:extLst>
      <p:ext uri="{BB962C8B-B14F-4D97-AF65-F5344CB8AC3E}">
        <p14:creationId xmlns:p14="http://schemas.microsoft.com/office/powerpoint/2010/main" val="4619917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5701"/>
            <a:ext cx="8458200" cy="1143000"/>
          </a:xfrm>
        </p:spPr>
        <p:txBody>
          <a:bodyPr>
            <a:normAutofit fontScale="90000"/>
          </a:bodyPr>
          <a:lstStyle/>
          <a:p>
            <a:r>
              <a:rPr lang="en-US" b="1" dirty="0" smtClean="0">
                <a:solidFill>
                  <a:srgbClr val="FFFF00"/>
                </a:solidFill>
              </a:rPr>
              <a:t>CONSORT extension: pragmatic trials</a:t>
            </a:r>
            <a:endParaRPr lang="en-US" b="1" dirty="0">
              <a:solidFill>
                <a:srgbClr val="FFFF00"/>
              </a:solidFill>
            </a:endParaRPr>
          </a:p>
        </p:txBody>
      </p:sp>
      <p:sp>
        <p:nvSpPr>
          <p:cNvPr id="3" name="Content Placeholder 2"/>
          <p:cNvSpPr>
            <a:spLocks noGrp="1"/>
          </p:cNvSpPr>
          <p:nvPr>
            <p:ph idx="1"/>
          </p:nvPr>
        </p:nvSpPr>
        <p:spPr>
          <a:xfrm>
            <a:off x="381000" y="1447799"/>
            <a:ext cx="8305800" cy="4751099"/>
          </a:xfrm>
        </p:spPr>
        <p:txBody>
          <a:bodyPr>
            <a:normAutofit fontScale="92500" lnSpcReduction="10000"/>
          </a:bodyPr>
          <a:lstStyle/>
          <a:p>
            <a:r>
              <a:rPr lang="en-US" sz="2800" b="1" dirty="0" smtClean="0">
                <a:solidFill>
                  <a:schemeClr val="bg1"/>
                </a:solidFill>
              </a:rPr>
              <a:t>Recommended extending 8 checklist items for reporting pragmatic </a:t>
            </a:r>
            <a:r>
              <a:rPr lang="en-US" sz="2800" b="1" dirty="0" smtClean="0">
                <a:solidFill>
                  <a:schemeClr val="bg1"/>
                </a:solidFill>
              </a:rPr>
              <a:t>trials</a:t>
            </a:r>
          </a:p>
          <a:p>
            <a:pPr marL="0" indent="0">
              <a:buNone/>
            </a:pPr>
            <a:endParaRPr lang="en-US" sz="2800" b="1" dirty="0" smtClean="0">
              <a:solidFill>
                <a:schemeClr val="bg1"/>
              </a:solidFill>
            </a:endParaRPr>
          </a:p>
          <a:p>
            <a:pPr marL="777240" lvl="1" indent="-457200">
              <a:buClr>
                <a:srgbClr val="FFFF00"/>
              </a:buClr>
              <a:buFont typeface="+mj-lt"/>
              <a:buAutoNum type="arabicPeriod"/>
            </a:pPr>
            <a:r>
              <a:rPr lang="en-US" sz="2800" b="1" dirty="0" smtClean="0">
                <a:solidFill>
                  <a:schemeClr val="bg1"/>
                </a:solidFill>
              </a:rPr>
              <a:t>The background</a:t>
            </a:r>
          </a:p>
          <a:p>
            <a:pPr marL="777240" lvl="1" indent="-457200">
              <a:buClr>
                <a:srgbClr val="FFFF00"/>
              </a:buClr>
              <a:buFont typeface="+mj-lt"/>
              <a:buAutoNum type="arabicPeriod"/>
            </a:pPr>
            <a:r>
              <a:rPr lang="en-US" sz="2800" b="1" dirty="0" smtClean="0">
                <a:solidFill>
                  <a:schemeClr val="bg1"/>
                </a:solidFill>
              </a:rPr>
              <a:t>Participants</a:t>
            </a:r>
          </a:p>
          <a:p>
            <a:pPr marL="777240" lvl="1" indent="-457200">
              <a:buClr>
                <a:srgbClr val="FFFF00"/>
              </a:buClr>
              <a:buFont typeface="+mj-lt"/>
              <a:buAutoNum type="arabicPeriod"/>
            </a:pPr>
            <a:r>
              <a:rPr lang="en-US" sz="2800" b="1" dirty="0" smtClean="0">
                <a:solidFill>
                  <a:schemeClr val="bg1"/>
                </a:solidFill>
              </a:rPr>
              <a:t>Interventions</a:t>
            </a:r>
            <a:endParaRPr lang="en-US" sz="2800" b="1" dirty="0">
              <a:solidFill>
                <a:schemeClr val="bg1"/>
              </a:solidFill>
            </a:endParaRPr>
          </a:p>
          <a:p>
            <a:pPr marL="777240" lvl="1" indent="-457200">
              <a:buClr>
                <a:srgbClr val="FFFF00"/>
              </a:buClr>
              <a:buFont typeface="+mj-lt"/>
              <a:buAutoNum type="arabicPeriod"/>
            </a:pPr>
            <a:r>
              <a:rPr lang="en-US" sz="2800" b="1" dirty="0" smtClean="0">
                <a:solidFill>
                  <a:schemeClr val="bg1"/>
                </a:solidFill>
              </a:rPr>
              <a:t>Outcomes</a:t>
            </a:r>
            <a:endParaRPr lang="en-US" sz="2800" b="1" dirty="0">
              <a:solidFill>
                <a:schemeClr val="bg1"/>
              </a:solidFill>
            </a:endParaRPr>
          </a:p>
          <a:p>
            <a:pPr marL="777240" lvl="1" indent="-457200">
              <a:buClr>
                <a:srgbClr val="FFFF00"/>
              </a:buClr>
              <a:buFont typeface="+mj-lt"/>
              <a:buAutoNum type="arabicPeriod"/>
            </a:pPr>
            <a:r>
              <a:rPr lang="en-US" sz="2800" b="1" dirty="0" smtClean="0">
                <a:solidFill>
                  <a:schemeClr val="bg1"/>
                </a:solidFill>
              </a:rPr>
              <a:t>Sample size</a:t>
            </a:r>
          </a:p>
          <a:p>
            <a:pPr marL="777240" lvl="1" indent="-457200">
              <a:buClr>
                <a:srgbClr val="FFFF00"/>
              </a:buClr>
              <a:buFont typeface="+mj-lt"/>
              <a:buAutoNum type="arabicPeriod"/>
            </a:pPr>
            <a:r>
              <a:rPr lang="en-US" sz="2800" b="1" dirty="0" smtClean="0">
                <a:solidFill>
                  <a:schemeClr val="bg1"/>
                </a:solidFill>
              </a:rPr>
              <a:t>Blinding</a:t>
            </a:r>
            <a:endParaRPr lang="en-US" sz="2800" b="1" dirty="0">
              <a:solidFill>
                <a:schemeClr val="bg1"/>
              </a:solidFill>
            </a:endParaRPr>
          </a:p>
          <a:p>
            <a:pPr marL="777240" lvl="1" indent="-457200">
              <a:buClr>
                <a:srgbClr val="FFFF00"/>
              </a:buClr>
              <a:buFont typeface="+mj-lt"/>
              <a:buAutoNum type="arabicPeriod"/>
            </a:pPr>
            <a:r>
              <a:rPr lang="en-US" sz="2800" b="1" dirty="0" smtClean="0">
                <a:solidFill>
                  <a:schemeClr val="bg1"/>
                </a:solidFill>
              </a:rPr>
              <a:t>Participant flow</a:t>
            </a:r>
          </a:p>
          <a:p>
            <a:pPr marL="777240" lvl="1" indent="-457200">
              <a:buClr>
                <a:srgbClr val="FFFF00"/>
              </a:buClr>
              <a:buFont typeface="+mj-lt"/>
              <a:buAutoNum type="arabicPeriod"/>
            </a:pPr>
            <a:r>
              <a:rPr lang="en-US" sz="2800" b="1" dirty="0" smtClean="0">
                <a:solidFill>
                  <a:schemeClr val="bg1"/>
                </a:solidFill>
              </a:rPr>
              <a:t>Generalizability </a:t>
            </a:r>
            <a:r>
              <a:rPr lang="en-US" sz="2800" b="1" dirty="0" smtClean="0">
                <a:solidFill>
                  <a:schemeClr val="bg1"/>
                </a:solidFill>
              </a:rPr>
              <a:t>of findings</a:t>
            </a:r>
            <a:endParaRPr lang="en-US" sz="2800" b="1" dirty="0">
              <a:solidFill>
                <a:schemeClr val="bg1"/>
              </a:solidFill>
            </a:endParaRPr>
          </a:p>
        </p:txBody>
      </p:sp>
      <p:sp>
        <p:nvSpPr>
          <p:cNvPr id="4" name="TextBox 3"/>
          <p:cNvSpPr txBox="1"/>
          <p:nvPr/>
        </p:nvSpPr>
        <p:spPr>
          <a:xfrm>
            <a:off x="5562600" y="6198899"/>
            <a:ext cx="3249608" cy="369332"/>
          </a:xfrm>
          <a:prstGeom prst="rect">
            <a:avLst/>
          </a:prstGeom>
          <a:noFill/>
        </p:spPr>
        <p:txBody>
          <a:bodyPr wrap="none" rtlCol="0">
            <a:spAutoFit/>
          </a:bodyPr>
          <a:lstStyle/>
          <a:p>
            <a:r>
              <a:rPr lang="en-US" b="1" dirty="0" err="1" smtClean="0">
                <a:solidFill>
                  <a:schemeClr val="bg1"/>
                </a:solidFill>
              </a:rPr>
              <a:t>Zwarenstein</a:t>
            </a:r>
            <a:r>
              <a:rPr lang="en-US" b="1" dirty="0" smtClean="0">
                <a:solidFill>
                  <a:schemeClr val="bg1"/>
                </a:solidFill>
              </a:rPr>
              <a:t> et al. BMJ 2008</a:t>
            </a:r>
            <a:endParaRPr lang="en-US" b="1" dirty="0">
              <a:solidFill>
                <a:schemeClr val="bg1"/>
              </a:solidFill>
            </a:endParaRPr>
          </a:p>
        </p:txBody>
      </p:sp>
    </p:spTree>
    <p:extLst>
      <p:ext uri="{BB962C8B-B14F-4D97-AF65-F5344CB8AC3E}">
        <p14:creationId xmlns:p14="http://schemas.microsoft.com/office/powerpoint/2010/main" val="1235512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00100" y="1676400"/>
            <a:ext cx="7886700" cy="2746258"/>
          </a:xfrm>
        </p:spPr>
      </p:pic>
      <p:sp>
        <p:nvSpPr>
          <p:cNvPr id="6" name="TextBox 5"/>
          <p:cNvSpPr txBox="1"/>
          <p:nvPr/>
        </p:nvSpPr>
        <p:spPr>
          <a:xfrm>
            <a:off x="1194816" y="5315712"/>
            <a:ext cx="6644640" cy="369332"/>
          </a:xfrm>
          <a:prstGeom prst="rect">
            <a:avLst/>
          </a:prstGeom>
          <a:noFill/>
        </p:spPr>
        <p:txBody>
          <a:bodyPr wrap="square" rtlCol="0">
            <a:spAutoFit/>
          </a:bodyPr>
          <a:lstStyle/>
          <a:p>
            <a:r>
              <a:rPr lang="en-US" dirty="0">
                <a:solidFill>
                  <a:schemeClr val="bg1"/>
                </a:solidFill>
              </a:rPr>
              <a:t>the </a:t>
            </a:r>
            <a:r>
              <a:rPr lang="en-US" dirty="0" err="1">
                <a:solidFill>
                  <a:schemeClr val="bg1"/>
                </a:solidFill>
              </a:rPr>
              <a:t>bmj</a:t>
            </a:r>
            <a:r>
              <a:rPr lang="en-US" dirty="0">
                <a:solidFill>
                  <a:schemeClr val="bg1"/>
                </a:solidFill>
              </a:rPr>
              <a:t> | BMJ 2015;350:h2147 | </a:t>
            </a:r>
            <a:r>
              <a:rPr lang="en-US" dirty="0" err="1">
                <a:solidFill>
                  <a:schemeClr val="bg1"/>
                </a:solidFill>
              </a:rPr>
              <a:t>doi</a:t>
            </a:r>
            <a:r>
              <a:rPr lang="en-US" dirty="0">
                <a:solidFill>
                  <a:schemeClr val="bg1"/>
                </a:solidFill>
              </a:rPr>
              <a:t>: 10.1136/bmj.h2147</a:t>
            </a:r>
          </a:p>
        </p:txBody>
      </p:sp>
      <p:sp>
        <p:nvSpPr>
          <p:cNvPr id="2" name="Slide Number Placeholder 1"/>
          <p:cNvSpPr>
            <a:spLocks noGrp="1"/>
          </p:cNvSpPr>
          <p:nvPr>
            <p:ph type="sldNum" sz="quarter" idx="12"/>
          </p:nvPr>
        </p:nvSpPr>
        <p:spPr/>
        <p:txBody>
          <a:bodyPr/>
          <a:lstStyle/>
          <a:p>
            <a:fld id="{584CEA1D-4F52-4978-BCAE-DF42E5C749B6}" type="slidenum">
              <a:rPr lang="en-US" smtClean="0"/>
              <a:pPr/>
              <a:t>3</a:t>
            </a:fld>
            <a:endParaRPr lang="en-US" dirty="0"/>
          </a:p>
        </p:txBody>
      </p:sp>
    </p:spTree>
    <p:extLst>
      <p:ext uri="{BB962C8B-B14F-4D97-AF65-F5344CB8AC3E}">
        <p14:creationId xmlns:p14="http://schemas.microsoft.com/office/powerpoint/2010/main" val="32998657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fontScale="90000"/>
          </a:bodyPr>
          <a:lstStyle/>
          <a:p>
            <a:pPr algn="ctr"/>
            <a:r>
              <a:rPr lang="en-US" b="1" dirty="0">
                <a:solidFill>
                  <a:srgbClr val="FFFF00"/>
                </a:solidFill>
                <a:effectLst>
                  <a:outerShdw blurRad="38100" dist="38100" dir="2700000" algn="tl">
                    <a:srgbClr val="000000">
                      <a:alpha val="43137"/>
                    </a:srgbClr>
                  </a:outerShdw>
                </a:effectLst>
              </a:rPr>
              <a:t>Checklist of items for reporting pragmatic trials</a:t>
            </a:r>
          </a:p>
        </p:txBody>
      </p:sp>
      <p:sp>
        <p:nvSpPr>
          <p:cNvPr id="3" name="Slide Number Placeholder 2"/>
          <p:cNvSpPr>
            <a:spLocks noGrp="1"/>
          </p:cNvSpPr>
          <p:nvPr>
            <p:ph type="sldNum" sz="quarter" idx="12"/>
          </p:nvPr>
        </p:nvSpPr>
        <p:spPr/>
        <p:txBody>
          <a:bodyPr/>
          <a:lstStyle/>
          <a:p>
            <a:fld id="{4E87A519-1236-488B-8CC9-E8D931C47E6C}" type="slidenum">
              <a:rPr lang="en-US" smtClean="0"/>
              <a:pPr/>
              <a:t>30</a:t>
            </a:fld>
            <a:endParaRPr lang="en-US"/>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991169809"/>
              </p:ext>
            </p:extLst>
          </p:nvPr>
        </p:nvGraphicFramePr>
        <p:xfrm>
          <a:off x="603503" y="1676400"/>
          <a:ext cx="8159497" cy="4533900"/>
        </p:xfrm>
        <a:graphic>
          <a:graphicData uri="http://schemas.openxmlformats.org/drawingml/2006/table">
            <a:tbl>
              <a:tblPr firstRow="1" bandRow="1">
                <a:tableStyleId>{5C22544A-7EE6-4342-B048-85BDC9FD1C3A}</a:tableStyleId>
              </a:tblPr>
              <a:tblGrid>
                <a:gridCol w="1858639">
                  <a:extLst>
                    <a:ext uri="{9D8B030D-6E8A-4147-A177-3AD203B41FA5}">
                      <a16:colId xmlns:a16="http://schemas.microsoft.com/office/drawing/2014/main" val="115765843"/>
                    </a:ext>
                  </a:extLst>
                </a:gridCol>
                <a:gridCol w="1119258">
                  <a:extLst>
                    <a:ext uri="{9D8B030D-6E8A-4147-A177-3AD203B41FA5}">
                      <a16:colId xmlns:a16="http://schemas.microsoft.com/office/drawing/2014/main" val="1253643638"/>
                    </a:ext>
                  </a:extLst>
                </a:gridCol>
                <a:gridCol w="3081314">
                  <a:extLst>
                    <a:ext uri="{9D8B030D-6E8A-4147-A177-3AD203B41FA5}">
                      <a16:colId xmlns:a16="http://schemas.microsoft.com/office/drawing/2014/main" val="3045179831"/>
                    </a:ext>
                  </a:extLst>
                </a:gridCol>
                <a:gridCol w="2100286">
                  <a:extLst>
                    <a:ext uri="{9D8B030D-6E8A-4147-A177-3AD203B41FA5}">
                      <a16:colId xmlns:a16="http://schemas.microsoft.com/office/drawing/2014/main" val="1203419085"/>
                    </a:ext>
                  </a:extLst>
                </a:gridCol>
              </a:tblGrid>
              <a:tr h="1398757">
                <a:tc>
                  <a:txBody>
                    <a:bodyPr/>
                    <a:lstStyle/>
                    <a:p>
                      <a:pPr marL="0" marR="0">
                        <a:spcBef>
                          <a:spcPts val="0"/>
                        </a:spcBef>
                        <a:spcAft>
                          <a:spcPts val="0"/>
                        </a:spcAft>
                      </a:pPr>
                      <a:r>
                        <a:rPr lang="en-CA" sz="1800" dirty="0">
                          <a:effectLst/>
                          <a:latin typeface="Times" panose="02020603050405020304" pitchFamily="18" charset="0"/>
                          <a:ea typeface="Times New Roman" panose="02020603050405020304" pitchFamily="18" charset="0"/>
                          <a:cs typeface="Times New Roman" panose="02020603050405020304" pitchFamily="18" charset="0"/>
                        </a:rPr>
                        <a:t>Section</a:t>
                      </a:r>
                      <a:endParaRPr lang="en-US" sz="1800" dirty="0">
                        <a:effectLst/>
                        <a:latin typeface="Cambria" panose="02040503050406030204" pitchFamily="18" charset="0"/>
                        <a:ea typeface="MS Mincho"/>
                        <a:cs typeface="Times New Roman" panose="02020603050405020304" pitchFamily="18" charset="0"/>
                      </a:endParaRPr>
                    </a:p>
                  </a:txBody>
                  <a:tcPr marL="30480" marR="30480" marT="30480" marB="30480" anchor="ctr"/>
                </a:tc>
                <a:tc>
                  <a:txBody>
                    <a:bodyPr/>
                    <a:lstStyle/>
                    <a:p>
                      <a:pPr marL="0" marR="0" algn="ctr">
                        <a:spcBef>
                          <a:spcPts val="0"/>
                        </a:spcBef>
                        <a:spcAft>
                          <a:spcPts val="0"/>
                        </a:spcAft>
                      </a:pPr>
                      <a:r>
                        <a:rPr lang="en-CA" sz="1800" dirty="0">
                          <a:effectLst/>
                          <a:latin typeface="Times" panose="02020603050405020304" pitchFamily="18" charset="0"/>
                          <a:ea typeface="Times New Roman" panose="02020603050405020304" pitchFamily="18" charset="0"/>
                          <a:cs typeface="Times New Roman" panose="02020603050405020304" pitchFamily="18" charset="0"/>
                        </a:rPr>
                        <a:t>Item</a:t>
                      </a:r>
                      <a:endParaRPr lang="en-US" sz="1800" dirty="0">
                        <a:effectLst/>
                        <a:latin typeface="Cambria" panose="02040503050406030204" pitchFamily="18" charset="0"/>
                        <a:ea typeface="MS Mincho"/>
                        <a:cs typeface="Times New Roman" panose="02020603050405020304" pitchFamily="18" charset="0"/>
                      </a:endParaRPr>
                    </a:p>
                  </a:txBody>
                  <a:tcPr marL="30480" marR="30480" marT="30480" marB="30480" anchor="ctr"/>
                </a:tc>
                <a:tc>
                  <a:txBody>
                    <a:bodyPr/>
                    <a:lstStyle/>
                    <a:p>
                      <a:pPr marL="0" marR="0" algn="ctr">
                        <a:spcBef>
                          <a:spcPts val="0"/>
                        </a:spcBef>
                        <a:spcAft>
                          <a:spcPts val="0"/>
                        </a:spcAft>
                      </a:pPr>
                      <a:r>
                        <a:rPr lang="en-CA" sz="1800" dirty="0">
                          <a:effectLst/>
                          <a:latin typeface="Times" panose="02020603050405020304" pitchFamily="18" charset="0"/>
                          <a:ea typeface="Times New Roman" panose="02020603050405020304" pitchFamily="18" charset="0"/>
                          <a:cs typeface="Times New Roman" panose="02020603050405020304" pitchFamily="18" charset="0"/>
                        </a:rPr>
                        <a:t>Standard CONSORT description</a:t>
                      </a:r>
                      <a:endParaRPr lang="en-US" sz="1800" dirty="0">
                        <a:effectLst/>
                        <a:latin typeface="Cambria" panose="02040503050406030204" pitchFamily="18" charset="0"/>
                        <a:ea typeface="MS Mincho"/>
                        <a:cs typeface="Times New Roman" panose="02020603050405020304" pitchFamily="18" charset="0"/>
                      </a:endParaRPr>
                    </a:p>
                  </a:txBody>
                  <a:tcPr marL="30480" marR="30480" marT="30480" marB="30480" anchor="ctr"/>
                </a:tc>
                <a:tc>
                  <a:txBody>
                    <a:bodyPr/>
                    <a:lstStyle/>
                    <a:p>
                      <a:pPr marL="0" marR="0" algn="ctr">
                        <a:spcBef>
                          <a:spcPts val="0"/>
                        </a:spcBef>
                        <a:spcAft>
                          <a:spcPts val="0"/>
                        </a:spcAft>
                      </a:pPr>
                      <a:r>
                        <a:rPr lang="en-CA" sz="1800" dirty="0">
                          <a:effectLst/>
                          <a:latin typeface="Times" panose="02020603050405020304" pitchFamily="18" charset="0"/>
                          <a:ea typeface="Times New Roman" panose="02020603050405020304" pitchFamily="18" charset="0"/>
                          <a:cs typeface="Times New Roman" panose="02020603050405020304" pitchFamily="18" charset="0"/>
                        </a:rPr>
                        <a:t>Extension for pragmatic trials</a:t>
                      </a:r>
                      <a:endParaRPr lang="en-US" sz="1800" dirty="0">
                        <a:effectLst/>
                        <a:latin typeface="Cambria" panose="02040503050406030204" pitchFamily="18" charset="0"/>
                        <a:ea typeface="MS Mincho"/>
                        <a:cs typeface="Times New Roman" panose="02020603050405020304" pitchFamily="18" charset="0"/>
                      </a:endParaRPr>
                    </a:p>
                  </a:txBody>
                  <a:tcPr marL="30480" marR="30480" marT="30480" marB="30480" anchor="ctr"/>
                </a:tc>
                <a:extLst>
                  <a:ext uri="{0D108BD9-81ED-4DB2-BD59-A6C34878D82A}">
                    <a16:rowId xmlns:a16="http://schemas.microsoft.com/office/drawing/2014/main" val="131270193"/>
                  </a:ext>
                </a:extLst>
              </a:tr>
              <a:tr h="3135143">
                <a:tc>
                  <a:txBody>
                    <a:bodyPr/>
                    <a:lstStyle/>
                    <a:p>
                      <a:pPr marL="0" marR="0">
                        <a:spcBef>
                          <a:spcPts val="0"/>
                        </a:spcBef>
                        <a:spcAft>
                          <a:spcPts val="0"/>
                        </a:spcAft>
                      </a:pPr>
                      <a:r>
                        <a:rPr lang="en-CA" sz="2000" b="1" dirty="0">
                          <a:effectLst/>
                          <a:latin typeface="Times" panose="02020603050405020304" pitchFamily="18" charset="0"/>
                          <a:ea typeface="Times New Roman" panose="02020603050405020304" pitchFamily="18" charset="0"/>
                          <a:cs typeface="Times New Roman" panose="02020603050405020304" pitchFamily="18" charset="0"/>
                        </a:rPr>
                        <a:t>Outcomes</a:t>
                      </a:r>
                      <a:endParaRPr lang="en-US" sz="2000" b="1" dirty="0">
                        <a:effectLst/>
                        <a:latin typeface="Cambria" panose="02040503050406030204" pitchFamily="18" charset="0"/>
                        <a:ea typeface="MS Mincho"/>
                        <a:cs typeface="Times New Roman" panose="02020603050405020304" pitchFamily="18" charset="0"/>
                      </a:endParaRPr>
                    </a:p>
                  </a:txBody>
                  <a:tcPr marL="30480" marR="30480" marT="30480" marB="30480" anchor="ctr"/>
                </a:tc>
                <a:tc>
                  <a:txBody>
                    <a:bodyPr/>
                    <a:lstStyle/>
                    <a:p>
                      <a:pPr marL="0" marR="0">
                        <a:spcBef>
                          <a:spcPts val="0"/>
                        </a:spcBef>
                        <a:spcAft>
                          <a:spcPts val="0"/>
                        </a:spcAft>
                      </a:pPr>
                      <a:r>
                        <a:rPr lang="en-CA" sz="1400" b="1" dirty="0">
                          <a:effectLst/>
                          <a:latin typeface="Times" panose="02020603050405020304" pitchFamily="18" charset="0"/>
                          <a:ea typeface="Times New Roman" panose="02020603050405020304" pitchFamily="18" charset="0"/>
                          <a:cs typeface="Times New Roman" panose="02020603050405020304" pitchFamily="18" charset="0"/>
                        </a:rPr>
                        <a:t>6</a:t>
                      </a:r>
                      <a:endParaRPr lang="en-US" sz="1400" b="1" dirty="0">
                        <a:effectLst/>
                        <a:latin typeface="Cambria" panose="02040503050406030204" pitchFamily="18" charset="0"/>
                        <a:ea typeface="MS Mincho"/>
                        <a:cs typeface="Times New Roman" panose="02020603050405020304" pitchFamily="18" charset="0"/>
                      </a:endParaRPr>
                    </a:p>
                  </a:txBody>
                  <a:tcPr marL="30480" marR="30480" marT="30480" marB="30480" anchor="ctr"/>
                </a:tc>
                <a:tc>
                  <a:txBody>
                    <a:bodyPr/>
                    <a:lstStyle/>
                    <a:p>
                      <a:pPr marL="0" marR="0">
                        <a:spcBef>
                          <a:spcPts val="0"/>
                        </a:spcBef>
                        <a:spcAft>
                          <a:spcPts val="0"/>
                        </a:spcAft>
                      </a:pPr>
                      <a:r>
                        <a:rPr lang="en-CA" sz="1400" b="1" dirty="0">
                          <a:effectLst/>
                          <a:latin typeface="Times" panose="02020603050405020304" pitchFamily="18" charset="0"/>
                          <a:ea typeface="Times New Roman" panose="02020603050405020304" pitchFamily="18" charset="0"/>
                          <a:cs typeface="Times New Roman" panose="02020603050405020304" pitchFamily="18" charset="0"/>
                        </a:rPr>
                        <a:t>Clearly defined primary and secondary outcome measures and, when applicable, any methods used to enhance the quality of measurements (</a:t>
                      </a:r>
                      <a:r>
                        <a:rPr lang="en-CA" sz="1400" b="1" dirty="0" err="1">
                          <a:effectLst/>
                          <a:latin typeface="Times" panose="02020603050405020304" pitchFamily="18" charset="0"/>
                          <a:ea typeface="Times New Roman" panose="02020603050405020304" pitchFamily="18" charset="0"/>
                          <a:cs typeface="Times New Roman" panose="02020603050405020304" pitchFamily="18" charset="0"/>
                        </a:rPr>
                        <a:t>eg</a:t>
                      </a:r>
                      <a:r>
                        <a:rPr lang="en-CA" sz="1400" b="1" dirty="0">
                          <a:effectLst/>
                          <a:latin typeface="Times" panose="02020603050405020304" pitchFamily="18" charset="0"/>
                          <a:ea typeface="Times New Roman" panose="02020603050405020304" pitchFamily="18" charset="0"/>
                          <a:cs typeface="Times New Roman" panose="02020603050405020304" pitchFamily="18" charset="0"/>
                        </a:rPr>
                        <a:t>, multiple observations, training of assessors)</a:t>
                      </a:r>
                      <a:endParaRPr lang="en-US" sz="1400" b="1" dirty="0">
                        <a:effectLst/>
                        <a:latin typeface="Cambria" panose="02040503050406030204" pitchFamily="18" charset="0"/>
                        <a:ea typeface="MS Mincho"/>
                        <a:cs typeface="Times New Roman" panose="02020603050405020304" pitchFamily="18" charset="0"/>
                      </a:endParaRPr>
                    </a:p>
                  </a:txBody>
                  <a:tcPr marL="30480" marR="30480" marT="30480" marB="30480" anchor="ctr"/>
                </a:tc>
                <a:tc>
                  <a:txBody>
                    <a:bodyPr/>
                    <a:lstStyle/>
                    <a:p>
                      <a:pPr marL="0" marR="0">
                        <a:spcBef>
                          <a:spcPts val="0"/>
                        </a:spcBef>
                        <a:spcAft>
                          <a:spcPts val="0"/>
                        </a:spcAft>
                      </a:pPr>
                      <a:r>
                        <a:rPr lang="en-CA" sz="1400" b="1" dirty="0">
                          <a:effectLst/>
                          <a:latin typeface="Times" panose="02020603050405020304" pitchFamily="18" charset="0"/>
                          <a:ea typeface="Times New Roman" panose="02020603050405020304" pitchFamily="18" charset="0"/>
                          <a:cs typeface="Times New Roman" panose="02020603050405020304" pitchFamily="18" charset="0"/>
                        </a:rPr>
                        <a:t>Explain why the chosen outcomes and, when relevant, the length of follow-up are considered important to those who will use the results of the trial</a:t>
                      </a:r>
                      <a:endParaRPr lang="en-US" sz="1400" b="1" dirty="0">
                        <a:effectLst/>
                        <a:latin typeface="Cambria" panose="02040503050406030204" pitchFamily="18" charset="0"/>
                        <a:ea typeface="MS Mincho"/>
                        <a:cs typeface="Times New Roman" panose="02020603050405020304" pitchFamily="18" charset="0"/>
                      </a:endParaRPr>
                    </a:p>
                  </a:txBody>
                  <a:tcPr marL="30480" marR="30480" marT="30480" marB="30480" anchor="ctr"/>
                </a:tc>
                <a:extLst>
                  <a:ext uri="{0D108BD9-81ED-4DB2-BD59-A6C34878D82A}">
                    <a16:rowId xmlns:a16="http://schemas.microsoft.com/office/drawing/2014/main" val="77562860"/>
                  </a:ext>
                </a:extLst>
              </a:tr>
            </a:tbl>
          </a:graphicData>
        </a:graphic>
      </p:graphicFrame>
    </p:spTree>
    <p:extLst>
      <p:ext uri="{BB962C8B-B14F-4D97-AF65-F5344CB8AC3E}">
        <p14:creationId xmlns:p14="http://schemas.microsoft.com/office/powerpoint/2010/main" val="17591436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6000" b="1" dirty="0" smtClean="0">
                <a:solidFill>
                  <a:srgbClr val="FFFF00"/>
                </a:solidFill>
                <a:effectLst>
                  <a:outerShdw blurRad="38100" dist="38100" dir="2700000" algn="tl">
                    <a:srgbClr val="000000">
                      <a:alpha val="43137"/>
                    </a:srgbClr>
                  </a:outerShdw>
                </a:effectLst>
              </a:rPr>
              <a:t>Data considerations</a:t>
            </a:r>
            <a:r>
              <a:rPr lang="en-US" dirty="0" smtClean="0"/>
              <a:t>	</a:t>
            </a:r>
            <a:endParaRPr lang="en-US" dirty="0"/>
          </a:p>
        </p:txBody>
      </p:sp>
      <p:sp>
        <p:nvSpPr>
          <p:cNvPr id="3" name="Slide Number Placeholder 2"/>
          <p:cNvSpPr>
            <a:spLocks noGrp="1"/>
          </p:cNvSpPr>
          <p:nvPr>
            <p:ph type="sldNum" sz="quarter" idx="12"/>
          </p:nvPr>
        </p:nvSpPr>
        <p:spPr/>
        <p:txBody>
          <a:bodyPr/>
          <a:lstStyle/>
          <a:p>
            <a:fld id="{4E87A519-1236-488B-8CC9-E8D931C47E6C}" type="slidenum">
              <a:rPr lang="en-US" smtClean="0"/>
              <a:pPr/>
              <a:t>31</a:t>
            </a:fld>
            <a:endParaRPr lang="en-US"/>
          </a:p>
        </p:txBody>
      </p:sp>
      <p:sp>
        <p:nvSpPr>
          <p:cNvPr id="4" name="Content Placeholder 3"/>
          <p:cNvSpPr>
            <a:spLocks noGrp="1"/>
          </p:cNvSpPr>
          <p:nvPr>
            <p:ph sz="quarter" idx="1"/>
          </p:nvPr>
        </p:nvSpPr>
        <p:spPr>
          <a:xfrm>
            <a:off x="457200" y="1447800"/>
            <a:ext cx="8229600" cy="4762500"/>
          </a:xfrm>
        </p:spPr>
        <p:txBody>
          <a:bodyPr>
            <a:normAutofit fontScale="92500" lnSpcReduction="10000"/>
          </a:bodyPr>
          <a:lstStyle/>
          <a:p>
            <a:r>
              <a:rPr lang="en-US" sz="3600" b="1" dirty="0" smtClean="0">
                <a:solidFill>
                  <a:schemeClr val="bg1"/>
                </a:solidFill>
              </a:rPr>
              <a:t>Quality and completeness of clinical data for research</a:t>
            </a:r>
          </a:p>
          <a:p>
            <a:endParaRPr lang="en-US" sz="3600" b="1" dirty="0" smtClean="0">
              <a:solidFill>
                <a:schemeClr val="bg1"/>
              </a:solidFill>
            </a:endParaRPr>
          </a:p>
          <a:p>
            <a:r>
              <a:rPr lang="en-US" sz="3600" b="1" dirty="0" smtClean="0">
                <a:solidFill>
                  <a:schemeClr val="bg1"/>
                </a:solidFill>
              </a:rPr>
              <a:t>Availability of data</a:t>
            </a:r>
          </a:p>
          <a:p>
            <a:pPr lvl="1"/>
            <a:r>
              <a:rPr lang="en-US" sz="3600" b="1" dirty="0" smtClean="0">
                <a:solidFill>
                  <a:schemeClr val="bg1"/>
                </a:solidFill>
              </a:rPr>
              <a:t>Gaps in the data – “missing”</a:t>
            </a:r>
          </a:p>
          <a:p>
            <a:pPr lvl="1"/>
            <a:endParaRPr lang="en-US" sz="3600" b="1" dirty="0" smtClean="0">
              <a:solidFill>
                <a:schemeClr val="bg1"/>
              </a:solidFill>
            </a:endParaRPr>
          </a:p>
          <a:p>
            <a:r>
              <a:rPr lang="en-US" sz="3600" b="1" dirty="0" smtClean="0">
                <a:solidFill>
                  <a:schemeClr val="bg1"/>
                </a:solidFill>
              </a:rPr>
              <a:t>Consistency of measurement</a:t>
            </a:r>
          </a:p>
          <a:p>
            <a:pPr lvl="1"/>
            <a:r>
              <a:rPr lang="en-US" sz="3600" b="1" dirty="0" smtClean="0">
                <a:solidFill>
                  <a:schemeClr val="bg1"/>
                </a:solidFill>
              </a:rPr>
              <a:t>Heterogeneity of data across EHR/health systems</a:t>
            </a:r>
            <a:endParaRPr lang="en-US" sz="3600" b="1" dirty="0">
              <a:solidFill>
                <a:schemeClr val="bg1"/>
              </a:solidFill>
            </a:endParaRPr>
          </a:p>
        </p:txBody>
      </p:sp>
    </p:spTree>
    <p:extLst>
      <p:ext uri="{BB962C8B-B14F-4D97-AF65-F5344CB8AC3E}">
        <p14:creationId xmlns:p14="http://schemas.microsoft.com/office/powerpoint/2010/main" val="12270093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610600" cy="1143000"/>
          </a:xfrm>
        </p:spPr>
        <p:txBody>
          <a:bodyPr>
            <a:noAutofit/>
          </a:bodyPr>
          <a:lstStyle/>
          <a:p>
            <a:pPr algn="ctr"/>
            <a:r>
              <a:rPr lang="en-US" sz="6000" b="1" dirty="0" smtClean="0">
                <a:solidFill>
                  <a:srgbClr val="FFFF00"/>
                </a:solidFill>
                <a:effectLst>
                  <a:outerShdw blurRad="38100" dist="38100" dir="2700000" algn="tl">
                    <a:srgbClr val="000000">
                      <a:alpha val="43137"/>
                    </a:srgbClr>
                  </a:outerShdw>
                </a:effectLst>
              </a:rPr>
              <a:t>Data considerations </a:t>
            </a:r>
            <a:endParaRPr lang="en-US" sz="6000" b="1" dirty="0">
              <a:solidFill>
                <a:srgbClr val="FFFF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4E87A519-1236-488B-8CC9-E8D931C47E6C}" type="slidenum">
              <a:rPr lang="en-US" smtClean="0"/>
              <a:pPr/>
              <a:t>32</a:t>
            </a:fld>
            <a:endParaRPr lang="en-US"/>
          </a:p>
        </p:txBody>
      </p:sp>
      <p:sp>
        <p:nvSpPr>
          <p:cNvPr id="4" name="Content Placeholder 3"/>
          <p:cNvSpPr>
            <a:spLocks noGrp="1"/>
          </p:cNvSpPr>
          <p:nvPr>
            <p:ph sz="quarter" idx="1"/>
          </p:nvPr>
        </p:nvSpPr>
        <p:spPr>
          <a:xfrm>
            <a:off x="381000" y="1447800"/>
            <a:ext cx="8458200" cy="4572000"/>
          </a:xfrm>
        </p:spPr>
        <p:txBody>
          <a:bodyPr>
            <a:normAutofit/>
          </a:bodyPr>
          <a:lstStyle/>
          <a:p>
            <a:r>
              <a:rPr lang="en-US" sz="3600" b="1" dirty="0" smtClean="0">
                <a:solidFill>
                  <a:schemeClr val="bg1"/>
                </a:solidFill>
              </a:rPr>
              <a:t>Origin of the data</a:t>
            </a:r>
          </a:p>
          <a:p>
            <a:endParaRPr lang="en-US" sz="3600" b="1" dirty="0" smtClean="0">
              <a:solidFill>
                <a:schemeClr val="bg1"/>
              </a:solidFill>
            </a:endParaRPr>
          </a:p>
          <a:p>
            <a:r>
              <a:rPr lang="en-US" sz="3600" b="1" dirty="0" smtClean="0">
                <a:solidFill>
                  <a:schemeClr val="bg1"/>
                </a:solidFill>
              </a:rPr>
              <a:t>Why and how the data were collected</a:t>
            </a:r>
          </a:p>
          <a:p>
            <a:endParaRPr lang="en-US" sz="3600" b="1" dirty="0" smtClean="0">
              <a:solidFill>
                <a:schemeClr val="bg1"/>
              </a:solidFill>
            </a:endParaRPr>
          </a:p>
          <a:p>
            <a:r>
              <a:rPr lang="en-US" sz="3600" b="1" dirty="0" smtClean="0">
                <a:solidFill>
                  <a:schemeClr val="bg1"/>
                </a:solidFill>
              </a:rPr>
              <a:t>Information on reliability and meaningful use for research</a:t>
            </a:r>
            <a:endParaRPr lang="en-US" sz="3600" b="1" dirty="0">
              <a:solidFill>
                <a:schemeClr val="bg1"/>
              </a:solidFill>
            </a:endParaRPr>
          </a:p>
        </p:txBody>
      </p:sp>
    </p:spTree>
    <p:extLst>
      <p:ext uri="{BB962C8B-B14F-4D97-AF65-F5344CB8AC3E}">
        <p14:creationId xmlns:p14="http://schemas.microsoft.com/office/powerpoint/2010/main" val="37383314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000" b="1" dirty="0" smtClean="0">
                <a:solidFill>
                  <a:srgbClr val="FFFF00"/>
                </a:solidFill>
                <a:effectLst>
                  <a:outerShdw blurRad="38100" dist="38100" dir="2700000" algn="tl">
                    <a:srgbClr val="000000">
                      <a:alpha val="43137"/>
                    </a:srgbClr>
                  </a:outerShdw>
                </a:effectLst>
              </a:rPr>
              <a:t>Data considerations</a:t>
            </a:r>
            <a:r>
              <a:rPr lang="en-US" dirty="0" smtClean="0"/>
              <a:t>	</a:t>
            </a:r>
            <a:endParaRPr lang="en-US" dirty="0"/>
          </a:p>
        </p:txBody>
      </p:sp>
      <p:sp>
        <p:nvSpPr>
          <p:cNvPr id="3" name="Slide Number Placeholder 2"/>
          <p:cNvSpPr>
            <a:spLocks noGrp="1"/>
          </p:cNvSpPr>
          <p:nvPr>
            <p:ph type="sldNum" sz="quarter" idx="12"/>
          </p:nvPr>
        </p:nvSpPr>
        <p:spPr/>
        <p:txBody>
          <a:bodyPr/>
          <a:lstStyle/>
          <a:p>
            <a:fld id="{4E87A519-1236-488B-8CC9-E8D931C47E6C}" type="slidenum">
              <a:rPr lang="en-US" smtClean="0"/>
              <a:pPr/>
              <a:t>33</a:t>
            </a:fld>
            <a:endParaRPr lang="en-US"/>
          </a:p>
        </p:txBody>
      </p:sp>
      <p:sp>
        <p:nvSpPr>
          <p:cNvPr id="4" name="Content Placeholder 3"/>
          <p:cNvSpPr>
            <a:spLocks noGrp="1"/>
          </p:cNvSpPr>
          <p:nvPr>
            <p:ph sz="quarter" idx="1"/>
          </p:nvPr>
        </p:nvSpPr>
        <p:spPr>
          <a:xfrm>
            <a:off x="457200" y="1447800"/>
            <a:ext cx="8229600" cy="4572000"/>
          </a:xfrm>
        </p:spPr>
        <p:txBody>
          <a:bodyPr>
            <a:normAutofit/>
          </a:bodyPr>
          <a:lstStyle/>
          <a:p>
            <a:r>
              <a:rPr lang="en-US" sz="3600" b="1" dirty="0" smtClean="0">
                <a:solidFill>
                  <a:schemeClr val="bg1"/>
                </a:solidFill>
              </a:rPr>
              <a:t>Important in the early planning stages of a trial</a:t>
            </a:r>
          </a:p>
          <a:p>
            <a:endParaRPr lang="en-US" sz="3600" b="1" dirty="0" smtClean="0">
              <a:solidFill>
                <a:schemeClr val="bg1"/>
              </a:solidFill>
            </a:endParaRPr>
          </a:p>
          <a:p>
            <a:pPr lvl="1"/>
            <a:r>
              <a:rPr lang="en-US" sz="3600" b="1" dirty="0" smtClean="0">
                <a:solidFill>
                  <a:schemeClr val="bg1"/>
                </a:solidFill>
              </a:rPr>
              <a:t>Feasibility</a:t>
            </a:r>
          </a:p>
          <a:p>
            <a:pPr lvl="1"/>
            <a:endParaRPr lang="en-US" sz="3600" b="1" dirty="0" smtClean="0">
              <a:solidFill>
                <a:schemeClr val="bg1"/>
              </a:solidFill>
            </a:endParaRPr>
          </a:p>
          <a:p>
            <a:pPr lvl="1"/>
            <a:r>
              <a:rPr lang="en-US" sz="3600" b="1" dirty="0" smtClean="0">
                <a:solidFill>
                  <a:schemeClr val="bg1"/>
                </a:solidFill>
              </a:rPr>
              <a:t>Can data collection be repurposed for research </a:t>
            </a:r>
            <a:endParaRPr lang="en-US" sz="3600" b="1" dirty="0">
              <a:solidFill>
                <a:schemeClr val="bg1"/>
              </a:solidFill>
            </a:endParaRPr>
          </a:p>
        </p:txBody>
      </p:sp>
    </p:spTree>
    <p:extLst>
      <p:ext uri="{BB962C8B-B14F-4D97-AF65-F5344CB8AC3E}">
        <p14:creationId xmlns:p14="http://schemas.microsoft.com/office/powerpoint/2010/main" val="14186008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rgbClr val="FFFF00"/>
                </a:solidFill>
                <a:effectLst>
                  <a:outerShdw blurRad="38100" dist="38100" dir="2700000" algn="tl">
                    <a:srgbClr val="000000">
                      <a:alpha val="43137"/>
                    </a:srgbClr>
                  </a:outerShdw>
                </a:effectLst>
              </a:rPr>
              <a:t>Data sources</a:t>
            </a:r>
            <a:endParaRPr lang="en-US" sz="6000" b="1" dirty="0">
              <a:solidFill>
                <a:srgbClr val="FFFF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4E87A519-1236-488B-8CC9-E8D931C47E6C}" type="slidenum">
              <a:rPr lang="en-US" smtClean="0"/>
              <a:pPr/>
              <a:t>34</a:t>
            </a:fld>
            <a:endParaRPr lang="en-US"/>
          </a:p>
        </p:txBody>
      </p:sp>
      <p:sp>
        <p:nvSpPr>
          <p:cNvPr id="4" name="Content Placeholder 3"/>
          <p:cNvSpPr>
            <a:spLocks noGrp="1"/>
          </p:cNvSpPr>
          <p:nvPr>
            <p:ph sz="quarter" idx="1"/>
          </p:nvPr>
        </p:nvSpPr>
        <p:spPr/>
        <p:txBody>
          <a:bodyPr>
            <a:normAutofit fontScale="92500" lnSpcReduction="20000"/>
          </a:bodyPr>
          <a:lstStyle/>
          <a:p>
            <a:r>
              <a:rPr lang="en-US" sz="3600" b="1" dirty="0" smtClean="0">
                <a:solidFill>
                  <a:schemeClr val="bg1"/>
                </a:solidFill>
              </a:rPr>
              <a:t>Patient-reported outcomes</a:t>
            </a:r>
          </a:p>
          <a:p>
            <a:endParaRPr lang="en-US" sz="3600" b="1" dirty="0">
              <a:solidFill>
                <a:schemeClr val="bg1"/>
              </a:solidFill>
            </a:endParaRPr>
          </a:p>
          <a:p>
            <a:r>
              <a:rPr lang="en-US" sz="3600" b="1" dirty="0">
                <a:solidFill>
                  <a:schemeClr val="bg1"/>
                </a:solidFill>
              </a:rPr>
              <a:t>P</a:t>
            </a:r>
            <a:r>
              <a:rPr lang="en-US" sz="3600" b="1" dirty="0" smtClean="0">
                <a:solidFill>
                  <a:schemeClr val="bg1"/>
                </a:solidFill>
              </a:rPr>
              <a:t>atient-generated data</a:t>
            </a:r>
          </a:p>
          <a:p>
            <a:endParaRPr lang="en-US" sz="3600" b="1" dirty="0">
              <a:solidFill>
                <a:schemeClr val="bg1"/>
              </a:solidFill>
            </a:endParaRPr>
          </a:p>
          <a:p>
            <a:r>
              <a:rPr lang="en-US" sz="3600" b="1" dirty="0" smtClean="0">
                <a:solidFill>
                  <a:schemeClr val="bg1"/>
                </a:solidFill>
              </a:rPr>
              <a:t>Clinical data</a:t>
            </a:r>
          </a:p>
          <a:p>
            <a:endParaRPr lang="en-US" sz="3600" b="1" dirty="0" smtClean="0">
              <a:solidFill>
                <a:schemeClr val="bg1"/>
              </a:solidFill>
            </a:endParaRPr>
          </a:p>
          <a:p>
            <a:r>
              <a:rPr lang="en-US" sz="3600" b="1" dirty="0" smtClean="0">
                <a:solidFill>
                  <a:schemeClr val="bg1"/>
                </a:solidFill>
              </a:rPr>
              <a:t>Administrative or claims data</a:t>
            </a:r>
          </a:p>
          <a:p>
            <a:endParaRPr lang="en-US" sz="3600" b="1" dirty="0" smtClean="0">
              <a:solidFill>
                <a:schemeClr val="bg1"/>
              </a:solidFill>
            </a:endParaRPr>
          </a:p>
          <a:p>
            <a:r>
              <a:rPr lang="en-US" sz="3600" b="1" dirty="0" smtClean="0">
                <a:solidFill>
                  <a:schemeClr val="bg1"/>
                </a:solidFill>
              </a:rPr>
              <a:t>Registry data</a:t>
            </a:r>
            <a:endParaRPr lang="en-US" sz="3600" b="1" dirty="0">
              <a:solidFill>
                <a:schemeClr val="bg1"/>
              </a:solidFill>
            </a:endParaRPr>
          </a:p>
        </p:txBody>
      </p:sp>
    </p:spTree>
    <p:extLst>
      <p:ext uri="{BB962C8B-B14F-4D97-AF65-F5344CB8AC3E}">
        <p14:creationId xmlns:p14="http://schemas.microsoft.com/office/powerpoint/2010/main" val="37411686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Autofit/>
          </a:bodyPr>
          <a:lstStyle/>
          <a:p>
            <a:pPr algn="ctr"/>
            <a:r>
              <a:rPr lang="en-US" sz="5400" b="1" dirty="0" smtClean="0">
                <a:solidFill>
                  <a:srgbClr val="FFFF00"/>
                </a:solidFill>
                <a:effectLst>
                  <a:outerShdw blurRad="38100" dist="38100" dir="2700000" algn="tl">
                    <a:srgbClr val="000000">
                      <a:alpha val="43137"/>
                    </a:srgbClr>
                  </a:outerShdw>
                </a:effectLst>
              </a:rPr>
              <a:t>Selecting data sources</a:t>
            </a:r>
            <a:endParaRPr lang="en-US" sz="5400" b="1" dirty="0">
              <a:solidFill>
                <a:srgbClr val="FFFF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4E87A519-1236-488B-8CC9-E8D931C47E6C}" type="slidenum">
              <a:rPr lang="en-US" smtClean="0"/>
              <a:pPr/>
              <a:t>35</a:t>
            </a:fld>
            <a:endParaRPr lang="en-US"/>
          </a:p>
        </p:txBody>
      </p:sp>
      <p:sp>
        <p:nvSpPr>
          <p:cNvPr id="4" name="Content Placeholder 3"/>
          <p:cNvSpPr>
            <a:spLocks noGrp="1"/>
          </p:cNvSpPr>
          <p:nvPr>
            <p:ph sz="quarter" idx="1"/>
          </p:nvPr>
        </p:nvSpPr>
        <p:spPr>
          <a:xfrm>
            <a:off x="533400" y="1447800"/>
            <a:ext cx="8153400" cy="4572000"/>
          </a:xfrm>
        </p:spPr>
        <p:txBody>
          <a:bodyPr>
            <a:normAutofit fontScale="92500"/>
          </a:bodyPr>
          <a:lstStyle/>
          <a:p>
            <a:r>
              <a:rPr lang="en-US" sz="3600" b="1" dirty="0" smtClean="0">
                <a:solidFill>
                  <a:schemeClr val="bg1"/>
                </a:solidFill>
              </a:rPr>
              <a:t>Is data source suitable to answer specific trial questions?</a:t>
            </a:r>
          </a:p>
          <a:p>
            <a:endParaRPr lang="en-US" sz="3600" b="1" dirty="0" smtClean="0">
              <a:solidFill>
                <a:schemeClr val="bg1"/>
              </a:solidFill>
            </a:endParaRPr>
          </a:p>
          <a:p>
            <a:r>
              <a:rPr lang="en-US" sz="3600" b="1" dirty="0" smtClean="0">
                <a:solidFill>
                  <a:schemeClr val="bg1"/>
                </a:solidFill>
              </a:rPr>
              <a:t>A single source may not be sufficient</a:t>
            </a:r>
          </a:p>
          <a:p>
            <a:pPr lvl="1"/>
            <a:r>
              <a:rPr lang="en-US" sz="3600" b="1" dirty="0" smtClean="0">
                <a:solidFill>
                  <a:schemeClr val="bg1"/>
                </a:solidFill>
              </a:rPr>
              <a:t>“Hybrid” data sources?</a:t>
            </a:r>
          </a:p>
          <a:p>
            <a:pPr lvl="1"/>
            <a:endParaRPr lang="en-US" sz="3600" b="1" dirty="0" smtClean="0">
              <a:solidFill>
                <a:schemeClr val="bg1"/>
              </a:solidFill>
            </a:endParaRPr>
          </a:p>
          <a:p>
            <a:r>
              <a:rPr lang="en-US" sz="3600" b="1" dirty="0" smtClean="0">
                <a:solidFill>
                  <a:schemeClr val="bg1"/>
                </a:solidFill>
              </a:rPr>
              <a:t>Use of multiple sources requires more planning, expense</a:t>
            </a:r>
            <a:endParaRPr lang="en-US" sz="3600" b="1" dirty="0">
              <a:solidFill>
                <a:schemeClr val="bg1"/>
              </a:solidFill>
            </a:endParaRPr>
          </a:p>
        </p:txBody>
      </p:sp>
    </p:spTree>
    <p:extLst>
      <p:ext uri="{BB962C8B-B14F-4D97-AF65-F5344CB8AC3E}">
        <p14:creationId xmlns:p14="http://schemas.microsoft.com/office/powerpoint/2010/main" val="6725752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610600" cy="1143000"/>
          </a:xfrm>
        </p:spPr>
        <p:txBody>
          <a:bodyPr>
            <a:noAutofit/>
          </a:bodyPr>
          <a:lstStyle/>
          <a:p>
            <a:pPr algn="ctr"/>
            <a:r>
              <a:rPr lang="en-US" sz="4400" b="1" dirty="0" smtClean="0">
                <a:solidFill>
                  <a:srgbClr val="FFFF00"/>
                </a:solidFill>
                <a:effectLst>
                  <a:outerShdw blurRad="38100" dist="38100" dir="2700000" algn="tl">
                    <a:srgbClr val="000000">
                      <a:alpha val="43137"/>
                    </a:srgbClr>
                  </a:outerShdw>
                </a:effectLst>
              </a:rPr>
              <a:t>Data quality and completeness </a:t>
            </a:r>
            <a:endParaRPr lang="en-US" sz="4400" b="1" dirty="0">
              <a:solidFill>
                <a:srgbClr val="FFFF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4E87A519-1236-488B-8CC9-E8D931C47E6C}" type="slidenum">
              <a:rPr lang="en-US" smtClean="0"/>
              <a:pPr/>
              <a:t>36</a:t>
            </a:fld>
            <a:endParaRPr lang="en-US"/>
          </a:p>
        </p:txBody>
      </p:sp>
      <p:sp>
        <p:nvSpPr>
          <p:cNvPr id="4" name="Content Placeholder 3"/>
          <p:cNvSpPr>
            <a:spLocks noGrp="1"/>
          </p:cNvSpPr>
          <p:nvPr>
            <p:ph sz="quarter" idx="1"/>
          </p:nvPr>
        </p:nvSpPr>
        <p:spPr>
          <a:xfrm>
            <a:off x="533400" y="1447800"/>
            <a:ext cx="8153400" cy="4572000"/>
          </a:xfrm>
        </p:spPr>
        <p:txBody>
          <a:bodyPr>
            <a:normAutofit/>
          </a:bodyPr>
          <a:lstStyle/>
          <a:p>
            <a:endParaRPr lang="en-US" sz="3600" b="1" dirty="0" smtClean="0">
              <a:solidFill>
                <a:schemeClr val="bg1"/>
              </a:solidFill>
            </a:endParaRPr>
          </a:p>
          <a:p>
            <a:r>
              <a:rPr lang="en-US" sz="3600" b="1" dirty="0" smtClean="0">
                <a:solidFill>
                  <a:schemeClr val="bg1"/>
                </a:solidFill>
              </a:rPr>
              <a:t>Embedded electronic data capture (EDC) in electronic health record (EHR)</a:t>
            </a:r>
          </a:p>
          <a:p>
            <a:endParaRPr lang="en-US" sz="3600" b="1" dirty="0" smtClean="0">
              <a:solidFill>
                <a:schemeClr val="bg1"/>
              </a:solidFill>
            </a:endParaRPr>
          </a:p>
          <a:p>
            <a:r>
              <a:rPr lang="en-US" sz="3600" b="1" dirty="0" smtClean="0">
                <a:solidFill>
                  <a:schemeClr val="bg1"/>
                </a:solidFill>
              </a:rPr>
              <a:t>Brief electronic case report forms (CRFs) automatically collected</a:t>
            </a:r>
            <a:endParaRPr lang="en-US" sz="3400" b="1" dirty="0" smtClean="0">
              <a:solidFill>
                <a:schemeClr val="bg1"/>
              </a:solidFill>
            </a:endParaRPr>
          </a:p>
          <a:p>
            <a:endParaRPr lang="en-US" sz="3600" b="1" dirty="0" smtClean="0">
              <a:solidFill>
                <a:schemeClr val="bg1"/>
              </a:solidFill>
            </a:endParaRPr>
          </a:p>
          <a:p>
            <a:pPr marL="0" indent="0">
              <a:buNone/>
            </a:pPr>
            <a:endParaRPr lang="en-US" sz="3600" b="1" dirty="0" smtClean="0">
              <a:solidFill>
                <a:schemeClr val="bg1"/>
              </a:solidFill>
            </a:endParaRPr>
          </a:p>
        </p:txBody>
      </p:sp>
    </p:spTree>
    <p:extLst>
      <p:ext uri="{BB962C8B-B14F-4D97-AF65-F5344CB8AC3E}">
        <p14:creationId xmlns:p14="http://schemas.microsoft.com/office/powerpoint/2010/main" val="38262898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610600" cy="1143000"/>
          </a:xfrm>
        </p:spPr>
        <p:txBody>
          <a:bodyPr>
            <a:noAutofit/>
          </a:bodyPr>
          <a:lstStyle/>
          <a:p>
            <a:pPr algn="ctr"/>
            <a:r>
              <a:rPr lang="en-US" sz="6000" b="1" dirty="0" smtClean="0">
                <a:solidFill>
                  <a:srgbClr val="FFFF00"/>
                </a:solidFill>
                <a:effectLst>
                  <a:outerShdw blurRad="38100" dist="38100" dir="2700000" algn="tl">
                    <a:srgbClr val="000000">
                      <a:alpha val="43137"/>
                    </a:srgbClr>
                  </a:outerShdw>
                </a:effectLst>
              </a:rPr>
              <a:t>Potential benefits </a:t>
            </a:r>
            <a:endParaRPr lang="en-US" sz="6000" b="1" dirty="0">
              <a:solidFill>
                <a:srgbClr val="FFFF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4E87A519-1236-488B-8CC9-E8D931C47E6C}" type="slidenum">
              <a:rPr lang="en-US" smtClean="0"/>
              <a:pPr/>
              <a:t>37</a:t>
            </a:fld>
            <a:endParaRPr lang="en-US"/>
          </a:p>
        </p:txBody>
      </p:sp>
      <p:sp>
        <p:nvSpPr>
          <p:cNvPr id="4" name="Content Placeholder 3"/>
          <p:cNvSpPr>
            <a:spLocks noGrp="1"/>
          </p:cNvSpPr>
          <p:nvPr>
            <p:ph sz="quarter" idx="1"/>
          </p:nvPr>
        </p:nvSpPr>
        <p:spPr>
          <a:xfrm>
            <a:off x="603504" y="1447800"/>
            <a:ext cx="8083296" cy="4572000"/>
          </a:xfrm>
        </p:spPr>
        <p:txBody>
          <a:bodyPr>
            <a:normAutofit/>
          </a:bodyPr>
          <a:lstStyle/>
          <a:p>
            <a:r>
              <a:rPr lang="en-US" sz="3600" b="1" dirty="0" smtClean="0">
                <a:solidFill>
                  <a:schemeClr val="bg1"/>
                </a:solidFill>
              </a:rPr>
              <a:t>May improve costs/efficiency</a:t>
            </a:r>
          </a:p>
          <a:p>
            <a:endParaRPr lang="en-US" sz="3600" b="1" dirty="0" smtClean="0">
              <a:solidFill>
                <a:schemeClr val="bg1"/>
              </a:solidFill>
            </a:endParaRPr>
          </a:p>
          <a:p>
            <a:r>
              <a:rPr lang="en-US" sz="3600" b="1" dirty="0" smtClean="0">
                <a:solidFill>
                  <a:schemeClr val="bg1"/>
                </a:solidFill>
              </a:rPr>
              <a:t>May reduce patient and provider burden</a:t>
            </a:r>
          </a:p>
          <a:p>
            <a:endParaRPr lang="en-US" sz="3600" b="1" dirty="0">
              <a:solidFill>
                <a:schemeClr val="bg1"/>
              </a:solidFill>
            </a:endParaRPr>
          </a:p>
          <a:p>
            <a:r>
              <a:rPr lang="en-US" sz="3600" b="1" dirty="0" smtClean="0">
                <a:solidFill>
                  <a:schemeClr val="bg1"/>
                </a:solidFill>
              </a:rPr>
              <a:t>Greater degree of pragmatism</a:t>
            </a:r>
          </a:p>
          <a:p>
            <a:endParaRPr lang="en-US" sz="3600" b="1" dirty="0" smtClean="0">
              <a:solidFill>
                <a:schemeClr val="bg1"/>
              </a:solidFill>
            </a:endParaRPr>
          </a:p>
          <a:p>
            <a:pPr marL="0" indent="0">
              <a:buNone/>
            </a:pPr>
            <a:endParaRPr lang="en-US" sz="3600" b="1" dirty="0" smtClean="0">
              <a:solidFill>
                <a:schemeClr val="bg1"/>
              </a:solidFill>
            </a:endParaRPr>
          </a:p>
        </p:txBody>
      </p:sp>
    </p:spTree>
    <p:extLst>
      <p:ext uri="{BB962C8B-B14F-4D97-AF65-F5344CB8AC3E}">
        <p14:creationId xmlns:p14="http://schemas.microsoft.com/office/powerpoint/2010/main" val="33440804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en-US" sz="6000" b="1" dirty="0" smtClean="0">
                <a:solidFill>
                  <a:srgbClr val="FFFF00"/>
                </a:solidFill>
                <a:effectLst>
                  <a:outerShdw blurRad="38100" dist="38100" dir="2700000" algn="tl">
                    <a:srgbClr val="000000">
                      <a:alpha val="43137"/>
                    </a:srgbClr>
                  </a:outerShdw>
                </a:effectLst>
              </a:rPr>
              <a:t>Potential challenges</a:t>
            </a:r>
            <a:endParaRPr lang="en-US" sz="6000" b="1" dirty="0">
              <a:solidFill>
                <a:srgbClr val="FFFF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4E87A519-1236-488B-8CC9-E8D931C47E6C}" type="slidenum">
              <a:rPr lang="en-US" smtClean="0"/>
              <a:pPr/>
              <a:t>38</a:t>
            </a:fld>
            <a:endParaRPr lang="en-US"/>
          </a:p>
        </p:txBody>
      </p:sp>
      <p:sp>
        <p:nvSpPr>
          <p:cNvPr id="4" name="Content Placeholder 3"/>
          <p:cNvSpPr>
            <a:spLocks noGrp="1"/>
          </p:cNvSpPr>
          <p:nvPr>
            <p:ph sz="quarter" idx="1"/>
          </p:nvPr>
        </p:nvSpPr>
        <p:spPr>
          <a:xfrm>
            <a:off x="457200" y="1447800"/>
            <a:ext cx="8229600" cy="4572000"/>
          </a:xfrm>
        </p:spPr>
        <p:txBody>
          <a:bodyPr>
            <a:normAutofit lnSpcReduction="10000"/>
          </a:bodyPr>
          <a:lstStyle/>
          <a:p>
            <a:r>
              <a:rPr lang="en-US" sz="3600" b="1" dirty="0" smtClean="0">
                <a:solidFill>
                  <a:schemeClr val="bg1"/>
                </a:solidFill>
              </a:rPr>
              <a:t>Require </a:t>
            </a:r>
            <a:r>
              <a:rPr lang="en-US" sz="3600" b="1" dirty="0">
                <a:solidFill>
                  <a:schemeClr val="bg1"/>
                </a:solidFill>
              </a:rPr>
              <a:t>early strategic agreements w/ sites and health care </a:t>
            </a:r>
            <a:r>
              <a:rPr lang="en-US" sz="3600" b="1" dirty="0" smtClean="0">
                <a:solidFill>
                  <a:schemeClr val="bg1"/>
                </a:solidFill>
              </a:rPr>
              <a:t>systems</a:t>
            </a:r>
          </a:p>
          <a:p>
            <a:endParaRPr lang="en-US" sz="3600" b="1" dirty="0">
              <a:solidFill>
                <a:schemeClr val="bg1"/>
              </a:solidFill>
            </a:endParaRPr>
          </a:p>
          <a:p>
            <a:r>
              <a:rPr lang="en-US" sz="3600" b="1" dirty="0" smtClean="0">
                <a:solidFill>
                  <a:schemeClr val="bg1"/>
                </a:solidFill>
              </a:rPr>
              <a:t>Different EHR platforms</a:t>
            </a:r>
          </a:p>
          <a:p>
            <a:endParaRPr lang="en-US" sz="3600" b="1" dirty="0" smtClean="0">
              <a:solidFill>
                <a:schemeClr val="bg1"/>
              </a:solidFill>
            </a:endParaRPr>
          </a:p>
          <a:p>
            <a:r>
              <a:rPr lang="en-US" sz="3600" b="1" dirty="0" smtClean="0">
                <a:solidFill>
                  <a:schemeClr val="bg1"/>
                </a:solidFill>
              </a:rPr>
              <a:t>Interruption of clinical workflow</a:t>
            </a:r>
          </a:p>
          <a:p>
            <a:endParaRPr lang="en-US" sz="3600" b="1" dirty="0">
              <a:solidFill>
                <a:schemeClr val="bg1"/>
              </a:solidFill>
            </a:endParaRPr>
          </a:p>
          <a:p>
            <a:r>
              <a:rPr lang="en-US" sz="3600" b="1" dirty="0">
                <a:solidFill>
                  <a:schemeClr val="bg1"/>
                </a:solidFill>
              </a:rPr>
              <a:t>Security </a:t>
            </a:r>
            <a:r>
              <a:rPr lang="en-US" sz="3600" b="1" dirty="0" smtClean="0">
                <a:solidFill>
                  <a:schemeClr val="bg1"/>
                </a:solidFill>
              </a:rPr>
              <a:t>risks of </a:t>
            </a:r>
            <a:r>
              <a:rPr lang="en-US" sz="3600" b="1" dirty="0">
                <a:solidFill>
                  <a:schemeClr val="bg1"/>
                </a:solidFill>
              </a:rPr>
              <a:t>EDC platforms</a:t>
            </a:r>
          </a:p>
          <a:p>
            <a:endParaRPr lang="en-US" dirty="0"/>
          </a:p>
        </p:txBody>
      </p:sp>
    </p:spTree>
    <p:extLst>
      <p:ext uri="{BB962C8B-B14F-4D97-AF65-F5344CB8AC3E}">
        <p14:creationId xmlns:p14="http://schemas.microsoft.com/office/powerpoint/2010/main" val="17451925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Autofit/>
          </a:bodyPr>
          <a:lstStyle/>
          <a:p>
            <a:r>
              <a:rPr lang="en-US" sz="4400" b="1" dirty="0">
                <a:solidFill>
                  <a:srgbClr val="FFFF00"/>
                </a:solidFill>
                <a:effectLst>
                  <a:outerShdw blurRad="38100" dist="38100" dir="2700000" algn="tl">
                    <a:srgbClr val="000000">
                      <a:alpha val="43137"/>
                    </a:srgbClr>
                  </a:outerShdw>
                </a:effectLst>
              </a:rPr>
              <a:t>Best practices for data </a:t>
            </a:r>
            <a:r>
              <a:rPr lang="en-US" sz="4400" b="1" dirty="0" smtClean="0">
                <a:solidFill>
                  <a:srgbClr val="FFFF00"/>
                </a:solidFill>
                <a:effectLst>
                  <a:outerShdw blurRad="38100" dist="38100" dir="2700000" algn="tl">
                    <a:srgbClr val="000000">
                      <a:alpha val="43137"/>
                    </a:srgbClr>
                  </a:outerShdw>
                </a:effectLst>
              </a:rPr>
              <a:t>quality </a:t>
            </a:r>
            <a:endParaRPr lang="en-US" sz="4400" b="1" dirty="0">
              <a:solidFill>
                <a:srgbClr val="FFFF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4E87A519-1236-488B-8CC9-E8D931C47E6C}" type="slidenum">
              <a:rPr lang="en-US" smtClean="0"/>
              <a:pPr/>
              <a:t>39</a:t>
            </a:fld>
            <a:endParaRPr lang="en-US"/>
          </a:p>
        </p:txBody>
      </p:sp>
      <p:sp>
        <p:nvSpPr>
          <p:cNvPr id="4" name="Content Placeholder 3"/>
          <p:cNvSpPr>
            <a:spLocks noGrp="1"/>
          </p:cNvSpPr>
          <p:nvPr>
            <p:ph sz="quarter" idx="1"/>
          </p:nvPr>
        </p:nvSpPr>
        <p:spPr>
          <a:xfrm>
            <a:off x="457200" y="1447800"/>
            <a:ext cx="8229600" cy="4572000"/>
          </a:xfrm>
        </p:spPr>
        <p:txBody>
          <a:bodyPr/>
          <a:lstStyle/>
          <a:p>
            <a:r>
              <a:rPr lang="en-US" sz="3600" b="1" dirty="0">
                <a:solidFill>
                  <a:schemeClr val="bg1"/>
                </a:solidFill>
              </a:rPr>
              <a:t>Begin with minimal set of core data </a:t>
            </a:r>
            <a:r>
              <a:rPr lang="en-US" sz="3600" b="1" dirty="0" smtClean="0">
                <a:solidFill>
                  <a:schemeClr val="bg1"/>
                </a:solidFill>
              </a:rPr>
              <a:t>elements</a:t>
            </a:r>
          </a:p>
          <a:p>
            <a:endParaRPr lang="en-US" sz="3600" b="1" dirty="0">
              <a:solidFill>
                <a:schemeClr val="bg1"/>
              </a:solidFill>
            </a:endParaRPr>
          </a:p>
          <a:p>
            <a:pPr lvl="1"/>
            <a:r>
              <a:rPr lang="en-US" sz="3400" b="1" dirty="0">
                <a:solidFill>
                  <a:schemeClr val="bg1"/>
                </a:solidFill>
              </a:rPr>
              <a:t>A</a:t>
            </a:r>
            <a:r>
              <a:rPr lang="en-US" sz="3400" b="1" dirty="0" smtClean="0">
                <a:solidFill>
                  <a:schemeClr val="bg1"/>
                </a:solidFill>
              </a:rPr>
              <a:t>nswer </a:t>
            </a:r>
            <a:r>
              <a:rPr lang="en-US" sz="3400" b="1" dirty="0">
                <a:solidFill>
                  <a:schemeClr val="bg1"/>
                </a:solidFill>
              </a:rPr>
              <a:t>primary/secondary </a:t>
            </a:r>
            <a:r>
              <a:rPr lang="en-US" sz="3400" b="1" dirty="0" smtClean="0">
                <a:solidFill>
                  <a:schemeClr val="bg1"/>
                </a:solidFill>
              </a:rPr>
              <a:t>questions</a:t>
            </a:r>
          </a:p>
          <a:p>
            <a:pPr lvl="1"/>
            <a:endParaRPr lang="en-US" sz="3400" b="1" dirty="0">
              <a:solidFill>
                <a:schemeClr val="bg1"/>
              </a:solidFill>
            </a:endParaRPr>
          </a:p>
          <a:p>
            <a:pPr lvl="1"/>
            <a:r>
              <a:rPr lang="en-US" sz="3400" b="1" dirty="0" smtClean="0">
                <a:solidFill>
                  <a:schemeClr val="bg1"/>
                </a:solidFill>
              </a:rPr>
              <a:t>Plan how </a:t>
            </a:r>
            <a:r>
              <a:rPr lang="en-US" sz="3400" b="1" dirty="0">
                <a:solidFill>
                  <a:schemeClr val="bg1"/>
                </a:solidFill>
              </a:rPr>
              <a:t>additional </a:t>
            </a:r>
            <a:r>
              <a:rPr lang="en-US" sz="3400" b="1" dirty="0" smtClean="0">
                <a:solidFill>
                  <a:schemeClr val="bg1"/>
                </a:solidFill>
              </a:rPr>
              <a:t>data elements </a:t>
            </a:r>
            <a:r>
              <a:rPr lang="en-US" sz="3400" b="1" dirty="0">
                <a:solidFill>
                  <a:schemeClr val="bg1"/>
                </a:solidFill>
              </a:rPr>
              <a:t>affect clinical workflow</a:t>
            </a:r>
          </a:p>
          <a:p>
            <a:endParaRPr lang="en-US" dirty="0"/>
          </a:p>
        </p:txBody>
      </p:sp>
    </p:spTree>
    <p:extLst>
      <p:ext uri="{BB962C8B-B14F-4D97-AF65-F5344CB8AC3E}">
        <p14:creationId xmlns:p14="http://schemas.microsoft.com/office/powerpoint/2010/main" val="2389651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6000" b="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PRECIS-2 tool</a:t>
            </a:r>
            <a:endParaRPr lang="en-US" sz="60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381000" y="1447800"/>
            <a:ext cx="8305800" cy="4572000"/>
          </a:xfrm>
        </p:spPr>
        <p:txBody>
          <a:bodyPr>
            <a:normAutofit/>
          </a:bodyPr>
          <a:lstStyle/>
          <a:p>
            <a:r>
              <a:rPr lang="en-US" b="1" dirty="0">
                <a:solidFill>
                  <a:schemeClr val="bg1"/>
                </a:solidFill>
              </a:rPr>
              <a:t>PRECIS (2009) </a:t>
            </a:r>
            <a:r>
              <a:rPr lang="en-US" b="1" dirty="0" smtClean="0">
                <a:solidFill>
                  <a:schemeClr val="bg1"/>
                </a:solidFill>
              </a:rPr>
              <a:t>original</a:t>
            </a:r>
            <a:r>
              <a:rPr lang="en-US" b="1" dirty="0" smtClean="0">
                <a:solidFill>
                  <a:schemeClr val="bg1"/>
                </a:solidFill>
              </a:rPr>
              <a:t> </a:t>
            </a:r>
            <a:r>
              <a:rPr lang="en-US" b="1" dirty="0">
                <a:solidFill>
                  <a:schemeClr val="bg1"/>
                </a:solidFill>
              </a:rPr>
              <a:t>tool with 10 domains to design clinical trials on a </a:t>
            </a:r>
            <a:r>
              <a:rPr lang="en-US" b="1" dirty="0" smtClean="0">
                <a:solidFill>
                  <a:schemeClr val="bg1"/>
                </a:solidFill>
              </a:rPr>
              <a:t>continuum </a:t>
            </a:r>
            <a:r>
              <a:rPr lang="en-US" sz="1400" b="1" dirty="0" smtClean="0">
                <a:solidFill>
                  <a:schemeClr val="bg1"/>
                </a:solidFill>
              </a:rPr>
              <a:t>(Thorpe et al. J </a:t>
            </a:r>
            <a:r>
              <a:rPr lang="en-US" sz="1400" b="1" dirty="0" err="1" smtClean="0">
                <a:solidFill>
                  <a:schemeClr val="bg1"/>
                </a:solidFill>
              </a:rPr>
              <a:t>Clin</a:t>
            </a:r>
            <a:r>
              <a:rPr lang="en-US" sz="1400" b="1" dirty="0" smtClean="0">
                <a:solidFill>
                  <a:schemeClr val="bg1"/>
                </a:solidFill>
              </a:rPr>
              <a:t> Epi 2009)</a:t>
            </a:r>
            <a:endParaRPr lang="en-US" sz="1400" b="1" dirty="0" smtClean="0">
              <a:solidFill>
                <a:schemeClr val="bg1"/>
              </a:solidFill>
            </a:endParaRPr>
          </a:p>
          <a:p>
            <a:endParaRPr lang="en-US" b="1" dirty="0">
              <a:solidFill>
                <a:schemeClr val="bg1"/>
              </a:solidFill>
            </a:endParaRPr>
          </a:p>
          <a:p>
            <a:r>
              <a:rPr lang="en-US" b="1" dirty="0" smtClean="0">
                <a:solidFill>
                  <a:schemeClr val="bg1"/>
                </a:solidFill>
              </a:rPr>
              <a:t>Explanatory </a:t>
            </a:r>
            <a:r>
              <a:rPr lang="en-US" b="1" dirty="0">
                <a:solidFill>
                  <a:schemeClr val="bg1"/>
                </a:solidFill>
              </a:rPr>
              <a:t>attitude (ideal situation) to more pragmatic attitude (usual care</a:t>
            </a:r>
            <a:r>
              <a:rPr lang="en-US" b="1" dirty="0" smtClean="0">
                <a:solidFill>
                  <a:schemeClr val="bg1"/>
                </a:solidFill>
              </a:rPr>
              <a:t>)</a:t>
            </a:r>
          </a:p>
          <a:p>
            <a:endParaRPr lang="en-US" b="1" dirty="0" smtClean="0">
              <a:solidFill>
                <a:schemeClr val="bg1"/>
              </a:solidFill>
            </a:endParaRPr>
          </a:p>
          <a:p>
            <a:r>
              <a:rPr lang="en-US" b="1" dirty="0">
                <a:solidFill>
                  <a:schemeClr val="bg1"/>
                </a:solidFill>
              </a:rPr>
              <a:t>PRECIS-2—a validated, improved version of the </a:t>
            </a:r>
            <a:r>
              <a:rPr lang="en-US" b="1" dirty="0" smtClean="0">
                <a:solidFill>
                  <a:schemeClr val="bg1"/>
                </a:solidFill>
              </a:rPr>
              <a:t>tool</a:t>
            </a:r>
          </a:p>
          <a:p>
            <a:endParaRPr lang="en-US" b="1" dirty="0">
              <a:solidFill>
                <a:schemeClr val="bg1"/>
              </a:solidFill>
            </a:endParaRPr>
          </a:p>
          <a:p>
            <a:pPr marL="0" indent="0">
              <a:buNone/>
            </a:pPr>
            <a:endParaRPr lang="en-US" b="1" dirty="0">
              <a:solidFill>
                <a:schemeClr val="bg1"/>
              </a:solidFill>
            </a:endParaRPr>
          </a:p>
        </p:txBody>
      </p:sp>
      <p:sp>
        <p:nvSpPr>
          <p:cNvPr id="2" name="Slide Number Placeholder 1"/>
          <p:cNvSpPr>
            <a:spLocks noGrp="1"/>
          </p:cNvSpPr>
          <p:nvPr>
            <p:ph type="sldNum" sz="quarter" idx="12"/>
          </p:nvPr>
        </p:nvSpPr>
        <p:spPr/>
        <p:txBody>
          <a:bodyPr/>
          <a:lstStyle/>
          <a:p>
            <a:fld id="{584CEA1D-4F52-4978-BCAE-DF42E5C749B6}" type="slidenum">
              <a:rPr lang="en-US" smtClean="0"/>
              <a:pPr/>
              <a:t>4</a:t>
            </a:fld>
            <a:endParaRPr lang="en-US" dirty="0"/>
          </a:p>
        </p:txBody>
      </p:sp>
    </p:spTree>
    <p:extLst>
      <p:ext uri="{BB962C8B-B14F-4D97-AF65-F5344CB8AC3E}">
        <p14:creationId xmlns:p14="http://schemas.microsoft.com/office/powerpoint/2010/main" val="32946794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610600" cy="1143000"/>
          </a:xfrm>
        </p:spPr>
        <p:txBody>
          <a:bodyPr>
            <a:noAutofit/>
          </a:bodyPr>
          <a:lstStyle/>
          <a:p>
            <a:pPr algn="ctr"/>
            <a:r>
              <a:rPr lang="en-US" sz="4400" b="1" dirty="0" smtClean="0">
                <a:solidFill>
                  <a:srgbClr val="FFFF00"/>
                </a:solidFill>
                <a:effectLst>
                  <a:outerShdw blurRad="38100" dist="38100" dir="2700000" algn="tl">
                    <a:srgbClr val="000000">
                      <a:alpha val="43137"/>
                    </a:srgbClr>
                  </a:outerShdw>
                </a:effectLst>
              </a:rPr>
              <a:t> </a:t>
            </a:r>
            <a:r>
              <a:rPr lang="en-US" sz="4400" b="1" dirty="0">
                <a:solidFill>
                  <a:srgbClr val="FFFF00"/>
                </a:solidFill>
                <a:effectLst>
                  <a:outerShdw blurRad="38100" dist="38100" dir="2700000" algn="tl">
                    <a:srgbClr val="000000">
                      <a:alpha val="43137"/>
                    </a:srgbClr>
                  </a:outerShdw>
                </a:effectLst>
              </a:rPr>
              <a:t>Best practices for data </a:t>
            </a:r>
            <a:r>
              <a:rPr lang="en-US" sz="4400" b="1" dirty="0" smtClean="0">
                <a:solidFill>
                  <a:srgbClr val="FFFF00"/>
                </a:solidFill>
                <a:effectLst>
                  <a:outerShdw blurRad="38100" dist="38100" dir="2700000" algn="tl">
                    <a:srgbClr val="000000">
                      <a:alpha val="43137"/>
                    </a:srgbClr>
                  </a:outerShdw>
                </a:effectLst>
              </a:rPr>
              <a:t>quality</a:t>
            </a:r>
            <a:endParaRPr lang="en-US" sz="4400" b="1" dirty="0">
              <a:solidFill>
                <a:srgbClr val="FFFF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4E87A519-1236-488B-8CC9-E8D931C47E6C}" type="slidenum">
              <a:rPr lang="en-US" smtClean="0"/>
              <a:pPr/>
              <a:t>40</a:t>
            </a:fld>
            <a:endParaRPr lang="en-US"/>
          </a:p>
        </p:txBody>
      </p:sp>
      <p:sp>
        <p:nvSpPr>
          <p:cNvPr id="4" name="Content Placeholder 3"/>
          <p:cNvSpPr>
            <a:spLocks noGrp="1"/>
          </p:cNvSpPr>
          <p:nvPr>
            <p:ph sz="quarter" idx="1"/>
          </p:nvPr>
        </p:nvSpPr>
        <p:spPr>
          <a:xfrm>
            <a:off x="533400" y="1447800"/>
            <a:ext cx="8153400" cy="4572000"/>
          </a:xfrm>
        </p:spPr>
        <p:txBody>
          <a:bodyPr>
            <a:normAutofit/>
          </a:bodyPr>
          <a:lstStyle/>
          <a:p>
            <a:r>
              <a:rPr lang="en-US" sz="3600" b="1" dirty="0" smtClean="0">
                <a:solidFill>
                  <a:schemeClr val="bg1"/>
                </a:solidFill>
              </a:rPr>
              <a:t>Integrate EDCs into clinical workflows</a:t>
            </a:r>
          </a:p>
          <a:p>
            <a:endParaRPr lang="en-US" sz="3600" b="1" dirty="0" smtClean="0">
              <a:solidFill>
                <a:schemeClr val="bg1"/>
              </a:solidFill>
            </a:endParaRPr>
          </a:p>
          <a:p>
            <a:r>
              <a:rPr lang="en-US" sz="3600" b="1" dirty="0" smtClean="0">
                <a:solidFill>
                  <a:schemeClr val="bg1"/>
                </a:solidFill>
              </a:rPr>
              <a:t>Manage security risks</a:t>
            </a:r>
          </a:p>
          <a:p>
            <a:endParaRPr lang="en-US" sz="3600" b="1" dirty="0" smtClean="0">
              <a:solidFill>
                <a:schemeClr val="bg1"/>
              </a:solidFill>
            </a:endParaRPr>
          </a:p>
          <a:p>
            <a:pPr marL="0" indent="0">
              <a:buNone/>
            </a:pPr>
            <a:endParaRPr lang="en-US" sz="3600" b="1" dirty="0" smtClean="0">
              <a:solidFill>
                <a:schemeClr val="bg1"/>
              </a:solidFill>
            </a:endParaRPr>
          </a:p>
        </p:txBody>
      </p:sp>
    </p:spTree>
    <p:extLst>
      <p:ext uri="{BB962C8B-B14F-4D97-AF65-F5344CB8AC3E}">
        <p14:creationId xmlns:p14="http://schemas.microsoft.com/office/powerpoint/2010/main" val="171009353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fontScale="90000"/>
          </a:bodyPr>
          <a:lstStyle/>
          <a:p>
            <a:pPr algn="ctr"/>
            <a:r>
              <a:rPr lang="en-US" b="1" dirty="0" smtClean="0">
                <a:solidFill>
                  <a:srgbClr val="FFFF00"/>
                </a:solidFill>
                <a:effectLst>
                  <a:outerShdw blurRad="38100" dist="38100" dir="2700000" algn="tl">
                    <a:srgbClr val="000000">
                      <a:alpha val="43137"/>
                    </a:srgbClr>
                  </a:outerShdw>
                </a:effectLst>
              </a:rPr>
              <a:t>Best practices for data quality- Study Design Issues</a:t>
            </a:r>
            <a:endParaRPr lang="en-US" b="1" dirty="0">
              <a:solidFill>
                <a:srgbClr val="FFFF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4E87A519-1236-488B-8CC9-E8D931C47E6C}" type="slidenum">
              <a:rPr lang="en-US" smtClean="0"/>
              <a:pPr/>
              <a:t>41</a:t>
            </a:fld>
            <a:endParaRPr lang="en-US"/>
          </a:p>
        </p:txBody>
      </p:sp>
      <p:sp>
        <p:nvSpPr>
          <p:cNvPr id="4" name="Content Placeholder 3"/>
          <p:cNvSpPr>
            <a:spLocks noGrp="1"/>
          </p:cNvSpPr>
          <p:nvPr>
            <p:ph sz="quarter" idx="1"/>
          </p:nvPr>
        </p:nvSpPr>
        <p:spPr>
          <a:xfrm>
            <a:off x="457200" y="1447800"/>
            <a:ext cx="8229600" cy="4572000"/>
          </a:xfrm>
        </p:spPr>
        <p:txBody>
          <a:bodyPr>
            <a:normAutofit lnSpcReduction="10000"/>
          </a:bodyPr>
          <a:lstStyle/>
          <a:p>
            <a:pPr marL="0" indent="0">
              <a:buNone/>
            </a:pPr>
            <a:endParaRPr lang="en-US" dirty="0" smtClean="0"/>
          </a:p>
          <a:p>
            <a:r>
              <a:rPr lang="en-US" sz="3600" b="1" dirty="0" smtClean="0">
                <a:solidFill>
                  <a:schemeClr val="bg1"/>
                </a:solidFill>
              </a:rPr>
              <a:t>Designs close to standard of care may reduce gaps in data</a:t>
            </a:r>
          </a:p>
          <a:p>
            <a:endParaRPr lang="en-US" sz="3600" b="1" dirty="0" smtClean="0">
              <a:solidFill>
                <a:schemeClr val="bg1"/>
              </a:solidFill>
            </a:endParaRPr>
          </a:p>
          <a:p>
            <a:r>
              <a:rPr lang="en-US" sz="3600" b="1" dirty="0" smtClean="0">
                <a:solidFill>
                  <a:schemeClr val="bg1"/>
                </a:solidFill>
              </a:rPr>
              <a:t>Limit # of assessments</a:t>
            </a:r>
          </a:p>
          <a:p>
            <a:endParaRPr lang="en-US" sz="3600" b="1" dirty="0">
              <a:solidFill>
                <a:schemeClr val="bg1"/>
              </a:solidFill>
            </a:endParaRPr>
          </a:p>
          <a:p>
            <a:r>
              <a:rPr lang="en-US" sz="3600" b="1" dirty="0" smtClean="0">
                <a:solidFill>
                  <a:schemeClr val="bg1"/>
                </a:solidFill>
              </a:rPr>
              <a:t>Identify what is needed to capture the primary outcome</a:t>
            </a:r>
            <a:endParaRPr lang="en-US" sz="3600" b="1" dirty="0">
              <a:solidFill>
                <a:schemeClr val="bg1"/>
              </a:solidFill>
            </a:endParaRPr>
          </a:p>
        </p:txBody>
      </p:sp>
    </p:spTree>
    <p:extLst>
      <p:ext uri="{BB962C8B-B14F-4D97-AF65-F5344CB8AC3E}">
        <p14:creationId xmlns:p14="http://schemas.microsoft.com/office/powerpoint/2010/main" val="23897920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normAutofit fontScale="90000"/>
          </a:bodyPr>
          <a:lstStyle/>
          <a:p>
            <a:pPr algn="ctr"/>
            <a:r>
              <a:rPr lang="en-US" b="1" dirty="0">
                <a:solidFill>
                  <a:srgbClr val="FFFF00"/>
                </a:solidFill>
                <a:effectLst>
                  <a:outerShdw blurRad="38100" dist="38100" dir="2700000" algn="tl">
                    <a:srgbClr val="000000">
                      <a:alpha val="43137"/>
                    </a:srgbClr>
                  </a:outerShdw>
                </a:effectLst>
              </a:rPr>
              <a:t>Best practices for data quality- </a:t>
            </a:r>
            <a:r>
              <a:rPr lang="en-US" b="1" dirty="0" smtClean="0">
                <a:solidFill>
                  <a:srgbClr val="FFFF00"/>
                </a:solidFill>
                <a:effectLst>
                  <a:outerShdw blurRad="38100" dist="38100" dir="2700000" algn="tl">
                    <a:srgbClr val="000000">
                      <a:alpha val="43137"/>
                    </a:srgbClr>
                  </a:outerShdw>
                </a:effectLst>
              </a:rPr>
              <a:t>data collection issues</a:t>
            </a:r>
            <a:endParaRPr lang="en-US" dirty="0"/>
          </a:p>
        </p:txBody>
      </p:sp>
      <p:sp>
        <p:nvSpPr>
          <p:cNvPr id="3" name="Slide Number Placeholder 2"/>
          <p:cNvSpPr>
            <a:spLocks noGrp="1"/>
          </p:cNvSpPr>
          <p:nvPr>
            <p:ph type="sldNum" sz="quarter" idx="12"/>
          </p:nvPr>
        </p:nvSpPr>
        <p:spPr/>
        <p:txBody>
          <a:bodyPr/>
          <a:lstStyle/>
          <a:p>
            <a:fld id="{4E87A519-1236-488B-8CC9-E8D931C47E6C}" type="slidenum">
              <a:rPr lang="en-US" smtClean="0"/>
              <a:pPr/>
              <a:t>42</a:t>
            </a:fld>
            <a:endParaRPr lang="en-US"/>
          </a:p>
        </p:txBody>
      </p:sp>
      <p:sp>
        <p:nvSpPr>
          <p:cNvPr id="4" name="Content Placeholder 3"/>
          <p:cNvSpPr>
            <a:spLocks noGrp="1"/>
          </p:cNvSpPr>
          <p:nvPr>
            <p:ph sz="quarter" idx="1"/>
          </p:nvPr>
        </p:nvSpPr>
        <p:spPr>
          <a:xfrm>
            <a:off x="381000" y="1447800"/>
            <a:ext cx="8534400" cy="4572000"/>
          </a:xfrm>
        </p:spPr>
        <p:txBody>
          <a:bodyPr>
            <a:noAutofit/>
          </a:bodyPr>
          <a:lstStyle/>
          <a:p>
            <a:r>
              <a:rPr lang="en-US" sz="2800" b="1" dirty="0" smtClean="0">
                <a:solidFill>
                  <a:schemeClr val="bg1"/>
                </a:solidFill>
              </a:rPr>
              <a:t>Minimize participant burden for data collection</a:t>
            </a:r>
          </a:p>
          <a:p>
            <a:endParaRPr lang="en-US" sz="2800" b="1" dirty="0" smtClean="0">
              <a:solidFill>
                <a:schemeClr val="bg1"/>
              </a:solidFill>
            </a:endParaRPr>
          </a:p>
          <a:p>
            <a:r>
              <a:rPr lang="en-US" sz="2800" b="1" dirty="0" smtClean="0">
                <a:solidFill>
                  <a:schemeClr val="bg1"/>
                </a:solidFill>
              </a:rPr>
              <a:t>Minimize provider burden</a:t>
            </a:r>
          </a:p>
          <a:p>
            <a:endParaRPr lang="en-US" sz="2800" b="1" dirty="0" smtClean="0">
              <a:solidFill>
                <a:schemeClr val="bg1"/>
              </a:solidFill>
            </a:endParaRPr>
          </a:p>
          <a:p>
            <a:r>
              <a:rPr lang="en-US" sz="2800" b="1" dirty="0" smtClean="0">
                <a:solidFill>
                  <a:schemeClr val="bg1"/>
                </a:solidFill>
              </a:rPr>
              <a:t>Identify collection device or mode most desirable to participants (computer, hard-copy, mobile device)</a:t>
            </a:r>
          </a:p>
          <a:p>
            <a:endParaRPr lang="en-US" sz="2800" b="1" dirty="0" smtClean="0">
              <a:solidFill>
                <a:schemeClr val="bg1"/>
              </a:solidFill>
            </a:endParaRPr>
          </a:p>
          <a:p>
            <a:r>
              <a:rPr lang="en-US" sz="2800" b="1" dirty="0" smtClean="0">
                <a:solidFill>
                  <a:schemeClr val="bg1"/>
                </a:solidFill>
              </a:rPr>
              <a:t>Consider multiple collection modes (if budget allows)</a:t>
            </a:r>
            <a:endParaRPr lang="en-US" sz="2800" b="1" dirty="0">
              <a:solidFill>
                <a:schemeClr val="bg1"/>
              </a:solidFill>
            </a:endParaRPr>
          </a:p>
        </p:txBody>
      </p:sp>
    </p:spTree>
    <p:extLst>
      <p:ext uri="{BB962C8B-B14F-4D97-AF65-F5344CB8AC3E}">
        <p14:creationId xmlns:p14="http://schemas.microsoft.com/office/powerpoint/2010/main" val="161918278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rgbClr val="FFFF00"/>
                </a:solidFill>
                <a:effectLst>
                  <a:outerShdw blurRad="38100" dist="38100" dir="2700000" algn="tl">
                    <a:srgbClr val="000000">
                      <a:alpha val="43137"/>
                    </a:srgbClr>
                  </a:outerShdw>
                </a:effectLst>
              </a:rPr>
              <a:t>Study monitoring</a:t>
            </a:r>
            <a:endParaRPr lang="en-US" sz="6000" b="1" dirty="0">
              <a:solidFill>
                <a:srgbClr val="FFFF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4E87A519-1236-488B-8CC9-E8D931C47E6C}" type="slidenum">
              <a:rPr lang="en-US" smtClean="0"/>
              <a:pPr/>
              <a:t>43</a:t>
            </a:fld>
            <a:endParaRPr lang="en-US"/>
          </a:p>
        </p:txBody>
      </p:sp>
      <p:sp>
        <p:nvSpPr>
          <p:cNvPr id="4" name="Content Placeholder 3"/>
          <p:cNvSpPr>
            <a:spLocks noGrp="1"/>
          </p:cNvSpPr>
          <p:nvPr>
            <p:ph sz="quarter" idx="1"/>
          </p:nvPr>
        </p:nvSpPr>
        <p:spPr>
          <a:xfrm>
            <a:off x="457200" y="1447800"/>
            <a:ext cx="8229600" cy="4572000"/>
          </a:xfrm>
        </p:spPr>
        <p:txBody>
          <a:bodyPr>
            <a:normAutofit/>
          </a:bodyPr>
          <a:lstStyle/>
          <a:p>
            <a:endParaRPr lang="en-US" dirty="0" smtClean="0"/>
          </a:p>
          <a:p>
            <a:r>
              <a:rPr lang="en-US" sz="3600" b="1" dirty="0" smtClean="0">
                <a:solidFill>
                  <a:schemeClr val="bg1"/>
                </a:solidFill>
              </a:rPr>
              <a:t>Variability in data quality, data gaps, and availability delays</a:t>
            </a:r>
          </a:p>
          <a:p>
            <a:endParaRPr lang="en-US" sz="3600" b="1" dirty="0" smtClean="0">
              <a:solidFill>
                <a:schemeClr val="bg1"/>
              </a:solidFill>
            </a:endParaRPr>
          </a:p>
          <a:p>
            <a:r>
              <a:rPr lang="en-US" sz="3600" b="1" dirty="0" smtClean="0">
                <a:solidFill>
                  <a:schemeClr val="bg1"/>
                </a:solidFill>
              </a:rPr>
              <a:t>Important implications for trials with safety outcomes (e.g. adverse events related to opioids)</a:t>
            </a:r>
          </a:p>
          <a:p>
            <a:endParaRPr lang="en-US" sz="3600" b="1" dirty="0">
              <a:solidFill>
                <a:schemeClr val="bg1"/>
              </a:solidFill>
            </a:endParaRPr>
          </a:p>
          <a:p>
            <a:endParaRPr lang="en-US" sz="3600" b="1" dirty="0">
              <a:solidFill>
                <a:schemeClr val="bg1"/>
              </a:solidFill>
            </a:endParaRPr>
          </a:p>
        </p:txBody>
      </p:sp>
    </p:spTree>
    <p:extLst>
      <p:ext uri="{BB962C8B-B14F-4D97-AF65-F5344CB8AC3E}">
        <p14:creationId xmlns:p14="http://schemas.microsoft.com/office/powerpoint/2010/main" val="114248311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rgbClr val="FFFF00"/>
                </a:solidFill>
                <a:effectLst>
                  <a:outerShdw blurRad="38100" dist="38100" dir="2700000" algn="tl">
                    <a:srgbClr val="000000">
                      <a:alpha val="43137"/>
                    </a:srgbClr>
                  </a:outerShdw>
                </a:effectLst>
              </a:rPr>
              <a:t>Study monitoring</a:t>
            </a:r>
            <a:endParaRPr lang="en-US" sz="6000" b="1" dirty="0">
              <a:solidFill>
                <a:srgbClr val="FFFF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4E87A519-1236-488B-8CC9-E8D931C47E6C}" type="slidenum">
              <a:rPr lang="en-US" smtClean="0"/>
              <a:pPr/>
              <a:t>44</a:t>
            </a:fld>
            <a:endParaRPr lang="en-US"/>
          </a:p>
        </p:txBody>
      </p:sp>
      <p:sp>
        <p:nvSpPr>
          <p:cNvPr id="4" name="Content Placeholder 3"/>
          <p:cNvSpPr>
            <a:spLocks noGrp="1"/>
          </p:cNvSpPr>
          <p:nvPr>
            <p:ph sz="quarter" idx="1"/>
          </p:nvPr>
        </p:nvSpPr>
        <p:spPr>
          <a:xfrm>
            <a:off x="457200" y="1447800"/>
            <a:ext cx="8229600" cy="4572000"/>
          </a:xfrm>
        </p:spPr>
        <p:txBody>
          <a:bodyPr>
            <a:normAutofit fontScale="92500" lnSpcReduction="10000"/>
          </a:bodyPr>
          <a:lstStyle/>
          <a:p>
            <a:endParaRPr lang="en-US" dirty="0" smtClean="0"/>
          </a:p>
          <a:p>
            <a:r>
              <a:rPr lang="en-US" sz="3600" b="1" dirty="0" smtClean="0">
                <a:solidFill>
                  <a:schemeClr val="bg1"/>
                </a:solidFill>
              </a:rPr>
              <a:t>Centralized monitoring</a:t>
            </a:r>
          </a:p>
          <a:p>
            <a:endParaRPr lang="en-US" sz="3600" b="1" dirty="0" smtClean="0">
              <a:solidFill>
                <a:schemeClr val="bg1"/>
              </a:solidFill>
            </a:endParaRPr>
          </a:p>
          <a:p>
            <a:r>
              <a:rPr lang="en-US" sz="3600" b="1" dirty="0" smtClean="0">
                <a:solidFill>
                  <a:schemeClr val="bg1"/>
                </a:solidFill>
              </a:rPr>
              <a:t>Risk-based monitoring</a:t>
            </a:r>
          </a:p>
          <a:p>
            <a:pPr lvl="1"/>
            <a:r>
              <a:rPr lang="en-US" sz="3400" b="1" dirty="0" smtClean="0">
                <a:solidFill>
                  <a:schemeClr val="bg1"/>
                </a:solidFill>
              </a:rPr>
              <a:t>Predefined indicators of risk to participant safety, data integrity, trial conduct</a:t>
            </a:r>
          </a:p>
          <a:p>
            <a:pPr lvl="1"/>
            <a:endParaRPr lang="en-US" sz="3400" b="1" dirty="0" smtClean="0">
              <a:solidFill>
                <a:schemeClr val="bg1"/>
              </a:solidFill>
            </a:endParaRPr>
          </a:p>
          <a:p>
            <a:r>
              <a:rPr lang="en-US" sz="3600" b="1" dirty="0" smtClean="0">
                <a:solidFill>
                  <a:schemeClr val="bg1"/>
                </a:solidFill>
              </a:rPr>
              <a:t>“Trigger” in-depth evaluation</a:t>
            </a:r>
            <a:endParaRPr lang="en-US" sz="3600" b="1" dirty="0">
              <a:solidFill>
                <a:schemeClr val="bg1"/>
              </a:solidFill>
            </a:endParaRPr>
          </a:p>
          <a:p>
            <a:endParaRPr lang="en-US" sz="3600" b="1" dirty="0">
              <a:solidFill>
                <a:schemeClr val="bg1"/>
              </a:solidFill>
            </a:endParaRPr>
          </a:p>
        </p:txBody>
      </p:sp>
    </p:spTree>
    <p:extLst>
      <p:ext uri="{BB962C8B-B14F-4D97-AF65-F5344CB8AC3E}">
        <p14:creationId xmlns:p14="http://schemas.microsoft.com/office/powerpoint/2010/main" val="39246083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en-US" sz="6000" b="1" dirty="0" smtClean="0">
                <a:solidFill>
                  <a:srgbClr val="FFFF00"/>
                </a:solidFill>
                <a:effectLst>
                  <a:outerShdw blurRad="38100" dist="38100" dir="2700000" algn="tl">
                    <a:srgbClr val="000000">
                      <a:alpha val="43137"/>
                    </a:srgbClr>
                  </a:outerShdw>
                </a:effectLst>
              </a:rPr>
              <a:t>Data summary</a:t>
            </a:r>
            <a:endParaRPr lang="en-US" sz="6000" b="1" dirty="0">
              <a:solidFill>
                <a:srgbClr val="FFFF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4E87A519-1236-488B-8CC9-E8D931C47E6C}" type="slidenum">
              <a:rPr lang="en-US" smtClean="0"/>
              <a:pPr/>
              <a:t>45</a:t>
            </a:fld>
            <a:endParaRPr lang="en-US"/>
          </a:p>
        </p:txBody>
      </p:sp>
      <p:sp>
        <p:nvSpPr>
          <p:cNvPr id="4" name="Content Placeholder 3"/>
          <p:cNvSpPr>
            <a:spLocks noGrp="1"/>
          </p:cNvSpPr>
          <p:nvPr>
            <p:ph sz="quarter" idx="1"/>
          </p:nvPr>
        </p:nvSpPr>
        <p:spPr>
          <a:xfrm>
            <a:off x="457200" y="1524000"/>
            <a:ext cx="8382000" cy="5100328"/>
          </a:xfrm>
        </p:spPr>
        <p:txBody>
          <a:bodyPr>
            <a:noAutofit/>
          </a:bodyPr>
          <a:lstStyle/>
          <a:p>
            <a:r>
              <a:rPr lang="en-US" sz="3000" b="1" dirty="0" smtClean="0">
                <a:solidFill>
                  <a:schemeClr val="bg1"/>
                </a:solidFill>
              </a:rPr>
              <a:t>Good design of the trial upfront</a:t>
            </a:r>
          </a:p>
          <a:p>
            <a:endParaRPr lang="en-US" sz="3000" b="1" dirty="0" smtClean="0">
              <a:solidFill>
                <a:schemeClr val="bg1"/>
              </a:solidFill>
            </a:endParaRPr>
          </a:p>
          <a:p>
            <a:r>
              <a:rPr lang="en-US" sz="3000" b="1" dirty="0" smtClean="0">
                <a:solidFill>
                  <a:schemeClr val="bg1"/>
                </a:solidFill>
              </a:rPr>
              <a:t>Data capture should focus on primary endpoints</a:t>
            </a:r>
          </a:p>
          <a:p>
            <a:endParaRPr lang="en-US" sz="3000" b="1" dirty="0" smtClean="0">
              <a:solidFill>
                <a:schemeClr val="bg1"/>
              </a:solidFill>
            </a:endParaRPr>
          </a:p>
          <a:p>
            <a:r>
              <a:rPr lang="en-US" sz="3000" b="1" dirty="0" smtClean="0">
                <a:solidFill>
                  <a:schemeClr val="bg1"/>
                </a:solidFill>
              </a:rPr>
              <a:t>Innovate and iterate on data capture strategies</a:t>
            </a:r>
          </a:p>
          <a:p>
            <a:endParaRPr lang="en-US" sz="3000" b="1" dirty="0" smtClean="0">
              <a:solidFill>
                <a:schemeClr val="bg1"/>
              </a:solidFill>
            </a:endParaRPr>
          </a:p>
          <a:p>
            <a:r>
              <a:rPr lang="en-US" sz="3000" b="1" dirty="0" smtClean="0">
                <a:solidFill>
                  <a:schemeClr val="bg1"/>
                </a:solidFill>
              </a:rPr>
              <a:t>Evolve to more technology-based data capture</a:t>
            </a:r>
            <a:endParaRPr lang="en-US" sz="3000" b="1" dirty="0">
              <a:solidFill>
                <a:schemeClr val="bg1"/>
              </a:solidFill>
            </a:endParaRPr>
          </a:p>
        </p:txBody>
      </p:sp>
    </p:spTree>
    <p:extLst>
      <p:ext uri="{BB962C8B-B14F-4D97-AF65-F5344CB8AC3E}">
        <p14:creationId xmlns:p14="http://schemas.microsoft.com/office/powerpoint/2010/main" val="346918443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r>
              <a:rPr lang="en-US" sz="5400" b="1" dirty="0" smtClean="0">
                <a:solidFill>
                  <a:srgbClr val="FFFF00"/>
                </a:solidFill>
                <a:effectLst>
                  <a:outerShdw blurRad="38100" dist="38100" dir="2700000" algn="tl">
                    <a:srgbClr val="000000">
                      <a:alpha val="43137"/>
                    </a:srgbClr>
                  </a:outerShdw>
                </a:effectLst>
              </a:rPr>
              <a:t>Overall summary points</a:t>
            </a:r>
            <a:endParaRPr lang="en-US" sz="5400" b="1" dirty="0">
              <a:solidFill>
                <a:srgbClr val="FFFF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4E87A519-1236-488B-8CC9-E8D931C47E6C}" type="slidenum">
              <a:rPr lang="en-US" smtClean="0"/>
              <a:pPr/>
              <a:t>46</a:t>
            </a:fld>
            <a:endParaRPr lang="en-US"/>
          </a:p>
        </p:txBody>
      </p:sp>
      <p:sp>
        <p:nvSpPr>
          <p:cNvPr id="4" name="Content Placeholder 3"/>
          <p:cNvSpPr>
            <a:spLocks noGrp="1"/>
          </p:cNvSpPr>
          <p:nvPr>
            <p:ph sz="quarter" idx="1"/>
          </p:nvPr>
        </p:nvSpPr>
        <p:spPr>
          <a:xfrm>
            <a:off x="381000" y="1447800"/>
            <a:ext cx="8305800" cy="4572000"/>
          </a:xfrm>
        </p:spPr>
        <p:txBody>
          <a:bodyPr>
            <a:noAutofit/>
          </a:bodyPr>
          <a:lstStyle/>
          <a:p>
            <a:r>
              <a:rPr lang="en-US" sz="3200" b="1" dirty="0" smtClean="0">
                <a:solidFill>
                  <a:schemeClr val="bg1"/>
                </a:solidFill>
              </a:rPr>
              <a:t>Pain </a:t>
            </a:r>
            <a:r>
              <a:rPr lang="en-US" sz="3200" b="1" dirty="0" err="1" smtClean="0">
                <a:solidFill>
                  <a:schemeClr val="bg1"/>
                </a:solidFill>
              </a:rPr>
              <a:t>trialists</a:t>
            </a:r>
            <a:r>
              <a:rPr lang="en-US" sz="3200" b="1" dirty="0" smtClean="0">
                <a:solidFill>
                  <a:schemeClr val="bg1"/>
                </a:solidFill>
              </a:rPr>
              <a:t> can use the PRECIS-2 tool to </a:t>
            </a:r>
            <a:r>
              <a:rPr lang="en-US" sz="3200" b="1" dirty="0">
                <a:solidFill>
                  <a:schemeClr val="bg1"/>
                </a:solidFill>
              </a:rPr>
              <a:t>consider whether design decisions match their intended </a:t>
            </a:r>
            <a:r>
              <a:rPr lang="en-US" sz="3200" b="1" dirty="0" smtClean="0">
                <a:solidFill>
                  <a:schemeClr val="bg1"/>
                </a:solidFill>
              </a:rPr>
              <a:t>purpose</a:t>
            </a:r>
          </a:p>
          <a:p>
            <a:endParaRPr lang="en-US" sz="3200" b="1" dirty="0">
              <a:solidFill>
                <a:schemeClr val="bg1"/>
              </a:solidFill>
            </a:endParaRPr>
          </a:p>
          <a:p>
            <a:r>
              <a:rPr lang="en-US" sz="3200" b="1" dirty="0" smtClean="0">
                <a:solidFill>
                  <a:schemeClr val="bg1"/>
                </a:solidFill>
              </a:rPr>
              <a:t>Key outcome domains (pain intensity, interference, physical functioning, and pain-related change)</a:t>
            </a:r>
          </a:p>
          <a:p>
            <a:endParaRPr lang="en-US" sz="3200" b="1" dirty="0">
              <a:solidFill>
                <a:schemeClr val="bg1"/>
              </a:solidFill>
            </a:endParaRPr>
          </a:p>
          <a:p>
            <a:r>
              <a:rPr lang="en-US" sz="3200" b="1" dirty="0" smtClean="0">
                <a:solidFill>
                  <a:schemeClr val="bg1"/>
                </a:solidFill>
              </a:rPr>
              <a:t>Other relevant outcomes to consider</a:t>
            </a:r>
            <a:endParaRPr lang="en-US" sz="3200" b="1" dirty="0">
              <a:solidFill>
                <a:schemeClr val="bg1"/>
              </a:solidFill>
            </a:endParaRPr>
          </a:p>
        </p:txBody>
      </p:sp>
    </p:spTree>
    <p:extLst>
      <p:ext uri="{BB962C8B-B14F-4D97-AF65-F5344CB8AC3E}">
        <p14:creationId xmlns:p14="http://schemas.microsoft.com/office/powerpoint/2010/main" val="13923772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r>
              <a:rPr lang="en-US" sz="5400" b="1" dirty="0" smtClean="0">
                <a:solidFill>
                  <a:srgbClr val="FFFF00"/>
                </a:solidFill>
                <a:effectLst>
                  <a:outerShdw blurRad="38100" dist="38100" dir="2700000" algn="tl">
                    <a:srgbClr val="000000">
                      <a:alpha val="43137"/>
                    </a:srgbClr>
                  </a:outerShdw>
                </a:effectLst>
              </a:rPr>
              <a:t>Overall summary points</a:t>
            </a:r>
            <a:endParaRPr lang="en-US" sz="5400" b="1" dirty="0">
              <a:solidFill>
                <a:srgbClr val="FFFF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4E87A519-1236-488B-8CC9-E8D931C47E6C}" type="slidenum">
              <a:rPr lang="en-US" smtClean="0"/>
              <a:pPr/>
              <a:t>47</a:t>
            </a:fld>
            <a:endParaRPr lang="en-US"/>
          </a:p>
        </p:txBody>
      </p:sp>
      <p:sp>
        <p:nvSpPr>
          <p:cNvPr id="4" name="Content Placeholder 3"/>
          <p:cNvSpPr>
            <a:spLocks noGrp="1"/>
          </p:cNvSpPr>
          <p:nvPr>
            <p:ph sz="quarter" idx="1"/>
          </p:nvPr>
        </p:nvSpPr>
        <p:spPr>
          <a:xfrm>
            <a:off x="457200" y="1447800"/>
            <a:ext cx="8229600" cy="4572000"/>
          </a:xfrm>
        </p:spPr>
        <p:txBody>
          <a:bodyPr>
            <a:normAutofit/>
          </a:bodyPr>
          <a:lstStyle/>
          <a:p>
            <a:r>
              <a:rPr lang="en-US" sz="3200" b="1" dirty="0" smtClean="0">
                <a:solidFill>
                  <a:schemeClr val="bg1"/>
                </a:solidFill>
              </a:rPr>
              <a:t>Highlighted briefer measures for outcome domains</a:t>
            </a:r>
          </a:p>
          <a:p>
            <a:endParaRPr lang="en-US" sz="3200" b="1" dirty="0" smtClean="0">
              <a:solidFill>
                <a:schemeClr val="bg1"/>
              </a:solidFill>
            </a:endParaRPr>
          </a:p>
          <a:p>
            <a:r>
              <a:rPr lang="en-US" sz="3200" b="1" dirty="0" smtClean="0">
                <a:solidFill>
                  <a:schemeClr val="bg1"/>
                </a:solidFill>
              </a:rPr>
              <a:t>Multiple considerations for data quality and completeness</a:t>
            </a:r>
          </a:p>
          <a:p>
            <a:endParaRPr lang="en-US" sz="3200" b="1" dirty="0">
              <a:solidFill>
                <a:schemeClr val="bg1"/>
              </a:solidFill>
            </a:endParaRPr>
          </a:p>
          <a:p>
            <a:r>
              <a:rPr lang="en-US" sz="3200" b="1" dirty="0" smtClean="0">
                <a:solidFill>
                  <a:schemeClr val="bg1"/>
                </a:solidFill>
              </a:rPr>
              <a:t>Several best practices for data quality</a:t>
            </a:r>
          </a:p>
        </p:txBody>
      </p:sp>
    </p:spTree>
    <p:extLst>
      <p:ext uri="{BB962C8B-B14F-4D97-AF65-F5344CB8AC3E}">
        <p14:creationId xmlns:p14="http://schemas.microsoft.com/office/powerpoint/2010/main" val="328762469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p:txBody>
          <a:bodyPr/>
          <a:lstStyle/>
          <a:p>
            <a:endParaRPr lang="en-US"/>
          </a:p>
        </p:txBody>
      </p:sp>
      <p:sp>
        <p:nvSpPr>
          <p:cNvPr id="3" name="Slide Number Placeholder 2"/>
          <p:cNvSpPr>
            <a:spLocks noGrp="1"/>
          </p:cNvSpPr>
          <p:nvPr>
            <p:ph type="sldNum" sz="quarter" idx="12"/>
          </p:nvPr>
        </p:nvSpPr>
        <p:spPr/>
        <p:txBody>
          <a:bodyPr/>
          <a:lstStyle/>
          <a:p>
            <a:fld id="{4E87A519-1236-488B-8CC9-E8D931C47E6C}" type="slidenum">
              <a:rPr lang="en-US" smtClean="0"/>
              <a:pPr/>
              <a:t>48</a:t>
            </a:fld>
            <a:endParaRPr lang="en-US"/>
          </a:p>
        </p:txBody>
      </p:sp>
      <p:sp>
        <p:nvSpPr>
          <p:cNvPr id="5" name="Title 4"/>
          <p:cNvSpPr>
            <a:spLocks noGrp="1"/>
          </p:cNvSpPr>
          <p:nvPr>
            <p:ph type="ctrTitle"/>
          </p:nvPr>
        </p:nvSpPr>
        <p:spPr/>
        <p:txBody>
          <a:bodyPr/>
          <a:lstStyle/>
          <a:p>
            <a:r>
              <a:rPr lang="en-US" dirty="0" smtClean="0"/>
              <a:t>Thank you</a:t>
            </a:r>
            <a:endParaRPr lang="en-US" dirty="0"/>
          </a:p>
        </p:txBody>
      </p:sp>
    </p:spTree>
    <p:extLst>
      <p:ext uri="{BB962C8B-B14F-4D97-AF65-F5344CB8AC3E}">
        <p14:creationId xmlns:p14="http://schemas.microsoft.com/office/powerpoint/2010/main" val="2242374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PRECIS-2 tool</a:t>
            </a:r>
            <a:endParaRPr lang="en-US" sz="6000" dirty="0">
              <a:solidFill>
                <a:srgbClr val="FFFF00"/>
              </a:solidFill>
            </a:endParaRPr>
          </a:p>
        </p:txBody>
      </p:sp>
      <p:sp>
        <p:nvSpPr>
          <p:cNvPr id="3" name="Content Placeholder 2"/>
          <p:cNvSpPr>
            <a:spLocks noGrp="1"/>
          </p:cNvSpPr>
          <p:nvPr>
            <p:ph idx="1"/>
          </p:nvPr>
        </p:nvSpPr>
        <p:spPr>
          <a:xfrm>
            <a:off x="603504" y="1447800"/>
            <a:ext cx="8083296" cy="4572000"/>
          </a:xfrm>
        </p:spPr>
        <p:txBody>
          <a:bodyPr>
            <a:normAutofit/>
          </a:bodyPr>
          <a:lstStyle/>
          <a:p>
            <a:r>
              <a:rPr lang="en-US" b="1" dirty="0">
                <a:solidFill>
                  <a:schemeClr val="bg1"/>
                </a:solidFill>
              </a:rPr>
              <a:t>PRECIS-2 has 9</a:t>
            </a:r>
            <a:r>
              <a:rPr lang="en-US" b="1" dirty="0" smtClean="0">
                <a:solidFill>
                  <a:schemeClr val="bg1"/>
                </a:solidFill>
              </a:rPr>
              <a:t> </a:t>
            </a:r>
            <a:r>
              <a:rPr lang="en-US" b="1" dirty="0">
                <a:solidFill>
                  <a:schemeClr val="bg1"/>
                </a:solidFill>
              </a:rPr>
              <a:t>domains </a:t>
            </a:r>
            <a:endParaRPr lang="en-US" b="1" dirty="0" smtClean="0">
              <a:solidFill>
                <a:schemeClr val="bg1"/>
              </a:solidFill>
            </a:endParaRPr>
          </a:p>
          <a:p>
            <a:endParaRPr lang="en-US" b="1" dirty="0" smtClean="0">
              <a:solidFill>
                <a:schemeClr val="bg1"/>
              </a:solidFill>
            </a:endParaRPr>
          </a:p>
          <a:p>
            <a:r>
              <a:rPr lang="en-US" b="1" dirty="0">
                <a:solidFill>
                  <a:schemeClr val="bg1"/>
                </a:solidFill>
              </a:rPr>
              <a:t>E</a:t>
            </a:r>
            <a:r>
              <a:rPr lang="en-US" b="1" dirty="0" smtClean="0">
                <a:solidFill>
                  <a:schemeClr val="bg1"/>
                </a:solidFill>
              </a:rPr>
              <a:t>ach domain scored </a:t>
            </a:r>
            <a:r>
              <a:rPr lang="en-US" b="1" dirty="0">
                <a:solidFill>
                  <a:schemeClr val="bg1"/>
                </a:solidFill>
              </a:rPr>
              <a:t>on a 5-point Likert continuum (from 1=very </a:t>
            </a:r>
            <a:r>
              <a:rPr lang="en-US" b="1" dirty="0" smtClean="0">
                <a:solidFill>
                  <a:schemeClr val="bg1"/>
                </a:solidFill>
              </a:rPr>
              <a:t>explanatory “</a:t>
            </a:r>
            <a:r>
              <a:rPr lang="en-US" b="1" dirty="0">
                <a:solidFill>
                  <a:schemeClr val="bg1"/>
                </a:solidFill>
              </a:rPr>
              <a:t>ideal conditions” to 5=very pragmatic “usual care conditions</a:t>
            </a:r>
            <a:r>
              <a:rPr lang="en-US" b="1" dirty="0" smtClean="0">
                <a:solidFill>
                  <a:schemeClr val="bg1"/>
                </a:solidFill>
              </a:rPr>
              <a:t>”) </a:t>
            </a:r>
          </a:p>
          <a:p>
            <a:endParaRPr lang="en-US" b="1" dirty="0" smtClean="0">
              <a:solidFill>
                <a:schemeClr val="bg1"/>
              </a:solidFill>
            </a:endParaRPr>
          </a:p>
          <a:p>
            <a:r>
              <a:rPr lang="en-US" b="1" dirty="0" smtClean="0">
                <a:solidFill>
                  <a:schemeClr val="bg1"/>
                </a:solidFill>
              </a:rPr>
              <a:t>Trialists can </a:t>
            </a:r>
            <a:r>
              <a:rPr lang="en-US" b="1" dirty="0">
                <a:solidFill>
                  <a:schemeClr val="bg1"/>
                </a:solidFill>
              </a:rPr>
              <a:t>more easily consider whether design </a:t>
            </a:r>
            <a:r>
              <a:rPr lang="en-US" b="1" dirty="0" smtClean="0">
                <a:solidFill>
                  <a:schemeClr val="bg1"/>
                </a:solidFill>
              </a:rPr>
              <a:t>decisions match </a:t>
            </a:r>
            <a:r>
              <a:rPr lang="en-US" b="1" dirty="0">
                <a:solidFill>
                  <a:schemeClr val="bg1"/>
                </a:solidFill>
              </a:rPr>
              <a:t>their intended purpose</a:t>
            </a:r>
          </a:p>
        </p:txBody>
      </p:sp>
      <p:sp>
        <p:nvSpPr>
          <p:cNvPr id="4" name="Slide Number Placeholder 3"/>
          <p:cNvSpPr>
            <a:spLocks noGrp="1"/>
          </p:cNvSpPr>
          <p:nvPr>
            <p:ph type="sldNum" sz="quarter" idx="12"/>
          </p:nvPr>
        </p:nvSpPr>
        <p:spPr/>
        <p:txBody>
          <a:bodyPr/>
          <a:lstStyle/>
          <a:p>
            <a:fld id="{584CEA1D-4F52-4978-BCAE-DF42E5C749B6}" type="slidenum">
              <a:rPr lang="en-US" smtClean="0"/>
              <a:pPr/>
              <a:t>5</a:t>
            </a:fld>
            <a:endParaRPr lang="en-US" dirty="0"/>
          </a:p>
        </p:txBody>
      </p:sp>
    </p:spTree>
    <p:extLst>
      <p:ext uri="{BB962C8B-B14F-4D97-AF65-F5344CB8AC3E}">
        <p14:creationId xmlns:p14="http://schemas.microsoft.com/office/powerpoint/2010/main" val="4143181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pattFill prst="narHorz">
            <a:fgClr>
              <a:schemeClr val="bg2"/>
            </a:fgClr>
            <a:bgClr>
              <a:srgbClr val="D8CFA7"/>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
        <p:nvSpPr>
          <p:cNvPr id="4" name="Snip Single Corner Rectangle 3"/>
          <p:cNvSpPr/>
          <p:nvPr/>
        </p:nvSpPr>
        <p:spPr>
          <a:xfrm>
            <a:off x="0" y="0"/>
            <a:ext cx="9144000" cy="6858000"/>
          </a:xfrm>
          <a:prstGeom prst="snip1Rect">
            <a:avLst>
              <a:gd name="adj" fmla="val 0"/>
            </a:avLst>
          </a:prstGeom>
          <a:solidFill>
            <a:srgbClr val="FFFFFF"/>
          </a:solidFill>
          <a:ln w="3175" cmpd="sng">
            <a:solidFill>
              <a:srgbClr val="D8CFA7"/>
            </a:solidFill>
          </a:ln>
          <a:effectLst>
            <a:outerShdw blurRad="76200" dist="25400" dir="4800000" algn="tl" rotWithShape="0">
              <a:prstClr val="black">
                <a:alpha val="22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en-US" sz="1600" dirty="0">
              <a:solidFill>
                <a:srgbClr val="FF0000"/>
              </a:solidFill>
              <a:latin typeface="Gill Sans"/>
              <a:cs typeface="Gill Sans"/>
            </a:endParaRPr>
          </a:p>
        </p:txBody>
      </p:sp>
      <p:sp>
        <p:nvSpPr>
          <p:cNvPr id="7" name="Rectangle 6"/>
          <p:cNvSpPr/>
          <p:nvPr/>
        </p:nvSpPr>
        <p:spPr>
          <a:xfrm>
            <a:off x="96787" y="6462747"/>
            <a:ext cx="8959758" cy="310586"/>
          </a:xfrm>
          <a:prstGeom prst="rect">
            <a:avLst/>
          </a:prstGeom>
          <a:solidFill>
            <a:srgbClr val="8B002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1" descr="PRECIS-2 Wheel.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4601" y="849347"/>
            <a:ext cx="6688726" cy="5613400"/>
          </a:xfrm>
          <a:prstGeom prst="rect">
            <a:avLst/>
          </a:prstGeom>
        </p:spPr>
      </p:pic>
      <p:sp>
        <p:nvSpPr>
          <p:cNvPr id="14" name="TextBox 13"/>
          <p:cNvSpPr txBox="1"/>
          <p:nvPr/>
        </p:nvSpPr>
        <p:spPr>
          <a:xfrm>
            <a:off x="231649" y="310634"/>
            <a:ext cx="8824896" cy="369332"/>
          </a:xfrm>
          <a:prstGeom prst="rect">
            <a:avLst/>
          </a:prstGeom>
          <a:noFill/>
        </p:spPr>
        <p:txBody>
          <a:bodyPr wrap="square" rtlCol="0">
            <a:spAutoFit/>
          </a:bodyPr>
          <a:lstStyle/>
          <a:p>
            <a:r>
              <a:rPr lang="en-US" b="1" dirty="0" smtClean="0">
                <a:effectLst>
                  <a:outerShdw blurRad="38100" dist="38100" dir="2700000" algn="tl">
                    <a:srgbClr val="000000">
                      <a:alpha val="43137"/>
                    </a:srgbClr>
                  </a:outerShdw>
                </a:effectLst>
                <a:latin typeface="Arial"/>
                <a:cs typeface="Arial"/>
              </a:rPr>
              <a:t>The Pragmatic-Explanatory Continuum Indicator Summary 2 (PRECIS-2) wheel</a:t>
            </a:r>
            <a:endParaRPr lang="en-US" b="1" dirty="0">
              <a:effectLst>
                <a:outerShdw blurRad="38100" dist="38100" dir="2700000" algn="tl">
                  <a:srgbClr val="000000">
                    <a:alpha val="43137"/>
                  </a:srgbClr>
                </a:outerShdw>
              </a:effectLst>
              <a:latin typeface="Arial"/>
              <a:cs typeface="Aria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t>6</a:t>
            </a:fld>
            <a:endParaRPr lang="en-US" dirty="0"/>
          </a:p>
        </p:txBody>
      </p:sp>
    </p:spTree>
    <p:extLst>
      <p:ext uri="{BB962C8B-B14F-4D97-AF65-F5344CB8AC3E}">
        <p14:creationId xmlns:p14="http://schemas.microsoft.com/office/powerpoint/2010/main" val="393217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pattFill prst="narHorz">
            <a:fgClr>
              <a:schemeClr val="bg2"/>
            </a:fgClr>
            <a:bgClr>
              <a:srgbClr val="D8CFA7"/>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
        <p:nvSpPr>
          <p:cNvPr id="4" name="Snip Single Corner Rectangle 3"/>
          <p:cNvSpPr/>
          <p:nvPr/>
        </p:nvSpPr>
        <p:spPr>
          <a:xfrm>
            <a:off x="0" y="0"/>
            <a:ext cx="9144000" cy="6858000"/>
          </a:xfrm>
          <a:prstGeom prst="snip1Rect">
            <a:avLst>
              <a:gd name="adj" fmla="val 0"/>
            </a:avLst>
          </a:prstGeom>
          <a:solidFill>
            <a:srgbClr val="FFFFFF"/>
          </a:solidFill>
          <a:ln w="3175" cmpd="sng">
            <a:solidFill>
              <a:srgbClr val="D8CFA7"/>
            </a:solidFill>
          </a:ln>
          <a:effectLst>
            <a:outerShdw blurRad="76200" dist="25400" dir="4800000" algn="tl" rotWithShape="0">
              <a:prstClr val="black">
                <a:alpha val="22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de-DE" sz="1600" baseline="30000" dirty="0" smtClean="0">
              <a:solidFill>
                <a:srgbClr val="FF0000"/>
              </a:solidFill>
              <a:latin typeface="Gill Sans"/>
              <a:cs typeface="Gill Sans"/>
            </a:endParaRPr>
          </a:p>
          <a:p>
            <a:pPr algn="ctr"/>
            <a:endParaRPr lang="en-US" sz="1600" dirty="0">
              <a:solidFill>
                <a:srgbClr val="FF0000"/>
              </a:solidFill>
              <a:latin typeface="Gill Sans"/>
              <a:cs typeface="Gill Sans"/>
            </a:endParaRPr>
          </a:p>
        </p:txBody>
      </p:sp>
      <p:sp>
        <p:nvSpPr>
          <p:cNvPr id="7" name="Rectangle 6"/>
          <p:cNvSpPr/>
          <p:nvPr/>
        </p:nvSpPr>
        <p:spPr>
          <a:xfrm>
            <a:off x="96787" y="6462747"/>
            <a:ext cx="8959758" cy="310586"/>
          </a:xfrm>
          <a:prstGeom prst="rect">
            <a:avLst/>
          </a:prstGeom>
          <a:solidFill>
            <a:srgbClr val="8B002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1" descr="PRECIS-2 Wheel.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0"/>
            <a:ext cx="7700777" cy="6462747"/>
          </a:xfrm>
          <a:prstGeom prst="rect">
            <a:avLst/>
          </a:prstGeom>
        </p:spPr>
      </p:pic>
      <p:sp>
        <p:nvSpPr>
          <p:cNvPr id="20" name="Oval 19"/>
          <p:cNvSpPr/>
          <p:nvPr/>
        </p:nvSpPr>
        <p:spPr>
          <a:xfrm>
            <a:off x="3060700" y="1479550"/>
            <a:ext cx="2667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4419600" y="1727200"/>
            <a:ext cx="2667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5549900" y="1746250"/>
            <a:ext cx="2667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6578600" y="2755900"/>
            <a:ext cx="2667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Oval 23"/>
          <p:cNvSpPr/>
          <p:nvPr/>
        </p:nvSpPr>
        <p:spPr>
          <a:xfrm>
            <a:off x="6311900" y="4241800"/>
            <a:ext cx="2667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4940300" y="4610100"/>
            <a:ext cx="2667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3924300" y="4533900"/>
            <a:ext cx="2667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3041650" y="3924300"/>
            <a:ext cx="2667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2292350" y="2755900"/>
            <a:ext cx="266700"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a:endCxn id="21" idx="2"/>
          </p:cNvCxnSpPr>
          <p:nvPr/>
        </p:nvCxnSpPr>
        <p:spPr>
          <a:xfrm>
            <a:off x="3256593" y="1619250"/>
            <a:ext cx="1163007" cy="222250"/>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a:stCxn id="21" idx="6"/>
            <a:endCxn id="22" idx="1"/>
          </p:cNvCxnSpPr>
          <p:nvPr/>
        </p:nvCxnSpPr>
        <p:spPr>
          <a:xfrm flipV="1">
            <a:off x="4686300" y="1779728"/>
            <a:ext cx="902657" cy="61772"/>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a:stCxn id="22" idx="6"/>
            <a:endCxn id="23" idx="1"/>
          </p:cNvCxnSpPr>
          <p:nvPr/>
        </p:nvCxnSpPr>
        <p:spPr>
          <a:xfrm>
            <a:off x="5816600" y="1860550"/>
            <a:ext cx="801057" cy="928828"/>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23" idx="4"/>
          </p:cNvCxnSpPr>
          <p:nvPr/>
        </p:nvCxnSpPr>
        <p:spPr>
          <a:xfrm flipH="1">
            <a:off x="6489701" y="2984500"/>
            <a:ext cx="222249" cy="12573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Straight Connector 36"/>
          <p:cNvCxnSpPr>
            <a:stCxn id="24" idx="3"/>
          </p:cNvCxnSpPr>
          <p:nvPr/>
        </p:nvCxnSpPr>
        <p:spPr>
          <a:xfrm flipH="1">
            <a:off x="5207000" y="4436922"/>
            <a:ext cx="1143957" cy="287478"/>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Connector 38"/>
          <p:cNvCxnSpPr>
            <a:endCxn id="26" idx="5"/>
          </p:cNvCxnSpPr>
          <p:nvPr/>
        </p:nvCxnSpPr>
        <p:spPr>
          <a:xfrm flipH="1" flipV="1">
            <a:off x="4151943" y="4729022"/>
            <a:ext cx="788357" cy="33478"/>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Connector 40"/>
          <p:cNvCxnSpPr>
            <a:endCxn id="27" idx="5"/>
          </p:cNvCxnSpPr>
          <p:nvPr/>
        </p:nvCxnSpPr>
        <p:spPr>
          <a:xfrm flipH="1" flipV="1">
            <a:off x="3269293" y="4119422"/>
            <a:ext cx="655007" cy="503378"/>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Straight Connector 42"/>
          <p:cNvCxnSpPr>
            <a:stCxn id="27" idx="1"/>
            <a:endCxn id="28" idx="5"/>
          </p:cNvCxnSpPr>
          <p:nvPr/>
        </p:nvCxnSpPr>
        <p:spPr>
          <a:xfrm flipH="1" flipV="1">
            <a:off x="2519993" y="2951022"/>
            <a:ext cx="560714" cy="1006756"/>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p:cNvCxnSpPr>
            <a:stCxn id="28" idx="7"/>
            <a:endCxn id="20" idx="4"/>
          </p:cNvCxnSpPr>
          <p:nvPr/>
        </p:nvCxnSpPr>
        <p:spPr>
          <a:xfrm flipV="1">
            <a:off x="2519993" y="1708150"/>
            <a:ext cx="674057" cy="1081228"/>
          </a:xfrm>
          <a:prstGeom prst="line">
            <a:avLst/>
          </a:prstGeom>
        </p:spPr>
        <p:style>
          <a:lnRef idx="2">
            <a:schemeClr val="accent1"/>
          </a:lnRef>
          <a:fillRef idx="0">
            <a:schemeClr val="accent1"/>
          </a:fillRef>
          <a:effectRef idx="1">
            <a:schemeClr val="accent1"/>
          </a:effectRef>
          <a:fontRef idx="minor">
            <a:schemeClr val="tx1"/>
          </a:fontRef>
        </p:style>
      </p:cxnSp>
      <p:sp>
        <p:nvSpPr>
          <p:cNvPr id="6" name="Slide Number Placeholder 5"/>
          <p:cNvSpPr>
            <a:spLocks noGrp="1"/>
          </p:cNvSpPr>
          <p:nvPr>
            <p:ph type="sldNum" sz="quarter" idx="12"/>
          </p:nvPr>
        </p:nvSpPr>
        <p:spPr/>
        <p:txBody>
          <a:bodyPr/>
          <a:lstStyle/>
          <a:p>
            <a:fld id="{48F63A3B-78C7-47BE-AE5E-E10140E04643}" type="slidenum">
              <a:rPr lang="en-US" smtClean="0"/>
              <a:t>7</a:t>
            </a:fld>
            <a:endParaRPr lang="en-US" dirty="0"/>
          </a:p>
        </p:txBody>
      </p:sp>
    </p:spTree>
    <p:extLst>
      <p:ext uri="{BB962C8B-B14F-4D97-AF65-F5344CB8AC3E}">
        <p14:creationId xmlns:p14="http://schemas.microsoft.com/office/powerpoint/2010/main" val="4188939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5"/>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7"/>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25" grpId="0" animBg="1"/>
      <p:bldP spid="26" grpId="0" animBg="1"/>
      <p:bldP spid="27" grpId="0" animBg="1"/>
      <p:bldP spid="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a:bodyPr>
          <a:lstStyle/>
          <a:p>
            <a:pPr algn="ctr"/>
            <a:r>
              <a:rPr lang="en-US" sz="4800" b="1" dirty="0">
                <a:solidFill>
                  <a:srgbClr val="FFFF00"/>
                </a:solidFill>
                <a:effectLst>
                  <a:outerShdw blurRad="38100" dist="38100" dir="2700000" algn="tl">
                    <a:srgbClr val="000000">
                      <a:alpha val="43137"/>
                    </a:srgbClr>
                  </a:outerShdw>
                </a:effectLst>
              </a:rPr>
              <a:t>E</a:t>
            </a:r>
            <a:r>
              <a:rPr lang="en-US" sz="4800" b="1" dirty="0" smtClean="0">
                <a:solidFill>
                  <a:srgbClr val="FFFF00"/>
                </a:solidFill>
                <a:effectLst>
                  <a:outerShdw blurRad="38100" dist="38100" dir="2700000" algn="tl">
                    <a:srgbClr val="000000">
                      <a:alpha val="43137"/>
                    </a:srgbClr>
                  </a:outerShdw>
                </a:effectLst>
              </a:rPr>
              <a:t>xperience with PRECIS</a:t>
            </a:r>
            <a:endParaRPr lang="en-US" sz="4800" b="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4572000"/>
          </a:xfrm>
        </p:spPr>
        <p:txBody>
          <a:bodyPr>
            <a:noAutofit/>
          </a:bodyPr>
          <a:lstStyle/>
          <a:p>
            <a:r>
              <a:rPr lang="en-US" b="1" dirty="0" smtClean="0">
                <a:solidFill>
                  <a:schemeClr val="bg1"/>
                </a:solidFill>
              </a:rPr>
              <a:t>We used PRECIS to</a:t>
            </a:r>
            <a:r>
              <a:rPr lang="en-US" dirty="0" smtClean="0">
                <a:solidFill>
                  <a:schemeClr val="bg1"/>
                </a:solidFill>
              </a:rPr>
              <a:t>:</a:t>
            </a:r>
          </a:p>
          <a:p>
            <a:pPr lvl="1"/>
            <a:r>
              <a:rPr lang="en-US" sz="2400" dirty="0" smtClean="0">
                <a:solidFill>
                  <a:schemeClr val="bg1"/>
                </a:solidFill>
              </a:rPr>
              <a:t>Organize discussion </a:t>
            </a:r>
            <a:r>
              <a:rPr lang="en-US" sz="2400" dirty="0">
                <a:solidFill>
                  <a:schemeClr val="bg1"/>
                </a:solidFill>
              </a:rPr>
              <a:t>regarding </a:t>
            </a:r>
            <a:r>
              <a:rPr lang="en-US" sz="2400" dirty="0" smtClean="0">
                <a:solidFill>
                  <a:schemeClr val="bg1"/>
                </a:solidFill>
              </a:rPr>
              <a:t>study </a:t>
            </a:r>
            <a:r>
              <a:rPr lang="en-US" sz="2400" dirty="0">
                <a:solidFill>
                  <a:schemeClr val="bg1"/>
                </a:solidFill>
              </a:rPr>
              <a:t>design of a planned </a:t>
            </a:r>
            <a:r>
              <a:rPr lang="en-US" sz="2400" dirty="0" smtClean="0">
                <a:solidFill>
                  <a:schemeClr val="bg1"/>
                </a:solidFill>
              </a:rPr>
              <a:t>trial</a:t>
            </a:r>
          </a:p>
          <a:p>
            <a:pPr lvl="1"/>
            <a:r>
              <a:rPr lang="en-US" sz="2400" dirty="0" smtClean="0">
                <a:solidFill>
                  <a:schemeClr val="bg1"/>
                </a:solidFill>
              </a:rPr>
              <a:t>Determine </a:t>
            </a:r>
            <a:r>
              <a:rPr lang="en-US" sz="2400" dirty="0">
                <a:solidFill>
                  <a:schemeClr val="bg1"/>
                </a:solidFill>
              </a:rPr>
              <a:t>the extent of consensus among the study </a:t>
            </a:r>
            <a:r>
              <a:rPr lang="en-US" sz="2400" dirty="0" smtClean="0">
                <a:solidFill>
                  <a:schemeClr val="bg1"/>
                </a:solidFill>
              </a:rPr>
              <a:t>investigators</a:t>
            </a:r>
          </a:p>
          <a:p>
            <a:pPr lvl="1"/>
            <a:endParaRPr lang="en-US" sz="2400" dirty="0" smtClean="0">
              <a:solidFill>
                <a:schemeClr val="bg1"/>
              </a:solidFill>
            </a:endParaRPr>
          </a:p>
          <a:p>
            <a:r>
              <a:rPr lang="en-US" b="1" dirty="0">
                <a:solidFill>
                  <a:schemeClr val="bg1"/>
                </a:solidFill>
              </a:rPr>
              <a:t>Study Design and </a:t>
            </a:r>
            <a:r>
              <a:rPr lang="en-US" b="1" dirty="0" smtClean="0">
                <a:solidFill>
                  <a:schemeClr val="bg1"/>
                </a:solidFill>
              </a:rPr>
              <a:t>Setting</a:t>
            </a:r>
          </a:p>
          <a:p>
            <a:pPr lvl="1"/>
            <a:r>
              <a:rPr lang="en-US" sz="2400" dirty="0" smtClean="0">
                <a:solidFill>
                  <a:schemeClr val="bg1"/>
                </a:solidFill>
              </a:rPr>
              <a:t>Descriptive; Investigators meeting at VCU</a:t>
            </a:r>
          </a:p>
          <a:p>
            <a:pPr lvl="1"/>
            <a:r>
              <a:rPr lang="en-US" sz="2400" dirty="0" smtClean="0">
                <a:solidFill>
                  <a:schemeClr val="bg1"/>
                </a:solidFill>
              </a:rPr>
              <a:t>Read </a:t>
            </a:r>
            <a:r>
              <a:rPr lang="en-US" sz="2400" dirty="0">
                <a:solidFill>
                  <a:schemeClr val="bg1"/>
                </a:solidFill>
              </a:rPr>
              <a:t>and </a:t>
            </a:r>
            <a:r>
              <a:rPr lang="en-US" sz="2400" dirty="0" smtClean="0">
                <a:solidFill>
                  <a:schemeClr val="bg1"/>
                </a:solidFill>
              </a:rPr>
              <a:t>reviewed </a:t>
            </a:r>
            <a:r>
              <a:rPr lang="en-US" sz="2400" dirty="0" smtClean="0">
                <a:solidFill>
                  <a:schemeClr val="bg1"/>
                </a:solidFill>
              </a:rPr>
              <a:t>the </a:t>
            </a:r>
            <a:r>
              <a:rPr lang="en-US" sz="2400" dirty="0">
                <a:solidFill>
                  <a:schemeClr val="bg1"/>
                </a:solidFill>
              </a:rPr>
              <a:t>PRECIS </a:t>
            </a:r>
            <a:r>
              <a:rPr lang="en-US" sz="2400" dirty="0" smtClean="0">
                <a:solidFill>
                  <a:schemeClr val="bg1"/>
                </a:solidFill>
              </a:rPr>
              <a:t>criteria</a:t>
            </a:r>
          </a:p>
          <a:p>
            <a:pPr lvl="1"/>
            <a:r>
              <a:rPr lang="en-US" sz="2400" dirty="0">
                <a:solidFill>
                  <a:schemeClr val="bg1"/>
                </a:solidFill>
              </a:rPr>
              <a:t>T</a:t>
            </a:r>
            <a:r>
              <a:rPr lang="en-US" sz="2400" dirty="0" smtClean="0">
                <a:solidFill>
                  <a:schemeClr val="bg1"/>
                </a:solidFill>
              </a:rPr>
              <a:t>eam </a:t>
            </a:r>
            <a:r>
              <a:rPr lang="en-US" sz="2400" dirty="0">
                <a:solidFill>
                  <a:schemeClr val="bg1"/>
                </a:solidFill>
              </a:rPr>
              <a:t>made </a:t>
            </a:r>
            <a:r>
              <a:rPr lang="en-US" sz="2400" dirty="0" smtClean="0">
                <a:solidFill>
                  <a:schemeClr val="bg1"/>
                </a:solidFill>
              </a:rPr>
              <a:t>judgments </a:t>
            </a:r>
            <a:r>
              <a:rPr lang="en-US" sz="2400" dirty="0">
                <a:solidFill>
                  <a:schemeClr val="bg1"/>
                </a:solidFill>
              </a:rPr>
              <a:t>of the planned study regarding each PRECIS criteria to reflect </a:t>
            </a:r>
            <a:r>
              <a:rPr lang="en-US" sz="2400" b="1" u="sng" dirty="0">
                <a:solidFill>
                  <a:schemeClr val="bg1"/>
                </a:solidFill>
              </a:rPr>
              <a:t>initia</a:t>
            </a:r>
            <a:r>
              <a:rPr lang="en-US" sz="2400" u="sng" dirty="0">
                <a:solidFill>
                  <a:schemeClr val="bg1"/>
                </a:solidFill>
              </a:rPr>
              <a:t>l</a:t>
            </a:r>
            <a:r>
              <a:rPr lang="en-US" sz="2400" dirty="0">
                <a:solidFill>
                  <a:schemeClr val="bg1"/>
                </a:solidFill>
              </a:rPr>
              <a:t>, </a:t>
            </a:r>
            <a:r>
              <a:rPr lang="en-US" sz="2400" b="1" u="sng" dirty="0">
                <a:solidFill>
                  <a:schemeClr val="bg1"/>
                </a:solidFill>
              </a:rPr>
              <a:t>ideal</a:t>
            </a:r>
            <a:r>
              <a:rPr lang="en-US" sz="2400" dirty="0">
                <a:solidFill>
                  <a:schemeClr val="bg1"/>
                </a:solidFill>
              </a:rPr>
              <a:t> and </a:t>
            </a:r>
            <a:r>
              <a:rPr lang="en-US" sz="2400" b="1" u="sng" dirty="0">
                <a:solidFill>
                  <a:schemeClr val="bg1"/>
                </a:solidFill>
              </a:rPr>
              <a:t>final</a:t>
            </a:r>
            <a:r>
              <a:rPr lang="en-US" sz="2400" dirty="0">
                <a:solidFill>
                  <a:schemeClr val="bg1"/>
                </a:solidFill>
              </a:rPr>
              <a:t> study design perceptions</a:t>
            </a:r>
            <a:r>
              <a:rPr lang="en-US" sz="2400" dirty="0"/>
              <a:t>.</a:t>
            </a:r>
          </a:p>
        </p:txBody>
      </p:sp>
    </p:spTree>
    <p:extLst>
      <p:ext uri="{BB962C8B-B14F-4D97-AF65-F5344CB8AC3E}">
        <p14:creationId xmlns:p14="http://schemas.microsoft.com/office/powerpoint/2010/main" val="2406167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19314" cy="1143000"/>
          </a:xfrm>
        </p:spPr>
        <p:txBody>
          <a:bodyPr>
            <a:normAutofit/>
          </a:bodyPr>
          <a:lstStyle/>
          <a:p>
            <a:pPr algn="ctr"/>
            <a:r>
              <a:rPr lang="en-US" sz="4800" b="1" dirty="0">
                <a:solidFill>
                  <a:srgbClr val="FFFF00"/>
                </a:solidFill>
                <a:effectLst>
                  <a:outerShdw blurRad="38100" dist="38100" dir="2700000" algn="tl">
                    <a:srgbClr val="000000">
                      <a:alpha val="43137"/>
                    </a:srgbClr>
                  </a:outerShdw>
                </a:effectLst>
              </a:rPr>
              <a:t>E</a:t>
            </a:r>
            <a:r>
              <a:rPr lang="en-US" sz="4800" b="1" dirty="0" smtClean="0">
                <a:solidFill>
                  <a:srgbClr val="FFFF00"/>
                </a:solidFill>
                <a:effectLst>
                  <a:outerShdw blurRad="38100" dist="38100" dir="2700000" algn="tl">
                    <a:srgbClr val="000000">
                      <a:alpha val="43137"/>
                    </a:srgbClr>
                  </a:outerShdw>
                </a:effectLst>
              </a:rPr>
              <a:t>xperience with PRECIS</a:t>
            </a:r>
            <a:endParaRPr lang="en-US" sz="4800" b="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r>
              <a:rPr lang="en-US" b="1" dirty="0" smtClean="0">
                <a:solidFill>
                  <a:schemeClr val="bg1"/>
                </a:solidFill>
              </a:rPr>
              <a:t>Results</a:t>
            </a:r>
            <a:r>
              <a:rPr lang="en-US" b="1" dirty="0">
                <a:solidFill>
                  <a:schemeClr val="bg1"/>
                </a:solidFill>
              </a:rPr>
              <a:t>: </a:t>
            </a:r>
            <a:endParaRPr lang="en-US" b="1" dirty="0" smtClean="0">
              <a:solidFill>
                <a:schemeClr val="bg1"/>
              </a:solidFill>
            </a:endParaRPr>
          </a:p>
          <a:p>
            <a:pPr lvl="1"/>
            <a:r>
              <a:rPr lang="en-US" dirty="0">
                <a:solidFill>
                  <a:schemeClr val="bg1"/>
                </a:solidFill>
              </a:rPr>
              <a:t>F</a:t>
            </a:r>
            <a:r>
              <a:rPr lang="en-US" dirty="0" smtClean="0">
                <a:solidFill>
                  <a:schemeClr val="bg1"/>
                </a:solidFill>
              </a:rPr>
              <a:t>inal </a:t>
            </a:r>
            <a:r>
              <a:rPr lang="en-US" dirty="0">
                <a:solidFill>
                  <a:schemeClr val="bg1"/>
                </a:solidFill>
              </a:rPr>
              <a:t>study design was more </a:t>
            </a:r>
            <a:r>
              <a:rPr lang="en-US" dirty="0" smtClean="0">
                <a:solidFill>
                  <a:schemeClr val="bg1"/>
                </a:solidFill>
              </a:rPr>
              <a:t>explanatory </a:t>
            </a:r>
            <a:r>
              <a:rPr lang="en-US" dirty="0">
                <a:solidFill>
                  <a:schemeClr val="bg1"/>
                </a:solidFill>
              </a:rPr>
              <a:t>than the preliminary </a:t>
            </a:r>
            <a:r>
              <a:rPr lang="en-US" dirty="0" smtClean="0">
                <a:solidFill>
                  <a:schemeClr val="bg1"/>
                </a:solidFill>
              </a:rPr>
              <a:t>plan</a:t>
            </a:r>
          </a:p>
          <a:p>
            <a:pPr lvl="1"/>
            <a:r>
              <a:rPr lang="en-US" dirty="0">
                <a:solidFill>
                  <a:schemeClr val="bg1"/>
                </a:solidFill>
              </a:rPr>
              <a:t>C</a:t>
            </a:r>
            <a:r>
              <a:rPr lang="en-US" dirty="0" smtClean="0">
                <a:solidFill>
                  <a:schemeClr val="bg1"/>
                </a:solidFill>
              </a:rPr>
              <a:t>onsensus achieved</a:t>
            </a:r>
          </a:p>
          <a:p>
            <a:pPr marL="320040" lvl="1" indent="0">
              <a:buNone/>
            </a:pPr>
            <a:endParaRPr lang="en-US" sz="2400" dirty="0" smtClean="0">
              <a:solidFill>
                <a:schemeClr val="bg1"/>
              </a:solidFill>
            </a:endParaRPr>
          </a:p>
          <a:p>
            <a:r>
              <a:rPr lang="en-US" b="1" dirty="0" smtClean="0">
                <a:solidFill>
                  <a:schemeClr val="bg1"/>
                </a:solidFill>
              </a:rPr>
              <a:t>Conclusions and </a:t>
            </a:r>
            <a:r>
              <a:rPr lang="en-US" dirty="0" smtClean="0">
                <a:solidFill>
                  <a:schemeClr val="bg1"/>
                </a:solidFill>
              </a:rPr>
              <a:t>findings:</a:t>
            </a:r>
          </a:p>
          <a:p>
            <a:pPr lvl="1"/>
            <a:r>
              <a:rPr lang="en-US" dirty="0">
                <a:solidFill>
                  <a:schemeClr val="bg1"/>
                </a:solidFill>
              </a:rPr>
              <a:t>A</a:t>
            </a:r>
            <a:r>
              <a:rPr lang="en-US" dirty="0" smtClean="0">
                <a:solidFill>
                  <a:schemeClr val="bg1"/>
                </a:solidFill>
              </a:rPr>
              <a:t>pplying </a:t>
            </a:r>
            <a:r>
              <a:rPr lang="en-US" dirty="0">
                <a:solidFill>
                  <a:schemeClr val="bg1"/>
                </a:solidFill>
              </a:rPr>
              <a:t>PRECIS principles were useful for (1) detailing points of discussion related to trial design, (2) making revisions to the design to be consistent with the project goals and (3) achieving consensus. </a:t>
            </a:r>
            <a:endParaRPr lang="en-US" dirty="0" smtClean="0">
              <a:solidFill>
                <a:schemeClr val="bg1"/>
              </a:solidFill>
            </a:endParaRPr>
          </a:p>
          <a:p>
            <a:pPr lvl="1"/>
            <a:r>
              <a:rPr lang="en-US" dirty="0">
                <a:solidFill>
                  <a:schemeClr val="bg1"/>
                </a:solidFill>
              </a:rPr>
              <a:t>M</a:t>
            </a:r>
            <a:r>
              <a:rPr lang="en-US" dirty="0" smtClean="0">
                <a:solidFill>
                  <a:schemeClr val="bg1"/>
                </a:solidFill>
              </a:rPr>
              <a:t>ay </a:t>
            </a:r>
            <a:r>
              <a:rPr lang="en-US" dirty="0">
                <a:solidFill>
                  <a:schemeClr val="bg1"/>
                </a:solidFill>
              </a:rPr>
              <a:t>prove valuable for trial researchers </a:t>
            </a:r>
            <a:r>
              <a:rPr lang="en-US" dirty="0" smtClean="0">
                <a:solidFill>
                  <a:schemeClr val="bg1"/>
                </a:solidFill>
              </a:rPr>
              <a:t> </a:t>
            </a:r>
          </a:p>
        </p:txBody>
      </p:sp>
      <p:sp>
        <p:nvSpPr>
          <p:cNvPr id="4" name="TextBox 3"/>
          <p:cNvSpPr txBox="1"/>
          <p:nvPr/>
        </p:nvSpPr>
        <p:spPr>
          <a:xfrm>
            <a:off x="4343400" y="6172200"/>
            <a:ext cx="4480714" cy="369332"/>
          </a:xfrm>
          <a:prstGeom prst="rect">
            <a:avLst/>
          </a:prstGeom>
          <a:noFill/>
        </p:spPr>
        <p:txBody>
          <a:bodyPr wrap="none" rtlCol="0">
            <a:spAutoFit/>
          </a:bodyPr>
          <a:lstStyle/>
          <a:p>
            <a:r>
              <a:rPr lang="en-US" dirty="0" smtClean="0">
                <a:solidFill>
                  <a:schemeClr val="bg1"/>
                </a:solidFill>
              </a:rPr>
              <a:t>Riddle et al.  J Clinical Epidemiology 2010</a:t>
            </a:r>
            <a:endParaRPr lang="en-US" dirty="0">
              <a:solidFill>
                <a:schemeClr val="bg1"/>
              </a:solidFill>
            </a:endParaRPr>
          </a:p>
        </p:txBody>
      </p:sp>
    </p:spTree>
    <p:extLst>
      <p:ext uri="{BB962C8B-B14F-4D97-AF65-F5344CB8AC3E}">
        <p14:creationId xmlns:p14="http://schemas.microsoft.com/office/powerpoint/2010/main" val="20902271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801</TotalTime>
  <Words>1434</Words>
  <Application>Microsoft Office PowerPoint</Application>
  <PresentationFormat>On-screen Show (4:3)</PresentationFormat>
  <Paragraphs>438</Paragraphs>
  <Slides>48</Slides>
  <Notes>12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48</vt:i4>
      </vt:variant>
    </vt:vector>
  </HeadingPairs>
  <TitlesOfParts>
    <vt:vector size="60" baseType="lpstr">
      <vt:lpstr>Arial</vt:lpstr>
      <vt:lpstr>Calibri</vt:lpstr>
      <vt:lpstr>Cambria</vt:lpstr>
      <vt:lpstr>Franklin Gothic Book</vt:lpstr>
      <vt:lpstr>Gill Sans</vt:lpstr>
      <vt:lpstr>MS Mincho</vt:lpstr>
      <vt:lpstr>Perpetua</vt:lpstr>
      <vt:lpstr>Times</vt:lpstr>
      <vt:lpstr>Times New Roman</vt:lpstr>
      <vt:lpstr>Wingdings</vt:lpstr>
      <vt:lpstr>Wingdings 2</vt:lpstr>
      <vt:lpstr>Equity</vt:lpstr>
      <vt:lpstr>Outcome domains, measures, and sources of data </vt:lpstr>
      <vt:lpstr>Outline</vt:lpstr>
      <vt:lpstr>PowerPoint Presentation</vt:lpstr>
      <vt:lpstr>PRECIS-2 tool</vt:lpstr>
      <vt:lpstr>PRECIS-2 tool</vt:lpstr>
      <vt:lpstr>PowerPoint Presentation</vt:lpstr>
      <vt:lpstr>PowerPoint Presentation</vt:lpstr>
      <vt:lpstr>Experience with PRECIS</vt:lpstr>
      <vt:lpstr>Experience with PRECIS</vt:lpstr>
      <vt:lpstr>  Primary trial outcome</vt:lpstr>
      <vt:lpstr>Pragmatic outcomes &amp; follow-up</vt:lpstr>
      <vt:lpstr>Selecting pain outcomes</vt:lpstr>
      <vt:lpstr>Key outcome domains</vt:lpstr>
      <vt:lpstr>IMMPACT guideline for pain trials</vt:lpstr>
      <vt:lpstr>Patient relevant pain outcomes</vt:lpstr>
      <vt:lpstr>Other relevant outcome domains</vt:lpstr>
      <vt:lpstr>Other relevant outcome domains</vt:lpstr>
      <vt:lpstr>Measures – pain intensity</vt:lpstr>
      <vt:lpstr>Measures – pain interference</vt:lpstr>
      <vt:lpstr>PowerPoint Presentation</vt:lpstr>
      <vt:lpstr>Measures – physical function</vt:lpstr>
      <vt:lpstr>Measures – physical function</vt:lpstr>
      <vt:lpstr>Measures – pain-related change</vt:lpstr>
      <vt:lpstr>Measures – depression</vt:lpstr>
      <vt:lpstr>Measures – anxiety</vt:lpstr>
      <vt:lpstr>PHQ-2 and GAD-2</vt:lpstr>
      <vt:lpstr>Measures – sleep</vt:lpstr>
      <vt:lpstr>PowerPoint Presentation</vt:lpstr>
      <vt:lpstr>CONSORT extension: pragmatic trials</vt:lpstr>
      <vt:lpstr>Checklist of items for reporting pragmatic trials</vt:lpstr>
      <vt:lpstr>Data considerations </vt:lpstr>
      <vt:lpstr>Data considerations </vt:lpstr>
      <vt:lpstr>Data considerations </vt:lpstr>
      <vt:lpstr>Data sources</vt:lpstr>
      <vt:lpstr>Selecting data sources</vt:lpstr>
      <vt:lpstr>Data quality and completeness </vt:lpstr>
      <vt:lpstr>Potential benefits </vt:lpstr>
      <vt:lpstr>Potential challenges</vt:lpstr>
      <vt:lpstr>Best practices for data quality </vt:lpstr>
      <vt:lpstr> Best practices for data quality</vt:lpstr>
      <vt:lpstr>Best practices for data quality- Study Design Issues</vt:lpstr>
      <vt:lpstr>Best practices for data quality- data collection issues</vt:lpstr>
      <vt:lpstr>Study monitoring</vt:lpstr>
      <vt:lpstr>Study monitoring</vt:lpstr>
      <vt:lpstr>Data summary</vt:lpstr>
      <vt:lpstr>Overall summary points</vt:lpstr>
      <vt:lpstr>Overall summary points</vt:lpstr>
      <vt:lpstr>Thank you</vt:lpstr>
    </vt:vector>
  </TitlesOfParts>
  <Company>IU - Dept of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Stepped Care for Affective disorders and Musculoskeletal Pain</dc:title>
  <dc:creator>Matthew J Bair</dc:creator>
  <cp:lastModifiedBy>Bair, Matthew John</cp:lastModifiedBy>
  <cp:revision>83</cp:revision>
  <dcterms:created xsi:type="dcterms:W3CDTF">2009-12-21T21:22:33Z</dcterms:created>
  <dcterms:modified xsi:type="dcterms:W3CDTF">2020-10-09T20:05:48Z</dcterms:modified>
</cp:coreProperties>
</file>