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9" r:id="rId2"/>
  </p:sldMasterIdLst>
  <p:notesMasterIdLst>
    <p:notesMasterId r:id="rId33"/>
  </p:notesMasterIdLst>
  <p:handoutMasterIdLst>
    <p:handoutMasterId r:id="rId34"/>
  </p:handoutMasterIdLst>
  <p:sldIdLst>
    <p:sldId id="256" r:id="rId3"/>
    <p:sldId id="302" r:id="rId4"/>
    <p:sldId id="317" r:id="rId5"/>
    <p:sldId id="316" r:id="rId6"/>
    <p:sldId id="326" r:id="rId7"/>
    <p:sldId id="318" r:id="rId8"/>
    <p:sldId id="312" r:id="rId9"/>
    <p:sldId id="323" r:id="rId10"/>
    <p:sldId id="293" r:id="rId11"/>
    <p:sldId id="257" r:id="rId12"/>
    <p:sldId id="264" r:id="rId13"/>
    <p:sldId id="265" r:id="rId14"/>
    <p:sldId id="267" r:id="rId15"/>
    <p:sldId id="279" r:id="rId16"/>
    <p:sldId id="306" r:id="rId17"/>
    <p:sldId id="307" r:id="rId18"/>
    <p:sldId id="305" r:id="rId19"/>
    <p:sldId id="324" r:id="rId20"/>
    <p:sldId id="310" r:id="rId21"/>
    <p:sldId id="313" r:id="rId22"/>
    <p:sldId id="311" r:id="rId23"/>
    <p:sldId id="266" r:id="rId24"/>
    <p:sldId id="314" r:id="rId25"/>
    <p:sldId id="261" r:id="rId26"/>
    <p:sldId id="269" r:id="rId27"/>
    <p:sldId id="262" r:id="rId28"/>
    <p:sldId id="319" r:id="rId29"/>
    <p:sldId id="320" r:id="rId30"/>
    <p:sldId id="321" r:id="rId31"/>
    <p:sldId id="325" r:id="rId32"/>
  </p:sldIdLst>
  <p:sldSz cx="9144000" cy="6858000" type="screen4x3"/>
  <p:notesSz cx="6858000" cy="9144000"/>
  <p:defaultTextStyle>
    <a:defPPr>
      <a:defRPr lang="en-GB"/>
    </a:defPPr>
    <a:lvl1pPr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orient="horz" pos="3756">
          <p15:clr>
            <a:srgbClr val="A4A3A4"/>
          </p15:clr>
        </p15:guide>
        <p15:guide id="3" orient="horz" pos="852">
          <p15:clr>
            <a:srgbClr val="A4A3A4"/>
          </p15:clr>
        </p15:guide>
        <p15:guide id="4" pos="306">
          <p15:clr>
            <a:srgbClr val="A4A3A4"/>
          </p15:clr>
        </p15:guide>
        <p15:guide id="5" pos="5454">
          <p15:clr>
            <a:srgbClr val="A4A3A4"/>
          </p15:clr>
        </p15:guide>
        <p15:guide id="6" pos="402">
          <p15:clr>
            <a:srgbClr val="A4A3A4"/>
          </p15:clr>
        </p15:guide>
        <p15:guide id="7" pos="5370">
          <p15:clr>
            <a:srgbClr val="A4A3A4"/>
          </p15:clr>
        </p15:guide>
        <p15:guide id="8" pos="4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D7"/>
    <a:srgbClr val="ACCDEE"/>
    <a:srgbClr val="86C9D0"/>
    <a:srgbClr val="B1D0ED"/>
    <a:srgbClr val="8DCCD3"/>
    <a:srgbClr val="92CECE"/>
    <a:srgbClr val="8DD3D1"/>
    <a:srgbClr val="A5C9ED"/>
    <a:srgbClr val="00AD93"/>
    <a:srgbClr val="4B9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8" autoAdjust="0"/>
    <p:restoredTop sz="53548" autoAdjust="0"/>
  </p:normalViewPr>
  <p:slideViewPr>
    <p:cSldViewPr snapToGrid="0">
      <p:cViewPr varScale="1">
        <p:scale>
          <a:sx n="53" d="100"/>
          <a:sy n="53" d="100"/>
        </p:scale>
        <p:origin x="1022" y="53"/>
      </p:cViewPr>
      <p:guideLst>
        <p:guide orient="horz" pos="1644"/>
        <p:guide orient="horz" pos="3756"/>
        <p:guide orient="horz" pos="852"/>
        <p:guide pos="306"/>
        <p:guide pos="5454"/>
        <p:guide pos="402"/>
        <p:guide pos="5370"/>
        <p:guide pos="408"/>
      </p:guideLst>
    </p:cSldViewPr>
  </p:slideViewPr>
  <p:outlineViewPr>
    <p:cViewPr>
      <p:scale>
        <a:sx n="33" d="100"/>
        <a:sy n="33" d="100"/>
      </p:scale>
      <p:origin x="0" y="-24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2358"/>
    </p:cViewPr>
  </p:sorterViewPr>
  <p:notesViewPr>
    <p:cSldViewPr snapToGrid="0">
      <p:cViewPr varScale="1">
        <p:scale>
          <a:sx n="95" d="100"/>
          <a:sy n="95" d="100"/>
        </p:scale>
        <p:origin x="202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5B887-507D-4CAF-A6AC-5440D7D3D1C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A60B63-0010-4A44-B9B3-3E8144496D0C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2247979F-BA44-4161-9FFD-580032786832}" type="parTrans" cxnId="{4208CFF9-0207-4C46-86FF-63F16CD83257}">
      <dgm:prSet/>
      <dgm:spPr/>
      <dgm:t>
        <a:bodyPr/>
        <a:lstStyle/>
        <a:p>
          <a:endParaRPr lang="en-GB"/>
        </a:p>
      </dgm:t>
    </dgm:pt>
    <dgm:pt modelId="{DA8B0B67-C51A-4D27-95B8-968C1FEF1A8B}" type="sibTrans" cxnId="{4208CFF9-0207-4C46-86FF-63F16CD83257}">
      <dgm:prSet/>
      <dgm:spPr/>
      <dgm:t>
        <a:bodyPr/>
        <a:lstStyle/>
        <a:p>
          <a:endParaRPr lang="en-GB"/>
        </a:p>
      </dgm:t>
    </dgm:pt>
    <dgm:pt modelId="{775C4DEC-2D36-42A6-ABA3-E95E88ED7359}">
      <dgm:prSet phldrT="[Text]" custT="1"/>
      <dgm:spPr/>
      <dgm:t>
        <a:bodyPr/>
        <a:lstStyle/>
        <a:p>
          <a:r>
            <a:rPr lang="en-US" sz="1800" dirty="0"/>
            <a:t>Define the scope, plan the clinical evaluation  </a:t>
          </a:r>
          <a:r>
            <a:rPr lang="en-US" sz="1800" dirty="0">
              <a:solidFill>
                <a:srgbClr val="00B050"/>
              </a:solidFill>
            </a:rPr>
            <a:t>Section 7, App A3</a:t>
          </a:r>
          <a:endParaRPr lang="en-GB" sz="1800" dirty="0">
            <a:solidFill>
              <a:srgbClr val="00B050"/>
            </a:solidFill>
          </a:endParaRPr>
        </a:p>
      </dgm:t>
    </dgm:pt>
    <dgm:pt modelId="{D84F9F39-B890-45ED-99E5-DD9EBF445DA3}" type="parTrans" cxnId="{CAD02FBD-7894-46FE-A3FA-2D223CA9BC9D}">
      <dgm:prSet/>
      <dgm:spPr/>
      <dgm:t>
        <a:bodyPr/>
        <a:lstStyle/>
        <a:p>
          <a:endParaRPr lang="en-GB"/>
        </a:p>
      </dgm:t>
    </dgm:pt>
    <dgm:pt modelId="{7640B7D0-6CEF-4C33-BFDA-3103B531F9FA}" type="sibTrans" cxnId="{CAD02FBD-7894-46FE-A3FA-2D223CA9BC9D}">
      <dgm:prSet/>
      <dgm:spPr/>
      <dgm:t>
        <a:bodyPr/>
        <a:lstStyle/>
        <a:p>
          <a:endParaRPr lang="en-GB"/>
        </a:p>
      </dgm:t>
    </dgm:pt>
    <dgm:pt modelId="{8AAC010D-FD24-4339-9EA4-656FC5550FE7}">
      <dgm:prSet phldrT="[Text]"/>
      <dgm:spPr/>
      <dgm:t>
        <a:bodyPr/>
        <a:lstStyle/>
        <a:p>
          <a:r>
            <a:rPr lang="en-GB" dirty="0"/>
            <a:t>4</a:t>
          </a:r>
        </a:p>
      </dgm:t>
    </dgm:pt>
    <dgm:pt modelId="{6EDCB4D4-63A1-4993-B5FB-20B79529F6D2}" type="parTrans" cxnId="{05A899F3-D252-4FF0-B41F-50469331E5D1}">
      <dgm:prSet/>
      <dgm:spPr/>
      <dgm:t>
        <a:bodyPr/>
        <a:lstStyle/>
        <a:p>
          <a:endParaRPr lang="en-GB"/>
        </a:p>
      </dgm:t>
    </dgm:pt>
    <dgm:pt modelId="{6A26E3A0-092A-4349-94CF-FDC2E8F6E5A4}" type="sibTrans" cxnId="{05A899F3-D252-4FF0-B41F-50469331E5D1}">
      <dgm:prSet/>
      <dgm:spPr/>
      <dgm:t>
        <a:bodyPr/>
        <a:lstStyle/>
        <a:p>
          <a:endParaRPr lang="en-GB"/>
        </a:p>
      </dgm:t>
    </dgm:pt>
    <dgm:pt modelId="{A372886F-D6A3-42FF-B243-85A6CA28E1CE}">
      <dgm:prSet phldrT="[Text]"/>
      <dgm:spPr/>
      <dgm:t>
        <a:bodyPr/>
        <a:lstStyle/>
        <a:p>
          <a:r>
            <a:rPr lang="en-GB" dirty="0"/>
            <a:t>5</a:t>
          </a:r>
        </a:p>
      </dgm:t>
    </dgm:pt>
    <dgm:pt modelId="{5C11D17B-E14D-4259-82B1-72F4AA53E5C6}" type="parTrans" cxnId="{1E5791F9-B2AC-4F9F-BCC6-BCA77A5EB08C}">
      <dgm:prSet/>
      <dgm:spPr/>
      <dgm:t>
        <a:bodyPr/>
        <a:lstStyle/>
        <a:p>
          <a:endParaRPr lang="en-GB"/>
        </a:p>
      </dgm:t>
    </dgm:pt>
    <dgm:pt modelId="{4A23496A-8B4C-4FF9-A9B6-7BE90ECA32BD}" type="sibTrans" cxnId="{1E5791F9-B2AC-4F9F-BCC6-BCA77A5EB08C}">
      <dgm:prSet/>
      <dgm:spPr/>
      <dgm:t>
        <a:bodyPr/>
        <a:lstStyle/>
        <a:p>
          <a:endParaRPr lang="en-GB"/>
        </a:p>
      </dgm:t>
    </dgm:pt>
    <dgm:pt modelId="{D5910CBF-8CD3-4236-8113-3F598CA8DFC9}">
      <dgm:prSet/>
      <dgm:spPr/>
      <dgm:t>
        <a:bodyPr/>
        <a:lstStyle/>
        <a:p>
          <a:r>
            <a:rPr lang="en-GB" dirty="0"/>
            <a:t>2</a:t>
          </a:r>
        </a:p>
      </dgm:t>
    </dgm:pt>
    <dgm:pt modelId="{4EC4AB73-410B-47F1-A915-9026E92EBF31}" type="parTrans" cxnId="{FFA39FB7-A6FE-4C61-B450-B5F73AF9E7BD}">
      <dgm:prSet/>
      <dgm:spPr/>
      <dgm:t>
        <a:bodyPr/>
        <a:lstStyle/>
        <a:p>
          <a:endParaRPr lang="en-GB"/>
        </a:p>
      </dgm:t>
    </dgm:pt>
    <dgm:pt modelId="{EDC530DF-1BAE-47B6-9173-ECD452E4388F}" type="sibTrans" cxnId="{FFA39FB7-A6FE-4C61-B450-B5F73AF9E7BD}">
      <dgm:prSet/>
      <dgm:spPr/>
      <dgm:t>
        <a:bodyPr/>
        <a:lstStyle/>
        <a:p>
          <a:endParaRPr lang="en-GB"/>
        </a:p>
      </dgm:t>
    </dgm:pt>
    <dgm:pt modelId="{90BB9B85-C938-485D-B327-C0E5D1D5D2CC}">
      <dgm:prSet/>
      <dgm:spPr/>
      <dgm:t>
        <a:bodyPr/>
        <a:lstStyle/>
        <a:p>
          <a:r>
            <a:rPr lang="en-GB" dirty="0"/>
            <a:t>3</a:t>
          </a:r>
        </a:p>
      </dgm:t>
    </dgm:pt>
    <dgm:pt modelId="{AF82380E-AC13-44DE-A4DC-3B2412B0EAB4}" type="parTrans" cxnId="{C6E209AB-B37A-44CA-BA1F-300F8B389F36}">
      <dgm:prSet/>
      <dgm:spPr/>
      <dgm:t>
        <a:bodyPr/>
        <a:lstStyle/>
        <a:p>
          <a:endParaRPr lang="en-GB"/>
        </a:p>
      </dgm:t>
    </dgm:pt>
    <dgm:pt modelId="{CDFDE4D5-4277-47B0-97AB-C8C7A2E836C8}" type="sibTrans" cxnId="{C6E209AB-B37A-44CA-BA1F-300F8B389F36}">
      <dgm:prSet/>
      <dgm:spPr/>
      <dgm:t>
        <a:bodyPr/>
        <a:lstStyle/>
        <a:p>
          <a:endParaRPr lang="en-GB"/>
        </a:p>
      </dgm:t>
    </dgm:pt>
    <dgm:pt modelId="{BACC1E5C-6CD0-42DE-A2F3-7345391AC5C8}">
      <dgm:prSet custT="1"/>
      <dgm:spPr/>
      <dgm:t>
        <a:bodyPr/>
        <a:lstStyle/>
        <a:p>
          <a:r>
            <a:rPr lang="en-GB" sz="1800" dirty="0"/>
            <a:t>Identify pertinent data   </a:t>
          </a:r>
          <a:r>
            <a:rPr lang="en-GB" sz="1800" dirty="0">
              <a:solidFill>
                <a:srgbClr val="00B050"/>
              </a:solidFill>
            </a:rPr>
            <a:t>Section 8, App. A4-A5</a:t>
          </a:r>
        </a:p>
      </dgm:t>
    </dgm:pt>
    <dgm:pt modelId="{9F8FB147-2FC1-4A72-8120-C8559820E932}" type="parTrans" cxnId="{B1A0808E-FDD6-4EF1-B84D-C7C703AE1FCB}">
      <dgm:prSet/>
      <dgm:spPr/>
      <dgm:t>
        <a:bodyPr/>
        <a:lstStyle/>
        <a:p>
          <a:endParaRPr lang="en-GB"/>
        </a:p>
      </dgm:t>
    </dgm:pt>
    <dgm:pt modelId="{B90722E3-8407-4126-AD8C-2604E76AEA3E}" type="sibTrans" cxnId="{B1A0808E-FDD6-4EF1-B84D-C7C703AE1FCB}">
      <dgm:prSet/>
      <dgm:spPr/>
      <dgm:t>
        <a:bodyPr/>
        <a:lstStyle/>
        <a:p>
          <a:endParaRPr lang="en-GB"/>
        </a:p>
      </dgm:t>
    </dgm:pt>
    <dgm:pt modelId="{B12BF342-20CC-4DF6-A0F9-D1FC414D22E0}">
      <dgm:prSet custT="1"/>
      <dgm:spPr/>
      <dgm:t>
        <a:bodyPr/>
        <a:lstStyle/>
        <a:p>
          <a:r>
            <a:rPr lang="en-GB" sz="1800" dirty="0"/>
            <a:t>Appraise each individual data set, in terms of its scientific validity, relevance and weighting   </a:t>
          </a:r>
          <a:r>
            <a:rPr lang="en-GB" sz="1800" dirty="0">
              <a:solidFill>
                <a:srgbClr val="00B050"/>
              </a:solidFill>
            </a:rPr>
            <a:t>Section 9, App A6</a:t>
          </a:r>
        </a:p>
      </dgm:t>
    </dgm:pt>
    <dgm:pt modelId="{5DF472E8-1521-4FEC-A060-50420B3C6B8D}" type="parTrans" cxnId="{065E1B41-4DCC-4388-9B96-72AC0BCB6F58}">
      <dgm:prSet/>
      <dgm:spPr/>
      <dgm:t>
        <a:bodyPr/>
        <a:lstStyle/>
        <a:p>
          <a:endParaRPr lang="en-GB"/>
        </a:p>
      </dgm:t>
    </dgm:pt>
    <dgm:pt modelId="{E1E1CD60-277E-4695-A573-D882E7CA74F5}" type="sibTrans" cxnId="{065E1B41-4DCC-4388-9B96-72AC0BCB6F58}">
      <dgm:prSet/>
      <dgm:spPr/>
      <dgm:t>
        <a:bodyPr/>
        <a:lstStyle/>
        <a:p>
          <a:endParaRPr lang="en-GB"/>
        </a:p>
      </dgm:t>
    </dgm:pt>
    <dgm:pt modelId="{C36E5ABB-1077-41B7-9BCB-08EC1102417D}">
      <dgm:prSet custT="1"/>
      <dgm:spPr/>
      <dgm:t>
        <a:bodyPr/>
        <a:lstStyle/>
        <a:p>
          <a:r>
            <a:rPr lang="en-GB" sz="1800" dirty="0"/>
            <a:t>Analyse the data – conclusions on compliance with ERs on performance and safety, contents of the information materials and residual risks and uncertainties  </a:t>
          </a:r>
          <a:r>
            <a:rPr lang="en-GB" sz="1800" dirty="0">
              <a:solidFill>
                <a:srgbClr val="00B050"/>
              </a:solidFill>
            </a:rPr>
            <a:t>Section 10, App A7-A8</a:t>
          </a:r>
        </a:p>
      </dgm:t>
    </dgm:pt>
    <dgm:pt modelId="{022A6BF0-3906-4F72-B33B-E4506121B21B}" type="parTrans" cxnId="{09493D68-8849-42F8-BCB6-EAE7729BAA1A}">
      <dgm:prSet/>
      <dgm:spPr/>
      <dgm:t>
        <a:bodyPr/>
        <a:lstStyle/>
        <a:p>
          <a:endParaRPr lang="en-GB"/>
        </a:p>
      </dgm:t>
    </dgm:pt>
    <dgm:pt modelId="{14A53836-83D8-4B8E-AB58-63D98539C717}" type="sibTrans" cxnId="{09493D68-8849-42F8-BCB6-EAE7729BAA1A}">
      <dgm:prSet/>
      <dgm:spPr/>
      <dgm:t>
        <a:bodyPr/>
        <a:lstStyle/>
        <a:p>
          <a:endParaRPr lang="en-GB"/>
        </a:p>
      </dgm:t>
    </dgm:pt>
    <dgm:pt modelId="{CD743A36-E872-4F2C-9C31-604B42DBEC94}">
      <dgm:prSet custT="1"/>
      <dgm:spPr/>
      <dgm:t>
        <a:bodyPr/>
        <a:lstStyle/>
        <a:p>
          <a:r>
            <a:rPr lang="en-GB" sz="1800" dirty="0"/>
            <a:t>Finalise the clinical evaluation report   </a:t>
          </a:r>
          <a:r>
            <a:rPr lang="en-GB" sz="1800" dirty="0">
              <a:solidFill>
                <a:srgbClr val="00B050"/>
              </a:solidFill>
            </a:rPr>
            <a:t>Section 11, App. A9-A10</a:t>
          </a:r>
        </a:p>
      </dgm:t>
    </dgm:pt>
    <dgm:pt modelId="{7B2C708F-5876-46AC-8F34-33040772815C}" type="parTrans" cxnId="{1DCA01FD-7488-47D8-882A-F9FD51037523}">
      <dgm:prSet/>
      <dgm:spPr/>
      <dgm:t>
        <a:bodyPr/>
        <a:lstStyle/>
        <a:p>
          <a:endParaRPr lang="en-GB"/>
        </a:p>
      </dgm:t>
    </dgm:pt>
    <dgm:pt modelId="{E506384A-F2AF-41C8-AD58-366E48D72874}" type="sibTrans" cxnId="{1DCA01FD-7488-47D8-882A-F9FD51037523}">
      <dgm:prSet/>
      <dgm:spPr/>
      <dgm:t>
        <a:bodyPr/>
        <a:lstStyle/>
        <a:p>
          <a:endParaRPr lang="en-GB"/>
        </a:p>
      </dgm:t>
    </dgm:pt>
    <dgm:pt modelId="{FC4A2161-523D-4A37-9E9E-CC7564EB8A94}" type="pres">
      <dgm:prSet presAssocID="{9105B887-507D-4CAF-A6AC-5440D7D3D1C3}" presName="linearFlow" presStyleCnt="0">
        <dgm:presLayoutVars>
          <dgm:dir/>
          <dgm:animLvl val="lvl"/>
          <dgm:resizeHandles val="exact"/>
        </dgm:presLayoutVars>
      </dgm:prSet>
      <dgm:spPr/>
    </dgm:pt>
    <dgm:pt modelId="{9B2D501C-6CA0-4360-A73D-53379936AAEE}" type="pres">
      <dgm:prSet presAssocID="{97A60B63-0010-4A44-B9B3-3E8144496D0C}" presName="composite" presStyleCnt="0"/>
      <dgm:spPr/>
    </dgm:pt>
    <dgm:pt modelId="{AA9D351F-0461-45EA-9D36-013AF8686B52}" type="pres">
      <dgm:prSet presAssocID="{97A60B63-0010-4A44-B9B3-3E8144496D0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9DA7191-1655-43BA-881D-AAA2D3573D69}" type="pres">
      <dgm:prSet presAssocID="{97A60B63-0010-4A44-B9B3-3E8144496D0C}" presName="descendantText" presStyleLbl="alignAcc1" presStyleIdx="0" presStyleCnt="5">
        <dgm:presLayoutVars>
          <dgm:bulletEnabled val="1"/>
        </dgm:presLayoutVars>
      </dgm:prSet>
      <dgm:spPr/>
    </dgm:pt>
    <dgm:pt modelId="{2B9BA47D-5BE9-49B7-8B43-373C20ACC35B}" type="pres">
      <dgm:prSet presAssocID="{DA8B0B67-C51A-4D27-95B8-968C1FEF1A8B}" presName="sp" presStyleCnt="0"/>
      <dgm:spPr/>
    </dgm:pt>
    <dgm:pt modelId="{F1A34EF7-3199-4BE1-AD0E-72BB21EC579B}" type="pres">
      <dgm:prSet presAssocID="{D5910CBF-8CD3-4236-8113-3F598CA8DFC9}" presName="composite" presStyleCnt="0"/>
      <dgm:spPr/>
    </dgm:pt>
    <dgm:pt modelId="{B44F73B2-2EFB-4230-AB47-50B1650FA960}" type="pres">
      <dgm:prSet presAssocID="{D5910CBF-8CD3-4236-8113-3F598CA8DFC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1C12B72-5DCD-42EC-9A1F-DBBC1B437E68}" type="pres">
      <dgm:prSet presAssocID="{D5910CBF-8CD3-4236-8113-3F598CA8DFC9}" presName="descendantText" presStyleLbl="alignAcc1" presStyleIdx="1" presStyleCnt="5">
        <dgm:presLayoutVars>
          <dgm:bulletEnabled val="1"/>
        </dgm:presLayoutVars>
      </dgm:prSet>
      <dgm:spPr/>
    </dgm:pt>
    <dgm:pt modelId="{AC1D52DF-5D4E-43AB-ACE1-FBF468F82AB7}" type="pres">
      <dgm:prSet presAssocID="{EDC530DF-1BAE-47B6-9173-ECD452E4388F}" presName="sp" presStyleCnt="0"/>
      <dgm:spPr/>
    </dgm:pt>
    <dgm:pt modelId="{D341FBCC-0D42-497F-95E2-3DAAF7725EF5}" type="pres">
      <dgm:prSet presAssocID="{90BB9B85-C938-485D-B327-C0E5D1D5D2CC}" presName="composite" presStyleCnt="0"/>
      <dgm:spPr/>
    </dgm:pt>
    <dgm:pt modelId="{6969E7DB-5577-4A38-AD9F-1DA5213C680F}" type="pres">
      <dgm:prSet presAssocID="{90BB9B85-C938-485D-B327-C0E5D1D5D2C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4136109-426E-466C-AD1C-821AFFC69602}" type="pres">
      <dgm:prSet presAssocID="{90BB9B85-C938-485D-B327-C0E5D1D5D2CC}" presName="descendantText" presStyleLbl="alignAcc1" presStyleIdx="2" presStyleCnt="5">
        <dgm:presLayoutVars>
          <dgm:bulletEnabled val="1"/>
        </dgm:presLayoutVars>
      </dgm:prSet>
      <dgm:spPr/>
    </dgm:pt>
    <dgm:pt modelId="{499A1F74-4F10-4DCB-8DC9-88A266AFAD5D}" type="pres">
      <dgm:prSet presAssocID="{CDFDE4D5-4277-47B0-97AB-C8C7A2E836C8}" presName="sp" presStyleCnt="0"/>
      <dgm:spPr/>
    </dgm:pt>
    <dgm:pt modelId="{465CF31F-7F63-4F8C-B2E8-F426B7830C2B}" type="pres">
      <dgm:prSet presAssocID="{8AAC010D-FD24-4339-9EA4-656FC5550FE7}" presName="composite" presStyleCnt="0"/>
      <dgm:spPr/>
    </dgm:pt>
    <dgm:pt modelId="{4852BB6C-327A-4046-BBF9-912359E3A2F5}" type="pres">
      <dgm:prSet presAssocID="{8AAC010D-FD24-4339-9EA4-656FC5550FE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8163E66-98D3-4502-8701-0701BC465F9D}" type="pres">
      <dgm:prSet presAssocID="{8AAC010D-FD24-4339-9EA4-656FC5550FE7}" presName="descendantText" presStyleLbl="alignAcc1" presStyleIdx="3" presStyleCnt="5" custScaleY="114045">
        <dgm:presLayoutVars>
          <dgm:bulletEnabled val="1"/>
        </dgm:presLayoutVars>
      </dgm:prSet>
      <dgm:spPr/>
    </dgm:pt>
    <dgm:pt modelId="{2BC90834-3E99-406E-9C34-D792605BF49E}" type="pres">
      <dgm:prSet presAssocID="{6A26E3A0-092A-4349-94CF-FDC2E8F6E5A4}" presName="sp" presStyleCnt="0"/>
      <dgm:spPr/>
    </dgm:pt>
    <dgm:pt modelId="{5ECA1747-A5E4-4C32-8D9D-F2BECD71618F}" type="pres">
      <dgm:prSet presAssocID="{A372886F-D6A3-42FF-B243-85A6CA28E1CE}" presName="composite" presStyleCnt="0"/>
      <dgm:spPr/>
    </dgm:pt>
    <dgm:pt modelId="{2BB99426-A201-4409-BFF3-D828F95C6371}" type="pres">
      <dgm:prSet presAssocID="{A372886F-D6A3-42FF-B243-85A6CA28E1C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E8D9E37-9EF6-4C4B-9450-DDDE7F447F0C}" type="pres">
      <dgm:prSet presAssocID="{A372886F-D6A3-42FF-B243-85A6CA28E1C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9EFD315-E177-4827-B826-0E7A804C4396}" type="presOf" srcId="{D5910CBF-8CD3-4236-8113-3F598CA8DFC9}" destId="{B44F73B2-2EFB-4230-AB47-50B1650FA960}" srcOrd="0" destOrd="0" presId="urn:microsoft.com/office/officeart/2005/8/layout/chevron2"/>
    <dgm:cxn modelId="{599B5017-61DE-403F-B93E-88F1701F5DD4}" type="presOf" srcId="{B12BF342-20CC-4DF6-A0F9-D1FC414D22E0}" destId="{F4136109-426E-466C-AD1C-821AFFC69602}" srcOrd="0" destOrd="0" presId="urn:microsoft.com/office/officeart/2005/8/layout/chevron2"/>
    <dgm:cxn modelId="{25350A24-517F-4D05-99C2-41B32DEB9005}" type="presOf" srcId="{CD743A36-E872-4F2C-9C31-604B42DBEC94}" destId="{DE8D9E37-9EF6-4C4B-9450-DDDE7F447F0C}" srcOrd="0" destOrd="0" presId="urn:microsoft.com/office/officeart/2005/8/layout/chevron2"/>
    <dgm:cxn modelId="{065E1B41-4DCC-4388-9B96-72AC0BCB6F58}" srcId="{90BB9B85-C938-485D-B327-C0E5D1D5D2CC}" destId="{B12BF342-20CC-4DF6-A0F9-D1FC414D22E0}" srcOrd="0" destOrd="0" parTransId="{5DF472E8-1521-4FEC-A060-50420B3C6B8D}" sibTransId="{E1E1CD60-277E-4695-A573-D882E7CA74F5}"/>
    <dgm:cxn modelId="{09493D68-8849-42F8-BCB6-EAE7729BAA1A}" srcId="{8AAC010D-FD24-4339-9EA4-656FC5550FE7}" destId="{C36E5ABB-1077-41B7-9BCB-08EC1102417D}" srcOrd="0" destOrd="0" parTransId="{022A6BF0-3906-4F72-B33B-E4506121B21B}" sibTransId="{14A53836-83D8-4B8E-AB58-63D98539C717}"/>
    <dgm:cxn modelId="{22A9CD52-DFC6-4C78-B75F-490762775F25}" type="presOf" srcId="{775C4DEC-2D36-42A6-ABA3-E95E88ED7359}" destId="{39DA7191-1655-43BA-881D-AAA2D3573D69}" srcOrd="0" destOrd="0" presId="urn:microsoft.com/office/officeart/2005/8/layout/chevron2"/>
    <dgm:cxn modelId="{A9E24654-E28F-4E20-B40A-ACE7F220F116}" type="presOf" srcId="{9105B887-507D-4CAF-A6AC-5440D7D3D1C3}" destId="{FC4A2161-523D-4A37-9E9E-CC7564EB8A94}" srcOrd="0" destOrd="0" presId="urn:microsoft.com/office/officeart/2005/8/layout/chevron2"/>
    <dgm:cxn modelId="{B1A0808E-FDD6-4EF1-B84D-C7C703AE1FCB}" srcId="{D5910CBF-8CD3-4236-8113-3F598CA8DFC9}" destId="{BACC1E5C-6CD0-42DE-A2F3-7345391AC5C8}" srcOrd="0" destOrd="0" parTransId="{9F8FB147-2FC1-4A72-8120-C8559820E932}" sibTransId="{B90722E3-8407-4126-AD8C-2604E76AEA3E}"/>
    <dgm:cxn modelId="{C6E209AB-B37A-44CA-BA1F-300F8B389F36}" srcId="{9105B887-507D-4CAF-A6AC-5440D7D3D1C3}" destId="{90BB9B85-C938-485D-B327-C0E5D1D5D2CC}" srcOrd="2" destOrd="0" parTransId="{AF82380E-AC13-44DE-A4DC-3B2412B0EAB4}" sibTransId="{CDFDE4D5-4277-47B0-97AB-C8C7A2E836C8}"/>
    <dgm:cxn modelId="{FFA39FB7-A6FE-4C61-B450-B5F73AF9E7BD}" srcId="{9105B887-507D-4CAF-A6AC-5440D7D3D1C3}" destId="{D5910CBF-8CD3-4236-8113-3F598CA8DFC9}" srcOrd="1" destOrd="0" parTransId="{4EC4AB73-410B-47F1-A915-9026E92EBF31}" sibTransId="{EDC530DF-1BAE-47B6-9173-ECD452E4388F}"/>
    <dgm:cxn modelId="{1C3257BA-3EB4-4378-91C9-2948FE90B5D1}" type="presOf" srcId="{BACC1E5C-6CD0-42DE-A2F3-7345391AC5C8}" destId="{41C12B72-5DCD-42EC-9A1F-DBBC1B437E68}" srcOrd="0" destOrd="0" presId="urn:microsoft.com/office/officeart/2005/8/layout/chevron2"/>
    <dgm:cxn modelId="{ED9448BB-0633-4E6E-B8DC-EC2C2B93B87A}" type="presOf" srcId="{C36E5ABB-1077-41B7-9BCB-08EC1102417D}" destId="{68163E66-98D3-4502-8701-0701BC465F9D}" srcOrd="0" destOrd="0" presId="urn:microsoft.com/office/officeart/2005/8/layout/chevron2"/>
    <dgm:cxn modelId="{1B547EBC-C12E-4FC7-B9D2-0B55A3FC7407}" type="presOf" srcId="{97A60B63-0010-4A44-B9B3-3E8144496D0C}" destId="{AA9D351F-0461-45EA-9D36-013AF8686B52}" srcOrd="0" destOrd="0" presId="urn:microsoft.com/office/officeart/2005/8/layout/chevron2"/>
    <dgm:cxn modelId="{CAD02FBD-7894-46FE-A3FA-2D223CA9BC9D}" srcId="{97A60B63-0010-4A44-B9B3-3E8144496D0C}" destId="{775C4DEC-2D36-42A6-ABA3-E95E88ED7359}" srcOrd="0" destOrd="0" parTransId="{D84F9F39-B890-45ED-99E5-DD9EBF445DA3}" sibTransId="{7640B7D0-6CEF-4C33-BFDA-3103B531F9FA}"/>
    <dgm:cxn modelId="{FE6399CD-C14B-43CD-86D4-B16352EA86CA}" type="presOf" srcId="{A372886F-D6A3-42FF-B243-85A6CA28E1CE}" destId="{2BB99426-A201-4409-BFF3-D828F95C6371}" srcOrd="0" destOrd="0" presId="urn:microsoft.com/office/officeart/2005/8/layout/chevron2"/>
    <dgm:cxn modelId="{1EA6BCCD-E951-49C2-9D64-FC9F7F9E71E1}" type="presOf" srcId="{8AAC010D-FD24-4339-9EA4-656FC5550FE7}" destId="{4852BB6C-327A-4046-BBF9-912359E3A2F5}" srcOrd="0" destOrd="0" presId="urn:microsoft.com/office/officeart/2005/8/layout/chevron2"/>
    <dgm:cxn modelId="{05A899F3-D252-4FF0-B41F-50469331E5D1}" srcId="{9105B887-507D-4CAF-A6AC-5440D7D3D1C3}" destId="{8AAC010D-FD24-4339-9EA4-656FC5550FE7}" srcOrd="3" destOrd="0" parTransId="{6EDCB4D4-63A1-4993-B5FB-20B79529F6D2}" sibTransId="{6A26E3A0-092A-4349-94CF-FDC2E8F6E5A4}"/>
    <dgm:cxn modelId="{1E5791F9-B2AC-4F9F-BCC6-BCA77A5EB08C}" srcId="{9105B887-507D-4CAF-A6AC-5440D7D3D1C3}" destId="{A372886F-D6A3-42FF-B243-85A6CA28E1CE}" srcOrd="4" destOrd="0" parTransId="{5C11D17B-E14D-4259-82B1-72F4AA53E5C6}" sibTransId="{4A23496A-8B4C-4FF9-A9B6-7BE90ECA32BD}"/>
    <dgm:cxn modelId="{4208CFF9-0207-4C46-86FF-63F16CD83257}" srcId="{9105B887-507D-4CAF-A6AC-5440D7D3D1C3}" destId="{97A60B63-0010-4A44-B9B3-3E8144496D0C}" srcOrd="0" destOrd="0" parTransId="{2247979F-BA44-4161-9FFD-580032786832}" sibTransId="{DA8B0B67-C51A-4D27-95B8-968C1FEF1A8B}"/>
    <dgm:cxn modelId="{DA29EBF9-8542-49E8-94DA-DC843462962A}" type="presOf" srcId="{90BB9B85-C938-485D-B327-C0E5D1D5D2CC}" destId="{6969E7DB-5577-4A38-AD9F-1DA5213C680F}" srcOrd="0" destOrd="0" presId="urn:microsoft.com/office/officeart/2005/8/layout/chevron2"/>
    <dgm:cxn modelId="{1DCA01FD-7488-47D8-882A-F9FD51037523}" srcId="{A372886F-D6A3-42FF-B243-85A6CA28E1CE}" destId="{CD743A36-E872-4F2C-9C31-604B42DBEC94}" srcOrd="0" destOrd="0" parTransId="{7B2C708F-5876-46AC-8F34-33040772815C}" sibTransId="{E506384A-F2AF-41C8-AD58-366E48D72874}"/>
    <dgm:cxn modelId="{E3DEBE8D-CC00-4BF1-847B-764FC3E21B58}" type="presParOf" srcId="{FC4A2161-523D-4A37-9E9E-CC7564EB8A94}" destId="{9B2D501C-6CA0-4360-A73D-53379936AAEE}" srcOrd="0" destOrd="0" presId="urn:microsoft.com/office/officeart/2005/8/layout/chevron2"/>
    <dgm:cxn modelId="{83EAF76E-9314-413D-97EA-5F5EA09C555E}" type="presParOf" srcId="{9B2D501C-6CA0-4360-A73D-53379936AAEE}" destId="{AA9D351F-0461-45EA-9D36-013AF8686B52}" srcOrd="0" destOrd="0" presId="urn:microsoft.com/office/officeart/2005/8/layout/chevron2"/>
    <dgm:cxn modelId="{A8300654-C105-4EF3-9750-F192F8555A53}" type="presParOf" srcId="{9B2D501C-6CA0-4360-A73D-53379936AAEE}" destId="{39DA7191-1655-43BA-881D-AAA2D3573D69}" srcOrd="1" destOrd="0" presId="urn:microsoft.com/office/officeart/2005/8/layout/chevron2"/>
    <dgm:cxn modelId="{79F023F3-655C-4469-B980-79686B757234}" type="presParOf" srcId="{FC4A2161-523D-4A37-9E9E-CC7564EB8A94}" destId="{2B9BA47D-5BE9-49B7-8B43-373C20ACC35B}" srcOrd="1" destOrd="0" presId="urn:microsoft.com/office/officeart/2005/8/layout/chevron2"/>
    <dgm:cxn modelId="{8C260DEB-C61A-416E-8E87-2B77778D0DF4}" type="presParOf" srcId="{FC4A2161-523D-4A37-9E9E-CC7564EB8A94}" destId="{F1A34EF7-3199-4BE1-AD0E-72BB21EC579B}" srcOrd="2" destOrd="0" presId="urn:microsoft.com/office/officeart/2005/8/layout/chevron2"/>
    <dgm:cxn modelId="{45AA5BC3-7586-4DEB-81C2-61D563157921}" type="presParOf" srcId="{F1A34EF7-3199-4BE1-AD0E-72BB21EC579B}" destId="{B44F73B2-2EFB-4230-AB47-50B1650FA960}" srcOrd="0" destOrd="0" presId="urn:microsoft.com/office/officeart/2005/8/layout/chevron2"/>
    <dgm:cxn modelId="{B2924EF2-1922-496D-8AAD-A308306280F5}" type="presParOf" srcId="{F1A34EF7-3199-4BE1-AD0E-72BB21EC579B}" destId="{41C12B72-5DCD-42EC-9A1F-DBBC1B437E68}" srcOrd="1" destOrd="0" presId="urn:microsoft.com/office/officeart/2005/8/layout/chevron2"/>
    <dgm:cxn modelId="{7136CA64-DF94-4DE6-87B4-5D886EBC7E79}" type="presParOf" srcId="{FC4A2161-523D-4A37-9E9E-CC7564EB8A94}" destId="{AC1D52DF-5D4E-43AB-ACE1-FBF468F82AB7}" srcOrd="3" destOrd="0" presId="urn:microsoft.com/office/officeart/2005/8/layout/chevron2"/>
    <dgm:cxn modelId="{3F2FA3F1-36EA-4CC1-851F-1AE5BE2FC187}" type="presParOf" srcId="{FC4A2161-523D-4A37-9E9E-CC7564EB8A94}" destId="{D341FBCC-0D42-497F-95E2-3DAAF7725EF5}" srcOrd="4" destOrd="0" presId="urn:microsoft.com/office/officeart/2005/8/layout/chevron2"/>
    <dgm:cxn modelId="{407E5390-9909-44D0-B438-DFC86A54F86C}" type="presParOf" srcId="{D341FBCC-0D42-497F-95E2-3DAAF7725EF5}" destId="{6969E7DB-5577-4A38-AD9F-1DA5213C680F}" srcOrd="0" destOrd="0" presId="urn:microsoft.com/office/officeart/2005/8/layout/chevron2"/>
    <dgm:cxn modelId="{2FD98CBE-FA2E-45F8-B552-AD2486DD80F7}" type="presParOf" srcId="{D341FBCC-0D42-497F-95E2-3DAAF7725EF5}" destId="{F4136109-426E-466C-AD1C-821AFFC69602}" srcOrd="1" destOrd="0" presId="urn:microsoft.com/office/officeart/2005/8/layout/chevron2"/>
    <dgm:cxn modelId="{0E98741A-14EA-479E-92E6-2B4B2E2A2F60}" type="presParOf" srcId="{FC4A2161-523D-4A37-9E9E-CC7564EB8A94}" destId="{499A1F74-4F10-4DCB-8DC9-88A266AFAD5D}" srcOrd="5" destOrd="0" presId="urn:microsoft.com/office/officeart/2005/8/layout/chevron2"/>
    <dgm:cxn modelId="{FF8E8039-AC47-452E-BDC6-0E7752A85B81}" type="presParOf" srcId="{FC4A2161-523D-4A37-9E9E-CC7564EB8A94}" destId="{465CF31F-7F63-4F8C-B2E8-F426B7830C2B}" srcOrd="6" destOrd="0" presId="urn:microsoft.com/office/officeart/2005/8/layout/chevron2"/>
    <dgm:cxn modelId="{3CAF8B78-7A22-4BD2-AD1D-AF3E7E62B928}" type="presParOf" srcId="{465CF31F-7F63-4F8C-B2E8-F426B7830C2B}" destId="{4852BB6C-327A-4046-BBF9-912359E3A2F5}" srcOrd="0" destOrd="0" presId="urn:microsoft.com/office/officeart/2005/8/layout/chevron2"/>
    <dgm:cxn modelId="{3CE5B102-B3FB-403A-9F36-2346898D1E3E}" type="presParOf" srcId="{465CF31F-7F63-4F8C-B2E8-F426B7830C2B}" destId="{68163E66-98D3-4502-8701-0701BC465F9D}" srcOrd="1" destOrd="0" presId="urn:microsoft.com/office/officeart/2005/8/layout/chevron2"/>
    <dgm:cxn modelId="{83A7B2D3-61DD-44A2-B61D-FC1515A4ECDF}" type="presParOf" srcId="{FC4A2161-523D-4A37-9E9E-CC7564EB8A94}" destId="{2BC90834-3E99-406E-9C34-D792605BF49E}" srcOrd="7" destOrd="0" presId="urn:microsoft.com/office/officeart/2005/8/layout/chevron2"/>
    <dgm:cxn modelId="{0E74E3F4-A984-4DA8-AE18-C61FB6F9AF7A}" type="presParOf" srcId="{FC4A2161-523D-4A37-9E9E-CC7564EB8A94}" destId="{5ECA1747-A5E4-4C32-8D9D-F2BECD71618F}" srcOrd="8" destOrd="0" presId="urn:microsoft.com/office/officeart/2005/8/layout/chevron2"/>
    <dgm:cxn modelId="{1B2D4D01-27D7-423F-919B-0E43C33406CF}" type="presParOf" srcId="{5ECA1747-A5E4-4C32-8D9D-F2BECD71618F}" destId="{2BB99426-A201-4409-BFF3-D828F95C6371}" srcOrd="0" destOrd="0" presId="urn:microsoft.com/office/officeart/2005/8/layout/chevron2"/>
    <dgm:cxn modelId="{7401822D-F2CA-4D8D-B004-AE2803847116}" type="presParOf" srcId="{5ECA1747-A5E4-4C32-8D9D-F2BECD71618F}" destId="{DE8D9E37-9EF6-4C4B-9450-DDDE7F447F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D351F-0461-45EA-9D36-013AF8686B52}">
      <dsp:nvSpPr>
        <dsp:cNvPr id="0" name=""/>
        <dsp:cNvSpPr/>
      </dsp:nvSpPr>
      <dsp:spPr>
        <a:xfrm rot="5400000">
          <a:off x="-142177" y="145089"/>
          <a:ext cx="947852" cy="663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</a:t>
          </a:r>
        </a:p>
      </dsp:txBody>
      <dsp:txXfrm rot="-5400000">
        <a:off x="1" y="334659"/>
        <a:ext cx="663496" cy="284356"/>
      </dsp:txXfrm>
    </dsp:sp>
    <dsp:sp modelId="{39DA7191-1655-43BA-881D-AAA2D3573D69}">
      <dsp:nvSpPr>
        <dsp:cNvPr id="0" name=""/>
        <dsp:cNvSpPr/>
      </dsp:nvSpPr>
      <dsp:spPr>
        <a:xfrm rot="5400000">
          <a:off x="3964665" y="-3298256"/>
          <a:ext cx="616104" cy="7218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Define the scope, plan the clinical evaluation  </a:t>
          </a:r>
          <a:r>
            <a:rPr lang="en-US" sz="1800" kern="1200" dirty="0">
              <a:solidFill>
                <a:srgbClr val="00B050"/>
              </a:solidFill>
            </a:rPr>
            <a:t>Section 7, App A3</a:t>
          </a:r>
          <a:endParaRPr lang="en-GB" sz="1800" kern="1200" dirty="0">
            <a:solidFill>
              <a:srgbClr val="00B050"/>
            </a:solidFill>
          </a:endParaRPr>
        </a:p>
      </dsp:txBody>
      <dsp:txXfrm rot="-5400000">
        <a:off x="663497" y="32988"/>
        <a:ext cx="7188365" cy="555952"/>
      </dsp:txXfrm>
    </dsp:sp>
    <dsp:sp modelId="{B44F73B2-2EFB-4230-AB47-50B1650FA960}">
      <dsp:nvSpPr>
        <dsp:cNvPr id="0" name=""/>
        <dsp:cNvSpPr/>
      </dsp:nvSpPr>
      <dsp:spPr>
        <a:xfrm rot="5400000">
          <a:off x="-142177" y="975353"/>
          <a:ext cx="947852" cy="663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</a:t>
          </a:r>
        </a:p>
      </dsp:txBody>
      <dsp:txXfrm rot="-5400000">
        <a:off x="1" y="1164923"/>
        <a:ext cx="663496" cy="284356"/>
      </dsp:txXfrm>
    </dsp:sp>
    <dsp:sp modelId="{41C12B72-5DCD-42EC-9A1F-DBBC1B437E68}">
      <dsp:nvSpPr>
        <dsp:cNvPr id="0" name=""/>
        <dsp:cNvSpPr/>
      </dsp:nvSpPr>
      <dsp:spPr>
        <a:xfrm rot="5400000">
          <a:off x="3964665" y="-2467992"/>
          <a:ext cx="616104" cy="7218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Identify pertinent data   </a:t>
          </a:r>
          <a:r>
            <a:rPr lang="en-GB" sz="1800" kern="1200" dirty="0">
              <a:solidFill>
                <a:srgbClr val="00B050"/>
              </a:solidFill>
            </a:rPr>
            <a:t>Section 8, App. A4-A5</a:t>
          </a:r>
        </a:p>
      </dsp:txBody>
      <dsp:txXfrm rot="-5400000">
        <a:off x="663497" y="863252"/>
        <a:ext cx="7188365" cy="555952"/>
      </dsp:txXfrm>
    </dsp:sp>
    <dsp:sp modelId="{6969E7DB-5577-4A38-AD9F-1DA5213C680F}">
      <dsp:nvSpPr>
        <dsp:cNvPr id="0" name=""/>
        <dsp:cNvSpPr/>
      </dsp:nvSpPr>
      <dsp:spPr>
        <a:xfrm rot="5400000">
          <a:off x="-142177" y="1805618"/>
          <a:ext cx="947852" cy="663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3</a:t>
          </a:r>
        </a:p>
      </dsp:txBody>
      <dsp:txXfrm rot="-5400000">
        <a:off x="1" y="1995188"/>
        <a:ext cx="663496" cy="284356"/>
      </dsp:txXfrm>
    </dsp:sp>
    <dsp:sp modelId="{F4136109-426E-466C-AD1C-821AFFC69602}">
      <dsp:nvSpPr>
        <dsp:cNvPr id="0" name=""/>
        <dsp:cNvSpPr/>
      </dsp:nvSpPr>
      <dsp:spPr>
        <a:xfrm rot="5400000">
          <a:off x="3964665" y="-1637727"/>
          <a:ext cx="616104" cy="7218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Appraise each individual data set, in terms of its scientific validity, relevance and weighting   </a:t>
          </a:r>
          <a:r>
            <a:rPr lang="en-GB" sz="1800" kern="1200" dirty="0">
              <a:solidFill>
                <a:srgbClr val="00B050"/>
              </a:solidFill>
            </a:rPr>
            <a:t>Section 9, App A6</a:t>
          </a:r>
        </a:p>
      </dsp:txBody>
      <dsp:txXfrm rot="-5400000">
        <a:off x="663497" y="1693517"/>
        <a:ext cx="7188365" cy="555952"/>
      </dsp:txXfrm>
    </dsp:sp>
    <dsp:sp modelId="{4852BB6C-327A-4046-BBF9-912359E3A2F5}">
      <dsp:nvSpPr>
        <dsp:cNvPr id="0" name=""/>
        <dsp:cNvSpPr/>
      </dsp:nvSpPr>
      <dsp:spPr>
        <a:xfrm rot="5400000">
          <a:off x="-142177" y="2679149"/>
          <a:ext cx="947852" cy="663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4</a:t>
          </a:r>
        </a:p>
      </dsp:txBody>
      <dsp:txXfrm rot="-5400000">
        <a:off x="1" y="2868719"/>
        <a:ext cx="663496" cy="284356"/>
      </dsp:txXfrm>
    </dsp:sp>
    <dsp:sp modelId="{68163E66-98D3-4502-8701-0701BC465F9D}">
      <dsp:nvSpPr>
        <dsp:cNvPr id="0" name=""/>
        <dsp:cNvSpPr/>
      </dsp:nvSpPr>
      <dsp:spPr>
        <a:xfrm rot="5400000">
          <a:off x="3921399" y="-764197"/>
          <a:ext cx="702636" cy="7218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Analyse the data – conclusions on compliance with ERs on performance and safety, contents of the information materials and residual risks and uncertainties  </a:t>
          </a:r>
          <a:r>
            <a:rPr lang="en-GB" sz="1800" kern="1200" dirty="0">
              <a:solidFill>
                <a:srgbClr val="00B050"/>
              </a:solidFill>
            </a:rPr>
            <a:t>Section 10, App A7-A8</a:t>
          </a:r>
        </a:p>
      </dsp:txBody>
      <dsp:txXfrm rot="-5400000">
        <a:off x="663497" y="2528005"/>
        <a:ext cx="7184141" cy="634036"/>
      </dsp:txXfrm>
    </dsp:sp>
    <dsp:sp modelId="{2BB99426-A201-4409-BFF3-D828F95C6371}">
      <dsp:nvSpPr>
        <dsp:cNvPr id="0" name=""/>
        <dsp:cNvSpPr/>
      </dsp:nvSpPr>
      <dsp:spPr>
        <a:xfrm rot="5400000">
          <a:off x="-142177" y="3509413"/>
          <a:ext cx="947852" cy="663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5</a:t>
          </a:r>
        </a:p>
      </dsp:txBody>
      <dsp:txXfrm rot="-5400000">
        <a:off x="1" y="3698983"/>
        <a:ext cx="663496" cy="284356"/>
      </dsp:txXfrm>
    </dsp:sp>
    <dsp:sp modelId="{DE8D9E37-9EF6-4C4B-9450-DDDE7F447F0C}">
      <dsp:nvSpPr>
        <dsp:cNvPr id="0" name=""/>
        <dsp:cNvSpPr/>
      </dsp:nvSpPr>
      <dsp:spPr>
        <a:xfrm rot="5400000">
          <a:off x="3964665" y="66067"/>
          <a:ext cx="616104" cy="7218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Finalise the clinical evaluation report   </a:t>
          </a:r>
          <a:r>
            <a:rPr lang="en-GB" sz="1800" kern="1200" dirty="0">
              <a:solidFill>
                <a:srgbClr val="00B050"/>
              </a:solidFill>
            </a:rPr>
            <a:t>Section 11, App. A9-A10</a:t>
          </a:r>
        </a:p>
      </dsp:txBody>
      <dsp:txXfrm rot="-5400000">
        <a:off x="663497" y="3397311"/>
        <a:ext cx="7188365" cy="555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fld id="{D806C498-9DFE-4255-8F56-5AC4F1C8FF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08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fld id="{CB50E474-593A-4520-8A81-08F0A91532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492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6668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68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374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302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18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5862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022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495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390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44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319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1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2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554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E474-593A-4520-8A81-08F0A9153282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87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8" y="2028825"/>
            <a:ext cx="8180387" cy="819150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776" y="2976563"/>
            <a:ext cx="8172450" cy="900112"/>
          </a:xfrm>
        </p:spPr>
        <p:txBody>
          <a:bodyPr wrap="none"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pic>
        <p:nvPicPr>
          <p:cNvPr id="6" name="Picture 8" descr="CPRD_logo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18970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NIBSC_logo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092825"/>
            <a:ext cx="190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HRA_Regulating_logo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092825"/>
            <a:ext cx="18859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67242"/>
            <a:ext cx="3450519" cy="88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2550"/>
            <a:ext cx="9144000" cy="2047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1352550"/>
            <a:ext cx="7877175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27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09850"/>
            <a:ext cx="3863975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609850"/>
            <a:ext cx="3865563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59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16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2288" y="5543550"/>
            <a:ext cx="5486400" cy="419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572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09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375"/>
            <a:ext cx="7881938" cy="719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2609850"/>
            <a:ext cx="3863975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609850"/>
            <a:ext cx="386556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40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375"/>
            <a:ext cx="7881938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28650" y="2609850"/>
            <a:ext cx="7881938" cy="33528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PRD_logo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18970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NIBSC_logo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092825"/>
            <a:ext cx="190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HRA_Regulating_logo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092825"/>
            <a:ext cx="18859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67242"/>
            <a:ext cx="3450519" cy="8820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350" y="3573463"/>
            <a:ext cx="9137650" cy="1943100"/>
            <a:chOff x="6350" y="3573463"/>
            <a:chExt cx="9137650" cy="1943100"/>
          </a:xfrm>
        </p:grpSpPr>
        <p:pic>
          <p:nvPicPr>
            <p:cNvPr id="11" name="Picture 20" descr="familyPPT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/>
            <a:stretch>
              <a:fillRect/>
            </a:stretch>
          </p:blipFill>
          <p:spPr bwMode="auto">
            <a:xfrm>
              <a:off x="1328738" y="3573463"/>
              <a:ext cx="7815262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 descr="nibscBi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31"/>
            <a:stretch>
              <a:fillRect/>
            </a:stretch>
          </p:blipFill>
          <p:spPr bwMode="auto">
            <a:xfrm>
              <a:off x="6350" y="3573463"/>
              <a:ext cx="1373188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8" y="2028825"/>
            <a:ext cx="8180387" cy="819150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776" y="2976563"/>
            <a:ext cx="8172450" cy="900112"/>
          </a:xfrm>
        </p:spPr>
        <p:txBody>
          <a:bodyPr wrap="none"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35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PRD_logo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18970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NIBSC_logo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092825"/>
            <a:ext cx="190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HRA_Regulating_logo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092825"/>
            <a:ext cx="18859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67242"/>
            <a:ext cx="3450519" cy="882000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8175" y="2311399"/>
            <a:ext cx="7886700" cy="673101"/>
          </a:xfrm>
        </p:spPr>
        <p:txBody>
          <a:bodyPr/>
          <a:lstStyle>
            <a:lvl1pPr algn="ctr">
              <a:lnSpc>
                <a:spcPct val="85000"/>
              </a:lnSpc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Any questions?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5249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775"/>
            <a:ext cx="7877175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9250"/>
            <a:ext cx="38639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8655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6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5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775"/>
            <a:ext cx="7881938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619250"/>
            <a:ext cx="3863975" cy="431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865563" cy="431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5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775"/>
            <a:ext cx="7881938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28650" y="1619250"/>
            <a:ext cx="7881938" cy="43180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19250"/>
            <a:ext cx="7881938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58775"/>
            <a:ext cx="7881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308725"/>
            <a:ext cx="9144000" cy="550863"/>
          </a:xfrm>
          <a:prstGeom prst="rect">
            <a:avLst/>
          </a:prstGeom>
          <a:solidFill>
            <a:srgbClr val="00AD93"/>
          </a:solidFill>
          <a:ln>
            <a:noFill/>
          </a:ln>
          <a:extLst/>
        </p:spPr>
        <p:txBody>
          <a:bodyPr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0" y="6308725"/>
            <a:ext cx="53975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0" rIns="0" bIns="0" anchor="ctr"/>
          <a:lstStyle/>
          <a:p>
            <a:pPr algn="l"/>
            <a:fld id="{166BB1DC-219A-4E7B-874B-530C91748C51}" type="slidenum">
              <a:rPr lang="en-GB" altLang="en-US">
                <a:solidFill>
                  <a:schemeClr val="bg1"/>
                </a:solidFill>
              </a:rPr>
              <a:pPr algn="l"/>
              <a:t>‹#›</a:t>
            </a:fld>
            <a:endParaRPr lang="en-GB" alt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8" r:id="rId3"/>
    <p:sldLayoutId id="2147483650" r:id="rId4"/>
    <p:sldLayoutId id="2147483652" r:id="rId5"/>
    <p:sldLayoutId id="2147483654" r:id="rId6"/>
    <p:sldLayoutId id="2147483657" r:id="rId7"/>
    <p:sldLayoutId id="2147483660" r:id="rId8"/>
    <p:sldLayoutId id="2147483661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7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620713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3pPr>
      <a:lvl4pPr marL="881063" indent="-2587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4pPr>
      <a:lvl5pPr marL="11207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5pPr>
      <a:lvl6pPr marL="15779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351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4923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495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609850"/>
            <a:ext cx="78819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49375"/>
            <a:ext cx="7881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pic>
        <p:nvPicPr>
          <p:cNvPr id="7" name="Picture 8" descr="CPRD_logo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18970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NIBSC_logo_rg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092825"/>
            <a:ext cx="190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MHRA_Regulating_logo_rg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092825"/>
            <a:ext cx="18859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67242"/>
            <a:ext cx="3450519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5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7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620713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3pPr>
      <a:lvl4pPr marL="881063" indent="-2587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4pPr>
      <a:lvl5pPr marL="11207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5pPr>
      <a:lvl6pPr marL="15779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351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4923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495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463" y="1584272"/>
            <a:ext cx="7881938" cy="7191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Evidence standards for device approval: Regulatory perspectives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SmartArt Placeholder 5">
            <a:extLst>
              <a:ext uri="{FF2B5EF4-FFF2-40B4-BE49-F238E27FC236}">
                <a16:creationId xmlns:a16="http://schemas.microsoft.com/office/drawing/2014/main" id="{28E71C9A-67CA-4516-817B-466CC70629DE}"/>
              </a:ext>
            </a:extLst>
          </p:cNvPr>
          <p:cNvPicPr>
            <a:picLocks noGrp="1" noChangeAspect="1"/>
          </p:cNvPicPr>
          <p:nvPr>
            <p:ph type="dgm" idx="1"/>
          </p:nvPr>
        </p:nvPicPr>
        <p:blipFill rotWithShape="1">
          <a:blip r:embed="rId3"/>
          <a:srcRect l="23572" t="54991" r="4169" b="25828"/>
          <a:stretch/>
        </p:blipFill>
        <p:spPr>
          <a:xfrm>
            <a:off x="812799" y="3054630"/>
            <a:ext cx="7679267" cy="1624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EBF3F-1D2E-4A2F-BDB0-6DA337DBC706}"/>
              </a:ext>
            </a:extLst>
          </p:cNvPr>
          <p:cNvSpPr txBox="1"/>
          <p:nvPr/>
        </p:nvSpPr>
        <p:spPr>
          <a:xfrm flipH="1">
            <a:off x="431800" y="5321126"/>
            <a:ext cx="828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Dr Rahul Singh </a:t>
            </a:r>
          </a:p>
          <a:p>
            <a:pPr algn="ctr"/>
            <a:r>
              <a:rPr lang="en-GB" sz="2000" dirty="0"/>
              <a:t>Clinical advisor &amp; Orthopaedic surgeon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E83177-B12D-4079-9C40-25079B406A06}"/>
              </a:ext>
            </a:extLst>
          </p:cNvPr>
          <p:cNvSpPr/>
          <p:nvPr/>
        </p:nvSpPr>
        <p:spPr bwMode="auto">
          <a:xfrm>
            <a:off x="364066" y="5892800"/>
            <a:ext cx="8280400" cy="87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61366-6831-471C-A3AC-26BC1A29DD38}"/>
              </a:ext>
            </a:extLst>
          </p:cNvPr>
          <p:cNvSpPr/>
          <p:nvPr/>
        </p:nvSpPr>
        <p:spPr bwMode="auto">
          <a:xfrm>
            <a:off x="245533" y="5892800"/>
            <a:ext cx="8661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7509A-2032-466C-B24F-503F75378FA9}"/>
              </a:ext>
            </a:extLst>
          </p:cNvPr>
          <p:cNvSpPr/>
          <p:nvPr/>
        </p:nvSpPr>
        <p:spPr bwMode="auto">
          <a:xfrm>
            <a:off x="237067" y="5892195"/>
            <a:ext cx="866986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D4521-CC6C-40C3-9E3B-6BD1B6A5EE3C}"/>
              </a:ext>
            </a:extLst>
          </p:cNvPr>
          <p:cNvSpPr/>
          <p:nvPr/>
        </p:nvSpPr>
        <p:spPr bwMode="auto">
          <a:xfrm>
            <a:off x="245533" y="5892195"/>
            <a:ext cx="3471334" cy="51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B7D18-1FD0-4E9A-802A-BF77CDA9B641}"/>
              </a:ext>
            </a:extLst>
          </p:cNvPr>
          <p:cNvSpPr/>
          <p:nvPr/>
        </p:nvSpPr>
        <p:spPr bwMode="auto">
          <a:xfrm>
            <a:off x="245533" y="6140534"/>
            <a:ext cx="8669866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A99E-6181-481E-98CD-61ADB6F1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Data -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MEDDEV 2.7/1 rev.4 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6A75-1B45-4B24-809C-CAB3E38F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347"/>
            <a:ext cx="7881938" cy="4661903"/>
          </a:xfrm>
        </p:spPr>
        <p:txBody>
          <a:bodyPr/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A stepping stone, </a:t>
            </a:r>
            <a:r>
              <a:rPr lang="en-GB" dirty="0"/>
              <a:t>published 2016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Addresses concerns about  clinical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Manufacturers expected to meet the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clear move towards the expectations of the new medical device regulations. </a:t>
            </a:r>
          </a:p>
        </p:txBody>
      </p:sp>
    </p:spTree>
    <p:extLst>
      <p:ext uri="{BB962C8B-B14F-4D97-AF65-F5344CB8AC3E}">
        <p14:creationId xmlns:p14="http://schemas.microsoft.com/office/powerpoint/2010/main" val="233189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AD79-B6EE-4B5A-AA63-F007F960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774" y="201612"/>
            <a:ext cx="9328785" cy="719138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Stages of clinical evaluation - </a:t>
            </a:r>
            <a:r>
              <a:rPr lang="en-GB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MEDDEV 2.7/1 rev.4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A694FC-E6BC-4A78-888D-98F5CF040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430644"/>
              </p:ext>
            </p:extLst>
          </p:nvPr>
        </p:nvGraphicFramePr>
        <p:xfrm>
          <a:off x="628650" y="1619250"/>
          <a:ext cx="7881938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097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99EE-CA6C-4F57-9D5B-7560DD94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Pertinent Data – Section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9074-4414-47BE-BB55-15A8261E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Data generated by the manufacturer</a:t>
            </a:r>
          </a:p>
          <a:p>
            <a:pPr marL="701675" lvl="1" indent="-342900"/>
            <a:r>
              <a:rPr lang="en-GB" dirty="0"/>
              <a:t>All pre-market clinical investigations</a:t>
            </a:r>
          </a:p>
          <a:p>
            <a:pPr marL="701675" lvl="1" indent="-342900"/>
            <a:r>
              <a:rPr lang="en-GB" dirty="0"/>
              <a:t>All clinical data generated from risk management activities (incl. PMCF, PMS reports, vigilance reports, complaints, analysis of explanted devices, FSCAs, use as a custom made device, exceptional use)</a:t>
            </a:r>
          </a:p>
          <a:p>
            <a:pPr marL="701675" lvl="1" indent="-342900"/>
            <a:r>
              <a:rPr lang="en-GB" dirty="0"/>
              <a:t>Relevant pre clinical studies (e.g., bench test reports including verification and validation data)</a:t>
            </a:r>
          </a:p>
          <a:p>
            <a:pPr marL="701675" lvl="1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97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1270-5E02-4E90-8A99-C637321D4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31" y="567223"/>
            <a:ext cx="7881938" cy="5220558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retrieved from literature</a:t>
            </a:r>
          </a:p>
          <a:p>
            <a:pPr algn="ctr"/>
            <a:endParaRPr lang="en-GB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/>
              <a:t>Clinical data relevant to the device under evaluation, which are data that relate either to the device under evaluation or to the equivalent device (if equivalence is claimed)</a:t>
            </a:r>
          </a:p>
          <a:p>
            <a:endParaRPr lang="en-US" dirty="0"/>
          </a:p>
          <a:p>
            <a:r>
              <a:rPr lang="en-US" dirty="0"/>
              <a:t>Reasons for using literature: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Describe clinical background/current knowledge/level of evidence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potential clinical hazards </a:t>
            </a:r>
            <a:r>
              <a:rPr lang="en-US" sz="1100" dirty="0"/>
              <a:t>(including hazards due to substances and technologies, manufacturing procedures and impurity profiles)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equivalence is claimed justify/validate criteria used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surrogate endpoints are used-justify &amp; validate them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74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1578-4738-4411-8CAF-47210674C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077913"/>
            <a:ext cx="8137525" cy="38483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Addresses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GCP, design, conduct, recording, reporting of Clinical investigations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Demonstration of conformity with the relevant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safety &amp; performance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Evaluation of undesirable side-effects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acceptability of the benefit-risk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manufacturer shall decide on and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justify the level of clinical evidence necessary, </a:t>
            </a:r>
            <a:r>
              <a:rPr lang="en-GB" dirty="0"/>
              <a:t>appropriate for device and its intended use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25D8CC-89EB-4CE4-8207-59F3CBE8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Clinical Data- </a:t>
            </a:r>
            <a:r>
              <a:rPr lang="en-GB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ISO 14155 </a:t>
            </a:r>
          </a:p>
        </p:txBody>
      </p:sp>
    </p:spTree>
    <p:extLst>
      <p:ext uri="{BB962C8B-B14F-4D97-AF65-F5344CB8AC3E}">
        <p14:creationId xmlns:p14="http://schemas.microsoft.com/office/powerpoint/2010/main" val="3057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Evaluation Process- ISO 10993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15BBB4-48C6-4D77-B72D-443A9153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89" y="2987971"/>
            <a:ext cx="1462088" cy="6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EB377B-4953-4166-8327-585B3D4B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89" y="1908073"/>
            <a:ext cx="1462088" cy="6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33DF5E-2883-4B96-8A41-361FDE1E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89" y="3907133"/>
            <a:ext cx="1462088" cy="6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D6CADC-4C33-4236-862A-C0D24C448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802" y="1713146"/>
            <a:ext cx="1727951" cy="1038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350" dirty="0">
                <a:solidFill>
                  <a:schemeClr val="accent1"/>
                </a:solidFill>
              </a:rPr>
              <a:t>Chemical constituents, physical properties, additives, residues, degradation products, metabolites, etc.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4A9082-3992-4138-8999-D59F3BBC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802" y="3004363"/>
            <a:ext cx="1273969" cy="6232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350" dirty="0">
                <a:solidFill>
                  <a:schemeClr val="accent1"/>
                </a:solidFill>
              </a:rPr>
              <a:t>Data on toxicity of components and prior use</a:t>
            </a:r>
          </a:p>
        </p:txBody>
      </p:sp>
      <p:cxnSp>
        <p:nvCxnSpPr>
          <p:cNvPr id="27" name="AutoShape 11">
            <a:extLst>
              <a:ext uri="{FF2B5EF4-FFF2-40B4-BE49-F238E27FC236}">
                <a16:creationId xmlns:a16="http://schemas.microsoft.com/office/drawing/2014/main" id="{27F4608D-12A0-4AEA-A6B2-7A2B704D87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5918" y="1856876"/>
            <a:ext cx="1015603" cy="420291"/>
          </a:xfrm>
          <a:prstGeom prst="bentConnector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2">
            <a:extLst>
              <a:ext uri="{FF2B5EF4-FFF2-40B4-BE49-F238E27FC236}">
                <a16:creationId xmlns:a16="http://schemas.microsoft.com/office/drawing/2014/main" id="{C2EF94F2-309C-4780-AA2A-9732BF32591D}"/>
              </a:ext>
            </a:extLst>
          </p:cNvPr>
          <p:cNvCxnSpPr>
            <a:cxnSpLocks noChangeShapeType="1"/>
            <a:stCxn id="26" idx="3"/>
          </p:cNvCxnSpPr>
          <p:nvPr/>
        </p:nvCxnSpPr>
        <p:spPr bwMode="auto">
          <a:xfrm flipV="1">
            <a:off x="2653771" y="3314203"/>
            <a:ext cx="1102519" cy="178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4">
            <a:extLst>
              <a:ext uri="{FF2B5EF4-FFF2-40B4-BE49-F238E27FC236}">
                <a16:creationId xmlns:a16="http://schemas.microsoft.com/office/drawing/2014/main" id="{3843C255-701D-41C7-BB0D-233F46B57596}"/>
              </a:ext>
            </a:extLst>
          </p:cNvPr>
          <p:cNvCxnSpPr>
            <a:cxnSpLocks noChangeShapeType="1"/>
            <a:stCxn id="25" idx="3"/>
          </p:cNvCxnSpPr>
          <p:nvPr/>
        </p:nvCxnSpPr>
        <p:spPr bwMode="auto">
          <a:xfrm>
            <a:off x="3107753" y="2232519"/>
            <a:ext cx="648536" cy="178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16">
            <a:extLst>
              <a:ext uri="{FF2B5EF4-FFF2-40B4-BE49-F238E27FC236}">
                <a16:creationId xmlns:a16="http://schemas.microsoft.com/office/drawing/2014/main" id="{83F7BBE6-7440-413D-A29A-3F63FAD3559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73021" y="2773658"/>
            <a:ext cx="428625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17">
            <a:extLst>
              <a:ext uri="{FF2B5EF4-FFF2-40B4-BE49-F238E27FC236}">
                <a16:creationId xmlns:a16="http://schemas.microsoft.com/office/drawing/2014/main" id="{BF119A23-2D88-4BCD-B699-DA30C9EFBB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53388" y="3773188"/>
            <a:ext cx="26789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C34B840-D47B-4F83-92D7-69773A9CE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812" y="2394480"/>
            <a:ext cx="1997869" cy="11888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866" tIns="33338" rIns="67866" bIns="33338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buFont typeface="Symbol" pitchFamily="18" charset="2"/>
              <a:buNone/>
            </a:pPr>
            <a:r>
              <a:rPr lang="en-US" altLang="en-US" sz="1350" b="1" dirty="0">
                <a:solidFill>
                  <a:schemeClr val="accent1"/>
                </a:solidFill>
              </a:rPr>
              <a:t>Establish the safety profile</a:t>
            </a:r>
            <a:r>
              <a:rPr lang="en-US" altLang="ja-JP" sz="1350" b="1" dirty="0">
                <a:solidFill>
                  <a:schemeClr val="accent1"/>
                </a:solidFill>
                <a:ea typeface="ＭＳ Ｐゴシック" pitchFamily="34" charset="-128"/>
              </a:rPr>
              <a:t> of the </a:t>
            </a:r>
            <a:r>
              <a:rPr lang="en-US" altLang="en-US" sz="1350" b="1" dirty="0">
                <a:solidFill>
                  <a:schemeClr val="accent1"/>
                </a:solidFill>
              </a:rPr>
              <a:t>materials </a:t>
            </a:r>
            <a:r>
              <a:rPr lang="en-US" altLang="ja-JP" sz="1350" b="1" dirty="0">
                <a:solidFill>
                  <a:schemeClr val="accent1"/>
                </a:solidFill>
                <a:ea typeface="ＭＳ Ｐゴシック" pitchFamily="34" charset="-128"/>
              </a:rPr>
              <a:t>and characterize risks associated with the device</a:t>
            </a:r>
            <a:r>
              <a:rPr lang="en-GB" altLang="en-US" sz="1350" b="1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3E847C-E836-4E39-9D04-955B46EA5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812" y="3852364"/>
            <a:ext cx="1999059" cy="7560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866" tIns="33338" rIns="67866" bIns="33338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350" b="1" dirty="0">
                <a:solidFill>
                  <a:schemeClr val="accent1"/>
                </a:solidFill>
              </a:rPr>
              <a:t>Develop test programme to address uncertainties</a:t>
            </a:r>
          </a:p>
          <a:p>
            <a:pPr eaLnBrk="1" hangingPunct="1"/>
            <a:endParaRPr lang="en-GB" altLang="en-US" sz="1350" b="1" dirty="0">
              <a:solidFill>
                <a:schemeClr val="accent2"/>
              </a:solidFill>
            </a:endParaRPr>
          </a:p>
        </p:txBody>
      </p:sp>
      <p:cxnSp>
        <p:nvCxnSpPr>
          <p:cNvPr id="34" name="AutoShape 23">
            <a:extLst>
              <a:ext uri="{FF2B5EF4-FFF2-40B4-BE49-F238E27FC236}">
                <a16:creationId xmlns:a16="http://schemas.microsoft.com/office/drawing/2014/main" id="{D8E2A0A6-C3EC-4201-B6FF-37290EF7615B}"/>
              </a:ext>
            </a:extLst>
          </p:cNvPr>
          <p:cNvCxnSpPr>
            <a:cxnSpLocks noChangeShapeType="1"/>
            <a:stCxn id="35" idx="3"/>
          </p:cNvCxnSpPr>
          <p:nvPr/>
        </p:nvCxnSpPr>
        <p:spPr bwMode="auto">
          <a:xfrm flipV="1">
            <a:off x="2653771" y="4233364"/>
            <a:ext cx="1102519" cy="59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2F71016-11D2-40D9-B2E2-14D68666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802" y="4130085"/>
            <a:ext cx="1273969" cy="2077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350" dirty="0">
                <a:solidFill>
                  <a:schemeClr val="accent1"/>
                </a:solidFill>
              </a:rPr>
              <a:t>Gap analysis</a:t>
            </a:r>
          </a:p>
        </p:txBody>
      </p:sp>
      <p:cxnSp>
        <p:nvCxnSpPr>
          <p:cNvPr id="36" name="AutoShape 25">
            <a:extLst>
              <a:ext uri="{FF2B5EF4-FFF2-40B4-BE49-F238E27FC236}">
                <a16:creationId xmlns:a16="http://schemas.microsoft.com/office/drawing/2014/main" id="{82ACB2A1-9DCF-4614-84D4-75B8EF5F42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60914" y="5258493"/>
            <a:ext cx="1095375" cy="2381"/>
          </a:xfrm>
          <a:prstGeom prst="bentConnector3">
            <a:avLst>
              <a:gd name="adj1" fmla="val 49676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730DACF-4EFB-4025-B09A-B0BE1E57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233" y="4932261"/>
            <a:ext cx="2052638" cy="594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866" tIns="33338" rIns="67866" bIns="33338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350" b="1" dirty="0">
                <a:solidFill>
                  <a:schemeClr val="accent1"/>
                </a:solidFill>
              </a:rPr>
              <a:t>Prepare biological evaluation report</a:t>
            </a:r>
          </a:p>
          <a:p>
            <a:pPr eaLnBrk="1" hangingPunct="1"/>
            <a:endParaRPr lang="en-GB" altLang="en-US" sz="1350" b="1" dirty="0">
              <a:solidFill>
                <a:schemeClr val="accent2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5EC68C8-4F79-420B-8375-0EB875D35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89" y="4932261"/>
            <a:ext cx="1462088" cy="6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AutoShape 28">
            <a:extLst>
              <a:ext uri="{FF2B5EF4-FFF2-40B4-BE49-F238E27FC236}">
                <a16:creationId xmlns:a16="http://schemas.microsoft.com/office/drawing/2014/main" id="{822AF08B-DAE9-4D27-9CEC-1E1C4063834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00405" y="4745333"/>
            <a:ext cx="373856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22">
            <a:extLst>
              <a:ext uri="{FF2B5EF4-FFF2-40B4-BE49-F238E27FC236}">
                <a16:creationId xmlns:a16="http://schemas.microsoft.com/office/drawing/2014/main" id="{A95FCBD9-C4F5-4CA5-AB77-F4186B56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421" y="4612013"/>
            <a:ext cx="1273969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altLang="en-US" sz="1350" dirty="0">
                <a:solidFill>
                  <a:schemeClr val="accent1"/>
                </a:solidFill>
              </a:rPr>
              <a:t>Assessment of toxicological risks and biocompatibility </a:t>
            </a:r>
          </a:p>
        </p:txBody>
      </p:sp>
    </p:spTree>
    <p:extLst>
      <p:ext uri="{BB962C8B-B14F-4D97-AF65-F5344CB8AC3E}">
        <p14:creationId xmlns:p14="http://schemas.microsoft.com/office/powerpoint/2010/main" val="376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9F4F-23A6-449A-A37A-922A661B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075"/>
            <a:ext cx="7881938" cy="719138"/>
          </a:xfrm>
        </p:spPr>
        <p:txBody>
          <a:bodyPr>
            <a:normAutofit fontScale="90000"/>
          </a:bodyPr>
          <a:lstStyle/>
          <a:p>
            <a:pPr algn="ctr"/>
            <a:br>
              <a:rPr lang="en-GB" altLang="en-US" sz="2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 Matrix from ISO 10993</a:t>
            </a:r>
            <a:endParaRPr lang="en-GB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Object 28">
            <a:extLst>
              <a:ext uri="{FF2B5EF4-FFF2-40B4-BE49-F238E27FC236}">
                <a16:creationId xmlns:a16="http://schemas.microsoft.com/office/drawing/2014/main" id="{353463BF-8083-40FE-AF21-37F6EC4C2CA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1762" y="1245136"/>
          <a:ext cx="6920475" cy="494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3" imgW="9141478" imgH="6534666" progId="Word.Document.8">
                  <p:embed/>
                </p:oleObj>
              </mc:Choice>
              <mc:Fallback>
                <p:oleObj name="Document" r:id="rId3" imgW="9141478" imgH="6534666" progId="Word.Document.8">
                  <p:embed/>
                  <p:pic>
                    <p:nvPicPr>
                      <p:cNvPr id="4" name="Object 28">
                        <a:extLst>
                          <a:ext uri="{FF2B5EF4-FFF2-40B4-BE49-F238E27FC236}">
                            <a16:creationId xmlns:a16="http://schemas.microsoft.com/office/drawing/2014/main" id="{353463BF-8083-40FE-AF21-37F6EC4C2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762" y="1245136"/>
                        <a:ext cx="6920475" cy="494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942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4E48E-0F2B-4229-A9F8-33F89AA5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452554"/>
            <a:ext cx="8137525" cy="48024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MHRA: Review process</a:t>
            </a:r>
            <a:endParaRPr lang="en-GB" sz="54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A1FC2-3B08-42EF-9099-EC24BBF28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439" y="1320800"/>
            <a:ext cx="8286408" cy="49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66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8EDA-7F54-4E90-88AB-2423ED33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Grounds for objection &lt;10%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9BF5-4B2D-419B-95EA-A714563A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Patient safety &amp; risks out weight benefits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Lack relevant clinical end points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Statistical issues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Inadequate pre-clinical testing/ assessment i.e. Tox/bio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Inadequate electrical/software testing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0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AA97-0C68-44E0-B292-0A2B0867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1" y="545042"/>
            <a:ext cx="7881938" cy="71913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MHRA approval: Clinical investigation</a:t>
            </a:r>
          </a:p>
        </p:txBody>
      </p:sp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AF83215-8601-4839-A93E-22C4BCA18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93" y="2026024"/>
            <a:ext cx="4541214" cy="38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>
            <a:extLst>
              <a:ext uri="{FF2B5EF4-FFF2-40B4-BE49-F238E27FC236}">
                <a16:creationId xmlns:a16="http://schemas.microsoft.com/office/drawing/2014/main" id="{A99571D8-D1D6-4B4A-9AAE-4A5BDEE04E35}"/>
              </a:ext>
            </a:extLst>
          </p:cNvPr>
          <p:cNvGrpSpPr>
            <a:grpSpLocks/>
          </p:cNvGrpSpPr>
          <p:nvPr/>
        </p:nvGrpSpPr>
        <p:grpSpPr bwMode="auto">
          <a:xfrm>
            <a:off x="57632" y="2144870"/>
            <a:ext cx="9019436" cy="3084422"/>
            <a:chOff x="-101" y="731"/>
            <a:chExt cx="5819" cy="2866"/>
          </a:xfrm>
        </p:grpSpPr>
        <p:sp>
          <p:nvSpPr>
            <p:cNvPr id="13324" name="Rectangle 6">
              <a:extLst>
                <a:ext uri="{FF2B5EF4-FFF2-40B4-BE49-F238E27FC236}">
                  <a16:creationId xmlns:a16="http://schemas.microsoft.com/office/drawing/2014/main" id="{9E374538-E68E-4D9A-9C89-11DE9B229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731"/>
              <a:ext cx="1814" cy="49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Device development</a:t>
              </a:r>
            </a:p>
          </p:txBody>
        </p:sp>
        <p:sp>
          <p:nvSpPr>
            <p:cNvPr id="13325" name="Rectangle 7">
              <a:extLst>
                <a:ext uri="{FF2B5EF4-FFF2-40B4-BE49-F238E27FC236}">
                  <a16:creationId xmlns:a16="http://schemas.microsoft.com/office/drawing/2014/main" id="{9DF64148-4E4D-4395-838A-59BE3B9D9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1979"/>
              <a:ext cx="2041" cy="453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Clinical Evaluation</a:t>
              </a:r>
            </a:p>
          </p:txBody>
        </p:sp>
        <p:sp>
          <p:nvSpPr>
            <p:cNvPr id="13326" name="Rectangle 8">
              <a:extLst>
                <a:ext uri="{FF2B5EF4-FFF2-40B4-BE49-F238E27FC236}">
                  <a16:creationId xmlns:a16="http://schemas.microsoft.com/office/drawing/2014/main" id="{1DCF5010-E0F4-482A-AB9B-7609B865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3147"/>
              <a:ext cx="1814" cy="450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CE Mark</a:t>
              </a:r>
            </a:p>
          </p:txBody>
        </p:sp>
        <p:sp>
          <p:nvSpPr>
            <p:cNvPr id="13327" name="Rectangle 9">
              <a:extLst>
                <a:ext uri="{FF2B5EF4-FFF2-40B4-BE49-F238E27FC236}">
                  <a16:creationId xmlns:a16="http://schemas.microsoft.com/office/drawing/2014/main" id="{15CE443F-715D-4AA9-8581-E4330C8B4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" y="1953"/>
              <a:ext cx="2232" cy="478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Post Market Surveillance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379353-33BE-446C-83BD-ED86BBDA24EE}"/>
              </a:ext>
            </a:extLst>
          </p:cNvPr>
          <p:cNvSpPr txBox="1"/>
          <p:nvPr/>
        </p:nvSpPr>
        <p:spPr>
          <a:xfrm>
            <a:off x="2750701" y="1742711"/>
            <a:ext cx="382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Innovation office/ General Advice 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C651A65A-69A6-48D8-8214-01E37B4FB84D}"/>
              </a:ext>
            </a:extLst>
          </p:cNvPr>
          <p:cNvSpPr/>
          <p:nvPr/>
        </p:nvSpPr>
        <p:spPr bwMode="auto">
          <a:xfrm>
            <a:off x="1876948" y="2144870"/>
            <a:ext cx="1057321" cy="772179"/>
          </a:xfrm>
          <a:prstGeom prst="bentArrow">
            <a:avLst/>
          </a:prstGeom>
          <a:solidFill>
            <a:srgbClr val="0F129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C6EAD91B-E105-444B-824B-46EEE3AFCFB4}"/>
              </a:ext>
            </a:extLst>
          </p:cNvPr>
          <p:cNvSpPr/>
          <p:nvPr/>
        </p:nvSpPr>
        <p:spPr bwMode="auto">
          <a:xfrm rot="5400000">
            <a:off x="6530025" y="2431563"/>
            <a:ext cx="1079030" cy="689883"/>
          </a:xfrm>
          <a:prstGeom prst="bentArrow">
            <a:avLst/>
          </a:prstGeom>
          <a:solidFill>
            <a:srgbClr val="0F129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D1E0D007-616E-4983-A111-91C24B8F962E}"/>
              </a:ext>
            </a:extLst>
          </p:cNvPr>
          <p:cNvSpPr/>
          <p:nvPr/>
        </p:nvSpPr>
        <p:spPr bwMode="auto">
          <a:xfrm rot="10800000">
            <a:off x="6343421" y="4503760"/>
            <a:ext cx="1067313" cy="598039"/>
          </a:xfrm>
          <a:prstGeom prst="bentArrow">
            <a:avLst/>
          </a:prstGeom>
          <a:solidFill>
            <a:srgbClr val="0F129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291EE7F9-EB1F-49FF-92B9-45CB417F9E53}"/>
              </a:ext>
            </a:extLst>
          </p:cNvPr>
          <p:cNvSpPr/>
          <p:nvPr/>
        </p:nvSpPr>
        <p:spPr bwMode="auto">
          <a:xfrm rot="16200000">
            <a:off x="1815690" y="4276320"/>
            <a:ext cx="886741" cy="764221"/>
          </a:xfrm>
          <a:prstGeom prst="bentArrow">
            <a:avLst/>
          </a:prstGeom>
          <a:solidFill>
            <a:srgbClr val="0F129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65A65-A262-446E-99F2-AED6892B1C8B}"/>
              </a:ext>
            </a:extLst>
          </p:cNvPr>
          <p:cNvSpPr txBox="1"/>
          <p:nvPr/>
        </p:nvSpPr>
        <p:spPr>
          <a:xfrm>
            <a:off x="7311680" y="3062627"/>
            <a:ext cx="15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CI approval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2C157-1816-474D-97E7-18268D96B971}"/>
              </a:ext>
            </a:extLst>
          </p:cNvPr>
          <p:cNvSpPr txBox="1"/>
          <p:nvPr/>
        </p:nvSpPr>
        <p:spPr>
          <a:xfrm>
            <a:off x="3235127" y="5257024"/>
            <a:ext cx="230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Notified Bodies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84481-C79A-4A8C-A337-DF7D73703B2C}"/>
              </a:ext>
            </a:extLst>
          </p:cNvPr>
          <p:cNvSpPr txBox="1"/>
          <p:nvPr/>
        </p:nvSpPr>
        <p:spPr>
          <a:xfrm>
            <a:off x="3830495" y="3355009"/>
            <a:ext cx="170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MHRA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ACCFC-CFEE-40F5-88C1-003C6B9384FF}"/>
              </a:ext>
            </a:extLst>
          </p:cNvPr>
          <p:cNvSpPr txBox="1"/>
          <p:nvPr/>
        </p:nvSpPr>
        <p:spPr>
          <a:xfrm>
            <a:off x="225033" y="3062627"/>
            <a:ext cx="165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rgbClr val="FF0000"/>
                </a:solidFill>
              </a:rPr>
              <a:t>Compliance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0C049-F467-453E-9CBE-3AAD5AE22EEF}"/>
              </a:ext>
            </a:extLst>
          </p:cNvPr>
          <p:cNvSpPr txBox="1"/>
          <p:nvPr/>
        </p:nvSpPr>
        <p:spPr>
          <a:xfrm>
            <a:off x="225032" y="4029375"/>
            <a:ext cx="15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rgbClr val="FF0000"/>
                </a:solidFill>
              </a:rPr>
              <a:t>Vigilance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48F642-4013-4D2F-933B-37E44CFF2266}"/>
              </a:ext>
            </a:extLst>
          </p:cNvPr>
          <p:cNvSpPr/>
          <p:nvPr/>
        </p:nvSpPr>
        <p:spPr>
          <a:xfrm>
            <a:off x="-1050878" y="186880"/>
            <a:ext cx="971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Objectives: Journey of a medical device</a:t>
            </a:r>
            <a:br>
              <a:rPr lang="en-GB" dirty="0"/>
            </a:br>
            <a:endParaRPr lang="en-GB" dirty="0"/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6A5B5E2D-E79E-42DC-A1BA-4832A9075433}"/>
              </a:ext>
            </a:extLst>
          </p:cNvPr>
          <p:cNvSpPr/>
          <p:nvPr/>
        </p:nvSpPr>
        <p:spPr bwMode="auto">
          <a:xfrm>
            <a:off x="7014949" y="1169788"/>
            <a:ext cx="1651379" cy="1224028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E35B9FDA-60C8-487F-8670-B8AC6201DB88}"/>
              </a:ext>
            </a:extLst>
          </p:cNvPr>
          <p:cNvSpPr/>
          <p:nvPr/>
        </p:nvSpPr>
        <p:spPr bwMode="auto">
          <a:xfrm>
            <a:off x="7124132" y="1419367"/>
            <a:ext cx="1651379" cy="1215333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1E77BFE-909B-45E7-B44D-BF02AB92848E}"/>
              </a:ext>
            </a:extLst>
          </p:cNvPr>
          <p:cNvSpPr/>
          <p:nvPr/>
        </p:nvSpPr>
        <p:spPr bwMode="auto">
          <a:xfrm>
            <a:off x="6434249" y="4898563"/>
            <a:ext cx="1633210" cy="1352112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B7781-5CE9-48C9-9B26-6646396C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341841"/>
            <a:ext cx="8822265" cy="719138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Process: </a:t>
            </a:r>
            <a:r>
              <a:rPr lang="en-US" sz="4000" dirty="0">
                <a:solidFill>
                  <a:schemeClr val="accent1"/>
                </a:solidFill>
              </a:rPr>
              <a:t>During a clinical investigation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7489-FBD5-43CB-B819-E68BBEA4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3487"/>
            <a:ext cx="7881938" cy="4953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MHRA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Approve study amendments​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Review serious adverse events​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Review protocol deviations​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Review the final study report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​Suspend or terminate CI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16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F3BB-17AA-42C6-9880-A88EEF3D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>
                <a:solidFill>
                  <a:schemeClr val="accent1"/>
                </a:solidFill>
              </a:rPr>
              <a:t>Notified Body- CE marking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27F8A-2EFF-4554-B72A-2318026BC537}"/>
              </a:ext>
            </a:extLst>
          </p:cNvPr>
          <p:cNvSpPr txBox="1"/>
          <p:nvPr/>
        </p:nvSpPr>
        <p:spPr>
          <a:xfrm>
            <a:off x="550862" y="1515533"/>
            <a:ext cx="684053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Before a device is placed on the market :</a:t>
            </a:r>
            <a:r>
              <a:rPr lang="en-US" sz="2000" dirty="0"/>
              <a:t>​</a:t>
            </a:r>
          </a:p>
          <a:p>
            <a:pPr algn="l"/>
            <a:r>
              <a:rPr lang="en-GB" sz="2000" dirty="0"/>
              <a:t>Assessment of devices against the particular Annex(es) for the Specified Product Range</a:t>
            </a:r>
            <a:r>
              <a:rPr lang="en-US" sz="2000" dirty="0"/>
              <a:t>​</a:t>
            </a:r>
          </a:p>
          <a:p>
            <a:pPr algn="l"/>
            <a:r>
              <a:rPr lang="en-GB" sz="2000" dirty="0"/>
              <a:t>Issues Annex Approval(s)</a:t>
            </a:r>
            <a:r>
              <a:rPr lang="en-US" sz="2000" dirty="0"/>
              <a:t>​</a:t>
            </a:r>
          </a:p>
          <a:p>
            <a:pPr algn="l"/>
            <a:r>
              <a:rPr lang="en-GB" sz="2000" dirty="0"/>
              <a:t>Performs Batch Review of highest risk IVD devices</a:t>
            </a:r>
            <a:r>
              <a:rPr lang="en-US" sz="2000" dirty="0"/>
              <a:t>​</a:t>
            </a:r>
            <a:endParaRPr lang="en-GB" sz="2000" dirty="0"/>
          </a:p>
          <a:p>
            <a:pPr algn="l"/>
            <a:r>
              <a:rPr lang="en-GB" sz="2000" b="1" dirty="0"/>
              <a:t>Post Market :</a:t>
            </a:r>
            <a:r>
              <a:rPr lang="en-US" sz="2000" dirty="0"/>
              <a:t>​</a:t>
            </a:r>
          </a:p>
          <a:p>
            <a:pPr algn="l"/>
            <a:r>
              <a:rPr lang="en-GB" sz="2000" dirty="0"/>
              <a:t>Continues ongoing surveillance activities (if QA Annex)</a:t>
            </a:r>
            <a:r>
              <a:rPr lang="en-US" sz="2000" dirty="0"/>
              <a:t>​</a:t>
            </a:r>
          </a:p>
          <a:p>
            <a:pPr algn="l"/>
            <a:r>
              <a:rPr lang="en-GB" sz="2000" dirty="0"/>
              <a:t>Approves any changes to the device such as design changes or stating new medical claims or a new intended purpose </a:t>
            </a:r>
            <a:r>
              <a:rPr lang="en-US" sz="2000" dirty="0"/>
              <a:t>​-</a:t>
            </a:r>
            <a:r>
              <a:rPr lang="en-GB" sz="2000" dirty="0"/>
              <a:t>Co-regulator for devices</a:t>
            </a:r>
            <a:r>
              <a:rPr lang="en-US" sz="2000" dirty="0"/>
              <a:t>​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910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C284-0E9A-420E-BA00-E951F546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Market Surveillance (PMS)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A192-34CC-4725-8DAF-BDA1DE53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83" y="1727198"/>
            <a:ext cx="7881938" cy="4587103"/>
          </a:xfrm>
        </p:spPr>
        <p:txBody>
          <a:bodyPr/>
          <a:lstStyle/>
          <a:p>
            <a:r>
              <a:rPr lang="en-US" dirty="0"/>
              <a:t>A system to monitor clinical performance &amp; safety of device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Appropriate for the device intended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data which may impact risk analysis.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Clinical evaluation &amp; clinical evaluation report (CER) must</a:t>
            </a:r>
          </a:p>
          <a:p>
            <a:r>
              <a:rPr lang="en-US" dirty="0"/>
              <a:t>     be actively updated with PMS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59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0A1B-3ECF-40B3-B41E-DF77AE0B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Market Surveillance (PMS)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88C3F-39BC-4BE9-BCA7-647F6D4C6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31" t="41912" r="19481" b="12009"/>
          <a:stretch/>
        </p:blipFill>
        <p:spPr>
          <a:xfrm>
            <a:off x="1517472" y="2057400"/>
            <a:ext cx="6725126" cy="3970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817C3-ABC0-43FE-AEB6-26485654437F}"/>
              </a:ext>
            </a:extLst>
          </p:cNvPr>
          <p:cNvSpPr txBox="1"/>
          <p:nvPr/>
        </p:nvSpPr>
        <p:spPr>
          <a:xfrm>
            <a:off x="1040413" y="1154338"/>
            <a:ext cx="68759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system to monitor clinical performance &amp; safety of device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535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7EDE-15F7-4F47-96C5-7B47F34E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Market Clinical Follow-up (PMCF)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E0B5-17F9-45B0-B649-9EC01165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29" y="1619250"/>
            <a:ext cx="7881938" cy="4318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MEDDEV 2.12/2 rev 2</a:t>
            </a:r>
          </a:p>
          <a:p>
            <a:endParaRPr lang="en-US" dirty="0"/>
          </a:p>
          <a:p>
            <a:r>
              <a:rPr lang="en-US" sz="1800" dirty="0"/>
              <a:t>Following a proper premarket clinical evaluation, the decision to conduct PMCF studies must be based on </a:t>
            </a:r>
            <a:r>
              <a:rPr lang="en-US" sz="1800" dirty="0">
                <a:solidFill>
                  <a:srgbClr val="FF0000"/>
                </a:solidFill>
              </a:rPr>
              <a:t>the identification of possible residual risks </a:t>
            </a:r>
            <a:r>
              <a:rPr lang="en-US" sz="1800" dirty="0"/>
              <a:t>and/or </a:t>
            </a:r>
            <a:r>
              <a:rPr lang="en-US" sz="1800" dirty="0">
                <a:solidFill>
                  <a:srgbClr val="FF0000"/>
                </a:solidFill>
              </a:rPr>
              <a:t>unclarity </a:t>
            </a:r>
            <a:r>
              <a:rPr lang="en-US" sz="1800" dirty="0"/>
              <a:t>on </a:t>
            </a:r>
            <a:r>
              <a:rPr lang="en-US" sz="1800" dirty="0">
                <a:solidFill>
                  <a:srgbClr val="FF0000"/>
                </a:solidFill>
              </a:rPr>
              <a:t>long term clinical performance</a:t>
            </a:r>
            <a:r>
              <a:rPr lang="en-US" sz="1800" dirty="0"/>
              <a:t> that may impact the </a:t>
            </a:r>
            <a:r>
              <a:rPr lang="en-US" sz="1800" dirty="0">
                <a:solidFill>
                  <a:srgbClr val="FF0000"/>
                </a:solidFill>
              </a:rPr>
              <a:t>benefit/risk ratio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PMCF studies can review issues such as long-term performance and/or safety, the occurrence of clinical events (e.g. delayed hypersensitivity reactions, thrombosis), events specific to defined patient populations, or the performance and/or safety of the device in a more representative population of users and patients</a:t>
            </a:r>
          </a:p>
          <a:p>
            <a:endParaRPr lang="en-US" sz="180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762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CEC4-A2F1-4938-90B6-3651E84A2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31" y="207369"/>
            <a:ext cx="7881938" cy="537577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PMCF studies can follow several methodologies: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extended follow-up of patients enrolled in premarket investigations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new clinical investigation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review of data derived from a device registry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review of relevant retrospective data from patients previously exposed to the device.</a:t>
            </a:r>
          </a:p>
        </p:txBody>
      </p:sp>
    </p:spTree>
    <p:extLst>
      <p:ext uri="{BB962C8B-B14F-4D97-AF65-F5344CB8AC3E}">
        <p14:creationId xmlns:p14="http://schemas.microsoft.com/office/powerpoint/2010/main" val="2801803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5561-87D4-49B4-9026-035EE50B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Notified Body Review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8517D-947C-4DF9-A25A-CBD8F091E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67380"/>
            <a:ext cx="7881938" cy="48593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Class III and class IIb implantable -review by in house clinician</a:t>
            </a:r>
          </a:p>
          <a:p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Sampling of </a:t>
            </a:r>
            <a:r>
              <a:rPr lang="en-GB" dirty="0" err="1"/>
              <a:t>IIa</a:t>
            </a:r>
            <a:r>
              <a:rPr lang="en-GB" dirty="0"/>
              <a:t> &amp; IIb is also done by NBs – this are not routinely audited by MHRA. </a:t>
            </a:r>
          </a:p>
          <a:p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Clinical and regulatory affairs manager should sign off on all reviews</a:t>
            </a:r>
          </a:p>
          <a:p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NB report – live document with Q&amp;As embedded within it.</a:t>
            </a:r>
          </a:p>
          <a:p>
            <a:pPr marL="963613" lvl="2" indent="-342900"/>
            <a:r>
              <a:rPr lang="en-GB" dirty="0"/>
              <a:t>Ensure CER satisfies the requirements</a:t>
            </a:r>
          </a:p>
          <a:p>
            <a:pPr marL="963613" lvl="2" indent="-342900"/>
            <a:r>
              <a:rPr lang="en-GB" dirty="0"/>
              <a:t>Verify PMCF is conducted in accordance with relevant provisions. Monitoring.</a:t>
            </a:r>
          </a:p>
          <a:p>
            <a:pPr lvl="2" indent="0">
              <a:buNone/>
            </a:pPr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Auditing the review </a:t>
            </a:r>
          </a:p>
        </p:txBody>
      </p:sp>
    </p:spTree>
    <p:extLst>
      <p:ext uri="{BB962C8B-B14F-4D97-AF65-F5344CB8AC3E}">
        <p14:creationId xmlns:p14="http://schemas.microsoft.com/office/powerpoint/2010/main" val="2779785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>
            <a:extLst>
              <a:ext uri="{FF2B5EF4-FFF2-40B4-BE49-F238E27FC236}">
                <a16:creationId xmlns:a16="http://schemas.microsoft.com/office/drawing/2014/main" id="{A99571D8-D1D6-4B4A-9AAE-4A5BDEE04E35}"/>
              </a:ext>
            </a:extLst>
          </p:cNvPr>
          <p:cNvGrpSpPr>
            <a:grpSpLocks/>
          </p:cNvGrpSpPr>
          <p:nvPr/>
        </p:nvGrpSpPr>
        <p:grpSpPr bwMode="auto">
          <a:xfrm>
            <a:off x="57632" y="2144870"/>
            <a:ext cx="9019436" cy="3084422"/>
            <a:chOff x="-101" y="731"/>
            <a:chExt cx="5819" cy="2866"/>
          </a:xfrm>
        </p:grpSpPr>
        <p:sp>
          <p:nvSpPr>
            <p:cNvPr id="13324" name="Rectangle 6">
              <a:extLst>
                <a:ext uri="{FF2B5EF4-FFF2-40B4-BE49-F238E27FC236}">
                  <a16:creationId xmlns:a16="http://schemas.microsoft.com/office/drawing/2014/main" id="{9E374538-E68E-4D9A-9C89-11DE9B229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731"/>
              <a:ext cx="1814" cy="49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Device development</a:t>
              </a:r>
            </a:p>
          </p:txBody>
        </p:sp>
        <p:sp>
          <p:nvSpPr>
            <p:cNvPr id="13325" name="Rectangle 7">
              <a:extLst>
                <a:ext uri="{FF2B5EF4-FFF2-40B4-BE49-F238E27FC236}">
                  <a16:creationId xmlns:a16="http://schemas.microsoft.com/office/drawing/2014/main" id="{9DF64148-4E4D-4395-838A-59BE3B9D9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1979"/>
              <a:ext cx="2041" cy="453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Clinical Evaluation</a:t>
              </a:r>
            </a:p>
          </p:txBody>
        </p:sp>
        <p:sp>
          <p:nvSpPr>
            <p:cNvPr id="13326" name="Rectangle 8">
              <a:extLst>
                <a:ext uri="{FF2B5EF4-FFF2-40B4-BE49-F238E27FC236}">
                  <a16:creationId xmlns:a16="http://schemas.microsoft.com/office/drawing/2014/main" id="{1DCF5010-E0F4-482A-AB9B-7609B865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3147"/>
              <a:ext cx="1814" cy="450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CE Mark</a:t>
              </a:r>
            </a:p>
          </p:txBody>
        </p:sp>
        <p:sp>
          <p:nvSpPr>
            <p:cNvPr id="13327" name="Rectangle 9">
              <a:extLst>
                <a:ext uri="{FF2B5EF4-FFF2-40B4-BE49-F238E27FC236}">
                  <a16:creationId xmlns:a16="http://schemas.microsoft.com/office/drawing/2014/main" id="{15CE443F-715D-4AA9-8581-E4330C8B4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" y="1953"/>
              <a:ext cx="2232" cy="478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Post Market Surveillance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379353-33BE-446C-83BD-ED86BBDA24EE}"/>
              </a:ext>
            </a:extLst>
          </p:cNvPr>
          <p:cNvSpPr txBox="1"/>
          <p:nvPr/>
        </p:nvSpPr>
        <p:spPr>
          <a:xfrm>
            <a:off x="2750701" y="1742711"/>
            <a:ext cx="382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Innovation office/ General Advice 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C651A65A-69A6-48D8-8214-01E37B4FB84D}"/>
              </a:ext>
            </a:extLst>
          </p:cNvPr>
          <p:cNvSpPr/>
          <p:nvPr/>
        </p:nvSpPr>
        <p:spPr bwMode="auto">
          <a:xfrm>
            <a:off x="1876948" y="2144870"/>
            <a:ext cx="1057321" cy="772179"/>
          </a:xfrm>
          <a:prstGeom prst="bentArrow">
            <a:avLst/>
          </a:prstGeom>
          <a:solidFill>
            <a:srgbClr val="0F129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C6EAD91B-E105-444B-824B-46EEE3AFCFB4}"/>
              </a:ext>
            </a:extLst>
          </p:cNvPr>
          <p:cNvSpPr/>
          <p:nvPr/>
        </p:nvSpPr>
        <p:spPr bwMode="auto">
          <a:xfrm rot="5400000">
            <a:off x="6530025" y="2431563"/>
            <a:ext cx="1079030" cy="689883"/>
          </a:xfrm>
          <a:prstGeom prst="bentArrow">
            <a:avLst/>
          </a:prstGeom>
          <a:solidFill>
            <a:srgbClr val="0F129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D1E0D007-616E-4983-A111-91C24B8F962E}"/>
              </a:ext>
            </a:extLst>
          </p:cNvPr>
          <p:cNvSpPr/>
          <p:nvPr/>
        </p:nvSpPr>
        <p:spPr bwMode="auto">
          <a:xfrm rot="10800000">
            <a:off x="6343421" y="4503760"/>
            <a:ext cx="1067313" cy="598039"/>
          </a:xfrm>
          <a:prstGeom prst="bentArrow">
            <a:avLst/>
          </a:prstGeom>
          <a:solidFill>
            <a:srgbClr val="0F129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291EE7F9-EB1F-49FF-92B9-45CB417F9E53}"/>
              </a:ext>
            </a:extLst>
          </p:cNvPr>
          <p:cNvSpPr/>
          <p:nvPr/>
        </p:nvSpPr>
        <p:spPr bwMode="auto">
          <a:xfrm rot="16200000">
            <a:off x="1815690" y="4276320"/>
            <a:ext cx="886741" cy="764221"/>
          </a:xfrm>
          <a:prstGeom prst="bentArrow">
            <a:avLst/>
          </a:prstGeom>
          <a:solidFill>
            <a:srgbClr val="0F129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65A65-A262-446E-99F2-AED6892B1C8B}"/>
              </a:ext>
            </a:extLst>
          </p:cNvPr>
          <p:cNvSpPr txBox="1"/>
          <p:nvPr/>
        </p:nvSpPr>
        <p:spPr>
          <a:xfrm>
            <a:off x="7311680" y="3062627"/>
            <a:ext cx="15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CI approval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2C157-1816-474D-97E7-18268D96B971}"/>
              </a:ext>
            </a:extLst>
          </p:cNvPr>
          <p:cNvSpPr txBox="1"/>
          <p:nvPr/>
        </p:nvSpPr>
        <p:spPr>
          <a:xfrm>
            <a:off x="3235127" y="5257024"/>
            <a:ext cx="230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Notified Bodies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84481-C79A-4A8C-A337-DF7D73703B2C}"/>
              </a:ext>
            </a:extLst>
          </p:cNvPr>
          <p:cNvSpPr txBox="1"/>
          <p:nvPr/>
        </p:nvSpPr>
        <p:spPr>
          <a:xfrm>
            <a:off x="3830495" y="3355009"/>
            <a:ext cx="170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MHRA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ACCFC-CFEE-40F5-88C1-003C6B9384FF}"/>
              </a:ext>
            </a:extLst>
          </p:cNvPr>
          <p:cNvSpPr txBox="1"/>
          <p:nvPr/>
        </p:nvSpPr>
        <p:spPr>
          <a:xfrm>
            <a:off x="225033" y="3062627"/>
            <a:ext cx="165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rgbClr val="FF0000"/>
                </a:solidFill>
              </a:rPr>
              <a:t>Compliance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0C049-F467-453E-9CBE-3AAD5AE22EEF}"/>
              </a:ext>
            </a:extLst>
          </p:cNvPr>
          <p:cNvSpPr txBox="1"/>
          <p:nvPr/>
        </p:nvSpPr>
        <p:spPr>
          <a:xfrm>
            <a:off x="225032" y="4029375"/>
            <a:ext cx="15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rgbClr val="FF0000"/>
                </a:solidFill>
              </a:rPr>
              <a:t>Vigilance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48F642-4013-4D2F-933B-37E44CFF2266}"/>
              </a:ext>
            </a:extLst>
          </p:cNvPr>
          <p:cNvSpPr/>
          <p:nvPr/>
        </p:nvSpPr>
        <p:spPr>
          <a:xfrm>
            <a:off x="-1050878" y="186880"/>
            <a:ext cx="971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Summary: Journey of a medical device</a:t>
            </a:r>
            <a:br>
              <a:rPr lang="en-GB" dirty="0"/>
            </a:br>
            <a:endParaRPr lang="en-GB" dirty="0"/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6A5B5E2D-E79E-42DC-A1BA-4832A9075433}"/>
              </a:ext>
            </a:extLst>
          </p:cNvPr>
          <p:cNvSpPr/>
          <p:nvPr/>
        </p:nvSpPr>
        <p:spPr bwMode="auto">
          <a:xfrm>
            <a:off x="7014949" y="1169788"/>
            <a:ext cx="1651379" cy="1224028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E35B9FDA-60C8-487F-8670-B8AC6201DB88}"/>
              </a:ext>
            </a:extLst>
          </p:cNvPr>
          <p:cNvSpPr/>
          <p:nvPr/>
        </p:nvSpPr>
        <p:spPr bwMode="auto">
          <a:xfrm>
            <a:off x="7124132" y="1419367"/>
            <a:ext cx="1651379" cy="1215333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1E77BFE-909B-45E7-B44D-BF02AB92848E}"/>
              </a:ext>
            </a:extLst>
          </p:cNvPr>
          <p:cNvSpPr/>
          <p:nvPr/>
        </p:nvSpPr>
        <p:spPr bwMode="auto">
          <a:xfrm>
            <a:off x="6434249" y="4898563"/>
            <a:ext cx="1633210" cy="1352112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27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2099-1038-476E-88AB-7037D79C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358775"/>
            <a:ext cx="8178279" cy="71913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Summary: Regulatory role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8BC754-3775-4664-99FE-C7FE9CACC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612" t="50736" r="21308" b="15387"/>
          <a:stretch/>
        </p:blipFill>
        <p:spPr>
          <a:xfrm>
            <a:off x="612452" y="1255595"/>
            <a:ext cx="7919096" cy="48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01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B1CA-04F1-4F6D-BF85-DA18ECE3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8775"/>
            <a:ext cx="8268168" cy="719138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:New Medical Device Regulation  (MDR)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99D3D8-3238-42AD-92AB-A14393E20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410" t="29794" r="30269" b="39210"/>
          <a:stretch/>
        </p:blipFill>
        <p:spPr>
          <a:xfrm>
            <a:off x="237656" y="1172696"/>
            <a:ext cx="8659162" cy="42840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FD838C-80E0-4E1E-8DF8-C933F695E2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5" t="39555" r="55501" b="34223"/>
          <a:stretch/>
        </p:blipFill>
        <p:spPr>
          <a:xfrm>
            <a:off x="7036084" y="5242559"/>
            <a:ext cx="2095216" cy="12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2099-1038-476E-88AB-7037D79C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358775"/>
            <a:ext cx="8178279" cy="71913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Objectives: Regulatory role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8BC754-3775-4664-99FE-C7FE9CACC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612" t="50736" r="21308" b="15387"/>
          <a:stretch/>
        </p:blipFill>
        <p:spPr>
          <a:xfrm>
            <a:off x="612452" y="1255595"/>
            <a:ext cx="7919096" cy="48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20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E255-BB96-44C9-9780-997EAE7A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E318-78DE-456B-88ED-670C099A9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9785"/>
            <a:ext cx="7881938" cy="4318000"/>
          </a:xfrm>
        </p:spPr>
        <p:txBody>
          <a:bodyPr/>
          <a:lstStyle/>
          <a:p>
            <a:pPr algn="ctr"/>
            <a:endParaRPr lang="en-GB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listening !</a:t>
            </a:r>
          </a:p>
        </p:txBody>
      </p:sp>
    </p:spTree>
    <p:extLst>
      <p:ext uri="{BB962C8B-B14F-4D97-AF65-F5344CB8AC3E}">
        <p14:creationId xmlns:p14="http://schemas.microsoft.com/office/powerpoint/2010/main" val="19188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B1CA-04F1-4F6D-BF85-DA18ECE3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6" y="374015"/>
            <a:ext cx="8268169" cy="719138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Objectives: New Medical Device Regulation (MDR)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99D3D8-3238-42AD-92AB-A14393E20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410" t="29794" r="30269" b="39210"/>
          <a:stretch/>
        </p:blipFill>
        <p:spPr>
          <a:xfrm>
            <a:off x="237656" y="1286996"/>
            <a:ext cx="8659162" cy="42840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FD838C-80E0-4E1E-8DF8-C933F695E2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5" t="39555" r="55501" b="34223"/>
          <a:stretch/>
        </p:blipFill>
        <p:spPr>
          <a:xfrm>
            <a:off x="6896384" y="5420359"/>
            <a:ext cx="2095216" cy="12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2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EFF4-12FF-40FB-AC0E-267199A9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5B25-5382-485F-9B95-DE92A9ADF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270000"/>
            <a:ext cx="7881938" cy="43180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Regulation</a:t>
            </a:r>
            <a:r>
              <a:rPr lang="en-US" sz="2000" dirty="0"/>
              <a:t>- binding legal force, immediately applicable on set date in all Member States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2000" dirty="0">
                <a:solidFill>
                  <a:srgbClr val="FF0000"/>
                </a:solidFill>
              </a:rPr>
              <a:t>Directive</a:t>
            </a:r>
            <a:r>
              <a:rPr lang="en-US" sz="2000" dirty="0"/>
              <a:t>- </a:t>
            </a:r>
            <a:r>
              <a:rPr lang="en-GB" sz="2000" dirty="0"/>
              <a:t>is a legislative act that sets out a goal that all EU countries must achieve. Individual countries –can adapt to implement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2000" dirty="0">
                <a:solidFill>
                  <a:srgbClr val="FF0000"/>
                </a:solidFill>
              </a:rPr>
              <a:t>MEDDEVs</a:t>
            </a:r>
            <a:r>
              <a:rPr lang="en-US" sz="2000" dirty="0"/>
              <a:t> promote a common approach to be followed by manufacturers and Notified Bodies that are involved in conformity assessment procedures. Not legally binding.</a:t>
            </a:r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GB" sz="2000" dirty="0">
                <a:solidFill>
                  <a:srgbClr val="FF0000"/>
                </a:solidFill>
              </a:rPr>
              <a:t>International Organization for Standardization</a:t>
            </a:r>
            <a:r>
              <a:rPr lang="en-US" sz="2000" dirty="0">
                <a:solidFill>
                  <a:srgbClr val="FF0000"/>
                </a:solidFill>
              </a:rPr>
              <a:t>-ISO </a:t>
            </a:r>
            <a:r>
              <a:rPr lang="en-US" sz="2000" dirty="0"/>
              <a:t>creates documents that provide requirements, specifications, guidelines or characteristics that can be used consistently to ensure that materials, products, processes and services are fit for their purpose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44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71C2-76A3-4A17-9829-849D2162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F71F-520A-4AC3-BD06-5CEFE0246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77913"/>
            <a:ext cx="7881938" cy="4303878"/>
          </a:xfrm>
        </p:spPr>
        <p:txBody>
          <a:bodyPr/>
          <a:lstStyle/>
          <a:p>
            <a:pPr algn="ctr"/>
            <a:r>
              <a:rPr lang="en-GB" dirty="0"/>
              <a:t>Medical Devices Directive, MDD (Directive 93/42/EEC)</a:t>
            </a:r>
          </a:p>
          <a:p>
            <a:pPr algn="ctr"/>
            <a:r>
              <a:rPr lang="en-GB" dirty="0"/>
              <a:t>Article 1	</a:t>
            </a:r>
          </a:p>
          <a:p>
            <a:pPr algn="ctr"/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Any instrument, apparatus, appliance, software, material or other article, </a:t>
            </a:r>
            <a:r>
              <a:rPr lang="en-US" sz="1600" dirty="0"/>
              <a:t>whether used alone or in combination, including the software intended by its manufacturer to be used specifically for diagnostic and/or therapeutic purposes and necessary for its proper application, intended by the manufacturer to be used for human beings for the purpose of:</a:t>
            </a:r>
          </a:p>
          <a:p>
            <a:pPr marL="701675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diagnosis, prevention, monitoring, treatment or alleviation of disease</a:t>
            </a:r>
          </a:p>
          <a:p>
            <a:pPr marL="701675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diagnosis, monitoring, treatment, alleviation of or compensation for an injury or handicap, </a:t>
            </a:r>
          </a:p>
          <a:p>
            <a:pPr marL="701675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investigation, replacement or modification of the anatomy or of a physiological process,</a:t>
            </a:r>
          </a:p>
          <a:p>
            <a:pPr marL="701675" lvl="1" indent="-342900">
              <a:buFont typeface="Wingdings" panose="05000000000000000000" pitchFamily="2" charset="2"/>
              <a:buChar char="Ø"/>
            </a:pPr>
            <a:r>
              <a:rPr lang="en-US" sz="1600" dirty="0"/>
              <a:t>control of conception, and which </a:t>
            </a:r>
            <a:r>
              <a:rPr lang="en-US" sz="1600" dirty="0">
                <a:solidFill>
                  <a:srgbClr val="FF0000"/>
                </a:solidFill>
              </a:rPr>
              <a:t>does not achieve its principal intended action </a:t>
            </a:r>
            <a:r>
              <a:rPr lang="en-US" sz="1600" dirty="0"/>
              <a:t>in or on the human body by </a:t>
            </a:r>
            <a:r>
              <a:rPr lang="en-US" sz="1600" dirty="0">
                <a:solidFill>
                  <a:srgbClr val="FF0000"/>
                </a:solidFill>
              </a:rPr>
              <a:t>pharmacological, immunological or metabolic </a:t>
            </a:r>
            <a:r>
              <a:rPr lang="en-US" sz="1600" dirty="0"/>
              <a:t>means, but which may be assisted in its function by such means</a:t>
            </a:r>
          </a:p>
          <a:p>
            <a:endParaRPr lang="en-GB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9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7DE9-F212-406D-858E-D5F68942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EU Directive for Medical Devices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AA4485-93C8-4068-88E4-6875E5258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16" t="43641" r="10899" b="11535"/>
          <a:stretch/>
        </p:blipFill>
        <p:spPr>
          <a:xfrm>
            <a:off x="-1354" y="1077913"/>
            <a:ext cx="9145354" cy="51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B1A5-D87A-4D2D-9159-11F46275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to notify MHRA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57A0-18EC-49C3-A142-B71F44436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</a:t>
            </a:r>
          </a:p>
          <a:p>
            <a:r>
              <a:rPr lang="en-GB" dirty="0"/>
              <a:t>- non-CE marked device</a:t>
            </a:r>
          </a:p>
          <a:p>
            <a:r>
              <a:rPr lang="en-GB" dirty="0"/>
              <a:t>- a CE-marked device being used outside of its intended use</a:t>
            </a:r>
          </a:p>
          <a:p>
            <a:endParaRPr lang="en-GB" dirty="0"/>
          </a:p>
          <a:p>
            <a:r>
              <a:rPr lang="en-GB" dirty="0"/>
              <a:t>Where possible please give MHRA prior warning of an application </a:t>
            </a:r>
          </a:p>
          <a:p>
            <a:endParaRPr lang="en-GB" dirty="0"/>
          </a:p>
          <a:p>
            <a:r>
              <a:rPr lang="en-GB" dirty="0"/>
              <a:t>Application: complete IRAS form and submit to MHRA along with the relevant documents – a checklist online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49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F63FA-1E64-46A0-AAD1-EE0B7268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9507"/>
            <a:ext cx="7881938" cy="534770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we expecting?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Annex X 2.1. of MDD</a:t>
            </a:r>
          </a:p>
          <a:p>
            <a:pPr algn="ctr"/>
            <a:r>
              <a:rPr lang="en-US" b="1" dirty="0"/>
              <a:t>Demonstration of Safety and Performance.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objectives of clinical investigation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verify that, under normal conditions of use, the performance of the devices conform to those referred to in Section 3 of Annex I,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determine any undesirable side-effects, under normal conditions of use, and assess whether they constitute risks when weighed against the intended performance of the device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57984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">
  <a:themeElements>
    <a:clrScheme name="Corporate">
      <a:dk1>
        <a:srgbClr val="00204E"/>
      </a:dk1>
      <a:lt1>
        <a:srgbClr val="FFFFFF"/>
      </a:lt1>
      <a:dk2>
        <a:srgbClr val="00204E"/>
      </a:dk2>
      <a:lt2>
        <a:srgbClr val="FFFFFF"/>
      </a:lt2>
      <a:accent1>
        <a:srgbClr val="0F1290"/>
      </a:accent1>
      <a:accent2>
        <a:srgbClr val="4B92DB"/>
      </a:accent2>
      <a:accent3>
        <a:srgbClr val="009AA6"/>
      </a:accent3>
      <a:accent4>
        <a:srgbClr val="0F1290"/>
      </a:accent4>
      <a:accent5>
        <a:srgbClr val="009AA6"/>
      </a:accent5>
      <a:accent6>
        <a:srgbClr val="4B92DB"/>
      </a:accent6>
      <a:hlink>
        <a:srgbClr val="002060"/>
      </a:hlink>
      <a:folHlink>
        <a:srgbClr val="4B92D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B9C9D0"/>
        </a:lt2>
        <a:accent1>
          <a:srgbClr val="34B233"/>
        </a:accent1>
        <a:accent2>
          <a:srgbClr val="CD202C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A1C27"/>
        </a:accent6>
        <a:hlink>
          <a:srgbClr val="FF5800"/>
        </a:hlink>
        <a:folHlink>
          <a:srgbClr val="FE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orate - All logos">
  <a:themeElements>
    <a:clrScheme name="Corporate">
      <a:dk1>
        <a:srgbClr val="00204E"/>
      </a:dk1>
      <a:lt1>
        <a:srgbClr val="FFFFFF"/>
      </a:lt1>
      <a:dk2>
        <a:srgbClr val="00204E"/>
      </a:dk2>
      <a:lt2>
        <a:srgbClr val="FFFFFF"/>
      </a:lt2>
      <a:accent1>
        <a:srgbClr val="0F1290"/>
      </a:accent1>
      <a:accent2>
        <a:srgbClr val="4B92DB"/>
      </a:accent2>
      <a:accent3>
        <a:srgbClr val="009AA6"/>
      </a:accent3>
      <a:accent4>
        <a:srgbClr val="0F1290"/>
      </a:accent4>
      <a:accent5>
        <a:srgbClr val="009AA6"/>
      </a:accent5>
      <a:accent6>
        <a:srgbClr val="4B92DB"/>
      </a:accent6>
      <a:hlink>
        <a:srgbClr val="002060"/>
      </a:hlink>
      <a:folHlink>
        <a:srgbClr val="4B92D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B9C9D0"/>
        </a:lt2>
        <a:accent1>
          <a:srgbClr val="34B233"/>
        </a:accent1>
        <a:accent2>
          <a:srgbClr val="CD202C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A1C27"/>
        </a:accent6>
        <a:hlink>
          <a:srgbClr val="FF5800"/>
        </a:hlink>
        <a:folHlink>
          <a:srgbClr val="FE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4639</TotalTime>
  <Words>1225</Words>
  <Application>Microsoft Office PowerPoint</Application>
  <PresentationFormat>On-screen Show (4:3)</PresentationFormat>
  <Paragraphs>208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Unicode MS</vt:lpstr>
      <vt:lpstr>ＭＳ Ｐゴシック</vt:lpstr>
      <vt:lpstr>Arial</vt:lpstr>
      <vt:lpstr>Symbol</vt:lpstr>
      <vt:lpstr>Wingdings</vt:lpstr>
      <vt:lpstr>Corporate</vt:lpstr>
      <vt:lpstr>Corporate - All logos</vt:lpstr>
      <vt:lpstr>Document</vt:lpstr>
      <vt:lpstr>Evidence standards for device approval: Regulatory perspectives</vt:lpstr>
      <vt:lpstr>PowerPoint Presentation</vt:lpstr>
      <vt:lpstr>Objectives: Regulatory role</vt:lpstr>
      <vt:lpstr>Objectives: New Medical Device Regulation (MDR)  </vt:lpstr>
      <vt:lpstr>Terminology</vt:lpstr>
      <vt:lpstr>Medical Device</vt:lpstr>
      <vt:lpstr>EU Directive for Medical Devices </vt:lpstr>
      <vt:lpstr>When to notify MHRA</vt:lpstr>
      <vt:lpstr>PowerPoint Presentation</vt:lpstr>
      <vt:lpstr>Clinical Data - MEDDEV 2.7/1 rev.4  </vt:lpstr>
      <vt:lpstr>Stages of clinical evaluation - MEDDEV 2.7/1 rev.4 </vt:lpstr>
      <vt:lpstr>Pertinent Data – Section 8</vt:lpstr>
      <vt:lpstr>PowerPoint Presentation</vt:lpstr>
      <vt:lpstr>Clinical Data- ISO 14155 </vt:lpstr>
      <vt:lpstr>Biological Evaluation Process- ISO 10993</vt:lpstr>
      <vt:lpstr> Framework Matrix from ISO 10993</vt:lpstr>
      <vt:lpstr>MHRA: Review process</vt:lpstr>
      <vt:lpstr>Grounds for objection &lt;10%</vt:lpstr>
      <vt:lpstr>MHRA approval: Clinical investigation</vt:lpstr>
      <vt:lpstr>Process: During a clinical investigation</vt:lpstr>
      <vt:lpstr>Notified Body- CE marking  </vt:lpstr>
      <vt:lpstr>Post Market Surveillance (PMS) </vt:lpstr>
      <vt:lpstr>Post Market Surveillance (PMS)</vt:lpstr>
      <vt:lpstr>Post Market Clinical Follow-up (PMCF)</vt:lpstr>
      <vt:lpstr>PowerPoint Presentation</vt:lpstr>
      <vt:lpstr>Notified Body Review </vt:lpstr>
      <vt:lpstr>PowerPoint Presentation</vt:lpstr>
      <vt:lpstr>Summary: Regulatory role</vt:lpstr>
      <vt:lpstr>Summary :New Medical Device Regulation  (MDR)  </vt:lpstr>
      <vt:lpstr>PowerPoint Presentation</vt:lpstr>
    </vt:vector>
  </TitlesOfParts>
  <Manager>[department's name]</Manager>
  <Company>MHRA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evidence needs in the new IVDR</dc:title>
  <dc:subject>PowerPoint presentation</dc:subject>
  <dc:creator>Steve Lee</dc:creator>
  <cp:lastModifiedBy>Singh, Rahul</cp:lastModifiedBy>
  <cp:revision>136</cp:revision>
  <dcterms:created xsi:type="dcterms:W3CDTF">2017-04-13T08:45:46Z</dcterms:created>
  <dcterms:modified xsi:type="dcterms:W3CDTF">2018-11-23T15:34:08Z</dcterms:modified>
  <cp:category>[department's name], PowerPoint, [key words]</cp:category>
</cp:coreProperties>
</file>