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1" r:id="rId2"/>
  </p:sldMasterIdLst>
  <p:notesMasterIdLst>
    <p:notesMasterId r:id="rId18"/>
  </p:notesMasterIdLst>
  <p:sldIdLst>
    <p:sldId id="2522" r:id="rId3"/>
    <p:sldId id="2505" r:id="rId4"/>
    <p:sldId id="2503" r:id="rId5"/>
    <p:sldId id="2506" r:id="rId6"/>
    <p:sldId id="2507" r:id="rId7"/>
    <p:sldId id="2508" r:id="rId8"/>
    <p:sldId id="2516" r:id="rId9"/>
    <p:sldId id="2518" r:id="rId10"/>
    <p:sldId id="2517" r:id="rId11"/>
    <p:sldId id="2523" r:id="rId12"/>
    <p:sldId id="2512" r:id="rId13"/>
    <p:sldId id="2519" r:id="rId14"/>
    <p:sldId id="2520" r:id="rId15"/>
    <p:sldId id="2521" r:id="rId16"/>
    <p:sldId id="251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1" autoAdjust="0"/>
    <p:restoredTop sz="77477"/>
  </p:normalViewPr>
  <p:slideViewPr>
    <p:cSldViewPr snapToGrid="0" snapToObjects="1">
      <p:cViewPr>
        <p:scale>
          <a:sx n="31" d="100"/>
          <a:sy n="31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42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55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3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6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29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132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4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38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84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04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mage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>
            <a:spLocks noGrp="1"/>
          </p:cNvSpPr>
          <p:nvPr>
            <p:ph type="title"/>
          </p:nvPr>
        </p:nvSpPr>
        <p:spPr>
          <a:xfrm>
            <a:off x="1828799" y="4260850"/>
            <a:ext cx="20726401" cy="2940052"/>
          </a:xfrm>
          <a:prstGeom prst="rect">
            <a:avLst/>
          </a:prstGeom>
        </p:spPr>
        <p:txBody>
          <a:bodyPr lIns="121866" tIns="121866" rIns="121866" bIns="121866"/>
          <a:lstStyle>
            <a:lvl1pPr defTabSz="2438400">
              <a:defRPr sz="10600">
                <a:solidFill>
                  <a:srgbClr val="010F4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5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657599" y="7772400"/>
            <a:ext cx="17068801" cy="3505200"/>
          </a:xfrm>
          <a:prstGeom prst="rect">
            <a:avLst/>
          </a:prstGeom>
        </p:spPr>
        <p:txBody>
          <a:bodyPr lIns="121866" tIns="121866" rIns="121866" bIns="121866" anchor="t"/>
          <a:lstStyle>
            <a:lvl1pPr marL="1083733" indent="-1032933" algn="ctr" defTabSz="2438400">
              <a:spcBef>
                <a:spcPts val="1300"/>
              </a:spcBef>
              <a:buSzTx/>
              <a:buNone/>
              <a:defRPr sz="7400">
                <a:solidFill>
                  <a:srgbClr val="E29A0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083733" indent="-550333" algn="ctr" defTabSz="2438400">
              <a:spcBef>
                <a:spcPts val="1300"/>
              </a:spcBef>
              <a:buSzTx/>
              <a:buNone/>
              <a:defRPr sz="7400">
                <a:solidFill>
                  <a:srgbClr val="E29A0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3733" indent="-93133" algn="ctr" defTabSz="2438400">
              <a:spcBef>
                <a:spcPts val="1300"/>
              </a:spcBef>
              <a:buSzTx/>
              <a:buNone/>
              <a:defRPr sz="7400">
                <a:solidFill>
                  <a:srgbClr val="E29A0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83733" indent="389466" algn="ctr" defTabSz="2438400">
              <a:spcBef>
                <a:spcPts val="1300"/>
              </a:spcBef>
              <a:buSzTx/>
              <a:buNone/>
              <a:defRPr sz="7400">
                <a:solidFill>
                  <a:srgbClr val="E29A0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083733" indent="846666" algn="ctr" defTabSz="2438400">
              <a:spcBef>
                <a:spcPts val="1300"/>
              </a:spcBef>
              <a:buSzTx/>
              <a:buNone/>
              <a:defRPr sz="7400">
                <a:solidFill>
                  <a:srgbClr val="E29A09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599" y="12344399"/>
            <a:ext cx="5689601" cy="736601"/>
          </a:xfrm>
          <a:prstGeom prst="rect">
            <a:avLst/>
          </a:prstGeom>
        </p:spPr>
        <p:txBody>
          <a:bodyPr lIns="121919" tIns="121919" rIns="121919" bIns="121919" anchor="ctr"/>
          <a:lstStyle>
            <a:lvl1pPr algn="r" defTabSz="2438400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1219199" y="549277"/>
            <a:ext cx="21945601" cy="2286001"/>
          </a:xfrm>
          <a:prstGeom prst="rect">
            <a:avLst/>
          </a:prstGeom>
        </p:spPr>
        <p:txBody>
          <a:bodyPr lIns="121866" tIns="121866" rIns="121866" bIns="121866"/>
          <a:lstStyle>
            <a:lvl1pPr defTabSz="2438400">
              <a:defRPr sz="10600">
                <a:solidFill>
                  <a:srgbClr val="010F4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60" name="Body Level One…"/>
          <p:cNvSpPr txBox="1">
            <a:spLocks noGrp="1"/>
          </p:cNvSpPr>
          <p:nvPr>
            <p:ph type="body" idx="1"/>
          </p:nvPr>
        </p:nvSpPr>
        <p:spPr>
          <a:xfrm>
            <a:off x="1219199" y="3200402"/>
            <a:ext cx="21945601" cy="9051926"/>
          </a:xfrm>
          <a:prstGeom prst="rect">
            <a:avLst/>
          </a:prstGeom>
        </p:spPr>
        <p:txBody>
          <a:bodyPr lIns="121866" tIns="121866" rIns="121866" bIns="121866" anchor="t"/>
          <a:lstStyle>
            <a:lvl1pPr marL="1124857" indent="-1074057" defTabSz="2438400">
              <a:spcBef>
                <a:spcPts val="1300"/>
              </a:spcBef>
              <a:buClr>
                <a:srgbClr val="E29A09"/>
              </a:buClr>
              <a:buSzPts val="74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1pPr>
            <a:lvl2pPr marL="1708150" indent="-1174750" defTabSz="2438400">
              <a:spcBef>
                <a:spcPts val="1300"/>
              </a:spcBef>
              <a:buClr>
                <a:srgbClr val="E29A09"/>
              </a:buClr>
              <a:buSzPts val="74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2pPr>
            <a:lvl3pPr marL="2165350" indent="-1174750" defTabSz="2438400">
              <a:spcBef>
                <a:spcPts val="1300"/>
              </a:spcBef>
              <a:buClr>
                <a:srgbClr val="E29A09"/>
              </a:buClr>
              <a:buSzPts val="74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3pPr>
            <a:lvl4pPr marL="2788920" indent="-1315720" defTabSz="2438400">
              <a:spcBef>
                <a:spcPts val="1300"/>
              </a:spcBef>
              <a:buClr>
                <a:srgbClr val="E29A09"/>
              </a:buClr>
              <a:buSzPts val="74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4pPr>
            <a:lvl5pPr marL="3246120" indent="-1315720" defTabSz="2438400">
              <a:spcBef>
                <a:spcPts val="1300"/>
              </a:spcBef>
              <a:buClr>
                <a:srgbClr val="E29A09"/>
              </a:buClr>
              <a:buSzPts val="74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599" y="12344399"/>
            <a:ext cx="5689601" cy="736601"/>
          </a:xfrm>
          <a:prstGeom prst="rect">
            <a:avLst/>
          </a:prstGeom>
        </p:spPr>
        <p:txBody>
          <a:bodyPr lIns="121919" tIns="121919" rIns="121919" bIns="121919" anchor="ctr"/>
          <a:lstStyle>
            <a:lvl1pPr algn="r" defTabSz="2438400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599" y="12344399"/>
            <a:ext cx="5689601" cy="736601"/>
          </a:xfrm>
          <a:prstGeom prst="rect">
            <a:avLst/>
          </a:prstGeom>
        </p:spPr>
        <p:txBody>
          <a:bodyPr lIns="121919" tIns="121919" rIns="121919" bIns="121919" anchor="ctr"/>
          <a:lstStyle>
            <a:lvl1pPr algn="r" defTabSz="2438400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1219199" y="549277"/>
            <a:ext cx="21945601" cy="2286001"/>
          </a:xfrm>
          <a:prstGeom prst="rect">
            <a:avLst/>
          </a:prstGeom>
        </p:spPr>
        <p:txBody>
          <a:bodyPr lIns="121919" tIns="121919" rIns="121919" bIns="121919"/>
          <a:lstStyle>
            <a:lvl1pPr defTabSz="1219200">
              <a:defRPr sz="10600">
                <a:solidFill>
                  <a:srgbClr val="02104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xfrm>
            <a:off x="1219199" y="3200402"/>
            <a:ext cx="21945601" cy="9051926"/>
          </a:xfrm>
          <a:prstGeom prst="rect">
            <a:avLst/>
          </a:prstGeom>
        </p:spPr>
        <p:txBody>
          <a:bodyPr lIns="121919" tIns="121919" rIns="121919" bIns="121919" anchor="t"/>
          <a:lstStyle>
            <a:lvl1pPr marL="906235" indent="-906235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defRPr sz="7400">
                <a:latin typeface="Arial"/>
                <a:ea typeface="Arial"/>
                <a:cs typeface="Arial"/>
                <a:sym typeface="Arial"/>
              </a:defRPr>
            </a:lvl1pPr>
            <a:lvl2pPr marL="1338262" indent="-881062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defRPr sz="7400">
                <a:latin typeface="Arial"/>
                <a:ea typeface="Arial"/>
                <a:cs typeface="Arial"/>
                <a:sym typeface="Arial"/>
              </a:defRPr>
            </a:lvl2pPr>
            <a:lvl3pPr marL="1619250" indent="-704850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defRPr sz="7400">
                <a:latin typeface="Arial"/>
                <a:ea typeface="Arial"/>
                <a:cs typeface="Arial"/>
                <a:sym typeface="Arial"/>
              </a:defRPr>
            </a:lvl3pPr>
            <a:lvl4pPr marL="2217420" indent="-845820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defRPr sz="7400">
                <a:latin typeface="Arial"/>
                <a:ea typeface="Arial"/>
                <a:cs typeface="Arial"/>
                <a:sym typeface="Arial"/>
              </a:defRPr>
            </a:lvl4pPr>
            <a:lvl5pPr marL="2674620" indent="-845820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defRPr sz="7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56219" y="12498705"/>
            <a:ext cx="708581" cy="726441"/>
          </a:xfrm>
          <a:prstGeom prst="rect">
            <a:avLst/>
          </a:prstGeom>
        </p:spPr>
        <p:txBody>
          <a:bodyPr lIns="121919" tIns="121919" rIns="121919" bIns="121919" anchor="ctr"/>
          <a:lstStyle>
            <a:lvl1pPr algn="r" defTabSz="2437829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1219199" y="549277"/>
            <a:ext cx="21945601" cy="2286001"/>
          </a:xfrm>
          <a:prstGeom prst="rect">
            <a:avLst/>
          </a:prstGeom>
        </p:spPr>
        <p:txBody>
          <a:bodyPr lIns="121866" tIns="121866" rIns="121866" bIns="121866"/>
          <a:lstStyle>
            <a:lvl1pPr defTabSz="2438400">
              <a:defRPr sz="10600">
                <a:solidFill>
                  <a:srgbClr val="010F4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599" y="12344399"/>
            <a:ext cx="5689601" cy="736601"/>
          </a:xfrm>
          <a:prstGeom prst="rect">
            <a:avLst/>
          </a:prstGeom>
        </p:spPr>
        <p:txBody>
          <a:bodyPr lIns="121919" tIns="121919" rIns="121919" bIns="121919" anchor="ctr"/>
          <a:lstStyle>
            <a:lvl1pPr algn="r" defTabSz="2438400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Line"/>
          <p:cNvSpPr/>
          <p:nvPr/>
        </p:nvSpPr>
        <p:spPr>
          <a:xfrm>
            <a:off x="1219199" y="2148165"/>
            <a:ext cx="21945602" cy="1"/>
          </a:xfrm>
          <a:prstGeom prst="line">
            <a:avLst/>
          </a:prstGeom>
          <a:ln w="203200">
            <a:solidFill>
              <a:srgbClr val="002859"/>
            </a:solidFill>
            <a:tailEnd type="triangle"/>
          </a:ln>
          <a:effectLst>
            <a:outerShdw blurRad="101600" dist="50800" dir="5400000" rotWithShape="0">
              <a:srgbClr val="000000">
                <a:alpha val="38000"/>
              </a:srgbClr>
            </a:outerShdw>
          </a:effectLst>
        </p:spPr>
        <p:txBody>
          <a:bodyPr lIns="121919" tIns="121919" rIns="121919" bIns="121919"/>
          <a:lstStyle/>
          <a:p>
            <a:pPr algn="l" defTabSz="2437829">
              <a:defRPr sz="4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219199" y="549279"/>
            <a:ext cx="21945601" cy="1486913"/>
          </a:xfrm>
          <a:prstGeom prst="rect">
            <a:avLst/>
          </a:prstGeom>
        </p:spPr>
        <p:txBody>
          <a:bodyPr lIns="121919" tIns="121919" rIns="121919" bIns="121919"/>
          <a:lstStyle>
            <a:lvl1pPr defTabSz="1219200">
              <a:defRPr sz="8400" b="1">
                <a:solidFill>
                  <a:srgbClr val="02104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idx="1"/>
          </p:nvPr>
        </p:nvSpPr>
        <p:spPr>
          <a:xfrm>
            <a:off x="1219199" y="2354605"/>
            <a:ext cx="21945601" cy="9518979"/>
          </a:xfrm>
          <a:prstGeom prst="rect">
            <a:avLst/>
          </a:prstGeom>
        </p:spPr>
        <p:txBody>
          <a:bodyPr lIns="121919" tIns="121919" rIns="121919" bIns="121919" anchor="t"/>
          <a:lstStyle>
            <a:lvl1pPr marL="906235" indent="-906235" defTabSz="1219200">
              <a:spcBef>
                <a:spcPts val="1700"/>
              </a:spcBef>
              <a:buClr>
                <a:srgbClr val="E29A09"/>
              </a:buClr>
              <a:buSzPct val="1000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1pPr>
            <a:lvl2pPr marL="1338262" indent="-881062" defTabSz="1219200">
              <a:spcBef>
                <a:spcPts val="1700"/>
              </a:spcBef>
              <a:buClr>
                <a:srgbClr val="E29A09"/>
              </a:buClr>
              <a:buSzPct val="1000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2pPr>
            <a:lvl3pPr marL="1619250" indent="-704850" defTabSz="1219200">
              <a:spcBef>
                <a:spcPts val="1700"/>
              </a:spcBef>
              <a:buClr>
                <a:srgbClr val="E29A09"/>
              </a:buClr>
              <a:buSzPct val="1000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3pPr>
            <a:lvl4pPr marL="2217420" indent="-845820" defTabSz="1219200">
              <a:spcBef>
                <a:spcPts val="1700"/>
              </a:spcBef>
              <a:buClr>
                <a:srgbClr val="E29A09"/>
              </a:buClr>
              <a:buSzPct val="1000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4pPr>
            <a:lvl5pPr marL="2674620" indent="-845820" defTabSz="1219200">
              <a:spcBef>
                <a:spcPts val="1700"/>
              </a:spcBef>
              <a:buClr>
                <a:srgbClr val="E29A09"/>
              </a:buClr>
              <a:buSzPct val="100000"/>
              <a:buFont typeface="Arial"/>
              <a:defRPr sz="7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599" y="12344399"/>
            <a:ext cx="5689601" cy="736601"/>
          </a:xfrm>
          <a:prstGeom prst="rect">
            <a:avLst/>
          </a:prstGeom>
        </p:spPr>
        <p:txBody>
          <a:bodyPr lIns="121890" tIns="121890" rIns="121890" bIns="121890" anchor="ctr"/>
          <a:lstStyle>
            <a:lvl1pPr algn="r" defTabSz="2437829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526000" y="6858000"/>
            <a:ext cx="6858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3666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0668000" y="0"/>
            <a:ext cx="6858000" cy="1371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3666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7526000" y="0"/>
            <a:ext cx="685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3666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05381" y="11279774"/>
            <a:ext cx="5026802" cy="228806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17527490" y="0"/>
            <a:ext cx="6858000" cy="6858000"/>
          </a:xfrm>
          <a:prstGeom prst="rect">
            <a:avLst/>
          </a:prstGeom>
          <a:noFill/>
        </p:spPr>
        <p:txBody>
          <a:bodyPr vert="horz" lIns="91440" tIns="45720" rIns="91440" bIns="45720">
            <a:normAutofit/>
          </a:bodyPr>
          <a:lstStyle>
            <a:lvl1pPr>
              <a:defRPr sz="3000" b="0" i="0">
                <a:solidFill>
                  <a:schemeClr val="tx2"/>
                </a:solidFill>
                <a:latin typeface="Effra Light"/>
                <a:cs typeface="Effra Light"/>
              </a:defRPr>
            </a:lvl1pPr>
          </a:lstStyle>
          <a:p>
            <a:r>
              <a:rPr lang="en-US" dirty="0"/>
              <a:t>Add photo or leave as solid Color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62000" y="692926"/>
            <a:ext cx="8763000" cy="381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2pPr>
            <a:lvl3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62000" y="2560320"/>
            <a:ext cx="8763000" cy="723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62000" y="11673843"/>
            <a:ext cx="8763000" cy="139162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3000" b="0" i="0">
                <a:solidFill>
                  <a:schemeClr val="tx2"/>
                </a:solidFill>
                <a:latin typeface="+mn-lt"/>
                <a:cs typeface="Effra Light"/>
              </a:defRPr>
            </a:lvl1pPr>
            <a:lvl2pPr>
              <a:lnSpc>
                <a:spcPct val="100000"/>
              </a:lnSpc>
              <a:defRPr sz="3000" b="1">
                <a:solidFill>
                  <a:schemeClr val="tx2"/>
                </a:solidFill>
                <a:latin typeface="+mn-lt"/>
              </a:defRPr>
            </a:lvl2pPr>
            <a:lvl3pPr>
              <a:lnSpc>
                <a:spcPct val="100000"/>
              </a:lnSpc>
              <a:defRPr sz="3000" b="0">
                <a:solidFill>
                  <a:schemeClr val="tx2"/>
                </a:solidFill>
                <a:latin typeface="+mn-lt"/>
              </a:defRPr>
            </a:lvl3pPr>
            <a:lvl4pPr>
              <a:lnSpc>
                <a:spcPct val="100000"/>
              </a:lnSpc>
              <a:defRPr sz="3000">
                <a:solidFill>
                  <a:schemeClr val="tx2"/>
                </a:solidFill>
                <a:latin typeface="+mn-lt"/>
              </a:defRPr>
            </a:lvl4pPr>
            <a:lvl5pPr>
              <a:lnSpc>
                <a:spcPct val="100000"/>
              </a:lnSpc>
              <a:defRPr sz="30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50975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100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1998" y="2453640"/>
            <a:ext cx="19812000" cy="8763000"/>
          </a:xfrm>
        </p:spPr>
        <p:txBody>
          <a:bodyPr>
            <a:normAutofit/>
          </a:bodyPr>
          <a:lstStyle>
            <a:lvl1pPr>
              <a:defRPr sz="16666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62000" y="11673840"/>
            <a:ext cx="12192000" cy="147066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>
              <a:lnSpc>
                <a:spcPct val="100000"/>
              </a:lnSpc>
              <a:defRPr sz="3000" b="0">
                <a:solidFill>
                  <a:schemeClr val="accent2"/>
                </a:solidFill>
                <a:latin typeface="+mn-lt"/>
              </a:defRPr>
            </a:lvl1pPr>
            <a:lvl2pPr>
              <a:lnSpc>
                <a:spcPct val="100000"/>
              </a:lnSpc>
              <a:defRPr sz="3000" b="1">
                <a:solidFill>
                  <a:schemeClr val="accent2"/>
                </a:solidFill>
                <a:latin typeface="+mn-lt"/>
              </a:defRPr>
            </a:lvl2pPr>
            <a:lvl3pPr>
              <a:lnSpc>
                <a:spcPct val="100000"/>
              </a:lnSpc>
              <a:defRPr sz="3000">
                <a:solidFill>
                  <a:schemeClr val="accent2"/>
                </a:solidFill>
                <a:latin typeface="+mn-lt"/>
              </a:defRPr>
            </a:lvl3pPr>
            <a:lvl4pPr>
              <a:lnSpc>
                <a:spcPct val="100000"/>
              </a:lnSpc>
              <a:defRPr sz="3000">
                <a:solidFill>
                  <a:schemeClr val="accent2"/>
                </a:solidFill>
                <a:latin typeface="+mn-lt"/>
              </a:defRPr>
            </a:lvl4pPr>
            <a:lvl5pPr>
              <a:lnSpc>
                <a:spcPct val="100000"/>
              </a:lnSpc>
              <a:defRPr sz="300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62000" y="692926"/>
            <a:ext cx="7620000" cy="381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2pPr>
            <a:lvl3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41190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0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06748" y="11277601"/>
            <a:ext cx="5027084" cy="22881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86421" y="2367937"/>
            <a:ext cx="6097582" cy="888191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2453640"/>
            <a:ext cx="17373600" cy="8763000"/>
          </a:xfrm>
        </p:spPr>
        <p:txBody>
          <a:bodyPr>
            <a:normAutofit/>
          </a:bodyPr>
          <a:lstStyle>
            <a:lvl1pPr>
              <a:defRPr sz="16666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62000" y="11673840"/>
            <a:ext cx="12192000" cy="147066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>
              <a:lnSpc>
                <a:spcPct val="100000"/>
              </a:lnSpc>
              <a:defRPr sz="3000" b="0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62000" y="692926"/>
            <a:ext cx="7620000" cy="381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buFontTx/>
              <a:buNone/>
              <a:defRPr sz="2000" b="0" i="0" cap="none" baseline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95521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0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 userDrawn="1"/>
        </p:nvSpPr>
        <p:spPr>
          <a:xfrm>
            <a:off x="762000" y="759356"/>
            <a:ext cx="22860000" cy="10485120"/>
          </a:xfrm>
          <a:prstGeom prst="frame">
            <a:avLst>
              <a:gd name="adj1" fmla="val 1811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US" sz="3666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0" y="1417320"/>
            <a:ext cx="14478000" cy="876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06748" y="11277601"/>
            <a:ext cx="5027084" cy="228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9457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76">
          <p15:clr>
            <a:srgbClr val="FBAE40"/>
          </p15:clr>
        </p15:guide>
        <p15:guide id="2" pos="57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 userDrawn="1"/>
        </p:nvSpPr>
        <p:spPr>
          <a:xfrm>
            <a:off x="761998" y="759356"/>
            <a:ext cx="22860000" cy="10477500"/>
          </a:xfrm>
          <a:prstGeom prst="frame">
            <a:avLst>
              <a:gd name="adj1" fmla="val 1811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US" sz="3666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0" y="1417320"/>
            <a:ext cx="14478000" cy="876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49398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76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mage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2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Image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Image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0" name="Image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4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2" r:id="rId11"/>
    <p:sldLayoutId id="2147483663" r:id="rId12"/>
    <p:sldLayoutId id="2147483664" r:id="rId13"/>
    <p:sldLayoutId id="2147483666" r:id="rId14"/>
    <p:sldLayoutId id="2147483667" r:id="rId15"/>
    <p:sldLayoutId id="2147483669" r:id="rId16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560320"/>
            <a:ext cx="9144000" cy="914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05381" y="11279774"/>
            <a:ext cx="5026802" cy="228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hf hdr="0"/>
  <p:txStyles>
    <p:titleStyle>
      <a:lvl1pPr algn="l" defTabSz="914058" rtl="0" eaLnBrk="1" latinLnBrk="0" hangingPunct="1">
        <a:lnSpc>
          <a:spcPct val="85000"/>
        </a:lnSpc>
        <a:spcBef>
          <a:spcPct val="0"/>
        </a:spcBef>
        <a:buNone/>
        <a:defRPr sz="8666" b="1" i="0" kern="1200" cap="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058" rtl="0" eaLnBrk="1" latinLnBrk="0" hangingPunct="1">
        <a:lnSpc>
          <a:spcPct val="66000"/>
        </a:lnSpc>
        <a:spcBef>
          <a:spcPts val="0"/>
        </a:spcBef>
        <a:spcAft>
          <a:spcPts val="0"/>
        </a:spcAft>
        <a:buFontTx/>
        <a:buNone/>
        <a:defRPr sz="8666" b="1" i="0" kern="1200" cap="all" baseline="0">
          <a:solidFill>
            <a:schemeClr val="tx1"/>
          </a:solidFill>
          <a:latin typeface="Effra"/>
          <a:ea typeface="+mn-ea"/>
          <a:cs typeface="+mn-cs"/>
        </a:defRPr>
      </a:lvl1pPr>
      <a:lvl2pPr marL="0" indent="0" algn="l" defTabSz="914058" rtl="0" eaLnBrk="1" latinLnBrk="0" hangingPunct="1">
        <a:lnSpc>
          <a:spcPct val="66000"/>
        </a:lnSpc>
        <a:spcBef>
          <a:spcPts val="0"/>
        </a:spcBef>
        <a:spcAft>
          <a:spcPts val="0"/>
        </a:spcAft>
        <a:buFontTx/>
        <a:buNone/>
        <a:defRPr sz="8666" b="0" i="0" kern="1200" cap="all">
          <a:solidFill>
            <a:schemeClr val="tx1"/>
          </a:solidFill>
          <a:latin typeface="Effra Light"/>
          <a:ea typeface="+mn-ea"/>
          <a:cs typeface="Effra"/>
        </a:defRPr>
      </a:lvl2pPr>
      <a:lvl3pPr marL="0" indent="0" algn="l" defTabSz="914058" rtl="0" eaLnBrk="1" latinLnBrk="0" hangingPunct="1">
        <a:lnSpc>
          <a:spcPct val="66000"/>
        </a:lnSpc>
        <a:spcBef>
          <a:spcPts val="0"/>
        </a:spcBef>
        <a:spcAft>
          <a:spcPts val="0"/>
        </a:spcAft>
        <a:buFontTx/>
        <a:buNone/>
        <a:defRPr sz="8666" b="1" i="0" kern="1200" cap="all" baseline="0">
          <a:solidFill>
            <a:schemeClr val="tx2"/>
          </a:solidFill>
          <a:latin typeface="Effra"/>
          <a:ea typeface="+mn-ea"/>
          <a:cs typeface="Effra"/>
        </a:defRPr>
      </a:lvl3pPr>
      <a:lvl4pPr marL="0" indent="0" algn="l" defTabSz="914058" rtl="0" eaLnBrk="1" latinLnBrk="0" hangingPunct="1">
        <a:lnSpc>
          <a:spcPct val="66000"/>
        </a:lnSpc>
        <a:spcBef>
          <a:spcPts val="0"/>
        </a:spcBef>
        <a:spcAft>
          <a:spcPts val="0"/>
        </a:spcAft>
        <a:buFontTx/>
        <a:buNone/>
        <a:defRPr sz="8666" b="0" i="0" kern="1200" cap="all">
          <a:solidFill>
            <a:schemeClr val="tx2"/>
          </a:solidFill>
          <a:latin typeface="Effra Light"/>
          <a:ea typeface="+mn-ea"/>
          <a:cs typeface="Effra Light"/>
        </a:defRPr>
      </a:lvl4pPr>
      <a:lvl5pPr marL="0" indent="0" algn="l" defTabSz="914058" rtl="0" eaLnBrk="1" latinLnBrk="0" hangingPunct="1">
        <a:lnSpc>
          <a:spcPct val="66000"/>
        </a:lnSpc>
        <a:spcBef>
          <a:spcPts val="0"/>
        </a:spcBef>
        <a:spcAft>
          <a:spcPts val="0"/>
        </a:spcAft>
        <a:buFontTx/>
        <a:buNone/>
        <a:defRPr sz="8666" b="0" i="0" kern="1200" cap="all" baseline="0">
          <a:solidFill>
            <a:schemeClr val="accent2"/>
          </a:solidFill>
          <a:latin typeface="Effra"/>
          <a:ea typeface="+mn-ea"/>
          <a:cs typeface="Effra"/>
        </a:defRPr>
      </a:lvl5pPr>
      <a:lvl6pPr marL="0" indent="0" algn="l" defTabSz="914058" rtl="0" eaLnBrk="1" latinLnBrk="0" hangingPunct="1">
        <a:lnSpc>
          <a:spcPts val="3000"/>
        </a:lnSpc>
        <a:spcBef>
          <a:spcPts val="0"/>
        </a:spcBef>
        <a:spcAft>
          <a:spcPts val="0"/>
        </a:spcAft>
        <a:buFontTx/>
        <a:buNone/>
        <a:defRPr sz="3000" b="0" i="0" kern="1200" cap="all">
          <a:solidFill>
            <a:schemeClr val="tx2"/>
          </a:solidFill>
          <a:latin typeface="Effra"/>
          <a:ea typeface="+mn-ea"/>
          <a:cs typeface="Effra"/>
        </a:defRPr>
      </a:lvl6pPr>
      <a:lvl7pPr marL="0" indent="0" algn="l" defTabSz="914058" rtl="0" eaLnBrk="1" latinLnBrk="0" hangingPunct="1">
        <a:lnSpc>
          <a:spcPts val="3000"/>
        </a:lnSpc>
        <a:spcBef>
          <a:spcPts val="0"/>
        </a:spcBef>
        <a:spcAft>
          <a:spcPts val="0"/>
        </a:spcAft>
        <a:buFontTx/>
        <a:buNone/>
        <a:defRPr sz="3000" b="0" i="0" kern="1200" cap="all">
          <a:solidFill>
            <a:schemeClr val="tx2"/>
          </a:solidFill>
          <a:latin typeface="Effra"/>
          <a:ea typeface="+mn-ea"/>
          <a:cs typeface="Effra"/>
        </a:defRPr>
      </a:lvl7pPr>
      <a:lvl8pPr marL="6855440" indent="-457030" algn="l" defTabSz="914058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69500" indent="-457030" algn="l" defTabSz="914058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1pPr>
      <a:lvl2pPr marL="914058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2pPr>
      <a:lvl3pPr marL="1828116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3pPr>
      <a:lvl4pPr marL="2742176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4pPr>
      <a:lvl5pPr marL="3656234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5pPr>
      <a:lvl6pPr marL="4570294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6pPr>
      <a:lvl7pPr marL="5484352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7pPr>
      <a:lvl8pPr marL="6398410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8pPr>
      <a:lvl9pPr marL="7312470" algn="l" defTabSz="914058" rtl="0" eaLnBrk="1" latinLnBrk="0" hangingPunct="1">
        <a:defRPr sz="36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8928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orient="horz" pos="48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F8E111-8075-094B-AEF3-F0CE53E62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in SCS Trials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9A18F3-B868-AA4F-BB22-6E3507D9955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Ali Rezai MD</a:t>
            </a:r>
          </a:p>
        </p:txBody>
      </p:sp>
    </p:spTree>
    <p:extLst>
      <p:ext uri="{BB962C8B-B14F-4D97-AF65-F5344CB8AC3E}">
        <p14:creationId xmlns:p14="http://schemas.microsoft.com/office/powerpoint/2010/main" val="241408282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Feasibility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Impact considerations of treatment on patient and support system</a:t>
            </a:r>
          </a:p>
          <a:p>
            <a:r>
              <a:rPr lang="en-US" dirty="0">
                <a:solidFill>
                  <a:schemeClr val="tx1"/>
                </a:solidFill>
              </a:rPr>
              <a:t>Technical / procedural</a:t>
            </a:r>
          </a:p>
        </p:txBody>
      </p:sp>
    </p:spTree>
    <p:extLst>
      <p:ext uri="{BB962C8B-B14F-4D97-AF65-F5344CB8AC3E}">
        <p14:creationId xmlns:p14="http://schemas.microsoft.com/office/powerpoint/2010/main" val="128048622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57E3-98BC-9648-90BA-A2103728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Efficacy – Pain Intensity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AE62E9-B975-F04C-B0C1-55AE23D59DFF}"/>
              </a:ext>
            </a:extLst>
          </p:cNvPr>
          <p:cNvSpPr/>
          <p:nvPr/>
        </p:nvSpPr>
        <p:spPr>
          <a:xfrm>
            <a:off x="1672047" y="2835278"/>
            <a:ext cx="19254650" cy="6135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  <a:sym typeface="Arial"/>
              </a:rPr>
              <a:t>VAS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  <a:sym typeface="Arial"/>
              </a:rPr>
              <a:t>NRS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  <a:sym typeface="Arial"/>
              </a:rPr>
              <a:t>Faces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  <a:sym typeface="Arial"/>
              </a:rPr>
              <a:t>Dose of concomitant opioid or other analgesics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  <a:sym typeface="Arial"/>
              </a:rPr>
              <a:t>Responder analysis</a:t>
            </a:r>
          </a:p>
          <a:p>
            <a:pPr algn="l"/>
            <a:endParaRPr lang="en-US" sz="6600" b="0" dirty="0"/>
          </a:p>
        </p:txBody>
      </p:sp>
    </p:spTree>
    <p:extLst>
      <p:ext uri="{BB962C8B-B14F-4D97-AF65-F5344CB8AC3E}">
        <p14:creationId xmlns:p14="http://schemas.microsoft.com/office/powerpoint/2010/main" val="245306029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57E3-98BC-9648-90BA-A2103728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Efficacy – Pain Quality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AE62E9-B975-F04C-B0C1-55AE23D59DFF}"/>
              </a:ext>
            </a:extLst>
          </p:cNvPr>
          <p:cNvSpPr/>
          <p:nvPr/>
        </p:nvSpPr>
        <p:spPr>
          <a:xfrm>
            <a:off x="1672047" y="2835278"/>
            <a:ext cx="19254650" cy="394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McGill Pain Questionnaire (Short Form)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Pain Detect Questionnaire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Brief Pain Inventory</a:t>
            </a:r>
          </a:p>
          <a:p>
            <a:pPr algn="l"/>
            <a:endParaRPr lang="en-US" sz="6000" b="0" dirty="0"/>
          </a:p>
        </p:txBody>
      </p:sp>
    </p:spTree>
    <p:extLst>
      <p:ext uri="{BB962C8B-B14F-4D97-AF65-F5344CB8AC3E}">
        <p14:creationId xmlns:p14="http://schemas.microsoft.com/office/powerpoint/2010/main" val="346333271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57E3-98BC-9648-90BA-A2103728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Efficacy – Quality of Life / Functional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AE62E9-B975-F04C-B0C1-55AE23D59DFF}"/>
              </a:ext>
            </a:extLst>
          </p:cNvPr>
          <p:cNvSpPr/>
          <p:nvPr/>
        </p:nvSpPr>
        <p:spPr>
          <a:xfrm>
            <a:off x="1672047" y="2835278"/>
            <a:ext cx="19254650" cy="8015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Patient Reported Outcomes Measurement Information System (PROMIS-29) 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Oswestry disability index (ODI)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SF-36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EQ5D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QALY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Days out of work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6600" b="0" dirty="0"/>
          </a:p>
        </p:txBody>
      </p:sp>
    </p:spTree>
    <p:extLst>
      <p:ext uri="{BB962C8B-B14F-4D97-AF65-F5344CB8AC3E}">
        <p14:creationId xmlns:p14="http://schemas.microsoft.com/office/powerpoint/2010/main" val="175472948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57E3-98BC-9648-90BA-A2103728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Efficacy – Satisfaction with Treatment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AE62E9-B975-F04C-B0C1-55AE23D59DFF}"/>
              </a:ext>
            </a:extLst>
          </p:cNvPr>
          <p:cNvSpPr/>
          <p:nvPr/>
        </p:nvSpPr>
        <p:spPr>
          <a:xfrm>
            <a:off x="1672047" y="2835278"/>
            <a:ext cx="19254650" cy="1972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Patient Satisfaction</a:t>
            </a:r>
          </a:p>
          <a:p>
            <a:pPr marL="857250" indent="-857250" algn="l" defTabSz="1219200">
              <a:spcBef>
                <a:spcPts val="1700"/>
              </a:spcBef>
              <a:buClr>
                <a:srgbClr val="E29A09"/>
              </a:buClr>
              <a:buSzPct val="100000"/>
              <a:buFont typeface="Helvetica"/>
              <a:buChar char="•"/>
            </a:pPr>
            <a:r>
              <a:rPr lang="en-US" sz="5400" b="0" dirty="0">
                <a:latin typeface="Arial"/>
                <a:cs typeface="Arial"/>
              </a:rPr>
              <a:t>Provider Satisfaction</a:t>
            </a:r>
          </a:p>
        </p:txBody>
      </p:sp>
    </p:spTree>
    <p:extLst>
      <p:ext uri="{BB962C8B-B14F-4D97-AF65-F5344CB8AC3E}">
        <p14:creationId xmlns:p14="http://schemas.microsoft.com/office/powerpoint/2010/main" val="188581656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FB99-3321-7B4F-910E-2D988B5E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Topics for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E91D-4094-E848-A2F0-EED03CE81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800" dirty="0"/>
              <a:t>Validity / </a:t>
            </a:r>
            <a:r>
              <a:rPr lang="en-US" sz="4800" dirty="0">
                <a:solidFill>
                  <a:schemeClr val="tx1"/>
                </a:solidFill>
              </a:rPr>
              <a:t>Reliability</a:t>
            </a:r>
          </a:p>
          <a:p>
            <a:pPr lvl="0"/>
            <a:r>
              <a:rPr lang="en-US" sz="4800" dirty="0">
                <a:solidFill>
                  <a:schemeClr val="tx1"/>
                </a:solidFill>
              </a:rPr>
              <a:t>Placebo / sham effect</a:t>
            </a:r>
          </a:p>
          <a:p>
            <a:pPr lvl="0"/>
            <a:r>
              <a:rPr lang="en-US" sz="4800" dirty="0">
                <a:solidFill>
                  <a:schemeClr val="tx1"/>
                </a:solidFill>
              </a:rPr>
              <a:t>Generalizability</a:t>
            </a:r>
          </a:p>
          <a:p>
            <a:pPr lvl="0"/>
            <a:r>
              <a:rPr lang="en-US" sz="4800" dirty="0">
                <a:solidFill>
                  <a:schemeClr val="tx1"/>
                </a:solidFill>
              </a:rPr>
              <a:t>Duration of measurement: &lt;3 months, 3, 6, 12, &gt;12 months</a:t>
            </a:r>
          </a:p>
          <a:p>
            <a:pPr lvl="0"/>
            <a:r>
              <a:rPr lang="en-US" sz="4800" dirty="0">
                <a:solidFill>
                  <a:schemeClr val="tx1"/>
                </a:solidFill>
              </a:rPr>
              <a:t>When to include a responder analysis</a:t>
            </a:r>
          </a:p>
          <a:p>
            <a:pPr lvl="0"/>
            <a:r>
              <a:rPr lang="en-US" sz="4800" dirty="0">
                <a:solidFill>
                  <a:schemeClr val="tx1"/>
                </a:solidFill>
              </a:rPr>
              <a:t>Objective measurements for pain including surrogates</a:t>
            </a:r>
          </a:p>
          <a:p>
            <a:pPr marL="1336675" lvl="1" indent="-569913"/>
            <a:r>
              <a:rPr lang="en-US" sz="4800" dirty="0">
                <a:solidFill>
                  <a:schemeClr val="tx1"/>
                </a:solidFill>
              </a:rPr>
              <a:t>Biomarkers, imaging, EEG, function, others…</a:t>
            </a:r>
          </a:p>
          <a:p>
            <a:pPr marL="904648" indent="-569913"/>
            <a:r>
              <a:rPr lang="en-US" sz="4800" dirty="0">
                <a:solidFill>
                  <a:schemeClr val="tx1"/>
                </a:solidFill>
              </a:rPr>
              <a:t>Composites for pain, multi-dimensional</a:t>
            </a:r>
          </a:p>
          <a:p>
            <a:pPr lvl="1"/>
            <a:endParaRPr lang="en-US" sz="4800" dirty="0"/>
          </a:p>
          <a:p>
            <a:pPr lvl="0"/>
            <a:endParaRPr lang="en-US" sz="4800" dirty="0"/>
          </a:p>
          <a:p>
            <a:pPr lvl="0"/>
            <a:endParaRPr lang="en-US" sz="4800" dirty="0"/>
          </a:p>
          <a:p>
            <a:pPr lvl="0"/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1642453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FB99-3321-7B4F-910E-2D988B5E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Clinical Trial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E91D-4094-E848-A2F0-EED03CE81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are outcomes?</a:t>
            </a:r>
          </a:p>
          <a:p>
            <a:pPr lvl="0"/>
            <a:r>
              <a:rPr lang="en-US" dirty="0"/>
              <a:t>What are the different types of outcomes?</a:t>
            </a:r>
          </a:p>
          <a:p>
            <a:pPr lvl="0"/>
            <a:r>
              <a:rPr lang="en-US" dirty="0"/>
              <a:t>How are they measured?</a:t>
            </a:r>
          </a:p>
          <a:p>
            <a:pPr lvl="0"/>
            <a:r>
              <a:rPr lang="en-US" dirty="0"/>
              <a:t>What are some of the challenges?</a:t>
            </a:r>
          </a:p>
          <a:p>
            <a:pPr lvl="0"/>
            <a:r>
              <a:rPr lang="en-US" dirty="0"/>
              <a:t>Outcomes in SCS trials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48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FB99-3321-7B4F-910E-2D988B5E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are “Outcomes”?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E91D-4094-E848-A2F0-EED03CE81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6000" dirty="0"/>
              <a:t>Outcomes are variables or data points measured in trials to determine the impact of an intervention on a certain measure</a:t>
            </a:r>
          </a:p>
          <a:p>
            <a:pPr marL="1773238" lvl="1" indent="-569913"/>
            <a:r>
              <a:rPr lang="en-US" sz="6000" dirty="0"/>
              <a:t>Safety, feasibility, tolerability, efficacy</a:t>
            </a:r>
          </a:p>
          <a:p>
            <a:pPr lvl="0"/>
            <a:r>
              <a:rPr lang="en-US" sz="6000" dirty="0"/>
              <a:t>Different audiences may be interested in different measures</a:t>
            </a:r>
          </a:p>
          <a:p>
            <a:pPr marL="1773238" lvl="1" indent="-569913"/>
            <a:r>
              <a:rPr lang="en-US" sz="6000" dirty="0"/>
              <a:t>Patients / families, healthcare providers, regulators, payors</a:t>
            </a:r>
          </a:p>
          <a:p>
            <a:pPr lvl="1"/>
            <a:endParaRPr lang="en-US" sz="6000" dirty="0"/>
          </a:p>
          <a:p>
            <a:pPr lvl="0"/>
            <a:endParaRPr lang="en-US" sz="6000" dirty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167467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FB99-3321-7B4F-910E-2D988B5E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Different Types of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E91D-4094-E848-A2F0-EED03CE81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dirty="0"/>
              <a:t>Patient centric (subjective and objective)</a:t>
            </a:r>
          </a:p>
          <a:p>
            <a:pPr marL="1773238" lvl="1" indent="-569913"/>
            <a:r>
              <a:rPr lang="en-US" sz="5400" dirty="0"/>
              <a:t>Survival, subjective pain scores, quality of life, satisfaction</a:t>
            </a:r>
          </a:p>
          <a:p>
            <a:pPr lvl="0"/>
            <a:r>
              <a:rPr lang="en-US" sz="5400" dirty="0"/>
              <a:t>Surrogate – includes biomarkers</a:t>
            </a:r>
          </a:p>
          <a:p>
            <a:pPr marL="1773238" lvl="1" indent="-569913"/>
            <a:r>
              <a:rPr lang="en-US" sz="5400" dirty="0"/>
              <a:t>6 minute walk distance – transplant or mortality</a:t>
            </a:r>
          </a:p>
          <a:p>
            <a:pPr marL="1773238" lvl="1" indent="-569913"/>
            <a:r>
              <a:rPr lang="en-US" sz="5400" dirty="0"/>
              <a:t>Cholesterol – cardiovascular mortality</a:t>
            </a:r>
          </a:p>
          <a:p>
            <a:r>
              <a:rPr lang="en-US" sz="5400" dirty="0"/>
              <a:t>Composite</a:t>
            </a:r>
          </a:p>
          <a:p>
            <a:pPr marL="1773238" lvl="1" indent="-569913"/>
            <a:r>
              <a:rPr lang="en-US" sz="5400" dirty="0"/>
              <a:t>Major adverse cardiac events (MACE); pain score + opioid dose reduction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1127120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FB99-3321-7B4F-910E-2D988B5E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are Outcomes Measured?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E91D-4094-E848-A2F0-EED03CE81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6000" dirty="0"/>
              <a:t>Patient reported</a:t>
            </a:r>
          </a:p>
          <a:p>
            <a:pPr marL="1773238" lvl="1" indent="-569913"/>
            <a:r>
              <a:rPr lang="en-US" sz="6000" dirty="0"/>
              <a:t>Pain NRS scores, subjective measures</a:t>
            </a:r>
          </a:p>
          <a:p>
            <a:pPr lvl="0"/>
            <a:r>
              <a:rPr lang="en-US" sz="6000" dirty="0"/>
              <a:t>Family reported</a:t>
            </a:r>
          </a:p>
          <a:p>
            <a:pPr marL="1773238" lvl="1" indent="-569913"/>
            <a:r>
              <a:rPr lang="en-US" sz="6000" dirty="0"/>
              <a:t>Pediatrics, Patients with cognitive deficits</a:t>
            </a:r>
          </a:p>
          <a:p>
            <a:pPr lvl="0"/>
            <a:r>
              <a:rPr lang="en-US" sz="6000" dirty="0"/>
              <a:t>Provider reported</a:t>
            </a:r>
          </a:p>
          <a:p>
            <a:pPr marL="1773238" lvl="1" indent="-569913"/>
            <a:r>
              <a:rPr lang="en-US" sz="6000" dirty="0"/>
              <a:t>Physical measures, objective measures</a:t>
            </a:r>
          </a:p>
          <a:p>
            <a:pPr lvl="0"/>
            <a:endParaRPr lang="en-US" sz="6000" dirty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5132518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FB99-3321-7B4F-910E-2D988B5E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Challenges of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E91D-4094-E848-A2F0-EED03CE81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dirty="0"/>
              <a:t>Different audiences disagree about the relevance / value of particular ones</a:t>
            </a:r>
          </a:p>
          <a:p>
            <a:pPr lvl="0"/>
            <a:r>
              <a:rPr lang="en-US" sz="5400" dirty="0"/>
              <a:t>Questions about validity of selected measures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Impact of placebo / sham on measuring outcomes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Generalizability to non-study conditions or populations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Variability and reliability of subjective measures (e.g. pain)</a:t>
            </a:r>
          </a:p>
          <a:p>
            <a:pPr lvl="0"/>
            <a:r>
              <a:rPr lang="en-US" sz="5400" dirty="0" err="1">
                <a:solidFill>
                  <a:schemeClr val="tx1"/>
                </a:solidFill>
              </a:rPr>
              <a:t>Uni</a:t>
            </a:r>
            <a:r>
              <a:rPr lang="en-US" sz="5400" dirty="0">
                <a:solidFill>
                  <a:schemeClr val="tx1"/>
                </a:solidFill>
              </a:rPr>
              <a:t>-dimensional measures used for multi-dimensional constructs</a:t>
            </a:r>
          </a:p>
          <a:p>
            <a:pPr lvl="1"/>
            <a:endParaRPr lang="en-US" sz="5400" dirty="0">
              <a:solidFill>
                <a:schemeClr val="tx1"/>
              </a:solidFill>
            </a:endParaRPr>
          </a:p>
          <a:p>
            <a:pPr lvl="0"/>
            <a:endParaRPr lang="en-US" sz="5400" dirty="0"/>
          </a:p>
          <a:p>
            <a:pPr lvl="0"/>
            <a:endParaRPr lang="en-US" sz="5400" dirty="0"/>
          </a:p>
          <a:p>
            <a:pPr lvl="0"/>
            <a:endParaRPr lang="en-US" sz="5400" dirty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3247666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FE2D0DE-4E5F-B041-ADDA-65578FF2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Efficacy Outcomes in Chronic Pain*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E91D-4094-E848-A2F0-EED03CE81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>
            <a:noAutofit/>
          </a:bodyPr>
          <a:lstStyle/>
          <a:p>
            <a:pPr marL="904875" lvl="0" indent="-546100">
              <a:spcBef>
                <a:spcPts val="600"/>
              </a:spcBef>
              <a:buFont typeface="+mj-lt"/>
              <a:buAutoNum type="arabicPeriod"/>
            </a:pPr>
            <a:r>
              <a:rPr lang="en-US" sz="3600" dirty="0"/>
              <a:t>Pain</a:t>
            </a:r>
          </a:p>
          <a:p>
            <a:pPr marL="1336675" lvl="1" indent="-403225">
              <a:spcBef>
                <a:spcPts val="600"/>
              </a:spcBef>
            </a:pPr>
            <a:r>
              <a:rPr lang="en-US" sz="3600" dirty="0"/>
              <a:t>11-point (0-10) numerical rating scale of pain intensity</a:t>
            </a:r>
          </a:p>
          <a:p>
            <a:pPr marL="1336675" lvl="1" indent="-403225">
              <a:spcBef>
                <a:spcPts val="600"/>
              </a:spcBef>
            </a:pPr>
            <a:r>
              <a:rPr lang="en-US" sz="3600" dirty="0"/>
              <a:t>Usage of rescue analgesics</a:t>
            </a:r>
          </a:p>
          <a:p>
            <a:pPr marL="1336675" lvl="1" indent="-403225">
              <a:spcBef>
                <a:spcPts val="600"/>
              </a:spcBef>
            </a:pPr>
            <a:r>
              <a:rPr lang="en-US" sz="3600" dirty="0"/>
              <a:t>Categorical rating of pain intensity (none, mild, moderate, severe) when necessary</a:t>
            </a:r>
          </a:p>
          <a:p>
            <a:pPr marL="904875" indent="-546100">
              <a:spcBef>
                <a:spcPts val="600"/>
              </a:spcBef>
              <a:buFont typeface="+mj-lt"/>
              <a:buAutoNum type="arabicPeriod"/>
            </a:pPr>
            <a:r>
              <a:rPr lang="en-US" sz="3600" dirty="0"/>
              <a:t>Physical functioning (either one of two measures) – Multidimensional Pain Inventory Interference Scale or Brief Pain Inventory Interference Items</a:t>
            </a:r>
          </a:p>
          <a:p>
            <a:pPr marL="904875" indent="-546100">
              <a:spcBef>
                <a:spcPts val="600"/>
              </a:spcBef>
              <a:buFont typeface="+mj-lt"/>
              <a:buAutoNum type="arabicPeriod"/>
            </a:pPr>
            <a:r>
              <a:rPr lang="en-US" sz="3600" dirty="0"/>
              <a:t>Emotional functioning (at least one of two measures) – Beck Depression Inventory or Profile of Mood States</a:t>
            </a:r>
          </a:p>
          <a:p>
            <a:pPr marL="904875" indent="-546100">
              <a:spcBef>
                <a:spcPts val="600"/>
              </a:spcBef>
              <a:buFont typeface="+mj-lt"/>
              <a:buAutoNum type="arabicPeriod"/>
            </a:pPr>
            <a:r>
              <a:rPr lang="en-US" sz="3600" dirty="0"/>
              <a:t>Participant ratings of global improvement and satisfaction with treatment Patient Global Impression of Change </a:t>
            </a:r>
          </a:p>
          <a:p>
            <a:pPr marL="904875" indent="-546100">
              <a:spcBef>
                <a:spcPts val="600"/>
              </a:spcBef>
              <a:buFont typeface="+mj-lt"/>
              <a:buAutoNum type="arabicPeriod"/>
            </a:pPr>
            <a:r>
              <a:rPr lang="en-US" sz="3600" dirty="0"/>
              <a:t>Symptoms and adverse events – Passive capture of spontaneously reported adverse events and symptoms and use of open-ended prompts</a:t>
            </a:r>
          </a:p>
          <a:p>
            <a:pPr marL="904875" indent="-546100">
              <a:spcBef>
                <a:spcPts val="600"/>
              </a:spcBef>
              <a:buFont typeface="+mj-lt"/>
              <a:buAutoNum type="arabicPeriod"/>
            </a:pPr>
            <a:r>
              <a:rPr lang="en-US" sz="3600" dirty="0"/>
              <a:t>Participant disposition – Detailed information regarding participant recruitment and progress through the trial, including all information specified in the CONSORT guidelines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3158CF-7A93-F34E-A1DB-F7AABCBFED2E}"/>
              </a:ext>
            </a:extLst>
          </p:cNvPr>
          <p:cNvSpPr txBox="1"/>
          <p:nvPr/>
        </p:nvSpPr>
        <p:spPr>
          <a:xfrm>
            <a:off x="18676116" y="13130479"/>
            <a:ext cx="5684248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r>
              <a:rPr kumimoji="0" lang="en-US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*Dworkin, </a:t>
            </a:r>
            <a:r>
              <a:rPr lang="en-US" dirty="0"/>
              <a:t>Pain 113 (2005) 9–19</a:t>
            </a: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7704524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51DD79-07FC-0A4C-92AD-1BDB5AD9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Outcomes in SCS Trials</a:t>
            </a:r>
          </a:p>
        </p:txBody>
      </p:sp>
    </p:spTree>
    <p:extLst>
      <p:ext uri="{BB962C8B-B14F-4D97-AF65-F5344CB8AC3E}">
        <p14:creationId xmlns:p14="http://schemas.microsoft.com/office/powerpoint/2010/main" val="332044111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57E3-98BC-9648-90BA-A2103728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9600" dirty="0"/>
              <a:t>Safety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3DA306C-880D-1247-A5BC-1E15AE8E0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904648" indent="-474663"/>
            <a:r>
              <a:rPr lang="en-US" sz="5400" dirty="0"/>
              <a:t>Procedure Related</a:t>
            </a:r>
          </a:p>
          <a:p>
            <a:pPr marL="1336675" lvl="1" indent="-474663"/>
            <a:r>
              <a:rPr lang="en-US" sz="5400" dirty="0"/>
              <a:t>Bleeding, infection, wound</a:t>
            </a:r>
          </a:p>
          <a:p>
            <a:pPr marL="1336675" lvl="1" indent="-474663"/>
            <a:r>
              <a:rPr lang="en-US" sz="5400" dirty="0"/>
              <a:t>Neurologic injury</a:t>
            </a:r>
          </a:p>
          <a:p>
            <a:pPr marL="904648" indent="-474663"/>
            <a:r>
              <a:rPr lang="en-US" sz="5400" dirty="0"/>
              <a:t>Neurological </a:t>
            </a:r>
          </a:p>
          <a:p>
            <a:pPr marL="1336675" lvl="1" indent="-474663"/>
            <a:r>
              <a:rPr lang="en-US" sz="5400" dirty="0"/>
              <a:t>Sensory and motor deficits</a:t>
            </a:r>
          </a:p>
          <a:p>
            <a:pPr marL="904648" indent="-474663"/>
            <a:r>
              <a:rPr lang="en-US" sz="5400" dirty="0"/>
              <a:t>Device Related</a:t>
            </a:r>
          </a:p>
          <a:p>
            <a:pPr marL="1336675" lvl="1" indent="-474663"/>
            <a:r>
              <a:rPr lang="en-US" sz="5400" dirty="0"/>
              <a:t>Infection, erosion, failed hardware, disconnection</a:t>
            </a:r>
          </a:p>
          <a:p>
            <a:pPr marL="904648" indent="-474663"/>
            <a:r>
              <a:rPr lang="en-US" sz="5400" dirty="0"/>
              <a:t>Stimulation Related</a:t>
            </a:r>
          </a:p>
          <a:p>
            <a:pPr marL="904648" indent="-474663"/>
            <a:r>
              <a:rPr lang="en-US" sz="5400" dirty="0"/>
              <a:t>Other</a:t>
            </a:r>
          </a:p>
          <a:p>
            <a:pPr marL="1336675" lvl="1" indent="-474663"/>
            <a:r>
              <a:rPr lang="en-US" sz="5400" dirty="0"/>
              <a:t>New pain syndromes</a:t>
            </a:r>
          </a:p>
          <a:p>
            <a:pPr marL="1336675" lvl="1" indent="-474663"/>
            <a:r>
              <a:rPr lang="en-US" sz="5400" dirty="0"/>
              <a:t>Worsening of pain</a:t>
            </a:r>
          </a:p>
          <a:p>
            <a:pPr marL="1336675" lvl="1" indent="-474663"/>
            <a:r>
              <a:rPr lang="en-US" sz="5400" dirty="0"/>
              <a:t>Poor hardware placement</a:t>
            </a:r>
          </a:p>
          <a:p>
            <a:pPr lvl="1"/>
            <a:endParaRPr lang="en-US" sz="5400" dirty="0"/>
          </a:p>
          <a:p>
            <a:pPr lvl="0"/>
            <a:endParaRPr lang="en-US" sz="5400" dirty="0"/>
          </a:p>
          <a:p>
            <a:pPr lvl="0"/>
            <a:endParaRPr lang="en-US" sz="5400" dirty="0"/>
          </a:p>
          <a:p>
            <a:pPr lvl="0"/>
            <a:endParaRPr lang="en-US" sz="5400" dirty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049861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itle Divider">
  <a:themeElements>
    <a:clrScheme name="Medtronic Dark">
      <a:dk1>
        <a:srgbClr val="001E46"/>
      </a:dk1>
      <a:lt1>
        <a:srgbClr val="FFFFFF"/>
      </a:lt1>
      <a:dk2>
        <a:srgbClr val="004B87"/>
      </a:dk2>
      <a:lt2>
        <a:srgbClr val="71C5E8"/>
      </a:lt2>
      <a:accent1>
        <a:srgbClr val="0085CA"/>
      </a:accent1>
      <a:accent2>
        <a:srgbClr val="00A9E0"/>
      </a:accent2>
      <a:accent3>
        <a:srgbClr val="B9D9EB"/>
      </a:accent3>
      <a:accent4>
        <a:srgbClr val="5B7F95"/>
      </a:accent4>
      <a:accent5>
        <a:srgbClr val="888B8D"/>
      </a:accent5>
      <a:accent6>
        <a:srgbClr val="B1B3B3"/>
      </a:accent6>
      <a:hlink>
        <a:srgbClr val="77BC1F"/>
      </a:hlink>
      <a:folHlink>
        <a:srgbClr val="00C4B3"/>
      </a:folHlink>
    </a:clrScheme>
    <a:fontScheme name="Medtronic Font Theme">
      <a:majorFont>
        <a:latin typeface="Effra"/>
        <a:ea typeface=""/>
        <a:cs typeface=""/>
      </a:majorFont>
      <a:minorFont>
        <a:latin typeface="Eff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t" anchorCtr="0"/>
      <a:lstStyle>
        <a:defPPr algn="ctr">
          <a:defRPr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prstDash val="soli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marL="115888" indent="-115888">
          <a:lnSpc>
            <a:spcPts val="1900"/>
          </a:lnSpc>
          <a:buFont typeface="Wingdings" charset="2"/>
          <a:buChar char="§"/>
          <a:defRPr sz="1600" dirty="0" smtClean="0">
            <a:latin typeface="Effra"/>
            <a:cs typeface="Effr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dt_ppt_adv_wde_lt_160325" id="{B0873419-1C5B-4196-BA6B-77F3D0CFEEE5}" vid="{E03E5DA3-6B1F-443F-83BF-376D942AA5C0}"/>
    </a:ext>
  </a:extLst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543</Words>
  <Application>Microsoft Macintosh PowerPoint</Application>
  <PresentationFormat>Custom</PresentationFormat>
  <Paragraphs>102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Effra</vt:lpstr>
      <vt:lpstr>Effra Light</vt:lpstr>
      <vt:lpstr>Helvetica</vt:lpstr>
      <vt:lpstr>Helvetica Neue</vt:lpstr>
      <vt:lpstr>Helvetica Neue Light</vt:lpstr>
      <vt:lpstr>Helvetica Neue Medium</vt:lpstr>
      <vt:lpstr>White</vt:lpstr>
      <vt:lpstr>Title Divider</vt:lpstr>
      <vt:lpstr>Outcomes in SCS Trials</vt:lpstr>
      <vt:lpstr>Clinical Trial Outcomes</vt:lpstr>
      <vt:lpstr>What are “Outcomes”?</vt:lpstr>
      <vt:lpstr>Different Types of Outcomes</vt:lpstr>
      <vt:lpstr>How are Outcomes Measured?</vt:lpstr>
      <vt:lpstr>Challenges of Outcomes</vt:lpstr>
      <vt:lpstr>Efficacy Outcomes in Chronic Pain*</vt:lpstr>
      <vt:lpstr>Relevant Outcomes in SCS Trials</vt:lpstr>
      <vt:lpstr>Safety </vt:lpstr>
      <vt:lpstr>Feasibility</vt:lpstr>
      <vt:lpstr>Efficacy – Pain Intensity </vt:lpstr>
      <vt:lpstr>Efficacy – Pain Quality </vt:lpstr>
      <vt:lpstr>Efficacy – Quality of Life / Functional</vt:lpstr>
      <vt:lpstr>Efficacy – Satisfaction with Treatment</vt:lpstr>
      <vt:lpstr>Topics for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Galster, Scott</dc:creator>
  <cp:lastModifiedBy>Rezai, Ali</cp:lastModifiedBy>
  <cp:revision>111</cp:revision>
  <cp:lastPrinted>2018-09-07T04:39:23Z</cp:lastPrinted>
  <dcterms:modified xsi:type="dcterms:W3CDTF">2018-11-13T00:48:38Z</dcterms:modified>
</cp:coreProperties>
</file>