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1" r:id="rId4"/>
    <p:sldId id="350" r:id="rId5"/>
    <p:sldId id="406" r:id="rId6"/>
    <p:sldId id="405" r:id="rId7"/>
    <p:sldId id="351" r:id="rId8"/>
    <p:sldId id="1149" r:id="rId9"/>
    <p:sldId id="1156" r:id="rId10"/>
    <p:sldId id="1153" r:id="rId11"/>
    <p:sldId id="282" r:id="rId12"/>
    <p:sldId id="1157" r:id="rId13"/>
    <p:sldId id="27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12807E-1610-4B00-B70A-E5B2A3FA23EA}">
          <p14:sldIdLst>
            <p14:sldId id="256"/>
            <p14:sldId id="257"/>
            <p14:sldId id="281"/>
            <p14:sldId id="350"/>
            <p14:sldId id="406"/>
            <p14:sldId id="405"/>
            <p14:sldId id="351"/>
            <p14:sldId id="1149"/>
            <p14:sldId id="1156"/>
            <p14:sldId id="1153"/>
            <p14:sldId id="282"/>
            <p14:sldId id="1157"/>
            <p14:sldId id="279"/>
            <p14:sldId id="276"/>
          </p14:sldIdLst>
        </p14:section>
        <p14:section name="Default Section" id="{7B3BF37D-9534-4C8B-91A1-AC64BE9CFA37}">
          <p14:sldIdLst/>
        </p14:section>
        <p14:section name="Untitled Section" id="{67951CE6-964C-4212-BE5E-1A820CC0473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98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4-4171-AA24-827CAD69CB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F4-4171-AA24-827CAD69C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D-4EB1-8363-1FC906E15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ED-4EB1-8363-1FC906E15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5-4517-A648-F926435CEC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5-4517-A648-F926435C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F-42D1-AEE0-0E2072AFD7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F-42D1-AEE0-0E2072AFD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89504329240349E-2"/>
          <c:y val="5.1362769567935361E-2"/>
          <c:w val="0.90781049567075967"/>
          <c:h val="0.9181450846887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1-48FE-855B-69735F6F9B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1-48FE-855B-69735F6F9B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1-48FE-855B-69735F6F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89504329240349E-2"/>
          <c:y val="5.1362769567935361E-2"/>
          <c:w val="0.90781049567075967"/>
          <c:h val="0.9181450846887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5-420A-B022-0FA92A667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5-420A-B022-0FA92A6672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5-420A-B022-0FA92A667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069088"/>
        <c:axId val="628081224"/>
      </c:barChart>
      <c:catAx>
        <c:axId val="62806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8081224"/>
        <c:crosses val="autoZero"/>
        <c:auto val="1"/>
        <c:lblAlgn val="ctr"/>
        <c:lblOffset val="100"/>
        <c:noMultiLvlLbl val="0"/>
      </c:catAx>
      <c:valAx>
        <c:axId val="6280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69088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F115C-143C-45EA-9D3D-D02F51D88A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0F0071C-5B71-4151-9737-C5AB88535AA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+mn-lt"/>
            </a:rPr>
            <a:t>Telling participants Placebo was Maxalt increased the placebo response</a:t>
          </a:r>
          <a:endParaRPr lang="en-US" dirty="0">
            <a:solidFill>
              <a:schemeClr val="bg1"/>
            </a:solidFill>
          </a:endParaRPr>
        </a:p>
      </dgm:t>
    </dgm:pt>
    <dgm:pt modelId="{7F5B138E-F93A-4CA3-BAF1-78630D6E7685}" type="parTrans" cxnId="{0197FB89-7D36-4354-BB27-ABE5B4DFCFD4}">
      <dgm:prSet/>
      <dgm:spPr/>
      <dgm:t>
        <a:bodyPr/>
        <a:lstStyle/>
        <a:p>
          <a:endParaRPr lang="en-US"/>
        </a:p>
      </dgm:t>
    </dgm:pt>
    <dgm:pt modelId="{359C6886-BF61-400A-8941-32C363703F88}" type="sibTrans" cxnId="{0197FB89-7D36-4354-BB27-ABE5B4DFCFD4}">
      <dgm:prSet/>
      <dgm:spPr/>
      <dgm:t>
        <a:bodyPr/>
        <a:lstStyle/>
        <a:p>
          <a:endParaRPr lang="en-US"/>
        </a:p>
      </dgm:t>
    </dgm:pt>
    <dgm:pt modelId="{439DADD3-9126-42C6-BF11-F150F4582CBA}">
      <dgm:prSet/>
      <dgm:spPr/>
      <dgm:t>
        <a:bodyPr/>
        <a:lstStyle/>
        <a:p>
          <a:r>
            <a:rPr lang="en-US" dirty="0">
              <a:latin typeface="+mn-lt"/>
            </a:rPr>
            <a:t>Your words may be as POWERFUL as the drug</a:t>
          </a:r>
        </a:p>
      </dgm:t>
    </dgm:pt>
    <dgm:pt modelId="{1F9D4AB3-79E9-40DA-A5BE-C589485B7018}" type="parTrans" cxnId="{CFAF729D-2F4D-4F16-9C17-14A7994B2513}">
      <dgm:prSet/>
      <dgm:spPr/>
      <dgm:t>
        <a:bodyPr/>
        <a:lstStyle/>
        <a:p>
          <a:endParaRPr lang="en-US"/>
        </a:p>
      </dgm:t>
    </dgm:pt>
    <dgm:pt modelId="{CC6D89B7-45A2-478D-B012-02722C9428DD}" type="sibTrans" cxnId="{CFAF729D-2F4D-4F16-9C17-14A7994B2513}">
      <dgm:prSet/>
      <dgm:spPr/>
      <dgm:t>
        <a:bodyPr/>
        <a:lstStyle/>
        <a:p>
          <a:endParaRPr lang="en-US"/>
        </a:p>
      </dgm:t>
    </dgm:pt>
    <dgm:pt modelId="{D9A8F528-F1B7-4F78-B11B-7098295CFA6D}" type="pres">
      <dgm:prSet presAssocID="{168F115C-143C-45EA-9D3D-D02F51D88A79}" presName="linearFlow" presStyleCnt="0">
        <dgm:presLayoutVars>
          <dgm:resizeHandles val="exact"/>
        </dgm:presLayoutVars>
      </dgm:prSet>
      <dgm:spPr/>
    </dgm:pt>
    <dgm:pt modelId="{66EFD5B5-F5B2-4D91-8CB8-0C011D385CCE}" type="pres">
      <dgm:prSet presAssocID="{D0F0071C-5B71-4151-9737-C5AB88535AAB}" presName="node" presStyleLbl="node1" presStyleIdx="0" presStyleCnt="2" custLinFactNeighborY="19737">
        <dgm:presLayoutVars>
          <dgm:bulletEnabled val="1"/>
        </dgm:presLayoutVars>
      </dgm:prSet>
      <dgm:spPr/>
    </dgm:pt>
    <dgm:pt modelId="{616254C0-7C1D-4ACB-A275-265C223FCD14}" type="pres">
      <dgm:prSet presAssocID="{359C6886-BF61-400A-8941-32C363703F88}" presName="sibTrans" presStyleLbl="sibTrans2D1" presStyleIdx="0" presStyleCnt="1"/>
      <dgm:spPr/>
    </dgm:pt>
    <dgm:pt modelId="{175D7EAA-4364-4D97-96B1-197FDBF7FF23}" type="pres">
      <dgm:prSet presAssocID="{359C6886-BF61-400A-8941-32C363703F88}" presName="connectorText" presStyleLbl="sibTrans2D1" presStyleIdx="0" presStyleCnt="1"/>
      <dgm:spPr/>
    </dgm:pt>
    <dgm:pt modelId="{401316F5-9560-406F-B94D-11513803B6BB}" type="pres">
      <dgm:prSet presAssocID="{439DADD3-9126-42C6-BF11-F150F4582CBA}" presName="node" presStyleLbl="node1" presStyleIdx="1" presStyleCnt="2" custLinFactNeighborY="-15093">
        <dgm:presLayoutVars>
          <dgm:bulletEnabled val="1"/>
        </dgm:presLayoutVars>
      </dgm:prSet>
      <dgm:spPr/>
    </dgm:pt>
  </dgm:ptLst>
  <dgm:cxnLst>
    <dgm:cxn modelId="{0FAF3F27-0106-42E0-B62B-58553C9F2220}" type="presOf" srcId="{168F115C-143C-45EA-9D3D-D02F51D88A79}" destId="{D9A8F528-F1B7-4F78-B11B-7098295CFA6D}" srcOrd="0" destOrd="0" presId="urn:microsoft.com/office/officeart/2005/8/layout/process2"/>
    <dgm:cxn modelId="{B1B46D74-3E4A-4473-8BE2-514D85C10FF7}" type="presOf" srcId="{439DADD3-9126-42C6-BF11-F150F4582CBA}" destId="{401316F5-9560-406F-B94D-11513803B6BB}" srcOrd="0" destOrd="0" presId="urn:microsoft.com/office/officeart/2005/8/layout/process2"/>
    <dgm:cxn modelId="{E53F1281-E2EC-4D74-AE8F-9D7D86B061B6}" type="presOf" srcId="{359C6886-BF61-400A-8941-32C363703F88}" destId="{616254C0-7C1D-4ACB-A275-265C223FCD14}" srcOrd="0" destOrd="0" presId="urn:microsoft.com/office/officeart/2005/8/layout/process2"/>
    <dgm:cxn modelId="{0197FB89-7D36-4354-BB27-ABE5B4DFCFD4}" srcId="{168F115C-143C-45EA-9D3D-D02F51D88A79}" destId="{D0F0071C-5B71-4151-9737-C5AB88535AAB}" srcOrd="0" destOrd="0" parTransId="{7F5B138E-F93A-4CA3-BAF1-78630D6E7685}" sibTransId="{359C6886-BF61-400A-8941-32C363703F88}"/>
    <dgm:cxn modelId="{CFAF729D-2F4D-4F16-9C17-14A7994B2513}" srcId="{168F115C-143C-45EA-9D3D-D02F51D88A79}" destId="{439DADD3-9126-42C6-BF11-F150F4582CBA}" srcOrd="1" destOrd="0" parTransId="{1F9D4AB3-79E9-40DA-A5BE-C589485B7018}" sibTransId="{CC6D89B7-45A2-478D-B012-02722C9428DD}"/>
    <dgm:cxn modelId="{BD5F88CB-7824-449C-AC65-516EBF9EB6EC}" type="presOf" srcId="{D0F0071C-5B71-4151-9737-C5AB88535AAB}" destId="{66EFD5B5-F5B2-4D91-8CB8-0C011D385CCE}" srcOrd="0" destOrd="0" presId="urn:microsoft.com/office/officeart/2005/8/layout/process2"/>
    <dgm:cxn modelId="{551D86CD-8624-4FBA-8254-0F61B4D62883}" type="presOf" srcId="{359C6886-BF61-400A-8941-32C363703F88}" destId="{175D7EAA-4364-4D97-96B1-197FDBF7FF23}" srcOrd="1" destOrd="0" presId="urn:microsoft.com/office/officeart/2005/8/layout/process2"/>
    <dgm:cxn modelId="{827E9043-D492-4962-B009-32E562CECB0D}" type="presParOf" srcId="{D9A8F528-F1B7-4F78-B11B-7098295CFA6D}" destId="{66EFD5B5-F5B2-4D91-8CB8-0C011D385CCE}" srcOrd="0" destOrd="0" presId="urn:microsoft.com/office/officeart/2005/8/layout/process2"/>
    <dgm:cxn modelId="{D5333910-7E9A-440C-B97B-C3C8B81F4AB9}" type="presParOf" srcId="{D9A8F528-F1B7-4F78-B11B-7098295CFA6D}" destId="{616254C0-7C1D-4ACB-A275-265C223FCD14}" srcOrd="1" destOrd="0" presId="urn:microsoft.com/office/officeart/2005/8/layout/process2"/>
    <dgm:cxn modelId="{627EF4B9-3435-404F-BE06-48A161ECEB83}" type="presParOf" srcId="{616254C0-7C1D-4ACB-A275-265C223FCD14}" destId="{175D7EAA-4364-4D97-96B1-197FDBF7FF23}" srcOrd="0" destOrd="0" presId="urn:microsoft.com/office/officeart/2005/8/layout/process2"/>
    <dgm:cxn modelId="{E396060D-0238-43CA-9ABD-C410901EC6BF}" type="presParOf" srcId="{D9A8F528-F1B7-4F78-B11B-7098295CFA6D}" destId="{401316F5-9560-406F-B94D-11513803B6B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FD5B5-F5B2-4D91-8CB8-0C011D385CCE}">
      <dsp:nvSpPr>
        <dsp:cNvPr id="0" name=""/>
        <dsp:cNvSpPr/>
      </dsp:nvSpPr>
      <dsp:spPr>
        <a:xfrm>
          <a:off x="1376374" y="139182"/>
          <a:ext cx="2530839" cy="1406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n-lt"/>
            </a:rPr>
            <a:t>Telling participants Placebo was Maxalt increased the placebo response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417555" y="180363"/>
        <a:ext cx="2448477" cy="1323659"/>
      </dsp:txXfrm>
    </dsp:sp>
    <dsp:sp modelId="{616254C0-7C1D-4ACB-A275-265C223FCD14}">
      <dsp:nvSpPr>
        <dsp:cNvPr id="0" name=""/>
        <dsp:cNvSpPr/>
      </dsp:nvSpPr>
      <dsp:spPr>
        <a:xfrm rot="5400000">
          <a:off x="2469986" y="1457925"/>
          <a:ext cx="343614" cy="632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451981" y="1602472"/>
        <a:ext cx="379625" cy="240530"/>
      </dsp:txXfrm>
    </dsp:sp>
    <dsp:sp modelId="{401316F5-9560-406F-B94D-11513803B6BB}">
      <dsp:nvSpPr>
        <dsp:cNvPr id="0" name=""/>
        <dsp:cNvSpPr/>
      </dsp:nvSpPr>
      <dsp:spPr>
        <a:xfrm>
          <a:off x="1376374" y="2003356"/>
          <a:ext cx="2530839" cy="1406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Your words may be as POWERFUL as the drug</a:t>
          </a:r>
        </a:p>
      </dsp:txBody>
      <dsp:txXfrm>
        <a:off x="1417555" y="2044537"/>
        <a:ext cx="2448477" cy="132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5F9CB-7360-4C1B-B1BD-C07647F2E1D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0775-5730-4B93-B601-CF786EE26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9880-0D67-4F4E-9832-AD8CA9538DE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FA82-0106-4E06-8FD3-81F5A268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</a:t>
            </a:r>
          </a:p>
          <a:p>
            <a:r>
              <a:rPr lang="en-US" dirty="0"/>
              <a:t>I started implanting devices for pain in the mid 1990s, and left practice in early 2000s to focus on clinical trial design and execution.</a:t>
            </a:r>
          </a:p>
          <a:p>
            <a:r>
              <a:rPr lang="en-US" dirty="0"/>
              <a:t>It’s exciting to see all the progress made in this filed since then and I congratulate all of you on that progress.</a:t>
            </a:r>
          </a:p>
          <a:p>
            <a:r>
              <a:rPr lang="en-US" dirty="0"/>
              <a:t>My goal for today is to in turn get you excited about what we have been learning on the clinical trial design side,</a:t>
            </a:r>
          </a:p>
          <a:p>
            <a:r>
              <a:rPr lang="en-US" dirty="0"/>
              <a:t>And hope it helps you think more about the design and execution of clinical trials of neuromodulation therapies.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CDE92-B715-4091-BEBB-BBC5BAEE9F2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3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12E2-BAB6-4448-91B9-F4A2BD28B8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3078"/>
            <a:ext cx="9144000" cy="1482512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00980"/>
            <a:ext cx="9144000" cy="1243998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  <a:p>
            <a:r>
              <a:rPr lang="en-US" dirty="0"/>
              <a:t>Nathaniel Katz, MD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84"/>
            <a:ext cx="10515600" cy="4351338"/>
          </a:xfrm>
        </p:spPr>
        <p:txBody>
          <a:bodyPr/>
          <a:lstStyle>
            <a:lvl1pPr>
              <a:buClr>
                <a:srgbClr val="E8B00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rgbClr val="E8B00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rgbClr val="E8B00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rgbClr val="E8B00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rgbClr val="E8B007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57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80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10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1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8286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6988" y="274321"/>
            <a:ext cx="10515600" cy="777240"/>
          </a:xfrm>
        </p:spPr>
        <p:txBody>
          <a:bodyPr>
            <a:normAutofit/>
          </a:bodyPr>
          <a:lstStyle>
            <a:lvl1pPr>
              <a:defRPr sz="3600">
                <a:latin typeface="DINCondensed" panose="020B06060400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77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9CED-A4E2-448B-94F4-26A8C0D7843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86CB-2C3B-4ED9-8FBC-448073CF7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013" y="2742758"/>
            <a:ext cx="7841974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Bias in Randomized Controlled Trials of Spinal Cord Stimulation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5013" y="4397609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/>
              <a:t>Nathaniel Katz, MD, MS</a:t>
            </a:r>
          </a:p>
          <a:p>
            <a:r>
              <a:rPr lang="en-US" sz="1800" dirty="0"/>
              <a:t>Analgesic Solutions, Natick, MA</a:t>
            </a:r>
          </a:p>
          <a:p>
            <a:r>
              <a:rPr lang="en-US" sz="1800" dirty="0"/>
              <a:t>Tufts University School of Medicine, Boston, 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12082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IMMPACT Meeting</a:t>
            </a:r>
            <a:endParaRPr lang="en-US" sz="1600" dirty="0"/>
          </a:p>
          <a:p>
            <a:pPr algn="ctr"/>
            <a:r>
              <a:rPr lang="en-US" sz="1600" b="1" dirty="0"/>
              <a:t>November 2018</a:t>
            </a:r>
            <a:r>
              <a:rPr lang="en-US" sz="1600" dirty="0"/>
              <a:t>        </a:t>
            </a:r>
            <a:r>
              <a:rPr lang="en-US" sz="1600" b="1" dirty="0"/>
              <a:t>Washington, DC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473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71029FB1-3E22-4390-B966-0CAAE3E644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6738"/>
            <a:ext cx="9372600" cy="950566"/>
          </a:xfrm>
        </p:spPr>
        <p:txBody>
          <a:bodyPr>
            <a:noAutofit/>
          </a:bodyPr>
          <a:lstStyle/>
          <a:p>
            <a:r>
              <a:rPr lang="en-US" dirty="0"/>
              <a:t>Accurate Pain Reporting and Extreme Variability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39" y="1263805"/>
            <a:ext cx="2785960" cy="2557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800" y="1349271"/>
            <a:ext cx="352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About 1/3 of patients cannot report experimental (thermal or mechanical) pain accurately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00" y="4023078"/>
            <a:ext cx="2989082" cy="213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000" y="4149484"/>
            <a:ext cx="31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predicts how well they discriminate treatments in clinical trials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4800" y="6200664"/>
            <a:ext cx="84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Treister R, PLOS One, 2018; Mayorga AJ, </a:t>
            </a:r>
            <a:r>
              <a:rPr lang="en-US" dirty="0" err="1"/>
              <a:t>Scand</a:t>
            </a:r>
            <a:r>
              <a:rPr lang="en-US" dirty="0"/>
              <a:t> J Pain, 2017; Treister R, J Pain Res, 2017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FF6484-F2C7-4EB7-B4CB-5677906D4B90}"/>
              </a:ext>
            </a:extLst>
          </p:cNvPr>
          <p:cNvGrpSpPr/>
          <p:nvPr/>
        </p:nvGrpSpPr>
        <p:grpSpPr>
          <a:xfrm>
            <a:off x="7316592" y="1574158"/>
            <a:ext cx="4299408" cy="4199652"/>
            <a:chOff x="8003046" y="1753805"/>
            <a:chExt cx="2964608" cy="452604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B4D285-6E7E-4C57-85E7-D988788A0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44" t="7784" b="9815"/>
            <a:stretch/>
          </p:blipFill>
          <p:spPr>
            <a:xfrm>
              <a:off x="8003046" y="1753805"/>
              <a:ext cx="2964608" cy="45260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78ABA5-D22C-43EB-9FE2-1805A2627DF6}"/>
                </a:ext>
              </a:extLst>
            </p:cNvPr>
            <p:cNvSpPr txBox="1"/>
            <p:nvPr/>
          </p:nvSpPr>
          <p:spPr>
            <a:xfrm>
              <a:off x="8748705" y="1907907"/>
              <a:ext cx="902489" cy="54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Whitney Book"/>
                  <a:ea typeface="+mn-ea"/>
                  <a:cs typeface="+mn-cs"/>
                </a:rPr>
                <a:t>Very Low Variability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A7B685-EA97-43E8-8B24-682D31E061C2}"/>
                </a:ext>
              </a:extLst>
            </p:cNvPr>
            <p:cNvSpPr txBox="1"/>
            <p:nvPr/>
          </p:nvSpPr>
          <p:spPr>
            <a:xfrm>
              <a:off x="10009645" y="2621223"/>
              <a:ext cx="851516" cy="46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Whitney Book"/>
                  <a:ea typeface="+mn-ea"/>
                  <a:cs typeface="+mn-cs"/>
                </a:rPr>
                <a:t>Very High Variability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94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1E12-03D4-4A22-A5AA-BC446308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Non-inferiority studies are uninterpretable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CD7253-78B6-4E1E-973E-FB1C840CF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011689"/>
              </p:ext>
            </p:extLst>
          </p:nvPr>
        </p:nvGraphicFramePr>
        <p:xfrm>
          <a:off x="669470" y="2911932"/>
          <a:ext cx="2563587" cy="176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82ED31-771E-4881-9390-330432453719}"/>
              </a:ext>
            </a:extLst>
          </p:cNvPr>
          <p:cNvSpPr txBox="1"/>
          <p:nvPr/>
        </p:nvSpPr>
        <p:spPr>
          <a:xfrm>
            <a:off x="1099457" y="4637316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F837F-51E8-488F-ACA1-2A62FB790C69}"/>
              </a:ext>
            </a:extLst>
          </p:cNvPr>
          <p:cNvSpPr txBox="1"/>
          <p:nvPr/>
        </p:nvSpPr>
        <p:spPr>
          <a:xfrm>
            <a:off x="1943099" y="4631869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2563E-88BF-4654-9508-FCE8B08B0DDA}"/>
              </a:ext>
            </a:extLst>
          </p:cNvPr>
          <p:cNvSpPr txBox="1"/>
          <p:nvPr/>
        </p:nvSpPr>
        <p:spPr>
          <a:xfrm>
            <a:off x="598714" y="1883229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What’s the interpretation?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B85CC-58CD-4DFA-86EE-4D7FC0D59D98}"/>
              </a:ext>
            </a:extLst>
          </p:cNvPr>
          <p:cNvSpPr txBox="1"/>
          <p:nvPr/>
        </p:nvSpPr>
        <p:spPr>
          <a:xfrm>
            <a:off x="8795709" y="3066089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22289-6335-442F-B742-A112CAE412C7}"/>
              </a:ext>
            </a:extLst>
          </p:cNvPr>
          <p:cNvSpPr txBox="1"/>
          <p:nvPr/>
        </p:nvSpPr>
        <p:spPr>
          <a:xfrm>
            <a:off x="9639351" y="3060642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95CAE-0513-4646-8D46-764C0888391B}"/>
              </a:ext>
            </a:extLst>
          </p:cNvPr>
          <p:cNvSpPr txBox="1"/>
          <p:nvPr/>
        </p:nvSpPr>
        <p:spPr>
          <a:xfrm>
            <a:off x="5540874" y="1717348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Both treatments work!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C8B1D3E-7B40-478A-9303-40634F41E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612135"/>
              </p:ext>
            </p:extLst>
          </p:nvPr>
        </p:nvGraphicFramePr>
        <p:xfrm>
          <a:off x="8354810" y="1120474"/>
          <a:ext cx="3167720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394F1AE-ED93-4807-9DD0-08227B92697D}"/>
              </a:ext>
            </a:extLst>
          </p:cNvPr>
          <p:cNvSpPr txBox="1"/>
          <p:nvPr/>
        </p:nvSpPr>
        <p:spPr>
          <a:xfrm>
            <a:off x="10395910" y="3056762"/>
            <a:ext cx="100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Sham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4537D9-FE72-4641-96E6-4506B099A94D}"/>
              </a:ext>
            </a:extLst>
          </p:cNvPr>
          <p:cNvSpPr/>
          <p:nvPr/>
        </p:nvSpPr>
        <p:spPr>
          <a:xfrm rot="20214030">
            <a:off x="3771934" y="2301561"/>
            <a:ext cx="1730829" cy="5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742ECA-DADB-4605-ADA8-AA7A54476367}"/>
              </a:ext>
            </a:extLst>
          </p:cNvPr>
          <p:cNvSpPr txBox="1"/>
          <p:nvPr/>
        </p:nvSpPr>
        <p:spPr>
          <a:xfrm>
            <a:off x="8795709" y="5982501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425BF-0B73-45DA-BC70-102C7129A35F}"/>
              </a:ext>
            </a:extLst>
          </p:cNvPr>
          <p:cNvSpPr txBox="1"/>
          <p:nvPr/>
        </p:nvSpPr>
        <p:spPr>
          <a:xfrm>
            <a:off x="9639351" y="5983999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Treatment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288DFE-E028-4B22-B42A-65BD574B8E20}"/>
              </a:ext>
            </a:extLst>
          </p:cNvPr>
          <p:cNvSpPr txBox="1"/>
          <p:nvPr/>
        </p:nvSpPr>
        <p:spPr>
          <a:xfrm>
            <a:off x="5693274" y="4629294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Neither treatment works!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921D952-E991-4F00-A8A7-D29BAD6CA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734435"/>
              </p:ext>
            </p:extLst>
          </p:nvPr>
        </p:nvGraphicFramePr>
        <p:xfrm>
          <a:off x="8360249" y="4032420"/>
          <a:ext cx="3369107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795FA87-4AC8-4BB2-8CFD-3BF6555DFD25}"/>
              </a:ext>
            </a:extLst>
          </p:cNvPr>
          <p:cNvSpPr txBox="1"/>
          <p:nvPr/>
        </p:nvSpPr>
        <p:spPr>
          <a:xfrm>
            <a:off x="10406792" y="5968708"/>
            <a:ext cx="100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Sham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3A75602-6EE5-4CD1-82A2-ACC415AB391F}"/>
              </a:ext>
            </a:extLst>
          </p:cNvPr>
          <p:cNvSpPr/>
          <p:nvPr/>
        </p:nvSpPr>
        <p:spPr>
          <a:xfrm rot="1464699">
            <a:off x="3641272" y="4373766"/>
            <a:ext cx="1730829" cy="5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1AC3D-6D23-4B95-9D09-0D71A348ADF2}"/>
              </a:ext>
            </a:extLst>
          </p:cNvPr>
          <p:cNvSpPr txBox="1"/>
          <p:nvPr/>
        </p:nvSpPr>
        <p:spPr>
          <a:xfrm>
            <a:off x="1195200" y="5752800"/>
            <a:ext cx="52200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Measurement error biases non-inferiority studies to a finding of non-inferiority</a:t>
            </a:r>
          </a:p>
        </p:txBody>
      </p:sp>
    </p:spTree>
    <p:extLst>
      <p:ext uri="{BB962C8B-B14F-4D97-AF65-F5344CB8AC3E}">
        <p14:creationId xmlns:p14="http://schemas.microsoft.com/office/powerpoint/2010/main" val="81910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Graphic spid="14" grpId="0">
        <p:bldAsOne/>
      </p:bldGraphic>
      <p:bldP spid="15" grpId="0"/>
      <p:bldP spid="16" grpId="0" animBg="1"/>
      <p:bldP spid="17" grpId="0"/>
      <p:bldP spid="18" grpId="0"/>
      <p:bldP spid="19" grpId="0"/>
      <p:bldGraphic spid="20" grpId="0">
        <p:bldAsOne/>
      </p:bldGraphic>
      <p:bldP spid="21" grpId="0"/>
      <p:bldP spid="2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C392A-0074-4EDF-89FD-615834B18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Double-blinding and sham controls when possible</a:t>
            </a:r>
          </a:p>
          <a:p>
            <a:r>
              <a:rPr lang="en-US" dirty="0">
                <a:solidFill>
                  <a:schemeClr val="bg1"/>
                </a:solidFill>
              </a:rPr>
              <a:t>Document and quantify non-specific influences of outcome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Ancillary staff interactions, time, frequency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Medications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Physical modalities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Printed and on-line materials including ICF</a:t>
            </a:r>
          </a:p>
          <a:p>
            <a:r>
              <a:rPr lang="en-US" dirty="0">
                <a:solidFill>
                  <a:schemeClr val="bg1"/>
                </a:solidFill>
              </a:rPr>
              <a:t>Documentation of patient perceptions of treatment context</a:t>
            </a:r>
          </a:p>
          <a:p>
            <a:r>
              <a:rPr lang="en-US" dirty="0">
                <a:solidFill>
                  <a:schemeClr val="bg1"/>
                </a:solidFill>
              </a:rPr>
              <a:t>Keep expectation neutral (not too high or low) and balanced (similar between groups)</a:t>
            </a:r>
          </a:p>
          <a:p>
            <a:r>
              <a:rPr lang="en-US" dirty="0">
                <a:solidFill>
                  <a:schemeClr val="bg1"/>
                </a:solidFill>
              </a:rPr>
              <a:t>Minimize sources of measurement error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3E74B-AF7B-4603-A766-56AF87B9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361334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32D1C1-AD81-4476-83AE-CF3503919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28081"/>
              </p:ext>
            </p:extLst>
          </p:nvPr>
        </p:nvGraphicFramePr>
        <p:xfrm>
          <a:off x="838200" y="1320455"/>
          <a:ext cx="10515600" cy="484584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95061">
                  <a:extLst>
                    <a:ext uri="{9D8B030D-6E8A-4147-A177-3AD203B41FA5}">
                      <a16:colId xmlns:a16="http://schemas.microsoft.com/office/drawing/2014/main" val="110572115"/>
                    </a:ext>
                  </a:extLst>
                </a:gridCol>
                <a:gridCol w="6395830">
                  <a:extLst>
                    <a:ext uri="{9D8B030D-6E8A-4147-A177-3AD203B41FA5}">
                      <a16:colId xmlns:a16="http://schemas.microsoft.com/office/drawing/2014/main" val="1478569280"/>
                    </a:ext>
                  </a:extLst>
                </a:gridCol>
                <a:gridCol w="2224709">
                  <a:extLst>
                    <a:ext uri="{9D8B030D-6E8A-4147-A177-3AD203B41FA5}">
                      <a16:colId xmlns:a16="http://schemas.microsoft.com/office/drawing/2014/main" val="1795421399"/>
                    </a:ext>
                  </a:extLst>
                </a:gridCol>
              </a:tblGrid>
              <a:tr h="576611">
                <a:tc>
                  <a:txBody>
                    <a:bodyPr/>
                    <a:lstStyle/>
                    <a:p>
                      <a:r>
                        <a:rPr lang="en-US" sz="24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PERSUASIVE?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79520"/>
                  </a:ext>
                </a:extLst>
              </a:tr>
              <a:tr h="113982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40194"/>
                  </a:ext>
                </a:extLst>
              </a:tr>
              <a:tr h="576611"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Randomized controlled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29763"/>
                  </a:ext>
                </a:extLst>
              </a:tr>
              <a:tr h="576611">
                <a:tc>
                  <a:txBody>
                    <a:bodyPr/>
                    <a:lstStyle/>
                    <a:p>
                      <a:r>
                        <a:rPr lang="en-US" sz="2400" dirty="0"/>
                        <a:t>II-1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Controlled trials without randomization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0415"/>
                  </a:ext>
                </a:extLst>
              </a:tr>
              <a:tr h="576611">
                <a:tc>
                  <a:txBody>
                    <a:bodyPr/>
                    <a:lstStyle/>
                    <a:p>
                      <a:r>
                        <a:rPr lang="en-US" sz="2400" dirty="0"/>
                        <a:t>II-2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Cohort or case-control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22825"/>
                  </a:ext>
                </a:extLst>
              </a:tr>
              <a:tr h="789110">
                <a:tc>
                  <a:txBody>
                    <a:bodyPr/>
                    <a:lstStyle/>
                    <a:p>
                      <a:r>
                        <a:rPr lang="en-US" sz="2400" dirty="0"/>
                        <a:t>II-3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 series designs with or without the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720240"/>
                  </a:ext>
                </a:extLst>
              </a:tr>
              <a:tr h="576611">
                <a:tc>
                  <a:txBody>
                    <a:bodyPr/>
                    <a:lstStyle/>
                    <a:p>
                      <a:r>
                        <a:rPr lang="en-US" sz="2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Expert opinion, descriptive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148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0A0DA1-97A4-4668-8934-CABE8B84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Evidence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CD404-C6B3-4B76-B6B3-641F616F6931}"/>
              </a:ext>
            </a:extLst>
          </p:cNvPr>
          <p:cNvSpPr txBox="1"/>
          <p:nvPr/>
        </p:nvSpPr>
        <p:spPr>
          <a:xfrm>
            <a:off x="6226865" y="6370984"/>
            <a:ext cx="505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United States Preventive Services Task Force, 1989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1B3FF-F609-4164-8023-BBAF10354BC3}"/>
              </a:ext>
            </a:extLst>
          </p:cNvPr>
          <p:cNvSpPr txBox="1"/>
          <p:nvPr/>
        </p:nvSpPr>
        <p:spPr>
          <a:xfrm>
            <a:off x="9160329" y="5671457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232D8-B474-400D-979B-6AB1500656C8}"/>
              </a:ext>
            </a:extLst>
          </p:cNvPr>
          <p:cNvSpPr txBox="1"/>
          <p:nvPr/>
        </p:nvSpPr>
        <p:spPr>
          <a:xfrm>
            <a:off x="9165768" y="4952999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DC815-4572-4093-8FC4-CB30B1F0D71A}"/>
              </a:ext>
            </a:extLst>
          </p:cNvPr>
          <p:cNvSpPr txBox="1"/>
          <p:nvPr/>
        </p:nvSpPr>
        <p:spPr>
          <a:xfrm>
            <a:off x="9165768" y="4272635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DF5FD-8DD6-47DE-9C42-75390196084A}"/>
              </a:ext>
            </a:extLst>
          </p:cNvPr>
          <p:cNvSpPr txBox="1"/>
          <p:nvPr/>
        </p:nvSpPr>
        <p:spPr>
          <a:xfrm>
            <a:off x="9171211" y="3690248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319B3-1250-4068-B4D6-6CAEA73CA279}"/>
              </a:ext>
            </a:extLst>
          </p:cNvPr>
          <p:cNvSpPr txBox="1"/>
          <p:nvPr/>
        </p:nvSpPr>
        <p:spPr>
          <a:xfrm>
            <a:off x="9160325" y="3091521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D0F0F-77C7-4C26-99A5-67A729E2A5A0}"/>
              </a:ext>
            </a:extLst>
          </p:cNvPr>
          <p:cNvSpPr txBox="1"/>
          <p:nvPr/>
        </p:nvSpPr>
        <p:spPr>
          <a:xfrm>
            <a:off x="827312" y="2046514"/>
            <a:ext cx="38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5440-BDFB-494F-B76E-C1BB8DCD9F5D}"/>
              </a:ext>
            </a:extLst>
          </p:cNvPr>
          <p:cNvSpPr txBox="1"/>
          <p:nvPr/>
        </p:nvSpPr>
        <p:spPr>
          <a:xfrm>
            <a:off x="2764972" y="1860924"/>
            <a:ext cx="61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Randomized, double-blind, placebo/sham-controlled trial with measures to minimize bias and maximize assay sensitivity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BC12C-2735-4762-9F58-D301A140AB07}"/>
              </a:ext>
            </a:extLst>
          </p:cNvPr>
          <p:cNvSpPr txBox="1"/>
          <p:nvPr/>
        </p:nvSpPr>
        <p:spPr>
          <a:xfrm>
            <a:off x="9160325" y="2224156"/>
            <a:ext cx="93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3205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06534"/>
            <a:ext cx="8763000" cy="43208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Firm conclusions about efficacy can only be reached by randomized, double-blind, placebo/sham-controlled trials, with strict attention to minimizing bias and maximizing assay sensitivity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is not clearly represented in evidence hierarchies</a:t>
            </a:r>
          </a:p>
          <a:p>
            <a:r>
              <a:rPr lang="en-US" dirty="0">
                <a:solidFill>
                  <a:schemeClr val="bg1"/>
                </a:solidFill>
              </a:rPr>
              <a:t>In circumstances where blinding is not possible: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Control observer bias with blinded assessors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Control expectation bias with rigorous and transparent attention to non-specific factors that bias expectation</a:t>
            </a:r>
          </a:p>
          <a:p>
            <a:r>
              <a:rPr lang="en-US" dirty="0">
                <a:solidFill>
                  <a:schemeClr val="bg1"/>
                </a:solidFill>
              </a:rPr>
              <a:t>Avoid non-inferiority studies without an internal demonstration of assay sensitivity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471" y="0"/>
            <a:ext cx="7543800" cy="125272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7962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927592"/>
            <a:ext cx="8229600" cy="3101609"/>
          </a:xfrm>
        </p:spPr>
        <p:txBody>
          <a:bodyPr/>
          <a:lstStyle/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 run a research and consulting firm (Analgesic Solutions) that works with companies developing treatments for pain, and provides tools to improve the conduct of clinical trials</a:t>
            </a:r>
          </a:p>
          <a:p>
            <a:pPr marL="118872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8872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No specific conflicts for this presentation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6143" y="50278"/>
            <a:ext cx="7543800" cy="1100329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www.analgesicsolutions.com</a:t>
            </a:r>
          </a:p>
        </p:txBody>
      </p:sp>
    </p:spTree>
    <p:extLst>
      <p:ext uri="{BB962C8B-B14F-4D97-AF65-F5344CB8AC3E}">
        <p14:creationId xmlns:p14="http://schemas.microsoft.com/office/powerpoint/2010/main" val="2486818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BB78-2EF2-41D5-9111-F7636920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bias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6C0A4B-3B5B-479D-BF68-8ACDCF478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349907"/>
              </p:ext>
            </p:extLst>
          </p:nvPr>
        </p:nvGraphicFramePr>
        <p:xfrm>
          <a:off x="4245427" y="1355273"/>
          <a:ext cx="2324101" cy="152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86F0C8-BA7F-44C4-9831-1251858DAB90}"/>
              </a:ext>
            </a:extLst>
          </p:cNvPr>
          <p:cNvSpPr txBox="1"/>
          <p:nvPr/>
        </p:nvSpPr>
        <p:spPr>
          <a:xfrm>
            <a:off x="4653643" y="2721428"/>
            <a:ext cx="91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24DD3-EE3A-4A4E-9BA1-977B88E2631E}"/>
              </a:ext>
            </a:extLst>
          </p:cNvPr>
          <p:cNvSpPr txBox="1"/>
          <p:nvPr/>
        </p:nvSpPr>
        <p:spPr>
          <a:xfrm>
            <a:off x="5404756" y="2715981"/>
            <a:ext cx="91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Control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634926-5275-4141-817B-941C9C14C01B}"/>
              </a:ext>
            </a:extLst>
          </p:cNvPr>
          <p:cNvGrpSpPr/>
          <p:nvPr/>
        </p:nvGrpSpPr>
        <p:grpSpPr>
          <a:xfrm>
            <a:off x="1328037" y="2264233"/>
            <a:ext cx="2324101" cy="1643154"/>
            <a:chOff x="1523981" y="1627416"/>
            <a:chExt cx="2324101" cy="1643154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928EE005-866C-4E28-B8AA-47534C5009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0362687"/>
                </p:ext>
              </p:extLst>
            </p:nvPr>
          </p:nvGraphicFramePr>
          <p:xfrm>
            <a:off x="1523981" y="1627416"/>
            <a:ext cx="2324101" cy="1523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F9A563-1E46-4B4B-9F4A-3690871B0FAF}"/>
                </a:ext>
              </a:extLst>
            </p:cNvPr>
            <p:cNvSpPr txBox="1"/>
            <p:nvPr/>
          </p:nvSpPr>
          <p:spPr>
            <a:xfrm>
              <a:off x="1932197" y="2993571"/>
              <a:ext cx="919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Treatment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A2D9C7-82D7-4CDC-9898-3EC8D1FC3F35}"/>
                </a:ext>
              </a:extLst>
            </p:cNvPr>
            <p:cNvSpPr txBox="1"/>
            <p:nvPr/>
          </p:nvSpPr>
          <p:spPr>
            <a:xfrm>
              <a:off x="2683310" y="2988124"/>
              <a:ext cx="919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Control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FC15A-478D-49B9-8632-174A1521CF79}"/>
              </a:ext>
            </a:extLst>
          </p:cNvPr>
          <p:cNvGrpSpPr/>
          <p:nvPr/>
        </p:nvGrpSpPr>
        <p:grpSpPr>
          <a:xfrm>
            <a:off x="7217252" y="2313217"/>
            <a:ext cx="2324101" cy="1643154"/>
            <a:chOff x="7081176" y="1627414"/>
            <a:chExt cx="2324101" cy="1643154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5AD0B509-E1A0-484C-BB67-677963EA05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46791444"/>
                </p:ext>
              </p:extLst>
            </p:nvPr>
          </p:nvGraphicFramePr>
          <p:xfrm>
            <a:off x="7081176" y="1627414"/>
            <a:ext cx="2324101" cy="1523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3691AB-13FA-42F3-9AD0-8BDE538740B7}"/>
                </a:ext>
              </a:extLst>
            </p:cNvPr>
            <p:cNvSpPr txBox="1"/>
            <p:nvPr/>
          </p:nvSpPr>
          <p:spPr>
            <a:xfrm>
              <a:off x="7489392" y="2993569"/>
              <a:ext cx="919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Treatment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38D6A8-EA6C-4B07-A387-CB2E8238AB04}"/>
                </a:ext>
              </a:extLst>
            </p:cNvPr>
            <p:cNvSpPr txBox="1"/>
            <p:nvPr/>
          </p:nvSpPr>
          <p:spPr>
            <a:xfrm>
              <a:off x="8240505" y="2988122"/>
              <a:ext cx="919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Control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9D4C748-910D-446D-9954-EC132D5EEBB3}"/>
              </a:ext>
            </a:extLst>
          </p:cNvPr>
          <p:cNvSpPr txBox="1"/>
          <p:nvPr/>
        </p:nvSpPr>
        <p:spPr>
          <a:xfrm>
            <a:off x="1413213" y="1451654"/>
            <a:ext cx="2324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POSITIVE BIAS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(away from null)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2A4FE-C073-4FBE-BAB1-1C81F0B2669B}"/>
              </a:ext>
            </a:extLst>
          </p:cNvPr>
          <p:cNvSpPr txBox="1"/>
          <p:nvPr/>
        </p:nvSpPr>
        <p:spPr>
          <a:xfrm>
            <a:off x="7217252" y="1485937"/>
            <a:ext cx="2447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NEGATIVE BIAS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(towards null)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4AB40E-0549-441D-9BA6-FE9690A9EF0A}"/>
              </a:ext>
            </a:extLst>
          </p:cNvPr>
          <p:cNvCxnSpPr>
            <a:cxnSpLocks/>
          </p:cNvCxnSpPr>
          <p:nvPr/>
        </p:nvCxnSpPr>
        <p:spPr>
          <a:xfrm>
            <a:off x="5864677" y="1845131"/>
            <a:ext cx="0" cy="45296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1268A2-4062-4912-AC19-EF5C4538A563}"/>
              </a:ext>
            </a:extLst>
          </p:cNvPr>
          <p:cNvCxnSpPr>
            <a:cxnSpLocks/>
          </p:cNvCxnSpPr>
          <p:nvPr/>
        </p:nvCxnSpPr>
        <p:spPr>
          <a:xfrm>
            <a:off x="2947287" y="2579917"/>
            <a:ext cx="0" cy="78377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D1253F-A570-4A40-B6CA-907499BA7833}"/>
              </a:ext>
            </a:extLst>
          </p:cNvPr>
          <p:cNvCxnSpPr>
            <a:cxnSpLocks/>
          </p:cNvCxnSpPr>
          <p:nvPr/>
        </p:nvCxnSpPr>
        <p:spPr>
          <a:xfrm>
            <a:off x="8809281" y="2906486"/>
            <a:ext cx="0" cy="2515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BEF96E-E8FD-41CD-87C6-52FF23CD4EC0}"/>
              </a:ext>
            </a:extLst>
          </p:cNvPr>
          <p:cNvSpPr txBox="1"/>
          <p:nvPr/>
        </p:nvSpPr>
        <p:spPr>
          <a:xfrm>
            <a:off x="849086" y="4158343"/>
            <a:ext cx="3456214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Allocation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Expectation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Observer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Asymmetric non-specific factors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582054-B916-4DD7-B518-DC7AA0DFADBB}"/>
              </a:ext>
            </a:extLst>
          </p:cNvPr>
          <p:cNvSpPr txBox="1"/>
          <p:nvPr/>
        </p:nvSpPr>
        <p:spPr>
          <a:xfrm>
            <a:off x="6662097" y="4163782"/>
            <a:ext cx="3592246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 placebo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Rescue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Concomitant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Poor adherence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Measurement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Extreme variability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8D6038-734C-4DFA-9548-CC5A083E886A}"/>
              </a:ext>
            </a:extLst>
          </p:cNvPr>
          <p:cNvSpPr txBox="1"/>
          <p:nvPr/>
        </p:nvSpPr>
        <p:spPr>
          <a:xfrm>
            <a:off x="4305300" y="973084"/>
            <a:ext cx="241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PERFECT TRIAL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38" y="163502"/>
            <a:ext cx="7423255" cy="763182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POSITIVE INFORMATION Increases Placebo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198491"/>
            <a:ext cx="4838700" cy="4577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60825" y="6280467"/>
            <a:ext cx="3424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Kam-Hansen S, </a:t>
            </a:r>
            <a:r>
              <a:rPr lang="en-US" sz="1400" dirty="0" err="1"/>
              <a:t>Sci</a:t>
            </a:r>
            <a:r>
              <a:rPr lang="en-US" sz="1400" dirty="0"/>
              <a:t> </a:t>
            </a:r>
            <a:r>
              <a:rPr lang="en-US" sz="1400" dirty="0" err="1"/>
              <a:t>Transl</a:t>
            </a:r>
            <a:r>
              <a:rPr lang="en-US" sz="1400" dirty="0"/>
              <a:t> Med, 2014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66251" y="5839903"/>
            <a:ext cx="42041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</a:t>
            </a:r>
            <a:r>
              <a:rPr lang="en-US" altLang="en-US" sz="1050" dirty="0">
                <a:solidFill>
                  <a:schemeClr val="bg1"/>
                </a:solidFill>
              </a:rPr>
              <a:t>= No Treatment; </a:t>
            </a:r>
            <a:r>
              <a:rPr lang="en-US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en-US" sz="1050" b="1" dirty="0">
                <a:solidFill>
                  <a:schemeClr val="bg1"/>
                </a:solidFill>
              </a:rPr>
              <a:t> </a:t>
            </a:r>
            <a:r>
              <a:rPr lang="en-US" altLang="en-US" sz="1050" dirty="0">
                <a:solidFill>
                  <a:schemeClr val="bg1"/>
                </a:solidFill>
              </a:rPr>
              <a:t>= Placebo; </a:t>
            </a:r>
            <a:r>
              <a:rPr lang="en-US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altLang="en-US" sz="1050" dirty="0">
                <a:solidFill>
                  <a:schemeClr val="bg1"/>
                </a:solidFill>
              </a:rPr>
              <a:t>= Placebo or </a:t>
            </a:r>
            <a:r>
              <a:rPr lang="en-US" altLang="en-US" sz="1050" dirty="0" err="1">
                <a:solidFill>
                  <a:schemeClr val="bg1"/>
                </a:solidFill>
              </a:rPr>
              <a:t>Maxalt</a:t>
            </a:r>
            <a:r>
              <a:rPr lang="en-US" altLang="en-US" sz="1050" dirty="0">
                <a:solidFill>
                  <a:schemeClr val="bg1"/>
                </a:solidFill>
              </a:rPr>
              <a:t>; </a:t>
            </a:r>
            <a:r>
              <a:rPr lang="en-US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altLang="en-US" sz="1050" dirty="0">
                <a:solidFill>
                  <a:schemeClr val="bg1"/>
                </a:solidFill>
              </a:rPr>
              <a:t>= </a:t>
            </a:r>
            <a:r>
              <a:rPr lang="en-US" altLang="en-US" sz="1050" dirty="0" err="1">
                <a:solidFill>
                  <a:schemeClr val="bg1"/>
                </a:solidFill>
              </a:rPr>
              <a:t>Maxalt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95954" y="2654127"/>
            <a:ext cx="792560" cy="191389"/>
            <a:chOff x="3138181" y="2907985"/>
            <a:chExt cx="1056747" cy="429104"/>
          </a:xfrm>
        </p:grpSpPr>
        <p:sp>
          <p:nvSpPr>
            <p:cNvPr id="15" name="Down Arrow 14"/>
            <p:cNvSpPr/>
            <p:nvPr/>
          </p:nvSpPr>
          <p:spPr>
            <a:xfrm>
              <a:off x="3996965" y="2907985"/>
              <a:ext cx="197963" cy="42910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Connector 16"/>
            <p:cNvCxnSpPr>
              <a:endCxn id="15" idx="0"/>
            </p:cNvCxnSpPr>
            <p:nvPr/>
          </p:nvCxnSpPr>
          <p:spPr>
            <a:xfrm>
              <a:off x="3138181" y="2907985"/>
              <a:ext cx="1005840" cy="0"/>
            </a:xfrm>
            <a:prstGeom prst="line">
              <a:avLst/>
            </a:prstGeom>
            <a:ln w="38100" cap="flat" cmpd="sng" algn="ctr">
              <a:solidFill>
                <a:schemeClr val="accent2">
                  <a:lumMod val="75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378777" y="3175592"/>
            <a:ext cx="815990" cy="311576"/>
            <a:chOff x="4505427" y="3546531"/>
            <a:chExt cx="1087986" cy="42910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505427" y="3554316"/>
              <a:ext cx="100584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Down Arrow 19"/>
            <p:cNvSpPr/>
            <p:nvPr/>
          </p:nvSpPr>
          <p:spPr>
            <a:xfrm>
              <a:off x="5395450" y="3546531"/>
              <a:ext cx="197963" cy="42910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0923085"/>
              </p:ext>
            </p:extLst>
          </p:nvPr>
        </p:nvGraphicFramePr>
        <p:xfrm>
          <a:off x="6359803" y="1671043"/>
          <a:ext cx="5283588" cy="351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3370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EFD5B5-F5B2-4D91-8CB8-0C011D385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6EFD5B5-F5B2-4D91-8CB8-0C011D385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6254C0-7C1D-4ACB-A275-265C223F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616254C0-7C1D-4ACB-A275-265C223FC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316F5-9560-406F-B94D-11513803B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401316F5-9560-406F-B94D-11513803B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6611"/>
          <a:stretch/>
        </p:blipFill>
        <p:spPr>
          <a:xfrm>
            <a:off x="876300" y="1612923"/>
            <a:ext cx="5282517" cy="2826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243" y="0"/>
            <a:ext cx="8229600" cy="804921"/>
          </a:xfr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lnSpc>
                <a:spcPct val="80000"/>
              </a:lnSpc>
            </a:pPr>
            <a:r>
              <a:rPr lang="en-US" sz="2900" dirty="0"/>
              <a:t>“Enhanced Materials” Increase the Placebo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defTabSz="685800"/>
            <a:fld id="{D57F1E4F-1CFF-5643-939E-217C01CDF565}" type="slidenum">
              <a:rPr lang="en-US" sz="675">
                <a:solidFill>
                  <a:schemeClr val="accent1"/>
                </a:solidFill>
              </a:rPr>
              <a:pPr defTabSz="685800"/>
              <a:t>5</a:t>
            </a:fld>
            <a:endParaRPr lang="en-US" sz="675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3843" y="6349803"/>
            <a:ext cx="684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Wise RA,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Allerg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1" y="1776907"/>
            <a:ext cx="3434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Asthma, n=601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Glossy print, TV ads, brand name vs. “neutral”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Led to increased placebo effect compared to same drug with neutral materials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70DFBD-BB44-4883-B565-D4913E80D165}"/>
              </a:ext>
            </a:extLst>
          </p:cNvPr>
          <p:cNvCxnSpPr>
            <a:cxnSpLocks/>
          </p:cNvCxnSpPr>
          <p:nvPr/>
        </p:nvCxnSpPr>
        <p:spPr>
          <a:xfrm flipV="1">
            <a:off x="2318657" y="2405743"/>
            <a:ext cx="1817914" cy="620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8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4354" y="6359877"/>
            <a:ext cx="5507719" cy="274320"/>
          </a:xfrm>
        </p:spPr>
        <p:txBody>
          <a:bodyPr/>
          <a:lstStyle/>
          <a:p>
            <a:pPr algn="r"/>
            <a:r>
              <a:rPr lang="en-US" sz="1600" dirty="0" err="1">
                <a:solidFill>
                  <a:schemeClr val="tx1"/>
                </a:solidFill>
              </a:rPr>
              <a:t>Gracely</a:t>
            </a:r>
            <a:r>
              <a:rPr lang="en-US" sz="1600" dirty="0">
                <a:solidFill>
                  <a:schemeClr val="tx1"/>
                </a:solidFill>
              </a:rPr>
              <a:t> RH, Lancet, 1985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71029FB1-3E22-4390-B966-0CAAE3E644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16" y="-58626"/>
            <a:ext cx="10121898" cy="1161009"/>
          </a:xfrm>
        </p:spPr>
        <p:txBody>
          <a:bodyPr>
            <a:noAutofit/>
          </a:bodyPr>
          <a:lstStyle/>
          <a:p>
            <a:r>
              <a:rPr lang="en-US" sz="2900" dirty="0"/>
              <a:t>Investigator expectation is transmitted unconsciously by investigators to subjects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86" y="1564048"/>
            <a:ext cx="4990294" cy="4026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A3F3E8-3E20-4B1C-8A15-0E3B09317525}"/>
              </a:ext>
            </a:extLst>
          </p:cNvPr>
          <p:cNvSpPr txBox="1"/>
          <p:nvPr/>
        </p:nvSpPr>
        <p:spPr>
          <a:xfrm>
            <a:off x="7051221" y="1754496"/>
            <a:ext cx="34099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Placebo patients in the</a:t>
            </a:r>
          </a:p>
          <a:p>
            <a:r>
              <a:rPr lang="en-US" dirty="0">
                <a:solidFill>
                  <a:schemeClr val="tx2"/>
                </a:solidFill>
              </a:rPr>
              <a:t>“Placebo or Naloxone” group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441F57-0C24-4673-A62D-8050ED58784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281057" y="2077662"/>
            <a:ext cx="770164" cy="1783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B7F250-01C1-4E87-B027-642DD316827D}"/>
              </a:ext>
            </a:extLst>
          </p:cNvPr>
          <p:cNvSpPr txBox="1"/>
          <p:nvPr/>
        </p:nvSpPr>
        <p:spPr>
          <a:xfrm>
            <a:off x="7056660" y="3670393"/>
            <a:ext cx="340995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Placebo patients in the</a:t>
            </a:r>
          </a:p>
          <a:p>
            <a:r>
              <a:rPr lang="en-US" dirty="0">
                <a:solidFill>
                  <a:schemeClr val="tx2"/>
                </a:solidFill>
              </a:rPr>
              <a:t>“Placebo, Naloxone, or Fentanyl” group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7BABF-9835-4863-AE52-39CEE3D4F0F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6286496" y="4011398"/>
            <a:ext cx="770164" cy="12066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F35D365-AAC0-46A1-A1EA-3104653476D6}"/>
              </a:ext>
            </a:extLst>
          </p:cNvPr>
          <p:cNvSpPr txBox="1"/>
          <p:nvPr/>
        </p:nvSpPr>
        <p:spPr>
          <a:xfrm>
            <a:off x="7089321" y="5268687"/>
            <a:ext cx="3453493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Single-blind = no blind</a:t>
            </a:r>
          </a:p>
        </p:txBody>
      </p:sp>
    </p:spTree>
    <p:extLst>
      <p:ext uri="{BB962C8B-B14F-4D97-AF65-F5344CB8AC3E}">
        <p14:creationId xmlns:p14="http://schemas.microsoft.com/office/powerpoint/2010/main" val="236720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0" y="1873830"/>
            <a:ext cx="3620996" cy="37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220" y="142376"/>
            <a:ext cx="7423255" cy="783055"/>
          </a:xfrm>
        </p:spPr>
        <p:txBody>
          <a:bodyPr>
            <a:normAutofit/>
          </a:bodyPr>
          <a:lstStyle/>
          <a:p>
            <a:r>
              <a:rPr lang="en-US" sz="2800" dirty="0"/>
              <a:t>Warmth And Empathy Enhance Placebo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045626" y="5951005"/>
            <a:ext cx="32779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/>
              <a:t>Kelley,  Psychosomatic Medicine, 2009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981433" y="5338994"/>
            <a:ext cx="1371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1200" dirty="0">
                <a:solidFill>
                  <a:schemeClr val="accent2">
                    <a:lumMod val="50000"/>
                  </a:schemeClr>
                </a:solidFill>
              </a:rPr>
              <a:t> (p &lt; 0.001)</a:t>
            </a:r>
          </a:p>
        </p:txBody>
      </p:sp>
      <p:sp>
        <p:nvSpPr>
          <p:cNvPr id="15" name="Arrow: Left 2"/>
          <p:cNvSpPr/>
          <p:nvPr/>
        </p:nvSpPr>
        <p:spPr bwMode="auto">
          <a:xfrm>
            <a:off x="5421630" y="2655300"/>
            <a:ext cx="4149329" cy="764160"/>
          </a:xfrm>
          <a:prstGeom prst="leftArrow">
            <a:avLst/>
          </a:prstGeom>
          <a:solidFill>
            <a:srgbClr val="E8B0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and empathic acupuncture providers</a:t>
            </a:r>
          </a:p>
        </p:txBody>
      </p:sp>
      <p:sp>
        <p:nvSpPr>
          <p:cNvPr id="16" name="Arrow: Left 6"/>
          <p:cNvSpPr/>
          <p:nvPr/>
        </p:nvSpPr>
        <p:spPr bwMode="auto">
          <a:xfrm>
            <a:off x="4520294" y="3359244"/>
            <a:ext cx="5050665" cy="764160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 and business-like acupuncture providers</a:t>
            </a:r>
          </a:p>
        </p:txBody>
      </p:sp>
    </p:spTree>
    <p:extLst>
      <p:ext uri="{BB962C8B-B14F-4D97-AF65-F5344CB8AC3E}">
        <p14:creationId xmlns:p14="http://schemas.microsoft.com/office/powerpoint/2010/main" val="142357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Subject expectation comes from: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Research staff expectation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Printed and on-line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subjects, word of mouth</a:t>
            </a:r>
          </a:p>
          <a:p>
            <a:r>
              <a:rPr lang="en-US" dirty="0">
                <a:solidFill>
                  <a:schemeClr val="bg1"/>
                </a:solidFill>
              </a:rPr>
              <a:t>Expectation bias can: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uniformly high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</a:rPr>
              <a:t> bias studies to the null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asymmetric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 b</a:t>
            </a:r>
            <a:r>
              <a:rPr lang="en-US" dirty="0">
                <a:solidFill>
                  <a:schemeClr val="bg1"/>
                </a:solidFill>
              </a:rPr>
              <a:t>ias one treatment over another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5072"/>
            <a:ext cx="7543800" cy="907306"/>
          </a:xfrm>
        </p:spPr>
        <p:txBody>
          <a:bodyPr/>
          <a:lstStyle/>
          <a:p>
            <a:r>
              <a:rPr lang="en-US" dirty="0"/>
              <a:t>Expectation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611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414" y="1382895"/>
            <a:ext cx="8229600" cy="409220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more concomitant treatments patients are allowed, the harder it is to discriminate one treatment from another</a:t>
            </a:r>
          </a:p>
          <a:p>
            <a:r>
              <a:rPr lang="en-US" dirty="0">
                <a:solidFill>
                  <a:schemeClr val="bg1"/>
                </a:solidFill>
              </a:rPr>
              <a:t>Patients are poorly adherent to prescribed medications and at documenting actual use</a:t>
            </a:r>
          </a:p>
          <a:p>
            <a:r>
              <a:rPr lang="en-US" dirty="0">
                <a:solidFill>
                  <a:schemeClr val="bg1"/>
                </a:solidFill>
              </a:rPr>
              <a:t>Concomitant treatments should be minimized, standardized, monitored, and quantified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5072"/>
            <a:ext cx="7543800" cy="795527"/>
          </a:xfrm>
        </p:spPr>
        <p:txBody>
          <a:bodyPr/>
          <a:lstStyle/>
          <a:p>
            <a:r>
              <a:rPr lang="en-US" dirty="0"/>
              <a:t>Concomitant and Rescue Treatments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2146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Katz N, Neurology, 2005; </a:t>
            </a:r>
            <a:r>
              <a:rPr lang="en-US" sz="1600" dirty="0" err="1"/>
              <a:t>Mou</a:t>
            </a:r>
            <a:r>
              <a:rPr lang="en-US" sz="1600" dirty="0"/>
              <a:t> J, Pain, 2013 </a:t>
            </a:r>
          </a:p>
        </p:txBody>
      </p:sp>
    </p:spTree>
    <p:extLst>
      <p:ext uri="{BB962C8B-B14F-4D97-AF65-F5344CB8AC3E}">
        <p14:creationId xmlns:p14="http://schemas.microsoft.com/office/powerpoint/2010/main" val="38937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Whitney Book"/>
        <a:ea typeface=""/>
        <a:cs typeface=""/>
      </a:majorFont>
      <a:minorFont>
        <a:latin typeface="Whitney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FFFFFF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804</Words>
  <Application>Microsoft Office PowerPoint</Application>
  <PresentationFormat>Widescreen</PresentationFormat>
  <Paragraphs>146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DINCondensed</vt:lpstr>
      <vt:lpstr>Symbol</vt:lpstr>
      <vt:lpstr>Whitney Book</vt:lpstr>
      <vt:lpstr>Office Theme</vt:lpstr>
      <vt:lpstr>Sources of Bias in Randomized Controlled Trials of Spinal Cord Stimulation</vt:lpstr>
      <vt:lpstr>Disclosures</vt:lpstr>
      <vt:lpstr>Types of bias</vt:lpstr>
      <vt:lpstr>POSITIVE INFORMATION Increases Placebo Effect</vt:lpstr>
      <vt:lpstr>“Enhanced Materials” Increase the Placebo Response</vt:lpstr>
      <vt:lpstr>Investigator expectation is transmitted unconsciously by investigators to subjects</vt:lpstr>
      <vt:lpstr>Warmth And Empathy Enhance Placebo Response</vt:lpstr>
      <vt:lpstr>Expectation bias</vt:lpstr>
      <vt:lpstr>Concomitant and Rescue Treatments</vt:lpstr>
      <vt:lpstr>Accurate Pain Reporting and Extreme Variability</vt:lpstr>
      <vt:lpstr>Non-inferiority studies are uninterpretable</vt:lpstr>
      <vt:lpstr>Mitigation</vt:lpstr>
      <vt:lpstr>Levels of Evidence</vt:lpstr>
      <vt:lpstr>Conclusions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jewett</dc:creator>
  <cp:lastModifiedBy>Nathaniel Katz</cp:lastModifiedBy>
  <cp:revision>70</cp:revision>
  <dcterms:created xsi:type="dcterms:W3CDTF">2017-04-12T19:17:56Z</dcterms:created>
  <dcterms:modified xsi:type="dcterms:W3CDTF">2018-11-15T08:42:48Z</dcterms:modified>
</cp:coreProperties>
</file>