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1"/>
  </p:sldMasterIdLst>
  <p:notesMasterIdLst>
    <p:notesMasterId r:id="rId32"/>
  </p:notesMasterIdLst>
  <p:sldIdLst>
    <p:sldId id="256" r:id="rId2"/>
    <p:sldId id="363" r:id="rId3"/>
    <p:sldId id="309" r:id="rId4"/>
    <p:sldId id="346" r:id="rId5"/>
    <p:sldId id="326" r:id="rId6"/>
    <p:sldId id="364" r:id="rId7"/>
    <p:sldId id="361" r:id="rId8"/>
    <p:sldId id="337" r:id="rId9"/>
    <p:sldId id="331" r:id="rId10"/>
    <p:sldId id="330" r:id="rId11"/>
    <p:sldId id="333" r:id="rId12"/>
    <p:sldId id="354" r:id="rId13"/>
    <p:sldId id="356" r:id="rId14"/>
    <p:sldId id="362" r:id="rId15"/>
    <p:sldId id="357" r:id="rId16"/>
    <p:sldId id="359" r:id="rId17"/>
    <p:sldId id="335" r:id="rId18"/>
    <p:sldId id="339" r:id="rId19"/>
    <p:sldId id="340" r:id="rId20"/>
    <p:sldId id="351" r:id="rId21"/>
    <p:sldId id="318" r:id="rId22"/>
    <p:sldId id="342" r:id="rId23"/>
    <p:sldId id="338" r:id="rId24"/>
    <p:sldId id="272" r:id="rId25"/>
    <p:sldId id="343" r:id="rId26"/>
    <p:sldId id="275" r:id="rId27"/>
    <p:sldId id="345" r:id="rId28"/>
    <p:sldId id="360" r:id="rId29"/>
    <p:sldId id="352" r:id="rId30"/>
    <p:sldId id="353"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2" pos="3864" userDrawn="1">
          <p15:clr>
            <a:srgbClr val="A4A3A4"/>
          </p15:clr>
        </p15:guide>
        <p15:guide id="3" orient="horz" pos="1584" userDrawn="1">
          <p15:clr>
            <a:srgbClr val="A4A3A4"/>
          </p15:clr>
        </p15:guide>
        <p15:guide id="4" orient="horz" pos="753">
          <p15:clr>
            <a:srgbClr val="A4A3A4"/>
          </p15:clr>
        </p15:guide>
        <p15:guide id="5" orient="horz" pos="3881">
          <p15:clr>
            <a:srgbClr val="A4A3A4"/>
          </p15:clr>
        </p15:guide>
        <p15:guide id="6" orient="horz" pos="1981">
          <p15:clr>
            <a:srgbClr val="A4A3A4"/>
          </p15:clr>
        </p15:guide>
        <p15:guide id="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wandter, Jennifer" initials="GJ" lastIdx="1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25" autoAdjust="0"/>
    <p:restoredTop sz="93023" autoAdjust="0"/>
  </p:normalViewPr>
  <p:slideViewPr>
    <p:cSldViewPr snapToGrid="0" showGuides="1">
      <p:cViewPr varScale="1">
        <p:scale>
          <a:sx n="95" d="100"/>
          <a:sy n="95" d="100"/>
        </p:scale>
        <p:origin x="-288" y="-96"/>
      </p:cViewPr>
      <p:guideLst>
        <p:guide orient="horz" pos="1231"/>
        <p:guide orient="horz" pos="753"/>
        <p:guide orient="horz" pos="4319"/>
        <p:guide orient="horz" pos="1981"/>
        <p:guide pos="3881"/>
        <p:guide/>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0A42CD-B5C0-46E5-BA63-39CAC47C3D51}" type="datetimeFigureOut">
              <a:rPr lang="en-US" smtClean="0"/>
              <a:t>11/16/18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BE4FF-6895-45B2-BBAE-15219F98E612}" type="slidenum">
              <a:rPr lang="en-US" smtClean="0"/>
              <a:t>‹#›</a:t>
            </a:fld>
            <a:endParaRPr lang="en-US"/>
          </a:p>
        </p:txBody>
      </p:sp>
    </p:spTree>
    <p:extLst>
      <p:ext uri="{BB962C8B-B14F-4D97-AF65-F5344CB8AC3E}">
        <p14:creationId xmlns:p14="http://schemas.microsoft.com/office/powerpoint/2010/main" val="133074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5</a:t>
            </a:fld>
            <a:endParaRPr lang="en-US"/>
          </a:p>
        </p:txBody>
      </p:sp>
    </p:spTree>
    <p:extLst>
      <p:ext uri="{BB962C8B-B14F-4D97-AF65-F5344CB8AC3E}">
        <p14:creationId xmlns:p14="http://schemas.microsoft.com/office/powerpoint/2010/main" val="2802992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6</a:t>
            </a:fld>
            <a:endParaRPr lang="en-US"/>
          </a:p>
        </p:txBody>
      </p:sp>
    </p:spTree>
    <p:extLst>
      <p:ext uri="{BB962C8B-B14F-4D97-AF65-F5344CB8AC3E}">
        <p14:creationId xmlns:p14="http://schemas.microsoft.com/office/powerpoint/2010/main" val="2802992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9</a:t>
            </a:fld>
            <a:endParaRPr lang="en-US"/>
          </a:p>
        </p:txBody>
      </p:sp>
    </p:spTree>
    <p:extLst>
      <p:ext uri="{BB962C8B-B14F-4D97-AF65-F5344CB8AC3E}">
        <p14:creationId xmlns:p14="http://schemas.microsoft.com/office/powerpoint/2010/main" val="175252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10</a:t>
            </a:fld>
            <a:endParaRPr lang="en-US"/>
          </a:p>
        </p:txBody>
      </p:sp>
    </p:spTree>
    <p:extLst>
      <p:ext uri="{BB962C8B-B14F-4D97-AF65-F5344CB8AC3E}">
        <p14:creationId xmlns:p14="http://schemas.microsoft.com/office/powerpoint/2010/main" val="42280665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it? (only applies to some), if disallow it what do you do?</a:t>
            </a:r>
          </a:p>
          <a:p>
            <a:r>
              <a:rPr lang="en-US" dirty="0" smtClean="0"/>
              <a:t>Drop outs – how to handle</a:t>
            </a:r>
            <a:r>
              <a:rPr lang="en-US" baseline="0" dirty="0" smtClean="0"/>
              <a:t> missing data depending on reason.</a:t>
            </a:r>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11</a:t>
            </a:fld>
            <a:endParaRPr lang="en-US"/>
          </a:p>
        </p:txBody>
      </p:sp>
    </p:spTree>
    <p:extLst>
      <p:ext uri="{BB962C8B-B14F-4D97-AF65-F5344CB8AC3E}">
        <p14:creationId xmlns:p14="http://schemas.microsoft.com/office/powerpoint/2010/main" val="835978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Possibilities</a:t>
            </a:r>
            <a:r>
              <a:rPr lang="en-US" baseline="0" dirty="0" smtClean="0"/>
              <a:t> for </a:t>
            </a:r>
            <a:r>
              <a:rPr lang="en-US" baseline="0" dirty="0" err="1" smtClean="0"/>
              <a:t>intercurrent</a:t>
            </a:r>
            <a:r>
              <a:rPr lang="en-US" baseline="0" dirty="0" smtClean="0"/>
              <a:t> events </a:t>
            </a:r>
          </a:p>
          <a:p>
            <a:r>
              <a:rPr lang="en-US" baseline="0" dirty="0" smtClean="0"/>
              <a:t>Drop out of study </a:t>
            </a:r>
            <a:r>
              <a:rPr lang="is-IS" baseline="0" dirty="0" smtClean="0"/>
              <a:t>… its a pain to come to the visits</a:t>
            </a:r>
            <a:endParaRPr lang="en-US" baseline="0" dirty="0" smtClean="0"/>
          </a:p>
          <a:p>
            <a:r>
              <a:rPr lang="en-US" baseline="0" dirty="0" smtClean="0"/>
              <a:t>Use a study medication that they </a:t>
            </a:r>
            <a:r>
              <a:rPr lang="en-US" baseline="0" dirty="0" err="1" smtClean="0"/>
              <a:t>arent</a:t>
            </a:r>
            <a:r>
              <a:rPr lang="en-US" baseline="0" dirty="0" smtClean="0"/>
              <a:t> allowed to</a:t>
            </a:r>
          </a:p>
          <a:p>
            <a:r>
              <a:rPr lang="en-US" baseline="0" dirty="0" smtClean="0"/>
              <a:t>Turn off stimulator (AE or other reason)</a:t>
            </a:r>
          </a:p>
          <a:p>
            <a:endParaRPr lang="en-US" baseline="0" dirty="0" smtClean="0"/>
          </a:p>
        </p:txBody>
      </p:sp>
      <p:sp>
        <p:nvSpPr>
          <p:cNvPr id="4" name="Slide Number Placeholder 3"/>
          <p:cNvSpPr>
            <a:spLocks noGrp="1"/>
          </p:cNvSpPr>
          <p:nvPr>
            <p:ph type="sldNum" sz="quarter" idx="10"/>
          </p:nvPr>
        </p:nvSpPr>
        <p:spPr/>
        <p:txBody>
          <a:bodyPr/>
          <a:lstStyle/>
          <a:p>
            <a:fld id="{750BE4FF-6895-45B2-BBAE-15219F98E612}" type="slidenum">
              <a:rPr lang="en-US" smtClean="0"/>
              <a:t>12</a:t>
            </a:fld>
            <a:endParaRPr lang="en-US"/>
          </a:p>
        </p:txBody>
      </p:sp>
    </p:spTree>
    <p:extLst>
      <p:ext uri="{BB962C8B-B14F-4D97-AF65-F5344CB8AC3E}">
        <p14:creationId xmlns:p14="http://schemas.microsoft.com/office/powerpoint/2010/main" val="3348086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Allow it? (only applies to some), if disallow it what do you do?</a:t>
            </a:r>
          </a:p>
          <a:p>
            <a:r>
              <a:rPr lang="en-US" dirty="0" smtClean="0"/>
              <a:t>Drop outs – how to handle</a:t>
            </a:r>
            <a:r>
              <a:rPr lang="en-US" baseline="0" dirty="0" smtClean="0"/>
              <a:t> missing data depending on reason.</a:t>
            </a:r>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13</a:t>
            </a:fld>
            <a:endParaRPr lang="en-US"/>
          </a:p>
        </p:txBody>
      </p:sp>
    </p:spTree>
    <p:extLst>
      <p:ext uri="{BB962C8B-B14F-4D97-AF65-F5344CB8AC3E}">
        <p14:creationId xmlns:p14="http://schemas.microsoft.com/office/powerpoint/2010/main" val="2688454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15</a:t>
            </a:fld>
            <a:endParaRPr lang="en-US"/>
          </a:p>
        </p:txBody>
      </p:sp>
    </p:spTree>
    <p:extLst>
      <p:ext uri="{BB962C8B-B14F-4D97-AF65-F5344CB8AC3E}">
        <p14:creationId xmlns:p14="http://schemas.microsoft.com/office/powerpoint/2010/main" val="3614918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0BE4FF-6895-45B2-BBAE-15219F98E612}" type="slidenum">
              <a:rPr lang="en-US" smtClean="0"/>
              <a:t>22</a:t>
            </a:fld>
            <a:endParaRPr lang="en-US"/>
          </a:p>
        </p:txBody>
      </p:sp>
    </p:spTree>
    <p:extLst>
      <p:ext uri="{BB962C8B-B14F-4D97-AF65-F5344CB8AC3E}">
        <p14:creationId xmlns:p14="http://schemas.microsoft.com/office/powerpoint/2010/main" val="1306419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532A715-78EB-492D-89CF-34B5C07CC366}" type="datetimeFigureOut">
              <a:rPr lang="en-US" smtClean="0"/>
              <a:t>11/16/18</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929EBB36-B9E3-4DBD-8E88-492537A9DF25}" type="slidenum">
              <a:rPr lang="en-US" smtClean="0"/>
              <a:t>‹#›</a:t>
            </a:fld>
            <a:endParaRPr lang="en-US"/>
          </a:p>
        </p:txBody>
      </p:sp>
    </p:spTree>
    <p:extLst>
      <p:ext uri="{BB962C8B-B14F-4D97-AF65-F5344CB8AC3E}">
        <p14:creationId xmlns:p14="http://schemas.microsoft.com/office/powerpoint/2010/main" val="3153851639"/>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32A715-78EB-492D-89CF-34B5C07CC366}"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372017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532A715-78EB-492D-89CF-34B5C07CC366}" type="datetimeFigureOut">
              <a:rPr lang="en-US" smtClean="0"/>
              <a:t>11/16/18</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929EBB36-B9E3-4DBD-8E88-492537A9DF25}" type="slidenum">
              <a:rPr lang="en-US" smtClean="0"/>
              <a:t>‹#›</a:t>
            </a:fld>
            <a:endParaRPr lang="en-US"/>
          </a:p>
        </p:txBody>
      </p:sp>
    </p:spTree>
    <p:extLst>
      <p:ext uri="{BB962C8B-B14F-4D97-AF65-F5344CB8AC3E}">
        <p14:creationId xmlns:p14="http://schemas.microsoft.com/office/powerpoint/2010/main" val="338103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32A715-78EB-492D-89CF-34B5C07CC366}" type="datetimeFigureOut">
              <a:rPr lang="en-US" smtClean="0"/>
              <a:t>11/16/18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202379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532A715-78EB-492D-89CF-34B5C07CC366}" type="datetimeFigureOut">
              <a:rPr lang="en-US" smtClean="0"/>
              <a:t>11/16/18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929EBB36-B9E3-4DBD-8E88-492537A9DF25}" type="slidenum">
              <a:rPr lang="en-US" smtClean="0"/>
              <a:t>‹#›</a:t>
            </a:fld>
            <a:endParaRPr lang="en-US"/>
          </a:p>
        </p:txBody>
      </p:sp>
    </p:spTree>
    <p:extLst>
      <p:ext uri="{BB962C8B-B14F-4D97-AF65-F5344CB8AC3E}">
        <p14:creationId xmlns:p14="http://schemas.microsoft.com/office/powerpoint/2010/main" val="1658603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32A715-78EB-492D-89CF-34B5C07CC366}" type="datetimeFigureOut">
              <a:rPr lang="en-US" smtClean="0"/>
              <a:t>11/16/18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3130301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32A715-78EB-492D-89CF-34B5C07CC366}" type="datetimeFigureOut">
              <a:rPr lang="en-US" smtClean="0"/>
              <a:t>11/16/18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2365849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32A715-78EB-492D-89CF-34B5C07CC366}" type="datetimeFigureOut">
              <a:rPr lang="en-US" smtClean="0"/>
              <a:t>11/16/18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405478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32A715-78EB-492D-89CF-34B5C07CC366}" type="datetimeFigureOut">
              <a:rPr lang="en-US" smtClean="0"/>
              <a:t>11/16/18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190683710"/>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532A715-78EB-492D-89CF-34B5C07CC366}" type="datetimeFigureOut">
              <a:rPr lang="en-US" smtClean="0"/>
              <a:t>11/16/18</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929EBB36-B9E3-4DBD-8E88-492537A9DF25}" type="slidenum">
              <a:rPr lang="en-US" smtClean="0"/>
              <a:t>‹#›</a:t>
            </a:fld>
            <a:endParaRPr lang="en-US"/>
          </a:p>
        </p:txBody>
      </p:sp>
    </p:spTree>
    <p:extLst>
      <p:ext uri="{BB962C8B-B14F-4D97-AF65-F5344CB8AC3E}">
        <p14:creationId xmlns:p14="http://schemas.microsoft.com/office/powerpoint/2010/main" val="849420340"/>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32A715-78EB-492D-89CF-34B5C07CC366}" type="datetimeFigureOut">
              <a:rPr lang="en-US" smtClean="0"/>
              <a:t>11/16/18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9EBB36-B9E3-4DBD-8E88-492537A9DF25}" type="slidenum">
              <a:rPr lang="en-US" smtClean="0"/>
              <a:t>‹#›</a:t>
            </a:fld>
            <a:endParaRPr lang="en-US"/>
          </a:p>
        </p:txBody>
      </p:sp>
    </p:spTree>
    <p:extLst>
      <p:ext uri="{BB962C8B-B14F-4D97-AF65-F5344CB8AC3E}">
        <p14:creationId xmlns:p14="http://schemas.microsoft.com/office/powerpoint/2010/main" val="211924122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532A715-78EB-492D-89CF-34B5C07CC366}" type="datetimeFigureOut">
              <a:rPr lang="en-US" smtClean="0"/>
              <a:t>11/16/18</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929EBB36-B9E3-4DBD-8E88-492537A9DF25}"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78834520"/>
      </p:ext>
    </p:extLst>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79848" y="3873822"/>
            <a:ext cx="10108504" cy="1815882"/>
          </a:xfrm>
          <a:prstGeom prst="rect">
            <a:avLst/>
          </a:prstGeom>
          <a:noFill/>
        </p:spPr>
        <p:txBody>
          <a:bodyPr wrap="square" rtlCol="0">
            <a:spAutoFit/>
          </a:bodyPr>
          <a:lstStyle/>
          <a:p>
            <a:pPr algn="ctr">
              <a:spcBef>
                <a:spcPts val="0"/>
              </a:spcBef>
            </a:pPr>
            <a:r>
              <a:rPr lang="en-US" altLang="en-US" sz="2800" dirty="0">
                <a:latin typeface="Rockwell" panose="02060603020205020403" pitchFamily="18" charset="0"/>
                <a:cs typeface="Arial" panose="020B0604020202020204" pitchFamily="34" charset="0"/>
              </a:rPr>
              <a:t>Jennifer S. Gewandter, PhD, MPH</a:t>
            </a:r>
          </a:p>
          <a:p>
            <a:pPr algn="ctr">
              <a:spcBef>
                <a:spcPts val="0"/>
              </a:spcBef>
            </a:pPr>
            <a:r>
              <a:rPr lang="en-US" altLang="en-US" sz="2800" dirty="0">
                <a:latin typeface="Rockwell" panose="02060603020205020403" pitchFamily="18" charset="0"/>
                <a:cs typeface="Arial" panose="020B0604020202020204" pitchFamily="34" charset="0"/>
              </a:rPr>
              <a:t>Assistant Professor</a:t>
            </a:r>
          </a:p>
          <a:p>
            <a:pPr algn="ctr">
              <a:spcBef>
                <a:spcPts val="0"/>
              </a:spcBef>
            </a:pPr>
            <a:r>
              <a:rPr lang="en-US" altLang="en-US" sz="2800" dirty="0">
                <a:latin typeface="Rockwell" panose="02060603020205020403" pitchFamily="18" charset="0"/>
                <a:cs typeface="Arial" panose="020B0604020202020204" pitchFamily="34" charset="0"/>
              </a:rPr>
              <a:t>University of Rochester</a:t>
            </a:r>
          </a:p>
          <a:p>
            <a:pPr algn="ctr">
              <a:spcBef>
                <a:spcPts val="0"/>
              </a:spcBef>
            </a:pPr>
            <a:r>
              <a:rPr lang="en-US" altLang="en-US" sz="2800" dirty="0">
                <a:latin typeface="Rockwell" panose="02060603020205020403" pitchFamily="18" charset="0"/>
                <a:cs typeface="Arial" panose="020B0604020202020204" pitchFamily="34" charset="0"/>
              </a:rPr>
              <a:t>Department of Anesthesiology and Perioperative Medicine</a:t>
            </a:r>
          </a:p>
        </p:txBody>
      </p:sp>
      <p:sp>
        <p:nvSpPr>
          <p:cNvPr id="5" name="TextBox 4"/>
          <p:cNvSpPr txBox="1"/>
          <p:nvPr/>
        </p:nvSpPr>
        <p:spPr>
          <a:xfrm>
            <a:off x="500744" y="1686426"/>
            <a:ext cx="11348356" cy="1446550"/>
          </a:xfrm>
          <a:prstGeom prst="rect">
            <a:avLst/>
          </a:prstGeom>
          <a:noFill/>
        </p:spPr>
        <p:txBody>
          <a:bodyPr wrap="square" rtlCol="0">
            <a:spAutoFit/>
          </a:bodyPr>
          <a:lstStyle/>
          <a:p>
            <a:pPr algn="ctr"/>
            <a:r>
              <a:rPr lang="en-US" altLang="en-US" sz="4400" dirty="0">
                <a:latin typeface="Rockwell" panose="02060603020205020403" pitchFamily="18" charset="0"/>
                <a:cs typeface="Arial" panose="020B0604020202020204" pitchFamily="34" charset="0"/>
              </a:rPr>
              <a:t>Data analysis, interpretation, and reporting: </a:t>
            </a:r>
            <a:br>
              <a:rPr lang="en-US" altLang="en-US" sz="4400" dirty="0">
                <a:latin typeface="Rockwell" panose="02060603020205020403" pitchFamily="18" charset="0"/>
                <a:cs typeface="Arial" panose="020B0604020202020204" pitchFamily="34" charset="0"/>
              </a:rPr>
            </a:br>
            <a:r>
              <a:rPr lang="en-US" altLang="en-US" sz="4400" dirty="0" smtClean="0">
                <a:latin typeface="Rockwell" panose="02060603020205020403" pitchFamily="18" charset="0"/>
                <a:cs typeface="Arial" panose="020B0604020202020204" pitchFamily="34" charset="0"/>
              </a:rPr>
              <a:t>Discerning hype from substance</a:t>
            </a:r>
            <a:endParaRPr lang="en-US" sz="4000" dirty="0">
              <a:latin typeface="+mj-lt"/>
              <a:cs typeface="Arial" panose="020B0604020202020204" pitchFamily="34" charset="0"/>
            </a:endParaRPr>
          </a:p>
        </p:txBody>
      </p:sp>
      <p:sp>
        <p:nvSpPr>
          <p:cNvPr id="6" name="TextBox 5"/>
          <p:cNvSpPr txBox="1"/>
          <p:nvPr/>
        </p:nvSpPr>
        <p:spPr>
          <a:xfrm>
            <a:off x="3245427" y="6064433"/>
            <a:ext cx="5777346" cy="492443"/>
          </a:xfrm>
          <a:prstGeom prst="rect">
            <a:avLst/>
          </a:prstGeom>
          <a:noFill/>
        </p:spPr>
        <p:txBody>
          <a:bodyPr wrap="square" rtlCol="0">
            <a:spAutoFit/>
          </a:bodyPr>
          <a:lstStyle/>
          <a:p>
            <a:pPr algn="ctr"/>
            <a:r>
              <a:rPr lang="en-US" sz="2600" dirty="0" smtClean="0">
                <a:latin typeface="Rockwell" panose="02060603020205020403" pitchFamily="18" charset="0"/>
              </a:rPr>
              <a:t>November 16, 2018</a:t>
            </a:r>
            <a:endParaRPr lang="en-US" sz="2600" dirty="0">
              <a:latin typeface="Rockwell" panose="02060603020205020403" pitchFamily="18" charset="0"/>
            </a:endParaRPr>
          </a:p>
        </p:txBody>
      </p:sp>
    </p:spTree>
    <p:extLst>
      <p:ext uri="{BB962C8B-B14F-4D97-AF65-F5344CB8AC3E}">
        <p14:creationId xmlns:p14="http://schemas.microsoft.com/office/powerpoint/2010/main" val="1956216321"/>
      </p:ext>
    </p:extLst>
  </p:cSld>
  <p:clrMapOvr>
    <a:masterClrMapping/>
  </p:clrMapOvr>
  <mc:AlternateContent xmlns:mc="http://schemas.openxmlformats.org/markup-compatibility/2006" xmlns:p14="http://schemas.microsoft.com/office/powerpoint/2010/main">
    <mc:Choice Requires="p14">
      <p:transition spd="slow" p14:dur="2000" advTm="6317"/>
    </mc:Choice>
    <mc:Fallback xmlns="">
      <p:transition spd="slow" advTm="6317"/>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78864" y="752929"/>
            <a:ext cx="11511535" cy="584775"/>
          </a:xfrm>
          <a:prstGeom prst="rect">
            <a:avLst/>
          </a:prstGeom>
        </p:spPr>
        <p:txBody>
          <a:bodyPr wrap="square">
            <a:spAutoFit/>
          </a:bodyPr>
          <a:lstStyle/>
          <a:p>
            <a:r>
              <a:rPr lang="en-US" sz="3200" dirty="0" err="1">
                <a:latin typeface="Arial" panose="020B0604020202020204" pitchFamily="34" charset="0"/>
                <a:cs typeface="Arial" panose="020B0604020202020204" pitchFamily="34" charset="0"/>
              </a:rPr>
              <a:t>Estimands</a:t>
            </a:r>
            <a:r>
              <a:rPr lang="en-US" sz="3200" dirty="0">
                <a:latin typeface="Arial" panose="020B0604020202020204" pitchFamily="34" charset="0"/>
                <a:cs typeface="Arial" panose="020B0604020202020204" pitchFamily="34" charset="0"/>
              </a:rPr>
              <a:t>: trial design, data collection, and interpretation</a:t>
            </a:r>
          </a:p>
        </p:txBody>
      </p:sp>
      <p:pic>
        <p:nvPicPr>
          <p:cNvPr id="2" name="Picture 1"/>
          <p:cNvPicPr>
            <a:picLocks noChangeAspect="1"/>
          </p:cNvPicPr>
          <p:nvPr/>
        </p:nvPicPr>
        <p:blipFill>
          <a:blip r:embed="rId3"/>
          <a:stretch>
            <a:fillRect/>
          </a:stretch>
        </p:blipFill>
        <p:spPr>
          <a:xfrm>
            <a:off x="578865" y="2038745"/>
            <a:ext cx="5555235" cy="3767695"/>
          </a:xfrm>
          <a:prstGeom prst="rect">
            <a:avLst/>
          </a:prstGeom>
        </p:spPr>
      </p:pic>
      <p:sp>
        <p:nvSpPr>
          <p:cNvPr id="6" name="Rectangle 5"/>
          <p:cNvSpPr/>
          <p:nvPr/>
        </p:nvSpPr>
        <p:spPr>
          <a:xfrm>
            <a:off x="618481" y="6153605"/>
            <a:ext cx="5193030" cy="523220"/>
          </a:xfrm>
          <a:prstGeom prst="rect">
            <a:avLst/>
          </a:prstGeom>
        </p:spPr>
        <p:txBody>
          <a:bodyPr wrap="square">
            <a:spAutoFit/>
          </a:bodyPr>
          <a:lstStyle/>
          <a:p>
            <a:r>
              <a:rPr lang="en-US" sz="1400" dirty="0"/>
              <a:t>https://www.ich.org/fileadmin/Public_Web_Site/ICH_Products/Guidelines/Efficacy/E9/E9-R1EWG_Step2_Guideline_2017_0616.pdf</a:t>
            </a:r>
          </a:p>
        </p:txBody>
      </p:sp>
      <p:sp>
        <p:nvSpPr>
          <p:cNvPr id="8" name="TextBox 7"/>
          <p:cNvSpPr txBox="1"/>
          <p:nvPr/>
        </p:nvSpPr>
        <p:spPr>
          <a:xfrm>
            <a:off x="6566445" y="1890900"/>
            <a:ext cx="5393326" cy="4154984"/>
          </a:xfrm>
          <a:prstGeom prst="rect">
            <a:avLst/>
          </a:prstGeom>
          <a:noFill/>
        </p:spPr>
        <p:txBody>
          <a:bodyPr wrap="square" rtlCol="0">
            <a:spAutoFit/>
          </a:bodyPr>
          <a:lstStyle/>
          <a:p>
            <a:r>
              <a:rPr lang="en-US" sz="2400" u="sng" dirty="0" err="1" smtClean="0"/>
              <a:t>Estimand</a:t>
            </a:r>
            <a:r>
              <a:rPr lang="en-US" sz="2400" u="sng" dirty="0" smtClean="0"/>
              <a:t>: </a:t>
            </a:r>
            <a:r>
              <a:rPr lang="en-US" sz="2400" dirty="0" smtClean="0"/>
              <a:t>“the target of estimation to address the scientific question of interest posed by the trial objective.  Attributes of an </a:t>
            </a:r>
            <a:r>
              <a:rPr lang="en-US" sz="2400" dirty="0" err="1" smtClean="0"/>
              <a:t>estimand</a:t>
            </a:r>
            <a:r>
              <a:rPr lang="en-US" sz="2400" dirty="0" smtClean="0"/>
              <a:t> include:</a:t>
            </a:r>
          </a:p>
          <a:p>
            <a:pPr marL="457200" indent="-285750">
              <a:buFont typeface="Arial" panose="020B0604020202020204" pitchFamily="34" charset="0"/>
              <a:buChar char="•"/>
            </a:pPr>
            <a:r>
              <a:rPr lang="en-US" sz="2400" dirty="0" smtClean="0"/>
              <a:t>the population of interest</a:t>
            </a:r>
          </a:p>
          <a:p>
            <a:pPr marL="457200" indent="-285750">
              <a:buFont typeface="Arial" panose="020B0604020202020204" pitchFamily="34" charset="0"/>
              <a:buChar char="•"/>
            </a:pPr>
            <a:r>
              <a:rPr lang="en-US" sz="2400" dirty="0" smtClean="0"/>
              <a:t>the variable (or endpoint) of interest</a:t>
            </a:r>
          </a:p>
          <a:p>
            <a:pPr marL="457200" indent="-285750">
              <a:buFont typeface="Arial" panose="020B0604020202020204" pitchFamily="34" charset="0"/>
              <a:buChar char="•"/>
            </a:pPr>
            <a:r>
              <a:rPr lang="en-US" sz="2400" dirty="0" smtClean="0"/>
              <a:t>the specification of how </a:t>
            </a:r>
            <a:r>
              <a:rPr lang="en-US" sz="2400" dirty="0" err="1" smtClean="0"/>
              <a:t>intercurrent</a:t>
            </a:r>
            <a:r>
              <a:rPr lang="en-US" sz="2400" dirty="0" smtClean="0"/>
              <a:t> events are reflected in the scientific question of interest</a:t>
            </a:r>
          </a:p>
          <a:p>
            <a:pPr marL="457200" indent="-285750">
              <a:buFont typeface="Arial" panose="020B0604020202020204" pitchFamily="34" charset="0"/>
              <a:buChar char="•"/>
            </a:pPr>
            <a:r>
              <a:rPr lang="en-US" sz="2400" dirty="0" smtClean="0"/>
              <a:t>the population-level summary for the variable.”</a:t>
            </a:r>
            <a:endParaRPr lang="en-US" sz="2400" dirty="0"/>
          </a:p>
        </p:txBody>
      </p:sp>
      <p:sp>
        <p:nvSpPr>
          <p:cNvPr id="4" name="Rectangle 3"/>
          <p:cNvSpPr/>
          <p:nvPr/>
        </p:nvSpPr>
        <p:spPr>
          <a:xfrm>
            <a:off x="6731306" y="4186410"/>
            <a:ext cx="5111827" cy="1035585"/>
          </a:xfrm>
          <a:prstGeom prst="rect">
            <a:avLst/>
          </a:prstGeom>
          <a:noFill/>
          <a:ln w="38100">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6953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433" y="558800"/>
            <a:ext cx="10430156" cy="584775"/>
          </a:xfrm>
          <a:prstGeom prst="rect">
            <a:avLst/>
          </a:prstGeom>
        </p:spPr>
        <p:txBody>
          <a:bodyPr wrap="square">
            <a:spAutoFit/>
          </a:bodyPr>
          <a:lstStyle/>
          <a:p>
            <a:r>
              <a:rPr lang="en-US" sz="3200" dirty="0" err="1" smtClean="0">
                <a:latin typeface="Arial" panose="020B0604020202020204" pitchFamily="34" charset="0"/>
                <a:cs typeface="Arial" panose="020B0604020202020204" pitchFamily="34" charset="0"/>
              </a:rPr>
              <a:t>Estimand</a:t>
            </a:r>
            <a:r>
              <a:rPr lang="en-US" sz="3200" dirty="0" smtClean="0">
                <a:latin typeface="Arial" panose="020B0604020202020204" pitchFamily="34" charset="0"/>
                <a:cs typeface="Arial" panose="020B0604020202020204" pitchFamily="34" charset="0"/>
              </a:rPr>
              <a:t> examples</a:t>
            </a:r>
            <a:endParaRPr lang="en-US" sz="3200" dirty="0">
              <a:latin typeface="Arial" panose="020B0604020202020204" pitchFamily="34" charset="0"/>
              <a:cs typeface="Arial" panose="020B0604020202020204" pitchFamily="34" charset="0"/>
            </a:endParaRPr>
          </a:p>
        </p:txBody>
      </p:sp>
      <p:sp>
        <p:nvSpPr>
          <p:cNvPr id="3" name="TextBox 2"/>
          <p:cNvSpPr txBox="1"/>
          <p:nvPr/>
        </p:nvSpPr>
        <p:spPr>
          <a:xfrm>
            <a:off x="387116" y="1296373"/>
            <a:ext cx="11804884" cy="1774845"/>
          </a:xfrm>
          <a:prstGeom prst="rect">
            <a:avLst/>
          </a:prstGeom>
          <a:noFill/>
        </p:spPr>
        <p:txBody>
          <a:bodyPr wrap="square" rtlCol="0">
            <a:spAutoFit/>
          </a:bodyPr>
          <a:lstStyle/>
          <a:p>
            <a:pPr marL="457200" indent="-457200">
              <a:spcAft>
                <a:spcPts val="800"/>
              </a:spcAft>
              <a:buFont typeface="Wingdings" panose="05000000000000000000" pitchFamily="2" charset="2"/>
              <a:buChar char="Ø"/>
            </a:pPr>
            <a:r>
              <a:rPr lang="en-US" sz="2400" u="sng" dirty="0" err="1" smtClean="0"/>
              <a:t>Estimand</a:t>
            </a:r>
            <a:r>
              <a:rPr lang="en-US" sz="2400" u="sng" dirty="0" smtClean="0"/>
              <a:t> 1</a:t>
            </a:r>
            <a:r>
              <a:rPr lang="en-US" sz="2400" dirty="0" smtClean="0"/>
              <a:t>: The effect of being randomized to the active treatment compared to placebo regardless of whether </a:t>
            </a:r>
            <a:r>
              <a:rPr lang="en-US" sz="2400" dirty="0" err="1" smtClean="0"/>
              <a:t>intercurent</a:t>
            </a:r>
            <a:r>
              <a:rPr lang="en-US" sz="2400" dirty="0" smtClean="0"/>
              <a:t> events occur (pure ITT </a:t>
            </a:r>
            <a:r>
              <a:rPr lang="en-US" sz="2400" dirty="0" err="1" smtClean="0"/>
              <a:t>estimand</a:t>
            </a:r>
            <a:r>
              <a:rPr lang="en-US" sz="2400" dirty="0" smtClean="0"/>
              <a:t>).</a:t>
            </a:r>
          </a:p>
          <a:p>
            <a:pPr marL="977900" indent="-342900">
              <a:spcAft>
                <a:spcPts val="800"/>
              </a:spcAft>
              <a:buFont typeface="Arial" panose="020B0604020202020204" pitchFamily="34" charset="0"/>
              <a:buChar char="•"/>
            </a:pPr>
            <a:r>
              <a:rPr lang="en-US" sz="2200" dirty="0" smtClean="0"/>
              <a:t>Appropriate when goal is to evaluate effectiveness</a:t>
            </a:r>
          </a:p>
          <a:p>
            <a:pPr marL="977900" indent="-342900">
              <a:spcAft>
                <a:spcPts val="800"/>
              </a:spcAft>
              <a:buFont typeface="Arial" panose="020B0604020202020204" pitchFamily="34" charset="0"/>
              <a:buChar char="•"/>
            </a:pPr>
            <a:r>
              <a:rPr lang="en-US" sz="2200" dirty="0" smtClean="0"/>
              <a:t>Impossible with a lot of drop out that you can’t follow-up</a:t>
            </a:r>
          </a:p>
        </p:txBody>
      </p:sp>
      <p:sp>
        <p:nvSpPr>
          <p:cNvPr id="4" name="Rectangle 3"/>
          <p:cNvSpPr/>
          <p:nvPr/>
        </p:nvSpPr>
        <p:spPr>
          <a:xfrm>
            <a:off x="387116" y="3147615"/>
            <a:ext cx="11461984" cy="1641475"/>
          </a:xfrm>
          <a:prstGeom prst="rect">
            <a:avLst/>
          </a:prstGeom>
        </p:spPr>
        <p:txBody>
          <a:bodyPr wrap="square">
            <a:spAutoFit/>
          </a:bodyPr>
          <a:lstStyle/>
          <a:p>
            <a:pPr marL="457200" indent="-457200">
              <a:spcAft>
                <a:spcPts val="800"/>
              </a:spcAft>
              <a:buFont typeface="Wingdings" panose="05000000000000000000" pitchFamily="2" charset="2"/>
              <a:buChar char="Ø"/>
            </a:pPr>
            <a:r>
              <a:rPr lang="en-US" sz="2400" u="sng" dirty="0" err="1"/>
              <a:t>Estimand</a:t>
            </a:r>
            <a:r>
              <a:rPr lang="en-US" sz="2400" u="sng" dirty="0"/>
              <a:t> 2</a:t>
            </a:r>
            <a:r>
              <a:rPr lang="en-US" sz="2400" dirty="0"/>
              <a:t>: The effect of the treatment compared to placebo </a:t>
            </a:r>
            <a:r>
              <a:rPr lang="en-US" sz="2400" dirty="0" smtClean="0"/>
              <a:t>that would have been obtained if all participants tolerated and complied with the treatment and protocol (efficacy </a:t>
            </a:r>
            <a:r>
              <a:rPr lang="en-US" sz="2400" dirty="0" err="1" smtClean="0"/>
              <a:t>estimand</a:t>
            </a:r>
            <a:r>
              <a:rPr lang="en-US" sz="2400" dirty="0" smtClean="0"/>
              <a:t>).</a:t>
            </a:r>
          </a:p>
          <a:p>
            <a:pPr marL="977900" indent="-342900">
              <a:spcAft>
                <a:spcPts val="800"/>
              </a:spcAft>
              <a:buFont typeface="Arial" panose="020B0604020202020204" pitchFamily="34" charset="0"/>
              <a:buChar char="•"/>
            </a:pPr>
            <a:r>
              <a:rPr lang="en-US" sz="2200" dirty="0" smtClean="0"/>
              <a:t>Efficacy instead of effectiveness</a:t>
            </a:r>
          </a:p>
        </p:txBody>
      </p:sp>
      <p:sp>
        <p:nvSpPr>
          <p:cNvPr id="5" name="Rectangle 4"/>
          <p:cNvSpPr/>
          <p:nvPr/>
        </p:nvSpPr>
        <p:spPr>
          <a:xfrm>
            <a:off x="387116" y="4954962"/>
            <a:ext cx="11281009" cy="1200328"/>
          </a:xfrm>
          <a:prstGeom prst="rect">
            <a:avLst/>
          </a:prstGeom>
        </p:spPr>
        <p:txBody>
          <a:bodyPr wrap="square">
            <a:spAutoFit/>
          </a:bodyPr>
          <a:lstStyle/>
          <a:p>
            <a:pPr marL="457200" lvl="0" indent="-457200">
              <a:spcAft>
                <a:spcPts val="800"/>
              </a:spcAft>
              <a:buFont typeface="Wingdings" panose="05000000000000000000" pitchFamily="2" charset="2"/>
              <a:buChar char="Ø"/>
            </a:pPr>
            <a:r>
              <a:rPr lang="en-US" sz="2400" u="sng" dirty="0" err="1">
                <a:solidFill>
                  <a:prstClr val="black"/>
                </a:solidFill>
              </a:rPr>
              <a:t>Estimand</a:t>
            </a:r>
            <a:r>
              <a:rPr lang="en-US" sz="2400" u="sng" dirty="0">
                <a:solidFill>
                  <a:prstClr val="black"/>
                </a:solidFill>
              </a:rPr>
              <a:t> 3</a:t>
            </a:r>
            <a:r>
              <a:rPr lang="en-US" sz="2400" dirty="0">
                <a:solidFill>
                  <a:prstClr val="black"/>
                </a:solidFill>
              </a:rPr>
              <a:t>: The effect of the treatment </a:t>
            </a:r>
            <a:r>
              <a:rPr lang="en-US" sz="2400" u="sng" dirty="0" smtClean="0">
                <a:solidFill>
                  <a:prstClr val="black"/>
                </a:solidFill>
              </a:rPr>
              <a:t>that is attributable </a:t>
            </a:r>
            <a:r>
              <a:rPr lang="en-US" sz="2400" dirty="0" smtClean="0">
                <a:solidFill>
                  <a:prstClr val="black"/>
                </a:solidFill>
              </a:rPr>
              <a:t>to the randomized treatment (e.g., if someone drops out for an AE, they don</a:t>
            </a:r>
            <a:r>
              <a:rPr lang="uk-UA" sz="2400" dirty="0" smtClean="0">
                <a:solidFill>
                  <a:prstClr val="black"/>
                </a:solidFill>
              </a:rPr>
              <a:t>’</a:t>
            </a:r>
            <a:r>
              <a:rPr lang="en-US" sz="2400" dirty="0" smtClean="0">
                <a:solidFill>
                  <a:prstClr val="black"/>
                </a:solidFill>
              </a:rPr>
              <a:t>t get credit for a good efficacy outcome) (attributable </a:t>
            </a:r>
            <a:r>
              <a:rPr lang="en-US" sz="2400" dirty="0" err="1" smtClean="0">
                <a:solidFill>
                  <a:prstClr val="black"/>
                </a:solidFill>
              </a:rPr>
              <a:t>estimand</a:t>
            </a:r>
            <a:r>
              <a:rPr lang="en-US" sz="2400" smtClean="0">
                <a:solidFill>
                  <a:prstClr val="black"/>
                </a:solidFill>
              </a:rPr>
              <a:t>).</a:t>
            </a:r>
            <a:endParaRPr lang="en-US" sz="2400" dirty="0" smtClean="0">
              <a:solidFill>
                <a:prstClr val="black"/>
              </a:solidFill>
            </a:endParaRPr>
          </a:p>
        </p:txBody>
      </p:sp>
    </p:spTree>
    <p:extLst>
      <p:ext uri="{BB962C8B-B14F-4D97-AF65-F5344CB8AC3E}">
        <p14:creationId xmlns:p14="http://schemas.microsoft.com/office/powerpoint/2010/main" val="37653778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632" y="624901"/>
            <a:ext cx="11405067" cy="584775"/>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Planning for </a:t>
            </a:r>
            <a:r>
              <a:rPr lang="en-US" sz="3200" dirty="0" err="1" smtClean="0">
                <a:latin typeface="Arial" panose="020B0604020202020204" pitchFamily="34" charset="0"/>
                <a:cs typeface="Arial" panose="020B0604020202020204" pitchFamily="34" charset="0"/>
              </a:rPr>
              <a:t>intercurrent</a:t>
            </a:r>
            <a:r>
              <a:rPr lang="en-US" sz="3200" dirty="0" smtClean="0">
                <a:latin typeface="Arial" panose="020B0604020202020204" pitchFamily="34" charset="0"/>
                <a:cs typeface="Arial" panose="020B0604020202020204" pitchFamily="34" charset="0"/>
              </a:rPr>
              <a:t> events based on chosen </a:t>
            </a:r>
            <a:r>
              <a:rPr lang="en-US" sz="3200" dirty="0" err="1" smtClean="0">
                <a:latin typeface="Arial" panose="020B0604020202020204" pitchFamily="34" charset="0"/>
                <a:cs typeface="Arial" panose="020B0604020202020204" pitchFamily="34" charset="0"/>
              </a:rPr>
              <a:t>estimand</a:t>
            </a:r>
            <a:endParaRPr lang="en-US" sz="3200" dirty="0">
              <a:latin typeface="Arial" panose="020B0604020202020204" pitchFamily="34" charset="0"/>
              <a:cs typeface="Arial" panose="020B0604020202020204" pitchFamily="34" charset="0"/>
            </a:endParaRPr>
          </a:p>
        </p:txBody>
      </p:sp>
      <p:sp>
        <p:nvSpPr>
          <p:cNvPr id="3" name="TextBox 2"/>
          <p:cNvSpPr txBox="1"/>
          <p:nvPr/>
        </p:nvSpPr>
        <p:spPr>
          <a:xfrm>
            <a:off x="7004284" y="2968505"/>
            <a:ext cx="5048485" cy="1938992"/>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2000" dirty="0" smtClean="0"/>
              <a:t>Participant is can no longer be contacted</a:t>
            </a:r>
          </a:p>
          <a:p>
            <a:pPr marL="285750" indent="-285750">
              <a:buFont typeface="Arial" panose="020B0604020202020204" pitchFamily="34" charset="0"/>
              <a:buChar char="•"/>
            </a:pPr>
            <a:r>
              <a:rPr lang="en-US" sz="2000" dirty="0" smtClean="0"/>
              <a:t>Participant withdraws from the study and unwilling to be contacted further</a:t>
            </a:r>
          </a:p>
          <a:p>
            <a:pPr marL="685800" indent="-393700">
              <a:buFont typeface="Arial" panose="020B0604020202020204" pitchFamily="34" charset="0"/>
              <a:buChar char="•"/>
            </a:pPr>
            <a:r>
              <a:rPr lang="en-US" sz="2000" dirty="0" smtClean="0"/>
              <a:t>Lack of efficacy</a:t>
            </a:r>
          </a:p>
          <a:p>
            <a:pPr marL="685800" indent="-393700">
              <a:buFont typeface="Arial" panose="020B0604020202020204" pitchFamily="34" charset="0"/>
              <a:buChar char="•"/>
            </a:pPr>
            <a:r>
              <a:rPr lang="en-US" sz="2000" dirty="0" smtClean="0"/>
              <a:t>AE</a:t>
            </a:r>
          </a:p>
          <a:p>
            <a:pPr marL="685800" indent="-393700">
              <a:buFont typeface="Arial" panose="020B0604020202020204" pitchFamily="34" charset="0"/>
              <a:buChar char="•"/>
            </a:pPr>
            <a:r>
              <a:rPr lang="en-US" sz="2000" dirty="0" smtClean="0"/>
              <a:t>Moved away</a:t>
            </a:r>
          </a:p>
        </p:txBody>
      </p:sp>
      <p:sp>
        <p:nvSpPr>
          <p:cNvPr id="4" name="TextBox 3"/>
          <p:cNvSpPr txBox="1"/>
          <p:nvPr/>
        </p:nvSpPr>
        <p:spPr>
          <a:xfrm>
            <a:off x="571500" y="5598596"/>
            <a:ext cx="5048485" cy="1015663"/>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2000" dirty="0" smtClean="0"/>
              <a:t>Should data after these </a:t>
            </a:r>
            <a:r>
              <a:rPr lang="en-US" sz="2000" dirty="0" err="1" smtClean="0"/>
              <a:t>intercurrent</a:t>
            </a:r>
            <a:r>
              <a:rPr lang="en-US" sz="2000" dirty="0" smtClean="0"/>
              <a:t> events be included?</a:t>
            </a:r>
          </a:p>
          <a:p>
            <a:pPr marL="285750" indent="-285750">
              <a:buFont typeface="Arial" panose="020B0604020202020204" pitchFamily="34" charset="0"/>
              <a:buChar char="•"/>
            </a:pPr>
            <a:r>
              <a:rPr lang="en-US" sz="2000" dirty="0" smtClean="0"/>
              <a:t>If not, how should these data be imputed?</a:t>
            </a:r>
          </a:p>
        </p:txBody>
      </p:sp>
      <p:sp>
        <p:nvSpPr>
          <p:cNvPr id="5" name="TextBox 4"/>
          <p:cNvSpPr txBox="1"/>
          <p:nvPr/>
        </p:nvSpPr>
        <p:spPr>
          <a:xfrm>
            <a:off x="3994150" y="1292776"/>
            <a:ext cx="4279900" cy="523220"/>
          </a:xfrm>
          <a:prstGeom prst="rect">
            <a:avLst/>
          </a:prstGeom>
          <a:noFill/>
        </p:spPr>
        <p:txBody>
          <a:bodyPr wrap="square" rtlCol="0">
            <a:spAutoFit/>
          </a:bodyPr>
          <a:lstStyle/>
          <a:p>
            <a:pPr algn="ctr"/>
            <a:r>
              <a:rPr lang="en-US" sz="2800" dirty="0" err="1" smtClean="0"/>
              <a:t>Intercurrent</a:t>
            </a:r>
            <a:r>
              <a:rPr lang="en-US" sz="2800" dirty="0" smtClean="0"/>
              <a:t> events</a:t>
            </a:r>
            <a:endParaRPr lang="en-US" sz="2800" dirty="0"/>
          </a:p>
        </p:txBody>
      </p:sp>
      <p:cxnSp>
        <p:nvCxnSpPr>
          <p:cNvPr id="7" name="Straight Arrow Connector 6"/>
          <p:cNvCxnSpPr/>
          <p:nvPr/>
        </p:nvCxnSpPr>
        <p:spPr>
          <a:xfrm flipH="1">
            <a:off x="4165600" y="1925925"/>
            <a:ext cx="660400" cy="482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315200" y="1925925"/>
            <a:ext cx="558800" cy="482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397933" y="5065508"/>
            <a:ext cx="0" cy="3783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730500" y="4919009"/>
            <a:ext cx="0" cy="3783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71500" y="3005252"/>
            <a:ext cx="4533900" cy="1323439"/>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2000" dirty="0" smtClean="0"/>
              <a:t>Allowed rescue medication taken</a:t>
            </a:r>
          </a:p>
          <a:p>
            <a:pPr marL="285750" indent="-285750">
              <a:buFont typeface="Arial" panose="020B0604020202020204" pitchFamily="34" charset="0"/>
              <a:buChar char="•"/>
            </a:pPr>
            <a:r>
              <a:rPr lang="en-US" sz="2000" dirty="0" smtClean="0"/>
              <a:t>Forbidden analgesic medication taken</a:t>
            </a:r>
          </a:p>
          <a:p>
            <a:pPr marL="285750" indent="-285750">
              <a:buFont typeface="Arial" panose="020B0604020202020204" pitchFamily="34" charset="0"/>
              <a:buChar char="•"/>
            </a:pPr>
            <a:r>
              <a:rPr lang="en-US" sz="2000" dirty="0" smtClean="0"/>
              <a:t>Participant stops using the therapy (but is willing to provide primary endpoint)</a:t>
            </a:r>
          </a:p>
        </p:txBody>
      </p:sp>
      <p:sp>
        <p:nvSpPr>
          <p:cNvPr id="17" name="TextBox 16"/>
          <p:cNvSpPr txBox="1"/>
          <p:nvPr/>
        </p:nvSpPr>
        <p:spPr>
          <a:xfrm>
            <a:off x="7004285" y="5677017"/>
            <a:ext cx="5048485" cy="1015663"/>
          </a:xfrm>
          <a:prstGeom prst="rect">
            <a:avLst/>
          </a:prstGeom>
          <a:noFill/>
          <a:ln>
            <a:solidFill>
              <a:schemeClr val="accent1"/>
            </a:solidFill>
          </a:ln>
        </p:spPr>
        <p:txBody>
          <a:bodyPr wrap="square" rtlCol="0">
            <a:spAutoFit/>
          </a:bodyPr>
          <a:lstStyle/>
          <a:p>
            <a:pPr marL="285750" indent="-285750">
              <a:buFont typeface="Arial" panose="020B0604020202020204" pitchFamily="34" charset="0"/>
              <a:buChar char="•"/>
            </a:pPr>
            <a:r>
              <a:rPr lang="en-US" sz="2000" dirty="0" smtClean="0"/>
              <a:t>How should we impute these data?</a:t>
            </a:r>
          </a:p>
          <a:p>
            <a:pPr marL="285750" indent="-285750">
              <a:buFont typeface="Arial" panose="020B0604020202020204" pitchFamily="34" charset="0"/>
              <a:buChar char="•"/>
            </a:pPr>
            <a:r>
              <a:rPr lang="en-US" sz="2000" dirty="0" smtClean="0"/>
              <a:t>Different depending on the reason the data are missing?</a:t>
            </a:r>
          </a:p>
        </p:txBody>
      </p:sp>
      <p:sp>
        <p:nvSpPr>
          <p:cNvPr id="18" name="TextBox 17"/>
          <p:cNvSpPr txBox="1"/>
          <p:nvPr/>
        </p:nvSpPr>
        <p:spPr>
          <a:xfrm>
            <a:off x="571500" y="2541429"/>
            <a:ext cx="3543300" cy="400110"/>
          </a:xfrm>
          <a:prstGeom prst="rect">
            <a:avLst/>
          </a:prstGeom>
          <a:noFill/>
        </p:spPr>
        <p:txBody>
          <a:bodyPr wrap="square" rtlCol="0">
            <a:spAutoFit/>
          </a:bodyPr>
          <a:lstStyle/>
          <a:p>
            <a:r>
              <a:rPr lang="en-US" sz="2000" u="sng" dirty="0" smtClean="0"/>
              <a:t>Data potentially available</a:t>
            </a:r>
            <a:endParaRPr lang="en-US" sz="2000" u="sng" dirty="0"/>
          </a:p>
        </p:txBody>
      </p:sp>
      <p:sp>
        <p:nvSpPr>
          <p:cNvPr id="19" name="TextBox 18"/>
          <p:cNvSpPr txBox="1"/>
          <p:nvPr/>
        </p:nvSpPr>
        <p:spPr>
          <a:xfrm>
            <a:off x="7004285" y="2533411"/>
            <a:ext cx="3543300" cy="400110"/>
          </a:xfrm>
          <a:prstGeom prst="rect">
            <a:avLst/>
          </a:prstGeom>
          <a:noFill/>
        </p:spPr>
        <p:txBody>
          <a:bodyPr wrap="square" rtlCol="0">
            <a:spAutoFit/>
          </a:bodyPr>
          <a:lstStyle/>
          <a:p>
            <a:r>
              <a:rPr lang="en-US" sz="2000" u="sng" dirty="0" smtClean="0"/>
              <a:t>Data are not available</a:t>
            </a:r>
            <a:endParaRPr lang="en-US" sz="2000" u="sng" dirty="0"/>
          </a:p>
        </p:txBody>
      </p:sp>
    </p:spTree>
    <p:extLst>
      <p:ext uri="{BB962C8B-B14F-4D97-AF65-F5344CB8AC3E}">
        <p14:creationId xmlns:p14="http://schemas.microsoft.com/office/powerpoint/2010/main" val="6731581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433" y="558800"/>
            <a:ext cx="10430156" cy="584775"/>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Capturing </a:t>
            </a:r>
            <a:r>
              <a:rPr lang="en-US" sz="3200" dirty="0" err="1" smtClean="0">
                <a:latin typeface="Arial" panose="020B0604020202020204" pitchFamily="34" charset="0"/>
                <a:cs typeface="Arial" panose="020B0604020202020204" pitchFamily="34" charset="0"/>
              </a:rPr>
              <a:t>intercurrent</a:t>
            </a:r>
            <a:r>
              <a:rPr lang="en-US" sz="3200" dirty="0" smtClean="0">
                <a:latin typeface="Arial" panose="020B0604020202020204" pitchFamily="34" charset="0"/>
                <a:cs typeface="Arial" panose="020B0604020202020204" pitchFamily="34" charset="0"/>
              </a:rPr>
              <a:t> events</a:t>
            </a:r>
            <a:endParaRPr lang="en-US" sz="3200" dirty="0">
              <a:latin typeface="Arial" panose="020B0604020202020204" pitchFamily="34" charset="0"/>
              <a:cs typeface="Arial" panose="020B0604020202020204" pitchFamily="34" charset="0"/>
            </a:endParaRPr>
          </a:p>
        </p:txBody>
      </p:sp>
      <p:sp>
        <p:nvSpPr>
          <p:cNvPr id="3" name="TextBox 2"/>
          <p:cNvSpPr txBox="1"/>
          <p:nvPr/>
        </p:nvSpPr>
        <p:spPr>
          <a:xfrm>
            <a:off x="387116" y="1296373"/>
            <a:ext cx="11804884" cy="1272143"/>
          </a:xfrm>
          <a:prstGeom prst="rect">
            <a:avLst/>
          </a:prstGeom>
          <a:noFill/>
        </p:spPr>
        <p:txBody>
          <a:bodyPr wrap="square" rtlCol="0">
            <a:spAutoFit/>
          </a:bodyPr>
          <a:lstStyle/>
          <a:p>
            <a:pPr marL="457200" indent="-457200">
              <a:spcAft>
                <a:spcPts val="800"/>
              </a:spcAft>
              <a:buFont typeface="Wingdings" panose="05000000000000000000" pitchFamily="2" charset="2"/>
              <a:buChar char="Ø"/>
            </a:pPr>
            <a:r>
              <a:rPr lang="en-US" sz="2400" u="sng" dirty="0" err="1" smtClean="0"/>
              <a:t>Estimand</a:t>
            </a:r>
            <a:r>
              <a:rPr lang="en-US" sz="2400" u="sng" dirty="0" smtClean="0"/>
              <a:t> 1</a:t>
            </a:r>
            <a:r>
              <a:rPr lang="en-US" sz="2400" dirty="0" smtClean="0"/>
              <a:t>: </a:t>
            </a:r>
            <a:r>
              <a:rPr lang="en-US" sz="2400" dirty="0" smtClean="0">
                <a:solidFill>
                  <a:schemeClr val="bg1">
                    <a:lumMod val="75000"/>
                  </a:schemeClr>
                </a:solidFill>
              </a:rPr>
              <a:t>The effect of being randomized to the active treatment compared to placebo regardless of whether </a:t>
            </a:r>
            <a:r>
              <a:rPr lang="en-US" sz="2400" dirty="0" err="1" smtClean="0">
                <a:solidFill>
                  <a:schemeClr val="bg1">
                    <a:lumMod val="75000"/>
                  </a:schemeClr>
                </a:solidFill>
              </a:rPr>
              <a:t>intercurent</a:t>
            </a:r>
            <a:r>
              <a:rPr lang="en-US" sz="2400" dirty="0" smtClean="0">
                <a:solidFill>
                  <a:schemeClr val="bg1">
                    <a:lumMod val="75000"/>
                  </a:schemeClr>
                </a:solidFill>
              </a:rPr>
              <a:t> events occur (pure ITT </a:t>
            </a:r>
            <a:r>
              <a:rPr lang="en-US" sz="2400" dirty="0" err="1" smtClean="0">
                <a:solidFill>
                  <a:schemeClr val="bg1">
                    <a:lumMod val="75000"/>
                  </a:schemeClr>
                </a:solidFill>
              </a:rPr>
              <a:t>estimand</a:t>
            </a:r>
            <a:r>
              <a:rPr lang="en-US" sz="2400" dirty="0" smtClean="0">
                <a:solidFill>
                  <a:schemeClr val="bg1">
                    <a:lumMod val="75000"/>
                  </a:schemeClr>
                </a:solidFill>
              </a:rPr>
              <a:t>).</a:t>
            </a:r>
          </a:p>
          <a:p>
            <a:pPr marL="977900" indent="-342900">
              <a:spcAft>
                <a:spcPts val="800"/>
              </a:spcAft>
              <a:buFont typeface="Arial" panose="020B0604020202020204" pitchFamily="34" charset="0"/>
              <a:buChar char="•"/>
            </a:pPr>
            <a:r>
              <a:rPr lang="en-US" sz="2200" b="1" dirty="0"/>
              <a:t>F</a:t>
            </a:r>
            <a:r>
              <a:rPr lang="en-US" sz="2200" b="1" dirty="0" smtClean="0"/>
              <a:t>ollow-up participants and use the observed data whenever possible</a:t>
            </a:r>
          </a:p>
        </p:txBody>
      </p:sp>
      <p:sp>
        <p:nvSpPr>
          <p:cNvPr id="4" name="Rectangle 3"/>
          <p:cNvSpPr/>
          <p:nvPr/>
        </p:nvSpPr>
        <p:spPr>
          <a:xfrm>
            <a:off x="403108" y="2719634"/>
            <a:ext cx="11461984" cy="1980029"/>
          </a:xfrm>
          <a:prstGeom prst="rect">
            <a:avLst/>
          </a:prstGeom>
        </p:spPr>
        <p:txBody>
          <a:bodyPr wrap="square">
            <a:spAutoFit/>
          </a:bodyPr>
          <a:lstStyle/>
          <a:p>
            <a:pPr marL="457200" indent="-457200">
              <a:spcAft>
                <a:spcPts val="800"/>
              </a:spcAft>
              <a:buFont typeface="Wingdings" panose="05000000000000000000" pitchFamily="2" charset="2"/>
              <a:buChar char="Ø"/>
            </a:pPr>
            <a:r>
              <a:rPr lang="en-US" sz="2400" u="sng" dirty="0" err="1"/>
              <a:t>Estimand</a:t>
            </a:r>
            <a:r>
              <a:rPr lang="en-US" sz="2400" u="sng" dirty="0"/>
              <a:t> 2</a:t>
            </a:r>
            <a:r>
              <a:rPr lang="en-US" sz="2400" dirty="0"/>
              <a:t>: </a:t>
            </a:r>
            <a:r>
              <a:rPr lang="en-US" sz="2400" dirty="0">
                <a:solidFill>
                  <a:srgbClr val="BFBFBF"/>
                </a:solidFill>
              </a:rPr>
              <a:t>The effect of the treatment compared to placebo </a:t>
            </a:r>
            <a:r>
              <a:rPr lang="en-US" sz="2400" dirty="0" smtClean="0">
                <a:solidFill>
                  <a:srgbClr val="BFBFBF"/>
                </a:solidFill>
              </a:rPr>
              <a:t>that would have been obtained if all participants tolerated and complied with the treatment and protocol (efficacy </a:t>
            </a:r>
            <a:r>
              <a:rPr lang="en-US" sz="2400" dirty="0" err="1" smtClean="0">
                <a:solidFill>
                  <a:srgbClr val="BFBFBF"/>
                </a:solidFill>
              </a:rPr>
              <a:t>estimand</a:t>
            </a:r>
            <a:r>
              <a:rPr lang="en-US" sz="2400" dirty="0" smtClean="0">
                <a:solidFill>
                  <a:srgbClr val="BFBFBF"/>
                </a:solidFill>
              </a:rPr>
              <a:t>).</a:t>
            </a:r>
          </a:p>
          <a:p>
            <a:pPr marL="977900" indent="-342900">
              <a:spcAft>
                <a:spcPts val="800"/>
              </a:spcAft>
              <a:buFont typeface="Arial" panose="020B0604020202020204" pitchFamily="34" charset="0"/>
              <a:buChar char="•"/>
            </a:pPr>
            <a:r>
              <a:rPr lang="en-US" sz="2200" b="1" dirty="0" smtClean="0"/>
              <a:t>Not necessary to follow participants after </a:t>
            </a:r>
            <a:r>
              <a:rPr lang="en-US" sz="2200" b="1" dirty="0" err="1" smtClean="0"/>
              <a:t>intercurrent</a:t>
            </a:r>
            <a:r>
              <a:rPr lang="en-US" sz="2200" b="1" dirty="0" smtClean="0"/>
              <a:t> events (at least for primary </a:t>
            </a:r>
            <a:r>
              <a:rPr lang="en-US" sz="2200" b="1" dirty="0" err="1" smtClean="0"/>
              <a:t>estimand</a:t>
            </a:r>
            <a:r>
              <a:rPr lang="en-US" sz="2200" b="1" dirty="0" smtClean="0"/>
              <a:t>) because their data will be imputed.</a:t>
            </a:r>
          </a:p>
        </p:txBody>
      </p:sp>
      <p:sp>
        <p:nvSpPr>
          <p:cNvPr id="5" name="Rectangle 4"/>
          <p:cNvSpPr/>
          <p:nvPr/>
        </p:nvSpPr>
        <p:spPr>
          <a:xfrm>
            <a:off x="387116" y="4780199"/>
            <a:ext cx="11281009" cy="1980029"/>
          </a:xfrm>
          <a:prstGeom prst="rect">
            <a:avLst/>
          </a:prstGeom>
        </p:spPr>
        <p:txBody>
          <a:bodyPr wrap="square">
            <a:spAutoFit/>
          </a:bodyPr>
          <a:lstStyle/>
          <a:p>
            <a:pPr marL="457200" lvl="0" indent="-457200">
              <a:spcAft>
                <a:spcPts val="800"/>
              </a:spcAft>
              <a:buFont typeface="Wingdings" panose="05000000000000000000" pitchFamily="2" charset="2"/>
              <a:buChar char="Ø"/>
            </a:pPr>
            <a:r>
              <a:rPr lang="en-US" sz="2400" u="sng" dirty="0" err="1">
                <a:solidFill>
                  <a:prstClr val="black"/>
                </a:solidFill>
              </a:rPr>
              <a:t>Estimand</a:t>
            </a:r>
            <a:r>
              <a:rPr lang="en-US" sz="2400" u="sng" dirty="0">
                <a:solidFill>
                  <a:prstClr val="black"/>
                </a:solidFill>
              </a:rPr>
              <a:t> 3</a:t>
            </a:r>
            <a:r>
              <a:rPr lang="en-US" sz="2400" dirty="0">
                <a:solidFill>
                  <a:prstClr val="black"/>
                </a:solidFill>
              </a:rPr>
              <a:t>: </a:t>
            </a:r>
            <a:r>
              <a:rPr lang="en-US" sz="2400" dirty="0">
                <a:solidFill>
                  <a:srgbClr val="BFBFBF"/>
                </a:solidFill>
              </a:rPr>
              <a:t>The effect of the treatment </a:t>
            </a:r>
            <a:r>
              <a:rPr lang="en-US" sz="2400" u="sng" dirty="0" smtClean="0">
                <a:solidFill>
                  <a:srgbClr val="BFBFBF"/>
                </a:solidFill>
              </a:rPr>
              <a:t>that is attributable </a:t>
            </a:r>
            <a:r>
              <a:rPr lang="en-US" sz="2400" dirty="0" smtClean="0">
                <a:solidFill>
                  <a:srgbClr val="BFBFBF"/>
                </a:solidFill>
              </a:rPr>
              <a:t>to the randomized treatment (e.g., if someone drops out for an AE, they don</a:t>
            </a:r>
            <a:r>
              <a:rPr lang="uk-UA" sz="2400" dirty="0" smtClean="0">
                <a:solidFill>
                  <a:srgbClr val="BFBFBF"/>
                </a:solidFill>
              </a:rPr>
              <a:t>’</a:t>
            </a:r>
            <a:r>
              <a:rPr lang="en-US" sz="2400" dirty="0" smtClean="0">
                <a:solidFill>
                  <a:srgbClr val="BFBFBF"/>
                </a:solidFill>
              </a:rPr>
              <a:t>t get credit for a good efficacy outcome) (attributable </a:t>
            </a:r>
            <a:r>
              <a:rPr lang="en-US" sz="2400" dirty="0" err="1" smtClean="0">
                <a:solidFill>
                  <a:srgbClr val="BFBFBF"/>
                </a:solidFill>
              </a:rPr>
              <a:t>estimand</a:t>
            </a:r>
            <a:r>
              <a:rPr lang="en-US" sz="2400" dirty="0" smtClean="0">
                <a:solidFill>
                  <a:srgbClr val="BFBFBF"/>
                </a:solidFill>
              </a:rPr>
              <a:t>).</a:t>
            </a:r>
          </a:p>
          <a:p>
            <a:pPr marL="977900" indent="-342900">
              <a:spcAft>
                <a:spcPts val="800"/>
              </a:spcAft>
              <a:buFont typeface="Arial" panose="020B0604020202020204" pitchFamily="34" charset="0"/>
              <a:buChar char="•"/>
            </a:pPr>
            <a:r>
              <a:rPr lang="en-US" sz="2200" b="1" dirty="0"/>
              <a:t>Not necessary to follow-up patients after </a:t>
            </a:r>
            <a:r>
              <a:rPr lang="en-US" sz="2200" b="1" dirty="0" err="1"/>
              <a:t>intercurrent</a:t>
            </a:r>
            <a:r>
              <a:rPr lang="en-US" sz="2200" b="1" dirty="0"/>
              <a:t> events (at least for primary </a:t>
            </a:r>
            <a:r>
              <a:rPr lang="en-US" sz="2200" b="1" dirty="0" err="1"/>
              <a:t>estimand</a:t>
            </a:r>
            <a:r>
              <a:rPr lang="en-US" sz="2200" b="1" dirty="0"/>
              <a:t>) because their data will be imputed.</a:t>
            </a:r>
          </a:p>
        </p:txBody>
      </p:sp>
    </p:spTree>
    <p:extLst>
      <p:ext uri="{BB962C8B-B14F-4D97-AF65-F5344CB8AC3E}">
        <p14:creationId xmlns:p14="http://schemas.microsoft.com/office/powerpoint/2010/main" val="157682100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0257" y="530801"/>
            <a:ext cx="11141242" cy="584775"/>
          </a:xfrm>
          <a:prstGeom prst="rect">
            <a:avLst/>
          </a:prstGeom>
          <a:noFill/>
        </p:spPr>
        <p:txBody>
          <a:bodyPr wrap="square" rtlCol="0">
            <a:spAutoFit/>
          </a:bodyPr>
          <a:lstStyle/>
          <a:p>
            <a:r>
              <a:rPr lang="en-US" sz="3200" dirty="0" smtClean="0"/>
              <a:t>Assumptions regarding the pattern of </a:t>
            </a:r>
            <a:r>
              <a:rPr lang="en-US" sz="3200" dirty="0" err="1" smtClean="0"/>
              <a:t>missingness</a:t>
            </a:r>
            <a:endParaRPr lang="en-US" sz="3200" dirty="0"/>
          </a:p>
        </p:txBody>
      </p:sp>
      <p:sp>
        <p:nvSpPr>
          <p:cNvPr id="4" name="TextBox 3"/>
          <p:cNvSpPr txBox="1"/>
          <p:nvPr/>
        </p:nvSpPr>
        <p:spPr>
          <a:xfrm>
            <a:off x="345857" y="2246968"/>
            <a:ext cx="11576485" cy="4293483"/>
          </a:xfrm>
          <a:prstGeom prst="rect">
            <a:avLst/>
          </a:prstGeom>
          <a:noFill/>
        </p:spPr>
        <p:txBody>
          <a:bodyPr wrap="square" rtlCol="0">
            <a:spAutoFit/>
          </a:bodyPr>
          <a:lstStyle/>
          <a:p>
            <a:pPr marL="342900" indent="-342900">
              <a:buFont typeface="Wingdings" panose="05000000000000000000" pitchFamily="2" charset="2"/>
              <a:buChar char="Ø"/>
            </a:pPr>
            <a:r>
              <a:rPr lang="en-US" sz="2300" u="sng" dirty="0" smtClean="0"/>
              <a:t>Missing </a:t>
            </a:r>
            <a:r>
              <a:rPr lang="en-US" sz="2300" u="sng" dirty="0"/>
              <a:t>C</a:t>
            </a:r>
            <a:r>
              <a:rPr lang="en-US" sz="2300" u="sng" dirty="0" smtClean="0"/>
              <a:t>ompletely at Random </a:t>
            </a:r>
            <a:r>
              <a:rPr lang="en-US" sz="2300" dirty="0" smtClean="0"/>
              <a:t>– </a:t>
            </a:r>
            <a:r>
              <a:rPr lang="en-US" sz="2300" dirty="0"/>
              <a:t>D</a:t>
            </a:r>
            <a:r>
              <a:rPr lang="en-US" sz="2300" dirty="0" smtClean="0"/>
              <a:t>oes not depend on any outcomes. </a:t>
            </a:r>
          </a:p>
          <a:p>
            <a:pPr marL="285750" indent="-285750">
              <a:spcAft>
                <a:spcPts val="1200"/>
              </a:spcAft>
              <a:buFont typeface="Arial" panose="020B0604020202020204" pitchFamily="34" charset="0"/>
              <a:buChar char="•"/>
            </a:pPr>
            <a:r>
              <a:rPr lang="en-US" sz="2300" dirty="0" smtClean="0"/>
              <a:t>e.g., participant was on a bus that crashed on the way to the appointment.</a:t>
            </a:r>
          </a:p>
          <a:p>
            <a:pPr marL="342900" indent="-342900">
              <a:buFont typeface="Wingdings" panose="05000000000000000000" pitchFamily="2" charset="2"/>
              <a:buChar char="Ø"/>
            </a:pPr>
            <a:r>
              <a:rPr lang="en-US" sz="2300" u="sng" dirty="0" smtClean="0"/>
              <a:t>Missing at Random </a:t>
            </a:r>
            <a:r>
              <a:rPr lang="en-US" sz="2300" dirty="0" smtClean="0"/>
              <a:t>– </a:t>
            </a:r>
            <a:r>
              <a:rPr lang="en-US" sz="2300" dirty="0"/>
              <a:t>D</a:t>
            </a:r>
            <a:r>
              <a:rPr lang="en-US" sz="2300" dirty="0" smtClean="0"/>
              <a:t>epends on observed outcomes but not unobserved outcomes. </a:t>
            </a:r>
            <a:endParaRPr lang="en-US" sz="2300" dirty="0"/>
          </a:p>
          <a:p>
            <a:pPr marL="285750" indent="-285750">
              <a:spcAft>
                <a:spcPts val="1200"/>
              </a:spcAft>
              <a:buFont typeface="Arial" panose="020B0604020202020204" pitchFamily="34" charset="0"/>
              <a:buChar char="•"/>
            </a:pPr>
            <a:r>
              <a:rPr lang="en-US" sz="2300" dirty="0" smtClean="0"/>
              <a:t>e.g., </a:t>
            </a:r>
            <a:r>
              <a:rPr lang="en-US" sz="2300" dirty="0"/>
              <a:t>at their final </a:t>
            </a:r>
            <a:r>
              <a:rPr lang="en-US" sz="2300" dirty="0" smtClean="0"/>
              <a:t>visit, a participant reports that they are not experiencing pain relief and then decide before the next visit that the study isn’t worth their time because they aren’t getting relief (the reason the data are missing is reflected in the patient’s last visit pain scores.</a:t>
            </a:r>
          </a:p>
          <a:p>
            <a:pPr marL="342900" indent="-342900">
              <a:buFont typeface="Wingdings" panose="05000000000000000000" pitchFamily="2" charset="2"/>
              <a:buChar char="Ø"/>
            </a:pPr>
            <a:r>
              <a:rPr lang="en-US" sz="2300" u="sng" dirty="0" smtClean="0"/>
              <a:t>Missing Not at Random </a:t>
            </a:r>
            <a:r>
              <a:rPr lang="en-US" sz="2300" dirty="0" smtClean="0"/>
              <a:t>– </a:t>
            </a:r>
            <a:r>
              <a:rPr lang="en-US" sz="2300" dirty="0"/>
              <a:t>D</a:t>
            </a:r>
            <a:r>
              <a:rPr lang="en-US" sz="2300" dirty="0" smtClean="0"/>
              <a:t>epends on unobserved outcomes</a:t>
            </a:r>
          </a:p>
          <a:p>
            <a:pPr marL="285750" indent="-285750">
              <a:buFont typeface="Arial" panose="020B0604020202020204" pitchFamily="34" charset="0"/>
              <a:buChar char="•"/>
            </a:pPr>
            <a:r>
              <a:rPr lang="en-US" sz="2300" dirty="0" smtClean="0"/>
              <a:t>e.g., in a flexible dose trial, at the participants last visit they are getting only mild pain relief and reporting no AEs. The investigator increases the participants dosage. Before the next visit the participants pain increases and they never contact the study team again. The team has no idea from the available data that the pain increased.</a:t>
            </a:r>
            <a:endParaRPr lang="en-US" sz="2300" dirty="0"/>
          </a:p>
        </p:txBody>
      </p:sp>
      <p:sp>
        <p:nvSpPr>
          <p:cNvPr id="2" name="TextBox 1"/>
          <p:cNvSpPr txBox="1"/>
          <p:nvPr/>
        </p:nvSpPr>
        <p:spPr>
          <a:xfrm>
            <a:off x="281137" y="1115576"/>
            <a:ext cx="10874543" cy="830997"/>
          </a:xfrm>
          <a:prstGeom prst="rect">
            <a:avLst/>
          </a:prstGeom>
          <a:noFill/>
        </p:spPr>
        <p:txBody>
          <a:bodyPr wrap="square" rtlCol="0">
            <a:spAutoFit/>
          </a:bodyPr>
          <a:lstStyle/>
          <a:p>
            <a:pPr marL="342900" indent="-342900">
              <a:buFont typeface="Wingdings" panose="05000000000000000000" pitchFamily="2" charset="2"/>
              <a:buChar char="Ø"/>
            </a:pPr>
            <a:r>
              <a:rPr lang="en-US" sz="2400" u="sng" dirty="0" smtClean="0"/>
              <a:t>Formally:</a:t>
            </a:r>
            <a:r>
              <a:rPr lang="en-US" sz="2400" dirty="0" smtClean="0"/>
              <a:t> Probability that the values are missing given the </a:t>
            </a:r>
            <a:r>
              <a:rPr lang="en-US" sz="2400" dirty="0"/>
              <a:t>v</a:t>
            </a:r>
            <a:r>
              <a:rPr lang="en-US" sz="2400" dirty="0" smtClean="0"/>
              <a:t>alues of the outcomes (observed and unobserved) and the statistical model</a:t>
            </a:r>
            <a:endParaRPr lang="en-US" sz="2400" dirty="0"/>
          </a:p>
        </p:txBody>
      </p:sp>
    </p:spTree>
    <p:extLst>
      <p:ext uri="{BB962C8B-B14F-4D97-AF65-F5344CB8AC3E}">
        <p14:creationId xmlns:p14="http://schemas.microsoft.com/office/powerpoint/2010/main" val="681620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6433" y="558800"/>
            <a:ext cx="11241648" cy="584776"/>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Accommodating missing data to reflect </a:t>
            </a:r>
            <a:r>
              <a:rPr lang="en-US" sz="3200" dirty="0" err="1" smtClean="0">
                <a:latin typeface="Arial" panose="020B0604020202020204" pitchFamily="34" charset="0"/>
                <a:cs typeface="Arial" panose="020B0604020202020204" pitchFamily="34" charset="0"/>
              </a:rPr>
              <a:t>estimand</a:t>
            </a:r>
            <a:endParaRPr lang="en-US" sz="3200" dirty="0">
              <a:latin typeface="Arial" panose="020B0604020202020204" pitchFamily="34" charset="0"/>
              <a:cs typeface="Arial" panose="020B0604020202020204" pitchFamily="34" charset="0"/>
            </a:endParaRPr>
          </a:p>
        </p:txBody>
      </p:sp>
      <p:grpSp>
        <p:nvGrpSpPr>
          <p:cNvPr id="14" name="Group 13"/>
          <p:cNvGrpSpPr/>
          <p:nvPr/>
        </p:nvGrpSpPr>
        <p:grpSpPr>
          <a:xfrm>
            <a:off x="238064" y="1435342"/>
            <a:ext cx="11825764" cy="4945942"/>
            <a:chOff x="238064" y="1363154"/>
            <a:chExt cx="11825764" cy="4945942"/>
          </a:xfrm>
        </p:grpSpPr>
        <p:pic>
          <p:nvPicPr>
            <p:cNvPr id="2" name="Picture 1"/>
            <p:cNvPicPr>
              <a:picLocks noChangeAspect="1"/>
            </p:cNvPicPr>
            <p:nvPr/>
          </p:nvPicPr>
          <p:blipFill>
            <a:blip r:embed="rId3"/>
            <a:stretch>
              <a:fillRect/>
            </a:stretch>
          </p:blipFill>
          <p:spPr>
            <a:xfrm>
              <a:off x="238064" y="1363154"/>
              <a:ext cx="11825764" cy="4945942"/>
            </a:xfrm>
            <a:prstGeom prst="rect">
              <a:avLst/>
            </a:prstGeom>
          </p:spPr>
        </p:pic>
        <p:sp>
          <p:nvSpPr>
            <p:cNvPr id="4" name="Oval 3"/>
            <p:cNvSpPr/>
            <p:nvPr/>
          </p:nvSpPr>
          <p:spPr>
            <a:xfrm flipV="1">
              <a:off x="1724445" y="2831163"/>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flipV="1">
              <a:off x="2156493" y="3647670"/>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flipV="1">
              <a:off x="3031317" y="4137949"/>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flipV="1">
              <a:off x="3917793" y="4476765"/>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flipV="1">
              <a:off x="5223741" y="4594212"/>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flipV="1">
              <a:off x="7590021" y="2812546"/>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flipV="1">
              <a:off x="8022069" y="3652355"/>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flipV="1">
              <a:off x="8896893" y="3292111"/>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flipV="1">
              <a:off x="9771717" y="3467813"/>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flipV="1">
              <a:off x="11100969" y="3363891"/>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Oval 14"/>
          <p:cNvSpPr/>
          <p:nvPr/>
        </p:nvSpPr>
        <p:spPr>
          <a:xfrm flipV="1">
            <a:off x="4490462" y="6589754"/>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4660656" y="6467649"/>
            <a:ext cx="2097304" cy="369332"/>
          </a:xfrm>
          <a:prstGeom prst="rect">
            <a:avLst/>
          </a:prstGeom>
          <a:noFill/>
        </p:spPr>
        <p:txBody>
          <a:bodyPr wrap="square" rtlCol="0">
            <a:spAutoFit/>
          </a:bodyPr>
          <a:lstStyle/>
          <a:p>
            <a:r>
              <a:rPr lang="en-US" dirty="0" smtClean="0"/>
              <a:t>Example participant</a:t>
            </a:r>
            <a:endParaRPr lang="en-US" dirty="0"/>
          </a:p>
        </p:txBody>
      </p:sp>
      <p:sp>
        <p:nvSpPr>
          <p:cNvPr id="21" name="Right Brace 20"/>
          <p:cNvSpPr/>
          <p:nvPr/>
        </p:nvSpPr>
        <p:spPr>
          <a:xfrm rot="16200000">
            <a:off x="1920618" y="2440898"/>
            <a:ext cx="277662" cy="448556"/>
          </a:xfrm>
          <a:prstGeom prst="rightBrace">
            <a:avLst>
              <a:gd name="adj1" fmla="val 8333"/>
              <a:gd name="adj2" fmla="val 5534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1480416" y="2182985"/>
            <a:ext cx="1223424" cy="369332"/>
          </a:xfrm>
          <a:prstGeom prst="rect">
            <a:avLst/>
          </a:prstGeom>
          <a:noFill/>
        </p:spPr>
        <p:txBody>
          <a:bodyPr wrap="square" rtlCol="0">
            <a:spAutoFit/>
          </a:bodyPr>
          <a:lstStyle/>
          <a:p>
            <a:pPr algn="ctr"/>
            <a:r>
              <a:rPr lang="en-US" dirty="0" smtClean="0"/>
              <a:t>observed</a:t>
            </a:r>
            <a:endParaRPr lang="en-US" dirty="0"/>
          </a:p>
        </p:txBody>
      </p:sp>
      <p:sp>
        <p:nvSpPr>
          <p:cNvPr id="23" name="Right Brace 22"/>
          <p:cNvSpPr/>
          <p:nvPr/>
        </p:nvSpPr>
        <p:spPr>
          <a:xfrm rot="16200000">
            <a:off x="4029043" y="1549157"/>
            <a:ext cx="302943" cy="217207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TextBox 23"/>
          <p:cNvSpPr txBox="1"/>
          <p:nvPr/>
        </p:nvSpPr>
        <p:spPr>
          <a:xfrm>
            <a:off x="3087688" y="2142350"/>
            <a:ext cx="2178860" cy="369332"/>
          </a:xfrm>
          <a:prstGeom prst="rect">
            <a:avLst/>
          </a:prstGeom>
          <a:noFill/>
        </p:spPr>
        <p:txBody>
          <a:bodyPr wrap="square" rtlCol="0">
            <a:spAutoFit/>
          </a:bodyPr>
          <a:lstStyle/>
          <a:p>
            <a:pPr algn="ctr"/>
            <a:r>
              <a:rPr lang="en-US" dirty="0" smtClean="0"/>
              <a:t>imputed</a:t>
            </a:r>
            <a:endParaRPr lang="en-US" dirty="0"/>
          </a:p>
        </p:txBody>
      </p:sp>
      <p:sp>
        <p:nvSpPr>
          <p:cNvPr id="25" name="Right Brace 24"/>
          <p:cNvSpPr/>
          <p:nvPr/>
        </p:nvSpPr>
        <p:spPr>
          <a:xfrm rot="16200000">
            <a:off x="7735727" y="2465138"/>
            <a:ext cx="277662" cy="448556"/>
          </a:xfrm>
          <a:prstGeom prst="rightBrace">
            <a:avLst>
              <a:gd name="adj1" fmla="val 8333"/>
              <a:gd name="adj2" fmla="val 5534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p:cNvSpPr txBox="1"/>
          <p:nvPr/>
        </p:nvSpPr>
        <p:spPr>
          <a:xfrm>
            <a:off x="7295525" y="2207225"/>
            <a:ext cx="1223424" cy="369332"/>
          </a:xfrm>
          <a:prstGeom prst="rect">
            <a:avLst/>
          </a:prstGeom>
          <a:noFill/>
        </p:spPr>
        <p:txBody>
          <a:bodyPr wrap="square" rtlCol="0">
            <a:spAutoFit/>
          </a:bodyPr>
          <a:lstStyle/>
          <a:p>
            <a:pPr algn="ctr"/>
            <a:r>
              <a:rPr lang="en-US" dirty="0" smtClean="0"/>
              <a:t>observed</a:t>
            </a:r>
            <a:endParaRPr lang="en-US" dirty="0"/>
          </a:p>
        </p:txBody>
      </p:sp>
      <p:sp>
        <p:nvSpPr>
          <p:cNvPr id="27" name="Right Brace 26"/>
          <p:cNvSpPr/>
          <p:nvPr/>
        </p:nvSpPr>
        <p:spPr>
          <a:xfrm rot="16200000">
            <a:off x="9844152" y="1573397"/>
            <a:ext cx="302943" cy="217207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TextBox 27"/>
          <p:cNvSpPr txBox="1"/>
          <p:nvPr/>
        </p:nvSpPr>
        <p:spPr>
          <a:xfrm>
            <a:off x="8902797" y="2166590"/>
            <a:ext cx="2178860" cy="369332"/>
          </a:xfrm>
          <a:prstGeom prst="rect">
            <a:avLst/>
          </a:prstGeom>
          <a:noFill/>
        </p:spPr>
        <p:txBody>
          <a:bodyPr wrap="square" rtlCol="0">
            <a:spAutoFit/>
          </a:bodyPr>
          <a:lstStyle/>
          <a:p>
            <a:pPr algn="ctr"/>
            <a:r>
              <a:rPr lang="en-US" dirty="0" smtClean="0"/>
              <a:t>imputed</a:t>
            </a:r>
            <a:endParaRPr lang="en-US" dirty="0"/>
          </a:p>
        </p:txBody>
      </p:sp>
      <p:sp>
        <p:nvSpPr>
          <p:cNvPr id="29" name="Rectangle 28"/>
          <p:cNvSpPr/>
          <p:nvPr/>
        </p:nvSpPr>
        <p:spPr>
          <a:xfrm>
            <a:off x="396138" y="6608331"/>
            <a:ext cx="116521" cy="10485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47605" y="6456870"/>
            <a:ext cx="1584625" cy="369332"/>
          </a:xfrm>
          <a:prstGeom prst="rect">
            <a:avLst/>
          </a:prstGeom>
          <a:noFill/>
        </p:spPr>
        <p:txBody>
          <a:bodyPr wrap="square" rtlCol="0">
            <a:spAutoFit/>
          </a:bodyPr>
          <a:lstStyle/>
          <a:p>
            <a:r>
              <a:rPr lang="en-US" dirty="0" smtClean="0"/>
              <a:t>Placebo group</a:t>
            </a:r>
            <a:endParaRPr lang="en-US" dirty="0"/>
          </a:p>
        </p:txBody>
      </p:sp>
      <p:sp>
        <p:nvSpPr>
          <p:cNvPr id="31" name="Rectangle 30"/>
          <p:cNvSpPr/>
          <p:nvPr/>
        </p:nvSpPr>
        <p:spPr>
          <a:xfrm>
            <a:off x="2366198" y="6619109"/>
            <a:ext cx="116521" cy="104859"/>
          </a:xfrm>
          <a:prstGeom prst="rect">
            <a:avLst/>
          </a:prstGeom>
          <a:solidFill>
            <a:schemeClr val="bg1">
              <a:lumMod val="9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2517665" y="6455997"/>
            <a:ext cx="1584625" cy="369332"/>
          </a:xfrm>
          <a:prstGeom prst="rect">
            <a:avLst/>
          </a:prstGeom>
          <a:noFill/>
        </p:spPr>
        <p:txBody>
          <a:bodyPr wrap="square" rtlCol="0">
            <a:spAutoFit/>
          </a:bodyPr>
          <a:lstStyle/>
          <a:p>
            <a:r>
              <a:rPr lang="en-US" dirty="0" smtClean="0"/>
              <a:t>Active group</a:t>
            </a:r>
            <a:endParaRPr lang="en-US" dirty="0"/>
          </a:p>
        </p:txBody>
      </p:sp>
      <p:sp>
        <p:nvSpPr>
          <p:cNvPr id="17" name="TextBox 16"/>
          <p:cNvSpPr txBox="1"/>
          <p:nvPr/>
        </p:nvSpPr>
        <p:spPr>
          <a:xfrm>
            <a:off x="2156493" y="1096139"/>
            <a:ext cx="2761443" cy="430887"/>
          </a:xfrm>
          <a:prstGeom prst="rect">
            <a:avLst/>
          </a:prstGeom>
          <a:noFill/>
        </p:spPr>
        <p:txBody>
          <a:bodyPr wrap="square" rtlCol="0">
            <a:spAutoFit/>
          </a:bodyPr>
          <a:lstStyle/>
          <a:p>
            <a:pPr algn="ctr"/>
            <a:r>
              <a:rPr lang="en-US" sz="2200" u="sng" dirty="0" err="1" smtClean="0"/>
              <a:t>Estimand</a:t>
            </a:r>
            <a:r>
              <a:rPr lang="en-US" sz="2200" u="sng" dirty="0" smtClean="0"/>
              <a:t> 2</a:t>
            </a:r>
            <a:endParaRPr lang="en-US" sz="2200" u="sng" dirty="0"/>
          </a:p>
        </p:txBody>
      </p:sp>
      <p:sp>
        <p:nvSpPr>
          <p:cNvPr id="33" name="TextBox 32"/>
          <p:cNvSpPr txBox="1"/>
          <p:nvPr/>
        </p:nvSpPr>
        <p:spPr>
          <a:xfrm>
            <a:off x="7889094" y="1351685"/>
            <a:ext cx="2761443" cy="430887"/>
          </a:xfrm>
          <a:prstGeom prst="rect">
            <a:avLst/>
          </a:prstGeom>
          <a:noFill/>
        </p:spPr>
        <p:txBody>
          <a:bodyPr wrap="square" rtlCol="0">
            <a:spAutoFit/>
          </a:bodyPr>
          <a:lstStyle/>
          <a:p>
            <a:pPr algn="ctr"/>
            <a:r>
              <a:rPr lang="en-US" sz="2200" u="sng" dirty="0" err="1" smtClean="0"/>
              <a:t>Estimand</a:t>
            </a:r>
            <a:r>
              <a:rPr lang="en-US" sz="2200" u="sng" dirty="0" smtClean="0"/>
              <a:t> 3</a:t>
            </a:r>
            <a:endParaRPr lang="en-US" sz="2200" u="sng" dirty="0"/>
          </a:p>
        </p:txBody>
      </p:sp>
      <p:sp>
        <p:nvSpPr>
          <p:cNvPr id="18" name="Rectangle 17"/>
          <p:cNvSpPr/>
          <p:nvPr/>
        </p:nvSpPr>
        <p:spPr>
          <a:xfrm>
            <a:off x="6221984" y="1165088"/>
            <a:ext cx="5779220" cy="51030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1528057" y="1523561"/>
            <a:ext cx="4041903" cy="369332"/>
          </a:xfrm>
          <a:prstGeom prst="rect">
            <a:avLst/>
          </a:prstGeom>
          <a:noFill/>
        </p:spPr>
        <p:txBody>
          <a:bodyPr wrap="square" rtlCol="0">
            <a:spAutoFit/>
          </a:bodyPr>
          <a:lstStyle/>
          <a:p>
            <a:pPr algn="ctr"/>
            <a:r>
              <a:rPr lang="en-US" b="1" dirty="0" smtClean="0">
                <a:latin typeface="Arial Narrow" panose="020B0606020202030204" pitchFamily="34" charset="0"/>
              </a:rPr>
              <a:t>Multiple imputation assuming</a:t>
            </a:r>
            <a:endParaRPr lang="en-US" b="1" dirty="0">
              <a:latin typeface="Arial Narrow" panose="020B0606020202030204" pitchFamily="34" charset="0"/>
            </a:endParaRPr>
          </a:p>
        </p:txBody>
      </p:sp>
    </p:spTree>
    <p:extLst>
      <p:ext uri="{BB962C8B-B14F-4D97-AF65-F5344CB8AC3E}">
        <p14:creationId xmlns:p14="http://schemas.microsoft.com/office/powerpoint/2010/main" val="910975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96433" y="558800"/>
            <a:ext cx="11241648" cy="584776"/>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Accommodating missing data to reflect </a:t>
            </a:r>
            <a:r>
              <a:rPr lang="en-US" sz="3200" dirty="0" err="1" smtClean="0">
                <a:latin typeface="Arial" panose="020B0604020202020204" pitchFamily="34" charset="0"/>
                <a:cs typeface="Arial" panose="020B0604020202020204" pitchFamily="34" charset="0"/>
              </a:rPr>
              <a:t>estimand</a:t>
            </a:r>
            <a:endParaRPr lang="en-US" sz="3200" dirty="0">
              <a:latin typeface="Arial" panose="020B0604020202020204" pitchFamily="34" charset="0"/>
              <a:cs typeface="Arial" panose="020B0604020202020204" pitchFamily="34" charset="0"/>
            </a:endParaRPr>
          </a:p>
        </p:txBody>
      </p:sp>
      <p:grpSp>
        <p:nvGrpSpPr>
          <p:cNvPr id="14" name="Group 13"/>
          <p:cNvGrpSpPr/>
          <p:nvPr/>
        </p:nvGrpSpPr>
        <p:grpSpPr>
          <a:xfrm>
            <a:off x="238064" y="1363154"/>
            <a:ext cx="11825764" cy="4945942"/>
            <a:chOff x="238064" y="1363154"/>
            <a:chExt cx="11825764" cy="4945942"/>
          </a:xfrm>
        </p:grpSpPr>
        <p:pic>
          <p:nvPicPr>
            <p:cNvPr id="2" name="Picture 1"/>
            <p:cNvPicPr>
              <a:picLocks noChangeAspect="1"/>
            </p:cNvPicPr>
            <p:nvPr/>
          </p:nvPicPr>
          <p:blipFill>
            <a:blip r:embed="rId2"/>
            <a:stretch>
              <a:fillRect/>
            </a:stretch>
          </p:blipFill>
          <p:spPr>
            <a:xfrm>
              <a:off x="238064" y="1363154"/>
              <a:ext cx="11825764" cy="4945942"/>
            </a:xfrm>
            <a:prstGeom prst="rect">
              <a:avLst/>
            </a:prstGeom>
          </p:spPr>
        </p:pic>
        <p:sp>
          <p:nvSpPr>
            <p:cNvPr id="4" name="Oval 3"/>
            <p:cNvSpPr/>
            <p:nvPr/>
          </p:nvSpPr>
          <p:spPr>
            <a:xfrm flipV="1">
              <a:off x="1724445" y="2831163"/>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flipV="1">
              <a:off x="2156493" y="3647670"/>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Oval 5"/>
            <p:cNvSpPr/>
            <p:nvPr/>
          </p:nvSpPr>
          <p:spPr>
            <a:xfrm flipV="1">
              <a:off x="3031317" y="4137949"/>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Oval 6"/>
            <p:cNvSpPr/>
            <p:nvPr/>
          </p:nvSpPr>
          <p:spPr>
            <a:xfrm flipV="1">
              <a:off x="3917793" y="4476765"/>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Oval 7"/>
            <p:cNvSpPr/>
            <p:nvPr/>
          </p:nvSpPr>
          <p:spPr>
            <a:xfrm flipV="1">
              <a:off x="5223741" y="4594212"/>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Oval 8"/>
            <p:cNvSpPr/>
            <p:nvPr/>
          </p:nvSpPr>
          <p:spPr>
            <a:xfrm flipV="1">
              <a:off x="7590021" y="2812546"/>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Oval 9"/>
            <p:cNvSpPr/>
            <p:nvPr/>
          </p:nvSpPr>
          <p:spPr>
            <a:xfrm flipV="1">
              <a:off x="8022069" y="3652355"/>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flipV="1">
              <a:off x="8896893" y="3292111"/>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Oval 11"/>
            <p:cNvSpPr/>
            <p:nvPr/>
          </p:nvSpPr>
          <p:spPr>
            <a:xfrm flipV="1">
              <a:off x="9771717" y="3467813"/>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Oval 12"/>
            <p:cNvSpPr/>
            <p:nvPr/>
          </p:nvSpPr>
          <p:spPr>
            <a:xfrm flipV="1">
              <a:off x="11100969" y="3363891"/>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 name="Oval 14"/>
          <p:cNvSpPr/>
          <p:nvPr/>
        </p:nvSpPr>
        <p:spPr>
          <a:xfrm flipV="1">
            <a:off x="4490462" y="6517566"/>
            <a:ext cx="128168" cy="139811"/>
          </a:xfrm>
          <a:prstGeom prst="ellipse">
            <a:avLst/>
          </a:prstGeom>
          <a:solidFill>
            <a:schemeClr val="accent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TextBox 15"/>
          <p:cNvSpPr txBox="1"/>
          <p:nvPr/>
        </p:nvSpPr>
        <p:spPr>
          <a:xfrm>
            <a:off x="4660656" y="6395461"/>
            <a:ext cx="2097304" cy="369332"/>
          </a:xfrm>
          <a:prstGeom prst="rect">
            <a:avLst/>
          </a:prstGeom>
          <a:noFill/>
        </p:spPr>
        <p:txBody>
          <a:bodyPr wrap="square" rtlCol="0">
            <a:spAutoFit/>
          </a:bodyPr>
          <a:lstStyle/>
          <a:p>
            <a:r>
              <a:rPr lang="en-US" dirty="0" smtClean="0"/>
              <a:t>Example participant</a:t>
            </a:r>
            <a:endParaRPr lang="en-US" dirty="0"/>
          </a:p>
        </p:txBody>
      </p:sp>
      <p:sp>
        <p:nvSpPr>
          <p:cNvPr id="21" name="Right Brace 20"/>
          <p:cNvSpPr/>
          <p:nvPr/>
        </p:nvSpPr>
        <p:spPr>
          <a:xfrm rot="16200000">
            <a:off x="1920618" y="2368710"/>
            <a:ext cx="277662" cy="448556"/>
          </a:xfrm>
          <a:prstGeom prst="rightBrace">
            <a:avLst>
              <a:gd name="adj1" fmla="val 8333"/>
              <a:gd name="adj2" fmla="val 5534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2" name="TextBox 21"/>
          <p:cNvSpPr txBox="1"/>
          <p:nvPr/>
        </p:nvSpPr>
        <p:spPr>
          <a:xfrm>
            <a:off x="1480416" y="2110797"/>
            <a:ext cx="1223424" cy="369332"/>
          </a:xfrm>
          <a:prstGeom prst="rect">
            <a:avLst/>
          </a:prstGeom>
          <a:noFill/>
        </p:spPr>
        <p:txBody>
          <a:bodyPr wrap="square" rtlCol="0">
            <a:spAutoFit/>
          </a:bodyPr>
          <a:lstStyle/>
          <a:p>
            <a:pPr algn="ctr"/>
            <a:r>
              <a:rPr lang="en-US" dirty="0" smtClean="0"/>
              <a:t>observed</a:t>
            </a:r>
            <a:endParaRPr lang="en-US" dirty="0"/>
          </a:p>
        </p:txBody>
      </p:sp>
      <p:sp>
        <p:nvSpPr>
          <p:cNvPr id="23" name="Right Brace 22"/>
          <p:cNvSpPr/>
          <p:nvPr/>
        </p:nvSpPr>
        <p:spPr>
          <a:xfrm rot="16200000">
            <a:off x="4029043" y="1476969"/>
            <a:ext cx="302943" cy="217207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TextBox 23"/>
          <p:cNvSpPr txBox="1"/>
          <p:nvPr/>
        </p:nvSpPr>
        <p:spPr>
          <a:xfrm>
            <a:off x="3087688" y="2070162"/>
            <a:ext cx="2178860" cy="369332"/>
          </a:xfrm>
          <a:prstGeom prst="rect">
            <a:avLst/>
          </a:prstGeom>
          <a:noFill/>
        </p:spPr>
        <p:txBody>
          <a:bodyPr wrap="square" rtlCol="0">
            <a:spAutoFit/>
          </a:bodyPr>
          <a:lstStyle/>
          <a:p>
            <a:pPr algn="ctr"/>
            <a:r>
              <a:rPr lang="en-US" dirty="0" smtClean="0"/>
              <a:t>imputed</a:t>
            </a:r>
            <a:endParaRPr lang="en-US" dirty="0"/>
          </a:p>
        </p:txBody>
      </p:sp>
      <p:sp>
        <p:nvSpPr>
          <p:cNvPr id="25" name="Right Brace 24"/>
          <p:cNvSpPr/>
          <p:nvPr/>
        </p:nvSpPr>
        <p:spPr>
          <a:xfrm rot="16200000">
            <a:off x="7735727" y="2392950"/>
            <a:ext cx="277662" cy="448556"/>
          </a:xfrm>
          <a:prstGeom prst="rightBrace">
            <a:avLst>
              <a:gd name="adj1" fmla="val 8333"/>
              <a:gd name="adj2" fmla="val 55342"/>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p:cNvSpPr txBox="1"/>
          <p:nvPr/>
        </p:nvSpPr>
        <p:spPr>
          <a:xfrm>
            <a:off x="7295525" y="2135037"/>
            <a:ext cx="1223424" cy="369332"/>
          </a:xfrm>
          <a:prstGeom prst="rect">
            <a:avLst/>
          </a:prstGeom>
          <a:noFill/>
        </p:spPr>
        <p:txBody>
          <a:bodyPr wrap="square" rtlCol="0">
            <a:spAutoFit/>
          </a:bodyPr>
          <a:lstStyle/>
          <a:p>
            <a:pPr algn="ctr"/>
            <a:r>
              <a:rPr lang="en-US" dirty="0" smtClean="0"/>
              <a:t>observed</a:t>
            </a:r>
            <a:endParaRPr lang="en-US" dirty="0"/>
          </a:p>
        </p:txBody>
      </p:sp>
      <p:sp>
        <p:nvSpPr>
          <p:cNvPr id="27" name="Right Brace 26"/>
          <p:cNvSpPr/>
          <p:nvPr/>
        </p:nvSpPr>
        <p:spPr>
          <a:xfrm rot="16200000">
            <a:off x="9844152" y="1501209"/>
            <a:ext cx="302943" cy="2172072"/>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8" name="TextBox 27"/>
          <p:cNvSpPr txBox="1"/>
          <p:nvPr/>
        </p:nvSpPr>
        <p:spPr>
          <a:xfrm>
            <a:off x="8902797" y="2094402"/>
            <a:ext cx="2178860" cy="369332"/>
          </a:xfrm>
          <a:prstGeom prst="rect">
            <a:avLst/>
          </a:prstGeom>
          <a:noFill/>
        </p:spPr>
        <p:txBody>
          <a:bodyPr wrap="square" rtlCol="0">
            <a:spAutoFit/>
          </a:bodyPr>
          <a:lstStyle/>
          <a:p>
            <a:pPr algn="ctr"/>
            <a:r>
              <a:rPr lang="en-US" dirty="0" smtClean="0"/>
              <a:t>imputed</a:t>
            </a:r>
            <a:endParaRPr lang="en-US" dirty="0"/>
          </a:p>
        </p:txBody>
      </p:sp>
      <p:sp>
        <p:nvSpPr>
          <p:cNvPr id="29" name="Rectangle 28"/>
          <p:cNvSpPr/>
          <p:nvPr/>
        </p:nvSpPr>
        <p:spPr>
          <a:xfrm>
            <a:off x="396138" y="6536143"/>
            <a:ext cx="116521" cy="104859"/>
          </a:xfrm>
          <a:prstGeom prst="rect">
            <a:avLst/>
          </a:prstGeom>
          <a:solidFill>
            <a:schemeClr val="tx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TextBox 29"/>
          <p:cNvSpPr txBox="1"/>
          <p:nvPr/>
        </p:nvSpPr>
        <p:spPr>
          <a:xfrm>
            <a:off x="547605" y="6384682"/>
            <a:ext cx="1584625" cy="369332"/>
          </a:xfrm>
          <a:prstGeom prst="rect">
            <a:avLst/>
          </a:prstGeom>
          <a:noFill/>
        </p:spPr>
        <p:txBody>
          <a:bodyPr wrap="square" rtlCol="0">
            <a:spAutoFit/>
          </a:bodyPr>
          <a:lstStyle/>
          <a:p>
            <a:r>
              <a:rPr lang="en-US" dirty="0" smtClean="0"/>
              <a:t>Placebo group</a:t>
            </a:r>
            <a:endParaRPr lang="en-US" dirty="0"/>
          </a:p>
        </p:txBody>
      </p:sp>
      <p:sp>
        <p:nvSpPr>
          <p:cNvPr id="31" name="Rectangle 30"/>
          <p:cNvSpPr/>
          <p:nvPr/>
        </p:nvSpPr>
        <p:spPr>
          <a:xfrm>
            <a:off x="2366198" y="6546921"/>
            <a:ext cx="116521" cy="104859"/>
          </a:xfrm>
          <a:prstGeom prst="rect">
            <a:avLst/>
          </a:prstGeom>
          <a:solidFill>
            <a:schemeClr val="bg1">
              <a:lumMod val="95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2517665" y="6383809"/>
            <a:ext cx="1584625" cy="369332"/>
          </a:xfrm>
          <a:prstGeom prst="rect">
            <a:avLst/>
          </a:prstGeom>
          <a:noFill/>
        </p:spPr>
        <p:txBody>
          <a:bodyPr wrap="square" rtlCol="0">
            <a:spAutoFit/>
          </a:bodyPr>
          <a:lstStyle/>
          <a:p>
            <a:r>
              <a:rPr lang="en-US" dirty="0" smtClean="0"/>
              <a:t>Active group</a:t>
            </a:r>
            <a:endParaRPr lang="en-US" dirty="0"/>
          </a:p>
        </p:txBody>
      </p:sp>
      <p:sp>
        <p:nvSpPr>
          <p:cNvPr id="17" name="TextBox 16"/>
          <p:cNvSpPr txBox="1"/>
          <p:nvPr/>
        </p:nvSpPr>
        <p:spPr>
          <a:xfrm>
            <a:off x="2225464" y="1291148"/>
            <a:ext cx="2761443" cy="430887"/>
          </a:xfrm>
          <a:prstGeom prst="rect">
            <a:avLst/>
          </a:prstGeom>
          <a:noFill/>
        </p:spPr>
        <p:txBody>
          <a:bodyPr wrap="square" rtlCol="0">
            <a:spAutoFit/>
          </a:bodyPr>
          <a:lstStyle/>
          <a:p>
            <a:pPr algn="ctr"/>
            <a:r>
              <a:rPr lang="en-US" sz="2200" u="sng" dirty="0" err="1" smtClean="0"/>
              <a:t>Estimand</a:t>
            </a:r>
            <a:r>
              <a:rPr lang="en-US" sz="2200" u="sng" dirty="0" smtClean="0"/>
              <a:t> 2</a:t>
            </a:r>
            <a:endParaRPr lang="en-US" sz="2200" u="sng" dirty="0"/>
          </a:p>
        </p:txBody>
      </p:sp>
      <p:sp>
        <p:nvSpPr>
          <p:cNvPr id="33" name="TextBox 32"/>
          <p:cNvSpPr txBox="1"/>
          <p:nvPr/>
        </p:nvSpPr>
        <p:spPr>
          <a:xfrm>
            <a:off x="8004684" y="1304345"/>
            <a:ext cx="2761443" cy="430887"/>
          </a:xfrm>
          <a:prstGeom prst="rect">
            <a:avLst/>
          </a:prstGeom>
          <a:noFill/>
        </p:spPr>
        <p:txBody>
          <a:bodyPr wrap="square" rtlCol="0">
            <a:spAutoFit/>
          </a:bodyPr>
          <a:lstStyle/>
          <a:p>
            <a:pPr algn="ctr"/>
            <a:r>
              <a:rPr lang="en-US" sz="2200" u="sng" dirty="0" err="1" smtClean="0"/>
              <a:t>Estimand</a:t>
            </a:r>
            <a:r>
              <a:rPr lang="en-US" sz="2200" u="sng" dirty="0" smtClean="0"/>
              <a:t> 3</a:t>
            </a:r>
            <a:endParaRPr lang="en-US" sz="2200" u="sng" dirty="0"/>
          </a:p>
        </p:txBody>
      </p:sp>
      <p:sp>
        <p:nvSpPr>
          <p:cNvPr id="34" name="Rectangle 33"/>
          <p:cNvSpPr/>
          <p:nvPr/>
        </p:nvSpPr>
        <p:spPr>
          <a:xfrm>
            <a:off x="361202" y="1141786"/>
            <a:ext cx="5779220" cy="510308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10263158" y="6472711"/>
            <a:ext cx="1931957" cy="369332"/>
          </a:xfrm>
          <a:prstGeom prst="rect">
            <a:avLst/>
          </a:prstGeom>
          <a:noFill/>
        </p:spPr>
        <p:txBody>
          <a:bodyPr wrap="square" rtlCol="0">
            <a:spAutoFit/>
          </a:bodyPr>
          <a:lstStyle/>
          <a:p>
            <a:r>
              <a:rPr lang="en-US" dirty="0" smtClean="0"/>
              <a:t>* A type of MNAR</a:t>
            </a:r>
            <a:endParaRPr lang="en-US" dirty="0"/>
          </a:p>
        </p:txBody>
      </p:sp>
      <p:sp>
        <p:nvSpPr>
          <p:cNvPr id="35" name="TextBox 34"/>
          <p:cNvSpPr txBox="1"/>
          <p:nvPr/>
        </p:nvSpPr>
        <p:spPr>
          <a:xfrm>
            <a:off x="10418440" y="1609730"/>
            <a:ext cx="347687" cy="369332"/>
          </a:xfrm>
          <a:prstGeom prst="rect">
            <a:avLst/>
          </a:prstGeom>
          <a:noFill/>
        </p:spPr>
        <p:txBody>
          <a:bodyPr wrap="square" rtlCol="0">
            <a:spAutoFit/>
          </a:bodyPr>
          <a:lstStyle/>
          <a:p>
            <a:r>
              <a:rPr lang="en-US" dirty="0" smtClean="0"/>
              <a:t>*</a:t>
            </a:r>
            <a:endParaRPr lang="en-US" dirty="0"/>
          </a:p>
        </p:txBody>
      </p:sp>
    </p:spTree>
    <p:extLst>
      <p:ext uri="{BB962C8B-B14F-4D97-AF65-F5344CB8AC3E}">
        <p14:creationId xmlns:p14="http://schemas.microsoft.com/office/powerpoint/2010/main" val="381339706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001" y="836402"/>
            <a:ext cx="10664739" cy="707886"/>
          </a:xfrm>
          <a:prstGeom prst="rect">
            <a:avLst/>
          </a:prstGeom>
          <a:noFill/>
        </p:spPr>
        <p:txBody>
          <a:bodyPr wrap="square" rtlCol="0">
            <a:spAutoFit/>
          </a:bodyPr>
          <a:lstStyle/>
          <a:p>
            <a:r>
              <a:rPr lang="en-US" sz="4000" dirty="0" smtClean="0"/>
              <a:t>Outline</a:t>
            </a:r>
            <a:endParaRPr lang="en-US" sz="4000" dirty="0"/>
          </a:p>
        </p:txBody>
      </p:sp>
      <p:sp>
        <p:nvSpPr>
          <p:cNvPr id="3" name="TextBox 2"/>
          <p:cNvSpPr txBox="1"/>
          <p:nvPr/>
        </p:nvSpPr>
        <p:spPr>
          <a:xfrm>
            <a:off x="720436" y="1544288"/>
            <a:ext cx="10521304" cy="335476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3200" dirty="0" smtClean="0">
                <a:solidFill>
                  <a:schemeClr val="bg1">
                    <a:lumMod val="85000"/>
                  </a:schemeClr>
                </a:solidFill>
              </a:rPr>
              <a:t>Minimizing Type I </a:t>
            </a:r>
            <a:r>
              <a:rPr lang="en-US" sz="3200" dirty="0">
                <a:solidFill>
                  <a:schemeClr val="bg1">
                    <a:lumMod val="85000"/>
                  </a:schemeClr>
                </a:solidFill>
              </a:rPr>
              <a:t>error (false positive rate</a:t>
            </a:r>
            <a:r>
              <a:rPr lang="en-US" sz="3200" dirty="0" smtClean="0">
                <a:solidFill>
                  <a:schemeClr val="bg1">
                    <a:lumMod val="85000"/>
                  </a:schemeClr>
                </a:solidFill>
              </a:rPr>
              <a:t>)</a:t>
            </a:r>
          </a:p>
          <a:p>
            <a:pPr marL="1027113" indent="-627063">
              <a:spcBef>
                <a:spcPts val="600"/>
              </a:spcBef>
              <a:buFont typeface="Arial" panose="020B0604020202020204" pitchFamily="34" charset="0"/>
              <a:buChar char="•"/>
            </a:pPr>
            <a:r>
              <a:rPr lang="en-US" sz="3200" dirty="0" smtClean="0">
                <a:solidFill>
                  <a:schemeClr val="bg1">
                    <a:lumMod val="85000"/>
                  </a:schemeClr>
                </a:solidFill>
              </a:rPr>
              <a:t>Pre-specify and limit multiple testing</a:t>
            </a:r>
          </a:p>
          <a:p>
            <a:pPr marL="457200" indent="-457200">
              <a:spcBef>
                <a:spcPts val="600"/>
              </a:spcBef>
              <a:buFont typeface="Arial" panose="020B0604020202020204" pitchFamily="34" charset="0"/>
              <a:buChar char="•"/>
            </a:pPr>
            <a:r>
              <a:rPr lang="en-US" sz="3200" dirty="0" err="1" smtClean="0">
                <a:solidFill>
                  <a:schemeClr val="bg1">
                    <a:lumMod val="85000"/>
                  </a:schemeClr>
                </a:solidFill>
              </a:rPr>
              <a:t>Estimands</a:t>
            </a:r>
            <a:r>
              <a:rPr lang="en-US" sz="3200" dirty="0" smtClean="0">
                <a:solidFill>
                  <a:schemeClr val="bg1">
                    <a:lumMod val="85000"/>
                  </a:schemeClr>
                </a:solidFill>
              </a:rPr>
              <a:t> </a:t>
            </a:r>
            <a:endParaRPr lang="en-US" sz="3200" dirty="0">
              <a:solidFill>
                <a:schemeClr val="bg1">
                  <a:lumMod val="85000"/>
                </a:schemeClr>
              </a:solidFill>
            </a:endParaRPr>
          </a:p>
          <a:p>
            <a:pPr marL="457200" indent="-457200">
              <a:spcBef>
                <a:spcPts val="600"/>
              </a:spcBef>
              <a:buFont typeface="Arial" panose="020B0604020202020204" pitchFamily="34" charset="0"/>
              <a:buChar char="•"/>
            </a:pPr>
            <a:r>
              <a:rPr lang="en-US" sz="3200" dirty="0" smtClean="0"/>
              <a:t>Clinical meaningfulness (within patient and between group)</a:t>
            </a:r>
          </a:p>
          <a:p>
            <a:pPr marL="457200" indent="-457200">
              <a:spcBef>
                <a:spcPts val="600"/>
              </a:spcBef>
              <a:buFont typeface="Arial" panose="020B0604020202020204" pitchFamily="34" charset="0"/>
              <a:buChar char="•"/>
            </a:pPr>
            <a:r>
              <a:rPr lang="en-US" sz="3200" dirty="0">
                <a:solidFill>
                  <a:schemeClr val="bg1">
                    <a:lumMod val="85000"/>
                  </a:schemeClr>
                </a:solidFill>
              </a:rPr>
              <a:t>Confidence intervals to inform interpretation of non-significant superiority trials</a:t>
            </a:r>
          </a:p>
        </p:txBody>
      </p:sp>
    </p:spTree>
    <p:extLst>
      <p:ext uri="{BB962C8B-B14F-4D97-AF65-F5344CB8AC3E}">
        <p14:creationId xmlns:p14="http://schemas.microsoft.com/office/powerpoint/2010/main" val="364029637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4623" y="609600"/>
            <a:ext cx="9979538" cy="584775"/>
          </a:xfrm>
          <a:prstGeom prst="rect">
            <a:avLst/>
          </a:prstGeom>
          <a:noFill/>
        </p:spPr>
        <p:txBody>
          <a:bodyPr wrap="square" rtlCol="0">
            <a:spAutoFit/>
          </a:bodyPr>
          <a:lstStyle/>
          <a:p>
            <a:r>
              <a:rPr lang="en-US" sz="3200" dirty="0" smtClean="0"/>
              <a:t>Clinical meaningfulness (within-patient)</a:t>
            </a:r>
            <a:endParaRPr lang="en-US" sz="3200" dirty="0"/>
          </a:p>
        </p:txBody>
      </p:sp>
      <p:pic>
        <p:nvPicPr>
          <p:cNvPr id="4" name="Picture 3"/>
          <p:cNvPicPr>
            <a:picLocks noChangeAspect="1"/>
          </p:cNvPicPr>
          <p:nvPr/>
        </p:nvPicPr>
        <p:blipFill>
          <a:blip r:embed="rId2"/>
          <a:stretch>
            <a:fillRect/>
          </a:stretch>
        </p:blipFill>
        <p:spPr>
          <a:xfrm>
            <a:off x="778510" y="1355756"/>
            <a:ext cx="7758592" cy="4997581"/>
          </a:xfrm>
          <a:prstGeom prst="rect">
            <a:avLst/>
          </a:prstGeom>
        </p:spPr>
      </p:pic>
      <p:sp>
        <p:nvSpPr>
          <p:cNvPr id="5" name="TextBox 4"/>
          <p:cNvSpPr txBox="1"/>
          <p:nvPr/>
        </p:nvSpPr>
        <p:spPr>
          <a:xfrm>
            <a:off x="9652000" y="6472736"/>
            <a:ext cx="2540000" cy="369332"/>
          </a:xfrm>
          <a:prstGeom prst="rect">
            <a:avLst/>
          </a:prstGeom>
          <a:noFill/>
        </p:spPr>
        <p:txBody>
          <a:bodyPr wrap="square" rtlCol="0">
            <a:spAutoFit/>
          </a:bodyPr>
          <a:lstStyle/>
          <a:p>
            <a:r>
              <a:rPr lang="en-US" dirty="0" smtClean="0"/>
              <a:t>Farrar et al., PAIN, 2001</a:t>
            </a:r>
            <a:endParaRPr lang="en-US" dirty="0"/>
          </a:p>
        </p:txBody>
      </p:sp>
      <p:cxnSp>
        <p:nvCxnSpPr>
          <p:cNvPr id="10" name="Straight Connector 9"/>
          <p:cNvCxnSpPr/>
          <p:nvPr/>
        </p:nvCxnSpPr>
        <p:spPr>
          <a:xfrm>
            <a:off x="1371600" y="3830320"/>
            <a:ext cx="3342640" cy="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05242" y="3854546"/>
            <a:ext cx="8998" cy="1682654"/>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371600" y="4478020"/>
            <a:ext cx="4257040" cy="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628640" y="4554220"/>
            <a:ext cx="0" cy="105918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8962282" y="2313976"/>
            <a:ext cx="3132135" cy="2903359"/>
          </a:xfrm>
          <a:prstGeom prst="rect">
            <a:avLst/>
          </a:prstGeom>
          <a:noFill/>
        </p:spPr>
        <p:txBody>
          <a:bodyPr wrap="square" rtlCol="0">
            <a:spAutoFit/>
          </a:bodyPr>
          <a:lstStyle/>
          <a:p>
            <a:pPr>
              <a:spcAft>
                <a:spcPts val="800"/>
              </a:spcAft>
            </a:pPr>
            <a:r>
              <a:rPr lang="en-US" sz="2200" u="sng" dirty="0" smtClean="0"/>
              <a:t>Clinically meaningful Benchmarks for NRS:</a:t>
            </a:r>
          </a:p>
          <a:p>
            <a:pPr marL="285750" indent="-285750">
              <a:buFont typeface="Arial" panose="020B0604020202020204" pitchFamily="34" charset="0"/>
              <a:buChar char="•"/>
            </a:pPr>
            <a:r>
              <a:rPr lang="en-US" sz="2200" dirty="0" smtClean="0"/>
              <a:t>30% improvement considered minimally clinically meaningful</a:t>
            </a:r>
          </a:p>
          <a:p>
            <a:pPr marL="285750" indent="-285750">
              <a:buFont typeface="Arial" panose="020B0604020202020204" pitchFamily="34" charset="0"/>
              <a:buChar char="•"/>
            </a:pPr>
            <a:r>
              <a:rPr lang="en-US" sz="2200" dirty="0" smtClean="0"/>
              <a:t>50% improvement considered clinically meaningful</a:t>
            </a:r>
            <a:endParaRPr lang="en-US" sz="2200" dirty="0"/>
          </a:p>
        </p:txBody>
      </p:sp>
    </p:spTree>
    <p:extLst>
      <p:ext uri="{BB962C8B-B14F-4D97-AF65-F5344CB8AC3E}">
        <p14:creationId xmlns:p14="http://schemas.microsoft.com/office/powerpoint/2010/main" val="944252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4623" y="609600"/>
            <a:ext cx="9979538" cy="584775"/>
          </a:xfrm>
          <a:prstGeom prst="rect">
            <a:avLst/>
          </a:prstGeom>
          <a:noFill/>
        </p:spPr>
        <p:txBody>
          <a:bodyPr wrap="square" rtlCol="0">
            <a:spAutoFit/>
          </a:bodyPr>
          <a:lstStyle/>
          <a:p>
            <a:r>
              <a:rPr lang="en-US" sz="3200" dirty="0" smtClean="0"/>
              <a:t>Clinical meaningfulness (within-patient)</a:t>
            </a:r>
            <a:endParaRPr lang="en-US" sz="3200" dirty="0"/>
          </a:p>
        </p:txBody>
      </p:sp>
      <p:pic>
        <p:nvPicPr>
          <p:cNvPr id="4" name="Picture 3"/>
          <p:cNvPicPr>
            <a:picLocks noChangeAspect="1"/>
          </p:cNvPicPr>
          <p:nvPr/>
        </p:nvPicPr>
        <p:blipFill>
          <a:blip r:embed="rId2"/>
          <a:stretch>
            <a:fillRect/>
          </a:stretch>
        </p:blipFill>
        <p:spPr>
          <a:xfrm>
            <a:off x="778510" y="1355756"/>
            <a:ext cx="7758592" cy="4997581"/>
          </a:xfrm>
          <a:prstGeom prst="rect">
            <a:avLst/>
          </a:prstGeom>
        </p:spPr>
      </p:pic>
      <p:sp>
        <p:nvSpPr>
          <p:cNvPr id="5" name="TextBox 4"/>
          <p:cNvSpPr txBox="1"/>
          <p:nvPr/>
        </p:nvSpPr>
        <p:spPr>
          <a:xfrm>
            <a:off x="9652000" y="6472736"/>
            <a:ext cx="2540000" cy="369332"/>
          </a:xfrm>
          <a:prstGeom prst="rect">
            <a:avLst/>
          </a:prstGeom>
          <a:noFill/>
        </p:spPr>
        <p:txBody>
          <a:bodyPr wrap="square" rtlCol="0">
            <a:spAutoFit/>
          </a:bodyPr>
          <a:lstStyle/>
          <a:p>
            <a:r>
              <a:rPr lang="en-US" dirty="0" smtClean="0"/>
              <a:t>Farrar et al., PAIN, 2001</a:t>
            </a:r>
            <a:endParaRPr lang="en-US" dirty="0"/>
          </a:p>
        </p:txBody>
      </p:sp>
      <p:cxnSp>
        <p:nvCxnSpPr>
          <p:cNvPr id="10" name="Straight Connector 9"/>
          <p:cNvCxnSpPr/>
          <p:nvPr/>
        </p:nvCxnSpPr>
        <p:spPr>
          <a:xfrm>
            <a:off x="1371600" y="3830320"/>
            <a:ext cx="3342640" cy="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705242" y="3854546"/>
            <a:ext cx="8998" cy="1682654"/>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371600" y="4478020"/>
            <a:ext cx="4257040" cy="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628640" y="4554220"/>
            <a:ext cx="0" cy="1059180"/>
          </a:xfrm>
          <a:prstGeom prst="line">
            <a:avLst/>
          </a:prstGeom>
          <a:ln w="3175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9194663" y="3002693"/>
            <a:ext cx="2458995" cy="1569660"/>
          </a:xfrm>
          <a:prstGeom prst="rect">
            <a:avLst/>
          </a:prstGeom>
          <a:noFill/>
        </p:spPr>
        <p:txBody>
          <a:bodyPr wrap="square" rtlCol="0">
            <a:spAutoFit/>
          </a:bodyPr>
          <a:lstStyle/>
          <a:p>
            <a:pPr marL="342900" indent="-342900">
              <a:buFont typeface="Arial" panose="020B0604020202020204" pitchFamily="34" charset="0"/>
              <a:buChar char="•"/>
            </a:pPr>
            <a:r>
              <a:rPr lang="en-US" sz="2400" dirty="0" smtClean="0"/>
              <a:t>Useful for defining “treatment  responders”</a:t>
            </a:r>
            <a:endParaRPr lang="en-US" sz="2400" dirty="0"/>
          </a:p>
        </p:txBody>
      </p:sp>
    </p:spTree>
    <p:extLst>
      <p:ext uri="{BB962C8B-B14F-4D97-AF65-F5344CB8AC3E}">
        <p14:creationId xmlns:p14="http://schemas.microsoft.com/office/powerpoint/2010/main" val="372291348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9714" y="762000"/>
            <a:ext cx="10869386" cy="1261884"/>
          </a:xfrm>
          <a:prstGeom prst="rect">
            <a:avLst/>
          </a:prstGeom>
          <a:noFill/>
        </p:spPr>
        <p:txBody>
          <a:bodyPr wrap="square" rtlCol="0">
            <a:spAutoFit/>
          </a:bodyPr>
          <a:lstStyle/>
          <a:p>
            <a:r>
              <a:rPr lang="en-US" sz="4000" dirty="0" smtClean="0"/>
              <a:t>Randomized Clinical Trials (RCTs):</a:t>
            </a:r>
          </a:p>
          <a:p>
            <a:r>
              <a:rPr lang="en-US" sz="3600" dirty="0" smtClean="0"/>
              <a:t>“Gold standard” of evidence</a:t>
            </a:r>
            <a:endParaRPr lang="en-US" sz="3600" dirty="0"/>
          </a:p>
        </p:txBody>
      </p:sp>
      <p:sp>
        <p:nvSpPr>
          <p:cNvPr id="5" name="TextBox 4"/>
          <p:cNvSpPr txBox="1"/>
          <p:nvPr/>
        </p:nvSpPr>
        <p:spPr>
          <a:xfrm>
            <a:off x="981729" y="2458897"/>
            <a:ext cx="3406827" cy="523220"/>
          </a:xfrm>
          <a:prstGeom prst="rect">
            <a:avLst/>
          </a:prstGeom>
          <a:noFill/>
        </p:spPr>
        <p:txBody>
          <a:bodyPr wrap="square" rtlCol="0">
            <a:spAutoFit/>
          </a:bodyPr>
          <a:lstStyle/>
          <a:p>
            <a:r>
              <a:rPr lang="en-US" sz="2800" dirty="0" smtClean="0"/>
              <a:t>But</a:t>
            </a:r>
            <a:r>
              <a:rPr lang="is-IS" sz="2800" dirty="0" smtClean="0"/>
              <a:t>….. </a:t>
            </a:r>
          </a:p>
        </p:txBody>
      </p:sp>
      <p:sp>
        <p:nvSpPr>
          <p:cNvPr id="6" name="TextBox 5"/>
          <p:cNvSpPr txBox="1"/>
          <p:nvPr/>
        </p:nvSpPr>
        <p:spPr>
          <a:xfrm>
            <a:off x="938699" y="3351059"/>
            <a:ext cx="10025633" cy="1231106"/>
          </a:xfrm>
          <a:prstGeom prst="rect">
            <a:avLst/>
          </a:prstGeom>
          <a:noFill/>
        </p:spPr>
        <p:txBody>
          <a:bodyPr wrap="square" rtlCol="0">
            <a:spAutoFit/>
          </a:bodyPr>
          <a:lstStyle/>
          <a:p>
            <a:r>
              <a:rPr lang="is-IS" sz="2800" dirty="0"/>
              <a:t>The quality of evidence provided by </a:t>
            </a:r>
            <a:r>
              <a:rPr lang="is-IS" sz="2800" dirty="0" smtClean="0"/>
              <a:t>RCTs can </a:t>
            </a:r>
            <a:r>
              <a:rPr lang="is-IS" sz="2800" dirty="0"/>
              <a:t>vary widely depending on </a:t>
            </a:r>
            <a:r>
              <a:rPr lang="is-IS" sz="2800" dirty="0" smtClean="0"/>
              <a:t>the quality of trial design and analyses</a:t>
            </a:r>
            <a:endParaRPr lang="en-US" sz="2800" dirty="0"/>
          </a:p>
          <a:p>
            <a:endParaRPr lang="en-US" dirty="0"/>
          </a:p>
        </p:txBody>
      </p:sp>
    </p:spTree>
    <p:extLst>
      <p:ext uri="{BB962C8B-B14F-4D97-AF65-F5344CB8AC3E}">
        <p14:creationId xmlns:p14="http://schemas.microsoft.com/office/powerpoint/2010/main" val="30855818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5830" y="1464367"/>
            <a:ext cx="10018331" cy="830997"/>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The difference in a treatment effect between groups is not the same as the within-patient improvement</a:t>
            </a:r>
          </a:p>
        </p:txBody>
      </p:sp>
      <p:grpSp>
        <p:nvGrpSpPr>
          <p:cNvPr id="32" name="Group 31"/>
          <p:cNvGrpSpPr/>
          <p:nvPr/>
        </p:nvGrpSpPr>
        <p:grpSpPr>
          <a:xfrm>
            <a:off x="4009791" y="2925727"/>
            <a:ext cx="5388938" cy="3511712"/>
            <a:chOff x="5872881" y="3142897"/>
            <a:chExt cx="5388938" cy="3511712"/>
          </a:xfrm>
        </p:grpSpPr>
        <p:sp>
          <p:nvSpPr>
            <p:cNvPr id="10" name="TextBox 9"/>
            <p:cNvSpPr txBox="1"/>
            <p:nvPr/>
          </p:nvSpPr>
          <p:spPr>
            <a:xfrm>
              <a:off x="10546533" y="5080536"/>
              <a:ext cx="381000" cy="461665"/>
            </a:xfrm>
            <a:prstGeom prst="rect">
              <a:avLst/>
            </a:prstGeom>
            <a:noFill/>
          </p:spPr>
          <p:txBody>
            <a:bodyPr wrap="square" rtlCol="0">
              <a:spAutoFit/>
            </a:bodyPr>
            <a:lstStyle/>
            <a:p>
              <a:r>
                <a:rPr lang="en-US" sz="2400" dirty="0"/>
                <a:t>3</a:t>
              </a:r>
            </a:p>
          </p:txBody>
        </p:sp>
        <p:sp>
          <p:nvSpPr>
            <p:cNvPr id="11" name="TextBox 10"/>
            <p:cNvSpPr txBox="1"/>
            <p:nvPr/>
          </p:nvSpPr>
          <p:spPr>
            <a:xfrm>
              <a:off x="10432233" y="4709721"/>
              <a:ext cx="609600" cy="461665"/>
            </a:xfrm>
            <a:prstGeom prst="rect">
              <a:avLst/>
            </a:prstGeom>
            <a:noFill/>
          </p:spPr>
          <p:txBody>
            <a:bodyPr wrap="square" rtlCol="0">
              <a:spAutoFit/>
            </a:bodyPr>
            <a:lstStyle/>
            <a:p>
              <a:r>
                <a:rPr lang="en-US" sz="2400" dirty="0" smtClean="0"/>
                <a:t>3.5</a:t>
              </a:r>
              <a:endParaRPr lang="en-US" sz="2400" dirty="0"/>
            </a:p>
          </p:txBody>
        </p:sp>
        <p:sp>
          <p:nvSpPr>
            <p:cNvPr id="12" name="TextBox 11"/>
            <p:cNvSpPr txBox="1"/>
            <p:nvPr/>
          </p:nvSpPr>
          <p:spPr>
            <a:xfrm>
              <a:off x="6782174" y="3402693"/>
              <a:ext cx="647700" cy="461665"/>
            </a:xfrm>
            <a:prstGeom prst="rect">
              <a:avLst/>
            </a:prstGeom>
            <a:noFill/>
          </p:spPr>
          <p:txBody>
            <a:bodyPr wrap="square" rtlCol="0">
              <a:spAutoFit/>
            </a:bodyPr>
            <a:lstStyle/>
            <a:p>
              <a:r>
                <a:rPr lang="en-US" sz="2400" dirty="0" smtClean="0"/>
                <a:t>6.5</a:t>
              </a:r>
              <a:endParaRPr lang="en-US" sz="2400" dirty="0"/>
            </a:p>
          </p:txBody>
        </p:sp>
        <p:sp>
          <p:nvSpPr>
            <p:cNvPr id="13" name="TextBox 12"/>
            <p:cNvSpPr txBox="1"/>
            <p:nvPr/>
          </p:nvSpPr>
          <p:spPr>
            <a:xfrm rot="16200000">
              <a:off x="4846414" y="4169364"/>
              <a:ext cx="2514600" cy="461665"/>
            </a:xfrm>
            <a:prstGeom prst="rect">
              <a:avLst/>
            </a:prstGeom>
            <a:noFill/>
          </p:spPr>
          <p:txBody>
            <a:bodyPr wrap="square" rtlCol="0">
              <a:spAutoFit/>
            </a:bodyPr>
            <a:lstStyle/>
            <a:p>
              <a:pPr algn="ctr"/>
              <a:r>
                <a:rPr lang="en-US" sz="2400" dirty="0" smtClean="0"/>
                <a:t>Pain (0 – 10 NRS)</a:t>
              </a:r>
              <a:endParaRPr lang="en-US" sz="2400" dirty="0"/>
            </a:p>
          </p:txBody>
        </p:sp>
        <p:sp>
          <p:nvSpPr>
            <p:cNvPr id="14" name="TextBox 13"/>
            <p:cNvSpPr txBox="1"/>
            <p:nvPr/>
          </p:nvSpPr>
          <p:spPr>
            <a:xfrm>
              <a:off x="9737819" y="6166440"/>
              <a:ext cx="1524000" cy="461665"/>
            </a:xfrm>
            <a:prstGeom prst="rect">
              <a:avLst/>
            </a:prstGeom>
            <a:solidFill>
              <a:schemeClr val="bg1"/>
            </a:solidFill>
          </p:spPr>
          <p:txBody>
            <a:bodyPr wrap="square" rtlCol="0">
              <a:spAutoFit/>
            </a:bodyPr>
            <a:lstStyle/>
            <a:p>
              <a:r>
                <a:rPr lang="en-US" sz="2400" dirty="0" smtClean="0"/>
                <a:t>Active</a:t>
              </a:r>
              <a:endParaRPr lang="en-US" sz="2400" dirty="0"/>
            </a:p>
          </p:txBody>
        </p:sp>
        <p:cxnSp>
          <p:nvCxnSpPr>
            <p:cNvPr id="16" name="Straight Connector 15"/>
            <p:cNvCxnSpPr/>
            <p:nvPr/>
          </p:nvCxnSpPr>
          <p:spPr>
            <a:xfrm>
              <a:off x="6488883" y="3203050"/>
              <a:ext cx="0" cy="26746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88883" y="5889100"/>
              <a:ext cx="468249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76866" y="6192944"/>
              <a:ext cx="1524000" cy="461665"/>
            </a:xfrm>
            <a:prstGeom prst="rect">
              <a:avLst/>
            </a:prstGeom>
            <a:solidFill>
              <a:schemeClr val="bg1"/>
            </a:solidFill>
          </p:spPr>
          <p:txBody>
            <a:bodyPr wrap="square" rtlCol="0">
              <a:spAutoFit/>
            </a:bodyPr>
            <a:lstStyle/>
            <a:p>
              <a:r>
                <a:rPr lang="en-US" sz="2400" dirty="0" smtClean="0"/>
                <a:t>Placebo</a:t>
              </a:r>
              <a:endParaRPr lang="en-US" sz="2400" dirty="0"/>
            </a:p>
          </p:txBody>
        </p:sp>
        <p:cxnSp>
          <p:nvCxnSpPr>
            <p:cNvPr id="22" name="Straight Connector 21"/>
            <p:cNvCxnSpPr>
              <a:endCxn id="11" idx="1"/>
            </p:cNvCxnSpPr>
            <p:nvPr/>
          </p:nvCxnSpPr>
          <p:spPr>
            <a:xfrm>
              <a:off x="7339428" y="3768867"/>
              <a:ext cx="3092805" cy="117168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339428" y="3813672"/>
              <a:ext cx="3092805" cy="136676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227863" y="6381565"/>
              <a:ext cx="509956" cy="267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947375" y="6430234"/>
              <a:ext cx="323850" cy="3839"/>
            </a:xfrm>
            <a:prstGeom prst="line">
              <a:avLst/>
            </a:prstGeom>
            <a:ln w="22225"/>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44623" y="609600"/>
            <a:ext cx="9979538" cy="584775"/>
          </a:xfrm>
          <a:prstGeom prst="rect">
            <a:avLst/>
          </a:prstGeom>
          <a:noFill/>
        </p:spPr>
        <p:txBody>
          <a:bodyPr wrap="square" rtlCol="0">
            <a:spAutoFit/>
          </a:bodyPr>
          <a:lstStyle/>
          <a:p>
            <a:r>
              <a:rPr lang="en-US" sz="3200" dirty="0" smtClean="0"/>
              <a:t>Clinical meaningfulness (group difference)</a:t>
            </a:r>
            <a:endParaRPr lang="en-US" sz="3200" dirty="0"/>
          </a:p>
        </p:txBody>
      </p:sp>
      <p:sp>
        <p:nvSpPr>
          <p:cNvPr id="2" name="Right Brace 1"/>
          <p:cNvSpPr/>
          <p:nvPr/>
        </p:nvSpPr>
        <p:spPr>
          <a:xfrm>
            <a:off x="9126397" y="4776657"/>
            <a:ext cx="293290" cy="266624"/>
          </a:xfrm>
          <a:prstGeom prst="rightBrace">
            <a:avLst/>
          </a:prstGeom>
          <a:ln w="28575">
            <a:solidFill>
              <a:schemeClr val="accent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TextBox 3"/>
          <p:cNvSpPr txBox="1"/>
          <p:nvPr/>
        </p:nvSpPr>
        <p:spPr>
          <a:xfrm>
            <a:off x="9481640" y="4723383"/>
            <a:ext cx="2874190" cy="369332"/>
          </a:xfrm>
          <a:prstGeom prst="rect">
            <a:avLst/>
          </a:prstGeom>
          <a:noFill/>
        </p:spPr>
        <p:txBody>
          <a:bodyPr wrap="square" rtlCol="0">
            <a:spAutoFit/>
          </a:bodyPr>
          <a:lstStyle/>
          <a:p>
            <a:r>
              <a:rPr lang="en-US" dirty="0" smtClean="0"/>
              <a:t>Between group difference</a:t>
            </a:r>
          </a:p>
        </p:txBody>
      </p:sp>
    </p:spTree>
    <p:extLst>
      <p:ext uri="{BB962C8B-B14F-4D97-AF65-F5344CB8AC3E}">
        <p14:creationId xmlns:p14="http://schemas.microsoft.com/office/powerpoint/2010/main" val="39937812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5830" y="1464367"/>
            <a:ext cx="10018331" cy="830997"/>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The difference in a treatment effect between groups is not the same as the within-patient improvement</a:t>
            </a:r>
          </a:p>
        </p:txBody>
      </p:sp>
      <p:grpSp>
        <p:nvGrpSpPr>
          <p:cNvPr id="32" name="Group 31"/>
          <p:cNvGrpSpPr/>
          <p:nvPr/>
        </p:nvGrpSpPr>
        <p:grpSpPr>
          <a:xfrm>
            <a:off x="5872881" y="3142897"/>
            <a:ext cx="5388938" cy="3511712"/>
            <a:chOff x="5872881" y="3142897"/>
            <a:chExt cx="5388938" cy="3511712"/>
          </a:xfrm>
        </p:grpSpPr>
        <p:sp>
          <p:nvSpPr>
            <p:cNvPr id="10" name="TextBox 9"/>
            <p:cNvSpPr txBox="1"/>
            <p:nvPr/>
          </p:nvSpPr>
          <p:spPr>
            <a:xfrm>
              <a:off x="10546533" y="5080536"/>
              <a:ext cx="381000" cy="461665"/>
            </a:xfrm>
            <a:prstGeom prst="rect">
              <a:avLst/>
            </a:prstGeom>
            <a:noFill/>
          </p:spPr>
          <p:txBody>
            <a:bodyPr wrap="square" rtlCol="0">
              <a:spAutoFit/>
            </a:bodyPr>
            <a:lstStyle/>
            <a:p>
              <a:r>
                <a:rPr lang="en-US" sz="2400" dirty="0"/>
                <a:t>3</a:t>
              </a:r>
            </a:p>
          </p:txBody>
        </p:sp>
        <p:sp>
          <p:nvSpPr>
            <p:cNvPr id="11" name="TextBox 10"/>
            <p:cNvSpPr txBox="1"/>
            <p:nvPr/>
          </p:nvSpPr>
          <p:spPr>
            <a:xfrm>
              <a:off x="10432233" y="4709721"/>
              <a:ext cx="609600" cy="461665"/>
            </a:xfrm>
            <a:prstGeom prst="rect">
              <a:avLst/>
            </a:prstGeom>
            <a:noFill/>
          </p:spPr>
          <p:txBody>
            <a:bodyPr wrap="square" rtlCol="0">
              <a:spAutoFit/>
            </a:bodyPr>
            <a:lstStyle/>
            <a:p>
              <a:r>
                <a:rPr lang="en-US" sz="2400" dirty="0" smtClean="0"/>
                <a:t>3.5</a:t>
              </a:r>
              <a:endParaRPr lang="en-US" sz="2400" dirty="0"/>
            </a:p>
          </p:txBody>
        </p:sp>
        <p:sp>
          <p:nvSpPr>
            <p:cNvPr id="12" name="TextBox 11"/>
            <p:cNvSpPr txBox="1"/>
            <p:nvPr/>
          </p:nvSpPr>
          <p:spPr>
            <a:xfrm>
              <a:off x="6782174" y="3402693"/>
              <a:ext cx="647700" cy="461665"/>
            </a:xfrm>
            <a:prstGeom prst="rect">
              <a:avLst/>
            </a:prstGeom>
            <a:noFill/>
          </p:spPr>
          <p:txBody>
            <a:bodyPr wrap="square" rtlCol="0">
              <a:spAutoFit/>
            </a:bodyPr>
            <a:lstStyle/>
            <a:p>
              <a:r>
                <a:rPr lang="en-US" sz="2400" dirty="0" smtClean="0"/>
                <a:t>6.5</a:t>
              </a:r>
              <a:endParaRPr lang="en-US" sz="2400" dirty="0"/>
            </a:p>
          </p:txBody>
        </p:sp>
        <p:sp>
          <p:nvSpPr>
            <p:cNvPr id="13" name="TextBox 12"/>
            <p:cNvSpPr txBox="1"/>
            <p:nvPr/>
          </p:nvSpPr>
          <p:spPr>
            <a:xfrm rot="16200000">
              <a:off x="4846414" y="4169364"/>
              <a:ext cx="2514600" cy="461665"/>
            </a:xfrm>
            <a:prstGeom prst="rect">
              <a:avLst/>
            </a:prstGeom>
            <a:noFill/>
          </p:spPr>
          <p:txBody>
            <a:bodyPr wrap="square" rtlCol="0">
              <a:spAutoFit/>
            </a:bodyPr>
            <a:lstStyle/>
            <a:p>
              <a:pPr algn="ctr"/>
              <a:r>
                <a:rPr lang="en-US" sz="2400" dirty="0" smtClean="0"/>
                <a:t>Pain (0 – 10 NRS)</a:t>
              </a:r>
              <a:endParaRPr lang="en-US" sz="2400" dirty="0"/>
            </a:p>
          </p:txBody>
        </p:sp>
        <p:sp>
          <p:nvSpPr>
            <p:cNvPr id="14" name="TextBox 13"/>
            <p:cNvSpPr txBox="1"/>
            <p:nvPr/>
          </p:nvSpPr>
          <p:spPr>
            <a:xfrm>
              <a:off x="9737819" y="6166440"/>
              <a:ext cx="1524000" cy="461665"/>
            </a:xfrm>
            <a:prstGeom prst="rect">
              <a:avLst/>
            </a:prstGeom>
            <a:solidFill>
              <a:schemeClr val="bg1"/>
            </a:solidFill>
          </p:spPr>
          <p:txBody>
            <a:bodyPr wrap="square" rtlCol="0">
              <a:spAutoFit/>
            </a:bodyPr>
            <a:lstStyle/>
            <a:p>
              <a:r>
                <a:rPr lang="en-US" sz="2400" dirty="0" smtClean="0"/>
                <a:t>Active</a:t>
              </a:r>
              <a:endParaRPr lang="en-US" sz="2400" dirty="0"/>
            </a:p>
          </p:txBody>
        </p:sp>
        <p:cxnSp>
          <p:nvCxnSpPr>
            <p:cNvPr id="16" name="Straight Connector 15"/>
            <p:cNvCxnSpPr/>
            <p:nvPr/>
          </p:nvCxnSpPr>
          <p:spPr>
            <a:xfrm>
              <a:off x="6488883" y="3203050"/>
              <a:ext cx="0" cy="26746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488883" y="5889100"/>
              <a:ext cx="4682490" cy="0"/>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376866" y="6192944"/>
              <a:ext cx="1524000" cy="461665"/>
            </a:xfrm>
            <a:prstGeom prst="rect">
              <a:avLst/>
            </a:prstGeom>
            <a:solidFill>
              <a:schemeClr val="bg1"/>
            </a:solidFill>
          </p:spPr>
          <p:txBody>
            <a:bodyPr wrap="square" rtlCol="0">
              <a:spAutoFit/>
            </a:bodyPr>
            <a:lstStyle/>
            <a:p>
              <a:r>
                <a:rPr lang="en-US" sz="2400" dirty="0" smtClean="0"/>
                <a:t>Placebo</a:t>
              </a:r>
              <a:endParaRPr lang="en-US" sz="2400" dirty="0"/>
            </a:p>
          </p:txBody>
        </p:sp>
        <p:cxnSp>
          <p:nvCxnSpPr>
            <p:cNvPr id="22" name="Straight Connector 21"/>
            <p:cNvCxnSpPr>
              <a:endCxn id="11" idx="1"/>
            </p:cNvCxnSpPr>
            <p:nvPr/>
          </p:nvCxnSpPr>
          <p:spPr>
            <a:xfrm>
              <a:off x="7339428" y="3768867"/>
              <a:ext cx="3092805" cy="1171687"/>
            </a:xfrm>
            <a:prstGeom prst="line">
              <a:avLst/>
            </a:prstGeom>
            <a:ln w="22225"/>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339428" y="3813672"/>
              <a:ext cx="3092805" cy="136676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9227863" y="6381565"/>
              <a:ext cx="509956" cy="267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947375" y="6430234"/>
              <a:ext cx="323850" cy="3839"/>
            </a:xfrm>
            <a:prstGeom prst="line">
              <a:avLst/>
            </a:prstGeom>
            <a:ln w="22225"/>
          </p:spPr>
          <p:style>
            <a:lnRef idx="1">
              <a:schemeClr val="accent1"/>
            </a:lnRef>
            <a:fillRef idx="0">
              <a:schemeClr val="accent1"/>
            </a:fillRef>
            <a:effectRef idx="0">
              <a:schemeClr val="accent1"/>
            </a:effectRef>
            <a:fontRef idx="minor">
              <a:schemeClr val="tx1"/>
            </a:fontRef>
          </p:style>
        </p:cxnSp>
      </p:grpSp>
      <p:sp>
        <p:nvSpPr>
          <p:cNvPr id="20" name="TextBox 19"/>
          <p:cNvSpPr txBox="1"/>
          <p:nvPr/>
        </p:nvSpPr>
        <p:spPr>
          <a:xfrm>
            <a:off x="444623" y="609600"/>
            <a:ext cx="9979538" cy="584775"/>
          </a:xfrm>
          <a:prstGeom prst="rect">
            <a:avLst/>
          </a:prstGeom>
          <a:noFill/>
        </p:spPr>
        <p:txBody>
          <a:bodyPr wrap="square" rtlCol="0">
            <a:spAutoFit/>
          </a:bodyPr>
          <a:lstStyle/>
          <a:p>
            <a:r>
              <a:rPr lang="en-US" sz="3200" dirty="0" smtClean="0"/>
              <a:t>Clinical meaningfulness (group difference)</a:t>
            </a:r>
            <a:endParaRPr lang="en-US" sz="3200" dirty="0"/>
          </a:p>
        </p:txBody>
      </p:sp>
      <p:sp>
        <p:nvSpPr>
          <p:cNvPr id="21" name="TextBox 20"/>
          <p:cNvSpPr txBox="1"/>
          <p:nvPr/>
        </p:nvSpPr>
        <p:spPr>
          <a:xfrm>
            <a:off x="405830" y="2308906"/>
            <a:ext cx="5804476" cy="830997"/>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The MCD will be different depending on the risk associated with the treatment</a:t>
            </a:r>
          </a:p>
        </p:txBody>
      </p:sp>
      <p:sp>
        <p:nvSpPr>
          <p:cNvPr id="23" name="TextBox 22"/>
          <p:cNvSpPr txBox="1"/>
          <p:nvPr/>
        </p:nvSpPr>
        <p:spPr>
          <a:xfrm>
            <a:off x="422524" y="3205522"/>
            <a:ext cx="5336057" cy="2185214"/>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The MCD will be different depending on the perspective of the interpreter</a:t>
            </a:r>
          </a:p>
          <a:p>
            <a:pPr marL="628650" indent="-284163">
              <a:buFont typeface="Arial" panose="020B0604020202020204" pitchFamily="34" charset="0"/>
              <a:buChar char="•"/>
            </a:pPr>
            <a:r>
              <a:rPr lang="en-US" sz="2200" dirty="0" smtClean="0"/>
              <a:t>Drug/device developer</a:t>
            </a:r>
          </a:p>
          <a:p>
            <a:pPr marL="628650" indent="-284163">
              <a:buFont typeface="Arial" panose="020B0604020202020204" pitchFamily="34" charset="0"/>
              <a:buChar char="•"/>
            </a:pPr>
            <a:r>
              <a:rPr lang="en-US" sz="2200" dirty="0"/>
              <a:t>P</a:t>
            </a:r>
            <a:r>
              <a:rPr lang="en-US" sz="2200" dirty="0" smtClean="0"/>
              <a:t>olicy maker</a:t>
            </a:r>
          </a:p>
          <a:p>
            <a:pPr marL="628650" indent="-284163">
              <a:buFont typeface="Arial" panose="020B0604020202020204" pitchFamily="34" charset="0"/>
              <a:buChar char="•"/>
            </a:pPr>
            <a:r>
              <a:rPr lang="en-US" sz="2200" dirty="0" smtClean="0"/>
              <a:t>Clinician</a:t>
            </a:r>
          </a:p>
          <a:p>
            <a:pPr marL="628650" indent="-284163">
              <a:buFont typeface="Arial" panose="020B0604020202020204" pitchFamily="34" charset="0"/>
              <a:buChar char="•"/>
            </a:pPr>
            <a:r>
              <a:rPr lang="en-US" sz="2200" dirty="0"/>
              <a:t>P</a:t>
            </a:r>
            <a:r>
              <a:rPr lang="en-US" sz="2200" dirty="0" smtClean="0"/>
              <a:t>atient</a:t>
            </a:r>
            <a:endParaRPr lang="en-US" sz="2200" dirty="0"/>
          </a:p>
        </p:txBody>
      </p:sp>
      <p:sp>
        <p:nvSpPr>
          <p:cNvPr id="25" name="TextBox 24"/>
          <p:cNvSpPr txBox="1"/>
          <p:nvPr/>
        </p:nvSpPr>
        <p:spPr>
          <a:xfrm>
            <a:off x="450177" y="5454280"/>
            <a:ext cx="5095708" cy="1107996"/>
          </a:xfrm>
          <a:prstGeom prst="rect">
            <a:avLst/>
          </a:prstGeom>
          <a:noFill/>
        </p:spPr>
        <p:txBody>
          <a:bodyPr wrap="square" rtlCol="0">
            <a:spAutoFit/>
          </a:bodyPr>
          <a:lstStyle/>
          <a:p>
            <a:pPr marL="285750" indent="-285750">
              <a:buFont typeface="Wingdings" panose="05000000000000000000" pitchFamily="2" charset="2"/>
              <a:buChar char="Ø"/>
            </a:pPr>
            <a:r>
              <a:rPr lang="en-US" sz="2200" dirty="0" smtClean="0"/>
              <a:t>Permanent implantable device that is difficult to reverse vs. drug that can be stopped easily</a:t>
            </a:r>
            <a:endParaRPr lang="en-US" sz="2200" dirty="0"/>
          </a:p>
        </p:txBody>
      </p:sp>
    </p:spTree>
    <p:extLst>
      <p:ext uri="{BB962C8B-B14F-4D97-AF65-F5344CB8AC3E}">
        <p14:creationId xmlns:p14="http://schemas.microsoft.com/office/powerpoint/2010/main" val="7355485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194559" y="3782045"/>
            <a:ext cx="9037466" cy="2850044"/>
          </a:xfrm>
          <a:prstGeom prst="rect">
            <a:avLst/>
          </a:prstGeom>
        </p:spPr>
      </p:pic>
      <p:pic>
        <p:nvPicPr>
          <p:cNvPr id="3" name="Picture 2"/>
          <p:cNvPicPr>
            <a:picLocks noChangeAspect="1"/>
          </p:cNvPicPr>
          <p:nvPr/>
        </p:nvPicPr>
        <p:blipFill>
          <a:blip r:embed="rId4"/>
          <a:stretch>
            <a:fillRect/>
          </a:stretch>
        </p:blipFill>
        <p:spPr>
          <a:xfrm>
            <a:off x="193249" y="734045"/>
            <a:ext cx="8361464" cy="3048000"/>
          </a:xfrm>
          <a:prstGeom prst="rect">
            <a:avLst/>
          </a:prstGeom>
        </p:spPr>
      </p:pic>
      <p:sp>
        <p:nvSpPr>
          <p:cNvPr id="5" name="Rectangle 4"/>
          <p:cNvSpPr/>
          <p:nvPr/>
        </p:nvSpPr>
        <p:spPr>
          <a:xfrm>
            <a:off x="6766560" y="5989320"/>
            <a:ext cx="4465465" cy="75438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341630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001" y="836402"/>
            <a:ext cx="10664739" cy="707886"/>
          </a:xfrm>
          <a:prstGeom prst="rect">
            <a:avLst/>
          </a:prstGeom>
          <a:noFill/>
        </p:spPr>
        <p:txBody>
          <a:bodyPr wrap="square" rtlCol="0">
            <a:spAutoFit/>
          </a:bodyPr>
          <a:lstStyle/>
          <a:p>
            <a:r>
              <a:rPr lang="en-US" sz="4000" dirty="0" smtClean="0"/>
              <a:t>Outline</a:t>
            </a:r>
            <a:endParaRPr lang="en-US" sz="4000" dirty="0"/>
          </a:p>
        </p:txBody>
      </p:sp>
      <p:sp>
        <p:nvSpPr>
          <p:cNvPr id="3" name="TextBox 2"/>
          <p:cNvSpPr txBox="1"/>
          <p:nvPr/>
        </p:nvSpPr>
        <p:spPr>
          <a:xfrm>
            <a:off x="720436" y="1544288"/>
            <a:ext cx="10521304" cy="335476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3200" dirty="0" smtClean="0">
                <a:solidFill>
                  <a:schemeClr val="bg1">
                    <a:lumMod val="85000"/>
                  </a:schemeClr>
                </a:solidFill>
              </a:rPr>
              <a:t>Minimizing Type I </a:t>
            </a:r>
            <a:r>
              <a:rPr lang="en-US" sz="3200" dirty="0">
                <a:solidFill>
                  <a:schemeClr val="bg1">
                    <a:lumMod val="85000"/>
                  </a:schemeClr>
                </a:solidFill>
              </a:rPr>
              <a:t>error (false positive rate</a:t>
            </a:r>
            <a:r>
              <a:rPr lang="en-US" sz="3200" dirty="0" smtClean="0">
                <a:solidFill>
                  <a:schemeClr val="bg1">
                    <a:lumMod val="85000"/>
                  </a:schemeClr>
                </a:solidFill>
              </a:rPr>
              <a:t>)</a:t>
            </a:r>
          </a:p>
          <a:p>
            <a:pPr marL="1027113" indent="-627063">
              <a:spcBef>
                <a:spcPts val="600"/>
              </a:spcBef>
              <a:buFont typeface="Arial" panose="020B0604020202020204" pitchFamily="34" charset="0"/>
              <a:buChar char="•"/>
            </a:pPr>
            <a:r>
              <a:rPr lang="en-US" sz="3200" dirty="0" smtClean="0">
                <a:solidFill>
                  <a:schemeClr val="bg1">
                    <a:lumMod val="85000"/>
                  </a:schemeClr>
                </a:solidFill>
              </a:rPr>
              <a:t>Pre-specify and limit multiple testing</a:t>
            </a:r>
          </a:p>
          <a:p>
            <a:pPr marL="457200" indent="-457200">
              <a:spcBef>
                <a:spcPts val="600"/>
              </a:spcBef>
              <a:buFont typeface="Arial" panose="020B0604020202020204" pitchFamily="34" charset="0"/>
              <a:buChar char="•"/>
            </a:pPr>
            <a:r>
              <a:rPr lang="en-US" sz="3200" dirty="0" err="1" smtClean="0">
                <a:solidFill>
                  <a:schemeClr val="bg1">
                    <a:lumMod val="85000"/>
                  </a:schemeClr>
                </a:solidFill>
              </a:rPr>
              <a:t>Estimands</a:t>
            </a:r>
            <a:r>
              <a:rPr lang="en-US" sz="3200" dirty="0" smtClean="0">
                <a:solidFill>
                  <a:schemeClr val="bg1">
                    <a:lumMod val="85000"/>
                  </a:schemeClr>
                </a:solidFill>
              </a:rPr>
              <a:t> </a:t>
            </a:r>
            <a:endParaRPr lang="en-US" sz="3200" dirty="0">
              <a:solidFill>
                <a:schemeClr val="bg1">
                  <a:lumMod val="85000"/>
                </a:schemeClr>
              </a:solidFill>
            </a:endParaRPr>
          </a:p>
          <a:p>
            <a:pPr marL="457200" indent="-457200">
              <a:spcBef>
                <a:spcPts val="600"/>
              </a:spcBef>
              <a:buFont typeface="Arial" panose="020B0604020202020204" pitchFamily="34" charset="0"/>
              <a:buChar char="•"/>
            </a:pPr>
            <a:r>
              <a:rPr lang="en-US" sz="3200" dirty="0" smtClean="0">
                <a:solidFill>
                  <a:schemeClr val="bg1">
                    <a:lumMod val="85000"/>
                  </a:schemeClr>
                </a:solidFill>
              </a:rPr>
              <a:t>Clinical meaningfulness (within patient and between group)</a:t>
            </a:r>
          </a:p>
          <a:p>
            <a:pPr marL="457200" indent="-457200">
              <a:spcBef>
                <a:spcPts val="600"/>
              </a:spcBef>
              <a:buFont typeface="Arial" panose="020B0604020202020204" pitchFamily="34" charset="0"/>
              <a:buChar char="•"/>
            </a:pPr>
            <a:r>
              <a:rPr lang="en-US" sz="3200" dirty="0"/>
              <a:t>Confidence intervals to inform interpretation of non-significant superiority </a:t>
            </a:r>
            <a:r>
              <a:rPr lang="en-US" sz="3200" dirty="0" smtClean="0"/>
              <a:t>trials</a:t>
            </a:r>
            <a:endParaRPr lang="en-US" sz="3200" dirty="0"/>
          </a:p>
        </p:txBody>
      </p:sp>
    </p:spTree>
    <p:extLst>
      <p:ext uri="{BB962C8B-B14F-4D97-AF65-F5344CB8AC3E}">
        <p14:creationId xmlns:p14="http://schemas.microsoft.com/office/powerpoint/2010/main" val="37669037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541637" y="6129297"/>
            <a:ext cx="4123422" cy="0"/>
          </a:xfrm>
          <a:prstGeom prst="line">
            <a:avLst/>
          </a:prstGeom>
          <a:noFill/>
          <a:ln w="19050" cap="flat" cmpd="sng" algn="ctr">
            <a:solidFill>
              <a:sysClr val="windowText" lastClr="000000"/>
            </a:solidFill>
            <a:prstDash val="solid"/>
          </a:ln>
          <a:effectLst/>
        </p:spPr>
      </p:cxnSp>
      <p:cxnSp>
        <p:nvCxnSpPr>
          <p:cNvPr id="4" name="Straight Connector 3"/>
          <p:cNvCxnSpPr/>
          <p:nvPr/>
        </p:nvCxnSpPr>
        <p:spPr>
          <a:xfrm flipV="1">
            <a:off x="2603348" y="2610448"/>
            <a:ext cx="0" cy="3518849"/>
          </a:xfrm>
          <a:prstGeom prst="line">
            <a:avLst/>
          </a:prstGeom>
          <a:noFill/>
          <a:ln w="19050" cap="flat" cmpd="sng" algn="ctr">
            <a:solidFill>
              <a:sysClr val="windowText" lastClr="000000"/>
            </a:solidFill>
            <a:prstDash val="solid"/>
          </a:ln>
          <a:effectLst/>
        </p:spPr>
      </p:cxnSp>
      <p:sp>
        <p:nvSpPr>
          <p:cNvPr id="5" name="TextBox 4"/>
          <p:cNvSpPr txBox="1"/>
          <p:nvPr/>
        </p:nvSpPr>
        <p:spPr>
          <a:xfrm>
            <a:off x="2374269" y="6254970"/>
            <a:ext cx="458158"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0</a:t>
            </a:r>
            <a:endParaRPr lang="en-US" sz="2000" dirty="0">
              <a:solidFill>
                <a:prstClr val="black"/>
              </a:solidFill>
              <a:cs typeface="Arial" panose="020B0604020202020204" pitchFamily="34" charset="0"/>
            </a:endParaRPr>
          </a:p>
        </p:txBody>
      </p:sp>
      <p:cxnSp>
        <p:nvCxnSpPr>
          <p:cNvPr id="6" name="Straight Connector 5"/>
          <p:cNvCxnSpPr/>
          <p:nvPr/>
        </p:nvCxnSpPr>
        <p:spPr>
          <a:xfrm flipV="1">
            <a:off x="1457953" y="2610448"/>
            <a:ext cx="0" cy="3518849"/>
          </a:xfrm>
          <a:prstGeom prst="line">
            <a:avLst/>
          </a:prstGeom>
          <a:noFill/>
          <a:ln w="19050" cap="flat" cmpd="sng" algn="ctr">
            <a:solidFill>
              <a:sysClr val="windowText" lastClr="000000"/>
            </a:solidFill>
            <a:prstDash val="dash"/>
          </a:ln>
          <a:effectLst/>
        </p:spPr>
      </p:cxnSp>
      <p:cxnSp>
        <p:nvCxnSpPr>
          <p:cNvPr id="7" name="Straight Connector 6"/>
          <p:cNvCxnSpPr/>
          <p:nvPr/>
        </p:nvCxnSpPr>
        <p:spPr>
          <a:xfrm flipV="1">
            <a:off x="3748743" y="2610448"/>
            <a:ext cx="0" cy="3518849"/>
          </a:xfrm>
          <a:prstGeom prst="line">
            <a:avLst/>
          </a:prstGeom>
          <a:noFill/>
          <a:ln w="19050" cap="flat" cmpd="sng" algn="ctr">
            <a:solidFill>
              <a:sysClr val="windowText" lastClr="000000"/>
            </a:solidFill>
            <a:prstDash val="dash"/>
          </a:ln>
          <a:effectLst/>
        </p:spPr>
      </p:cxnSp>
      <p:sp>
        <p:nvSpPr>
          <p:cNvPr id="8" name="TextBox 7"/>
          <p:cNvSpPr txBox="1"/>
          <p:nvPr/>
        </p:nvSpPr>
        <p:spPr>
          <a:xfrm>
            <a:off x="88525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sp>
        <p:nvSpPr>
          <p:cNvPr id="9" name="TextBox 8"/>
          <p:cNvSpPr txBox="1"/>
          <p:nvPr/>
        </p:nvSpPr>
        <p:spPr>
          <a:xfrm>
            <a:off x="318747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cxnSp>
        <p:nvCxnSpPr>
          <p:cNvPr id="10" name="Straight Connector 9"/>
          <p:cNvCxnSpPr/>
          <p:nvPr/>
        </p:nvCxnSpPr>
        <p:spPr>
          <a:xfrm>
            <a:off x="2145190" y="3992853"/>
            <a:ext cx="2061711" cy="0"/>
          </a:xfrm>
          <a:prstGeom prst="line">
            <a:avLst/>
          </a:prstGeom>
          <a:noFill/>
          <a:ln w="19050" cap="flat" cmpd="sng" algn="ctr">
            <a:solidFill>
              <a:sysClr val="windowText" lastClr="000000"/>
            </a:solidFill>
            <a:prstDash val="solid"/>
          </a:ln>
          <a:effectLst/>
        </p:spPr>
      </p:cxnSp>
      <p:cxnSp>
        <p:nvCxnSpPr>
          <p:cNvPr id="11" name="Straight Connector 10"/>
          <p:cNvCxnSpPr/>
          <p:nvPr/>
        </p:nvCxnSpPr>
        <p:spPr>
          <a:xfrm>
            <a:off x="1916111" y="3238814"/>
            <a:ext cx="1603553" cy="0"/>
          </a:xfrm>
          <a:prstGeom prst="line">
            <a:avLst/>
          </a:prstGeom>
          <a:noFill/>
          <a:ln w="19050" cap="flat" cmpd="sng" algn="ctr">
            <a:solidFill>
              <a:sysClr val="windowText" lastClr="000000"/>
            </a:solidFill>
            <a:prstDash val="solid"/>
          </a:ln>
          <a:effectLst/>
        </p:spPr>
      </p:cxnSp>
      <p:cxnSp>
        <p:nvCxnSpPr>
          <p:cNvPr id="12" name="Straight Connector 11"/>
          <p:cNvCxnSpPr/>
          <p:nvPr/>
        </p:nvCxnSpPr>
        <p:spPr>
          <a:xfrm>
            <a:off x="656176" y="4746892"/>
            <a:ext cx="3894343" cy="0"/>
          </a:xfrm>
          <a:prstGeom prst="line">
            <a:avLst/>
          </a:prstGeom>
          <a:noFill/>
          <a:ln w="19050" cap="flat" cmpd="sng" algn="ctr">
            <a:solidFill>
              <a:sysClr val="windowText" lastClr="000000"/>
            </a:solidFill>
            <a:prstDash val="solid"/>
          </a:ln>
          <a:effectLst/>
        </p:spPr>
      </p:cxnSp>
      <p:cxnSp>
        <p:nvCxnSpPr>
          <p:cNvPr id="13" name="Straight Connector 12"/>
          <p:cNvCxnSpPr/>
          <p:nvPr/>
        </p:nvCxnSpPr>
        <p:spPr>
          <a:xfrm>
            <a:off x="999795" y="5500931"/>
            <a:ext cx="2061711" cy="0"/>
          </a:xfrm>
          <a:prstGeom prst="line">
            <a:avLst/>
          </a:prstGeom>
          <a:noFill/>
          <a:ln w="19050" cap="flat" cmpd="sng" algn="ctr">
            <a:solidFill>
              <a:sysClr val="windowText" lastClr="000000"/>
            </a:solidFill>
            <a:prstDash val="solid"/>
          </a:ln>
          <a:effectLst/>
        </p:spPr>
      </p:cxnSp>
      <p:cxnSp>
        <p:nvCxnSpPr>
          <p:cNvPr id="14" name="Straight Connector 13"/>
          <p:cNvCxnSpPr/>
          <p:nvPr/>
        </p:nvCxnSpPr>
        <p:spPr>
          <a:xfrm flipV="1">
            <a:off x="1916111" y="3113141"/>
            <a:ext cx="0" cy="251346"/>
          </a:xfrm>
          <a:prstGeom prst="line">
            <a:avLst/>
          </a:prstGeom>
          <a:noFill/>
          <a:ln w="19050" cap="flat" cmpd="sng" algn="ctr">
            <a:solidFill>
              <a:sysClr val="windowText" lastClr="000000"/>
            </a:solidFill>
            <a:prstDash val="solid"/>
          </a:ln>
          <a:effectLst/>
        </p:spPr>
      </p:cxnSp>
      <p:cxnSp>
        <p:nvCxnSpPr>
          <p:cNvPr id="15" name="Straight Connector 14"/>
          <p:cNvCxnSpPr/>
          <p:nvPr/>
        </p:nvCxnSpPr>
        <p:spPr>
          <a:xfrm flipV="1">
            <a:off x="3519664" y="3113141"/>
            <a:ext cx="0" cy="251346"/>
          </a:xfrm>
          <a:prstGeom prst="line">
            <a:avLst/>
          </a:prstGeom>
          <a:noFill/>
          <a:ln w="19050" cap="flat" cmpd="sng" algn="ctr">
            <a:solidFill>
              <a:sysClr val="windowText" lastClr="000000"/>
            </a:solidFill>
            <a:prstDash val="solid"/>
          </a:ln>
          <a:effectLst/>
        </p:spPr>
      </p:cxnSp>
      <p:cxnSp>
        <p:nvCxnSpPr>
          <p:cNvPr id="16" name="Straight Connector 15"/>
          <p:cNvCxnSpPr/>
          <p:nvPr/>
        </p:nvCxnSpPr>
        <p:spPr>
          <a:xfrm flipV="1">
            <a:off x="2145190" y="3867180"/>
            <a:ext cx="0" cy="251346"/>
          </a:xfrm>
          <a:prstGeom prst="line">
            <a:avLst/>
          </a:prstGeom>
          <a:noFill/>
          <a:ln w="19050" cap="flat" cmpd="sng" algn="ctr">
            <a:solidFill>
              <a:sysClr val="windowText" lastClr="000000"/>
            </a:solidFill>
            <a:prstDash val="solid"/>
          </a:ln>
          <a:effectLst/>
        </p:spPr>
      </p:cxnSp>
      <p:cxnSp>
        <p:nvCxnSpPr>
          <p:cNvPr id="17" name="Straight Connector 16"/>
          <p:cNvCxnSpPr/>
          <p:nvPr/>
        </p:nvCxnSpPr>
        <p:spPr>
          <a:xfrm flipV="1">
            <a:off x="4206901" y="3867180"/>
            <a:ext cx="0" cy="251346"/>
          </a:xfrm>
          <a:prstGeom prst="line">
            <a:avLst/>
          </a:prstGeom>
          <a:noFill/>
          <a:ln w="19050" cap="flat" cmpd="sng" algn="ctr">
            <a:solidFill>
              <a:sysClr val="windowText" lastClr="000000"/>
            </a:solidFill>
            <a:prstDash val="solid"/>
          </a:ln>
          <a:effectLst/>
        </p:spPr>
      </p:cxnSp>
      <p:cxnSp>
        <p:nvCxnSpPr>
          <p:cNvPr id="18" name="Straight Connector 17"/>
          <p:cNvCxnSpPr/>
          <p:nvPr/>
        </p:nvCxnSpPr>
        <p:spPr>
          <a:xfrm flipV="1">
            <a:off x="656176" y="4621219"/>
            <a:ext cx="0" cy="251346"/>
          </a:xfrm>
          <a:prstGeom prst="line">
            <a:avLst/>
          </a:prstGeom>
          <a:noFill/>
          <a:ln w="19050" cap="flat" cmpd="sng" algn="ctr">
            <a:solidFill>
              <a:sysClr val="windowText" lastClr="000000"/>
            </a:solidFill>
            <a:prstDash val="solid"/>
          </a:ln>
          <a:effectLst/>
        </p:spPr>
      </p:cxnSp>
      <p:cxnSp>
        <p:nvCxnSpPr>
          <p:cNvPr id="19" name="Straight Connector 18"/>
          <p:cNvCxnSpPr/>
          <p:nvPr/>
        </p:nvCxnSpPr>
        <p:spPr>
          <a:xfrm flipV="1">
            <a:off x="4550519" y="4621219"/>
            <a:ext cx="0" cy="251346"/>
          </a:xfrm>
          <a:prstGeom prst="line">
            <a:avLst/>
          </a:prstGeom>
          <a:noFill/>
          <a:ln w="19050" cap="flat" cmpd="sng" algn="ctr">
            <a:solidFill>
              <a:sysClr val="windowText" lastClr="000000"/>
            </a:solidFill>
            <a:prstDash val="solid"/>
          </a:ln>
          <a:effectLst/>
        </p:spPr>
      </p:cxnSp>
      <p:cxnSp>
        <p:nvCxnSpPr>
          <p:cNvPr id="20" name="Straight Connector 19"/>
          <p:cNvCxnSpPr/>
          <p:nvPr/>
        </p:nvCxnSpPr>
        <p:spPr>
          <a:xfrm flipV="1">
            <a:off x="999795" y="5375258"/>
            <a:ext cx="0" cy="251346"/>
          </a:xfrm>
          <a:prstGeom prst="line">
            <a:avLst/>
          </a:prstGeom>
          <a:noFill/>
          <a:ln w="19050" cap="flat" cmpd="sng" algn="ctr">
            <a:solidFill>
              <a:sysClr val="windowText" lastClr="000000"/>
            </a:solidFill>
            <a:prstDash val="solid"/>
          </a:ln>
          <a:effectLst/>
        </p:spPr>
      </p:cxnSp>
      <p:cxnSp>
        <p:nvCxnSpPr>
          <p:cNvPr id="21" name="Straight Connector 20"/>
          <p:cNvCxnSpPr/>
          <p:nvPr/>
        </p:nvCxnSpPr>
        <p:spPr>
          <a:xfrm flipV="1">
            <a:off x="3061506" y="5375258"/>
            <a:ext cx="0" cy="251346"/>
          </a:xfrm>
          <a:prstGeom prst="line">
            <a:avLst/>
          </a:prstGeom>
          <a:noFill/>
          <a:ln w="19050" cap="flat" cmpd="sng" algn="ctr">
            <a:solidFill>
              <a:sysClr val="windowText" lastClr="000000"/>
            </a:solidFill>
            <a:prstDash val="solid"/>
          </a:ln>
          <a:effectLst/>
        </p:spPr>
      </p:cxnSp>
      <p:sp>
        <p:nvSpPr>
          <p:cNvPr id="22" name="TextBox 21"/>
          <p:cNvSpPr txBox="1"/>
          <p:nvPr/>
        </p:nvSpPr>
        <p:spPr>
          <a:xfrm>
            <a:off x="4789500" y="3026081"/>
            <a:ext cx="7218814"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Suggests no treatment effect (i.e., “negative”)</a:t>
            </a:r>
            <a:endParaRPr lang="en-US" sz="2000" dirty="0">
              <a:solidFill>
                <a:prstClr val="black"/>
              </a:solidFill>
              <a:cs typeface="Arial" panose="020B0604020202020204" pitchFamily="34" charset="0"/>
            </a:endParaRPr>
          </a:p>
        </p:txBody>
      </p:sp>
      <p:sp>
        <p:nvSpPr>
          <p:cNvPr id="23" name="TextBox 22"/>
          <p:cNvSpPr txBox="1"/>
          <p:nvPr/>
        </p:nvSpPr>
        <p:spPr>
          <a:xfrm>
            <a:off x="4779597" y="3695753"/>
            <a:ext cx="7218814" cy="734954"/>
          </a:xfrm>
          <a:prstGeom prst="rect">
            <a:avLst/>
          </a:prstGeom>
          <a:noFill/>
        </p:spPr>
        <p:txBody>
          <a:bodyPr wrap="square" rtlCol="0">
            <a:spAutoFit/>
          </a:bodyPr>
          <a:lstStyle/>
          <a:p>
            <a:r>
              <a:rPr lang="en-US" sz="2000" dirty="0">
                <a:solidFill>
                  <a:prstClr val="black"/>
                </a:solidFill>
                <a:cs typeface="Arial" panose="020B0604020202020204" pitchFamily="34" charset="0"/>
              </a:rPr>
              <a:t>Inconclusive in terms of the superiority of experimental treatment, but rules out superiority of control treatment</a:t>
            </a:r>
          </a:p>
        </p:txBody>
      </p:sp>
      <p:sp>
        <p:nvSpPr>
          <p:cNvPr id="24" name="TextBox 23"/>
          <p:cNvSpPr txBox="1"/>
          <p:nvPr/>
        </p:nvSpPr>
        <p:spPr>
          <a:xfrm>
            <a:off x="4799401" y="4495544"/>
            <a:ext cx="7199010" cy="734954"/>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Inconclusive, </a:t>
            </a:r>
            <a:r>
              <a:rPr lang="en-US" sz="2000" dirty="0">
                <a:solidFill>
                  <a:prstClr val="black"/>
                </a:solidFill>
                <a:cs typeface="Arial" panose="020B0604020202020204" pitchFamily="34" charset="0"/>
              </a:rPr>
              <a:t>with either control or experimental treatment possibly superior</a:t>
            </a:r>
          </a:p>
        </p:txBody>
      </p:sp>
      <p:sp>
        <p:nvSpPr>
          <p:cNvPr id="25" name="TextBox 24"/>
          <p:cNvSpPr txBox="1"/>
          <p:nvPr/>
        </p:nvSpPr>
        <p:spPr>
          <a:xfrm>
            <a:off x="4799401" y="5375258"/>
            <a:ext cx="6959322" cy="734954"/>
          </a:xfrm>
          <a:prstGeom prst="rect">
            <a:avLst/>
          </a:prstGeom>
          <a:noFill/>
        </p:spPr>
        <p:txBody>
          <a:bodyPr wrap="square" rtlCol="0">
            <a:spAutoFit/>
          </a:bodyPr>
          <a:lstStyle/>
          <a:p>
            <a:r>
              <a:rPr lang="en-US" sz="2000" dirty="0">
                <a:solidFill>
                  <a:prstClr val="black"/>
                </a:solidFill>
                <a:cs typeface="Arial" panose="020B0604020202020204" pitchFamily="34" charset="0"/>
              </a:rPr>
              <a:t>Inconclusive in terms of the superiority of control treatment, but rules out superiority of experimental treatment</a:t>
            </a:r>
          </a:p>
        </p:txBody>
      </p:sp>
      <p:sp>
        <p:nvSpPr>
          <p:cNvPr id="26" name="Rectangle 25"/>
          <p:cNvSpPr/>
          <p:nvPr/>
        </p:nvSpPr>
        <p:spPr>
          <a:xfrm>
            <a:off x="2717887" y="3158383"/>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27" name="Rectangle 26"/>
          <p:cNvSpPr/>
          <p:nvPr/>
        </p:nvSpPr>
        <p:spPr>
          <a:xfrm>
            <a:off x="3153138" y="3912422"/>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28" name="Rectangle 27"/>
          <p:cNvSpPr/>
          <p:nvPr/>
        </p:nvSpPr>
        <p:spPr>
          <a:xfrm>
            <a:off x="2351361" y="4666461"/>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29" name="Rectangle 28"/>
          <p:cNvSpPr/>
          <p:nvPr/>
        </p:nvSpPr>
        <p:spPr>
          <a:xfrm>
            <a:off x="1801571" y="5435581"/>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30" name="TextBox 29"/>
          <p:cNvSpPr txBox="1"/>
          <p:nvPr/>
        </p:nvSpPr>
        <p:spPr>
          <a:xfrm>
            <a:off x="2896853" y="1681621"/>
            <a:ext cx="1703777" cy="1054500"/>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experimental treatment</a:t>
            </a:r>
            <a:endParaRPr lang="en-US" sz="2000" dirty="0">
              <a:solidFill>
                <a:prstClr val="black"/>
              </a:solidFill>
              <a:cs typeface="Arial" panose="020B0604020202020204" pitchFamily="34" charset="0"/>
            </a:endParaRPr>
          </a:p>
        </p:txBody>
      </p:sp>
      <p:sp>
        <p:nvSpPr>
          <p:cNvPr id="31" name="TextBox 30"/>
          <p:cNvSpPr txBox="1"/>
          <p:nvPr/>
        </p:nvSpPr>
        <p:spPr>
          <a:xfrm>
            <a:off x="942527" y="1882073"/>
            <a:ext cx="1145395" cy="734954"/>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control</a:t>
            </a:r>
            <a:endParaRPr lang="en-US" sz="2000" dirty="0">
              <a:solidFill>
                <a:prstClr val="black"/>
              </a:solidFill>
              <a:cs typeface="Arial" panose="020B0604020202020204" pitchFamily="34" charset="0"/>
            </a:endParaRPr>
          </a:p>
        </p:txBody>
      </p:sp>
      <p:sp>
        <p:nvSpPr>
          <p:cNvPr id="33" name="Rectangle 32"/>
          <p:cNvSpPr/>
          <p:nvPr/>
        </p:nvSpPr>
        <p:spPr>
          <a:xfrm>
            <a:off x="402376" y="550116"/>
            <a:ext cx="7227491" cy="1077218"/>
          </a:xfrm>
          <a:prstGeom prst="rect">
            <a:avLst/>
          </a:prstGeom>
        </p:spPr>
        <p:txBody>
          <a:bodyPr wrap="none">
            <a:spAutoFit/>
          </a:bodyPr>
          <a:lstStyle/>
          <a:p>
            <a:r>
              <a:rPr lang="en-US" sz="3200" dirty="0" smtClean="0"/>
              <a:t>Non-significant superiority trials:</a:t>
            </a:r>
          </a:p>
          <a:p>
            <a:r>
              <a:rPr lang="en-US" sz="3200" dirty="0" smtClean="0"/>
              <a:t>Confidence interval-based interpretations </a:t>
            </a:r>
            <a:endParaRPr lang="en-US" sz="3200" dirty="0"/>
          </a:p>
        </p:txBody>
      </p:sp>
      <p:sp>
        <p:nvSpPr>
          <p:cNvPr id="34" name="TextBox 33"/>
          <p:cNvSpPr txBox="1"/>
          <p:nvPr/>
        </p:nvSpPr>
        <p:spPr>
          <a:xfrm>
            <a:off x="6351049" y="6456978"/>
            <a:ext cx="6086168" cy="338554"/>
          </a:xfrm>
          <a:prstGeom prst="rect">
            <a:avLst/>
          </a:prstGeom>
          <a:noFill/>
        </p:spPr>
        <p:txBody>
          <a:bodyPr wrap="square" rtlCol="0">
            <a:spAutoFit/>
          </a:bodyPr>
          <a:lstStyle/>
          <a:p>
            <a:r>
              <a:rPr lang="en-US" sz="1600" dirty="0" smtClean="0"/>
              <a:t>Adapted from </a:t>
            </a:r>
            <a:r>
              <a:rPr lang="en-US" sz="1600" dirty="0" err="1" smtClean="0"/>
              <a:t>Senn</a:t>
            </a:r>
            <a:r>
              <a:rPr lang="en-US" sz="1600" dirty="0" smtClean="0"/>
              <a:t> SJ. Statistical Issues in Drug Development. 2007</a:t>
            </a:r>
            <a:endParaRPr lang="en-US" sz="1600" dirty="0"/>
          </a:p>
        </p:txBody>
      </p:sp>
    </p:spTree>
    <p:extLst>
      <p:ext uri="{BB962C8B-B14F-4D97-AF65-F5344CB8AC3E}">
        <p14:creationId xmlns:p14="http://schemas.microsoft.com/office/powerpoint/2010/main" val="5527990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376" y="550116"/>
            <a:ext cx="2728632" cy="707886"/>
          </a:xfrm>
          <a:prstGeom prst="rect">
            <a:avLst/>
          </a:prstGeom>
        </p:spPr>
        <p:txBody>
          <a:bodyPr wrap="none">
            <a:spAutoFit/>
          </a:bodyPr>
          <a:lstStyle/>
          <a:p>
            <a:r>
              <a:rPr lang="en-US" sz="4000" dirty="0" smtClean="0"/>
              <a:t>Conclusions</a:t>
            </a:r>
            <a:endParaRPr lang="en-US" sz="4000" dirty="0"/>
          </a:p>
        </p:txBody>
      </p:sp>
      <p:sp>
        <p:nvSpPr>
          <p:cNvPr id="3" name="TextBox 2"/>
          <p:cNvSpPr txBox="1"/>
          <p:nvPr/>
        </p:nvSpPr>
        <p:spPr>
          <a:xfrm>
            <a:off x="664845" y="1988820"/>
            <a:ext cx="10938510" cy="954107"/>
          </a:xfrm>
          <a:prstGeom prst="rect">
            <a:avLst/>
          </a:prstGeom>
          <a:noFill/>
        </p:spPr>
        <p:txBody>
          <a:bodyPr wrap="square" rtlCol="0">
            <a:spAutoFit/>
          </a:bodyPr>
          <a:lstStyle/>
          <a:p>
            <a:r>
              <a:rPr lang="en-US" sz="2800" dirty="0" smtClean="0"/>
              <a:t>To ensure that RCTs provide the gold standard of evidence, investigators, authors, and readers must pay attention to many trial design details.</a:t>
            </a:r>
          </a:p>
        </p:txBody>
      </p:sp>
      <p:sp>
        <p:nvSpPr>
          <p:cNvPr id="4" name="Rectangle 3"/>
          <p:cNvSpPr/>
          <p:nvPr/>
        </p:nvSpPr>
        <p:spPr>
          <a:xfrm>
            <a:off x="859155" y="3126285"/>
            <a:ext cx="10938510" cy="954107"/>
          </a:xfrm>
          <a:prstGeom prst="rect">
            <a:avLst/>
          </a:prstGeom>
        </p:spPr>
        <p:txBody>
          <a:bodyPr wrap="square">
            <a:spAutoFit/>
          </a:bodyPr>
          <a:lstStyle/>
          <a:p>
            <a:pPr marL="457200" lvl="0" indent="-457200">
              <a:buFont typeface="Arial" panose="020B0604020202020204" pitchFamily="34" charset="0"/>
              <a:buChar char="•"/>
            </a:pPr>
            <a:r>
              <a:rPr lang="en-US" sz="2800" dirty="0">
                <a:solidFill>
                  <a:prstClr val="black"/>
                </a:solidFill>
              </a:rPr>
              <a:t>The topics in this presentation represent a few important aspects of RCTs that must be considered during design and interpretation phases.</a:t>
            </a:r>
          </a:p>
        </p:txBody>
      </p:sp>
      <p:sp>
        <p:nvSpPr>
          <p:cNvPr id="5" name="Rectangle 4"/>
          <p:cNvSpPr/>
          <p:nvPr/>
        </p:nvSpPr>
        <p:spPr>
          <a:xfrm>
            <a:off x="859155" y="4080392"/>
            <a:ext cx="11050905" cy="1384995"/>
          </a:xfrm>
          <a:prstGeom prst="rect">
            <a:avLst/>
          </a:prstGeom>
        </p:spPr>
        <p:txBody>
          <a:bodyPr wrap="square">
            <a:spAutoFit/>
          </a:bodyPr>
          <a:lstStyle/>
          <a:p>
            <a:pPr marL="457200" lvl="0" indent="-457200">
              <a:buFont typeface="Arial" panose="020B0604020202020204" pitchFamily="34" charset="0"/>
              <a:buChar char="•"/>
            </a:pPr>
            <a:r>
              <a:rPr lang="en-US" sz="2800" dirty="0" smtClean="0">
                <a:solidFill>
                  <a:prstClr val="black"/>
                </a:solidFill>
              </a:rPr>
              <a:t>Paying attention to these details will increase the reliability of the results and thus their acceptance by important stakeholders including regulators, policy makers, and payers.</a:t>
            </a:r>
            <a:endParaRPr lang="en-US" sz="2800" dirty="0">
              <a:solidFill>
                <a:prstClr val="black"/>
              </a:solidFill>
            </a:endParaRPr>
          </a:p>
        </p:txBody>
      </p:sp>
    </p:spTree>
    <p:extLst>
      <p:ext uri="{BB962C8B-B14F-4D97-AF65-F5344CB8AC3E}">
        <p14:creationId xmlns:p14="http://schemas.microsoft.com/office/powerpoint/2010/main" val="21671998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194162" y="3209664"/>
            <a:ext cx="5330773" cy="707886"/>
          </a:xfrm>
          <a:prstGeom prst="rect">
            <a:avLst/>
          </a:prstGeom>
        </p:spPr>
        <p:txBody>
          <a:bodyPr wrap="square">
            <a:spAutoFit/>
          </a:bodyPr>
          <a:lstStyle/>
          <a:p>
            <a:r>
              <a:rPr lang="en-US" sz="4000" dirty="0" smtClean="0"/>
              <a:t>Questions?</a:t>
            </a:r>
            <a:endParaRPr lang="en-US" sz="4000" dirty="0"/>
          </a:p>
        </p:txBody>
      </p:sp>
      <p:pic>
        <p:nvPicPr>
          <p:cNvPr id="4" name="Picture 3"/>
          <p:cNvPicPr>
            <a:picLocks noChangeAspect="1"/>
          </p:cNvPicPr>
          <p:nvPr/>
        </p:nvPicPr>
        <p:blipFill>
          <a:blip r:embed="rId2"/>
          <a:stretch>
            <a:fillRect/>
          </a:stretch>
        </p:blipFill>
        <p:spPr>
          <a:xfrm>
            <a:off x="624179" y="2432984"/>
            <a:ext cx="4076700" cy="2676525"/>
          </a:xfrm>
          <a:prstGeom prst="rect">
            <a:avLst/>
          </a:prstGeom>
        </p:spPr>
      </p:pic>
      <p:sp>
        <p:nvSpPr>
          <p:cNvPr id="5" name="TextBox 4"/>
          <p:cNvSpPr txBox="1"/>
          <p:nvPr/>
        </p:nvSpPr>
        <p:spPr>
          <a:xfrm>
            <a:off x="536448" y="609600"/>
            <a:ext cx="3523488" cy="707886"/>
          </a:xfrm>
          <a:prstGeom prst="rect">
            <a:avLst/>
          </a:prstGeom>
          <a:noFill/>
        </p:spPr>
        <p:txBody>
          <a:bodyPr wrap="square" rtlCol="0">
            <a:spAutoFit/>
          </a:bodyPr>
          <a:lstStyle/>
          <a:p>
            <a:r>
              <a:rPr lang="en-US" sz="4000" dirty="0" smtClean="0"/>
              <a:t>Thank you</a:t>
            </a:r>
            <a:endParaRPr lang="en-US" sz="4000" dirty="0"/>
          </a:p>
        </p:txBody>
      </p:sp>
    </p:spTree>
    <p:extLst>
      <p:ext uri="{BB962C8B-B14F-4D97-AF65-F5344CB8AC3E}">
        <p14:creationId xmlns:p14="http://schemas.microsoft.com/office/powerpoint/2010/main" val="69110232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444623" y="575310"/>
            <a:ext cx="9979538" cy="584775"/>
          </a:xfrm>
          <a:prstGeom prst="rect">
            <a:avLst/>
          </a:prstGeom>
          <a:noFill/>
        </p:spPr>
        <p:txBody>
          <a:bodyPr wrap="square" rtlCol="0">
            <a:spAutoFit/>
          </a:bodyPr>
          <a:lstStyle/>
          <a:p>
            <a:r>
              <a:rPr lang="en-US" sz="3200" dirty="0" smtClean="0"/>
              <a:t>Clinical meaningfulness (group difference)</a:t>
            </a:r>
            <a:endParaRPr lang="en-US" sz="3200" dirty="0"/>
          </a:p>
        </p:txBody>
      </p:sp>
      <p:sp>
        <p:nvSpPr>
          <p:cNvPr id="17" name="Rectangle 16"/>
          <p:cNvSpPr/>
          <p:nvPr/>
        </p:nvSpPr>
        <p:spPr>
          <a:xfrm>
            <a:off x="1620989" y="3322131"/>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40505" y="2501860"/>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297829" y="3424343"/>
            <a:ext cx="535642" cy="830997"/>
          </a:xfrm>
          <a:prstGeom prst="rect">
            <a:avLst/>
          </a:prstGeom>
          <a:noFill/>
        </p:spPr>
        <p:txBody>
          <a:bodyPr wrap="square" rtlCol="0">
            <a:spAutoFit/>
          </a:bodyPr>
          <a:lstStyle/>
          <a:p>
            <a:r>
              <a:rPr lang="en-US" sz="4800" dirty="0" smtClean="0"/>
              <a:t>+</a:t>
            </a:r>
            <a:endParaRPr lang="en-US" sz="4800" dirty="0"/>
          </a:p>
        </p:txBody>
      </p:sp>
      <p:sp>
        <p:nvSpPr>
          <p:cNvPr id="25" name="Rectangle 24"/>
          <p:cNvSpPr/>
          <p:nvPr/>
        </p:nvSpPr>
        <p:spPr>
          <a:xfrm>
            <a:off x="4597259" y="1460428"/>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597259" y="2495851"/>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98009" y="3423697"/>
            <a:ext cx="535642" cy="830997"/>
          </a:xfrm>
          <a:prstGeom prst="rect">
            <a:avLst/>
          </a:prstGeom>
          <a:noFill/>
        </p:spPr>
        <p:txBody>
          <a:bodyPr wrap="square" rtlCol="0">
            <a:spAutoFit/>
          </a:bodyPr>
          <a:lstStyle/>
          <a:p>
            <a:r>
              <a:rPr lang="en-US" sz="4800" dirty="0"/>
              <a:t>=</a:t>
            </a:r>
          </a:p>
        </p:txBody>
      </p:sp>
      <p:sp>
        <p:nvSpPr>
          <p:cNvPr id="30" name="TextBox 29"/>
          <p:cNvSpPr txBox="1"/>
          <p:nvPr/>
        </p:nvSpPr>
        <p:spPr>
          <a:xfrm>
            <a:off x="1269125" y="4573192"/>
            <a:ext cx="1147479" cy="646331"/>
          </a:xfrm>
          <a:prstGeom prst="rect">
            <a:avLst/>
          </a:prstGeom>
          <a:noFill/>
        </p:spPr>
        <p:txBody>
          <a:bodyPr wrap="square" rtlCol="0">
            <a:spAutoFit/>
          </a:bodyPr>
          <a:lstStyle/>
          <a:p>
            <a:pPr algn="ctr"/>
            <a:r>
              <a:rPr lang="en-US" dirty="0" smtClean="0"/>
              <a:t>Placebo response</a:t>
            </a:r>
            <a:endParaRPr lang="en-US" dirty="0"/>
          </a:p>
        </p:txBody>
      </p:sp>
      <p:sp>
        <p:nvSpPr>
          <p:cNvPr id="31" name="TextBox 30"/>
          <p:cNvSpPr txBox="1"/>
          <p:nvPr/>
        </p:nvSpPr>
        <p:spPr>
          <a:xfrm>
            <a:off x="2788641" y="4573192"/>
            <a:ext cx="1147479" cy="646331"/>
          </a:xfrm>
          <a:prstGeom prst="rect">
            <a:avLst/>
          </a:prstGeom>
          <a:noFill/>
        </p:spPr>
        <p:txBody>
          <a:bodyPr wrap="square" rtlCol="0">
            <a:spAutoFit/>
          </a:bodyPr>
          <a:lstStyle/>
          <a:p>
            <a:pPr algn="ctr"/>
            <a:r>
              <a:rPr lang="en-US" dirty="0" smtClean="0"/>
              <a:t>Active response</a:t>
            </a:r>
            <a:endParaRPr lang="en-US" dirty="0"/>
          </a:p>
        </p:txBody>
      </p:sp>
      <p:sp>
        <p:nvSpPr>
          <p:cNvPr id="33" name="TextBox 32"/>
          <p:cNvSpPr txBox="1"/>
          <p:nvPr/>
        </p:nvSpPr>
        <p:spPr>
          <a:xfrm>
            <a:off x="4245395" y="4573192"/>
            <a:ext cx="1147479" cy="923330"/>
          </a:xfrm>
          <a:prstGeom prst="rect">
            <a:avLst/>
          </a:prstGeom>
          <a:noFill/>
        </p:spPr>
        <p:txBody>
          <a:bodyPr wrap="square" rtlCol="0">
            <a:spAutoFit/>
          </a:bodyPr>
          <a:lstStyle/>
          <a:p>
            <a:pPr algn="ctr"/>
            <a:r>
              <a:rPr lang="en-US" dirty="0" smtClean="0"/>
              <a:t>Active group response</a:t>
            </a:r>
            <a:endParaRPr lang="en-US" dirty="0"/>
          </a:p>
        </p:txBody>
      </p:sp>
      <p:sp>
        <p:nvSpPr>
          <p:cNvPr id="34" name="Rectangle 33"/>
          <p:cNvSpPr/>
          <p:nvPr/>
        </p:nvSpPr>
        <p:spPr>
          <a:xfrm>
            <a:off x="6247326" y="3362300"/>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766842" y="2542029"/>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924166" y="3464512"/>
            <a:ext cx="535642" cy="830997"/>
          </a:xfrm>
          <a:prstGeom prst="rect">
            <a:avLst/>
          </a:prstGeom>
          <a:noFill/>
        </p:spPr>
        <p:txBody>
          <a:bodyPr wrap="square" rtlCol="0">
            <a:spAutoFit/>
          </a:bodyPr>
          <a:lstStyle/>
          <a:p>
            <a:r>
              <a:rPr lang="en-US" sz="4800" dirty="0" smtClean="0"/>
              <a:t>+</a:t>
            </a:r>
            <a:endParaRPr lang="en-US" sz="4800" dirty="0"/>
          </a:p>
        </p:txBody>
      </p:sp>
      <p:sp>
        <p:nvSpPr>
          <p:cNvPr id="37" name="Rectangle 36"/>
          <p:cNvSpPr/>
          <p:nvPr/>
        </p:nvSpPr>
        <p:spPr>
          <a:xfrm>
            <a:off x="9223596" y="2242843"/>
            <a:ext cx="443753" cy="576359"/>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9223596" y="2876353"/>
            <a:ext cx="443753" cy="15153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8524346" y="3463866"/>
            <a:ext cx="535642" cy="830997"/>
          </a:xfrm>
          <a:prstGeom prst="rect">
            <a:avLst/>
          </a:prstGeom>
          <a:noFill/>
        </p:spPr>
        <p:txBody>
          <a:bodyPr wrap="square" rtlCol="0">
            <a:spAutoFit/>
          </a:bodyPr>
          <a:lstStyle/>
          <a:p>
            <a:r>
              <a:rPr lang="en-US" sz="4800" dirty="0"/>
              <a:t>=</a:t>
            </a:r>
          </a:p>
        </p:txBody>
      </p:sp>
      <p:sp>
        <p:nvSpPr>
          <p:cNvPr id="40" name="TextBox 39"/>
          <p:cNvSpPr txBox="1"/>
          <p:nvPr/>
        </p:nvSpPr>
        <p:spPr>
          <a:xfrm>
            <a:off x="5887576" y="4619990"/>
            <a:ext cx="1147479" cy="646331"/>
          </a:xfrm>
          <a:prstGeom prst="rect">
            <a:avLst/>
          </a:prstGeom>
          <a:noFill/>
        </p:spPr>
        <p:txBody>
          <a:bodyPr wrap="square" rtlCol="0">
            <a:spAutoFit/>
          </a:bodyPr>
          <a:lstStyle/>
          <a:p>
            <a:pPr algn="ctr"/>
            <a:r>
              <a:rPr lang="en-US" dirty="0" smtClean="0"/>
              <a:t>Placebo</a:t>
            </a:r>
          </a:p>
          <a:p>
            <a:pPr algn="ctr"/>
            <a:r>
              <a:rPr lang="en-US" dirty="0" smtClean="0"/>
              <a:t>response</a:t>
            </a:r>
            <a:endParaRPr lang="en-US" dirty="0"/>
          </a:p>
        </p:txBody>
      </p:sp>
      <p:sp>
        <p:nvSpPr>
          <p:cNvPr id="41" name="TextBox 40"/>
          <p:cNvSpPr txBox="1"/>
          <p:nvPr/>
        </p:nvSpPr>
        <p:spPr>
          <a:xfrm>
            <a:off x="7407092" y="4619990"/>
            <a:ext cx="1147479" cy="646331"/>
          </a:xfrm>
          <a:prstGeom prst="rect">
            <a:avLst/>
          </a:prstGeom>
          <a:noFill/>
        </p:spPr>
        <p:txBody>
          <a:bodyPr wrap="square" rtlCol="0">
            <a:spAutoFit/>
          </a:bodyPr>
          <a:lstStyle/>
          <a:p>
            <a:pPr algn="ctr"/>
            <a:r>
              <a:rPr lang="en-US" dirty="0" smtClean="0"/>
              <a:t>Active response</a:t>
            </a:r>
            <a:endParaRPr lang="en-US" dirty="0"/>
          </a:p>
        </p:txBody>
      </p:sp>
      <p:sp>
        <p:nvSpPr>
          <p:cNvPr id="42" name="TextBox 41"/>
          <p:cNvSpPr txBox="1"/>
          <p:nvPr/>
        </p:nvSpPr>
        <p:spPr>
          <a:xfrm>
            <a:off x="8863846" y="4619990"/>
            <a:ext cx="1147479" cy="923330"/>
          </a:xfrm>
          <a:prstGeom prst="rect">
            <a:avLst/>
          </a:prstGeom>
          <a:noFill/>
        </p:spPr>
        <p:txBody>
          <a:bodyPr wrap="square" rtlCol="0">
            <a:spAutoFit/>
          </a:bodyPr>
          <a:lstStyle/>
          <a:p>
            <a:pPr algn="ctr"/>
            <a:r>
              <a:rPr lang="en-US" dirty="0" smtClean="0"/>
              <a:t>Active group response</a:t>
            </a:r>
            <a:endParaRPr lang="en-US" dirty="0"/>
          </a:p>
        </p:txBody>
      </p:sp>
      <p:cxnSp>
        <p:nvCxnSpPr>
          <p:cNvPr id="43" name="Straight Connector 42"/>
          <p:cNvCxnSpPr/>
          <p:nvPr/>
        </p:nvCxnSpPr>
        <p:spPr>
          <a:xfrm>
            <a:off x="1441201" y="5747040"/>
            <a:ext cx="39516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895462" y="5733428"/>
            <a:ext cx="3951673"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454293" y="5732307"/>
            <a:ext cx="3951673" cy="523220"/>
          </a:xfrm>
          <a:prstGeom prst="rect">
            <a:avLst/>
          </a:prstGeom>
          <a:noFill/>
        </p:spPr>
        <p:txBody>
          <a:bodyPr wrap="square" rtlCol="0">
            <a:spAutoFit/>
          </a:bodyPr>
          <a:lstStyle/>
          <a:p>
            <a:pPr algn="ctr"/>
            <a:r>
              <a:rPr lang="en-US" sz="2800" dirty="0" smtClean="0"/>
              <a:t>additive</a:t>
            </a:r>
            <a:endParaRPr lang="en-US" sz="2800" dirty="0"/>
          </a:p>
        </p:txBody>
      </p:sp>
      <p:sp>
        <p:nvSpPr>
          <p:cNvPr id="46" name="TextBox 45"/>
          <p:cNvSpPr txBox="1"/>
          <p:nvPr/>
        </p:nvSpPr>
        <p:spPr>
          <a:xfrm>
            <a:off x="4779388" y="5736084"/>
            <a:ext cx="3951673" cy="523220"/>
          </a:xfrm>
          <a:prstGeom prst="rect">
            <a:avLst/>
          </a:prstGeom>
          <a:noFill/>
        </p:spPr>
        <p:txBody>
          <a:bodyPr wrap="square" rtlCol="0">
            <a:spAutoFit/>
          </a:bodyPr>
          <a:lstStyle/>
          <a:p>
            <a:pPr algn="ctr"/>
            <a:r>
              <a:rPr lang="en-US" sz="2800" dirty="0" smtClean="0"/>
              <a:t>Sub-additive</a:t>
            </a:r>
            <a:endParaRPr lang="en-US" sz="2800" dirty="0"/>
          </a:p>
        </p:txBody>
      </p:sp>
      <p:sp>
        <p:nvSpPr>
          <p:cNvPr id="47" name="Rectangle 46"/>
          <p:cNvSpPr/>
          <p:nvPr/>
        </p:nvSpPr>
        <p:spPr>
          <a:xfrm>
            <a:off x="9223596" y="2547251"/>
            <a:ext cx="443753"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Brace 47"/>
          <p:cNvSpPr/>
          <p:nvPr/>
        </p:nvSpPr>
        <p:spPr>
          <a:xfrm>
            <a:off x="9830957" y="2242843"/>
            <a:ext cx="309468" cy="1024414"/>
          </a:xfrm>
          <a:prstGeom prst="rightBrace">
            <a:avLst/>
          </a:prstGeom>
          <a:ln w="28575">
            <a:solidFill>
              <a:schemeClr val="accent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Right Brace 48"/>
          <p:cNvSpPr/>
          <p:nvPr/>
        </p:nvSpPr>
        <p:spPr>
          <a:xfrm>
            <a:off x="5150772" y="1460428"/>
            <a:ext cx="242102" cy="1850495"/>
          </a:xfrm>
          <a:prstGeom prst="rightBrace">
            <a:avLst>
              <a:gd name="adj1" fmla="val 0"/>
              <a:gd name="adj2" fmla="val 50000"/>
            </a:avLst>
          </a:prstGeom>
          <a:ln w="28575">
            <a:solidFill>
              <a:schemeClr val="accent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Rectangle 51"/>
          <p:cNvSpPr/>
          <p:nvPr/>
        </p:nvSpPr>
        <p:spPr>
          <a:xfrm>
            <a:off x="7770385" y="2542030"/>
            <a:ext cx="442134"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247325" y="3362300"/>
            <a:ext cx="443754"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87526" y="2201009"/>
            <a:ext cx="573265" cy="369332"/>
          </a:xfrm>
          <a:prstGeom prst="rect">
            <a:avLst/>
          </a:prstGeom>
          <a:noFill/>
        </p:spPr>
        <p:txBody>
          <a:bodyPr wrap="square" rtlCol="0">
            <a:spAutoFit/>
          </a:bodyPr>
          <a:lstStyle/>
          <a:p>
            <a:r>
              <a:rPr lang="en-US" dirty="0" smtClean="0"/>
              <a:t>D</a:t>
            </a:r>
            <a:r>
              <a:rPr lang="en-US" baseline="-25000" dirty="0" smtClean="0"/>
              <a:t>A</a:t>
            </a:r>
            <a:endParaRPr lang="en-US" baseline="-25000" dirty="0"/>
          </a:p>
        </p:txBody>
      </p:sp>
      <p:sp>
        <p:nvSpPr>
          <p:cNvPr id="54" name="TextBox 53"/>
          <p:cNvSpPr txBox="1"/>
          <p:nvPr/>
        </p:nvSpPr>
        <p:spPr>
          <a:xfrm>
            <a:off x="10122626" y="2584139"/>
            <a:ext cx="573265" cy="369332"/>
          </a:xfrm>
          <a:prstGeom prst="rect">
            <a:avLst/>
          </a:prstGeom>
          <a:noFill/>
        </p:spPr>
        <p:txBody>
          <a:bodyPr wrap="square" rtlCol="0">
            <a:spAutoFit/>
          </a:bodyPr>
          <a:lstStyle/>
          <a:p>
            <a:r>
              <a:rPr lang="en-US" dirty="0" smtClean="0"/>
              <a:t>D</a:t>
            </a:r>
            <a:r>
              <a:rPr lang="en-US" baseline="-25000" dirty="0" smtClean="0"/>
              <a:t>SA</a:t>
            </a:r>
            <a:endParaRPr lang="en-US" baseline="-25000" dirty="0"/>
          </a:p>
        </p:txBody>
      </p:sp>
      <p:sp>
        <p:nvSpPr>
          <p:cNvPr id="58" name="TextBox 57"/>
          <p:cNvSpPr txBox="1"/>
          <p:nvPr/>
        </p:nvSpPr>
        <p:spPr>
          <a:xfrm>
            <a:off x="9326146" y="6453110"/>
            <a:ext cx="2960370" cy="369332"/>
          </a:xfrm>
          <a:prstGeom prst="rect">
            <a:avLst/>
          </a:prstGeom>
          <a:noFill/>
        </p:spPr>
        <p:txBody>
          <a:bodyPr wrap="square" rtlCol="0">
            <a:spAutoFit/>
          </a:bodyPr>
          <a:lstStyle/>
          <a:p>
            <a:r>
              <a:rPr lang="en-US" dirty="0" smtClean="0"/>
              <a:t>D: Between group difference</a:t>
            </a:r>
            <a:endParaRPr lang="en-US" dirty="0"/>
          </a:p>
        </p:txBody>
      </p:sp>
      <p:sp>
        <p:nvSpPr>
          <p:cNvPr id="50" name="Rectangle 49"/>
          <p:cNvSpPr/>
          <p:nvPr/>
        </p:nvSpPr>
        <p:spPr>
          <a:xfrm>
            <a:off x="5914747" y="1522487"/>
            <a:ext cx="4938587" cy="473025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2467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444623" y="575310"/>
            <a:ext cx="9979538" cy="584775"/>
          </a:xfrm>
          <a:prstGeom prst="rect">
            <a:avLst/>
          </a:prstGeom>
          <a:noFill/>
        </p:spPr>
        <p:txBody>
          <a:bodyPr wrap="square" rtlCol="0">
            <a:spAutoFit/>
          </a:bodyPr>
          <a:lstStyle/>
          <a:p>
            <a:r>
              <a:rPr lang="en-US" sz="3200" dirty="0" smtClean="0"/>
              <a:t>Clinical meaningfulness (group difference)</a:t>
            </a:r>
            <a:endParaRPr lang="en-US" sz="3200" dirty="0"/>
          </a:p>
        </p:txBody>
      </p:sp>
      <p:sp>
        <p:nvSpPr>
          <p:cNvPr id="17" name="Rectangle 16"/>
          <p:cNvSpPr/>
          <p:nvPr/>
        </p:nvSpPr>
        <p:spPr>
          <a:xfrm>
            <a:off x="1620989" y="3322131"/>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40505" y="2501860"/>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2297829" y="3424343"/>
            <a:ext cx="535642" cy="830997"/>
          </a:xfrm>
          <a:prstGeom prst="rect">
            <a:avLst/>
          </a:prstGeom>
          <a:noFill/>
        </p:spPr>
        <p:txBody>
          <a:bodyPr wrap="square" rtlCol="0">
            <a:spAutoFit/>
          </a:bodyPr>
          <a:lstStyle/>
          <a:p>
            <a:r>
              <a:rPr lang="en-US" sz="4800" dirty="0" smtClean="0"/>
              <a:t>+</a:t>
            </a:r>
            <a:endParaRPr lang="en-US" sz="4800" dirty="0"/>
          </a:p>
        </p:txBody>
      </p:sp>
      <p:sp>
        <p:nvSpPr>
          <p:cNvPr id="25" name="Rectangle 24"/>
          <p:cNvSpPr/>
          <p:nvPr/>
        </p:nvSpPr>
        <p:spPr>
          <a:xfrm>
            <a:off x="4597259" y="1460428"/>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4597259" y="2495851"/>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p:cNvSpPr txBox="1"/>
          <p:nvPr/>
        </p:nvSpPr>
        <p:spPr>
          <a:xfrm>
            <a:off x="3898009" y="3423697"/>
            <a:ext cx="535642" cy="830997"/>
          </a:xfrm>
          <a:prstGeom prst="rect">
            <a:avLst/>
          </a:prstGeom>
          <a:noFill/>
        </p:spPr>
        <p:txBody>
          <a:bodyPr wrap="square" rtlCol="0">
            <a:spAutoFit/>
          </a:bodyPr>
          <a:lstStyle/>
          <a:p>
            <a:r>
              <a:rPr lang="en-US" sz="4800" dirty="0"/>
              <a:t>=</a:t>
            </a:r>
          </a:p>
        </p:txBody>
      </p:sp>
      <p:sp>
        <p:nvSpPr>
          <p:cNvPr id="30" name="TextBox 29"/>
          <p:cNvSpPr txBox="1"/>
          <p:nvPr/>
        </p:nvSpPr>
        <p:spPr>
          <a:xfrm>
            <a:off x="1269125" y="4573192"/>
            <a:ext cx="1147479" cy="646331"/>
          </a:xfrm>
          <a:prstGeom prst="rect">
            <a:avLst/>
          </a:prstGeom>
          <a:noFill/>
        </p:spPr>
        <p:txBody>
          <a:bodyPr wrap="square" rtlCol="0">
            <a:spAutoFit/>
          </a:bodyPr>
          <a:lstStyle/>
          <a:p>
            <a:pPr algn="ctr"/>
            <a:r>
              <a:rPr lang="en-US" dirty="0" smtClean="0"/>
              <a:t>Placebo response</a:t>
            </a:r>
            <a:endParaRPr lang="en-US" dirty="0"/>
          </a:p>
        </p:txBody>
      </p:sp>
      <p:sp>
        <p:nvSpPr>
          <p:cNvPr id="31" name="TextBox 30"/>
          <p:cNvSpPr txBox="1"/>
          <p:nvPr/>
        </p:nvSpPr>
        <p:spPr>
          <a:xfrm>
            <a:off x="2788641" y="4573192"/>
            <a:ext cx="1147479" cy="646331"/>
          </a:xfrm>
          <a:prstGeom prst="rect">
            <a:avLst/>
          </a:prstGeom>
          <a:noFill/>
        </p:spPr>
        <p:txBody>
          <a:bodyPr wrap="square" rtlCol="0">
            <a:spAutoFit/>
          </a:bodyPr>
          <a:lstStyle/>
          <a:p>
            <a:pPr algn="ctr"/>
            <a:r>
              <a:rPr lang="en-US" dirty="0" smtClean="0"/>
              <a:t>Active response</a:t>
            </a:r>
            <a:endParaRPr lang="en-US" dirty="0"/>
          </a:p>
        </p:txBody>
      </p:sp>
      <p:sp>
        <p:nvSpPr>
          <p:cNvPr id="33" name="TextBox 32"/>
          <p:cNvSpPr txBox="1"/>
          <p:nvPr/>
        </p:nvSpPr>
        <p:spPr>
          <a:xfrm>
            <a:off x="4245395" y="4573192"/>
            <a:ext cx="1147479" cy="923330"/>
          </a:xfrm>
          <a:prstGeom prst="rect">
            <a:avLst/>
          </a:prstGeom>
          <a:noFill/>
        </p:spPr>
        <p:txBody>
          <a:bodyPr wrap="square" rtlCol="0">
            <a:spAutoFit/>
          </a:bodyPr>
          <a:lstStyle/>
          <a:p>
            <a:pPr algn="ctr"/>
            <a:r>
              <a:rPr lang="en-US" dirty="0" smtClean="0"/>
              <a:t>Active group response</a:t>
            </a:r>
            <a:endParaRPr lang="en-US" dirty="0"/>
          </a:p>
        </p:txBody>
      </p:sp>
      <p:sp>
        <p:nvSpPr>
          <p:cNvPr id="34" name="Rectangle 33"/>
          <p:cNvSpPr/>
          <p:nvPr/>
        </p:nvSpPr>
        <p:spPr>
          <a:xfrm>
            <a:off x="6247326" y="3362300"/>
            <a:ext cx="443753" cy="1035423"/>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7766842" y="2542029"/>
            <a:ext cx="443753" cy="18556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6924166" y="3464512"/>
            <a:ext cx="535642" cy="830997"/>
          </a:xfrm>
          <a:prstGeom prst="rect">
            <a:avLst/>
          </a:prstGeom>
          <a:noFill/>
        </p:spPr>
        <p:txBody>
          <a:bodyPr wrap="square" rtlCol="0">
            <a:spAutoFit/>
          </a:bodyPr>
          <a:lstStyle/>
          <a:p>
            <a:r>
              <a:rPr lang="en-US" sz="4800" dirty="0" smtClean="0"/>
              <a:t>+</a:t>
            </a:r>
            <a:endParaRPr lang="en-US" sz="4800" dirty="0"/>
          </a:p>
        </p:txBody>
      </p:sp>
      <p:sp>
        <p:nvSpPr>
          <p:cNvPr id="37" name="Rectangle 36"/>
          <p:cNvSpPr/>
          <p:nvPr/>
        </p:nvSpPr>
        <p:spPr>
          <a:xfrm>
            <a:off x="9223596" y="2085715"/>
            <a:ext cx="443753" cy="576359"/>
          </a:xfrm>
          <a:prstGeom prst="rect">
            <a:avLst/>
          </a:prstGeom>
          <a:solidFill>
            <a:schemeClr val="accent1">
              <a:lumMod val="50000"/>
              <a:lumOff val="50000"/>
            </a:schemeClr>
          </a:solid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9223596" y="2876353"/>
            <a:ext cx="443753" cy="15153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8524346" y="3463866"/>
            <a:ext cx="535642" cy="830997"/>
          </a:xfrm>
          <a:prstGeom prst="rect">
            <a:avLst/>
          </a:prstGeom>
          <a:noFill/>
        </p:spPr>
        <p:txBody>
          <a:bodyPr wrap="square" rtlCol="0">
            <a:spAutoFit/>
          </a:bodyPr>
          <a:lstStyle/>
          <a:p>
            <a:r>
              <a:rPr lang="en-US" sz="4800" dirty="0"/>
              <a:t>=</a:t>
            </a:r>
          </a:p>
        </p:txBody>
      </p:sp>
      <p:sp>
        <p:nvSpPr>
          <p:cNvPr id="40" name="TextBox 39"/>
          <p:cNvSpPr txBox="1"/>
          <p:nvPr/>
        </p:nvSpPr>
        <p:spPr>
          <a:xfrm>
            <a:off x="5887576" y="4619990"/>
            <a:ext cx="1147479" cy="646331"/>
          </a:xfrm>
          <a:prstGeom prst="rect">
            <a:avLst/>
          </a:prstGeom>
          <a:noFill/>
        </p:spPr>
        <p:txBody>
          <a:bodyPr wrap="square" rtlCol="0">
            <a:spAutoFit/>
          </a:bodyPr>
          <a:lstStyle/>
          <a:p>
            <a:pPr algn="ctr"/>
            <a:r>
              <a:rPr lang="en-US" dirty="0" smtClean="0"/>
              <a:t>Placebo</a:t>
            </a:r>
          </a:p>
          <a:p>
            <a:pPr algn="ctr"/>
            <a:r>
              <a:rPr lang="en-US" dirty="0" smtClean="0"/>
              <a:t>response</a:t>
            </a:r>
            <a:endParaRPr lang="en-US" dirty="0"/>
          </a:p>
        </p:txBody>
      </p:sp>
      <p:sp>
        <p:nvSpPr>
          <p:cNvPr id="41" name="TextBox 40"/>
          <p:cNvSpPr txBox="1"/>
          <p:nvPr/>
        </p:nvSpPr>
        <p:spPr>
          <a:xfrm>
            <a:off x="7407092" y="4619990"/>
            <a:ext cx="1147479" cy="646331"/>
          </a:xfrm>
          <a:prstGeom prst="rect">
            <a:avLst/>
          </a:prstGeom>
          <a:noFill/>
        </p:spPr>
        <p:txBody>
          <a:bodyPr wrap="square" rtlCol="0">
            <a:spAutoFit/>
          </a:bodyPr>
          <a:lstStyle/>
          <a:p>
            <a:pPr algn="ctr"/>
            <a:r>
              <a:rPr lang="en-US" dirty="0" smtClean="0"/>
              <a:t>Active response</a:t>
            </a:r>
            <a:endParaRPr lang="en-US" dirty="0"/>
          </a:p>
        </p:txBody>
      </p:sp>
      <p:sp>
        <p:nvSpPr>
          <p:cNvPr id="42" name="TextBox 41"/>
          <p:cNvSpPr txBox="1"/>
          <p:nvPr/>
        </p:nvSpPr>
        <p:spPr>
          <a:xfrm>
            <a:off x="8863846" y="4619990"/>
            <a:ext cx="1147479" cy="923330"/>
          </a:xfrm>
          <a:prstGeom prst="rect">
            <a:avLst/>
          </a:prstGeom>
          <a:noFill/>
        </p:spPr>
        <p:txBody>
          <a:bodyPr wrap="square" rtlCol="0">
            <a:spAutoFit/>
          </a:bodyPr>
          <a:lstStyle/>
          <a:p>
            <a:pPr algn="ctr"/>
            <a:r>
              <a:rPr lang="en-US" dirty="0" smtClean="0"/>
              <a:t>Active group response</a:t>
            </a:r>
            <a:endParaRPr lang="en-US" dirty="0"/>
          </a:p>
        </p:txBody>
      </p:sp>
      <p:cxnSp>
        <p:nvCxnSpPr>
          <p:cNvPr id="43" name="Straight Connector 42"/>
          <p:cNvCxnSpPr/>
          <p:nvPr/>
        </p:nvCxnSpPr>
        <p:spPr>
          <a:xfrm>
            <a:off x="1441201" y="5747040"/>
            <a:ext cx="395167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895462" y="5733428"/>
            <a:ext cx="3951673" cy="0"/>
          </a:xfrm>
          <a:prstGeom prst="line">
            <a:avLst/>
          </a:prstGeom>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1454293" y="5732307"/>
            <a:ext cx="3951673" cy="523220"/>
          </a:xfrm>
          <a:prstGeom prst="rect">
            <a:avLst/>
          </a:prstGeom>
          <a:noFill/>
        </p:spPr>
        <p:txBody>
          <a:bodyPr wrap="square" rtlCol="0">
            <a:spAutoFit/>
          </a:bodyPr>
          <a:lstStyle/>
          <a:p>
            <a:pPr algn="ctr"/>
            <a:r>
              <a:rPr lang="en-US" sz="2800" dirty="0" smtClean="0"/>
              <a:t>additive</a:t>
            </a:r>
            <a:endParaRPr lang="en-US" sz="2800" dirty="0"/>
          </a:p>
        </p:txBody>
      </p:sp>
      <p:sp>
        <p:nvSpPr>
          <p:cNvPr id="46" name="TextBox 45"/>
          <p:cNvSpPr txBox="1"/>
          <p:nvPr/>
        </p:nvSpPr>
        <p:spPr>
          <a:xfrm>
            <a:off x="4779388" y="5736084"/>
            <a:ext cx="3951673" cy="523220"/>
          </a:xfrm>
          <a:prstGeom prst="rect">
            <a:avLst/>
          </a:prstGeom>
          <a:noFill/>
        </p:spPr>
        <p:txBody>
          <a:bodyPr wrap="square" rtlCol="0">
            <a:spAutoFit/>
          </a:bodyPr>
          <a:lstStyle/>
          <a:p>
            <a:pPr algn="ctr"/>
            <a:r>
              <a:rPr lang="en-US" sz="2800" dirty="0" smtClean="0"/>
              <a:t>Sub-additive</a:t>
            </a:r>
            <a:endParaRPr lang="en-US" sz="2800" dirty="0"/>
          </a:p>
        </p:txBody>
      </p:sp>
      <p:sp>
        <p:nvSpPr>
          <p:cNvPr id="47" name="Rectangle 46"/>
          <p:cNvSpPr/>
          <p:nvPr/>
        </p:nvSpPr>
        <p:spPr>
          <a:xfrm>
            <a:off x="9223596" y="2547251"/>
            <a:ext cx="443753"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ight Brace 47"/>
          <p:cNvSpPr/>
          <p:nvPr/>
        </p:nvSpPr>
        <p:spPr>
          <a:xfrm>
            <a:off x="9765496" y="2098809"/>
            <a:ext cx="309468" cy="1024414"/>
          </a:xfrm>
          <a:prstGeom prst="rightBrace">
            <a:avLst/>
          </a:prstGeom>
          <a:ln w="28575">
            <a:solidFill>
              <a:schemeClr val="accent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Right Brace 48"/>
          <p:cNvSpPr/>
          <p:nvPr/>
        </p:nvSpPr>
        <p:spPr>
          <a:xfrm>
            <a:off x="5150772" y="1460428"/>
            <a:ext cx="242102" cy="1850495"/>
          </a:xfrm>
          <a:prstGeom prst="rightBrace">
            <a:avLst>
              <a:gd name="adj1" fmla="val 0"/>
              <a:gd name="adj2" fmla="val 50000"/>
            </a:avLst>
          </a:prstGeom>
          <a:ln w="28575">
            <a:solidFill>
              <a:schemeClr val="accent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Rectangle 51"/>
          <p:cNvSpPr/>
          <p:nvPr/>
        </p:nvSpPr>
        <p:spPr>
          <a:xfrm>
            <a:off x="7770385" y="2542030"/>
            <a:ext cx="442134"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247325" y="3165890"/>
            <a:ext cx="443754" cy="725227"/>
          </a:xfrm>
          <a:prstGeom prst="rect">
            <a:avLst/>
          </a:prstGeom>
          <a:pattFill prst="wdDnDiag">
            <a:fgClr>
              <a:schemeClr val="accent1">
                <a:lumMod val="50000"/>
                <a:lumOff val="50000"/>
              </a:schemeClr>
            </a:fgClr>
            <a:bgClr>
              <a:schemeClr val="bg1"/>
            </a:bgClr>
          </a:pattFill>
          <a:ln>
            <a:solidFill>
              <a:schemeClr val="accent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87526" y="2201009"/>
            <a:ext cx="573265" cy="369332"/>
          </a:xfrm>
          <a:prstGeom prst="rect">
            <a:avLst/>
          </a:prstGeom>
          <a:noFill/>
        </p:spPr>
        <p:txBody>
          <a:bodyPr wrap="square" rtlCol="0">
            <a:spAutoFit/>
          </a:bodyPr>
          <a:lstStyle/>
          <a:p>
            <a:r>
              <a:rPr lang="en-US" dirty="0" smtClean="0"/>
              <a:t>D</a:t>
            </a:r>
            <a:r>
              <a:rPr lang="en-US" baseline="-25000" dirty="0" smtClean="0"/>
              <a:t>A</a:t>
            </a:r>
            <a:endParaRPr lang="en-US" baseline="-25000" dirty="0"/>
          </a:p>
        </p:txBody>
      </p:sp>
      <p:sp>
        <p:nvSpPr>
          <p:cNvPr id="54" name="TextBox 53"/>
          <p:cNvSpPr txBox="1"/>
          <p:nvPr/>
        </p:nvSpPr>
        <p:spPr>
          <a:xfrm>
            <a:off x="10122626" y="2440105"/>
            <a:ext cx="573265" cy="369332"/>
          </a:xfrm>
          <a:prstGeom prst="rect">
            <a:avLst/>
          </a:prstGeom>
          <a:noFill/>
        </p:spPr>
        <p:txBody>
          <a:bodyPr wrap="square" rtlCol="0">
            <a:spAutoFit/>
          </a:bodyPr>
          <a:lstStyle/>
          <a:p>
            <a:r>
              <a:rPr lang="en-US" dirty="0" smtClean="0"/>
              <a:t>D</a:t>
            </a:r>
            <a:r>
              <a:rPr lang="en-US" baseline="-25000" dirty="0" smtClean="0"/>
              <a:t>SA</a:t>
            </a:r>
            <a:endParaRPr lang="en-US" baseline="-25000" dirty="0"/>
          </a:p>
        </p:txBody>
      </p:sp>
      <p:sp>
        <p:nvSpPr>
          <p:cNvPr id="58" name="TextBox 57"/>
          <p:cNvSpPr txBox="1"/>
          <p:nvPr/>
        </p:nvSpPr>
        <p:spPr>
          <a:xfrm>
            <a:off x="9326146" y="6453110"/>
            <a:ext cx="2960370" cy="369332"/>
          </a:xfrm>
          <a:prstGeom prst="rect">
            <a:avLst/>
          </a:prstGeom>
          <a:noFill/>
        </p:spPr>
        <p:txBody>
          <a:bodyPr wrap="square" rtlCol="0">
            <a:spAutoFit/>
          </a:bodyPr>
          <a:lstStyle/>
          <a:p>
            <a:r>
              <a:rPr lang="en-US" dirty="0" smtClean="0"/>
              <a:t>D: Between group difference</a:t>
            </a:r>
            <a:endParaRPr lang="en-US" dirty="0"/>
          </a:p>
        </p:txBody>
      </p:sp>
    </p:spTree>
    <p:extLst>
      <p:ext uri="{BB962C8B-B14F-4D97-AF65-F5344CB8AC3E}">
        <p14:creationId xmlns:p14="http://schemas.microsoft.com/office/powerpoint/2010/main" val="64716772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541637" y="6129297"/>
            <a:ext cx="4123422" cy="0"/>
          </a:xfrm>
          <a:prstGeom prst="line">
            <a:avLst/>
          </a:prstGeom>
          <a:noFill/>
          <a:ln w="19050" cap="flat" cmpd="sng" algn="ctr">
            <a:solidFill>
              <a:sysClr val="windowText" lastClr="000000"/>
            </a:solidFill>
            <a:prstDash val="solid"/>
          </a:ln>
          <a:effectLst/>
        </p:spPr>
      </p:cxnSp>
      <p:cxnSp>
        <p:nvCxnSpPr>
          <p:cNvPr id="4" name="Straight Connector 3"/>
          <p:cNvCxnSpPr/>
          <p:nvPr/>
        </p:nvCxnSpPr>
        <p:spPr>
          <a:xfrm flipV="1">
            <a:off x="2603348" y="2610448"/>
            <a:ext cx="0" cy="3518849"/>
          </a:xfrm>
          <a:prstGeom prst="line">
            <a:avLst/>
          </a:prstGeom>
          <a:noFill/>
          <a:ln w="19050" cap="flat" cmpd="sng" algn="ctr">
            <a:solidFill>
              <a:sysClr val="windowText" lastClr="000000"/>
            </a:solidFill>
            <a:prstDash val="solid"/>
          </a:ln>
          <a:effectLst/>
        </p:spPr>
      </p:cxnSp>
      <p:sp>
        <p:nvSpPr>
          <p:cNvPr id="5" name="TextBox 4"/>
          <p:cNvSpPr txBox="1"/>
          <p:nvPr/>
        </p:nvSpPr>
        <p:spPr>
          <a:xfrm>
            <a:off x="2374269" y="6254970"/>
            <a:ext cx="458158"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0</a:t>
            </a:r>
            <a:endParaRPr lang="en-US" sz="2000" dirty="0">
              <a:solidFill>
                <a:prstClr val="black"/>
              </a:solidFill>
              <a:cs typeface="Arial" panose="020B0604020202020204" pitchFamily="34" charset="0"/>
            </a:endParaRPr>
          </a:p>
        </p:txBody>
      </p:sp>
      <p:cxnSp>
        <p:nvCxnSpPr>
          <p:cNvPr id="6" name="Straight Connector 5"/>
          <p:cNvCxnSpPr/>
          <p:nvPr/>
        </p:nvCxnSpPr>
        <p:spPr>
          <a:xfrm flipV="1">
            <a:off x="1457953" y="2610448"/>
            <a:ext cx="0" cy="3518849"/>
          </a:xfrm>
          <a:prstGeom prst="line">
            <a:avLst/>
          </a:prstGeom>
          <a:noFill/>
          <a:ln w="19050" cap="flat" cmpd="sng" algn="ctr">
            <a:solidFill>
              <a:sysClr val="windowText" lastClr="000000"/>
            </a:solidFill>
            <a:prstDash val="dash"/>
          </a:ln>
          <a:effectLst/>
        </p:spPr>
      </p:cxnSp>
      <p:cxnSp>
        <p:nvCxnSpPr>
          <p:cNvPr id="7" name="Straight Connector 6"/>
          <p:cNvCxnSpPr/>
          <p:nvPr/>
        </p:nvCxnSpPr>
        <p:spPr>
          <a:xfrm flipV="1">
            <a:off x="3748743" y="2610448"/>
            <a:ext cx="0" cy="3518849"/>
          </a:xfrm>
          <a:prstGeom prst="line">
            <a:avLst/>
          </a:prstGeom>
          <a:noFill/>
          <a:ln w="19050" cap="flat" cmpd="sng" algn="ctr">
            <a:solidFill>
              <a:sysClr val="windowText" lastClr="000000"/>
            </a:solidFill>
            <a:prstDash val="dash"/>
          </a:ln>
          <a:effectLst/>
        </p:spPr>
      </p:cxnSp>
      <p:sp>
        <p:nvSpPr>
          <p:cNvPr id="8" name="TextBox 7"/>
          <p:cNvSpPr txBox="1"/>
          <p:nvPr/>
        </p:nvSpPr>
        <p:spPr>
          <a:xfrm>
            <a:off x="88525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sp>
        <p:nvSpPr>
          <p:cNvPr id="9" name="TextBox 8"/>
          <p:cNvSpPr txBox="1"/>
          <p:nvPr/>
        </p:nvSpPr>
        <p:spPr>
          <a:xfrm>
            <a:off x="318747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cxnSp>
        <p:nvCxnSpPr>
          <p:cNvPr id="10" name="Straight Connector 9"/>
          <p:cNvCxnSpPr/>
          <p:nvPr/>
        </p:nvCxnSpPr>
        <p:spPr>
          <a:xfrm>
            <a:off x="2120133" y="5893643"/>
            <a:ext cx="2061711" cy="0"/>
          </a:xfrm>
          <a:prstGeom prst="line">
            <a:avLst/>
          </a:prstGeom>
          <a:noFill/>
          <a:ln w="19050" cap="flat" cmpd="sng" algn="ctr">
            <a:solidFill>
              <a:sysClr val="windowText" lastClr="000000"/>
            </a:solidFill>
            <a:prstDash val="solid"/>
          </a:ln>
          <a:effectLst/>
        </p:spPr>
      </p:cxnSp>
      <p:cxnSp>
        <p:nvCxnSpPr>
          <p:cNvPr id="11" name="Straight Connector 10"/>
          <p:cNvCxnSpPr/>
          <p:nvPr/>
        </p:nvCxnSpPr>
        <p:spPr>
          <a:xfrm>
            <a:off x="1891054" y="5139604"/>
            <a:ext cx="1603553" cy="0"/>
          </a:xfrm>
          <a:prstGeom prst="line">
            <a:avLst/>
          </a:prstGeom>
          <a:noFill/>
          <a:ln w="19050" cap="flat" cmpd="sng" algn="ctr">
            <a:solidFill>
              <a:sysClr val="windowText" lastClr="000000"/>
            </a:solidFill>
            <a:prstDash val="solid"/>
          </a:ln>
          <a:effectLst/>
        </p:spPr>
      </p:cxnSp>
      <p:cxnSp>
        <p:nvCxnSpPr>
          <p:cNvPr id="14" name="Straight Connector 13"/>
          <p:cNvCxnSpPr/>
          <p:nvPr/>
        </p:nvCxnSpPr>
        <p:spPr>
          <a:xfrm flipV="1">
            <a:off x="1891054" y="5013931"/>
            <a:ext cx="0" cy="251346"/>
          </a:xfrm>
          <a:prstGeom prst="line">
            <a:avLst/>
          </a:prstGeom>
          <a:noFill/>
          <a:ln w="19050" cap="flat" cmpd="sng" algn="ctr">
            <a:solidFill>
              <a:sysClr val="windowText" lastClr="000000"/>
            </a:solidFill>
            <a:prstDash val="solid"/>
          </a:ln>
          <a:effectLst/>
        </p:spPr>
      </p:cxnSp>
      <p:cxnSp>
        <p:nvCxnSpPr>
          <p:cNvPr id="15" name="Straight Connector 14"/>
          <p:cNvCxnSpPr/>
          <p:nvPr/>
        </p:nvCxnSpPr>
        <p:spPr>
          <a:xfrm flipV="1">
            <a:off x="3494607" y="5013931"/>
            <a:ext cx="0" cy="251346"/>
          </a:xfrm>
          <a:prstGeom prst="line">
            <a:avLst/>
          </a:prstGeom>
          <a:noFill/>
          <a:ln w="19050" cap="flat" cmpd="sng" algn="ctr">
            <a:solidFill>
              <a:sysClr val="windowText" lastClr="000000"/>
            </a:solidFill>
            <a:prstDash val="solid"/>
          </a:ln>
          <a:effectLst/>
        </p:spPr>
      </p:cxnSp>
      <p:cxnSp>
        <p:nvCxnSpPr>
          <p:cNvPr id="16" name="Straight Connector 15"/>
          <p:cNvCxnSpPr/>
          <p:nvPr/>
        </p:nvCxnSpPr>
        <p:spPr>
          <a:xfrm flipV="1">
            <a:off x="2120133" y="5767970"/>
            <a:ext cx="0" cy="251346"/>
          </a:xfrm>
          <a:prstGeom prst="line">
            <a:avLst/>
          </a:prstGeom>
          <a:noFill/>
          <a:ln w="19050" cap="flat" cmpd="sng" algn="ctr">
            <a:solidFill>
              <a:sysClr val="windowText" lastClr="000000"/>
            </a:solidFill>
            <a:prstDash val="solid"/>
          </a:ln>
          <a:effectLst/>
        </p:spPr>
      </p:cxnSp>
      <p:cxnSp>
        <p:nvCxnSpPr>
          <p:cNvPr id="17" name="Straight Connector 16"/>
          <p:cNvCxnSpPr/>
          <p:nvPr/>
        </p:nvCxnSpPr>
        <p:spPr>
          <a:xfrm flipV="1">
            <a:off x="4181844" y="5767970"/>
            <a:ext cx="0" cy="251346"/>
          </a:xfrm>
          <a:prstGeom prst="line">
            <a:avLst/>
          </a:prstGeom>
          <a:noFill/>
          <a:ln w="19050" cap="flat" cmpd="sng" algn="ctr">
            <a:solidFill>
              <a:sysClr val="windowText" lastClr="000000"/>
            </a:solidFill>
            <a:prstDash val="solid"/>
          </a:ln>
          <a:effectLst/>
        </p:spPr>
      </p:cxnSp>
      <p:sp>
        <p:nvSpPr>
          <p:cNvPr id="26" name="Rectangle 25"/>
          <p:cNvSpPr/>
          <p:nvPr/>
        </p:nvSpPr>
        <p:spPr>
          <a:xfrm>
            <a:off x="2692830" y="5059173"/>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27" name="Rectangle 26"/>
          <p:cNvSpPr/>
          <p:nvPr/>
        </p:nvSpPr>
        <p:spPr>
          <a:xfrm>
            <a:off x="3128081" y="5813212"/>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30" name="TextBox 29"/>
          <p:cNvSpPr txBox="1"/>
          <p:nvPr/>
        </p:nvSpPr>
        <p:spPr>
          <a:xfrm>
            <a:off x="2896853" y="1681621"/>
            <a:ext cx="1703777" cy="1054500"/>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experimental treatment</a:t>
            </a:r>
            <a:endParaRPr lang="en-US" sz="2000" dirty="0">
              <a:solidFill>
                <a:prstClr val="black"/>
              </a:solidFill>
              <a:cs typeface="Arial" panose="020B0604020202020204" pitchFamily="34" charset="0"/>
            </a:endParaRPr>
          </a:p>
        </p:txBody>
      </p:sp>
      <p:sp>
        <p:nvSpPr>
          <p:cNvPr id="31" name="TextBox 30"/>
          <p:cNvSpPr txBox="1"/>
          <p:nvPr/>
        </p:nvSpPr>
        <p:spPr>
          <a:xfrm>
            <a:off x="942527" y="1882073"/>
            <a:ext cx="1145395" cy="734954"/>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control</a:t>
            </a:r>
            <a:endParaRPr lang="en-US" sz="2000" dirty="0">
              <a:solidFill>
                <a:prstClr val="black"/>
              </a:solidFill>
              <a:cs typeface="Arial" panose="020B0604020202020204" pitchFamily="34" charset="0"/>
            </a:endParaRPr>
          </a:p>
        </p:txBody>
      </p:sp>
      <p:sp>
        <p:nvSpPr>
          <p:cNvPr id="33" name="Rectangle 32"/>
          <p:cNvSpPr/>
          <p:nvPr/>
        </p:nvSpPr>
        <p:spPr>
          <a:xfrm>
            <a:off x="402376" y="550116"/>
            <a:ext cx="9639370" cy="584775"/>
          </a:xfrm>
          <a:prstGeom prst="rect">
            <a:avLst/>
          </a:prstGeom>
        </p:spPr>
        <p:txBody>
          <a:bodyPr wrap="none">
            <a:spAutoFit/>
          </a:bodyPr>
          <a:lstStyle/>
          <a:p>
            <a:r>
              <a:rPr lang="en-US" sz="3200" dirty="0" smtClean="0"/>
              <a:t>Non-inferiority trials: Confidence interval-based planning </a:t>
            </a:r>
            <a:endParaRPr lang="en-US" sz="3200" dirty="0"/>
          </a:p>
        </p:txBody>
      </p:sp>
      <p:cxnSp>
        <p:nvCxnSpPr>
          <p:cNvPr id="38" name="Straight Arrow Connector 37"/>
          <p:cNvCxnSpPr/>
          <p:nvPr/>
        </p:nvCxnSpPr>
        <p:spPr>
          <a:xfrm flipV="1">
            <a:off x="1515224" y="2905221"/>
            <a:ext cx="3378914" cy="263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083845" y="2646384"/>
            <a:ext cx="4757531" cy="1938992"/>
          </a:xfrm>
          <a:prstGeom prst="rect">
            <a:avLst/>
          </a:prstGeom>
          <a:noFill/>
        </p:spPr>
        <p:txBody>
          <a:bodyPr wrap="square" rtlCol="0">
            <a:spAutoFit/>
          </a:bodyPr>
          <a:lstStyle/>
          <a:p>
            <a:r>
              <a:rPr lang="en-US" sz="2400" dirty="0" smtClean="0"/>
              <a:t>The lower bound of the 95% CI of the difference (active - control) must be &gt; than the </a:t>
            </a:r>
            <a:r>
              <a:rPr lang="en-US" sz="2400" u="sng" dirty="0" smtClean="0"/>
              <a:t>pre-specified </a:t>
            </a:r>
            <a:r>
              <a:rPr lang="en-US" sz="2400" u="sng" dirty="0"/>
              <a:t>confidence </a:t>
            </a:r>
            <a:r>
              <a:rPr lang="en-US" sz="2400" u="sng" dirty="0" smtClean="0"/>
              <a:t>bound</a:t>
            </a:r>
            <a:endParaRPr lang="en-US" sz="2400" u="sng" dirty="0"/>
          </a:p>
          <a:p>
            <a:endParaRPr lang="en-US" sz="2400" dirty="0"/>
          </a:p>
        </p:txBody>
      </p:sp>
      <p:cxnSp>
        <p:nvCxnSpPr>
          <p:cNvPr id="43" name="Straight Connector 42"/>
          <p:cNvCxnSpPr/>
          <p:nvPr/>
        </p:nvCxnSpPr>
        <p:spPr>
          <a:xfrm>
            <a:off x="1459265" y="2905221"/>
            <a:ext cx="0" cy="52709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894138" y="5172094"/>
            <a:ext cx="3882887" cy="461665"/>
          </a:xfrm>
          <a:prstGeom prst="rect">
            <a:avLst/>
          </a:prstGeom>
          <a:noFill/>
        </p:spPr>
        <p:txBody>
          <a:bodyPr wrap="square" rtlCol="0">
            <a:spAutoFit/>
          </a:bodyPr>
          <a:lstStyle/>
          <a:p>
            <a:r>
              <a:rPr lang="en-US" sz="2400" dirty="0" smtClean="0"/>
              <a:t>e.g., “positive results”</a:t>
            </a:r>
            <a:endParaRPr lang="en-US" sz="2400" dirty="0"/>
          </a:p>
        </p:txBody>
      </p:sp>
    </p:spTree>
    <p:extLst>
      <p:ext uri="{BB962C8B-B14F-4D97-AF65-F5344CB8AC3E}">
        <p14:creationId xmlns:p14="http://schemas.microsoft.com/office/powerpoint/2010/main" val="10573932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001" y="836402"/>
            <a:ext cx="10664739" cy="707886"/>
          </a:xfrm>
          <a:prstGeom prst="rect">
            <a:avLst/>
          </a:prstGeom>
          <a:noFill/>
        </p:spPr>
        <p:txBody>
          <a:bodyPr wrap="square" rtlCol="0">
            <a:spAutoFit/>
          </a:bodyPr>
          <a:lstStyle/>
          <a:p>
            <a:r>
              <a:rPr lang="en-US" sz="4000" dirty="0" smtClean="0"/>
              <a:t>Outline</a:t>
            </a:r>
            <a:endParaRPr lang="en-US" sz="4000" dirty="0"/>
          </a:p>
        </p:txBody>
      </p:sp>
      <p:sp>
        <p:nvSpPr>
          <p:cNvPr id="3" name="TextBox 2"/>
          <p:cNvSpPr txBox="1"/>
          <p:nvPr/>
        </p:nvSpPr>
        <p:spPr>
          <a:xfrm>
            <a:off x="720436" y="1544288"/>
            <a:ext cx="10521304" cy="335476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3200" dirty="0" smtClean="0"/>
              <a:t>Minimizing Type I error (false positive rate)</a:t>
            </a:r>
          </a:p>
          <a:p>
            <a:pPr marL="1027113" indent="-627063">
              <a:spcBef>
                <a:spcPts val="600"/>
              </a:spcBef>
              <a:buFont typeface="Arial" panose="020B0604020202020204" pitchFamily="34" charset="0"/>
              <a:buChar char="•"/>
            </a:pPr>
            <a:r>
              <a:rPr lang="en-US" sz="3200" dirty="0" smtClean="0"/>
              <a:t>Pre-specify and limit multiple testing</a:t>
            </a:r>
          </a:p>
          <a:p>
            <a:pPr marL="457200" indent="-457200">
              <a:spcBef>
                <a:spcPts val="600"/>
              </a:spcBef>
              <a:buFont typeface="Arial" panose="020B0604020202020204" pitchFamily="34" charset="0"/>
              <a:buChar char="•"/>
            </a:pPr>
            <a:r>
              <a:rPr lang="en-US" sz="3200" dirty="0" err="1" smtClean="0"/>
              <a:t>Estimands</a:t>
            </a:r>
            <a:r>
              <a:rPr lang="en-US" sz="3200" dirty="0" smtClean="0"/>
              <a:t> </a:t>
            </a:r>
            <a:endParaRPr lang="en-US" sz="3200" dirty="0"/>
          </a:p>
          <a:p>
            <a:pPr marL="457200" indent="-457200">
              <a:spcBef>
                <a:spcPts val="600"/>
              </a:spcBef>
              <a:buFont typeface="Arial" panose="020B0604020202020204" pitchFamily="34" charset="0"/>
              <a:buChar char="•"/>
            </a:pPr>
            <a:r>
              <a:rPr lang="en-US" sz="3200" dirty="0" smtClean="0"/>
              <a:t>Clinical meaningfulness (within patient and between group)</a:t>
            </a:r>
          </a:p>
          <a:p>
            <a:pPr marL="457200" indent="-457200">
              <a:spcBef>
                <a:spcPts val="600"/>
              </a:spcBef>
              <a:buFont typeface="Arial" panose="020B0604020202020204" pitchFamily="34" charset="0"/>
              <a:buChar char="•"/>
            </a:pPr>
            <a:r>
              <a:rPr lang="en-US" sz="3200" dirty="0" smtClean="0"/>
              <a:t>Confidence intervals to inform interpretation of non-significant superiority trials</a:t>
            </a:r>
          </a:p>
        </p:txBody>
      </p:sp>
    </p:spTree>
    <p:extLst>
      <p:ext uri="{BB962C8B-B14F-4D97-AF65-F5344CB8AC3E}">
        <p14:creationId xmlns:p14="http://schemas.microsoft.com/office/powerpoint/2010/main" val="287291887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541637" y="6129297"/>
            <a:ext cx="4123422" cy="0"/>
          </a:xfrm>
          <a:prstGeom prst="line">
            <a:avLst/>
          </a:prstGeom>
          <a:noFill/>
          <a:ln w="19050" cap="flat" cmpd="sng" algn="ctr">
            <a:solidFill>
              <a:sysClr val="windowText" lastClr="000000"/>
            </a:solidFill>
            <a:prstDash val="solid"/>
          </a:ln>
          <a:effectLst/>
        </p:spPr>
      </p:cxnSp>
      <p:cxnSp>
        <p:nvCxnSpPr>
          <p:cNvPr id="4" name="Straight Connector 3"/>
          <p:cNvCxnSpPr/>
          <p:nvPr/>
        </p:nvCxnSpPr>
        <p:spPr>
          <a:xfrm flipV="1">
            <a:off x="2603348" y="2610448"/>
            <a:ext cx="0" cy="3518849"/>
          </a:xfrm>
          <a:prstGeom prst="line">
            <a:avLst/>
          </a:prstGeom>
          <a:noFill/>
          <a:ln w="19050" cap="flat" cmpd="sng" algn="ctr">
            <a:solidFill>
              <a:sysClr val="windowText" lastClr="000000"/>
            </a:solidFill>
            <a:prstDash val="solid"/>
          </a:ln>
          <a:effectLst/>
        </p:spPr>
      </p:cxnSp>
      <p:sp>
        <p:nvSpPr>
          <p:cNvPr id="5" name="TextBox 4"/>
          <p:cNvSpPr txBox="1"/>
          <p:nvPr/>
        </p:nvSpPr>
        <p:spPr>
          <a:xfrm>
            <a:off x="2374269" y="6254970"/>
            <a:ext cx="458158"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0</a:t>
            </a:r>
            <a:endParaRPr lang="en-US" sz="2000" dirty="0">
              <a:solidFill>
                <a:prstClr val="black"/>
              </a:solidFill>
              <a:cs typeface="Arial" panose="020B0604020202020204" pitchFamily="34" charset="0"/>
            </a:endParaRPr>
          </a:p>
        </p:txBody>
      </p:sp>
      <p:cxnSp>
        <p:nvCxnSpPr>
          <p:cNvPr id="6" name="Straight Connector 5"/>
          <p:cNvCxnSpPr/>
          <p:nvPr/>
        </p:nvCxnSpPr>
        <p:spPr>
          <a:xfrm flipV="1">
            <a:off x="1457953" y="2610448"/>
            <a:ext cx="0" cy="3518849"/>
          </a:xfrm>
          <a:prstGeom prst="line">
            <a:avLst/>
          </a:prstGeom>
          <a:noFill/>
          <a:ln w="19050" cap="flat" cmpd="sng" algn="ctr">
            <a:solidFill>
              <a:sysClr val="windowText" lastClr="000000"/>
            </a:solidFill>
            <a:prstDash val="dash"/>
          </a:ln>
          <a:effectLst/>
        </p:spPr>
      </p:cxnSp>
      <p:cxnSp>
        <p:nvCxnSpPr>
          <p:cNvPr id="7" name="Straight Connector 6"/>
          <p:cNvCxnSpPr/>
          <p:nvPr/>
        </p:nvCxnSpPr>
        <p:spPr>
          <a:xfrm flipV="1">
            <a:off x="3748743" y="2610448"/>
            <a:ext cx="0" cy="3518849"/>
          </a:xfrm>
          <a:prstGeom prst="line">
            <a:avLst/>
          </a:prstGeom>
          <a:noFill/>
          <a:ln w="19050" cap="flat" cmpd="sng" algn="ctr">
            <a:solidFill>
              <a:sysClr val="windowText" lastClr="000000"/>
            </a:solidFill>
            <a:prstDash val="dash"/>
          </a:ln>
          <a:effectLst/>
        </p:spPr>
      </p:cxnSp>
      <p:sp>
        <p:nvSpPr>
          <p:cNvPr id="8" name="TextBox 7"/>
          <p:cNvSpPr txBox="1"/>
          <p:nvPr/>
        </p:nvSpPr>
        <p:spPr>
          <a:xfrm>
            <a:off x="88525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sp>
        <p:nvSpPr>
          <p:cNvPr id="9" name="TextBox 8"/>
          <p:cNvSpPr txBox="1"/>
          <p:nvPr/>
        </p:nvSpPr>
        <p:spPr>
          <a:xfrm>
            <a:off x="3187475" y="6254970"/>
            <a:ext cx="1145395" cy="415409"/>
          </a:xfrm>
          <a:prstGeom prst="rect">
            <a:avLst/>
          </a:prstGeom>
          <a:noFill/>
        </p:spPr>
        <p:txBody>
          <a:bodyPr wrap="square" rtlCol="0">
            <a:spAutoFit/>
          </a:bodyPr>
          <a:lstStyle/>
          <a:p>
            <a:r>
              <a:rPr lang="en-US" sz="2000" dirty="0" smtClean="0">
                <a:solidFill>
                  <a:prstClr val="black"/>
                </a:solidFill>
                <a:cs typeface="Arial" panose="020B0604020202020204" pitchFamily="34" charset="0"/>
              </a:rPr>
              <a:t>MCD</a:t>
            </a:r>
            <a:endParaRPr lang="en-US" sz="2000" dirty="0">
              <a:solidFill>
                <a:prstClr val="black"/>
              </a:solidFill>
              <a:cs typeface="Arial" panose="020B0604020202020204" pitchFamily="34" charset="0"/>
            </a:endParaRPr>
          </a:p>
        </p:txBody>
      </p:sp>
      <p:sp>
        <p:nvSpPr>
          <p:cNvPr id="30" name="TextBox 29"/>
          <p:cNvSpPr txBox="1"/>
          <p:nvPr/>
        </p:nvSpPr>
        <p:spPr>
          <a:xfrm>
            <a:off x="2896853" y="1681621"/>
            <a:ext cx="1703777" cy="1054500"/>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experimental treatment</a:t>
            </a:r>
            <a:endParaRPr lang="en-US" sz="2000" dirty="0">
              <a:solidFill>
                <a:prstClr val="black"/>
              </a:solidFill>
              <a:cs typeface="Arial" panose="020B0604020202020204" pitchFamily="34" charset="0"/>
            </a:endParaRPr>
          </a:p>
        </p:txBody>
      </p:sp>
      <p:sp>
        <p:nvSpPr>
          <p:cNvPr id="31" name="TextBox 30"/>
          <p:cNvSpPr txBox="1"/>
          <p:nvPr/>
        </p:nvSpPr>
        <p:spPr>
          <a:xfrm>
            <a:off x="942527" y="1882073"/>
            <a:ext cx="1145395" cy="734954"/>
          </a:xfrm>
          <a:prstGeom prst="rect">
            <a:avLst/>
          </a:prstGeom>
          <a:noFill/>
        </p:spPr>
        <p:txBody>
          <a:bodyPr wrap="square" rtlCol="0">
            <a:spAutoFit/>
          </a:bodyPr>
          <a:lstStyle/>
          <a:p>
            <a:pPr algn="ctr"/>
            <a:r>
              <a:rPr lang="en-US" sz="2000" dirty="0" smtClean="0">
                <a:solidFill>
                  <a:prstClr val="black"/>
                </a:solidFill>
                <a:cs typeface="Arial" panose="020B0604020202020204" pitchFamily="34" charset="0"/>
              </a:rPr>
              <a:t>Favors control</a:t>
            </a:r>
            <a:endParaRPr lang="en-US" sz="2000" dirty="0">
              <a:solidFill>
                <a:prstClr val="black"/>
              </a:solidFill>
              <a:cs typeface="Arial" panose="020B0604020202020204" pitchFamily="34" charset="0"/>
            </a:endParaRPr>
          </a:p>
        </p:txBody>
      </p:sp>
      <p:sp>
        <p:nvSpPr>
          <p:cNvPr id="33" name="Rectangle 32"/>
          <p:cNvSpPr/>
          <p:nvPr/>
        </p:nvSpPr>
        <p:spPr>
          <a:xfrm>
            <a:off x="402376" y="550116"/>
            <a:ext cx="9639370" cy="584775"/>
          </a:xfrm>
          <a:prstGeom prst="rect">
            <a:avLst/>
          </a:prstGeom>
        </p:spPr>
        <p:txBody>
          <a:bodyPr wrap="none">
            <a:spAutoFit/>
          </a:bodyPr>
          <a:lstStyle/>
          <a:p>
            <a:r>
              <a:rPr lang="en-US" sz="3200" dirty="0" smtClean="0"/>
              <a:t>Non-inferiority trials: Confidence interval-based planning </a:t>
            </a:r>
            <a:endParaRPr lang="en-US" sz="3200" dirty="0"/>
          </a:p>
        </p:txBody>
      </p:sp>
      <p:cxnSp>
        <p:nvCxnSpPr>
          <p:cNvPr id="38" name="Straight Arrow Connector 37"/>
          <p:cNvCxnSpPr/>
          <p:nvPr/>
        </p:nvCxnSpPr>
        <p:spPr>
          <a:xfrm flipV="1">
            <a:off x="1515224" y="2905221"/>
            <a:ext cx="3378914" cy="2635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5083845" y="2646384"/>
            <a:ext cx="4757531" cy="1938992"/>
          </a:xfrm>
          <a:prstGeom prst="rect">
            <a:avLst/>
          </a:prstGeom>
          <a:noFill/>
        </p:spPr>
        <p:txBody>
          <a:bodyPr wrap="square" rtlCol="0">
            <a:spAutoFit/>
          </a:bodyPr>
          <a:lstStyle/>
          <a:p>
            <a:r>
              <a:rPr lang="en-US" sz="2400" dirty="0" smtClean="0"/>
              <a:t>The lower bound of the 95% CI of the difference (active - control) must be &gt; than the </a:t>
            </a:r>
            <a:r>
              <a:rPr lang="en-US" sz="2400" u="sng" dirty="0" smtClean="0"/>
              <a:t>pre-specified </a:t>
            </a:r>
            <a:r>
              <a:rPr lang="en-US" sz="2400" u="sng" dirty="0"/>
              <a:t>confidence </a:t>
            </a:r>
            <a:r>
              <a:rPr lang="en-US" sz="2400" u="sng" dirty="0" smtClean="0"/>
              <a:t>bound</a:t>
            </a:r>
            <a:endParaRPr lang="en-US" sz="2400" u="sng" dirty="0"/>
          </a:p>
          <a:p>
            <a:endParaRPr lang="en-US" sz="2400" dirty="0"/>
          </a:p>
        </p:txBody>
      </p:sp>
      <p:cxnSp>
        <p:nvCxnSpPr>
          <p:cNvPr id="43" name="Straight Connector 42"/>
          <p:cNvCxnSpPr/>
          <p:nvPr/>
        </p:nvCxnSpPr>
        <p:spPr>
          <a:xfrm>
            <a:off x="1459265" y="2905221"/>
            <a:ext cx="0" cy="52709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56176" y="4892673"/>
            <a:ext cx="3894343" cy="0"/>
          </a:xfrm>
          <a:prstGeom prst="line">
            <a:avLst/>
          </a:prstGeom>
          <a:noFill/>
          <a:ln w="19050" cap="flat" cmpd="sng" algn="ctr">
            <a:solidFill>
              <a:sysClr val="windowText" lastClr="000000"/>
            </a:solidFill>
            <a:prstDash val="solid"/>
          </a:ln>
          <a:effectLst/>
        </p:spPr>
      </p:cxnSp>
      <p:cxnSp>
        <p:nvCxnSpPr>
          <p:cNvPr id="24" name="Straight Connector 23"/>
          <p:cNvCxnSpPr/>
          <p:nvPr/>
        </p:nvCxnSpPr>
        <p:spPr>
          <a:xfrm>
            <a:off x="999795" y="5646712"/>
            <a:ext cx="2061711" cy="0"/>
          </a:xfrm>
          <a:prstGeom prst="line">
            <a:avLst/>
          </a:prstGeom>
          <a:noFill/>
          <a:ln w="19050" cap="flat" cmpd="sng" algn="ctr">
            <a:solidFill>
              <a:sysClr val="windowText" lastClr="000000"/>
            </a:solidFill>
            <a:prstDash val="solid"/>
          </a:ln>
          <a:effectLst/>
        </p:spPr>
      </p:cxnSp>
      <p:cxnSp>
        <p:nvCxnSpPr>
          <p:cNvPr id="25" name="Straight Connector 24"/>
          <p:cNvCxnSpPr/>
          <p:nvPr/>
        </p:nvCxnSpPr>
        <p:spPr>
          <a:xfrm flipV="1">
            <a:off x="656176" y="4767000"/>
            <a:ext cx="0" cy="251346"/>
          </a:xfrm>
          <a:prstGeom prst="line">
            <a:avLst/>
          </a:prstGeom>
          <a:noFill/>
          <a:ln w="19050" cap="flat" cmpd="sng" algn="ctr">
            <a:solidFill>
              <a:sysClr val="windowText" lastClr="000000"/>
            </a:solidFill>
            <a:prstDash val="solid"/>
          </a:ln>
          <a:effectLst/>
        </p:spPr>
      </p:cxnSp>
      <p:cxnSp>
        <p:nvCxnSpPr>
          <p:cNvPr id="28" name="Straight Connector 27"/>
          <p:cNvCxnSpPr/>
          <p:nvPr/>
        </p:nvCxnSpPr>
        <p:spPr>
          <a:xfrm flipV="1">
            <a:off x="4550519" y="4767000"/>
            <a:ext cx="0" cy="251346"/>
          </a:xfrm>
          <a:prstGeom prst="line">
            <a:avLst/>
          </a:prstGeom>
          <a:noFill/>
          <a:ln w="19050" cap="flat" cmpd="sng" algn="ctr">
            <a:solidFill>
              <a:sysClr val="windowText" lastClr="000000"/>
            </a:solidFill>
            <a:prstDash val="solid"/>
          </a:ln>
          <a:effectLst/>
        </p:spPr>
      </p:cxnSp>
      <p:cxnSp>
        <p:nvCxnSpPr>
          <p:cNvPr id="29" name="Straight Connector 28"/>
          <p:cNvCxnSpPr/>
          <p:nvPr/>
        </p:nvCxnSpPr>
        <p:spPr>
          <a:xfrm flipV="1">
            <a:off x="999795" y="5521039"/>
            <a:ext cx="0" cy="251346"/>
          </a:xfrm>
          <a:prstGeom prst="line">
            <a:avLst/>
          </a:prstGeom>
          <a:noFill/>
          <a:ln w="19050" cap="flat" cmpd="sng" algn="ctr">
            <a:solidFill>
              <a:sysClr val="windowText" lastClr="000000"/>
            </a:solidFill>
            <a:prstDash val="solid"/>
          </a:ln>
          <a:effectLst/>
        </p:spPr>
      </p:cxnSp>
      <p:cxnSp>
        <p:nvCxnSpPr>
          <p:cNvPr id="32" name="Straight Connector 31"/>
          <p:cNvCxnSpPr/>
          <p:nvPr/>
        </p:nvCxnSpPr>
        <p:spPr>
          <a:xfrm flipV="1">
            <a:off x="3061506" y="5521039"/>
            <a:ext cx="0" cy="251346"/>
          </a:xfrm>
          <a:prstGeom prst="line">
            <a:avLst/>
          </a:prstGeom>
          <a:noFill/>
          <a:ln w="19050" cap="flat" cmpd="sng" algn="ctr">
            <a:solidFill>
              <a:sysClr val="windowText" lastClr="000000"/>
            </a:solidFill>
            <a:prstDash val="solid"/>
          </a:ln>
          <a:effectLst/>
        </p:spPr>
      </p:cxnSp>
      <p:sp>
        <p:nvSpPr>
          <p:cNvPr id="34" name="Rectangle 33"/>
          <p:cNvSpPr/>
          <p:nvPr/>
        </p:nvSpPr>
        <p:spPr>
          <a:xfrm>
            <a:off x="2351361" y="4812242"/>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35" name="Rectangle 34"/>
          <p:cNvSpPr/>
          <p:nvPr/>
        </p:nvSpPr>
        <p:spPr>
          <a:xfrm>
            <a:off x="1801571" y="5581362"/>
            <a:ext cx="137447" cy="150808"/>
          </a:xfrm>
          <a:prstGeom prst="rect">
            <a:avLst/>
          </a:prstGeom>
          <a:solidFill>
            <a:sysClr val="windowText" lastClr="000000"/>
          </a:solidFill>
          <a:ln w="9525"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smtClean="0">
              <a:ln>
                <a:noFill/>
              </a:ln>
              <a:solidFill>
                <a:prstClr val="white"/>
              </a:solidFill>
              <a:effectLst/>
              <a:uLnTx/>
              <a:uFillTx/>
              <a:ea typeface="+mn-ea"/>
              <a:cs typeface="+mn-cs"/>
            </a:endParaRPr>
          </a:p>
        </p:txBody>
      </p:sp>
      <p:sp>
        <p:nvSpPr>
          <p:cNvPr id="36" name="TextBox 35"/>
          <p:cNvSpPr txBox="1"/>
          <p:nvPr/>
        </p:nvSpPr>
        <p:spPr>
          <a:xfrm>
            <a:off x="5083845" y="5119697"/>
            <a:ext cx="3882887" cy="461665"/>
          </a:xfrm>
          <a:prstGeom prst="rect">
            <a:avLst/>
          </a:prstGeom>
          <a:noFill/>
        </p:spPr>
        <p:txBody>
          <a:bodyPr wrap="square" rtlCol="0">
            <a:spAutoFit/>
          </a:bodyPr>
          <a:lstStyle/>
          <a:p>
            <a:r>
              <a:rPr lang="en-US" sz="2400" dirty="0" smtClean="0"/>
              <a:t>e.g., “negative results”</a:t>
            </a:r>
            <a:endParaRPr lang="en-US" sz="2400" dirty="0"/>
          </a:p>
        </p:txBody>
      </p:sp>
    </p:spTree>
    <p:extLst>
      <p:ext uri="{BB962C8B-B14F-4D97-AF65-F5344CB8AC3E}">
        <p14:creationId xmlns:p14="http://schemas.microsoft.com/office/powerpoint/2010/main" val="9723021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001" y="836402"/>
            <a:ext cx="10664739" cy="707886"/>
          </a:xfrm>
          <a:prstGeom prst="rect">
            <a:avLst/>
          </a:prstGeom>
          <a:noFill/>
        </p:spPr>
        <p:txBody>
          <a:bodyPr wrap="square" rtlCol="0">
            <a:spAutoFit/>
          </a:bodyPr>
          <a:lstStyle/>
          <a:p>
            <a:r>
              <a:rPr lang="en-US" sz="4000" dirty="0" smtClean="0"/>
              <a:t>Outline</a:t>
            </a:r>
            <a:endParaRPr lang="en-US" sz="4000" dirty="0"/>
          </a:p>
        </p:txBody>
      </p:sp>
      <p:sp>
        <p:nvSpPr>
          <p:cNvPr id="3" name="TextBox 2"/>
          <p:cNvSpPr txBox="1"/>
          <p:nvPr/>
        </p:nvSpPr>
        <p:spPr>
          <a:xfrm>
            <a:off x="720436" y="1544288"/>
            <a:ext cx="10521304" cy="335476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3200" dirty="0" smtClean="0"/>
              <a:t>Minimizing Type I error (false positive rate)</a:t>
            </a:r>
          </a:p>
          <a:p>
            <a:pPr marL="1027113" indent="-627063">
              <a:spcBef>
                <a:spcPts val="600"/>
              </a:spcBef>
              <a:buFont typeface="Arial" panose="020B0604020202020204" pitchFamily="34" charset="0"/>
              <a:buChar char="•"/>
            </a:pPr>
            <a:r>
              <a:rPr lang="en-US" sz="3200" dirty="0" smtClean="0"/>
              <a:t>Pre-specify and limit multiple testing </a:t>
            </a:r>
          </a:p>
          <a:p>
            <a:pPr marL="1027113" indent="-627063">
              <a:spcBef>
                <a:spcPts val="600"/>
              </a:spcBef>
              <a:buFont typeface="Arial" panose="020B0604020202020204" pitchFamily="34" charset="0"/>
              <a:buChar char="•"/>
            </a:pPr>
            <a:r>
              <a:rPr lang="en-US" sz="3200" dirty="0" err="1" smtClean="0">
                <a:solidFill>
                  <a:schemeClr val="bg1">
                    <a:lumMod val="85000"/>
                  </a:schemeClr>
                </a:solidFill>
              </a:rPr>
              <a:t>Estimands</a:t>
            </a:r>
            <a:r>
              <a:rPr lang="en-US" sz="3200" dirty="0" smtClean="0">
                <a:solidFill>
                  <a:schemeClr val="bg1">
                    <a:lumMod val="85000"/>
                  </a:schemeClr>
                </a:solidFill>
              </a:rPr>
              <a:t> </a:t>
            </a:r>
            <a:endParaRPr lang="en-US" sz="3200" dirty="0">
              <a:solidFill>
                <a:schemeClr val="bg1">
                  <a:lumMod val="85000"/>
                </a:schemeClr>
              </a:solidFill>
            </a:endParaRPr>
          </a:p>
          <a:p>
            <a:pPr marL="457200" indent="-457200">
              <a:spcBef>
                <a:spcPts val="600"/>
              </a:spcBef>
              <a:buFont typeface="Arial" panose="020B0604020202020204" pitchFamily="34" charset="0"/>
              <a:buChar char="•"/>
            </a:pPr>
            <a:r>
              <a:rPr lang="en-US" sz="3200" dirty="0" smtClean="0">
                <a:solidFill>
                  <a:schemeClr val="bg1">
                    <a:lumMod val="75000"/>
                  </a:schemeClr>
                </a:solidFill>
              </a:rPr>
              <a:t>Clinical meaningfulness (within patient and between group)</a:t>
            </a:r>
          </a:p>
          <a:p>
            <a:pPr marL="457200" indent="-457200">
              <a:spcBef>
                <a:spcPts val="600"/>
              </a:spcBef>
              <a:buFont typeface="Arial" panose="020B0604020202020204" pitchFamily="34" charset="0"/>
              <a:buChar char="•"/>
            </a:pPr>
            <a:r>
              <a:rPr lang="en-US" sz="3200" dirty="0">
                <a:solidFill>
                  <a:schemeClr val="bg1">
                    <a:lumMod val="75000"/>
                  </a:schemeClr>
                </a:solidFill>
              </a:rPr>
              <a:t>Confidence intervals to inform interpretation of non-significant superiority trials</a:t>
            </a:r>
          </a:p>
        </p:txBody>
      </p:sp>
    </p:spTree>
    <p:extLst>
      <p:ext uri="{BB962C8B-B14F-4D97-AF65-F5344CB8AC3E}">
        <p14:creationId xmlns:p14="http://schemas.microsoft.com/office/powerpoint/2010/main" val="33464427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135" y="720986"/>
            <a:ext cx="10978586" cy="1200329"/>
          </a:xfrm>
          <a:prstGeom prst="rect">
            <a:avLst/>
          </a:prstGeom>
          <a:noFill/>
        </p:spPr>
        <p:txBody>
          <a:bodyPr wrap="square" rtlCol="0">
            <a:spAutoFit/>
          </a:bodyPr>
          <a:lstStyle/>
          <a:p>
            <a:r>
              <a:rPr lang="en-US" sz="3600" dirty="0" smtClean="0"/>
              <a:t>Pre-specify (as much as possible</a:t>
            </a:r>
            <a:r>
              <a:rPr lang="en-US" sz="3600" dirty="0" smtClean="0"/>
              <a:t>)</a:t>
            </a:r>
            <a:r>
              <a:rPr lang="is-IS" sz="3600" dirty="0" smtClean="0"/>
              <a:t>…</a:t>
            </a:r>
            <a:r>
              <a:rPr lang="en-US" sz="3600" dirty="0" smtClean="0"/>
              <a:t> </a:t>
            </a:r>
            <a:r>
              <a:rPr lang="en-US" sz="3600" dirty="0" smtClean="0"/>
              <a:t>be </a:t>
            </a:r>
            <a:r>
              <a:rPr lang="en-US" sz="3600" dirty="0" smtClean="0"/>
              <a:t>specific</a:t>
            </a:r>
            <a:r>
              <a:rPr lang="is-IS" sz="3600" dirty="0" smtClean="0"/>
              <a:t>…and keep it to a minimum</a:t>
            </a:r>
            <a:endParaRPr lang="en-US" sz="3600" dirty="0"/>
          </a:p>
        </p:txBody>
      </p:sp>
      <p:sp>
        <p:nvSpPr>
          <p:cNvPr id="3" name="TextBox 2"/>
          <p:cNvSpPr txBox="1"/>
          <p:nvPr/>
        </p:nvSpPr>
        <p:spPr>
          <a:xfrm>
            <a:off x="487318" y="2726946"/>
            <a:ext cx="11022894" cy="1723549"/>
          </a:xfrm>
          <a:prstGeom prst="rect">
            <a:avLst/>
          </a:prstGeom>
          <a:noFill/>
        </p:spPr>
        <p:txBody>
          <a:bodyPr wrap="square" rtlCol="0">
            <a:spAutoFit/>
          </a:bodyPr>
          <a:lstStyle/>
          <a:p>
            <a:pPr marL="342900" indent="-342900">
              <a:spcAft>
                <a:spcPts val="1200"/>
              </a:spcAft>
              <a:buFont typeface="Wingdings" panose="05000000000000000000" pitchFamily="2" charset="2"/>
              <a:buChar char="Ø"/>
            </a:pPr>
            <a:r>
              <a:rPr lang="en-US" sz="2400" dirty="0" smtClean="0"/>
              <a:t>Multiple statistical tests can inflate type I error.</a:t>
            </a:r>
          </a:p>
          <a:p>
            <a:pPr marL="628650" indent="-280988">
              <a:buFont typeface="Arial"/>
              <a:buChar char="•"/>
            </a:pPr>
            <a:r>
              <a:rPr lang="en-US" sz="2400" dirty="0" smtClean="0"/>
              <a:t>Alpha 0.05 </a:t>
            </a:r>
            <a:r>
              <a:rPr lang="en-US" sz="2400" dirty="0" smtClean="0">
                <a:sym typeface="Wingdings"/>
              </a:rPr>
              <a:t> false positive rate is 0.05</a:t>
            </a:r>
          </a:p>
          <a:p>
            <a:pPr marL="628650" indent="-280988">
              <a:buFont typeface="Arial"/>
              <a:buChar char="•"/>
            </a:pPr>
            <a:r>
              <a:rPr lang="en-US" sz="2400" dirty="0" smtClean="0">
                <a:sym typeface="Wingdings"/>
              </a:rPr>
              <a:t>8 tests at alpha 0.05 potential false positive rate (famil</a:t>
            </a:r>
            <a:r>
              <a:rPr lang="en-US" sz="2400" dirty="0" smtClean="0">
                <a:sym typeface="Wingdings"/>
              </a:rPr>
              <a:t>y-wise type I error)</a:t>
            </a:r>
            <a:r>
              <a:rPr lang="en-US" sz="2400" dirty="0" smtClean="0">
                <a:sym typeface="Wingdings"/>
              </a:rPr>
              <a:t> as high as 0.4</a:t>
            </a:r>
            <a:endParaRPr lang="en-US" sz="2400" dirty="0" smtClean="0"/>
          </a:p>
        </p:txBody>
      </p:sp>
      <p:sp>
        <p:nvSpPr>
          <p:cNvPr id="6" name="TextBox 5"/>
          <p:cNvSpPr txBox="1"/>
          <p:nvPr/>
        </p:nvSpPr>
        <p:spPr>
          <a:xfrm>
            <a:off x="465928" y="4710818"/>
            <a:ext cx="11022894" cy="830997"/>
          </a:xfrm>
          <a:prstGeom prst="rect">
            <a:avLst/>
          </a:prstGeom>
          <a:noFill/>
        </p:spPr>
        <p:txBody>
          <a:bodyPr wrap="square" rtlCol="0">
            <a:spAutoFit/>
          </a:bodyPr>
          <a:lstStyle/>
          <a:p>
            <a:pPr marL="342900" indent="-342900">
              <a:spcAft>
                <a:spcPts val="1200"/>
              </a:spcAft>
              <a:buFont typeface="Wingdings" panose="05000000000000000000" pitchFamily="2" charset="2"/>
              <a:buChar char="Ø"/>
            </a:pPr>
            <a:r>
              <a:rPr lang="en-US" sz="2400" dirty="0" smtClean="0"/>
              <a:t>Most important to think about thi</a:t>
            </a:r>
            <a:r>
              <a:rPr lang="en-US" sz="2400" dirty="0" smtClean="0"/>
              <a:t>s when defining the primary analysis, but also for the key secondary analyses.</a:t>
            </a:r>
            <a:endParaRPr lang="en-US" sz="2400" dirty="0" smtClean="0"/>
          </a:p>
        </p:txBody>
      </p:sp>
    </p:spTree>
    <p:extLst>
      <p:ext uri="{BB962C8B-B14F-4D97-AF65-F5344CB8AC3E}">
        <p14:creationId xmlns:p14="http://schemas.microsoft.com/office/powerpoint/2010/main" val="25735826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4135" y="720986"/>
            <a:ext cx="10978586" cy="1200329"/>
          </a:xfrm>
          <a:prstGeom prst="rect">
            <a:avLst/>
          </a:prstGeom>
          <a:noFill/>
        </p:spPr>
        <p:txBody>
          <a:bodyPr wrap="square" rtlCol="0">
            <a:spAutoFit/>
          </a:bodyPr>
          <a:lstStyle/>
          <a:p>
            <a:r>
              <a:rPr lang="en-US" sz="3600" dirty="0" smtClean="0"/>
              <a:t>Pre-specify (as much as possible</a:t>
            </a:r>
            <a:r>
              <a:rPr lang="en-US" sz="3600" dirty="0" smtClean="0"/>
              <a:t>)</a:t>
            </a:r>
            <a:r>
              <a:rPr lang="is-IS" sz="3600" dirty="0" smtClean="0"/>
              <a:t>…</a:t>
            </a:r>
            <a:r>
              <a:rPr lang="en-US" sz="3600" dirty="0" smtClean="0"/>
              <a:t> </a:t>
            </a:r>
            <a:r>
              <a:rPr lang="en-US" sz="3600" dirty="0" smtClean="0"/>
              <a:t>be </a:t>
            </a:r>
            <a:r>
              <a:rPr lang="en-US" sz="3600" dirty="0" smtClean="0"/>
              <a:t>specific</a:t>
            </a:r>
            <a:r>
              <a:rPr lang="is-IS" sz="3600" dirty="0" smtClean="0"/>
              <a:t>…and keep it to a minimum</a:t>
            </a:r>
            <a:endParaRPr lang="en-US" sz="3600" dirty="0"/>
          </a:p>
        </p:txBody>
      </p:sp>
      <p:sp>
        <p:nvSpPr>
          <p:cNvPr id="3" name="TextBox 2"/>
          <p:cNvSpPr txBox="1"/>
          <p:nvPr/>
        </p:nvSpPr>
        <p:spPr>
          <a:xfrm>
            <a:off x="487317" y="1930116"/>
            <a:ext cx="11704683" cy="3939539"/>
          </a:xfrm>
          <a:prstGeom prst="rect">
            <a:avLst/>
          </a:prstGeom>
          <a:noFill/>
        </p:spPr>
        <p:txBody>
          <a:bodyPr wrap="square" rtlCol="0">
            <a:spAutoFit/>
          </a:bodyPr>
          <a:lstStyle/>
          <a:p>
            <a:pPr marL="342900" indent="-342900">
              <a:buFont typeface="Wingdings" panose="05000000000000000000" pitchFamily="2" charset="2"/>
              <a:buChar char="Ø"/>
            </a:pPr>
            <a:r>
              <a:rPr lang="en-US" sz="2400" u="sng" dirty="0"/>
              <a:t>P</a:t>
            </a:r>
            <a:r>
              <a:rPr lang="en-US" sz="2400" u="sng" dirty="0" smtClean="0"/>
              <a:t>rimary analysis,- pre-specify:</a:t>
            </a:r>
          </a:p>
          <a:p>
            <a:pPr marL="682625" indent="-334963">
              <a:spcBef>
                <a:spcPts val="1200"/>
              </a:spcBef>
              <a:buFont typeface="Arial" panose="020B0604020202020204" pitchFamily="34" charset="0"/>
              <a:buChar char="•"/>
            </a:pPr>
            <a:r>
              <a:rPr lang="en-US" sz="2200" dirty="0" smtClean="0"/>
              <a:t>The primary outcome measure (e.g., 0 – 10 NRS of worst burning/shooting pain in the past day; instructions ask participants to focus on their lower limbs shortly before bedtime)</a:t>
            </a:r>
          </a:p>
          <a:p>
            <a:pPr marL="682625" indent="-334963">
              <a:spcBef>
                <a:spcPts val="1200"/>
              </a:spcBef>
              <a:buFont typeface="Arial" panose="020B0604020202020204" pitchFamily="34" charset="0"/>
              <a:buChar char="•"/>
            </a:pPr>
            <a:r>
              <a:rPr lang="en-US" sz="2200" dirty="0" smtClean="0"/>
              <a:t>The primary time-point for comparison (e.g., 6 weeks)</a:t>
            </a:r>
          </a:p>
          <a:p>
            <a:pPr marL="682625" indent="-334963">
              <a:spcBef>
                <a:spcPts val="1200"/>
              </a:spcBef>
              <a:buFont typeface="Arial" panose="020B0604020202020204" pitchFamily="34" charset="0"/>
              <a:buChar char="•"/>
            </a:pPr>
            <a:r>
              <a:rPr lang="en-US" sz="2200" dirty="0" smtClean="0"/>
              <a:t>The statistical test that will be used (e.g.,  ANCOVA, including baseline pain, study site as co-variables)</a:t>
            </a:r>
          </a:p>
          <a:p>
            <a:pPr marL="682625" indent="-334963">
              <a:spcBef>
                <a:spcPts val="1200"/>
              </a:spcBef>
              <a:buFont typeface="Arial" panose="020B0604020202020204" pitchFamily="34" charset="0"/>
              <a:buChar char="•"/>
            </a:pPr>
            <a:r>
              <a:rPr lang="en-US" sz="2200" dirty="0" smtClean="0"/>
              <a:t>The population that will be used in the analyses (e.g.,  All randomized subjects)</a:t>
            </a:r>
          </a:p>
          <a:p>
            <a:pPr marL="682625" indent="-334963">
              <a:spcBef>
                <a:spcPts val="1200"/>
              </a:spcBef>
              <a:buFont typeface="Arial" panose="020B0604020202020204" pitchFamily="34" charset="0"/>
              <a:buChar char="•"/>
            </a:pPr>
            <a:r>
              <a:rPr lang="en-US" sz="2200" dirty="0" smtClean="0"/>
              <a:t>Method </a:t>
            </a:r>
            <a:r>
              <a:rPr lang="en-US" sz="2200" dirty="0" smtClean="0"/>
              <a:t>to accommodate missing data (e.g., multiple imputation that assumes missing at random)</a:t>
            </a:r>
          </a:p>
        </p:txBody>
      </p:sp>
      <p:sp>
        <p:nvSpPr>
          <p:cNvPr id="4" name="TextBox 3"/>
          <p:cNvSpPr txBox="1"/>
          <p:nvPr/>
        </p:nvSpPr>
        <p:spPr>
          <a:xfrm>
            <a:off x="616991" y="6073332"/>
            <a:ext cx="8834590" cy="461665"/>
          </a:xfrm>
          <a:prstGeom prst="rect">
            <a:avLst/>
          </a:prstGeom>
          <a:noFill/>
        </p:spPr>
        <p:txBody>
          <a:bodyPr wrap="square" rtlCol="0">
            <a:spAutoFit/>
          </a:bodyPr>
          <a:lstStyle/>
          <a:p>
            <a:pPr marL="285750" indent="-285750">
              <a:buFont typeface="Wingdings" panose="05000000000000000000" pitchFamily="2" charset="2"/>
              <a:buChar char="Ø"/>
            </a:pPr>
            <a:r>
              <a:rPr lang="en-US" sz="2400" dirty="0" smtClean="0"/>
              <a:t>Pre-specify a few of the most important secondary analyses</a:t>
            </a:r>
            <a:endParaRPr lang="en-US" sz="2400" dirty="0"/>
          </a:p>
        </p:txBody>
      </p:sp>
    </p:spTree>
    <p:extLst>
      <p:ext uri="{BB962C8B-B14F-4D97-AF65-F5344CB8AC3E}">
        <p14:creationId xmlns:p14="http://schemas.microsoft.com/office/powerpoint/2010/main" val="22561989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215" y="805437"/>
            <a:ext cx="9142413" cy="584775"/>
          </a:xfrm>
          <a:prstGeom prst="rect">
            <a:avLst/>
          </a:prstGeom>
        </p:spPr>
        <p:txBody>
          <a:bodyPr wrap="square">
            <a:spAutoFit/>
          </a:bodyPr>
          <a:lstStyle/>
          <a:p>
            <a:r>
              <a:rPr lang="en-US" sz="3200" dirty="0" smtClean="0">
                <a:latin typeface="Arial" panose="020B0604020202020204" pitchFamily="34" charset="0"/>
                <a:cs typeface="Arial" panose="020B0604020202020204" pitchFamily="34" charset="0"/>
              </a:rPr>
              <a:t>Methods to adjust for multiplicity</a:t>
            </a:r>
            <a:endParaRPr lang="en-US" sz="32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2"/>
          <a:stretch>
            <a:fillRect/>
          </a:stretch>
        </p:blipFill>
        <p:spPr>
          <a:xfrm>
            <a:off x="287792" y="2446313"/>
            <a:ext cx="6071459" cy="3637869"/>
          </a:xfrm>
          <a:prstGeom prst="rect">
            <a:avLst/>
          </a:prstGeom>
        </p:spPr>
      </p:pic>
      <p:sp>
        <p:nvSpPr>
          <p:cNvPr id="4" name="TextBox 3"/>
          <p:cNvSpPr txBox="1"/>
          <p:nvPr/>
        </p:nvSpPr>
        <p:spPr>
          <a:xfrm>
            <a:off x="7280823" y="1926808"/>
            <a:ext cx="4484915" cy="1938992"/>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Multiple co-primary endpoints (split the alpha using </a:t>
            </a:r>
            <a:r>
              <a:rPr lang="en-US" sz="2000" dirty="0" err="1" smtClean="0"/>
              <a:t>Bonferroni</a:t>
            </a:r>
            <a:r>
              <a:rPr lang="en-US" sz="2000" dirty="0" smtClean="0"/>
              <a:t> correction)</a:t>
            </a:r>
          </a:p>
          <a:p>
            <a:pPr marL="285750" indent="-285750">
              <a:buFont typeface="Arial" panose="020B0604020202020204" pitchFamily="34" charset="0"/>
              <a:buChar char="•"/>
            </a:pPr>
            <a:r>
              <a:rPr lang="en-US" sz="2000" dirty="0" smtClean="0"/>
              <a:t>Hierarchical gatekeeping approaches</a:t>
            </a:r>
          </a:p>
          <a:p>
            <a:pPr marL="685800" indent="-338138">
              <a:buFont typeface="Arial" panose="020B0604020202020204" pitchFamily="34" charset="0"/>
              <a:buChar char="•"/>
            </a:pPr>
            <a:r>
              <a:rPr lang="en-US" sz="2000" dirty="0" smtClean="0"/>
              <a:t>Don’t need to adjust alpha</a:t>
            </a:r>
          </a:p>
          <a:p>
            <a:pPr marL="685800" indent="-338138">
              <a:buFont typeface="Arial" panose="020B0604020202020204" pitchFamily="34" charset="0"/>
              <a:buChar char="•"/>
            </a:pPr>
            <a:r>
              <a:rPr lang="en-US" sz="2000" dirty="0" smtClean="0"/>
              <a:t>Prospective allocation of importance</a:t>
            </a:r>
          </a:p>
        </p:txBody>
      </p:sp>
      <p:sp>
        <p:nvSpPr>
          <p:cNvPr id="5" name="TextBox 4"/>
          <p:cNvSpPr txBox="1"/>
          <p:nvPr/>
        </p:nvSpPr>
        <p:spPr>
          <a:xfrm>
            <a:off x="7280823" y="1589936"/>
            <a:ext cx="2460172" cy="400110"/>
          </a:xfrm>
          <a:prstGeom prst="rect">
            <a:avLst/>
          </a:prstGeom>
          <a:noFill/>
        </p:spPr>
        <p:txBody>
          <a:bodyPr wrap="square" rtlCol="0">
            <a:spAutoFit/>
          </a:bodyPr>
          <a:lstStyle/>
          <a:p>
            <a:r>
              <a:rPr lang="en-US" sz="2000" u="sng" dirty="0" smtClean="0"/>
              <a:t>Primary analysis</a:t>
            </a:r>
            <a:endParaRPr lang="en-US" sz="2000" u="sng" dirty="0"/>
          </a:p>
        </p:txBody>
      </p:sp>
      <p:sp>
        <p:nvSpPr>
          <p:cNvPr id="6" name="TextBox 5"/>
          <p:cNvSpPr txBox="1"/>
          <p:nvPr/>
        </p:nvSpPr>
        <p:spPr>
          <a:xfrm>
            <a:off x="7413171" y="4265248"/>
            <a:ext cx="4484915" cy="2246769"/>
          </a:xfrm>
          <a:prstGeom prst="rect">
            <a:avLst/>
          </a:prstGeom>
          <a:noFill/>
        </p:spPr>
        <p:txBody>
          <a:bodyPr wrap="square" rtlCol="0">
            <a:spAutoFit/>
          </a:bodyPr>
          <a:lstStyle/>
          <a:p>
            <a:r>
              <a:rPr lang="en-US" sz="2000" u="sng" dirty="0" smtClean="0"/>
              <a:t>Secondary analyses</a:t>
            </a:r>
          </a:p>
          <a:p>
            <a:pPr marL="285750" indent="-285750">
              <a:buFont typeface="Arial" panose="020B0604020202020204" pitchFamily="34" charset="0"/>
              <a:buChar char="•"/>
            </a:pPr>
            <a:r>
              <a:rPr lang="en-US" sz="2000" dirty="0"/>
              <a:t>Prospective allocation of “remaining” alpha to key secondary endpoints, capping total alpha at, say, 0.1</a:t>
            </a:r>
          </a:p>
          <a:p>
            <a:pPr marL="285750" indent="-285750">
              <a:buFont typeface="Arial" panose="020B0604020202020204" pitchFamily="34" charset="0"/>
              <a:buChar char="•"/>
            </a:pPr>
            <a:r>
              <a:rPr lang="en-US" sz="2000" dirty="0" err="1" smtClean="0"/>
              <a:t>Bonferroni</a:t>
            </a:r>
            <a:r>
              <a:rPr lang="en-US" sz="2000" dirty="0" smtClean="0"/>
              <a:t> correction</a:t>
            </a:r>
          </a:p>
          <a:p>
            <a:pPr marL="285750" indent="-285750">
              <a:buFont typeface="Arial" panose="020B0604020202020204" pitchFamily="34" charset="0"/>
              <a:buChar char="•"/>
            </a:pPr>
            <a:r>
              <a:rPr lang="en-US" sz="2000" dirty="0" err="1" smtClean="0"/>
              <a:t>Bonferroni</a:t>
            </a:r>
            <a:r>
              <a:rPr lang="en-US" sz="2000" dirty="0" smtClean="0"/>
              <a:t>-related stepwise procedures</a:t>
            </a:r>
          </a:p>
        </p:txBody>
      </p:sp>
    </p:spTree>
    <p:extLst>
      <p:ext uri="{BB962C8B-B14F-4D97-AF65-F5344CB8AC3E}">
        <p14:creationId xmlns:p14="http://schemas.microsoft.com/office/powerpoint/2010/main" val="4944497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001" y="836402"/>
            <a:ext cx="10664739" cy="707886"/>
          </a:xfrm>
          <a:prstGeom prst="rect">
            <a:avLst/>
          </a:prstGeom>
          <a:noFill/>
        </p:spPr>
        <p:txBody>
          <a:bodyPr wrap="square" rtlCol="0">
            <a:spAutoFit/>
          </a:bodyPr>
          <a:lstStyle/>
          <a:p>
            <a:r>
              <a:rPr lang="en-US" sz="4000" dirty="0" smtClean="0"/>
              <a:t>Outline</a:t>
            </a:r>
            <a:endParaRPr lang="en-US" sz="4000" dirty="0"/>
          </a:p>
        </p:txBody>
      </p:sp>
      <p:sp>
        <p:nvSpPr>
          <p:cNvPr id="3" name="TextBox 2"/>
          <p:cNvSpPr txBox="1"/>
          <p:nvPr/>
        </p:nvSpPr>
        <p:spPr>
          <a:xfrm>
            <a:off x="720436" y="1544288"/>
            <a:ext cx="10521304" cy="3354765"/>
          </a:xfrm>
          <a:prstGeom prst="rect">
            <a:avLst/>
          </a:prstGeom>
          <a:noFill/>
        </p:spPr>
        <p:txBody>
          <a:bodyPr wrap="square" rtlCol="0">
            <a:spAutoFit/>
          </a:bodyPr>
          <a:lstStyle/>
          <a:p>
            <a:pPr marL="457200" indent="-457200">
              <a:spcBef>
                <a:spcPts val="600"/>
              </a:spcBef>
              <a:buFont typeface="Arial" panose="020B0604020202020204" pitchFamily="34" charset="0"/>
              <a:buChar char="•"/>
            </a:pPr>
            <a:r>
              <a:rPr lang="en-US" sz="3200" dirty="0" smtClean="0">
                <a:solidFill>
                  <a:schemeClr val="bg1">
                    <a:lumMod val="85000"/>
                  </a:schemeClr>
                </a:solidFill>
              </a:rPr>
              <a:t>Minimizing Type I error </a:t>
            </a:r>
            <a:r>
              <a:rPr lang="en-US" sz="3200" dirty="0">
                <a:solidFill>
                  <a:schemeClr val="bg1">
                    <a:lumMod val="85000"/>
                  </a:schemeClr>
                </a:solidFill>
              </a:rPr>
              <a:t>(false positive rate</a:t>
            </a:r>
            <a:r>
              <a:rPr lang="en-US" sz="3200" dirty="0" smtClean="0">
                <a:solidFill>
                  <a:schemeClr val="bg1">
                    <a:lumMod val="85000"/>
                  </a:schemeClr>
                </a:solidFill>
              </a:rPr>
              <a:t>)</a:t>
            </a:r>
          </a:p>
          <a:p>
            <a:pPr marL="1027113" indent="-627063">
              <a:spcBef>
                <a:spcPts val="600"/>
              </a:spcBef>
              <a:buFont typeface="Arial" panose="020B0604020202020204" pitchFamily="34" charset="0"/>
              <a:buChar char="•"/>
            </a:pPr>
            <a:r>
              <a:rPr lang="en-US" sz="3200" dirty="0" smtClean="0">
                <a:solidFill>
                  <a:schemeClr val="bg1">
                    <a:lumMod val="85000"/>
                  </a:schemeClr>
                </a:solidFill>
              </a:rPr>
              <a:t>Pre-specify and limit multiple testing</a:t>
            </a:r>
          </a:p>
          <a:p>
            <a:pPr marL="457200" indent="-457200">
              <a:spcBef>
                <a:spcPts val="600"/>
              </a:spcBef>
              <a:buFont typeface="Arial" panose="020B0604020202020204" pitchFamily="34" charset="0"/>
              <a:buChar char="•"/>
            </a:pPr>
            <a:r>
              <a:rPr lang="en-US" sz="3200" dirty="0" err="1" smtClean="0"/>
              <a:t>Estimands</a:t>
            </a:r>
            <a:r>
              <a:rPr lang="en-US" sz="3200" dirty="0" smtClean="0"/>
              <a:t> </a:t>
            </a:r>
            <a:endParaRPr lang="en-US" sz="3200" dirty="0"/>
          </a:p>
          <a:p>
            <a:pPr marL="457200" indent="-457200">
              <a:spcBef>
                <a:spcPts val="600"/>
              </a:spcBef>
              <a:buFont typeface="Arial" panose="020B0604020202020204" pitchFamily="34" charset="0"/>
              <a:buChar char="•"/>
            </a:pPr>
            <a:r>
              <a:rPr lang="en-US" sz="3200" dirty="0" smtClean="0">
                <a:solidFill>
                  <a:schemeClr val="bg1">
                    <a:lumMod val="85000"/>
                  </a:schemeClr>
                </a:solidFill>
              </a:rPr>
              <a:t>Clinical meaningfulness (within patient and between group)</a:t>
            </a:r>
          </a:p>
          <a:p>
            <a:pPr marL="457200" indent="-457200">
              <a:spcBef>
                <a:spcPts val="600"/>
              </a:spcBef>
              <a:buFont typeface="Arial" panose="020B0604020202020204" pitchFamily="34" charset="0"/>
              <a:buChar char="•"/>
            </a:pPr>
            <a:r>
              <a:rPr lang="en-US" sz="3200" dirty="0">
                <a:solidFill>
                  <a:schemeClr val="bg1">
                    <a:lumMod val="85000"/>
                  </a:schemeClr>
                </a:solidFill>
              </a:rPr>
              <a:t>Confidence intervals to inform interpretation of non-significant superiority trials</a:t>
            </a:r>
          </a:p>
        </p:txBody>
      </p:sp>
    </p:spTree>
    <p:extLst>
      <p:ext uri="{BB962C8B-B14F-4D97-AF65-F5344CB8AC3E}">
        <p14:creationId xmlns:p14="http://schemas.microsoft.com/office/powerpoint/2010/main" val="14526125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333" y="749300"/>
            <a:ext cx="11316167" cy="707886"/>
          </a:xfrm>
          <a:prstGeom prst="rect">
            <a:avLst/>
          </a:prstGeom>
        </p:spPr>
        <p:txBody>
          <a:bodyPr wrap="square">
            <a:spAutoFit/>
          </a:bodyPr>
          <a:lstStyle/>
          <a:p>
            <a:r>
              <a:rPr lang="en-US" sz="4000" dirty="0" smtClean="0">
                <a:latin typeface="Arial" panose="020B0604020202020204" pitchFamily="34" charset="0"/>
                <a:cs typeface="Arial" panose="020B0604020202020204" pitchFamily="34" charset="0"/>
              </a:rPr>
              <a:t>Historical perspective</a:t>
            </a:r>
            <a:endParaRPr lang="en-US" sz="4000" dirty="0">
              <a:latin typeface="Arial" panose="020B0604020202020204" pitchFamily="34" charset="0"/>
              <a:cs typeface="Arial" panose="020B0604020202020204" pitchFamily="34" charset="0"/>
            </a:endParaRPr>
          </a:p>
        </p:txBody>
      </p:sp>
      <p:sp>
        <p:nvSpPr>
          <p:cNvPr id="4" name="TextBox 3"/>
          <p:cNvSpPr txBox="1"/>
          <p:nvPr/>
        </p:nvSpPr>
        <p:spPr>
          <a:xfrm>
            <a:off x="685333" y="2120671"/>
            <a:ext cx="10300167" cy="492443"/>
          </a:xfrm>
          <a:prstGeom prst="rect">
            <a:avLst/>
          </a:prstGeom>
          <a:noFill/>
        </p:spPr>
        <p:txBody>
          <a:bodyPr wrap="square" rtlCol="0">
            <a:spAutoFit/>
          </a:bodyPr>
          <a:lstStyle/>
          <a:p>
            <a:r>
              <a:rPr lang="en-US" sz="2600" u="sng" dirty="0" smtClean="0"/>
              <a:t>RCT objective:</a:t>
            </a:r>
            <a:r>
              <a:rPr lang="en-US" sz="2600" dirty="0" smtClean="0"/>
              <a:t> estimate the effect of the treatment compared to placebo.</a:t>
            </a:r>
            <a:endParaRPr lang="en-US" sz="2600" dirty="0"/>
          </a:p>
        </p:txBody>
      </p:sp>
      <p:sp>
        <p:nvSpPr>
          <p:cNvPr id="6" name="TextBox 5"/>
          <p:cNvSpPr txBox="1"/>
          <p:nvPr/>
        </p:nvSpPr>
        <p:spPr>
          <a:xfrm>
            <a:off x="685333" y="3276600"/>
            <a:ext cx="10484692" cy="2698175"/>
          </a:xfrm>
          <a:prstGeom prst="rect">
            <a:avLst/>
          </a:prstGeom>
          <a:noFill/>
        </p:spPr>
        <p:txBody>
          <a:bodyPr wrap="square" rtlCol="0">
            <a:spAutoFit/>
          </a:bodyPr>
          <a:lstStyle/>
          <a:p>
            <a:r>
              <a:rPr lang="en-US" sz="2600" u="sng" dirty="0" smtClean="0"/>
              <a:t>Historical convention:</a:t>
            </a:r>
          </a:p>
          <a:p>
            <a:pPr marL="457200" indent="-457200">
              <a:spcAft>
                <a:spcPts val="800"/>
              </a:spcAft>
              <a:buFont typeface="Arial" panose="020B0604020202020204" pitchFamily="34" charset="0"/>
              <a:buChar char="•"/>
            </a:pPr>
            <a:r>
              <a:rPr lang="en-US" sz="2600" dirty="0" smtClean="0"/>
              <a:t>Design a trial in a specific population with an active and placebo group. </a:t>
            </a:r>
            <a:endParaRPr lang="en-US" sz="2600" dirty="0"/>
          </a:p>
          <a:p>
            <a:pPr marL="457200" indent="-457200">
              <a:spcAft>
                <a:spcPts val="800"/>
              </a:spcAft>
              <a:buFont typeface="Arial" panose="020B0604020202020204" pitchFamily="34" charset="0"/>
              <a:buChar char="•"/>
            </a:pPr>
            <a:r>
              <a:rPr lang="en-US" sz="2600" dirty="0" smtClean="0"/>
              <a:t>Pick a method to accommodate missing data without really thinking about what exactly the resulting estimate would represent.</a:t>
            </a:r>
          </a:p>
          <a:p>
            <a:pPr marL="457200" indent="-457200">
              <a:spcAft>
                <a:spcPts val="800"/>
              </a:spcAft>
              <a:buFont typeface="Arial" panose="020B0604020202020204" pitchFamily="34" charset="0"/>
              <a:buChar char="•"/>
            </a:pPr>
            <a:r>
              <a:rPr lang="en-US" sz="2600" dirty="0" smtClean="0"/>
              <a:t>Decide on the fly or after the fact what to do about </a:t>
            </a:r>
            <a:r>
              <a:rPr lang="en-US" sz="2600" dirty="0" err="1" smtClean="0"/>
              <a:t>intercurrent</a:t>
            </a:r>
            <a:r>
              <a:rPr lang="en-US" sz="2600" dirty="0" smtClean="0"/>
              <a:t> events (e.g., rescue medication usage, use of disallowed medication).</a:t>
            </a:r>
          </a:p>
        </p:txBody>
      </p:sp>
    </p:spTree>
    <p:extLst>
      <p:ext uri="{BB962C8B-B14F-4D97-AF65-F5344CB8AC3E}">
        <p14:creationId xmlns:p14="http://schemas.microsoft.com/office/powerpoint/2010/main" val="214424172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6833</TotalTime>
  <Words>1977</Words>
  <Application>Microsoft Macintosh PowerPoint</Application>
  <PresentationFormat>Custom</PresentationFormat>
  <Paragraphs>254</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Dividend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Rochester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Gewandter, Jennifer</dc:creator>
  <cp:lastModifiedBy>Jennifer Gewandter</cp:lastModifiedBy>
  <cp:revision>267</cp:revision>
  <dcterms:created xsi:type="dcterms:W3CDTF">2017-04-04T16:26:31Z</dcterms:created>
  <dcterms:modified xsi:type="dcterms:W3CDTF">2018-11-16T11:17:16Z</dcterms:modified>
</cp:coreProperties>
</file>