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79" r:id="rId2"/>
    <p:sldId id="363" r:id="rId3"/>
    <p:sldId id="503" r:id="rId4"/>
    <p:sldId id="517" r:id="rId5"/>
    <p:sldId id="331" r:id="rId6"/>
    <p:sldId id="500" r:id="rId7"/>
    <p:sldId id="512" r:id="rId8"/>
    <p:sldId id="501" r:id="rId9"/>
    <p:sldId id="502" r:id="rId10"/>
    <p:sldId id="504" r:id="rId11"/>
    <p:sldId id="467" r:id="rId12"/>
    <p:sldId id="505" r:id="rId13"/>
    <p:sldId id="516" r:id="rId14"/>
    <p:sldId id="515" r:id="rId15"/>
    <p:sldId id="514" r:id="rId16"/>
    <p:sldId id="364" r:id="rId17"/>
    <p:sldId id="506" r:id="rId18"/>
    <p:sldId id="518" r:id="rId19"/>
    <p:sldId id="519" r:id="rId20"/>
    <p:sldId id="347" r:id="rId21"/>
    <p:sldId id="511" r:id="rId22"/>
    <p:sldId id="332" r:id="rId23"/>
    <p:sldId id="507" r:id="rId24"/>
    <p:sldId id="362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m Eldabe" initials="SE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D3C62"/>
    <a:srgbClr val="5441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54" autoAdjust="0"/>
    <p:restoredTop sz="74244" autoAdjust="0"/>
  </p:normalViewPr>
  <p:slideViewPr>
    <p:cSldViewPr snapToGrid="0">
      <p:cViewPr varScale="1">
        <p:scale>
          <a:sx n="72" d="100"/>
          <a:sy n="72" d="100"/>
        </p:scale>
        <p:origin x="200" y="568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07916-9976-A24A-A275-1B7E1866B3F2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77A73-3C4B-E641-87B6-91EB70057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42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77A73-3C4B-E641-87B6-91EB7005719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320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Head to head RCT always make this type of statement,</a:t>
            </a:r>
            <a:r>
              <a:rPr lang="en-US" baseline="0" dirty="0"/>
              <a:t> which is pragmatic approach very much similar to real life or is it ?</a:t>
            </a:r>
          </a:p>
          <a:p>
            <a:endParaRPr lang="en-US" baseline="0" dirty="0"/>
          </a:p>
          <a:p>
            <a:r>
              <a:rPr lang="en-US" baseline="0" dirty="0"/>
              <a:t>Experience of an industry rep who locked himself in a room for programming for hours, bought patients coffee, trial results nosedived after he left 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E563A-C480-4728-858B-2EE0E854AE4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457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table shows takes</a:t>
            </a:r>
            <a:r>
              <a:rPr lang="en-GB" baseline="0" dirty="0"/>
              <a:t> the example of SCS for </a:t>
            </a:r>
            <a:r>
              <a:rPr lang="en-GB" baseline="0" dirty="0" err="1"/>
              <a:t>NeuP</a:t>
            </a:r>
            <a:r>
              <a:rPr lang="en-GB" baseline="0" dirty="0"/>
              <a:t> and shows the current portfolio of </a:t>
            </a:r>
            <a:r>
              <a:rPr lang="en-GB" dirty="0"/>
              <a:t>RCTs</a:t>
            </a:r>
            <a:r>
              <a:rPr lang="en-GB" baseline="0" dirty="0"/>
              <a:t> in this space. [make comment that focusing on RCTs in this presentation but of course there is value of </a:t>
            </a:r>
            <a:r>
              <a:rPr lang="en-GB" baseline="0" dirty="0" err="1"/>
              <a:t>nonRCT</a:t>
            </a:r>
            <a:r>
              <a:rPr lang="en-GB" baseline="0" dirty="0"/>
              <a:t>/</a:t>
            </a:r>
            <a:r>
              <a:rPr lang="en-GB" baseline="0" dirty="0" err="1"/>
              <a:t>obervational</a:t>
            </a:r>
            <a:r>
              <a:rPr lang="en-GB" baseline="0" dirty="0"/>
              <a:t> evidence too]</a:t>
            </a:r>
          </a:p>
          <a:p>
            <a:endParaRPr lang="en-GB" dirty="0"/>
          </a:p>
          <a:p>
            <a:r>
              <a:rPr lang="en-GB" dirty="0"/>
              <a:t>Only</a:t>
            </a:r>
            <a:r>
              <a:rPr lang="en-GB" baseline="0" dirty="0"/>
              <a:t> including SCS vs alternative therapy (not comparisons of technical differences – surgical vs </a:t>
            </a:r>
            <a:r>
              <a:rPr lang="en-GB" baseline="0" dirty="0" err="1"/>
              <a:t>percut</a:t>
            </a:r>
            <a:r>
              <a:rPr lang="en-GB" baseline="0" dirty="0"/>
              <a:t> leads) and also excluded RCTs in patients with previous exposure to SCS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E563A-C480-4728-858B-2EE0E854AE4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18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table shows takes</a:t>
            </a:r>
            <a:r>
              <a:rPr lang="en-GB" baseline="0" dirty="0"/>
              <a:t> the example of SCS for </a:t>
            </a:r>
            <a:r>
              <a:rPr lang="en-GB" baseline="0" dirty="0" err="1"/>
              <a:t>NeuP</a:t>
            </a:r>
            <a:r>
              <a:rPr lang="en-GB" baseline="0" dirty="0"/>
              <a:t> and shows the current portfolio of </a:t>
            </a:r>
            <a:r>
              <a:rPr lang="en-GB" dirty="0"/>
              <a:t>RCTs</a:t>
            </a:r>
            <a:r>
              <a:rPr lang="en-GB" baseline="0" dirty="0"/>
              <a:t> in this space. [make comment that focusing on RCTs in this presentation but of course there is value of </a:t>
            </a:r>
            <a:r>
              <a:rPr lang="en-GB" baseline="0" dirty="0" err="1"/>
              <a:t>nonRCT</a:t>
            </a:r>
            <a:r>
              <a:rPr lang="en-GB" baseline="0" dirty="0"/>
              <a:t>/</a:t>
            </a:r>
            <a:r>
              <a:rPr lang="en-GB" baseline="0" dirty="0" err="1"/>
              <a:t>obervational</a:t>
            </a:r>
            <a:r>
              <a:rPr lang="en-GB" baseline="0" dirty="0"/>
              <a:t> evidence too]</a:t>
            </a:r>
          </a:p>
          <a:p>
            <a:endParaRPr lang="en-GB" dirty="0"/>
          </a:p>
          <a:p>
            <a:r>
              <a:rPr lang="en-GB" dirty="0"/>
              <a:t>Only</a:t>
            </a:r>
            <a:r>
              <a:rPr lang="en-GB" baseline="0" dirty="0"/>
              <a:t> including SCS vs alternative therapy (not comparisons of technical differences – surgical vs </a:t>
            </a:r>
            <a:r>
              <a:rPr lang="en-GB" baseline="0" dirty="0" err="1"/>
              <a:t>percut</a:t>
            </a:r>
            <a:r>
              <a:rPr lang="en-GB" baseline="0" dirty="0"/>
              <a:t> leads) and also excluded RCTs in patients with previous exposure to SCS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4E563A-C480-4728-858B-2EE0E854AE4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729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11 “just appears” with no bridge from the previous conclusion. The flow is as follows, and I think this could all be done with 4 slides (one for each point). 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 pain is a big problem.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Disrupted MF control is one cause.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exercises targeting the MF can help, but not everyone.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alternative way of activating the MF is with electrical stimulation.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slides on the Feasibility study are pretty detailed and repetitive.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16 is an eye chart.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17 could be removed – not relevant to the talk.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20 – the last bullet is unclear. I thought we were talking about &gt;50% had &gt;50% improvement (mean = 70%)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Slides 21 and 22 could be combined to make it more punchy. Don’t need to make all the points in the conclusion.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B77A73-3C4B-E641-87B6-91EB7005719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07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064B-50BD-44DE-B7C0-62E67B1259FD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DF7C9-5F1D-4FDF-97BF-3F0941D5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589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064B-50BD-44DE-B7C0-62E67B1259FD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DF7C9-5F1D-4FDF-97BF-3F0941D5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69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064B-50BD-44DE-B7C0-62E67B1259FD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DF7C9-5F1D-4FDF-97BF-3F0941D5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51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064B-50BD-44DE-B7C0-62E67B1259FD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DF7C9-5F1D-4FDF-97BF-3F0941D5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6011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064B-50BD-44DE-B7C0-62E67B1259FD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DF7C9-5F1D-4FDF-97BF-3F0941D5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89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064B-50BD-44DE-B7C0-62E67B1259FD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DF7C9-5F1D-4FDF-97BF-3F0941D5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98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7391400" cy="342900"/>
          </a:xfrm>
        </p:spPr>
        <p:txBody>
          <a:bodyPr>
            <a:noAutofit/>
          </a:bodyPr>
          <a:lstStyle>
            <a:lvl1pPr algn="l">
              <a:defRPr sz="2400" b="1">
                <a:solidFill>
                  <a:schemeClr val="accent4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28650"/>
            <a:ext cx="8534400" cy="4286250"/>
          </a:xfrm>
        </p:spPr>
        <p:txBody>
          <a:bodyPr/>
          <a:lstStyle>
            <a:lvl1pPr marL="257175" indent="-257175">
              <a:spcBef>
                <a:spcPts val="9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50"/>
            </a:lvl1pPr>
            <a:lvl2pPr>
              <a:defRPr sz="15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052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7429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5350"/>
            <a:ext cx="7467600" cy="342900"/>
          </a:xfrm>
        </p:spPr>
        <p:txBody>
          <a:bodyPr>
            <a:noAutofit/>
          </a:bodyPr>
          <a:lstStyle>
            <a:lvl1pPr algn="l">
              <a:defRPr sz="2400" b="1">
                <a:solidFill>
                  <a:schemeClr val="accent4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534400" cy="3943350"/>
          </a:xfrm>
        </p:spPr>
        <p:txBody>
          <a:bodyPr/>
          <a:lstStyle>
            <a:lvl1pPr marL="257175" indent="-257175">
              <a:spcBef>
                <a:spcPts val="9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 sz="1650"/>
            </a:lvl1pPr>
            <a:lvl2pPr>
              <a:defRPr sz="150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400050"/>
            <a:ext cx="7467600" cy="22860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800" i="1">
                <a:solidFill>
                  <a:schemeClr val="accent4">
                    <a:lumMod val="50000"/>
                  </a:schemeClr>
                </a:solidFill>
              </a:defRPr>
            </a:lvl1pPr>
            <a:lvl2pPr marL="342900" indent="0">
              <a:spcBef>
                <a:spcPts val="0"/>
              </a:spcBef>
              <a:buNone/>
              <a:defRPr sz="1800" i="1">
                <a:solidFill>
                  <a:schemeClr val="accent4">
                    <a:lumMod val="50000"/>
                  </a:schemeClr>
                </a:solidFill>
              </a:defRPr>
            </a:lvl2pPr>
            <a:lvl3pPr marL="685800" indent="0">
              <a:spcBef>
                <a:spcPts val="0"/>
              </a:spcBef>
              <a:buNone/>
              <a:defRPr sz="1800" i="1">
                <a:solidFill>
                  <a:schemeClr val="accent4">
                    <a:lumMod val="50000"/>
                  </a:schemeClr>
                </a:solidFill>
              </a:defRPr>
            </a:lvl3pPr>
            <a:lvl4pPr marL="1028700" indent="0">
              <a:spcBef>
                <a:spcPts val="0"/>
              </a:spcBef>
              <a:buNone/>
              <a:defRPr sz="1800" i="1">
                <a:solidFill>
                  <a:schemeClr val="accent4">
                    <a:lumMod val="50000"/>
                  </a:schemeClr>
                </a:solidFill>
              </a:defRPr>
            </a:lvl4pPr>
            <a:lvl5pPr marL="1371600" indent="0">
              <a:spcBef>
                <a:spcPts val="0"/>
              </a:spcBef>
              <a:buNone/>
              <a:defRPr sz="1800" i="1">
                <a:solidFill>
                  <a:schemeClr val="accent4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5989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534400" cy="342900"/>
          </a:xfrm>
        </p:spPr>
        <p:txBody>
          <a:bodyPr>
            <a:noAutofit/>
          </a:bodyPr>
          <a:lstStyle>
            <a:lvl1pPr algn="l">
              <a:defRPr sz="2400" b="1">
                <a:solidFill>
                  <a:schemeClr val="accent4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0100"/>
            <a:ext cx="85344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769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4D3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"/>
            <a:ext cx="8534400" cy="342900"/>
          </a:xfrm>
        </p:spPr>
        <p:txBody>
          <a:bodyPr>
            <a:noAutofit/>
          </a:bodyPr>
          <a:lstStyle>
            <a:lvl1pPr algn="l">
              <a:defRPr sz="2400" b="1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0100"/>
            <a:ext cx="85344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202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064B-50BD-44DE-B7C0-62E67B1259FD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DF7C9-5F1D-4FDF-97BF-3F0941D5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705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064B-50BD-44DE-B7C0-62E67B1259FD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DF7C9-5F1D-4FDF-97BF-3F0941D5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583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064B-50BD-44DE-B7C0-62E67B1259FD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DF7C9-5F1D-4FDF-97BF-3F0941D5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137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F064B-50BD-44DE-B7C0-62E67B1259FD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3DF7C9-5F1D-4FDF-97BF-3F0941D5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5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F064B-50BD-44DE-B7C0-62E67B1259FD}" type="datetimeFigureOut">
              <a:rPr lang="en-US" smtClean="0"/>
              <a:t>11/15/18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DF7C9-5F1D-4FDF-97BF-3F0941D5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4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1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40481"/>
            <a:ext cx="9144000" cy="1657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000250"/>
            <a:ext cx="8667750" cy="1102519"/>
          </a:xfrm>
        </p:spPr>
        <p:txBody>
          <a:bodyPr>
            <a:normAutofit fontScale="90000"/>
          </a:bodyPr>
          <a:lstStyle/>
          <a:p>
            <a:br>
              <a:rPr lang="en-US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Special issues in RCTs of SCS </a:t>
            </a:r>
            <a:br>
              <a:rPr lang="en-US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Programming comparisons</a:t>
            </a:r>
            <a:br>
              <a:rPr lang="en-US" b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Sham stimulation </a:t>
            </a:r>
            <a:br>
              <a:rPr lang="en-US" b="1" dirty="0">
                <a:solidFill>
                  <a:schemeClr val="accent4">
                    <a:lumMod val="50000"/>
                  </a:schemeClr>
                </a:solidFill>
              </a:rPr>
            </a:br>
            <a:br>
              <a:rPr lang="en-US" b="1" dirty="0">
                <a:solidFill>
                  <a:schemeClr val="accent4">
                    <a:lumMod val="50000"/>
                  </a:schemeClr>
                </a:solidFill>
              </a:rPr>
            </a:br>
            <a:endParaRPr lang="en-US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3486150"/>
            <a:ext cx="9144000" cy="1657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3657600"/>
            <a:ext cx="4800600" cy="131445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Sam Eldabe</a:t>
            </a:r>
          </a:p>
          <a:p>
            <a:pPr algn="l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Consultant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Anaesthetist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 algn="l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The James Cook University Hospital</a:t>
            </a:r>
          </a:p>
          <a:p>
            <a:pPr algn="l"/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Middlesbrough</a:t>
            </a:r>
            <a:endParaRPr lang="en-US" dirty="0">
              <a:solidFill>
                <a:schemeClr val="accent4">
                  <a:lumMod val="50000"/>
                </a:schemeClr>
              </a:solidFill>
            </a:endParaRPr>
          </a:p>
          <a:p>
            <a:pPr algn="l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UK</a:t>
            </a:r>
          </a:p>
          <a:p>
            <a:pPr algn="l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BC185B-3023-BF4D-A66D-7AB44FD0C2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3648" y="4606219"/>
            <a:ext cx="2857502" cy="49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8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2A328-523F-0446-A303-D8CCCC5C1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Approaches to reporting programming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9D57B-9D1C-064E-8C13-AEB85A6A0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50000"/>
              </a:lnSpc>
            </a:pPr>
            <a:r>
              <a:rPr lang="en-US" dirty="0"/>
              <a:t>Programming sessions run by staff physician and industry rep</a:t>
            </a:r>
          </a:p>
          <a:p>
            <a:pPr>
              <a:lnSpc>
                <a:spcPct val="250000"/>
              </a:lnSpc>
            </a:pPr>
            <a:r>
              <a:rPr lang="en-US" dirty="0"/>
              <a:t>System reviewed at 5 study assessment points </a:t>
            </a:r>
          </a:p>
          <a:p>
            <a:pPr>
              <a:lnSpc>
                <a:spcPct val="250000"/>
              </a:lnSpc>
            </a:pPr>
            <a:r>
              <a:rPr lang="en-US" dirty="0"/>
              <a:t>And if the patient reported changes in paraesthesias </a:t>
            </a:r>
          </a:p>
          <a:p>
            <a:pPr>
              <a:lnSpc>
                <a:spcPct val="250000"/>
              </a:lnSpc>
            </a:pPr>
            <a:r>
              <a:rPr lang="en-US" dirty="0"/>
              <a:t>Report Frequency of prn programming sessions ?</a:t>
            </a:r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D090E-B76E-4040-AD9F-61637B1290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 Andres et al 2017 A clearer approach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EE0E0F-F528-B542-B111-FBFBD34803C0}"/>
              </a:ext>
            </a:extLst>
          </p:cNvPr>
          <p:cNvSpPr txBox="1"/>
          <p:nvPr/>
        </p:nvSpPr>
        <p:spPr>
          <a:xfrm>
            <a:off x="0" y="475129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De Andres, J., et al. (2017). "Prospective, Randomized Blind Effect-on-Outcome Study of Conventional vs High-Frequency Spinal Cord Stimulation in Patients with Pain and Disability Due to Failed Back Surgery Syndrome." Pain Med.</a:t>
            </a:r>
          </a:p>
        </p:txBody>
      </p:sp>
    </p:spTree>
    <p:extLst>
      <p:ext uri="{BB962C8B-B14F-4D97-AF65-F5344CB8AC3E}">
        <p14:creationId xmlns:p14="http://schemas.microsoft.com/office/powerpoint/2010/main" val="3844595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7B3F6-AE69-7F41-B6EC-810EF8DC9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Reporting  in Effectiveness studies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9195455"/>
              </p:ext>
            </p:extLst>
          </p:nvPr>
        </p:nvGraphicFramePr>
        <p:xfrm>
          <a:off x="457200" y="628650"/>
          <a:ext cx="8534399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64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5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89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4764">
                  <a:extLst>
                    <a:ext uri="{9D8B030D-6E8A-4147-A177-3AD203B41FA5}">
                      <a16:colId xmlns:a16="http://schemas.microsoft.com/office/drawing/2014/main" val="2606420325"/>
                    </a:ext>
                  </a:extLst>
                </a:gridCol>
                <a:gridCol w="15713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24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4619">
                  <a:extLst>
                    <a:ext uri="{9D8B030D-6E8A-4147-A177-3AD203B41FA5}">
                      <a16:colId xmlns:a16="http://schemas.microsoft.com/office/drawing/2014/main" val="702249589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r>
                        <a:rPr lang="en-US" sz="1200" dirty="0"/>
                        <a:t>RCT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Population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Programing Method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Surgical Procedure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Programming Results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Frequency of  Programming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Personnel</a:t>
                      </a:r>
                    </a:p>
                  </a:txBody>
                  <a:tcPr marL="64008" marR="64008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200" b="1" dirty="0" err="1"/>
                        <a:t>Klomp</a:t>
                      </a:r>
                      <a:r>
                        <a:rPr lang="en-US" sz="1200" b="1" dirty="0"/>
                        <a:t> 1995</a:t>
                      </a:r>
                    </a:p>
                    <a:p>
                      <a:r>
                        <a:rPr lang="en-US" sz="1200" b="1" dirty="0" err="1"/>
                        <a:t>Spincemaille</a:t>
                      </a:r>
                      <a:endParaRPr lang="en-US" sz="1200" b="1" dirty="0"/>
                    </a:p>
                    <a:p>
                      <a:r>
                        <a:rPr lang="en-US" sz="1200" b="1" dirty="0"/>
                        <a:t>2000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CLI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 </a:t>
                      </a:r>
                    </a:p>
                    <a:p>
                      <a:r>
                        <a:rPr lang="en-US" sz="1200" dirty="0"/>
                        <a:t>full detail in technical publication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marL="64008" marR="64008" marT="34290" marB="34290"/>
                </a:tc>
                <a:extLst>
                  <a:ext uri="{0D108BD9-81ED-4DB2-BD59-A6C34878D82A}">
                    <a16:rowId xmlns:a16="http://schemas.microsoft.com/office/drawing/2014/main" val="854162208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200" b="1" dirty="0" err="1"/>
                        <a:t>Kemler</a:t>
                      </a:r>
                      <a:endParaRPr lang="en-US" sz="1200" b="1" dirty="0"/>
                    </a:p>
                    <a:p>
                      <a:r>
                        <a:rPr lang="en-US" sz="1200" b="1" dirty="0"/>
                        <a:t>(2001)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CRPS I [36]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Rate 85 Hz PW 201usec</a:t>
                      </a:r>
                    </a:p>
                    <a:p>
                      <a:r>
                        <a:rPr lang="en-US" sz="1200" dirty="0"/>
                        <a:t>Amp variable (0-10V)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marL="64008" marR="64008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033">
                <a:tc>
                  <a:txBody>
                    <a:bodyPr/>
                    <a:lstStyle/>
                    <a:p>
                      <a:r>
                        <a:rPr lang="en-US" sz="1200" b="1" dirty="0"/>
                        <a:t>North </a:t>
                      </a:r>
                    </a:p>
                    <a:p>
                      <a:r>
                        <a:rPr lang="en-US" sz="1200" b="1" dirty="0"/>
                        <a:t>(2005)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FBSS [50]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marL="64008" marR="64008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893">
                <a:tc>
                  <a:txBody>
                    <a:bodyPr/>
                    <a:lstStyle/>
                    <a:p>
                      <a:r>
                        <a:rPr lang="en-US" sz="1200" b="1" dirty="0"/>
                        <a:t>Kumar</a:t>
                      </a:r>
                      <a:r>
                        <a:rPr lang="en-US" sz="1200" b="1" baseline="0" dirty="0"/>
                        <a:t> (2007)</a:t>
                      </a:r>
                      <a:endParaRPr lang="en-US" sz="1200" b="1" dirty="0"/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FBSS [100]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Mean and (SD)</a:t>
                      </a:r>
                    </a:p>
                    <a:p>
                      <a:r>
                        <a:rPr lang="en-US" sz="1200" dirty="0"/>
                        <a:t>(appendix )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marL="64008" marR="64008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r>
                        <a:rPr lang="en-US" sz="1200" b="1" dirty="0" err="1"/>
                        <a:t>Slangen</a:t>
                      </a:r>
                      <a:r>
                        <a:rPr lang="en-US" sz="1200" b="1" dirty="0"/>
                        <a:t> (2014)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PDPN [36]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marL="64008" marR="64008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624">
                <a:tc>
                  <a:txBody>
                    <a:bodyPr/>
                    <a:lstStyle/>
                    <a:p>
                      <a:r>
                        <a:rPr lang="en-US" sz="1200" b="1" dirty="0"/>
                        <a:t>de </a:t>
                      </a:r>
                      <a:r>
                        <a:rPr lang="en-US" sz="1200" b="1" dirty="0" err="1"/>
                        <a:t>Vos</a:t>
                      </a:r>
                      <a:r>
                        <a:rPr lang="en-US" sz="1200" b="1" dirty="0"/>
                        <a:t> (2014)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PDPN [60]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Adjust Amp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marL="64008" marR="64008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624">
                <a:tc>
                  <a:txBody>
                    <a:bodyPr/>
                    <a:lstStyle/>
                    <a:p>
                      <a:r>
                        <a:rPr lang="en-US" sz="1200" b="1" dirty="0"/>
                        <a:t>Eldabe et al 2016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RA (29)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Yes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marL="64008" marR="64008" marT="34290" marB="34290"/>
                </a:tc>
                <a:extLst>
                  <a:ext uri="{0D108BD9-81ED-4DB2-BD59-A6C34878D82A}">
                    <a16:rowId xmlns:a16="http://schemas.microsoft.com/office/drawing/2014/main" val="22686020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973556096"/>
      </p:ext>
    </p:extLst>
  </p:cSld>
  <p:clrMapOvr>
    <a:masterClrMapping/>
  </p:clrMapOvr>
  <p:transition spd="slow" advTm="125752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E9B8C-4E81-F846-A89E-EBF9919BE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SCS Effectiveness Studies: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148B7-5E85-3D4F-9374-09FAC9AF2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8650"/>
            <a:ext cx="8534400" cy="4514850"/>
          </a:xfrm>
        </p:spPr>
        <p:txBody>
          <a:bodyPr>
            <a:normAutofit/>
          </a:bodyPr>
          <a:lstStyle/>
          <a:p>
            <a:r>
              <a:rPr lang="en-US" sz="2400" dirty="0"/>
              <a:t>Effectiveness studies:</a:t>
            </a:r>
          </a:p>
          <a:p>
            <a:pPr lvl="1">
              <a:lnSpc>
                <a:spcPct val="200000"/>
              </a:lnSpc>
            </a:pPr>
            <a:r>
              <a:rPr lang="en-US" sz="2250" dirty="0"/>
              <a:t>Rarely report on programming </a:t>
            </a:r>
          </a:p>
          <a:p>
            <a:pPr lvl="1">
              <a:lnSpc>
                <a:spcPct val="200000"/>
              </a:lnSpc>
            </a:pPr>
            <a:r>
              <a:rPr lang="en-US" sz="2250" dirty="0"/>
              <a:t>No Reports on personnel</a:t>
            </a:r>
          </a:p>
          <a:p>
            <a:pPr lvl="1">
              <a:lnSpc>
                <a:spcPct val="200000"/>
              </a:lnSpc>
            </a:pPr>
            <a:r>
              <a:rPr lang="en-US" sz="2250" dirty="0"/>
              <a:t>Reporting is variably presented in the methods or results section.</a:t>
            </a:r>
          </a:p>
          <a:p>
            <a:pPr lvl="1">
              <a:lnSpc>
                <a:spcPct val="200000"/>
              </a:lnSpc>
            </a:pPr>
            <a:r>
              <a:rPr lang="en-US" sz="2250" dirty="0"/>
              <a:t>Quality and Reproducibility of  RCT findings.</a:t>
            </a:r>
          </a:p>
          <a:p>
            <a:pPr lvl="1">
              <a:lnSpc>
                <a:spcPct val="200000"/>
              </a:lnSpc>
            </a:pPr>
            <a:r>
              <a:rPr lang="en-US" sz="2250" dirty="0"/>
              <a:t>Generalizability of Findings? </a:t>
            </a:r>
          </a:p>
          <a:p>
            <a:pPr lvl="1"/>
            <a:endParaRPr lang="en-US" sz="2250" dirty="0"/>
          </a:p>
          <a:p>
            <a:pPr marL="342900" lvl="1" indent="0">
              <a:buNone/>
            </a:pPr>
            <a:endParaRPr lang="en-US" sz="225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735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216B13-CEA0-8042-B9E6-FECAEF71C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SCS Studies: Impact of programming on Sample Size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B38C078-5394-3645-81FC-45DD25715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976" y="719418"/>
            <a:ext cx="8534400" cy="411480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/>
              <a:t> SCS is a complex intervention 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Success of SCS is reliant on a combination of 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 Competence of Implanter 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 Competence of Programmer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 Instructions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 Adherence 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 Despite the complexity few studies account for variability of the intervention across sites </a:t>
            </a:r>
          </a:p>
          <a:p>
            <a:pPr>
              <a:buFont typeface="Wingdings" pitchFamily="2" charset="2"/>
              <a:buChar char="q"/>
            </a:pPr>
            <a:r>
              <a:rPr lang="en-US" dirty="0"/>
              <a:t>None aim to quality control the intervention</a:t>
            </a:r>
          </a:p>
          <a:p>
            <a:pPr marL="6858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19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345D2-103A-1E44-91BF-53DD34E87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Comparison RCTs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2619350"/>
              </p:ext>
            </p:extLst>
          </p:nvPr>
        </p:nvGraphicFramePr>
        <p:xfrm>
          <a:off x="314960" y="410105"/>
          <a:ext cx="7863840" cy="4733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5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16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35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181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0867">
                  <a:extLst>
                    <a:ext uri="{9D8B030D-6E8A-4147-A177-3AD203B41FA5}">
                      <a16:colId xmlns:a16="http://schemas.microsoft.com/office/drawing/2014/main" val="702249589"/>
                    </a:ext>
                  </a:extLst>
                </a:gridCol>
              </a:tblGrid>
              <a:tr h="545643">
                <a:tc>
                  <a:txBody>
                    <a:bodyPr/>
                    <a:lstStyle/>
                    <a:p>
                      <a:r>
                        <a:rPr lang="en-US" sz="1200" dirty="0"/>
                        <a:t>RCT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Population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Programing Method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Programming Results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Frequency of  Programming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Personnel</a:t>
                      </a:r>
                    </a:p>
                  </a:txBody>
                  <a:tcPr marL="64008" marR="64008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3676">
                <a:tc rowSpan="2">
                  <a:txBody>
                    <a:bodyPr/>
                    <a:lstStyle/>
                    <a:p>
                      <a:r>
                        <a:rPr lang="en-US" sz="1200" b="1" i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SENZA</a:t>
                      </a:r>
                      <a:r>
                        <a:rPr lang="en-US" sz="1200" b="1" i="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(2015)</a:t>
                      </a:r>
                    </a:p>
                    <a:p>
                      <a:r>
                        <a:rPr lang="en-US" sz="1200" b="1" i="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HF10</a:t>
                      </a:r>
                    </a:p>
                    <a:p>
                      <a:r>
                        <a:rPr lang="en-US" sz="1200" b="1" i="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Conv Stim</a:t>
                      </a:r>
                      <a:endParaRPr lang="en-US" sz="1200" b="1" i="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64008" marR="64008" marT="34290" marB="34290"/>
                </a:tc>
                <a:tc rowSpan="2">
                  <a:txBody>
                    <a:bodyPr/>
                    <a:lstStyle/>
                    <a:p>
                      <a:r>
                        <a:rPr lang="en-US" sz="1200" b="0" i="0" dirty="0"/>
                        <a:t>FBSS [198]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0" i="0" dirty="0"/>
                        <a:t>Conv SCS adjusted to overlap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0" i="0" dirty="0"/>
                        <a:t>Mean  (SD) </a:t>
                      </a:r>
                    </a:p>
                    <a:p>
                      <a:r>
                        <a:rPr lang="en-US" sz="1200" b="0" i="0" dirty="0"/>
                        <a:t>Min &amp; max values</a:t>
                      </a:r>
                    </a:p>
                  </a:txBody>
                  <a:tcPr marL="64008" marR="64008" marT="34290" marB="34290"/>
                </a:tc>
                <a:tc rowSpan="2">
                  <a:txBody>
                    <a:bodyPr/>
                    <a:lstStyle/>
                    <a:p>
                      <a:r>
                        <a:rPr lang="en-US" sz="1200" b="0" i="0" dirty="0"/>
                        <a:t>No</a:t>
                      </a:r>
                    </a:p>
                  </a:txBody>
                  <a:tcPr marL="64008" marR="64008" marT="34290" marB="34290"/>
                </a:tc>
                <a:tc rowSpan="2">
                  <a:txBody>
                    <a:bodyPr/>
                    <a:lstStyle/>
                    <a:p>
                      <a:r>
                        <a:rPr lang="en-US" sz="1200" b="0" i="0" dirty="0"/>
                        <a:t>No</a:t>
                      </a:r>
                    </a:p>
                  </a:txBody>
                  <a:tcPr marL="64008" marR="64008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36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dirty="0"/>
                        <a:t>HF:  10,000 Hz, 30usec  amplitude variable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0" i="0" dirty="0"/>
                        <a:t>Mean (SD)</a:t>
                      </a:r>
                    </a:p>
                    <a:p>
                      <a:r>
                        <a:rPr lang="en-US" sz="1200" b="0" i="0" dirty="0"/>
                        <a:t>min &amp; max amp</a:t>
                      </a:r>
                    </a:p>
                  </a:txBody>
                  <a:tcPr marL="64008" marR="64008" marT="34290" marB="3429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352090"/>
                  </a:ext>
                </a:extLst>
              </a:tr>
              <a:tr h="717489">
                <a:tc>
                  <a:txBody>
                    <a:bodyPr/>
                    <a:lstStyle/>
                    <a:p>
                      <a:r>
                        <a:rPr lang="en-US" sz="1200" b="1" i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ACCURATE</a:t>
                      </a:r>
                    </a:p>
                    <a:p>
                      <a:r>
                        <a:rPr lang="en-US" sz="1200" b="1" i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DRG</a:t>
                      </a:r>
                    </a:p>
                    <a:p>
                      <a:r>
                        <a:rPr lang="en-US" sz="1200" b="1" i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Conv Stim</a:t>
                      </a:r>
                    </a:p>
                    <a:p>
                      <a:r>
                        <a:rPr lang="en-US" sz="1200" b="1" i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(2016)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0" i="0" dirty="0"/>
                        <a:t>CRPS I &amp; II [152]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0" i="0" dirty="0"/>
                        <a:t>DRG</a:t>
                      </a:r>
                    </a:p>
                    <a:p>
                      <a:r>
                        <a:rPr lang="en-US" sz="1200" b="0" i="0" dirty="0"/>
                        <a:t>Conv Stim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0" i="0" dirty="0"/>
                        <a:t>Table of all values </a:t>
                      </a:r>
                    </a:p>
                    <a:p>
                      <a:r>
                        <a:rPr lang="en-US" sz="1200" b="0" i="0" dirty="0"/>
                        <a:t>Mean (SD) </a:t>
                      </a:r>
                    </a:p>
                    <a:p>
                      <a:r>
                        <a:rPr lang="en-US" sz="1200" b="0" i="0" dirty="0"/>
                        <a:t>Range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0" i="0" dirty="0"/>
                        <a:t>No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0" i="0" dirty="0"/>
                        <a:t>Separate technicians</a:t>
                      </a:r>
                    </a:p>
                  </a:txBody>
                  <a:tcPr marL="64008" marR="64008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17489">
                <a:tc>
                  <a:txBody>
                    <a:bodyPr/>
                    <a:lstStyle/>
                    <a:p>
                      <a:r>
                        <a:rPr lang="en-US" sz="1200" b="1" i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SUNBURST (2017)</a:t>
                      </a:r>
                    </a:p>
                    <a:p>
                      <a:r>
                        <a:rPr lang="en-US" sz="1200" b="1" i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Burst</a:t>
                      </a:r>
                    </a:p>
                    <a:p>
                      <a:r>
                        <a:rPr lang="en-US" sz="1200" b="1" i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Conv Stim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0" i="0" dirty="0" err="1"/>
                        <a:t>NeuP</a:t>
                      </a:r>
                      <a:r>
                        <a:rPr lang="en-US" sz="1200" b="0" i="0" dirty="0"/>
                        <a:t> limb/trunk [121]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0" i="0" dirty="0"/>
                        <a:t>Conv (ranges)</a:t>
                      </a:r>
                    </a:p>
                    <a:p>
                      <a:r>
                        <a:rPr lang="en-US" sz="1200" b="0" i="0" dirty="0"/>
                        <a:t>Burst DR described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0" i="0" dirty="0"/>
                        <a:t>No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0" i="0" dirty="0"/>
                        <a:t>As needed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0" i="0" dirty="0"/>
                        <a:t>No</a:t>
                      </a:r>
                    </a:p>
                  </a:txBody>
                  <a:tcPr marL="64008" marR="64008" marT="34290" marB="3429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17489">
                <a:tc>
                  <a:txBody>
                    <a:bodyPr/>
                    <a:lstStyle/>
                    <a:p>
                      <a:r>
                        <a:rPr lang="en-US" sz="1200" b="1" i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De Andres</a:t>
                      </a:r>
                      <a:r>
                        <a:rPr lang="en-US" sz="1200" b="1" i="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(2017)</a:t>
                      </a:r>
                    </a:p>
                    <a:p>
                      <a:r>
                        <a:rPr lang="en-US" sz="1200" b="1" i="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HF10</a:t>
                      </a:r>
                    </a:p>
                    <a:p>
                      <a:r>
                        <a:rPr lang="en-US" sz="1200" b="1" i="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Conv Stim</a:t>
                      </a:r>
                      <a:endParaRPr lang="en-US" sz="1200" b="1" i="0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0" i="0" dirty="0"/>
                        <a:t>FBSS [60]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SCS Conv algorithm</a:t>
                      </a:r>
                    </a:p>
                    <a:p>
                      <a:r>
                        <a:rPr lang="en-US" sz="1200" dirty="0"/>
                        <a:t>HF10 detailed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No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0" i="0" dirty="0"/>
                        <a:t>Yes 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0" i="0" dirty="0"/>
                        <a:t>Industry + staff</a:t>
                      </a:r>
                    </a:p>
                  </a:txBody>
                  <a:tcPr marL="64008" marR="64008" marT="34290" marB="3429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70702">
                <a:tc>
                  <a:txBody>
                    <a:bodyPr/>
                    <a:lstStyle/>
                    <a:p>
                      <a:r>
                        <a:rPr lang="en-US" sz="1200" b="1" i="0" baseline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Tjepkema</a:t>
                      </a:r>
                      <a:r>
                        <a:rPr lang="en-US" sz="1200" b="1" i="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- </a:t>
                      </a:r>
                      <a:r>
                        <a:rPr lang="en-US" sz="1200" b="1" i="0" baseline="0" dirty="0" err="1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Cloostremans</a:t>
                      </a:r>
                      <a:r>
                        <a:rPr lang="en-US" sz="1200" b="1" i="0" baseline="0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(2016)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0" i="0" dirty="0" err="1"/>
                        <a:t>NeuP</a:t>
                      </a:r>
                      <a:endParaRPr lang="en-US" sz="1200" b="0" i="0" dirty="0"/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Conv Stim</a:t>
                      </a:r>
                    </a:p>
                    <a:p>
                      <a:r>
                        <a:rPr lang="en-US" sz="1200" dirty="0"/>
                        <a:t>Burst</a:t>
                      </a:r>
                    </a:p>
                    <a:p>
                      <a:r>
                        <a:rPr lang="en-US" sz="1200" dirty="0"/>
                        <a:t>Low Burst (sham)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Broad Range of parameters</a:t>
                      </a:r>
                    </a:p>
                    <a:p>
                      <a:r>
                        <a:rPr lang="en-US" sz="1200" dirty="0"/>
                        <a:t>Multiple programs</a:t>
                      </a:r>
                    </a:p>
                    <a:p>
                      <a:r>
                        <a:rPr lang="en-US" sz="1200" dirty="0"/>
                        <a:t>(some ranges) 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0" i="0" dirty="0"/>
                        <a:t>No</a:t>
                      </a:r>
                    </a:p>
                  </a:txBody>
                  <a:tcPr marL="64008" marR="64008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b="0" i="0" dirty="0"/>
                        <a:t>No</a:t>
                      </a:r>
                    </a:p>
                  </a:txBody>
                  <a:tcPr marL="64008" marR="64008" marT="34290" marB="34290"/>
                </a:tc>
                <a:extLst>
                  <a:ext uri="{0D108BD9-81ED-4DB2-BD59-A6C34878D82A}">
                    <a16:rowId xmlns:a16="http://schemas.microsoft.com/office/drawing/2014/main" val="317016772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2192405"/>
      </p:ext>
    </p:extLst>
  </p:cSld>
  <p:clrMapOvr>
    <a:masterClrMapping/>
  </p:clrMapOvr>
  <p:transition spd="slow" advTm="125752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E9B8C-4E81-F846-A89E-EBF9919BE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148B7-5E85-3D4F-9374-09FAC9AF2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8650"/>
            <a:ext cx="8534400" cy="451485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Device comparison studies:</a:t>
            </a:r>
          </a:p>
          <a:p>
            <a:pPr lvl="1"/>
            <a:r>
              <a:rPr lang="en-US" sz="2250" dirty="0"/>
              <a:t>Marginally better reporting of methods. </a:t>
            </a:r>
          </a:p>
          <a:p>
            <a:pPr lvl="1"/>
            <a:r>
              <a:rPr lang="en-US" sz="2250" dirty="0"/>
              <a:t>Result section reporting is rare.</a:t>
            </a:r>
          </a:p>
          <a:p>
            <a:pPr lvl="1"/>
            <a:r>
              <a:rPr lang="en-US" sz="2250" dirty="0"/>
              <a:t>Results report various formats of data </a:t>
            </a:r>
          </a:p>
          <a:p>
            <a:pPr lvl="2"/>
            <a:r>
              <a:rPr lang="en-US" sz="2550" dirty="0"/>
              <a:t>Commonest report is Mean (SD) and ranges of Freq, PW and Amp.</a:t>
            </a:r>
          </a:p>
          <a:p>
            <a:pPr lvl="1"/>
            <a:r>
              <a:rPr lang="en-US" sz="2250" dirty="0"/>
              <a:t>No/rare reporting of cathode position. </a:t>
            </a:r>
          </a:p>
          <a:p>
            <a:pPr lvl="1"/>
            <a:r>
              <a:rPr lang="en-US" sz="2250" dirty="0"/>
              <a:t>None report full programming parameters</a:t>
            </a:r>
          </a:p>
          <a:p>
            <a:pPr lvl="1"/>
            <a:r>
              <a:rPr lang="en-US" sz="2250" dirty="0"/>
              <a:t>Few report on programming personnel or setting.</a:t>
            </a:r>
          </a:p>
          <a:p>
            <a:pPr lvl="1"/>
            <a:r>
              <a:rPr lang="en-US" sz="2250" dirty="0"/>
              <a:t>None report on  number of programming sessions, intensity or cost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396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F6FAA-2D45-694D-82F9-E601E6D01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studies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9438039-32E4-3D42-96EF-D360867086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5981041"/>
              </p:ext>
            </p:extLst>
          </p:nvPr>
        </p:nvGraphicFramePr>
        <p:xfrm>
          <a:off x="349623" y="502920"/>
          <a:ext cx="8534401" cy="4640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4816">
                  <a:extLst>
                    <a:ext uri="{9D8B030D-6E8A-4147-A177-3AD203B41FA5}">
                      <a16:colId xmlns:a16="http://schemas.microsoft.com/office/drawing/2014/main" val="3527680827"/>
                    </a:ext>
                  </a:extLst>
                </a:gridCol>
                <a:gridCol w="1710321">
                  <a:extLst>
                    <a:ext uri="{9D8B030D-6E8A-4147-A177-3AD203B41FA5}">
                      <a16:colId xmlns:a16="http://schemas.microsoft.com/office/drawing/2014/main" val="2890446539"/>
                    </a:ext>
                  </a:extLst>
                </a:gridCol>
                <a:gridCol w="730381">
                  <a:extLst>
                    <a:ext uri="{9D8B030D-6E8A-4147-A177-3AD203B41FA5}">
                      <a16:colId xmlns:a16="http://schemas.microsoft.com/office/drawing/2014/main" val="1829489756"/>
                    </a:ext>
                  </a:extLst>
                </a:gridCol>
                <a:gridCol w="2130428">
                  <a:extLst>
                    <a:ext uri="{9D8B030D-6E8A-4147-A177-3AD203B41FA5}">
                      <a16:colId xmlns:a16="http://schemas.microsoft.com/office/drawing/2014/main" val="3900243197"/>
                    </a:ext>
                  </a:extLst>
                </a:gridCol>
                <a:gridCol w="1233639">
                  <a:extLst>
                    <a:ext uri="{9D8B030D-6E8A-4147-A177-3AD203B41FA5}">
                      <a16:colId xmlns:a16="http://schemas.microsoft.com/office/drawing/2014/main" val="3528299245"/>
                    </a:ext>
                  </a:extLst>
                </a:gridCol>
                <a:gridCol w="1364816">
                  <a:extLst>
                    <a:ext uri="{9D8B030D-6E8A-4147-A177-3AD203B41FA5}">
                      <a16:colId xmlns:a16="http://schemas.microsoft.com/office/drawing/2014/main" val="5331666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Methods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N=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Results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Personnel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Number of Visits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2184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Schu</a:t>
                      </a:r>
                      <a:r>
                        <a:rPr lang="en-US" dirty="0"/>
                        <a:t> (2014)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Burst DR (subsensory)</a:t>
                      </a:r>
                    </a:p>
                    <a:p>
                      <a:r>
                        <a:rPr lang="en-US" dirty="0"/>
                        <a:t>SCS at 500Hz (subsensory)</a:t>
                      </a:r>
                    </a:p>
                    <a:p>
                      <a:r>
                        <a:rPr lang="en-US" dirty="0"/>
                        <a:t>No PW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Amp Mean (SD) </a:t>
                      </a:r>
                    </a:p>
                    <a:p>
                      <a:r>
                        <a:rPr lang="en-US" dirty="0"/>
                        <a:t>PW no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811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Van  </a:t>
                      </a:r>
                      <a:r>
                        <a:rPr lang="en-US" dirty="0" err="1"/>
                        <a:t>Havenbergh</a:t>
                      </a:r>
                      <a:r>
                        <a:rPr lang="en-US" dirty="0"/>
                        <a:t> (2014)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Two types of Burst 500Hz and 1000Hz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Amp reported as Mean (SD)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3368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Perruchoud (2014)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5000 Hz, 60mcsec, 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Amp not reported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Clinical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353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Sweet (2016)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1200Hz, 200mcsec, 90% 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4/15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Amp not reported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66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North (2016)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1KHz sub perception</a:t>
                      </a:r>
                    </a:p>
                    <a:p>
                      <a:r>
                        <a:rPr lang="en-US" dirty="0"/>
                        <a:t>Conv SCS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87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Al-</a:t>
                      </a:r>
                      <a:r>
                        <a:rPr lang="en-US" dirty="0" err="1"/>
                        <a:t>Kaisy</a:t>
                      </a:r>
                      <a:r>
                        <a:rPr lang="en-US" dirty="0"/>
                        <a:t> (2018)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Full report (Amp adjusted)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Full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Clinical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4623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Thomson (2018)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 4, 7 and 10 </a:t>
                      </a:r>
                      <a:r>
                        <a:rPr lang="en-US" dirty="0" err="1"/>
                        <a:t>KHz</a:t>
                      </a:r>
                      <a:endParaRPr lang="en-US" dirty="0"/>
                    </a:p>
                    <a:p>
                      <a:r>
                        <a:rPr lang="en-US" dirty="0"/>
                        <a:t>Optimal PW and Amp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Industry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72270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9964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CDCA367-8BEC-4A46-8636-A627F6EE0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B91809-A189-A841-B6E3-AC22646185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Frequency comparison studies:</a:t>
            </a:r>
          </a:p>
          <a:p>
            <a:pPr lvl="1"/>
            <a:r>
              <a:rPr lang="en-US" sz="2250" dirty="0"/>
              <a:t>Better programming method reporting.</a:t>
            </a:r>
          </a:p>
          <a:p>
            <a:pPr lvl="1"/>
            <a:r>
              <a:rPr lang="en-US" sz="2250" dirty="0"/>
              <a:t>Result section reporting remains poor.</a:t>
            </a:r>
          </a:p>
          <a:p>
            <a:pPr lvl="1"/>
            <a:r>
              <a:rPr lang="en-US" sz="2250" dirty="0"/>
              <a:t>Commonest report is Mean (SD) and ranges.</a:t>
            </a:r>
          </a:p>
          <a:p>
            <a:pPr lvl="1"/>
            <a:r>
              <a:rPr lang="en-US" sz="2250" dirty="0"/>
              <a:t>Majority do not report all programming parameters</a:t>
            </a:r>
          </a:p>
          <a:p>
            <a:pPr lvl="1"/>
            <a:r>
              <a:rPr lang="en-US" sz="2250" dirty="0"/>
              <a:t>Few directly report on personnel carrying out programming</a:t>
            </a:r>
          </a:p>
          <a:p>
            <a:pPr lvl="1"/>
            <a:r>
              <a:rPr lang="en-US" sz="2250" dirty="0"/>
              <a:t>None provide a record of number of programming sessions, intensity.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156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C949C1-9D3D-2040-A50F-91E16168F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Recommendations for programming in future RCT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46EBDD-210A-8848-9FB0-6F9B4438F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US" b="1" dirty="0"/>
              <a:t>In an RCT programming is an integral part of the intervention  and should be quality controlled 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Personnel programming SCS in an RCT should be provided with study specific training 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Industry should provide investigators with ”best practice algorithms”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Best Practice algorithms are currently applied for HF10, Burst and HD/</a:t>
            </a:r>
            <a:r>
              <a:rPr lang="en-US" dirty="0" err="1"/>
              <a:t>subparaethesia</a:t>
            </a:r>
            <a:endParaRPr lang="en-US" dirty="0"/>
          </a:p>
          <a:p>
            <a:pPr lvl="1">
              <a:buFont typeface="Wingdings" pitchFamily="2" charset="2"/>
              <a:buChar char="§"/>
            </a:pPr>
            <a:r>
              <a:rPr lang="en-US" dirty="0"/>
              <a:t>Scripted program for conv stim has been described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Investigators should make every attempt to script programming where possible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Investigators should ensure site staff training on the programming script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Where site staff training is not feasible , industry representatives may program according to study algorithm in the presence of site staff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Who, where , how often and for how long </a:t>
            </a:r>
          </a:p>
        </p:txBody>
      </p:sp>
    </p:spTree>
    <p:extLst>
      <p:ext uri="{BB962C8B-B14F-4D97-AF65-F5344CB8AC3E}">
        <p14:creationId xmlns:p14="http://schemas.microsoft.com/office/powerpoint/2010/main" val="321157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C949C1-9D3D-2040-A50F-91E16168F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Recommendations for reporting programming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46EBDD-210A-8848-9FB0-6F9B4438F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494" y="672353"/>
            <a:ext cx="8736106" cy="4242547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en-US" dirty="0"/>
              <a:t>Investigators should describe programming algorithm  in the methods section including: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Intended programming script or ranges of Amp, Freq, PW settings 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Intended Cathode position/Lead tip position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Personnel 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Intended frequency and setting</a:t>
            </a:r>
          </a:p>
          <a:p>
            <a:pPr>
              <a:buFont typeface="Wingdings" pitchFamily="2" charset="2"/>
              <a:buChar char="§"/>
            </a:pPr>
            <a:r>
              <a:rPr lang="en-US" dirty="0"/>
              <a:t>Investigators report on programming in the results section to include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Mean (SD) and ranges of Amp , PW and Frequency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Cathode position/Lead tip position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Personnel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Frequency and intensity of programming 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Setting </a:t>
            </a:r>
          </a:p>
          <a:p>
            <a:pPr lvl="1">
              <a:buFont typeface="Wingdings" pitchFamily="2" charset="2"/>
              <a:buChar char="§"/>
            </a:pPr>
            <a:r>
              <a:rPr lang="en-US" dirty="0"/>
              <a:t>Outcome ?</a:t>
            </a:r>
          </a:p>
          <a:p>
            <a:pPr marL="3429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088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25DA9-248E-B44E-A6A0-8C5A9C2D4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Classification of SCS RCTs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5C72D-E6C9-324E-95EC-FAB63ADDF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200000"/>
              </a:lnSpc>
            </a:pPr>
            <a:r>
              <a:rPr lang="en-US" sz="2250" dirty="0"/>
              <a:t>Effectiveness of SCS in Pain indications.</a:t>
            </a:r>
          </a:p>
          <a:p>
            <a:pPr lvl="1">
              <a:lnSpc>
                <a:spcPct val="200000"/>
              </a:lnSpc>
            </a:pPr>
            <a:r>
              <a:rPr lang="en-US" sz="2250" dirty="0"/>
              <a:t>Device Comparison Studies.</a:t>
            </a:r>
          </a:p>
          <a:p>
            <a:pPr lvl="1">
              <a:lnSpc>
                <a:spcPct val="200000"/>
              </a:lnSpc>
            </a:pPr>
            <a:r>
              <a:rPr lang="en-US" sz="2250" dirty="0"/>
              <a:t>Investigations of modes/parameter of stimulation.</a:t>
            </a:r>
          </a:p>
          <a:p>
            <a:pPr lvl="1">
              <a:lnSpc>
                <a:spcPct val="200000"/>
              </a:lnSpc>
            </a:pPr>
            <a:r>
              <a:rPr lang="en-US" sz="2250" dirty="0"/>
              <a:t>Sham controlled RCT.</a:t>
            </a:r>
          </a:p>
        </p:txBody>
      </p:sp>
    </p:spTree>
    <p:extLst>
      <p:ext uri="{BB962C8B-B14F-4D97-AF65-F5344CB8AC3E}">
        <p14:creationId xmlns:p14="http://schemas.microsoft.com/office/powerpoint/2010/main" val="525742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7285" y="260504"/>
            <a:ext cx="5600700" cy="342900"/>
          </a:xfrm>
        </p:spPr>
        <p:txBody>
          <a:bodyPr/>
          <a:lstStyle/>
          <a:p>
            <a:r>
              <a:rPr lang="en-US" dirty="0"/>
              <a:t>Placebo controlled studies in Spinal Cord Stimulation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895" y="1155031"/>
            <a:ext cx="5171763" cy="29570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284" y="778556"/>
            <a:ext cx="6208295" cy="413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439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44F3A9-C193-4742-A190-78A77C505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154" y="537640"/>
            <a:ext cx="1422400" cy="1422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085" y="2181154"/>
            <a:ext cx="1263158" cy="15782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Barriers to Placebo Controlled Trials in SCS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Paraesthesias</a:t>
            </a:r>
          </a:p>
          <a:p>
            <a:endParaRPr lang="en-US" dirty="0"/>
          </a:p>
          <a:p>
            <a:r>
              <a:rPr lang="en-US" dirty="0"/>
              <a:t>Subjects Handheld SCS programmer</a:t>
            </a:r>
          </a:p>
          <a:p>
            <a:endParaRPr lang="en-US" dirty="0"/>
          </a:p>
          <a:p>
            <a:r>
              <a:rPr lang="en-US" dirty="0"/>
              <a:t>Recharging 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Consent issues</a:t>
            </a:r>
          </a:p>
          <a:p>
            <a:endParaRPr lang="en-US" dirty="0"/>
          </a:p>
          <a:p>
            <a:r>
              <a:rPr lang="en-US" dirty="0"/>
              <a:t>Device Programming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750" y="1703849"/>
            <a:ext cx="561975" cy="933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1589" y="3839861"/>
            <a:ext cx="1240322" cy="99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6921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43000" y="57150"/>
            <a:ext cx="7503459" cy="342900"/>
          </a:xfrm>
        </p:spPr>
        <p:txBody>
          <a:bodyPr/>
          <a:lstStyle/>
          <a:p>
            <a:r>
              <a:rPr lang="en-US" dirty="0"/>
              <a:t>Placebo Controlled Trials in Spinal Cord Stimulation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6882458"/>
              </p:ext>
            </p:extLst>
          </p:nvPr>
        </p:nvGraphicFramePr>
        <p:xfrm>
          <a:off x="0" y="1"/>
          <a:ext cx="9036424" cy="52115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1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14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14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66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97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15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55065">
                <a:tc>
                  <a:txBody>
                    <a:bodyPr/>
                    <a:lstStyle/>
                    <a:p>
                      <a:r>
                        <a:rPr lang="en-US" sz="1100" dirty="0"/>
                        <a:t>Study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Condition</a:t>
                      </a:r>
                    </a:p>
                    <a:p>
                      <a:r>
                        <a:rPr lang="en-US" sz="1100" dirty="0"/>
                        <a:t>Population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Test</a:t>
                      </a:r>
                      <a:r>
                        <a:rPr lang="en-US" sz="1100" baseline="0" dirty="0"/>
                        <a:t> 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Placebo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Comment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627">
                <a:tc>
                  <a:txBody>
                    <a:bodyPr/>
                    <a:lstStyle/>
                    <a:p>
                      <a:r>
                        <a:rPr lang="en-US" sz="1100" dirty="0" err="1"/>
                        <a:t>Eddicks</a:t>
                      </a:r>
                      <a:r>
                        <a:rPr lang="en-US" sz="1100" dirty="0"/>
                        <a:t> et al.</a:t>
                      </a:r>
                    </a:p>
                    <a:p>
                      <a:r>
                        <a:rPr lang="en-US" sz="1100" dirty="0"/>
                        <a:t>(2007)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RA</a:t>
                      </a:r>
                    </a:p>
                    <a:p>
                      <a:r>
                        <a:rPr lang="en-US" sz="1100" dirty="0"/>
                        <a:t>Existing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Conv SCS</a:t>
                      </a:r>
                    </a:p>
                    <a:p>
                      <a:r>
                        <a:rPr lang="en-US" sz="1100" dirty="0"/>
                        <a:t>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0.1V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Patient Programmer ?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627">
                <a:tc>
                  <a:txBody>
                    <a:bodyPr/>
                    <a:lstStyle/>
                    <a:p>
                      <a:r>
                        <a:rPr lang="en-US" sz="1100" dirty="0" err="1"/>
                        <a:t>Lanza</a:t>
                      </a:r>
                      <a:r>
                        <a:rPr lang="en-US" sz="1100" dirty="0"/>
                        <a:t> et al.</a:t>
                      </a:r>
                    </a:p>
                    <a:p>
                      <a:r>
                        <a:rPr lang="en-US" sz="1100" dirty="0"/>
                        <a:t>(2011)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RA</a:t>
                      </a:r>
                    </a:p>
                    <a:p>
                      <a:r>
                        <a:rPr lang="en-US" sz="1100" dirty="0"/>
                        <a:t>New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SCS,</a:t>
                      </a:r>
                      <a:endParaRPr lang="en-US" sz="1100" baseline="0" dirty="0"/>
                    </a:p>
                    <a:p>
                      <a:r>
                        <a:rPr lang="en-US" sz="1100" baseline="0" dirty="0"/>
                        <a:t>ST 75-80% of T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0.05 V  1 hour/ day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Patient Programmer ?</a:t>
                      </a:r>
                    </a:p>
                    <a:p>
                      <a:r>
                        <a:rPr lang="en-US" sz="1100" dirty="0"/>
                        <a:t>Position  of patient for ST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1265">
                <a:tc>
                  <a:txBody>
                    <a:bodyPr/>
                    <a:lstStyle/>
                    <a:p>
                      <a:r>
                        <a:rPr lang="en-US" sz="1100" dirty="0" err="1"/>
                        <a:t>Zipes</a:t>
                      </a:r>
                      <a:r>
                        <a:rPr lang="en-US" sz="1100" dirty="0"/>
                        <a:t> et al.</a:t>
                      </a:r>
                    </a:p>
                    <a:p>
                      <a:r>
                        <a:rPr lang="en-US" sz="1100" dirty="0"/>
                        <a:t>(2012)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68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RA</a:t>
                      </a:r>
                    </a:p>
                    <a:p>
                      <a:r>
                        <a:rPr lang="en-US" sz="1100" dirty="0"/>
                        <a:t>New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HS</a:t>
                      </a:r>
                    </a:p>
                    <a:p>
                      <a:r>
                        <a:rPr lang="en-US" sz="1100" dirty="0"/>
                        <a:t>Conv SCS with programmer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LS</a:t>
                      </a:r>
                      <a:r>
                        <a:rPr lang="en-US" sz="1100" baseline="0" dirty="0"/>
                        <a:t> </a:t>
                      </a:r>
                    </a:p>
                    <a:p>
                      <a:r>
                        <a:rPr lang="en-US" sz="1100" baseline="0" dirty="0" err="1"/>
                        <a:t>Suprathreshold</a:t>
                      </a:r>
                      <a:r>
                        <a:rPr lang="en-US" sz="1100" baseline="0" dirty="0"/>
                        <a:t> stim 1min/day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Position ?</a:t>
                      </a:r>
                    </a:p>
                    <a:p>
                      <a:r>
                        <a:rPr lang="en-US" sz="1100" dirty="0"/>
                        <a:t>Programmer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627">
                <a:tc>
                  <a:txBody>
                    <a:bodyPr/>
                    <a:lstStyle/>
                    <a:p>
                      <a:r>
                        <a:rPr lang="en-US" sz="1100" dirty="0" err="1"/>
                        <a:t>Wolter</a:t>
                      </a:r>
                      <a:r>
                        <a:rPr lang="en-US" sz="1100" dirty="0"/>
                        <a:t> et 2011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NeuP</a:t>
                      </a:r>
                      <a:r>
                        <a:rPr lang="en-US" sz="1100" dirty="0"/>
                        <a:t>  Existing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Subthreshold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OFF</a:t>
                      </a:r>
                    </a:p>
                    <a:p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PT in all positions</a:t>
                      </a:r>
                    </a:p>
                    <a:p>
                      <a:r>
                        <a:rPr lang="en-US" sz="1100" dirty="0"/>
                        <a:t>Programmer in sealed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09795860"/>
                  </a:ext>
                </a:extLst>
              </a:tr>
              <a:tr h="396627">
                <a:tc>
                  <a:txBody>
                    <a:bodyPr/>
                    <a:lstStyle/>
                    <a:p>
                      <a:r>
                        <a:rPr lang="en-US" sz="1100" dirty="0"/>
                        <a:t>De </a:t>
                      </a:r>
                      <a:r>
                        <a:rPr lang="en-US" sz="1100" dirty="0" err="1"/>
                        <a:t>Ridder</a:t>
                      </a:r>
                      <a:endParaRPr lang="en-US" sz="1100" dirty="0"/>
                    </a:p>
                    <a:p>
                      <a:r>
                        <a:rPr lang="en-US" sz="1100" dirty="0"/>
                        <a:t>(2013)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FBSS</a:t>
                      </a:r>
                    </a:p>
                    <a:p>
                      <a:r>
                        <a:rPr lang="en-US" sz="1100" dirty="0"/>
                        <a:t>During trial period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Burst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Switch off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Non sterile EON IPG</a:t>
                      </a:r>
                    </a:p>
                    <a:p>
                      <a:r>
                        <a:rPr lang="en-US" sz="1100" dirty="0"/>
                        <a:t>Supine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076">
                <a:tc>
                  <a:txBody>
                    <a:bodyPr/>
                    <a:lstStyle/>
                    <a:p>
                      <a:r>
                        <a:rPr lang="en-US" sz="1100" dirty="0"/>
                        <a:t>Perruchoud et al. (2013)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37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FBSS</a:t>
                      </a:r>
                    </a:p>
                    <a:p>
                      <a:r>
                        <a:rPr lang="en-US" sz="1100" dirty="0"/>
                        <a:t>Existing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HFSCS (5KHz)</a:t>
                      </a:r>
                    </a:p>
                    <a:p>
                      <a:r>
                        <a:rPr lang="en-US" sz="1100" dirty="0"/>
                        <a:t>Rechargeable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Sham</a:t>
                      </a:r>
                    </a:p>
                    <a:p>
                      <a:r>
                        <a:rPr lang="en-US" sz="1100" dirty="0"/>
                        <a:t>Discharging  IPG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No patient programmer</a:t>
                      </a:r>
                    </a:p>
                    <a:p>
                      <a:r>
                        <a:rPr lang="en-US" sz="1100" dirty="0"/>
                        <a:t>PT supine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627">
                <a:tc>
                  <a:txBody>
                    <a:bodyPr/>
                    <a:lstStyle/>
                    <a:p>
                      <a:r>
                        <a:rPr lang="en-US" sz="1100" dirty="0" err="1"/>
                        <a:t>Schu</a:t>
                      </a:r>
                      <a:r>
                        <a:rPr lang="en-US" sz="1100" dirty="0"/>
                        <a:t> et al.</a:t>
                      </a:r>
                    </a:p>
                    <a:p>
                      <a:r>
                        <a:rPr lang="en-US" sz="1100" dirty="0"/>
                        <a:t>(2014)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FBSS</a:t>
                      </a:r>
                    </a:p>
                    <a:p>
                      <a:r>
                        <a:rPr lang="en-US" sz="1100" dirty="0"/>
                        <a:t>Existing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Burst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Device switched off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No patient programmer </a:t>
                      </a:r>
                    </a:p>
                    <a:p>
                      <a:r>
                        <a:rPr lang="en-US" sz="1100" dirty="0"/>
                        <a:t>Position ?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627">
                <a:tc>
                  <a:txBody>
                    <a:bodyPr/>
                    <a:lstStyle/>
                    <a:p>
                      <a:r>
                        <a:rPr lang="en-US" sz="1100" dirty="0" err="1"/>
                        <a:t>Youn</a:t>
                      </a:r>
                      <a:r>
                        <a:rPr lang="en-US" sz="1100" dirty="0"/>
                        <a:t> et al 2015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 err="1"/>
                        <a:t>NeuP</a:t>
                      </a:r>
                      <a:r>
                        <a:rPr lang="en-US" sz="1100" dirty="0"/>
                        <a:t> existing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HF, conv and OFF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OFF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HF 200-1200HZ</a:t>
                      </a:r>
                    </a:p>
                    <a:p>
                      <a:r>
                        <a:rPr lang="en-US" sz="1100" dirty="0"/>
                        <a:t>No OFF details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97347053"/>
                  </a:ext>
                </a:extLst>
              </a:tr>
              <a:tr h="396627">
                <a:tc>
                  <a:txBody>
                    <a:bodyPr/>
                    <a:lstStyle/>
                    <a:p>
                      <a:r>
                        <a:rPr lang="en-US" sz="1100" dirty="0" err="1"/>
                        <a:t>Tjepkema</a:t>
                      </a:r>
                      <a:r>
                        <a:rPr lang="en-US" sz="1100" dirty="0"/>
                        <a:t>-C.</a:t>
                      </a:r>
                      <a:r>
                        <a:rPr lang="en-US" sz="1100" baseline="0" dirty="0"/>
                        <a:t> et al (2016)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41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FBSS</a:t>
                      </a:r>
                    </a:p>
                    <a:p>
                      <a:r>
                        <a:rPr lang="en-US" sz="1100" dirty="0"/>
                        <a:t>Existing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Burst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baseline="0" dirty="0"/>
                        <a:t>Burst  at 0.1mA</a:t>
                      </a:r>
                      <a:endParaRPr lang="en-US" sz="11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Position ?</a:t>
                      </a:r>
                    </a:p>
                    <a:p>
                      <a:endParaRPr lang="en-US" sz="11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627">
                <a:tc>
                  <a:txBody>
                    <a:bodyPr/>
                    <a:lstStyle/>
                    <a:p>
                      <a:r>
                        <a:rPr lang="en-US" sz="1100" dirty="0" err="1"/>
                        <a:t>Kreik</a:t>
                      </a:r>
                      <a:r>
                        <a:rPr lang="en-US" sz="1100" dirty="0"/>
                        <a:t> et al</a:t>
                      </a:r>
                    </a:p>
                    <a:p>
                      <a:r>
                        <a:rPr lang="en-US" sz="1100" dirty="0"/>
                        <a:t>(2017)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89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CRPS (new)</a:t>
                      </a:r>
                    </a:p>
                    <a:p>
                      <a:r>
                        <a:rPr lang="en-US" sz="1100" dirty="0"/>
                        <a:t>3 months stabilization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40 Hz, 500Hz, 1200Hz, Burst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Device off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Sitting and Supine</a:t>
                      </a:r>
                    </a:p>
                    <a:p>
                      <a:r>
                        <a:rPr lang="en-US" sz="1100" dirty="0"/>
                        <a:t>Recharge as needed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77043022"/>
                  </a:ext>
                </a:extLst>
              </a:tr>
              <a:tr h="477076">
                <a:tc>
                  <a:txBody>
                    <a:bodyPr/>
                    <a:lstStyle/>
                    <a:p>
                      <a:r>
                        <a:rPr lang="en-US" sz="1100" dirty="0"/>
                        <a:t>Al-</a:t>
                      </a:r>
                      <a:r>
                        <a:rPr lang="en-US" sz="1100" dirty="0" err="1"/>
                        <a:t>Kaisy</a:t>
                      </a:r>
                      <a:r>
                        <a:rPr lang="en-US" sz="1100" dirty="0"/>
                        <a:t> et al</a:t>
                      </a:r>
                    </a:p>
                    <a:p>
                      <a:r>
                        <a:rPr lang="en-US" sz="1100" dirty="0"/>
                        <a:t>(2018)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24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FBSS</a:t>
                      </a:r>
                    </a:p>
                    <a:p>
                      <a:r>
                        <a:rPr lang="en-US" sz="1100" dirty="0"/>
                        <a:t>New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1,3 and 6KHz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Sham</a:t>
                      </a:r>
                    </a:p>
                    <a:p>
                      <a:r>
                        <a:rPr lang="en-US" sz="1100" dirty="0"/>
                        <a:t>Discharging  IPG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No patient programmer</a:t>
                      </a:r>
                    </a:p>
                    <a:p>
                      <a:r>
                        <a:rPr lang="en-US" sz="1100" dirty="0"/>
                        <a:t>PT supine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70926291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A0685E2-E2C2-3A42-852C-4F79C039DC8A}"/>
              </a:ext>
            </a:extLst>
          </p:cNvPr>
          <p:cNvSpPr/>
          <p:nvPr/>
        </p:nvSpPr>
        <p:spPr>
          <a:xfrm>
            <a:off x="0" y="2233595"/>
            <a:ext cx="9036424" cy="38100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245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0F4F0-D32A-F040-BB6D-03C829B62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Sham Control Conclusions &amp; 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4D8C76-8A8D-F548-AC01-4C36ABFB6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224" y="645459"/>
            <a:ext cx="8794376" cy="4269441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en-US" dirty="0"/>
              <a:t>Sham SCS is  a variable entity across studies. 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Paraesthesia stim  sham can consist of 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Very Low amplitude continuous </a:t>
            </a:r>
            <a:r>
              <a:rPr lang="en-US" dirty="0" err="1"/>
              <a:t>verum</a:t>
            </a:r>
            <a:r>
              <a:rPr lang="en-US" dirty="0"/>
              <a:t> stimulation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Short duration </a:t>
            </a:r>
            <a:r>
              <a:rPr lang="en-US" dirty="0" err="1"/>
              <a:t>supratheshold</a:t>
            </a:r>
            <a:r>
              <a:rPr lang="en-US" dirty="0"/>
              <a:t> stimulation 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No stimulation</a:t>
            </a:r>
          </a:p>
          <a:p>
            <a:pPr lvl="1">
              <a:buFont typeface="Wingdings" pitchFamily="2" charset="2"/>
              <a:buChar char="q"/>
            </a:pPr>
            <a:r>
              <a:rPr lang="en-US" dirty="0"/>
              <a:t>All carry an inherent risk</a:t>
            </a:r>
          </a:p>
          <a:p>
            <a:pPr marL="342900" lvl="1" indent="0">
              <a:buNone/>
            </a:pP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Sham complexity increases with use rechargeable systems. 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Sham SCS for rechargeable devices needs to account for risk of unblinding through recharging frequency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Self discharging IPG needs to consider current use in active arm (crossover studies)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Patient Programmer status should be reported in sham studies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Sham controlled Studies need to confirm adequacy of blinding.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  <a:p>
            <a:pPr>
              <a:buFont typeface="Wingdings" pitchFamily="2" charset="2"/>
              <a:buChar char="q"/>
            </a:pPr>
            <a:r>
              <a:rPr lang="en-US" dirty="0"/>
              <a:t>Studies using Perception Thresholds (PT) should report PT measurement position</a:t>
            </a:r>
          </a:p>
          <a:p>
            <a:pPr>
              <a:buFont typeface="Wingdings" pitchFamily="2" charset="2"/>
              <a:buChar char="q"/>
            </a:pPr>
            <a:endParaRPr lang="en-US" dirty="0"/>
          </a:p>
          <a:p>
            <a:pPr>
              <a:buFont typeface="Wingdings" pitchFamily="2" charset="2"/>
              <a:buChar char="q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482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0"/>
            <a:ext cx="9144000" cy="12192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3999" y="361952"/>
            <a:ext cx="3810003" cy="65362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1047750"/>
            <a:ext cx="8229600" cy="114300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D64228-6D89-FC49-9165-1C74ECC45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858" y="1963485"/>
            <a:ext cx="2658035" cy="316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97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AD8B6-A9FB-3A41-882B-54E47F9AC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Programming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DAC15A-FCAA-9A4A-831C-58E6460E4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680" y="971550"/>
            <a:ext cx="5750560" cy="394335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Why does programming matter ?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Outcomes of SCS dependent on appropriate programming.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No consensus on what constitutes appropriate programming.</a:t>
            </a:r>
          </a:p>
          <a:p>
            <a:pPr lvl="2">
              <a:lnSpc>
                <a:spcPct val="150000"/>
              </a:lnSpc>
            </a:pPr>
            <a:r>
              <a:rPr lang="en-US" sz="1900" dirty="0"/>
              <a:t>No standard programming for conventional SCS </a:t>
            </a:r>
          </a:p>
          <a:p>
            <a:pPr lvl="2">
              <a:lnSpc>
                <a:spcPct val="150000"/>
              </a:lnSpc>
            </a:pPr>
            <a:r>
              <a:rPr lang="en-US" sz="1900" dirty="0"/>
              <a:t>Partial Standard Programming for HF10 reported </a:t>
            </a:r>
          </a:p>
          <a:p>
            <a:pPr lvl="2">
              <a:lnSpc>
                <a:spcPct val="150000"/>
              </a:lnSpc>
            </a:pPr>
            <a:r>
              <a:rPr lang="en-US" sz="1900" dirty="0"/>
              <a:t>Partial Standard programming for Burst reported</a:t>
            </a:r>
          </a:p>
          <a:p>
            <a:pPr lvl="2">
              <a:lnSpc>
                <a:spcPct val="150000"/>
              </a:lnSpc>
            </a:pPr>
            <a:r>
              <a:rPr lang="en-US" sz="1900" dirty="0"/>
              <a:t>Partial Standard for HD/ </a:t>
            </a:r>
            <a:r>
              <a:rPr lang="en-US" sz="1900" dirty="0" err="1"/>
              <a:t>subparaesthesia</a:t>
            </a:r>
            <a:r>
              <a:rPr lang="en-US" sz="1900" dirty="0"/>
              <a:t>  </a:t>
            </a:r>
          </a:p>
          <a:p>
            <a:pPr>
              <a:lnSpc>
                <a:spcPct val="150000"/>
              </a:lnSpc>
            </a:pPr>
            <a:r>
              <a:rPr lang="en-US" sz="1600" b="1" dirty="0"/>
              <a:t>SCS programming parameters </a:t>
            </a:r>
          </a:p>
          <a:p>
            <a:pPr lvl="1">
              <a:lnSpc>
                <a:spcPct val="150000"/>
              </a:lnSpc>
            </a:pPr>
            <a:r>
              <a:rPr lang="en-US" sz="1450" b="1" dirty="0"/>
              <a:t>Frequency (Hz)</a:t>
            </a:r>
          </a:p>
          <a:p>
            <a:pPr lvl="1">
              <a:lnSpc>
                <a:spcPct val="150000"/>
              </a:lnSpc>
            </a:pPr>
            <a:r>
              <a:rPr lang="en-US" sz="1450" b="1" dirty="0"/>
              <a:t>Pulse Width (</a:t>
            </a:r>
            <a:r>
              <a:rPr lang="en-US" sz="1450" b="1" dirty="0" err="1"/>
              <a:t>mcsec</a:t>
            </a:r>
            <a:r>
              <a:rPr lang="en-US" sz="1450" b="1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sz="1450" b="1" dirty="0"/>
              <a:t>Amplitude (</a:t>
            </a:r>
            <a:r>
              <a:rPr lang="en-US" sz="1450" b="1" dirty="0" err="1"/>
              <a:t>mAmp</a:t>
            </a:r>
            <a:r>
              <a:rPr lang="en-US" sz="1450" b="1" dirty="0"/>
              <a:t>)</a:t>
            </a:r>
          </a:p>
          <a:p>
            <a:pPr lvl="1">
              <a:lnSpc>
                <a:spcPct val="150000"/>
              </a:lnSpc>
            </a:pPr>
            <a:r>
              <a:rPr lang="en-US" sz="1450" b="1" dirty="0"/>
              <a:t>Cathode location /Lead tip location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CE5325-1334-354D-AD5E-4858161A09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Under the bonnet of Programming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EFF578F-E9C3-BD41-B477-FAB9D2A18B3D}"/>
              </a:ext>
            </a:extLst>
          </p:cNvPr>
          <p:cNvGrpSpPr/>
          <p:nvPr/>
        </p:nvGrpSpPr>
        <p:grpSpPr>
          <a:xfrm>
            <a:off x="6094730" y="1489075"/>
            <a:ext cx="2908300" cy="2908300"/>
            <a:chOff x="6094730" y="1489075"/>
            <a:chExt cx="2908300" cy="29083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2FFEB00-060C-0B46-9A44-CC25B01E83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4730" y="1489075"/>
              <a:ext cx="2908300" cy="29083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9DC3E8B-BE64-CA4E-B519-DC1F78EAFF22}"/>
                </a:ext>
              </a:extLst>
            </p:cNvPr>
            <p:cNvSpPr txBox="1"/>
            <p:nvPr/>
          </p:nvSpPr>
          <p:spPr>
            <a:xfrm>
              <a:off x="7559040" y="2265680"/>
              <a:ext cx="193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-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+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26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E657C0-93C0-9E4F-8D7D-3F06975EB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 the Bonnet of Device Programming: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F6D3C9-92A2-EC47-B3DE-A9E6998E6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281" y="917410"/>
            <a:ext cx="5267063" cy="36411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76002B-C51A-1146-8E35-25454940B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306" y="917411"/>
            <a:ext cx="5762871" cy="38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9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Placebo in Neuropathic Pain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THE 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35874" y="1732431"/>
            <a:ext cx="5838825" cy="484748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214313" indent="-214313">
              <a:buFont typeface="Wingdings" charset="2"/>
              <a:buChar char="§"/>
            </a:pPr>
            <a:r>
              <a:rPr lang="en-US" sz="1500" dirty="0"/>
              <a:t>Large Placebo response in Neuropathic Pain</a:t>
            </a:r>
          </a:p>
          <a:p>
            <a:pPr lvl="1"/>
            <a:endParaRPr lang="en-US" sz="1500" dirty="0"/>
          </a:p>
          <a:p>
            <a:pPr marL="214313" indent="-214313">
              <a:buFont typeface="Wingdings" charset="2"/>
              <a:buChar char="§"/>
            </a:pPr>
            <a:r>
              <a:rPr lang="en-US" sz="1500" dirty="0"/>
              <a:t>Participants with highest intervention response also tend to have the highest placebo response</a:t>
            </a:r>
          </a:p>
          <a:p>
            <a:pPr marL="214313" indent="-214313">
              <a:buFont typeface="Wingdings" charset="2"/>
              <a:buChar char="§"/>
            </a:pPr>
            <a:endParaRPr lang="en-US" sz="1500" dirty="0"/>
          </a:p>
          <a:p>
            <a:pPr marL="214313" indent="-214313">
              <a:buFont typeface="Wingdings" charset="2"/>
              <a:buChar char="§"/>
            </a:pPr>
            <a:endParaRPr lang="en-US" sz="1500" dirty="0"/>
          </a:p>
          <a:p>
            <a:pPr marL="214313" indent="-214313">
              <a:buFont typeface="Wingdings" charset="2"/>
              <a:buChar char="§"/>
            </a:pPr>
            <a:r>
              <a:rPr lang="en-US" sz="1500" dirty="0"/>
              <a:t>Predictors of a higher placebo response</a:t>
            </a:r>
          </a:p>
          <a:p>
            <a:pPr marL="557213" lvl="1" indent="-214313">
              <a:buFont typeface="Wingdings" charset="2"/>
              <a:buChar char="§"/>
            </a:pPr>
            <a:r>
              <a:rPr lang="en-US" sz="1500" dirty="0"/>
              <a:t>Higher baseline pain</a:t>
            </a:r>
          </a:p>
          <a:p>
            <a:pPr marL="557213" lvl="1" indent="-214313">
              <a:buFont typeface="Wingdings" charset="2"/>
              <a:buChar char="§"/>
            </a:pPr>
            <a:r>
              <a:rPr lang="en-US" sz="1500" dirty="0"/>
              <a:t>Opioid trials</a:t>
            </a:r>
          </a:p>
          <a:p>
            <a:pPr marL="557213" lvl="1" indent="-214313">
              <a:buFont typeface="Wingdings" charset="2"/>
              <a:buChar char="§"/>
            </a:pPr>
            <a:r>
              <a:rPr lang="en-US" sz="1500" b="1" dirty="0"/>
              <a:t>Higher number of face to face visits</a:t>
            </a:r>
          </a:p>
          <a:p>
            <a:pPr marL="557213" lvl="1" indent="-214313">
              <a:buFont typeface="Wingdings" charset="2"/>
              <a:buChar char="§"/>
            </a:pPr>
            <a:r>
              <a:rPr lang="en-US" sz="1500" dirty="0"/>
              <a:t>Age</a:t>
            </a:r>
          </a:p>
          <a:p>
            <a:pPr marL="557213" lvl="1" indent="-214313">
              <a:buFont typeface="Wingdings" charset="2"/>
              <a:buChar char="§"/>
            </a:pPr>
            <a:r>
              <a:rPr lang="en-US" sz="1500" dirty="0"/>
              <a:t>Long washout Periods</a:t>
            </a:r>
          </a:p>
          <a:p>
            <a:pPr marL="557213" lvl="1" indent="-214313">
              <a:buFont typeface="Wingdings" charset="2"/>
              <a:buChar char="§"/>
            </a:pPr>
            <a:r>
              <a:rPr lang="en-US" sz="1500" dirty="0"/>
              <a:t>Discontinuation due to adverse events</a:t>
            </a:r>
          </a:p>
          <a:p>
            <a:pPr marL="214313" indent="-214313">
              <a:buFont typeface="Wingdings" charset="2"/>
              <a:buChar char="§"/>
            </a:pPr>
            <a:endParaRPr lang="en-US" sz="1650" dirty="0"/>
          </a:p>
          <a:p>
            <a:pPr marL="214313" indent="-214313">
              <a:buFont typeface="Wingdings" charset="2"/>
              <a:buChar char="§"/>
            </a:pPr>
            <a:endParaRPr lang="en-US" sz="1650" dirty="0"/>
          </a:p>
          <a:p>
            <a:pPr marL="214313" indent="-214313">
              <a:buFont typeface="Wingdings" charset="2"/>
              <a:buChar char="§"/>
            </a:pPr>
            <a:endParaRPr lang="en-US" sz="1350" dirty="0"/>
          </a:p>
        </p:txBody>
      </p:sp>
      <p:sp>
        <p:nvSpPr>
          <p:cNvPr id="16" name="TextBox 15"/>
          <p:cNvSpPr txBox="1"/>
          <p:nvPr/>
        </p:nvSpPr>
        <p:spPr>
          <a:xfrm>
            <a:off x="1476375" y="4762500"/>
            <a:ext cx="62198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/>
              <a:t>Vase, L., et al. (2016). "Placebo, </a:t>
            </a:r>
            <a:r>
              <a:rPr lang="en-US" sz="750" dirty="0" err="1"/>
              <a:t>nocebo</a:t>
            </a:r>
            <a:r>
              <a:rPr lang="en-US" sz="750" dirty="0"/>
              <a:t>, and neuropathic pain." </a:t>
            </a:r>
            <a:r>
              <a:rPr lang="en-US" sz="750" u="sng" dirty="0"/>
              <a:t>Pain </a:t>
            </a:r>
            <a:r>
              <a:rPr lang="en-US" sz="750" b="1" u="sng" dirty="0"/>
              <a:t>157 </a:t>
            </a:r>
            <a:r>
              <a:rPr lang="en-US" sz="750" b="1" u="sng" dirty="0" err="1"/>
              <a:t>Suppl</a:t>
            </a:r>
            <a:r>
              <a:rPr lang="en-US" sz="750" b="1" u="sng" dirty="0"/>
              <a:t> 1</a:t>
            </a:r>
            <a:r>
              <a:rPr lang="en-US" sz="750" u="sng" dirty="0"/>
              <a:t>: S98-S105</a:t>
            </a:r>
          </a:p>
          <a:p>
            <a:endParaRPr lang="en-US" sz="75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931FFE-6AE1-C049-8CA4-A91904E1D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679" y="723147"/>
            <a:ext cx="3410473" cy="100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5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5350"/>
            <a:ext cx="5943600" cy="342900"/>
          </a:xfrm>
        </p:spPr>
        <p:txBody>
          <a:bodyPr/>
          <a:lstStyle/>
          <a:p>
            <a:r>
              <a:rPr lang="en-US" dirty="0"/>
              <a:t>Device Programming in Neurmodulation RCT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363775" y="430374"/>
            <a:ext cx="5600700" cy="228600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/>
              <a:t>Pragmatic Approach?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359514" y="1203332"/>
            <a:ext cx="6428854" cy="1728192"/>
            <a:chOff x="323528" y="1268760"/>
            <a:chExt cx="8542643" cy="204353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528" y="1268760"/>
              <a:ext cx="8542643" cy="204353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" name="Rectangle 5"/>
            <p:cNvSpPr/>
            <p:nvPr/>
          </p:nvSpPr>
          <p:spPr>
            <a:xfrm>
              <a:off x="323528" y="1268760"/>
              <a:ext cx="3240360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283968" y="2420888"/>
              <a:ext cx="4464496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23528" y="2852936"/>
              <a:ext cx="4104456" cy="4593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603611" y="3274424"/>
            <a:ext cx="59406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56856" lvl="1" indent="-214313">
              <a:buFont typeface="Arial" charset="0"/>
              <a:buChar char="•"/>
            </a:pPr>
            <a:r>
              <a:rPr lang="en-US" b="1" dirty="0"/>
              <a:t>Personnel  (industry, clinical or combination)</a:t>
            </a:r>
          </a:p>
          <a:p>
            <a:pPr marL="556856" lvl="1" indent="-214313">
              <a:buFont typeface="Arial" charset="0"/>
              <a:buChar char="•"/>
            </a:pPr>
            <a:r>
              <a:rPr lang="en-US" b="1" dirty="0"/>
              <a:t>Frequency </a:t>
            </a:r>
          </a:p>
          <a:p>
            <a:pPr marL="556856" lvl="1" indent="-214313">
              <a:buFont typeface="Arial" charset="0"/>
              <a:buChar char="•"/>
            </a:pPr>
            <a:r>
              <a:rPr lang="en-US" b="1" dirty="0"/>
              <a:t>Duration </a:t>
            </a:r>
          </a:p>
          <a:p>
            <a:pPr marL="556856" lvl="1" indent="-214313">
              <a:buFont typeface="Arial" charset="0"/>
              <a:buChar char="•"/>
            </a:pPr>
            <a:r>
              <a:rPr lang="en-US" b="1" dirty="0"/>
              <a:t>Setting </a:t>
            </a:r>
          </a:p>
          <a:p>
            <a:pPr marL="556856" lvl="1" indent="-214313">
              <a:buFont typeface="Arial" charset="0"/>
              <a:buChar char="•"/>
            </a:pPr>
            <a:r>
              <a:rPr lang="en-US" b="1" dirty="0"/>
              <a:t>Scripted programming ?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2C581A-4F74-E44A-8A08-5CCFD311C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591" y="3274424"/>
            <a:ext cx="2223491" cy="166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4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AD8B6-A9FB-3A41-882B-54E47F9AC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Programming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DAC15A-FCAA-9A4A-831C-58E6460E4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200000"/>
              </a:lnSpc>
            </a:pPr>
            <a:r>
              <a:rPr lang="en-US" sz="1600" dirty="0"/>
              <a:t>Usually delegated to industry representative operating in isolation from clinical/research staff.</a:t>
            </a:r>
          </a:p>
          <a:p>
            <a:pPr lvl="1">
              <a:lnSpc>
                <a:spcPct val="200000"/>
              </a:lnSpc>
            </a:pPr>
            <a:r>
              <a:rPr lang="en-US" sz="1600" dirty="0"/>
              <a:t>Impact on reporting of SCS failure/explant within RCT. </a:t>
            </a:r>
          </a:p>
          <a:p>
            <a:pPr lvl="1">
              <a:lnSpc>
                <a:spcPct val="200000"/>
              </a:lnSpc>
            </a:pPr>
            <a:r>
              <a:rPr lang="en-US" sz="1600" dirty="0"/>
              <a:t>No reporting of frequency of programming across groups</a:t>
            </a:r>
          </a:p>
          <a:p>
            <a:pPr lvl="1">
              <a:lnSpc>
                <a:spcPct val="200000"/>
              </a:lnSpc>
            </a:pPr>
            <a:r>
              <a:rPr lang="en-US" sz="1600" dirty="0"/>
              <a:t>Frequent visits and perceived </a:t>
            </a:r>
            <a:r>
              <a:rPr lang="en-US" sz="1600" dirty="0" err="1"/>
              <a:t>focussed</a:t>
            </a:r>
            <a:r>
              <a:rPr lang="en-US" sz="1600" dirty="0"/>
              <a:t> attention can impact pain scores and satisfaction.</a:t>
            </a:r>
          </a:p>
          <a:p>
            <a:pPr lvl="1">
              <a:lnSpc>
                <a:spcPct val="200000"/>
              </a:lnSpc>
            </a:pPr>
            <a:r>
              <a:rPr lang="en-US" sz="1600" dirty="0"/>
              <a:t>Programming reporting in Methods and Results sections ?</a:t>
            </a:r>
          </a:p>
          <a:p>
            <a:pPr lvl="1">
              <a:lnSpc>
                <a:spcPct val="200000"/>
              </a:lnSpc>
            </a:pPr>
            <a:r>
              <a:rPr lang="en-US" sz="1600" dirty="0"/>
              <a:t>Cost ?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CE5325-1334-354D-AD5E-4858161A09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Under the bonnet of Programming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48FD8D-9D38-7C49-80A8-B7034362B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968" y="3759200"/>
            <a:ext cx="1739900" cy="1155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C96646-011A-B349-922E-7CC9597CD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734" y="3759200"/>
            <a:ext cx="2095500" cy="965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91E8DE-F3F7-4145-B35C-E09AA5E05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733" y="3610348"/>
            <a:ext cx="1262903" cy="126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49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2A328-523F-0446-A303-D8CCCC5C1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Approaches to reporting programming methods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D090E-B76E-4040-AD9F-61637B1290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Variable Often confusing  information in different part of the manuscript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A35609-E5FA-DE4E-A563-86EBA52F3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320" y="937614"/>
            <a:ext cx="4843016" cy="370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4964CC-07F0-304F-B6ED-2F4681BD6B8B}"/>
              </a:ext>
            </a:extLst>
          </p:cNvPr>
          <p:cNvSpPr txBox="1"/>
          <p:nvPr/>
        </p:nvSpPr>
        <p:spPr>
          <a:xfrm>
            <a:off x="6929120" y="1320800"/>
            <a:ext cx="187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Extract from Methods section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4A10FE-2A96-EB4F-B948-F08A22731DDD}"/>
              </a:ext>
            </a:extLst>
          </p:cNvPr>
          <p:cNvSpPr txBox="1"/>
          <p:nvPr/>
        </p:nvSpPr>
        <p:spPr>
          <a:xfrm>
            <a:off x="101600" y="4746214"/>
            <a:ext cx="8544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/>
              <a:t>Kapural</a:t>
            </a:r>
            <a:r>
              <a:rPr lang="en-US" sz="1000" dirty="0"/>
              <a:t>, L., et al. (2015). "Novel 10-kHz High-frequency Therapy (HF10 Therapy) Is Superior to Traditional Low-frequency Spinal Cord Stimulation for the Treatment of Chronic Back and Leg Pain: The SENZA-RCT Randomized Controlled Trial." Anesthesiology 123(4): 851-860.</a:t>
            </a:r>
          </a:p>
          <a:p>
            <a:r>
              <a:rPr lang="en-US" sz="10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51619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2A328-523F-0446-A303-D8CCCC5C1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Approaches to reporting programming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9D57B-9D1C-064E-8C13-AEB85A6A03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71550"/>
            <a:ext cx="6380480" cy="3943350"/>
          </a:xfrm>
        </p:spPr>
        <p:txBody>
          <a:bodyPr/>
          <a:lstStyle/>
          <a:p>
            <a:r>
              <a:rPr lang="en-US" dirty="0"/>
              <a:t>Specific algorithm description for conventional  SCS intraoperative stimulation and subsequent adjustment during trial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Start with central  </a:t>
            </a:r>
            <a:r>
              <a:rPr lang="en-US" dirty="0" err="1"/>
              <a:t>bipole</a:t>
            </a:r>
            <a:r>
              <a:rPr lang="en-US" dirty="0"/>
              <a:t>.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if high impedance use double </a:t>
            </a:r>
            <a:r>
              <a:rPr lang="en-US" dirty="0" err="1"/>
              <a:t>bipole</a:t>
            </a:r>
            <a:r>
              <a:rPr lang="en-US" dirty="0"/>
              <a:t>.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Amplitude and PW settings aim to reduce consumption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Start with PW of 300mcsec and increase amplitude to 4.5-5.0 V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If no threshold at 5.0 V increase PW to 390 </a:t>
            </a:r>
            <a:r>
              <a:rPr lang="en-US" dirty="0" err="1"/>
              <a:t>mcsec</a:t>
            </a:r>
            <a:r>
              <a:rPr lang="en-US" dirty="0"/>
              <a:t> .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If no threshold at 8.0 V increase PW to 450 </a:t>
            </a:r>
            <a:r>
              <a:rPr lang="en-US" dirty="0" err="1"/>
              <a:t>mcsec</a:t>
            </a:r>
            <a:r>
              <a:rPr lang="en-US" dirty="0"/>
              <a:t>.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If no threshold move leads longitudinally.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Set frequency at lowest value to maintain comfort (initial 40Hz)</a:t>
            </a:r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D090E-B76E-4040-AD9F-61637B1290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 Andres et al 2017 A clearer approach 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0172305-EAFA-9346-8EE9-E1A5C9C2D302}"/>
              </a:ext>
            </a:extLst>
          </p:cNvPr>
          <p:cNvGrpSpPr/>
          <p:nvPr/>
        </p:nvGrpSpPr>
        <p:grpSpPr>
          <a:xfrm>
            <a:off x="6248400" y="1717039"/>
            <a:ext cx="2754630" cy="2680335"/>
            <a:chOff x="6094730" y="1489075"/>
            <a:chExt cx="2908300" cy="29083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312F500-CE80-8642-887C-84974E882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4730" y="1489075"/>
              <a:ext cx="2908300" cy="29083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797BA53-A313-1548-89CF-196EB09EAE48}"/>
                </a:ext>
              </a:extLst>
            </p:cNvPr>
            <p:cNvSpPr txBox="1"/>
            <p:nvPr/>
          </p:nvSpPr>
          <p:spPr>
            <a:xfrm>
              <a:off x="7559040" y="2265680"/>
              <a:ext cx="1930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-</a:t>
              </a:r>
            </a:p>
            <a:p>
              <a:r>
                <a:rPr lang="en-US" sz="12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CAB98C9-EF68-6048-B08F-249E540A4E8B}"/>
              </a:ext>
            </a:extLst>
          </p:cNvPr>
          <p:cNvSpPr txBox="1"/>
          <p:nvPr/>
        </p:nvSpPr>
        <p:spPr>
          <a:xfrm>
            <a:off x="0" y="475129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De Andres, J., et al. (2017). "Prospective, Randomized Blind Effect-on-Outcome Study of Conventional vs High-Frequency Spinal Cord Stimulation in Patients with Pain and Disability Due to Failed Back Surgery Syndrome." Pain Med.</a:t>
            </a:r>
          </a:p>
        </p:txBody>
      </p:sp>
    </p:spTree>
    <p:extLst>
      <p:ext uri="{BB962C8B-B14F-4D97-AF65-F5344CB8AC3E}">
        <p14:creationId xmlns:p14="http://schemas.microsoft.com/office/powerpoint/2010/main" val="38960226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3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6|38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2940</TotalTime>
  <Words>2167</Words>
  <Application>Microsoft Macintosh PowerPoint</Application>
  <PresentationFormat>On-screen Show (16:9)</PresentationFormat>
  <Paragraphs>483</Paragraphs>
  <Slides>24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Wingdings</vt:lpstr>
      <vt:lpstr>Office Theme</vt:lpstr>
      <vt:lpstr> Special issues in RCTs of SCS  Programming comparisons Sham stimulation   </vt:lpstr>
      <vt:lpstr>General Classification of SCS RCTs</vt:lpstr>
      <vt:lpstr>Device Programming </vt:lpstr>
      <vt:lpstr>Under the Bonnet of Device Programming:</vt:lpstr>
      <vt:lpstr>Placebo in Neuropathic Pain</vt:lpstr>
      <vt:lpstr>Device Programming in Neurmodulation RCT</vt:lpstr>
      <vt:lpstr>Device Programming </vt:lpstr>
      <vt:lpstr>Approaches to reporting programming methods</vt:lpstr>
      <vt:lpstr>Approaches to reporting programming methods</vt:lpstr>
      <vt:lpstr>Approaches to reporting programming methods</vt:lpstr>
      <vt:lpstr>Programming Reporting  in Effectiveness studies</vt:lpstr>
      <vt:lpstr>SCS Effectiveness Studies: Conclusions</vt:lpstr>
      <vt:lpstr>SCS Studies: Impact of programming on Sample Size</vt:lpstr>
      <vt:lpstr>Device Comparison RCTs</vt:lpstr>
      <vt:lpstr>Conclusions</vt:lpstr>
      <vt:lpstr>Parameter studies</vt:lpstr>
      <vt:lpstr>Conclusions</vt:lpstr>
      <vt:lpstr>Potential Recommendations for programming in future RCT</vt:lpstr>
      <vt:lpstr>Potential Recommendations for reporting programming </vt:lpstr>
      <vt:lpstr>Placebo controlled studies in Spinal Cord Stimulation </vt:lpstr>
      <vt:lpstr>Barriers to Placebo Controlled Trials in SCS</vt:lpstr>
      <vt:lpstr>Placebo Controlled Trials in Spinal Cord Stimulation</vt:lpstr>
      <vt:lpstr>Sham Control Conclusions &amp; Recommendations</vt:lpstr>
      <vt:lpstr>Thank You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Medial Branch Motor Stimulation for the Treatment of Low Back Pain </dc:title>
  <dc:subject/>
  <dc:creator>Sam Eldabe</dc:creator>
  <cp:keywords/>
  <dc:description/>
  <cp:lastModifiedBy>Sam Eldabe</cp:lastModifiedBy>
  <cp:revision>106</cp:revision>
  <dcterms:created xsi:type="dcterms:W3CDTF">2018-04-22T16:40:28Z</dcterms:created>
  <dcterms:modified xsi:type="dcterms:W3CDTF">2018-11-16T10:30:49Z</dcterms:modified>
  <cp:category/>
</cp:coreProperties>
</file>