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9" r:id="rId2"/>
    <p:sldId id="272" r:id="rId3"/>
    <p:sldId id="293" r:id="rId4"/>
    <p:sldId id="260" r:id="rId5"/>
    <p:sldId id="284" r:id="rId6"/>
    <p:sldId id="273" r:id="rId7"/>
    <p:sldId id="275" r:id="rId8"/>
    <p:sldId id="276" r:id="rId9"/>
    <p:sldId id="277" r:id="rId10"/>
    <p:sldId id="286" r:id="rId11"/>
    <p:sldId id="262" r:id="rId12"/>
    <p:sldId id="294" r:id="rId13"/>
    <p:sldId id="298" r:id="rId14"/>
    <p:sldId id="295" r:id="rId15"/>
    <p:sldId id="299" r:id="rId16"/>
    <p:sldId id="296" r:id="rId17"/>
    <p:sldId id="300" r:id="rId18"/>
    <p:sldId id="301" r:id="rId19"/>
    <p:sldId id="303" r:id="rId20"/>
    <p:sldId id="304" r:id="rId21"/>
    <p:sldId id="297" r:id="rId22"/>
    <p:sldId id="282" r:id="rId23"/>
    <p:sldId id="287" r:id="rId24"/>
    <p:sldId id="290" r:id="rId25"/>
    <p:sldId id="263" r:id="rId26"/>
  </p:sldIdLst>
  <p:sldSz cx="9144000" cy="6858000" type="screen4x3"/>
  <p:notesSz cx="6858000" cy="9313863"/>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9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33" autoAdjust="0"/>
  </p:normalViewPr>
  <p:slideViewPr>
    <p:cSldViewPr snapToGrid="0" showGuides="1">
      <p:cViewPr varScale="1">
        <p:scale>
          <a:sx n="72" d="100"/>
          <a:sy n="72" d="100"/>
        </p:scale>
        <p:origin x="1242" y="66"/>
      </p:cViewPr>
      <p:guideLst>
        <p:guide orient="horz" pos="2136"/>
        <p:guide pos="290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sz="quarter" idx="1"/>
          </p:nvPr>
        </p:nvSpPr>
        <p:spPr>
          <a:xfrm>
            <a:off x="3884615" y="0"/>
            <a:ext cx="2971800" cy="465693"/>
          </a:xfrm>
          <a:prstGeom prst="rect">
            <a:avLst/>
          </a:prstGeom>
        </p:spPr>
        <p:txBody>
          <a:bodyPr vert="horz" lIns="92484" tIns="46242" rIns="92484" bIns="46242" rtlCol="0"/>
          <a:lstStyle>
            <a:lvl1pPr algn="r">
              <a:defRPr sz="1200"/>
            </a:lvl1pPr>
          </a:lstStyle>
          <a:p>
            <a:fld id="{9713F264-E563-4285-AA16-534AC34D48F0}" type="datetimeFigureOut">
              <a:rPr lang="en-US" smtClean="0"/>
              <a:pPr/>
              <a:t>7/25/2018</a:t>
            </a:fld>
            <a:endParaRPr lang="en-US"/>
          </a:p>
        </p:txBody>
      </p:sp>
      <p:sp>
        <p:nvSpPr>
          <p:cNvPr id="4" name="Footer Placeholder 3"/>
          <p:cNvSpPr>
            <a:spLocks noGrp="1"/>
          </p:cNvSpPr>
          <p:nvPr>
            <p:ph type="ftr" sz="quarter" idx="2"/>
          </p:nvPr>
        </p:nvSpPr>
        <p:spPr>
          <a:xfrm>
            <a:off x="1" y="8846553"/>
            <a:ext cx="2971800" cy="465693"/>
          </a:xfrm>
          <a:prstGeom prst="rect">
            <a:avLst/>
          </a:prstGeom>
        </p:spPr>
        <p:txBody>
          <a:bodyPr vert="horz" lIns="92484" tIns="46242" rIns="92484" bIns="46242" rtlCol="0" anchor="b"/>
          <a:lstStyle>
            <a:lvl1pPr algn="l">
              <a:defRPr sz="1200"/>
            </a:lvl1pPr>
          </a:lstStyle>
          <a:p>
            <a:endParaRPr lang="en-US"/>
          </a:p>
        </p:txBody>
      </p:sp>
      <p:sp>
        <p:nvSpPr>
          <p:cNvPr id="5" name="Slide Number Placeholder 4"/>
          <p:cNvSpPr>
            <a:spLocks noGrp="1"/>
          </p:cNvSpPr>
          <p:nvPr>
            <p:ph type="sldNum" sz="quarter" idx="3"/>
          </p:nvPr>
        </p:nvSpPr>
        <p:spPr>
          <a:xfrm>
            <a:off x="3884615" y="8846553"/>
            <a:ext cx="2971800" cy="465693"/>
          </a:xfrm>
          <a:prstGeom prst="rect">
            <a:avLst/>
          </a:prstGeom>
        </p:spPr>
        <p:txBody>
          <a:bodyPr vert="horz" lIns="92484" tIns="46242" rIns="92484" bIns="46242" rtlCol="0" anchor="b"/>
          <a:lstStyle>
            <a:lvl1pPr algn="r">
              <a:defRPr sz="1200"/>
            </a:lvl1pPr>
          </a:lstStyle>
          <a:p>
            <a:fld id="{7FA749DE-8E0B-4366-A4CB-FBD8FB506A57}" type="slidenum">
              <a:rPr lang="en-US" smtClean="0"/>
              <a:pPr/>
              <a:t>‹#›</a:t>
            </a:fld>
            <a:endParaRPr lang="en-US"/>
          </a:p>
        </p:txBody>
      </p:sp>
    </p:spTree>
    <p:extLst>
      <p:ext uri="{BB962C8B-B14F-4D97-AF65-F5344CB8AC3E}">
        <p14:creationId xmlns:p14="http://schemas.microsoft.com/office/powerpoint/2010/main" val="755555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idx="1"/>
          </p:nvPr>
        </p:nvSpPr>
        <p:spPr>
          <a:xfrm>
            <a:off x="3884615" y="0"/>
            <a:ext cx="2971800" cy="465693"/>
          </a:xfrm>
          <a:prstGeom prst="rect">
            <a:avLst/>
          </a:prstGeom>
        </p:spPr>
        <p:txBody>
          <a:bodyPr vert="horz" lIns="92484" tIns="46242" rIns="92484" bIns="46242" rtlCol="0"/>
          <a:lstStyle>
            <a:lvl1pPr algn="r">
              <a:defRPr sz="1200"/>
            </a:lvl1pPr>
          </a:lstStyle>
          <a:p>
            <a:fld id="{1B28E32A-ED9E-4773-8DDA-5FB049EA538B}" type="datetimeFigureOut">
              <a:rPr lang="en-US" smtClean="0"/>
              <a:pPr/>
              <a:t>7/25/2018</a:t>
            </a:fld>
            <a:endParaRPr lang="en-US"/>
          </a:p>
        </p:txBody>
      </p:sp>
      <p:sp>
        <p:nvSpPr>
          <p:cNvPr id="4" name="Slide Image Placeholder 3"/>
          <p:cNvSpPr>
            <a:spLocks noGrp="1" noRot="1" noChangeAspect="1"/>
          </p:cNvSpPr>
          <p:nvPr>
            <p:ph type="sldImg" idx="2"/>
          </p:nvPr>
        </p:nvSpPr>
        <p:spPr>
          <a:xfrm>
            <a:off x="1101725" y="700088"/>
            <a:ext cx="4654550" cy="3490912"/>
          </a:xfrm>
          <a:prstGeom prst="rect">
            <a:avLst/>
          </a:prstGeom>
          <a:noFill/>
          <a:ln w="12700">
            <a:solidFill>
              <a:prstClr val="black"/>
            </a:solidFill>
          </a:ln>
        </p:spPr>
        <p:txBody>
          <a:bodyPr vert="horz" lIns="92484" tIns="46242" rIns="92484" bIns="46242" rtlCol="0" anchor="ctr"/>
          <a:lstStyle/>
          <a:p>
            <a:endParaRPr lang="en-US"/>
          </a:p>
        </p:txBody>
      </p:sp>
      <p:sp>
        <p:nvSpPr>
          <p:cNvPr id="5" name="Notes Placeholder 4"/>
          <p:cNvSpPr>
            <a:spLocks noGrp="1"/>
          </p:cNvSpPr>
          <p:nvPr>
            <p:ph type="body" sz="quarter" idx="3"/>
          </p:nvPr>
        </p:nvSpPr>
        <p:spPr>
          <a:xfrm>
            <a:off x="685800" y="4424086"/>
            <a:ext cx="5486400" cy="4191238"/>
          </a:xfrm>
          <a:prstGeom prst="rect">
            <a:avLst/>
          </a:prstGeom>
        </p:spPr>
        <p:txBody>
          <a:bodyPr vert="horz" lIns="92484" tIns="46242" rIns="92484" bIns="462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6553"/>
            <a:ext cx="2971800" cy="465693"/>
          </a:xfrm>
          <a:prstGeom prst="rect">
            <a:avLst/>
          </a:prstGeom>
        </p:spPr>
        <p:txBody>
          <a:bodyPr vert="horz" lIns="92484" tIns="46242" rIns="92484"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846553"/>
            <a:ext cx="2971800" cy="465693"/>
          </a:xfrm>
          <a:prstGeom prst="rect">
            <a:avLst/>
          </a:prstGeom>
        </p:spPr>
        <p:txBody>
          <a:bodyPr vert="horz" lIns="92484" tIns="46242" rIns="92484" bIns="46242" rtlCol="0" anchor="b"/>
          <a:lstStyle>
            <a:lvl1pPr algn="r">
              <a:defRPr sz="1200"/>
            </a:lvl1pPr>
          </a:lstStyle>
          <a:p>
            <a:fld id="{12C0164C-E08D-462F-9CEE-784D2D90609D}" type="slidenum">
              <a:rPr lang="en-US" smtClean="0"/>
              <a:pPr/>
              <a:t>‹#›</a:t>
            </a:fld>
            <a:endParaRPr lang="en-US"/>
          </a:p>
        </p:txBody>
      </p:sp>
    </p:spTree>
    <p:extLst>
      <p:ext uri="{BB962C8B-B14F-4D97-AF65-F5344CB8AC3E}">
        <p14:creationId xmlns:p14="http://schemas.microsoft.com/office/powerpoint/2010/main" val="307804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put your right arm in the air, now exhale and hold your breath.  Put your arm down when you need to breath again.  Ok everyone breathe again. Now this isn’t a contest but here is an obvious illustration of the interaction of voluntary and autonomic control of breathing.  </a:t>
            </a:r>
          </a:p>
          <a:p>
            <a:endParaRPr lang="en-US" baseline="0" dirty="0" smtClean="0"/>
          </a:p>
          <a:p>
            <a:r>
              <a:rPr lang="en-US" baseline="0" dirty="0" smtClean="0"/>
              <a:t>OK now everyone close your eyes, take a deep breath through your nose and exhale slowly through your mouth.  The relaxation you feel is an illustration of a voluntary maneuver of the autonomic breathing system in turn affecting the limbic emotional system, in turn with cortical effects</a:t>
            </a:r>
            <a:endParaRPr lang="en-US" dirty="0"/>
          </a:p>
        </p:txBody>
      </p:sp>
      <p:sp>
        <p:nvSpPr>
          <p:cNvPr id="4" name="Slide Number Placeholder 3"/>
          <p:cNvSpPr>
            <a:spLocks noGrp="1"/>
          </p:cNvSpPr>
          <p:nvPr>
            <p:ph type="sldNum" sz="quarter" idx="10"/>
          </p:nvPr>
        </p:nvSpPr>
        <p:spPr/>
        <p:txBody>
          <a:bodyPr/>
          <a:lstStyle/>
          <a:p>
            <a:fld id="{C409949F-31BB-438F-9291-B4EA996E68C5}" type="slidenum">
              <a:rPr lang="en-US" smtClean="0"/>
              <a:pPr/>
              <a:t>1</a:t>
            </a:fld>
            <a:endParaRPr lang="en-US"/>
          </a:p>
        </p:txBody>
      </p:sp>
    </p:spTree>
    <p:extLst>
      <p:ext uri="{BB962C8B-B14F-4D97-AF65-F5344CB8AC3E}">
        <p14:creationId xmlns:p14="http://schemas.microsoft.com/office/powerpoint/2010/main" val="24839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Professor Plum also nicely described the actual</a:t>
            </a:r>
            <a:r>
              <a:rPr lang="en-US" baseline="0" dirty="0" smtClean="0"/>
              <a:t> complexity.   These pathways are not additive but rather interact in profound and complex ways.  As we have seen, it even works in reverse with slow breathing having an influence on the limbic system.</a:t>
            </a:r>
            <a:endParaRPr lang="en-US" dirty="0"/>
          </a:p>
        </p:txBody>
      </p:sp>
      <p:sp>
        <p:nvSpPr>
          <p:cNvPr id="4" name="Slide Number Placeholder 3"/>
          <p:cNvSpPr>
            <a:spLocks noGrp="1"/>
          </p:cNvSpPr>
          <p:nvPr>
            <p:ph type="sldNum" sz="quarter" idx="10"/>
          </p:nvPr>
        </p:nvSpPr>
        <p:spPr/>
        <p:txBody>
          <a:bodyPr/>
          <a:lstStyle/>
          <a:p>
            <a:fld id="{C409949F-31BB-438F-9291-B4EA996E68C5}" type="slidenum">
              <a:rPr lang="en-US" smtClean="0"/>
              <a:pPr/>
              <a:t>4</a:t>
            </a:fld>
            <a:endParaRPr lang="en-US"/>
          </a:p>
        </p:txBody>
      </p:sp>
    </p:spTree>
    <p:extLst>
      <p:ext uri="{BB962C8B-B14F-4D97-AF65-F5344CB8AC3E}">
        <p14:creationId xmlns:p14="http://schemas.microsoft.com/office/powerpoint/2010/main" val="122923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COB system is much more complex</a:t>
            </a:r>
            <a:r>
              <a:rPr lang="en-US" baseline="0" dirty="0" smtClean="0"/>
              <a:t> and interesting than my first conceptions and all of these effects are evident in the abstracts in this session.  Particularly when we are concerned with the clinical effects of pharmacological interventions, disease and surgery, all of these elements (and probably more) have to be considered.</a:t>
            </a:r>
          </a:p>
          <a:p>
            <a:endParaRPr lang="en-US" baseline="0" dirty="0" smtClean="0"/>
          </a:p>
          <a:p>
            <a:r>
              <a:rPr lang="en-US" baseline="0" dirty="0" smtClean="0"/>
              <a:t>So besides the experiments we just did, what is the evidence for the involvement of the supra brainstem regions of the brain in the autonomic control of breathing?  </a:t>
            </a:r>
            <a:endParaRPr lang="en-US" dirty="0"/>
          </a:p>
        </p:txBody>
      </p:sp>
      <p:sp>
        <p:nvSpPr>
          <p:cNvPr id="4" name="Slide Number Placeholder 3"/>
          <p:cNvSpPr>
            <a:spLocks noGrp="1"/>
          </p:cNvSpPr>
          <p:nvPr>
            <p:ph type="sldNum" sz="quarter" idx="10"/>
          </p:nvPr>
        </p:nvSpPr>
        <p:spPr/>
        <p:txBody>
          <a:bodyPr/>
          <a:lstStyle/>
          <a:p>
            <a:fld id="{C409949F-31BB-438F-9291-B4EA996E68C5}" type="slidenum">
              <a:rPr lang="en-US" smtClean="0"/>
              <a:pPr/>
              <a:t>6</a:t>
            </a:fld>
            <a:endParaRPr lang="en-US"/>
          </a:p>
        </p:txBody>
      </p:sp>
    </p:spTree>
    <p:extLst>
      <p:ext uri="{BB962C8B-B14F-4D97-AF65-F5344CB8AC3E}">
        <p14:creationId xmlns:p14="http://schemas.microsoft.com/office/powerpoint/2010/main" val="16218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Rather than an anatomical diagram model,</a:t>
            </a:r>
            <a:r>
              <a:rPr lang="en-US" baseline="0" dirty="0" smtClean="0"/>
              <a:t> I prefer to think of a functional model.  But one in which we will be able to make </a:t>
            </a:r>
            <a:r>
              <a:rPr lang="en-US" baseline="0" dirty="0" err="1" smtClean="0"/>
              <a:t>neuro</a:t>
            </a:r>
            <a:r>
              <a:rPr lang="en-US" baseline="0" dirty="0" smtClean="0"/>
              <a:t> anatomical connections</a:t>
            </a:r>
            <a:endParaRPr lang="en-US" dirty="0"/>
          </a:p>
        </p:txBody>
      </p:sp>
      <p:sp>
        <p:nvSpPr>
          <p:cNvPr id="4" name="Slide Number Placeholder 3"/>
          <p:cNvSpPr>
            <a:spLocks noGrp="1"/>
          </p:cNvSpPr>
          <p:nvPr>
            <p:ph type="sldNum" sz="quarter" idx="10"/>
          </p:nvPr>
        </p:nvSpPr>
        <p:spPr/>
        <p:txBody>
          <a:bodyPr/>
          <a:lstStyle/>
          <a:p>
            <a:fld id="{12C0164C-E08D-462F-9CEE-784D2D90609D}" type="slidenum">
              <a:rPr lang="en-US" smtClean="0"/>
              <a:pPr/>
              <a:t>7</a:t>
            </a:fld>
            <a:endParaRPr lang="en-US"/>
          </a:p>
        </p:txBody>
      </p:sp>
    </p:spTree>
    <p:extLst>
      <p:ext uri="{BB962C8B-B14F-4D97-AF65-F5344CB8AC3E}">
        <p14:creationId xmlns:p14="http://schemas.microsoft.com/office/powerpoint/2010/main" val="232101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0164C-E08D-462F-9CEE-784D2D90609D}" type="slidenum">
              <a:rPr lang="en-US" smtClean="0"/>
              <a:pPr/>
              <a:t>8</a:t>
            </a:fld>
            <a:endParaRPr lang="en-US"/>
          </a:p>
        </p:txBody>
      </p:sp>
    </p:spTree>
    <p:extLst>
      <p:ext uri="{BB962C8B-B14F-4D97-AF65-F5344CB8AC3E}">
        <p14:creationId xmlns:p14="http://schemas.microsoft.com/office/powerpoint/2010/main" val="364423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C0164C-E08D-462F-9CEE-784D2D90609D}" type="slidenum">
              <a:rPr lang="en-US" smtClean="0"/>
              <a:pPr/>
              <a:t>9</a:t>
            </a:fld>
            <a:endParaRPr lang="en-US"/>
          </a:p>
        </p:txBody>
      </p:sp>
    </p:spTree>
    <p:extLst>
      <p:ext uri="{BB962C8B-B14F-4D97-AF65-F5344CB8AC3E}">
        <p14:creationId xmlns:p14="http://schemas.microsoft.com/office/powerpoint/2010/main" val="76089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Richards summed this up succinctly in his lecture in 1953</a:t>
            </a:r>
            <a:endParaRPr lang="en-US" dirty="0"/>
          </a:p>
        </p:txBody>
      </p:sp>
      <p:sp>
        <p:nvSpPr>
          <p:cNvPr id="4" name="Slide Number Placeholder 3"/>
          <p:cNvSpPr>
            <a:spLocks noGrp="1"/>
          </p:cNvSpPr>
          <p:nvPr>
            <p:ph type="sldNum" sz="quarter" idx="10"/>
          </p:nvPr>
        </p:nvSpPr>
        <p:spPr/>
        <p:txBody>
          <a:bodyPr/>
          <a:lstStyle/>
          <a:p>
            <a:fld id="{C409949F-31BB-438F-9291-B4EA996E68C5}" type="slidenum">
              <a:rPr lang="en-US" smtClean="0"/>
              <a:pPr/>
              <a:t>22</a:t>
            </a:fld>
            <a:endParaRPr lang="en-US"/>
          </a:p>
        </p:txBody>
      </p:sp>
    </p:spTree>
    <p:extLst>
      <p:ext uri="{BB962C8B-B14F-4D97-AF65-F5344CB8AC3E}">
        <p14:creationId xmlns:p14="http://schemas.microsoft.com/office/powerpoint/2010/main" val="822396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D38EB5-2661-48AC-BE01-17665A62712D}"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49D7C-B281-438A-96A0-1A2097CB68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8EB5-2661-48AC-BE01-17665A62712D}"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49D7C-B281-438A-96A0-1A2097CB68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8EB5-2661-48AC-BE01-17665A62712D}"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49D7C-B281-438A-96A0-1A2097CB68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38EB5-2661-48AC-BE01-17665A62712D}"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49D7C-B281-438A-96A0-1A2097CB68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38EB5-2661-48AC-BE01-17665A62712D}" type="datetimeFigureOut">
              <a:rPr lang="en-US" smtClean="0"/>
              <a:pPr/>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849D7C-B281-438A-96A0-1A2097CB68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D38EB5-2661-48AC-BE01-17665A62712D}"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49D7C-B281-438A-96A0-1A2097CB68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D38EB5-2661-48AC-BE01-17665A62712D}" type="datetimeFigureOut">
              <a:rPr lang="en-US" smtClean="0"/>
              <a:pPr/>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849D7C-B281-438A-96A0-1A2097CB68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D38EB5-2661-48AC-BE01-17665A62712D}" type="datetimeFigureOut">
              <a:rPr lang="en-US" smtClean="0"/>
              <a:pPr/>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849D7C-B281-438A-96A0-1A2097CB68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38EB5-2661-48AC-BE01-17665A62712D}" type="datetimeFigureOut">
              <a:rPr lang="en-US" smtClean="0"/>
              <a:pPr/>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849D7C-B281-438A-96A0-1A2097CB68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8EB5-2661-48AC-BE01-17665A62712D}"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49D7C-B281-438A-96A0-1A2097CB68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38EB5-2661-48AC-BE01-17665A62712D}" type="datetimeFigureOut">
              <a:rPr lang="en-US" smtClean="0"/>
              <a:pPr/>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849D7C-B281-438A-96A0-1A2097CB68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38EB5-2661-48AC-BE01-17665A62712D}" type="datetimeFigureOut">
              <a:rPr lang="en-US" smtClean="0"/>
              <a:pPr/>
              <a:t>7/25/2018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49D7C-B281-438A-96A0-1A2097CB68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Microsoft_Excel_97-2003_Worksheet2.xls"/><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815" y="822569"/>
            <a:ext cx="7831015" cy="1899871"/>
          </a:xfrm>
        </p:spPr>
        <p:txBody>
          <a:bodyPr>
            <a:noAutofit/>
          </a:bodyPr>
          <a:lstStyle/>
          <a:p>
            <a:r>
              <a:rPr lang="en-US" dirty="0"/>
              <a:t>Sparing of opioid-related respiratory depression: </a:t>
            </a:r>
            <a:br>
              <a:rPr lang="en-US" dirty="0"/>
            </a:br>
            <a:r>
              <a:rPr lang="en-US" dirty="0"/>
              <a:t>assessment and analysis</a:t>
            </a:r>
          </a:p>
        </p:txBody>
      </p:sp>
      <p:sp>
        <p:nvSpPr>
          <p:cNvPr id="3" name="Subtitle 2"/>
          <p:cNvSpPr>
            <a:spLocks noGrp="1"/>
          </p:cNvSpPr>
          <p:nvPr>
            <p:ph type="subTitle" idx="1"/>
          </p:nvPr>
        </p:nvSpPr>
        <p:spPr>
          <a:xfrm>
            <a:off x="2022231" y="3767015"/>
            <a:ext cx="6789615" cy="2017768"/>
          </a:xfrm>
        </p:spPr>
        <p:txBody>
          <a:bodyPr>
            <a:normAutofit fontScale="70000" lnSpcReduction="20000"/>
          </a:bodyPr>
          <a:lstStyle/>
          <a:p>
            <a:r>
              <a:rPr lang="en-US" b="1" dirty="0" smtClean="0">
                <a:solidFill>
                  <a:schemeClr val="tx1"/>
                </a:solidFill>
              </a:rPr>
              <a:t>Denham S Ward, MD, PhD</a:t>
            </a:r>
          </a:p>
          <a:p>
            <a:r>
              <a:rPr lang="en-US" dirty="0" smtClean="0">
                <a:solidFill>
                  <a:schemeClr val="tx1"/>
                </a:solidFill>
              </a:rPr>
              <a:t>Emeritus Professor and Chair,</a:t>
            </a:r>
          </a:p>
          <a:p>
            <a:r>
              <a:rPr lang="en-US" dirty="0" smtClean="0">
                <a:solidFill>
                  <a:schemeClr val="tx1"/>
                </a:solidFill>
              </a:rPr>
              <a:t> University of Rochester School of Medicine and Dentistry</a:t>
            </a:r>
          </a:p>
          <a:p>
            <a:r>
              <a:rPr lang="en-US" dirty="0" smtClean="0">
                <a:solidFill>
                  <a:schemeClr val="tx1"/>
                </a:solidFill>
              </a:rPr>
              <a:t>Professor, Tufts University School of Medicine</a:t>
            </a:r>
          </a:p>
          <a:p>
            <a:r>
              <a:rPr lang="en-US" dirty="0" smtClean="0">
                <a:solidFill>
                  <a:schemeClr val="tx1"/>
                </a:solidFill>
              </a:rPr>
              <a:t>Maine Medical Center</a:t>
            </a:r>
            <a:endParaRPr lang="en-US" dirty="0">
              <a:solidFill>
                <a:schemeClr val="tx1"/>
              </a:solidFill>
            </a:endParaRPr>
          </a:p>
        </p:txBody>
      </p:sp>
      <p:pic>
        <p:nvPicPr>
          <p:cNvPr id="54274" name="Picture 2" descr="Moving picture breathing lungs animated gif"/>
          <p:cNvPicPr>
            <a:picLocks noChangeAspect="1" noChangeArrowheads="1" noCrop="1"/>
          </p:cNvPicPr>
          <p:nvPr/>
        </p:nvPicPr>
        <p:blipFill>
          <a:blip r:embed="rId3" cstate="print"/>
          <a:srcRect/>
          <a:stretch>
            <a:fillRect/>
          </a:stretch>
        </p:blipFill>
        <p:spPr bwMode="auto">
          <a:xfrm>
            <a:off x="261815" y="3429000"/>
            <a:ext cx="1676400" cy="1905000"/>
          </a:xfrm>
          <a:prstGeom prst="rect">
            <a:avLst/>
          </a:prstGeom>
          <a:noFill/>
        </p:spPr>
      </p:pic>
      <p:pic>
        <p:nvPicPr>
          <p:cNvPr id="54275" name="Picture 3" descr="C:\Users\Denham\Desktop\Moving-picture-breathing-parr-of-lungs-animated-gif.gif"/>
          <p:cNvPicPr>
            <a:picLocks noChangeAspect="1" noChangeArrowheads="1" noCrop="1"/>
          </p:cNvPicPr>
          <p:nvPr/>
        </p:nvPicPr>
        <p:blipFill>
          <a:blip r:embed="rId3" cstate="print"/>
          <a:srcRect/>
          <a:stretch>
            <a:fillRect/>
          </a:stretch>
        </p:blipFill>
        <p:spPr bwMode="auto">
          <a:xfrm>
            <a:off x="7254630" y="705678"/>
            <a:ext cx="1676400" cy="1905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45123" y="398345"/>
            <a:ext cx="4590428" cy="431541"/>
          </a:xfrm>
        </p:spPr>
        <p:txBody>
          <a:bodyPr>
            <a:noAutofit/>
          </a:bodyPr>
          <a:lstStyle/>
          <a:p>
            <a:r>
              <a:rPr lang="en-US" sz="2400" dirty="0"/>
              <a:t>Effects of 0.2 mg</a:t>
            </a:r>
            <a:r>
              <a:rPr lang="en-US" sz="2400" baseline="30000" dirty="0"/>
              <a:t>.</a:t>
            </a:r>
            <a:r>
              <a:rPr lang="en-US" sz="2400" dirty="0"/>
              <a:t>kg</a:t>
            </a:r>
            <a:r>
              <a:rPr lang="en-US" sz="2400" baseline="30000" dirty="0"/>
              <a:t>-1 </a:t>
            </a:r>
            <a:r>
              <a:rPr lang="en-US" sz="2400" dirty="0"/>
              <a:t>IM morphine</a:t>
            </a:r>
            <a:r>
              <a:rPr lang="en-US" sz="2400" dirty="0" smtClean="0"/>
              <a:t>.</a:t>
            </a:r>
            <a:endParaRPr lang="en-US" sz="2400" dirty="0"/>
          </a:p>
        </p:txBody>
      </p:sp>
      <p:graphicFrame>
        <p:nvGraphicFramePr>
          <p:cNvPr id="58371" name="Object 3"/>
          <p:cNvGraphicFramePr>
            <a:graphicFrameLocks noGrp="1" noChangeAspect="1"/>
          </p:cNvGraphicFramePr>
          <p:nvPr>
            <p:ph idx="1"/>
          </p:nvPr>
        </p:nvGraphicFramePr>
        <p:xfrm>
          <a:off x="199293" y="2941759"/>
          <a:ext cx="4038600" cy="3733800"/>
        </p:xfrm>
        <a:graphic>
          <a:graphicData uri="http://schemas.openxmlformats.org/presentationml/2006/ole">
            <mc:AlternateContent xmlns:mc="http://schemas.openxmlformats.org/markup-compatibility/2006">
              <mc:Choice xmlns:v="urn:schemas-microsoft-com:vml" Requires="v">
                <p:oleObj spid="_x0000_s3128" name="HP Deskscan" r:id="rId3" imgW="19567282" imgH="18085488" progId="">
                  <p:embed/>
                </p:oleObj>
              </mc:Choice>
              <mc:Fallback>
                <p:oleObj name="HP Deskscan" r:id="rId3" imgW="19567282" imgH="18085488" progId="">
                  <p:embed/>
                  <p:pic>
                    <p:nvPicPr>
                      <p:cNvPr id="0" name="Picture 2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93" y="2941759"/>
                        <a:ext cx="4038600" cy="373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2" name="Object 4"/>
          <p:cNvGraphicFramePr>
            <a:graphicFrameLocks noChangeAspect="1"/>
          </p:cNvGraphicFramePr>
          <p:nvPr/>
        </p:nvGraphicFramePr>
        <p:xfrm>
          <a:off x="4884860" y="2940539"/>
          <a:ext cx="3886200" cy="3722688"/>
        </p:xfrm>
        <a:graphic>
          <a:graphicData uri="http://schemas.openxmlformats.org/presentationml/2006/ole">
            <mc:AlternateContent xmlns:mc="http://schemas.openxmlformats.org/markup-compatibility/2006">
              <mc:Choice xmlns:v="urn:schemas-microsoft-com:vml" Requires="v">
                <p:oleObj spid="_x0000_s3129" name="HP Deskscan" r:id="rId5" imgW="19358311" imgH="18541425" progId="">
                  <p:embed/>
                </p:oleObj>
              </mc:Choice>
              <mc:Fallback>
                <p:oleObj name="HP Deskscan" r:id="rId5" imgW="19358311" imgH="18541425"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4860" y="2940539"/>
                        <a:ext cx="3886200" cy="372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2690268" y="2929633"/>
            <a:ext cx="1791478" cy="369332"/>
          </a:xfrm>
          <a:prstGeom prst="rect">
            <a:avLst/>
          </a:prstGeom>
          <a:noFill/>
        </p:spPr>
        <p:txBody>
          <a:bodyPr wrap="square" rtlCol="0">
            <a:spAutoFit/>
          </a:bodyPr>
          <a:lstStyle/>
          <a:p>
            <a:r>
              <a:rPr lang="en-US" dirty="0" smtClean="0"/>
              <a:t>3.5 l/min/mmHg</a:t>
            </a:r>
            <a:endParaRPr lang="en-US" dirty="0"/>
          </a:p>
        </p:txBody>
      </p:sp>
      <p:sp>
        <p:nvSpPr>
          <p:cNvPr id="16" name="TextBox 15"/>
          <p:cNvSpPr txBox="1"/>
          <p:nvPr/>
        </p:nvSpPr>
        <p:spPr>
          <a:xfrm>
            <a:off x="3957317" y="4097216"/>
            <a:ext cx="519404" cy="369332"/>
          </a:xfrm>
          <a:prstGeom prst="rect">
            <a:avLst/>
          </a:prstGeom>
          <a:noFill/>
        </p:spPr>
        <p:txBody>
          <a:bodyPr wrap="square" rtlCol="0">
            <a:spAutoFit/>
          </a:bodyPr>
          <a:lstStyle/>
          <a:p>
            <a:r>
              <a:rPr lang="en-US" dirty="0" smtClean="0"/>
              <a:t>1.8</a:t>
            </a:r>
            <a:endParaRPr lang="en-US" dirty="0"/>
          </a:p>
        </p:txBody>
      </p:sp>
      <p:sp>
        <p:nvSpPr>
          <p:cNvPr id="17" name="TextBox 16"/>
          <p:cNvSpPr txBox="1"/>
          <p:nvPr/>
        </p:nvSpPr>
        <p:spPr>
          <a:xfrm>
            <a:off x="6426337" y="2857445"/>
            <a:ext cx="2656113" cy="369332"/>
          </a:xfrm>
          <a:prstGeom prst="rect">
            <a:avLst/>
          </a:prstGeom>
          <a:noFill/>
        </p:spPr>
        <p:txBody>
          <a:bodyPr wrap="square" rtlCol="0">
            <a:spAutoFit/>
          </a:bodyPr>
          <a:lstStyle/>
          <a:p>
            <a:r>
              <a:rPr lang="en-US" dirty="0" smtClean="0"/>
              <a:t>0.5 l/min/% sat decrease</a:t>
            </a:r>
            <a:endParaRPr lang="en-US" dirty="0"/>
          </a:p>
        </p:txBody>
      </p:sp>
      <p:sp>
        <p:nvSpPr>
          <p:cNvPr id="18" name="TextBox 17"/>
          <p:cNvSpPr txBox="1"/>
          <p:nvPr/>
        </p:nvSpPr>
        <p:spPr>
          <a:xfrm>
            <a:off x="6099216" y="4195305"/>
            <a:ext cx="693574" cy="369332"/>
          </a:xfrm>
          <a:prstGeom prst="rect">
            <a:avLst/>
          </a:prstGeom>
          <a:noFill/>
        </p:spPr>
        <p:txBody>
          <a:bodyPr wrap="square" rtlCol="0">
            <a:spAutoFit/>
          </a:bodyPr>
          <a:lstStyle/>
          <a:p>
            <a:r>
              <a:rPr lang="en-US" dirty="0" smtClean="0"/>
              <a:t>0.16</a:t>
            </a:r>
            <a:endParaRPr lang="en-US" dirty="0"/>
          </a:p>
        </p:txBody>
      </p:sp>
      <p:grpSp>
        <p:nvGrpSpPr>
          <p:cNvPr id="23" name="Group 22"/>
          <p:cNvGrpSpPr/>
          <p:nvPr/>
        </p:nvGrpSpPr>
        <p:grpSpPr>
          <a:xfrm>
            <a:off x="1223522" y="989717"/>
            <a:ext cx="4934984" cy="1323439"/>
            <a:chOff x="3004555" y="1002564"/>
            <a:chExt cx="3778898" cy="1323439"/>
          </a:xfrm>
        </p:grpSpPr>
        <p:sp>
          <p:nvSpPr>
            <p:cNvPr id="19" name="TextBox 18"/>
            <p:cNvSpPr txBox="1"/>
            <p:nvPr/>
          </p:nvSpPr>
          <p:spPr>
            <a:xfrm>
              <a:off x="3004555" y="1002564"/>
              <a:ext cx="3778898" cy="1323439"/>
            </a:xfrm>
            <a:prstGeom prst="rect">
              <a:avLst/>
            </a:prstGeom>
            <a:noFill/>
          </p:spPr>
          <p:txBody>
            <a:bodyPr wrap="square" rtlCol="0">
              <a:spAutoFit/>
            </a:bodyPr>
            <a:lstStyle/>
            <a:p>
              <a:r>
                <a:rPr lang="en-US" sz="2000" dirty="0" smtClean="0"/>
                <a:t>Ventilation   6.8                  5.1 l/m</a:t>
              </a:r>
            </a:p>
            <a:p>
              <a:r>
                <a:rPr lang="en-US" sz="2000" dirty="0" smtClean="0"/>
                <a:t>Tidal </a:t>
              </a:r>
              <a:r>
                <a:rPr lang="en-US" sz="2000" dirty="0" err="1" smtClean="0"/>
                <a:t>Vol</a:t>
              </a:r>
              <a:r>
                <a:rPr lang="en-US" sz="2000" dirty="0" smtClean="0"/>
                <a:t>        0.7                  0.5  l </a:t>
              </a:r>
            </a:p>
            <a:p>
              <a:r>
                <a:rPr lang="en-US" sz="2000" dirty="0" smtClean="0"/>
                <a:t>Rate               11.5               11.0 </a:t>
              </a:r>
              <a:r>
                <a:rPr lang="en-US" sz="2000" dirty="0" err="1" smtClean="0"/>
                <a:t>br</a:t>
              </a:r>
              <a:r>
                <a:rPr lang="en-US" sz="2000" dirty="0" smtClean="0"/>
                <a:t>/min</a:t>
              </a:r>
              <a:endParaRPr lang="en-US" sz="2000" dirty="0"/>
            </a:p>
          </p:txBody>
        </p:sp>
        <p:sp>
          <p:nvSpPr>
            <p:cNvPr id="20" name="Right Arrow 19"/>
            <p:cNvSpPr/>
            <p:nvPr/>
          </p:nvSpPr>
          <p:spPr>
            <a:xfrm>
              <a:off x="4572000" y="1222308"/>
              <a:ext cx="438539" cy="102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Right Arrow 20"/>
            <p:cNvSpPr/>
            <p:nvPr/>
          </p:nvSpPr>
          <p:spPr>
            <a:xfrm>
              <a:off x="4565779" y="1514667"/>
              <a:ext cx="438539" cy="102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ight Arrow 21"/>
            <p:cNvSpPr/>
            <p:nvPr/>
          </p:nvSpPr>
          <p:spPr>
            <a:xfrm>
              <a:off x="4606212" y="1788365"/>
              <a:ext cx="438539" cy="102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 name="TextBox 1"/>
          <p:cNvSpPr txBox="1"/>
          <p:nvPr/>
        </p:nvSpPr>
        <p:spPr>
          <a:xfrm>
            <a:off x="5480107" y="2015214"/>
            <a:ext cx="3404971" cy="369332"/>
          </a:xfrm>
          <a:prstGeom prst="rect">
            <a:avLst/>
          </a:prstGeom>
          <a:noFill/>
        </p:spPr>
        <p:txBody>
          <a:bodyPr wrap="none" rtlCol="0">
            <a:spAutoFit/>
          </a:bodyPr>
          <a:lstStyle/>
          <a:p>
            <a:r>
              <a:rPr lang="en-US" dirty="0" smtClean="0"/>
              <a:t>Santiago et al. J </a:t>
            </a:r>
            <a:r>
              <a:rPr lang="en-US" dirty="0" err="1" smtClean="0"/>
              <a:t>Appl</a:t>
            </a:r>
            <a:r>
              <a:rPr lang="en-US" dirty="0" smtClean="0"/>
              <a:t> Physiol. 1979</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638300" y="228600"/>
            <a:ext cx="5867400" cy="1538057"/>
          </a:xfrm>
          <a:prstGeom prst="rect">
            <a:avLst/>
          </a:prstGeom>
          <a:noFill/>
          <a:ln w="9525">
            <a:noFill/>
            <a:miter lim="800000"/>
            <a:headEnd/>
            <a:tailEnd/>
          </a:ln>
        </p:spPr>
      </p:pic>
      <p:pic>
        <p:nvPicPr>
          <p:cNvPr id="59395" name="Picture 3"/>
          <p:cNvPicPr>
            <a:picLocks noChangeAspect="1" noChangeArrowheads="1"/>
          </p:cNvPicPr>
          <p:nvPr/>
        </p:nvPicPr>
        <p:blipFill>
          <a:blip r:embed="rId3" cstate="print"/>
          <a:srcRect/>
          <a:stretch>
            <a:fillRect/>
          </a:stretch>
        </p:blipFill>
        <p:spPr bwMode="auto">
          <a:xfrm>
            <a:off x="533400" y="1722089"/>
            <a:ext cx="3281362" cy="3413821"/>
          </a:xfrm>
          <a:prstGeom prst="rect">
            <a:avLst/>
          </a:prstGeom>
          <a:noFill/>
          <a:ln w="9525">
            <a:noFill/>
            <a:miter lim="800000"/>
            <a:headEnd/>
            <a:tailEnd/>
          </a:ln>
        </p:spPr>
      </p:pic>
      <p:pic>
        <p:nvPicPr>
          <p:cNvPr id="59396" name="Picture 4"/>
          <p:cNvPicPr>
            <a:picLocks noChangeAspect="1" noChangeArrowheads="1"/>
          </p:cNvPicPr>
          <p:nvPr/>
        </p:nvPicPr>
        <p:blipFill>
          <a:blip r:embed="rId4" cstate="print"/>
          <a:srcRect/>
          <a:stretch>
            <a:fillRect/>
          </a:stretch>
        </p:blipFill>
        <p:spPr bwMode="auto">
          <a:xfrm>
            <a:off x="4953000" y="2438400"/>
            <a:ext cx="3352800" cy="2497453"/>
          </a:xfrm>
          <a:prstGeom prst="rect">
            <a:avLst/>
          </a:prstGeom>
          <a:noFill/>
          <a:ln w="9525">
            <a:noFill/>
            <a:miter lim="800000"/>
            <a:headEnd/>
            <a:tailEnd/>
          </a:ln>
        </p:spPr>
      </p:pic>
      <p:sp>
        <p:nvSpPr>
          <p:cNvPr id="6" name="TextBox 5"/>
          <p:cNvSpPr txBox="1"/>
          <p:nvPr/>
        </p:nvSpPr>
        <p:spPr>
          <a:xfrm>
            <a:off x="4953000" y="1710057"/>
            <a:ext cx="3362459" cy="369332"/>
          </a:xfrm>
          <a:prstGeom prst="rect">
            <a:avLst/>
          </a:prstGeom>
          <a:noFill/>
        </p:spPr>
        <p:txBody>
          <a:bodyPr wrap="none" rtlCol="0">
            <a:spAutoFit/>
          </a:bodyPr>
          <a:lstStyle/>
          <a:p>
            <a:r>
              <a:rPr lang="en-US" dirty="0" smtClean="0"/>
              <a:t>Anesthesiology  25:137-141, 1964</a:t>
            </a:r>
            <a:endParaRPr lang="en-US" dirty="0"/>
          </a:p>
        </p:txBody>
      </p:sp>
      <p:sp>
        <p:nvSpPr>
          <p:cNvPr id="7" name="TextBox 6"/>
          <p:cNvSpPr txBox="1"/>
          <p:nvPr/>
        </p:nvSpPr>
        <p:spPr>
          <a:xfrm>
            <a:off x="876300" y="5105400"/>
            <a:ext cx="7391400" cy="1200329"/>
          </a:xfrm>
          <a:prstGeom prst="rect">
            <a:avLst/>
          </a:prstGeom>
          <a:noFill/>
        </p:spPr>
        <p:txBody>
          <a:bodyPr wrap="square" rtlCol="0">
            <a:spAutoFit/>
          </a:bodyPr>
          <a:lstStyle/>
          <a:p>
            <a:r>
              <a:rPr lang="en-US" dirty="0" smtClean="0"/>
              <a:t>“…how much of the very substantial respiratory depression seen during anesthesia is related to the </a:t>
            </a:r>
            <a:r>
              <a:rPr lang="en-US" dirty="0" smtClean="0">
                <a:solidFill>
                  <a:srgbClr val="FF0000"/>
                </a:solidFill>
              </a:rPr>
              <a:t>altered state of consciousness </a:t>
            </a:r>
            <a:r>
              <a:rPr lang="en-US" dirty="0" smtClean="0"/>
              <a:t>and how much is due to the drug </a:t>
            </a:r>
            <a:r>
              <a:rPr lang="en-US" i="1" dirty="0" smtClean="0"/>
              <a:t>per se</a:t>
            </a:r>
            <a:r>
              <a:rPr lang="en-US" dirty="0" smtClean="0"/>
              <a:t>?  Certainly this study poses many problems concerning the interaction of sleep, altered states of consciousness and drug effects.”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Opioids + </a:t>
            </a:r>
            <a:r>
              <a:rPr lang="en-US" dirty="0" smtClean="0">
                <a:latin typeface="Calibri" panose="020F0502020204030204" pitchFamily="34" charset="0"/>
                <a:ea typeface="Times New Roman" panose="02020603050405020304" pitchFamily="18" charset="0"/>
                <a:cs typeface="Times New Roman" panose="02020603050405020304" pitchFamily="18" charset="0"/>
              </a:rPr>
              <a:t>Peripheral Analgesics</a:t>
            </a:r>
            <a:endParaRPr lang="en-US" dirty="0"/>
          </a:p>
        </p:txBody>
      </p:sp>
      <p:sp>
        <p:nvSpPr>
          <p:cNvPr id="3" name="Content Placeholder 2"/>
          <p:cNvSpPr>
            <a:spLocks noGrp="1"/>
          </p:cNvSpPr>
          <p:nvPr>
            <p:ph idx="1"/>
          </p:nvPr>
        </p:nvSpPr>
        <p:spPr>
          <a:xfrm>
            <a:off x="503238" y="1417638"/>
            <a:ext cx="8362466" cy="5128936"/>
          </a:xfrm>
        </p:spPr>
        <p:txBody>
          <a:bodyPr>
            <a:normAutofit/>
          </a:bodyPr>
          <a:lstStyle/>
          <a:p>
            <a:r>
              <a:rPr lang="en-US" dirty="0" err="1"/>
              <a:t>Moren</a:t>
            </a:r>
            <a:r>
              <a:rPr lang="en-US" dirty="0"/>
              <a:t> et al. </a:t>
            </a:r>
            <a:r>
              <a:rPr lang="en-US" dirty="0" err="1"/>
              <a:t>Anesth</a:t>
            </a:r>
            <a:r>
              <a:rPr lang="en-US" dirty="0"/>
              <a:t> </a:t>
            </a:r>
            <a:r>
              <a:rPr lang="en-US" dirty="0" err="1"/>
              <a:t>Analg</a:t>
            </a:r>
            <a:r>
              <a:rPr lang="en-US" dirty="0"/>
              <a:t> 1997</a:t>
            </a:r>
          </a:p>
          <a:p>
            <a:pPr lvl="1">
              <a:spcBef>
                <a:spcPts val="0"/>
              </a:spcBef>
            </a:pPr>
            <a:r>
              <a:rPr lang="en-US" dirty="0" smtClean="0"/>
              <a:t>Volunteer: double-blind, randomized</a:t>
            </a:r>
            <a:r>
              <a:rPr lang="en-US" dirty="0"/>
              <a:t>, cross-over.</a:t>
            </a:r>
          </a:p>
          <a:p>
            <a:pPr marL="457200" lvl="1" indent="0">
              <a:spcBef>
                <a:spcPts val="0"/>
              </a:spcBef>
              <a:buNone/>
            </a:pPr>
            <a:r>
              <a:rPr lang="en-US" b="1" dirty="0" err="1" smtClean="0"/>
              <a:t>Ketoprofen</a:t>
            </a:r>
            <a:r>
              <a:rPr lang="en-US" dirty="0" smtClean="0"/>
              <a:t> </a:t>
            </a:r>
            <a:r>
              <a:rPr lang="en-US" dirty="0"/>
              <a:t>(1.5  mg/kg</a:t>
            </a:r>
            <a:r>
              <a:rPr lang="en-US" dirty="0" smtClean="0"/>
              <a:t>), MS </a:t>
            </a:r>
            <a:r>
              <a:rPr lang="en-US" dirty="0"/>
              <a:t>(0.1 mg/kg), </a:t>
            </a:r>
            <a:r>
              <a:rPr lang="en-US" dirty="0" smtClean="0"/>
              <a:t>K+MS </a:t>
            </a:r>
            <a:r>
              <a:rPr lang="en-US" dirty="0"/>
              <a:t>(same doses)</a:t>
            </a:r>
          </a:p>
          <a:p>
            <a:pPr lvl="1">
              <a:spcBef>
                <a:spcPts val="0"/>
              </a:spcBef>
            </a:pPr>
            <a:r>
              <a:rPr lang="en-US" dirty="0"/>
              <a:t>Less ↓ HCVR with K+M </a:t>
            </a:r>
            <a:endParaRPr lang="en-US" dirty="0" smtClean="0"/>
          </a:p>
          <a:p>
            <a:pPr marL="457200" lvl="1" indent="0">
              <a:spcBef>
                <a:spcPts val="0"/>
              </a:spcBef>
              <a:buNone/>
            </a:pPr>
            <a:r>
              <a:rPr lang="en-US" dirty="0" smtClean="0"/>
              <a:t>than </a:t>
            </a:r>
            <a:r>
              <a:rPr lang="en-US" dirty="0"/>
              <a:t>M</a:t>
            </a:r>
          </a:p>
          <a:p>
            <a:pPr lvl="1">
              <a:spcBef>
                <a:spcPts val="0"/>
              </a:spcBef>
            </a:pPr>
            <a:r>
              <a:rPr lang="en-US" dirty="0"/>
              <a:t>No </a:t>
            </a:r>
            <a:r>
              <a:rPr lang="en-US" dirty="0" smtClean="0"/>
              <a:t>analgesia assessment</a:t>
            </a:r>
            <a:endParaRPr lang="en-US" dirty="0"/>
          </a:p>
          <a:p>
            <a:pPr lvl="1"/>
            <a:endParaRPr lang="en-US" dirty="0"/>
          </a:p>
        </p:txBody>
      </p:sp>
      <p:pic>
        <p:nvPicPr>
          <p:cNvPr id="4" name="Picture 3"/>
          <p:cNvPicPr>
            <a:picLocks noChangeAspect="1"/>
          </p:cNvPicPr>
          <p:nvPr/>
        </p:nvPicPr>
        <p:blipFill rotWithShape="1">
          <a:blip r:embed="rId2"/>
          <a:srcRect r="341"/>
          <a:stretch/>
        </p:blipFill>
        <p:spPr>
          <a:xfrm>
            <a:off x="4996134" y="3375991"/>
            <a:ext cx="3869570" cy="3277236"/>
          </a:xfrm>
          <a:prstGeom prst="rect">
            <a:avLst/>
          </a:prstGeom>
        </p:spPr>
      </p:pic>
    </p:spTree>
    <p:extLst>
      <p:ext uri="{BB962C8B-B14F-4D97-AF65-F5344CB8AC3E}">
        <p14:creationId xmlns:p14="http://schemas.microsoft.com/office/powerpoint/2010/main" val="3753644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211" y="505197"/>
            <a:ext cx="8229600" cy="5622580"/>
          </a:xfrm>
        </p:spPr>
        <p:txBody>
          <a:bodyPr>
            <a:normAutofit/>
          </a:bodyPr>
          <a:lstStyle/>
          <a:p>
            <a:r>
              <a:rPr lang="en-US" dirty="0" smtClean="0"/>
              <a:t>Liu et al. </a:t>
            </a:r>
            <a:r>
              <a:rPr lang="en-US" dirty="0" err="1" smtClean="0"/>
              <a:t>Anesth</a:t>
            </a:r>
            <a:r>
              <a:rPr lang="en-US" dirty="0" smtClean="0"/>
              <a:t> </a:t>
            </a:r>
            <a:r>
              <a:rPr lang="en-US" dirty="0" err="1" smtClean="0"/>
              <a:t>Analg</a:t>
            </a:r>
            <a:r>
              <a:rPr lang="en-US" dirty="0" smtClean="0"/>
              <a:t> 1993</a:t>
            </a:r>
          </a:p>
          <a:p>
            <a:pPr lvl="1"/>
            <a:r>
              <a:rPr lang="en-US" dirty="0" smtClean="0"/>
              <a:t>Post-op patients: double-blind, placebo controlled. Saline vs 60 mg </a:t>
            </a:r>
            <a:r>
              <a:rPr lang="en-US" b="1" dirty="0" smtClean="0"/>
              <a:t>Ketorolac</a:t>
            </a:r>
            <a:r>
              <a:rPr lang="en-US" dirty="0" smtClean="0"/>
              <a:t> given pre-op</a:t>
            </a:r>
          </a:p>
          <a:p>
            <a:pPr lvl="1"/>
            <a:r>
              <a:rPr lang="en-US" dirty="0" smtClean="0"/>
              <a:t>K ↓  pain in the PACU and needed less fentanyl</a:t>
            </a:r>
          </a:p>
          <a:p>
            <a:pPr lvl="1"/>
            <a:r>
              <a:rPr lang="en-US" dirty="0" smtClean="0"/>
              <a:t>No measurements of COB (lung mechanics only)</a:t>
            </a:r>
          </a:p>
          <a:p>
            <a:r>
              <a:rPr lang="en-US" dirty="0"/>
              <a:t>Jain &amp; Shah. </a:t>
            </a:r>
            <a:r>
              <a:rPr lang="en-US" i="1" dirty="0"/>
              <a:t>Respiratory depression following combination of epidural buprenorphine and intramuscular ketorolac. </a:t>
            </a:r>
            <a:r>
              <a:rPr lang="en-US" dirty="0"/>
              <a:t>Anaesthesia, 1993</a:t>
            </a:r>
          </a:p>
          <a:p>
            <a:pPr marL="457200" lvl="1" indent="0">
              <a:spcBef>
                <a:spcPts val="0"/>
              </a:spcBef>
              <a:buNone/>
            </a:pPr>
            <a:endParaRPr lang="en-US" dirty="0" smtClean="0"/>
          </a:p>
          <a:p>
            <a:pPr marL="457200" lvl="1" indent="0">
              <a:spcBef>
                <a:spcPts val="0"/>
              </a:spcBef>
              <a:buNone/>
            </a:pPr>
            <a:endParaRPr lang="en-US" dirty="0"/>
          </a:p>
          <a:p>
            <a:pPr marL="457200" lvl="1" indent="0">
              <a:spcBef>
                <a:spcPts val="0"/>
              </a:spcBef>
              <a:buNone/>
            </a:pPr>
            <a:endParaRPr lang="en-US" dirty="0" smtClean="0"/>
          </a:p>
          <a:p>
            <a:pPr marL="457200" lvl="1" indent="0">
              <a:spcBef>
                <a:spcPts val="0"/>
              </a:spcBef>
              <a:buNone/>
            </a:pPr>
            <a:endParaRPr lang="en-US" dirty="0"/>
          </a:p>
        </p:txBody>
      </p:sp>
    </p:spTree>
    <p:extLst>
      <p:ext uri="{BB962C8B-B14F-4D97-AF65-F5344CB8AC3E}">
        <p14:creationId xmlns:p14="http://schemas.microsoft.com/office/powerpoint/2010/main" val="1312982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Opioids + </a:t>
            </a:r>
            <a:r>
              <a:rPr lang="en-US" dirty="0" smtClean="0">
                <a:latin typeface="Calibri" panose="020F0502020204030204" pitchFamily="34" charset="0"/>
                <a:ea typeface="Times New Roman" panose="02020603050405020304" pitchFamily="18" charset="0"/>
                <a:cs typeface="Times New Roman" panose="02020603050405020304" pitchFamily="18" charset="0"/>
              </a:rPr>
              <a:t>Central Sedatives</a:t>
            </a:r>
            <a:endParaRPr lang="en-US" dirty="0"/>
          </a:p>
        </p:txBody>
      </p:sp>
      <p:sp>
        <p:nvSpPr>
          <p:cNvPr id="3" name="Content Placeholder 2"/>
          <p:cNvSpPr>
            <a:spLocks noGrp="1"/>
          </p:cNvSpPr>
          <p:nvPr>
            <p:ph idx="1"/>
          </p:nvPr>
        </p:nvSpPr>
        <p:spPr>
          <a:xfrm>
            <a:off x="420411" y="1166018"/>
            <a:ext cx="8591067" cy="4525963"/>
          </a:xfrm>
        </p:spPr>
        <p:txBody>
          <a:bodyPr/>
          <a:lstStyle/>
          <a:p>
            <a:r>
              <a:rPr lang="en-US" dirty="0" smtClean="0"/>
              <a:t>Keats et al. Anesthesiology, 1960</a:t>
            </a:r>
          </a:p>
          <a:p>
            <a:pPr lvl="1"/>
            <a:r>
              <a:rPr lang="en-US" dirty="0"/>
              <a:t>Post-op patients: </a:t>
            </a:r>
            <a:r>
              <a:rPr lang="en-US" dirty="0" smtClean="0"/>
              <a:t>Not </a:t>
            </a:r>
            <a:r>
              <a:rPr lang="en-US" dirty="0"/>
              <a:t>randomized or </a:t>
            </a:r>
            <a:r>
              <a:rPr lang="en-US" dirty="0" smtClean="0"/>
              <a:t>blinded, Meperidine </a:t>
            </a:r>
            <a:r>
              <a:rPr lang="en-US" dirty="0"/>
              <a:t>50 mg vs </a:t>
            </a:r>
            <a:r>
              <a:rPr lang="en-US" b="1" dirty="0"/>
              <a:t>Promethazine</a:t>
            </a:r>
            <a:r>
              <a:rPr lang="en-US" dirty="0"/>
              <a:t> 50 mg + </a:t>
            </a:r>
            <a:r>
              <a:rPr lang="en-US" dirty="0" smtClean="0"/>
              <a:t>M</a:t>
            </a:r>
          </a:p>
          <a:p>
            <a:pPr lvl="1"/>
            <a:r>
              <a:rPr lang="en-US" dirty="0" smtClean="0"/>
              <a:t>Volunteers: Randomized, M 50mg, M 100 mg, vs M 50 + P 50 mg,. HCVR</a:t>
            </a:r>
          </a:p>
        </p:txBody>
      </p:sp>
      <p:pic>
        <p:nvPicPr>
          <p:cNvPr id="4" name="Picture 3"/>
          <p:cNvPicPr>
            <a:picLocks noChangeAspect="1"/>
          </p:cNvPicPr>
          <p:nvPr/>
        </p:nvPicPr>
        <p:blipFill>
          <a:blip r:embed="rId2"/>
          <a:stretch>
            <a:fillRect/>
          </a:stretch>
        </p:blipFill>
        <p:spPr>
          <a:xfrm>
            <a:off x="4958981" y="3737113"/>
            <a:ext cx="3727819" cy="3001618"/>
          </a:xfrm>
          <a:prstGeom prst="rect">
            <a:avLst/>
          </a:prstGeom>
        </p:spPr>
      </p:pic>
      <p:sp>
        <p:nvSpPr>
          <p:cNvPr id="5" name="Rectangle 4"/>
          <p:cNvSpPr/>
          <p:nvPr/>
        </p:nvSpPr>
        <p:spPr>
          <a:xfrm>
            <a:off x="401223" y="4276364"/>
            <a:ext cx="4572000" cy="1938992"/>
          </a:xfrm>
          <a:prstGeom prst="rect">
            <a:avLst/>
          </a:prstGeom>
        </p:spPr>
        <p:txBody>
          <a:bodyPr>
            <a:spAutoFit/>
          </a:bodyPr>
          <a:lstStyle/>
          <a:p>
            <a:r>
              <a:rPr lang="en-US" sz="2400" dirty="0"/>
              <a:t>“… the addition of promethazine to meperidine did not increase the respiratory depression … ,but markedly increased the sedative </a:t>
            </a:r>
            <a:r>
              <a:rPr lang="en-US" sz="2400" dirty="0" smtClean="0"/>
              <a:t>effects…”</a:t>
            </a:r>
            <a:endParaRPr lang="en-US" sz="2400" dirty="0"/>
          </a:p>
        </p:txBody>
      </p:sp>
    </p:spTree>
    <p:extLst>
      <p:ext uri="{BB962C8B-B14F-4D97-AF65-F5344CB8AC3E}">
        <p14:creationId xmlns:p14="http://schemas.microsoft.com/office/powerpoint/2010/main" val="152531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1620079"/>
            <a:ext cx="8229600" cy="3617842"/>
          </a:xfrm>
        </p:spPr>
        <p:txBody>
          <a:bodyPr/>
          <a:lstStyle/>
          <a:p>
            <a:r>
              <a:rPr lang="en-US" dirty="0" smtClean="0"/>
              <a:t>Olson et al. Am Rev </a:t>
            </a:r>
            <a:r>
              <a:rPr lang="en-US" dirty="0" err="1" smtClean="0"/>
              <a:t>Resp</a:t>
            </a:r>
            <a:r>
              <a:rPr lang="en-US" dirty="0" smtClean="0"/>
              <a:t> Dis 1986</a:t>
            </a:r>
          </a:p>
          <a:p>
            <a:pPr lvl="1"/>
            <a:r>
              <a:rPr lang="en-US" dirty="0" smtClean="0"/>
              <a:t>Volunteers: Not blinded, MS 0.15 mg/kg then randomized </a:t>
            </a:r>
            <a:r>
              <a:rPr lang="en-US" b="1" dirty="0" err="1" smtClean="0"/>
              <a:t>prochlorperazine</a:t>
            </a:r>
            <a:r>
              <a:rPr lang="en-US" dirty="0" smtClean="0"/>
              <a:t> (12.5 mg) vs saline.</a:t>
            </a:r>
          </a:p>
          <a:p>
            <a:pPr lvl="1"/>
            <a:r>
              <a:rPr lang="en-US" dirty="0" smtClean="0"/>
              <a:t>MS ↓ HCVR by ≈ 40% and the HVR by </a:t>
            </a:r>
            <a:r>
              <a:rPr lang="en-US" dirty="0"/>
              <a:t>≈ </a:t>
            </a:r>
            <a:r>
              <a:rPr lang="en-US" dirty="0" smtClean="0"/>
              <a:t>50%</a:t>
            </a:r>
          </a:p>
          <a:p>
            <a:pPr lvl="1"/>
            <a:r>
              <a:rPr lang="en-US" dirty="0" smtClean="0"/>
              <a:t>P had no effect on HCVR but HVR ↑ significantly</a:t>
            </a:r>
          </a:p>
          <a:p>
            <a:pPr lvl="1"/>
            <a:r>
              <a:rPr lang="en-US" dirty="0" smtClean="0"/>
              <a:t>No analgesic measurements.</a:t>
            </a:r>
            <a:endParaRPr lang="en-US" dirty="0"/>
          </a:p>
        </p:txBody>
      </p:sp>
    </p:spTree>
    <p:extLst>
      <p:ext uri="{BB962C8B-B14F-4D97-AF65-F5344CB8AC3E}">
        <p14:creationId xmlns:p14="http://schemas.microsoft.com/office/powerpoint/2010/main" val="260933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Opioids + </a:t>
            </a:r>
            <a:r>
              <a:rPr lang="en-US" dirty="0" smtClean="0">
                <a:latin typeface="Calibri" panose="020F0502020204030204" pitchFamily="34" charset="0"/>
                <a:ea typeface="Times New Roman" panose="02020603050405020304" pitchFamily="18" charset="0"/>
                <a:cs typeface="Times New Roman" panose="02020603050405020304" pitchFamily="18" charset="0"/>
              </a:rPr>
              <a:t>Central Analgesics</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Bailey et al. Anesthesiology 1991</a:t>
            </a:r>
          </a:p>
          <a:p>
            <a:pPr lvl="1"/>
            <a:r>
              <a:rPr lang="en-US" dirty="0" smtClean="0"/>
              <a:t>Volunteers: Randomized, cross-over, single-blind, </a:t>
            </a:r>
            <a:r>
              <a:rPr lang="en-US" b="1" dirty="0" smtClean="0"/>
              <a:t>clonidine</a:t>
            </a:r>
            <a:r>
              <a:rPr lang="en-US" dirty="0" smtClean="0"/>
              <a:t> (PO, 0.35 mg), MS (IM, 0.21 m/kg), C+MS (same doses)</a:t>
            </a:r>
          </a:p>
          <a:p>
            <a:pPr lvl="1"/>
            <a:r>
              <a:rPr lang="en-US" dirty="0" smtClean="0"/>
              <a:t>No analgesia assessment</a:t>
            </a:r>
            <a:endParaRPr lang="en-US" dirty="0"/>
          </a:p>
        </p:txBody>
      </p:sp>
      <p:pic>
        <p:nvPicPr>
          <p:cNvPr id="4" name="Picture 3"/>
          <p:cNvPicPr>
            <a:picLocks noChangeAspect="1"/>
          </p:cNvPicPr>
          <p:nvPr/>
        </p:nvPicPr>
        <p:blipFill>
          <a:blip r:embed="rId2"/>
          <a:stretch>
            <a:fillRect/>
          </a:stretch>
        </p:blipFill>
        <p:spPr>
          <a:xfrm>
            <a:off x="194484" y="3963710"/>
            <a:ext cx="4624848" cy="2894290"/>
          </a:xfrm>
          <a:prstGeom prst="rect">
            <a:avLst/>
          </a:prstGeom>
        </p:spPr>
      </p:pic>
      <p:pic>
        <p:nvPicPr>
          <p:cNvPr id="5" name="Picture 4"/>
          <p:cNvPicPr>
            <a:picLocks noChangeAspect="1"/>
          </p:cNvPicPr>
          <p:nvPr/>
        </p:nvPicPr>
        <p:blipFill>
          <a:blip r:embed="rId3"/>
          <a:stretch>
            <a:fillRect/>
          </a:stretch>
        </p:blipFill>
        <p:spPr>
          <a:xfrm>
            <a:off x="4819332" y="3963710"/>
            <a:ext cx="3951048" cy="2894290"/>
          </a:xfrm>
          <a:prstGeom prst="rect">
            <a:avLst/>
          </a:prstGeom>
        </p:spPr>
      </p:pic>
    </p:spTree>
    <p:extLst>
      <p:ext uri="{BB962C8B-B14F-4D97-AF65-F5344CB8AC3E}">
        <p14:creationId xmlns:p14="http://schemas.microsoft.com/office/powerpoint/2010/main" val="4212234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3584"/>
            <a:ext cx="8229600" cy="5622580"/>
          </a:xfrm>
        </p:spPr>
        <p:txBody>
          <a:bodyPr/>
          <a:lstStyle/>
          <a:p>
            <a:r>
              <a:rPr lang="en-US" dirty="0" smtClean="0"/>
              <a:t>Lin et al. Brit J </a:t>
            </a:r>
            <a:r>
              <a:rPr lang="en-US" dirty="0" err="1" smtClean="0"/>
              <a:t>Anaesth</a:t>
            </a:r>
            <a:r>
              <a:rPr lang="en-US" dirty="0" smtClean="0"/>
              <a:t>. 2009</a:t>
            </a:r>
          </a:p>
          <a:p>
            <a:pPr lvl="1"/>
            <a:r>
              <a:rPr lang="en-US" dirty="0" smtClean="0"/>
              <a:t>Post-op clinical</a:t>
            </a:r>
            <a:r>
              <a:rPr lang="en-US" dirty="0"/>
              <a:t>:</a:t>
            </a:r>
            <a:r>
              <a:rPr lang="en-US" dirty="0" smtClean="0"/>
              <a:t> double-blind, randomized. MS or MS + </a:t>
            </a:r>
            <a:r>
              <a:rPr lang="en-US" b="1" dirty="0" err="1" smtClean="0"/>
              <a:t>Dexmedetomidine</a:t>
            </a:r>
            <a:r>
              <a:rPr lang="en-US" dirty="0" smtClean="0"/>
              <a:t> via PCA for post-op pain</a:t>
            </a:r>
          </a:p>
          <a:p>
            <a:pPr lvl="1"/>
            <a:r>
              <a:rPr lang="en-US" dirty="0" smtClean="0"/>
              <a:t>“There was no report of somnolence or respiratory depression in tis study.”</a:t>
            </a:r>
            <a:endParaRPr lang="en-US" dirty="0"/>
          </a:p>
        </p:txBody>
      </p:sp>
      <p:pic>
        <p:nvPicPr>
          <p:cNvPr id="4" name="Picture 3"/>
          <p:cNvPicPr>
            <a:picLocks noChangeAspect="1"/>
          </p:cNvPicPr>
          <p:nvPr/>
        </p:nvPicPr>
        <p:blipFill>
          <a:blip r:embed="rId2"/>
          <a:stretch>
            <a:fillRect/>
          </a:stretch>
        </p:blipFill>
        <p:spPr>
          <a:xfrm>
            <a:off x="2201991" y="3193774"/>
            <a:ext cx="4659999" cy="3352800"/>
          </a:xfrm>
          <a:prstGeom prst="rect">
            <a:avLst/>
          </a:prstGeom>
        </p:spPr>
      </p:pic>
    </p:spTree>
    <p:extLst>
      <p:ext uri="{BB962C8B-B14F-4D97-AF65-F5344CB8AC3E}">
        <p14:creationId xmlns:p14="http://schemas.microsoft.com/office/powerpoint/2010/main" val="1599544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407504"/>
            <a:ext cx="8481736" cy="4525963"/>
          </a:xfrm>
        </p:spPr>
        <p:txBody>
          <a:bodyPr/>
          <a:lstStyle/>
          <a:p>
            <a:r>
              <a:rPr lang="en-US" dirty="0" err="1" smtClean="0"/>
              <a:t>Mildh</a:t>
            </a:r>
            <a:r>
              <a:rPr lang="en-US" dirty="0" smtClean="0"/>
              <a:t> et al. </a:t>
            </a:r>
            <a:r>
              <a:rPr lang="en-US" dirty="0" err="1" smtClean="0"/>
              <a:t>Anaesth</a:t>
            </a:r>
            <a:r>
              <a:rPr lang="en-US" dirty="0" smtClean="0"/>
              <a:t>. 1998</a:t>
            </a:r>
          </a:p>
          <a:p>
            <a:pPr lvl="1"/>
            <a:r>
              <a:rPr lang="en-US" dirty="0" smtClean="0"/>
              <a:t>Volunteers: double-blind cross-over randomized, Fentanyl (2 </a:t>
            </a:r>
            <a:r>
              <a:rPr lang="el-GR" dirty="0" smtClean="0"/>
              <a:t>μ</a:t>
            </a:r>
            <a:r>
              <a:rPr lang="en-US" dirty="0" smtClean="0"/>
              <a:t>g/kg) vs F + </a:t>
            </a:r>
            <a:r>
              <a:rPr lang="en-US" b="1" dirty="0" smtClean="0"/>
              <a:t>Ketamine</a:t>
            </a:r>
            <a:r>
              <a:rPr lang="en-US" dirty="0" smtClean="0"/>
              <a:t> (0.25mg/kg) IV</a:t>
            </a:r>
          </a:p>
          <a:p>
            <a:pPr lvl="1"/>
            <a:r>
              <a:rPr lang="en-US" dirty="0" smtClean="0"/>
              <a:t>S</a:t>
            </a:r>
            <a:r>
              <a:rPr lang="en-US" baseline="-25000" dirty="0" smtClean="0"/>
              <a:t>p</a:t>
            </a:r>
            <a:r>
              <a:rPr lang="en-US" dirty="0" smtClean="0"/>
              <a:t>O</a:t>
            </a:r>
            <a:r>
              <a:rPr lang="en-US" baseline="-25000" dirty="0" smtClean="0"/>
              <a:t>2 </a:t>
            </a:r>
            <a:r>
              <a:rPr lang="en-US" dirty="0" smtClean="0"/>
              <a:t>↓ to ≈ 90% in both groups. P</a:t>
            </a:r>
            <a:r>
              <a:rPr lang="en-US" baseline="-25000" dirty="0" smtClean="0"/>
              <a:t>a</a:t>
            </a:r>
            <a:r>
              <a:rPr lang="en-US" dirty="0" smtClean="0"/>
              <a:t>CO</a:t>
            </a:r>
            <a:r>
              <a:rPr lang="en-US" baseline="-25000" dirty="0" smtClean="0"/>
              <a:t>2 </a:t>
            </a:r>
            <a:r>
              <a:rPr lang="en-US" dirty="0" smtClean="0"/>
              <a:t>↑ 10 mmHg for F and </a:t>
            </a:r>
            <a:r>
              <a:rPr lang="en-US" dirty="0"/>
              <a:t>↑ </a:t>
            </a:r>
            <a:r>
              <a:rPr lang="en-US" dirty="0" smtClean="0"/>
              <a:t>6 mmHg for F+K</a:t>
            </a:r>
          </a:p>
          <a:p>
            <a:pPr lvl="1"/>
            <a:r>
              <a:rPr lang="en-US" dirty="0" smtClean="0"/>
              <a:t>No analgesia measurement</a:t>
            </a:r>
            <a:endParaRPr lang="en-US" dirty="0"/>
          </a:p>
        </p:txBody>
      </p:sp>
      <p:pic>
        <p:nvPicPr>
          <p:cNvPr id="4" name="Picture 3"/>
          <p:cNvPicPr>
            <a:picLocks noChangeAspect="1"/>
          </p:cNvPicPr>
          <p:nvPr/>
        </p:nvPicPr>
        <p:blipFill>
          <a:blip r:embed="rId2"/>
          <a:stretch>
            <a:fillRect/>
          </a:stretch>
        </p:blipFill>
        <p:spPr>
          <a:xfrm>
            <a:off x="2387636" y="3429000"/>
            <a:ext cx="4225198" cy="3567371"/>
          </a:xfrm>
          <a:prstGeom prst="rect">
            <a:avLst/>
          </a:prstGeom>
        </p:spPr>
      </p:pic>
    </p:spTree>
    <p:extLst>
      <p:ext uri="{BB962C8B-B14F-4D97-AF65-F5344CB8AC3E}">
        <p14:creationId xmlns:p14="http://schemas.microsoft.com/office/powerpoint/2010/main" val="4232521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672548"/>
            <a:ext cx="8229600" cy="4525963"/>
          </a:xfrm>
        </p:spPr>
        <p:txBody>
          <a:bodyPr/>
          <a:lstStyle/>
          <a:p>
            <a:r>
              <a:rPr lang="en-US" dirty="0" smtClean="0"/>
              <a:t>Michelet et al. Brit J </a:t>
            </a:r>
            <a:r>
              <a:rPr lang="en-US" dirty="0" err="1" smtClean="0"/>
              <a:t>Anaesth</a:t>
            </a:r>
            <a:r>
              <a:rPr lang="en-US" dirty="0" smtClean="0"/>
              <a:t>. 2007</a:t>
            </a:r>
          </a:p>
          <a:p>
            <a:pPr lvl="1"/>
            <a:r>
              <a:rPr lang="en-US" dirty="0" smtClean="0"/>
              <a:t>Post-thoracotomy clinical: randomized, double-blinded. MS vs MS + </a:t>
            </a:r>
            <a:r>
              <a:rPr lang="en-US" b="1" dirty="0" smtClean="0"/>
              <a:t>ketamine</a:t>
            </a:r>
            <a:r>
              <a:rPr lang="en-US" dirty="0" smtClean="0"/>
              <a:t> PCA</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8281" y="3164840"/>
            <a:ext cx="3710953" cy="25873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5580" y="3127009"/>
            <a:ext cx="3637257" cy="26251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2570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pPr>
              <a:buNone/>
            </a:pPr>
            <a:r>
              <a:rPr lang="en-US" dirty="0" smtClean="0"/>
              <a:t>Past and current consulting with:</a:t>
            </a:r>
          </a:p>
          <a:p>
            <a:pPr>
              <a:buNone/>
            </a:pPr>
            <a:endParaRPr lang="en-US" dirty="0" smtClean="0"/>
          </a:p>
          <a:p>
            <a:pPr algn="ctr">
              <a:buNone/>
            </a:pPr>
            <a:r>
              <a:rPr lang="en-US" dirty="0" smtClean="0"/>
              <a:t>Galleon Pharmaceuticals (p)</a:t>
            </a:r>
          </a:p>
          <a:p>
            <a:pPr algn="ctr">
              <a:buNone/>
            </a:pPr>
            <a:r>
              <a:rPr lang="en-US" dirty="0" smtClean="0"/>
              <a:t>Cara Therapeutics (p)</a:t>
            </a:r>
          </a:p>
          <a:p>
            <a:pPr algn="ctr">
              <a:buNone/>
            </a:pPr>
            <a:r>
              <a:rPr lang="en-US" dirty="0" err="1" smtClean="0"/>
              <a:t>Imprimis</a:t>
            </a:r>
            <a:r>
              <a:rPr lang="en-US" dirty="0" smtClean="0"/>
              <a:t> (c)</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6836"/>
            <a:ext cx="8229600" cy="5609328"/>
          </a:xfrm>
        </p:spPr>
        <p:txBody>
          <a:bodyPr/>
          <a:lstStyle/>
          <a:p>
            <a:r>
              <a:rPr lang="en-US" dirty="0" err="1" smtClean="0"/>
              <a:t>Myhre</a:t>
            </a:r>
            <a:r>
              <a:rPr lang="en-US" dirty="0" smtClean="0"/>
              <a:t> et al Anesthesiology 2016</a:t>
            </a:r>
          </a:p>
          <a:p>
            <a:pPr lvl="1"/>
            <a:r>
              <a:rPr lang="en-US" dirty="0" smtClean="0"/>
              <a:t>Volunteers: randomized, double-blinded, cross-over. Remifentani</a:t>
            </a:r>
            <a:r>
              <a:rPr lang="en-US" b="1" dirty="0" smtClean="0"/>
              <a:t>l</a:t>
            </a:r>
            <a:r>
              <a:rPr lang="en-US" dirty="0" smtClean="0"/>
              <a:t> (TCI – 0.6, 1.2, 2.4 ng/ml) vs R + </a:t>
            </a:r>
            <a:r>
              <a:rPr lang="en-US" b="1" dirty="0" err="1" smtClean="0"/>
              <a:t>Pregabalin</a:t>
            </a:r>
            <a:r>
              <a:rPr lang="en-US" dirty="0" smtClean="0"/>
              <a:t> </a:t>
            </a:r>
            <a:r>
              <a:rPr lang="en-US" dirty="0"/>
              <a:t>(150 mg </a:t>
            </a:r>
            <a:r>
              <a:rPr lang="en-US" dirty="0" err="1"/>
              <a:t>po</a:t>
            </a:r>
            <a:r>
              <a:rPr lang="en-US" dirty="0" smtClean="0"/>
              <a:t>)</a:t>
            </a:r>
          </a:p>
          <a:p>
            <a:pPr lvl="1"/>
            <a:r>
              <a:rPr lang="en-US" dirty="0" smtClean="0"/>
              <a:t>Cold pressor test </a:t>
            </a:r>
            <a:endParaRPr lang="en-US" dirty="0"/>
          </a:p>
        </p:txBody>
      </p:sp>
      <p:pic>
        <p:nvPicPr>
          <p:cNvPr id="4" name="Picture 3"/>
          <p:cNvPicPr>
            <a:picLocks noChangeAspect="1"/>
          </p:cNvPicPr>
          <p:nvPr/>
        </p:nvPicPr>
        <p:blipFill>
          <a:blip r:embed="rId2"/>
          <a:stretch>
            <a:fillRect/>
          </a:stretch>
        </p:blipFill>
        <p:spPr>
          <a:xfrm>
            <a:off x="542995" y="3599795"/>
            <a:ext cx="4401667" cy="3057878"/>
          </a:xfrm>
          <a:prstGeom prst="rect">
            <a:avLst/>
          </a:prstGeom>
        </p:spPr>
      </p:pic>
      <p:pic>
        <p:nvPicPr>
          <p:cNvPr id="6" name="Picture 5"/>
          <p:cNvPicPr>
            <a:picLocks noChangeAspect="1"/>
          </p:cNvPicPr>
          <p:nvPr/>
        </p:nvPicPr>
        <p:blipFill>
          <a:blip r:embed="rId3"/>
          <a:stretch>
            <a:fillRect/>
          </a:stretch>
        </p:blipFill>
        <p:spPr>
          <a:xfrm>
            <a:off x="3301390" y="3016301"/>
            <a:ext cx="2271949" cy="1166987"/>
          </a:xfrm>
          <a:prstGeom prst="rect">
            <a:avLst/>
          </a:prstGeom>
        </p:spPr>
      </p:pic>
      <p:pic>
        <p:nvPicPr>
          <p:cNvPr id="7" name="Picture 6"/>
          <p:cNvPicPr>
            <a:picLocks noChangeAspect="1"/>
          </p:cNvPicPr>
          <p:nvPr/>
        </p:nvPicPr>
        <p:blipFill>
          <a:blip r:embed="rId4"/>
          <a:stretch>
            <a:fillRect/>
          </a:stretch>
        </p:blipFill>
        <p:spPr>
          <a:xfrm>
            <a:off x="5724939" y="2092768"/>
            <a:ext cx="2617265" cy="4564906"/>
          </a:xfrm>
          <a:prstGeom prst="rect">
            <a:avLst/>
          </a:prstGeom>
        </p:spPr>
      </p:pic>
    </p:spTree>
    <p:extLst>
      <p:ext uri="{BB962C8B-B14F-4D97-AF65-F5344CB8AC3E}">
        <p14:creationId xmlns:p14="http://schemas.microsoft.com/office/powerpoint/2010/main" val="22782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503238" y="1308652"/>
            <a:ext cx="8229600" cy="4525963"/>
          </a:xfrm>
        </p:spPr>
        <p:txBody>
          <a:bodyPr>
            <a:normAutofit fontScale="92500" lnSpcReduction="10000"/>
          </a:bodyPr>
          <a:lstStyle/>
          <a:p>
            <a:r>
              <a:rPr lang="en-US" dirty="0" smtClean="0"/>
              <a:t>Early studies </a:t>
            </a:r>
            <a:r>
              <a:rPr lang="en-US" dirty="0" smtClean="0"/>
              <a:t>done with volunteers </a:t>
            </a:r>
            <a:r>
              <a:rPr lang="en-US" dirty="0" smtClean="0"/>
              <a:t>(laboratory studies) should include HCVR, HVR, assessment of analgesia.</a:t>
            </a:r>
          </a:p>
          <a:p>
            <a:pPr lvl="1"/>
            <a:r>
              <a:rPr lang="en-US" dirty="0" smtClean="0"/>
              <a:t>Dose response data</a:t>
            </a:r>
          </a:p>
          <a:p>
            <a:r>
              <a:rPr lang="en-US" dirty="0" smtClean="0"/>
              <a:t>Acute pain: Late clinical trials (efficacy) should include continuous S</a:t>
            </a:r>
            <a:r>
              <a:rPr lang="en-US" baseline="-25000" dirty="0" smtClean="0"/>
              <a:t>p</a:t>
            </a:r>
            <a:r>
              <a:rPr lang="en-US" dirty="0" smtClean="0"/>
              <a:t>O</a:t>
            </a:r>
            <a:r>
              <a:rPr lang="en-US" baseline="-25000" dirty="0" smtClean="0"/>
              <a:t>2</a:t>
            </a:r>
            <a:r>
              <a:rPr lang="en-US" dirty="0" smtClean="0"/>
              <a:t> and </a:t>
            </a:r>
            <a:r>
              <a:rPr lang="en-US" dirty="0"/>
              <a:t>P</a:t>
            </a:r>
            <a:r>
              <a:rPr lang="en-US" baseline="-25000" dirty="0"/>
              <a:t>a</a:t>
            </a:r>
            <a:r>
              <a:rPr lang="en-US" dirty="0"/>
              <a:t>CO</a:t>
            </a:r>
            <a:r>
              <a:rPr lang="en-US" baseline="-25000" dirty="0"/>
              <a:t>2 </a:t>
            </a:r>
            <a:endParaRPr lang="en-US" baseline="-25000" dirty="0" smtClean="0"/>
          </a:p>
          <a:p>
            <a:pPr lvl="1"/>
            <a:r>
              <a:rPr lang="en-US" dirty="0" smtClean="0"/>
              <a:t>Overnight monitoring important in special populations, e.g., OSAS</a:t>
            </a:r>
          </a:p>
          <a:p>
            <a:r>
              <a:rPr lang="en-US" dirty="0" smtClean="0"/>
              <a:t>Chronic pain: No accepted methodology; home sleep S</a:t>
            </a:r>
            <a:r>
              <a:rPr lang="en-US" baseline="-25000" dirty="0" smtClean="0"/>
              <a:t>p</a:t>
            </a:r>
            <a:r>
              <a:rPr lang="en-US" dirty="0" smtClean="0"/>
              <a:t>O</a:t>
            </a:r>
            <a:r>
              <a:rPr lang="en-US" baseline="-25000" dirty="0" smtClean="0"/>
              <a:t>2</a:t>
            </a:r>
            <a:r>
              <a:rPr lang="en-US" dirty="0" smtClean="0"/>
              <a:t> monitoring; formal sleep studies</a:t>
            </a:r>
            <a:endParaRPr lang="en-US" dirty="0"/>
          </a:p>
        </p:txBody>
      </p:sp>
    </p:spTree>
    <p:extLst>
      <p:ext uri="{BB962C8B-B14F-4D97-AF65-F5344CB8AC3E}">
        <p14:creationId xmlns:p14="http://schemas.microsoft.com/office/powerpoint/2010/main" val="263193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1388268" y="2667000"/>
            <a:ext cx="6367463" cy="2819400"/>
          </a:xfrm>
        </p:spPr>
        <p:txBody>
          <a:bodyPr>
            <a:normAutofit lnSpcReduction="10000"/>
          </a:bodyPr>
          <a:lstStyle/>
          <a:p>
            <a:pPr>
              <a:buFontTx/>
              <a:buNone/>
            </a:pPr>
            <a:r>
              <a:rPr lang="en-US" altLang="en-US" sz="3600" dirty="0"/>
              <a:t>“Breathing is truly a strange phenomenon of life, caught between the conscious and the unconscious, and peculiarly sensitive to both”           </a:t>
            </a:r>
          </a:p>
        </p:txBody>
      </p:sp>
      <p:pic>
        <p:nvPicPr>
          <p:cNvPr id="53249" name="Picture 1"/>
          <p:cNvPicPr>
            <a:picLocks noChangeAspect="1" noChangeArrowheads="1"/>
          </p:cNvPicPr>
          <p:nvPr/>
        </p:nvPicPr>
        <p:blipFill>
          <a:blip r:embed="rId3" cstate="print"/>
          <a:srcRect/>
          <a:stretch>
            <a:fillRect/>
          </a:stretch>
        </p:blipFill>
        <p:spPr bwMode="auto">
          <a:xfrm>
            <a:off x="1033489" y="489155"/>
            <a:ext cx="7169098" cy="1513390"/>
          </a:xfrm>
          <a:prstGeom prst="rect">
            <a:avLst/>
          </a:prstGeom>
          <a:noFill/>
          <a:ln w="9525">
            <a:noFill/>
            <a:miter lim="800000"/>
            <a:headEnd/>
            <a:tailEnd/>
          </a:ln>
        </p:spPr>
      </p:pic>
      <p:sp>
        <p:nvSpPr>
          <p:cNvPr id="4" name="TextBox 3"/>
          <p:cNvSpPr txBox="1"/>
          <p:nvPr/>
        </p:nvSpPr>
        <p:spPr>
          <a:xfrm>
            <a:off x="838200" y="6096000"/>
            <a:ext cx="2594878" cy="369332"/>
          </a:xfrm>
          <a:prstGeom prst="rect">
            <a:avLst/>
          </a:prstGeom>
          <a:noFill/>
        </p:spPr>
        <p:txBody>
          <a:bodyPr wrap="none" rtlCol="0">
            <a:spAutoFit/>
          </a:bodyPr>
          <a:lstStyle/>
          <a:p>
            <a:r>
              <a:rPr lang="en-US" dirty="0" smtClean="0"/>
              <a:t>Circulation  7:15-29, 1953</a:t>
            </a:r>
            <a:endParaRPr lang="en-US" dirty="0"/>
          </a:p>
        </p:txBody>
      </p:sp>
    </p:spTree>
    <p:extLst>
      <p:ext uri="{BB962C8B-B14F-4D97-AF65-F5344CB8AC3E}">
        <p14:creationId xmlns:p14="http://schemas.microsoft.com/office/powerpoint/2010/main" val="2345119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61385" y="2062065"/>
            <a:ext cx="7713306" cy="4178559"/>
            <a:chOff x="152400" y="381000"/>
            <a:chExt cx="8686800" cy="5943600"/>
          </a:xfrm>
        </p:grpSpPr>
        <p:sp>
          <p:nvSpPr>
            <p:cNvPr id="92168" name="Rectangle 8"/>
            <p:cNvSpPr>
              <a:spLocks noChangeArrowheads="1"/>
            </p:cNvSpPr>
            <p:nvPr/>
          </p:nvSpPr>
          <p:spPr bwMode="auto">
            <a:xfrm>
              <a:off x="6248400" y="1143000"/>
              <a:ext cx="2590800" cy="1905000"/>
            </a:xfrm>
            <a:prstGeom prst="rect">
              <a:avLst/>
            </a:prstGeom>
            <a:solidFill>
              <a:schemeClr val="bg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16" tIns="43383" rIns="88316" bIns="43383" anchor="ctr"/>
            <a:lstStyle/>
            <a:p>
              <a:pPr algn="ctr">
                <a:buNone/>
              </a:pPr>
              <a:r>
                <a:rPr lang="en-US" altLang="en-US" dirty="0" smtClean="0"/>
                <a:t>“Voluntary”</a:t>
              </a:r>
            </a:p>
            <a:p>
              <a:pPr algn="ctr">
                <a:buNone/>
              </a:pPr>
              <a:r>
                <a:rPr lang="en-US" altLang="en-US" dirty="0" smtClean="0"/>
                <a:t>Control</a:t>
              </a:r>
            </a:p>
          </p:txBody>
        </p:sp>
        <p:sp>
          <p:nvSpPr>
            <p:cNvPr id="92167" name="Rectangle 7"/>
            <p:cNvSpPr>
              <a:spLocks noChangeArrowheads="1"/>
            </p:cNvSpPr>
            <p:nvPr/>
          </p:nvSpPr>
          <p:spPr bwMode="auto">
            <a:xfrm>
              <a:off x="152400" y="762000"/>
              <a:ext cx="2819400" cy="2057400"/>
            </a:xfrm>
            <a:prstGeom prst="rect">
              <a:avLst/>
            </a:prstGeom>
            <a:solidFill>
              <a:schemeClr val="bg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16" tIns="43383" rIns="88316" bIns="43383" anchor="ctr"/>
            <a:lstStyle/>
            <a:p>
              <a:r>
                <a:rPr lang="en-US" altLang="en-US" dirty="0" smtClean="0"/>
                <a:t>“Metabolic” Control</a:t>
              </a:r>
            </a:p>
            <a:p>
              <a:pPr algn="ctr"/>
              <a:r>
                <a:rPr lang="en-US" altLang="en-US" dirty="0" smtClean="0"/>
                <a:t>(CO</a:t>
              </a:r>
              <a:r>
                <a:rPr lang="en-US" altLang="en-US" baseline="-25000" dirty="0" smtClean="0"/>
                <a:t>2</a:t>
              </a:r>
              <a:r>
                <a:rPr lang="en-US" altLang="en-US" dirty="0" smtClean="0"/>
                <a:t> </a:t>
              </a:r>
              <a:r>
                <a:rPr lang="en-US" altLang="en-US" dirty="0"/>
                <a:t>/ </a:t>
              </a:r>
              <a:r>
                <a:rPr lang="en-US" altLang="en-US" dirty="0" smtClean="0"/>
                <a:t>O</a:t>
              </a:r>
              <a:r>
                <a:rPr lang="en-US" altLang="en-US" baseline="-25000" dirty="0" smtClean="0"/>
                <a:t>2 </a:t>
              </a:r>
            </a:p>
            <a:p>
              <a:pPr algn="ctr"/>
              <a:r>
                <a:rPr lang="en-US" altLang="en-US" dirty="0" smtClean="0"/>
                <a:t>chemoreceptors)</a:t>
              </a:r>
            </a:p>
            <a:p>
              <a:pPr lvl="1"/>
              <a:r>
                <a:rPr lang="en-US" altLang="en-US" dirty="0" smtClean="0"/>
                <a:t>  </a:t>
              </a:r>
              <a:endParaRPr lang="en-US" altLang="en-US" dirty="0"/>
            </a:p>
          </p:txBody>
        </p:sp>
        <p:sp>
          <p:nvSpPr>
            <p:cNvPr id="92171" name="Line 11"/>
            <p:cNvSpPr>
              <a:spLocks noChangeShapeType="1"/>
            </p:cNvSpPr>
            <p:nvPr/>
          </p:nvSpPr>
          <p:spPr bwMode="auto">
            <a:xfrm>
              <a:off x="2590800" y="2971800"/>
              <a:ext cx="1524000" cy="7620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16" tIns="43383" rIns="88316" bIns="43383" anchor="ctr"/>
            <a:lstStyle/>
            <a:p>
              <a:endParaRPr lang="en-US"/>
            </a:p>
          </p:txBody>
        </p:sp>
        <p:sp>
          <p:nvSpPr>
            <p:cNvPr id="92172" name="Line 12"/>
            <p:cNvSpPr>
              <a:spLocks noChangeShapeType="1"/>
            </p:cNvSpPr>
            <p:nvPr/>
          </p:nvSpPr>
          <p:spPr bwMode="auto">
            <a:xfrm flipH="1">
              <a:off x="5181600" y="3124200"/>
              <a:ext cx="1752600" cy="6096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16" tIns="43383" rIns="88316" bIns="43383" anchor="ctr"/>
            <a:lstStyle/>
            <a:p>
              <a:endParaRPr lang="en-US"/>
            </a:p>
          </p:txBody>
        </p:sp>
        <p:sp>
          <p:nvSpPr>
            <p:cNvPr id="26" name="Rectangle 8"/>
            <p:cNvSpPr>
              <a:spLocks noChangeArrowheads="1"/>
            </p:cNvSpPr>
            <p:nvPr/>
          </p:nvSpPr>
          <p:spPr bwMode="auto">
            <a:xfrm>
              <a:off x="3162300" y="381000"/>
              <a:ext cx="2819400" cy="1752600"/>
            </a:xfrm>
            <a:prstGeom prst="rect">
              <a:avLst/>
            </a:prstGeom>
            <a:solidFill>
              <a:schemeClr val="bg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16" tIns="43383" rIns="88316" bIns="43383" anchor="ctr"/>
            <a:lstStyle/>
            <a:p>
              <a:pPr algn="ctr">
                <a:buNone/>
              </a:pPr>
              <a:r>
                <a:rPr lang="en-US" altLang="en-US" dirty="0" smtClean="0"/>
                <a:t>“Behavioral” Control</a:t>
              </a:r>
            </a:p>
            <a:p>
              <a:pPr algn="ctr">
                <a:buNone/>
              </a:pPr>
              <a:r>
                <a:rPr lang="en-US" altLang="en-US" dirty="0" smtClean="0"/>
                <a:t>(wakefulness)</a:t>
              </a:r>
            </a:p>
          </p:txBody>
        </p:sp>
        <p:sp>
          <p:nvSpPr>
            <p:cNvPr id="28" name="Line 12"/>
            <p:cNvSpPr>
              <a:spLocks noChangeShapeType="1"/>
            </p:cNvSpPr>
            <p:nvPr/>
          </p:nvSpPr>
          <p:spPr bwMode="auto">
            <a:xfrm flipH="1">
              <a:off x="4572000" y="2286000"/>
              <a:ext cx="0" cy="1447800"/>
            </a:xfrm>
            <a:prstGeom prst="line">
              <a:avLst/>
            </a:prstGeom>
            <a:noFill/>
            <a:ln w="889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16" tIns="43383" rIns="88316" bIns="43383" anchor="ctr"/>
            <a:lstStyle/>
            <a:p>
              <a:endParaRPr lang="en-US"/>
            </a:p>
          </p:txBody>
        </p:sp>
        <p:sp>
          <p:nvSpPr>
            <p:cNvPr id="29" name="Oval 28"/>
            <p:cNvSpPr/>
            <p:nvPr/>
          </p:nvSpPr>
          <p:spPr>
            <a:xfrm>
              <a:off x="2628900" y="3886200"/>
              <a:ext cx="3886200" cy="2438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ltLang="en-US" dirty="0" smtClean="0"/>
                <a:t>“Normal resting &amp;</a:t>
              </a:r>
            </a:p>
            <a:p>
              <a:pPr algn="ctr">
                <a:buNone/>
              </a:pPr>
              <a:r>
                <a:rPr lang="en-US" altLang="en-US" dirty="0" smtClean="0"/>
                <a:t>? Light Exercise</a:t>
              </a:r>
            </a:p>
            <a:p>
              <a:pPr algn="ctr">
                <a:buNone/>
              </a:pPr>
              <a:r>
                <a:rPr lang="en-US" altLang="en-US" dirty="0" smtClean="0"/>
                <a:t>(“Mixed” Control)</a:t>
              </a:r>
            </a:p>
            <a:p>
              <a:pPr algn="ctr">
                <a:buNone/>
              </a:pPr>
              <a:endParaRPr lang="en-US" altLang="en-US" dirty="0" smtClean="0"/>
            </a:p>
          </p:txBody>
        </p:sp>
      </p:grpSp>
      <p:pic>
        <p:nvPicPr>
          <p:cNvPr id="68610" name="Picture 2"/>
          <p:cNvPicPr>
            <a:picLocks noChangeAspect="1" noChangeArrowheads="1"/>
          </p:cNvPicPr>
          <p:nvPr/>
        </p:nvPicPr>
        <p:blipFill>
          <a:blip r:embed="rId2" cstate="print"/>
          <a:srcRect/>
          <a:stretch>
            <a:fillRect/>
          </a:stretch>
        </p:blipFill>
        <p:spPr bwMode="auto">
          <a:xfrm>
            <a:off x="1753183" y="391887"/>
            <a:ext cx="6105342" cy="1177310"/>
          </a:xfrm>
          <a:prstGeom prst="rect">
            <a:avLst/>
          </a:prstGeom>
          <a:noFill/>
          <a:ln w="9525">
            <a:noFill/>
            <a:miter lim="800000"/>
            <a:headEnd/>
            <a:tailEnd/>
          </a:ln>
        </p:spPr>
      </p:pic>
    </p:spTree>
    <p:extLst>
      <p:ext uri="{BB962C8B-B14F-4D97-AF65-F5344CB8AC3E}">
        <p14:creationId xmlns:p14="http://schemas.microsoft.com/office/powerpoint/2010/main" val="512912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361" y="3215100"/>
            <a:ext cx="3732635" cy="234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3056" y="410425"/>
            <a:ext cx="5929964" cy="152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470" y="2242686"/>
            <a:ext cx="5113105" cy="387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028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4933047" y="1371600"/>
            <a:ext cx="3982353" cy="2995216"/>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457200" y="1524000"/>
            <a:ext cx="3087474" cy="5076825"/>
          </a:xfrm>
          <a:prstGeom prst="rect">
            <a:avLst/>
          </a:prstGeom>
          <a:noFill/>
          <a:ln w="9525">
            <a:noFill/>
            <a:miter lim="800000"/>
            <a:headEnd/>
            <a:tailEnd/>
          </a:ln>
        </p:spPr>
      </p:pic>
      <p:pic>
        <p:nvPicPr>
          <p:cNvPr id="58372" name="Picture 4"/>
          <p:cNvPicPr>
            <a:picLocks noChangeAspect="1" noChangeArrowheads="1"/>
          </p:cNvPicPr>
          <p:nvPr/>
        </p:nvPicPr>
        <p:blipFill>
          <a:blip r:embed="rId4" cstate="print"/>
          <a:srcRect/>
          <a:stretch>
            <a:fillRect/>
          </a:stretch>
        </p:blipFill>
        <p:spPr bwMode="auto">
          <a:xfrm>
            <a:off x="763097" y="152400"/>
            <a:ext cx="7617806" cy="1169948"/>
          </a:xfrm>
          <a:prstGeom prst="rect">
            <a:avLst/>
          </a:prstGeom>
          <a:noFill/>
          <a:ln w="9525">
            <a:noFill/>
            <a:miter lim="800000"/>
            <a:headEnd/>
            <a:tailEnd/>
          </a:ln>
        </p:spPr>
      </p:pic>
      <p:sp>
        <p:nvSpPr>
          <p:cNvPr id="5" name="TextBox 4"/>
          <p:cNvSpPr txBox="1"/>
          <p:nvPr/>
        </p:nvSpPr>
        <p:spPr>
          <a:xfrm>
            <a:off x="4572000" y="4648200"/>
            <a:ext cx="4114800" cy="1754326"/>
          </a:xfrm>
          <a:prstGeom prst="rect">
            <a:avLst/>
          </a:prstGeom>
          <a:noFill/>
        </p:spPr>
        <p:txBody>
          <a:bodyPr wrap="square" rtlCol="0">
            <a:spAutoFit/>
          </a:bodyPr>
          <a:lstStyle/>
          <a:p>
            <a:r>
              <a:rPr lang="en-US" dirty="0" smtClean="0"/>
              <a:t>“Clinically, these results could indicate that a specific audiovisual stimulation requiring a volitional patient reaction may be more effective than pain in restoring adequate ventilation in responsive narcotized patients.”</a:t>
            </a:r>
            <a:endParaRPr lang="en-US" dirty="0"/>
          </a:p>
        </p:txBody>
      </p:sp>
      <p:sp>
        <p:nvSpPr>
          <p:cNvPr id="2" name="TextBox 1"/>
          <p:cNvSpPr txBox="1"/>
          <p:nvPr/>
        </p:nvSpPr>
        <p:spPr>
          <a:xfrm>
            <a:off x="3487386" y="2769037"/>
            <a:ext cx="1370568" cy="369332"/>
          </a:xfrm>
          <a:prstGeom prst="rect">
            <a:avLst/>
          </a:prstGeom>
          <a:noFill/>
        </p:spPr>
        <p:txBody>
          <a:bodyPr wrap="none" rtlCol="0">
            <a:spAutoFit/>
          </a:bodyPr>
          <a:lstStyle/>
          <a:p>
            <a:r>
              <a:rPr lang="en-US" dirty="0" smtClean="0"/>
              <a:t>Remifentanil</a:t>
            </a:r>
            <a:endParaRPr lang="en-US" dirty="0"/>
          </a:p>
        </p:txBody>
      </p:sp>
      <p:cxnSp>
        <p:nvCxnSpPr>
          <p:cNvPr id="4" name="Straight Arrow Connector 3"/>
          <p:cNvCxnSpPr>
            <a:stCxn id="6" idx="1"/>
          </p:cNvCxnSpPr>
          <p:nvPr/>
        </p:nvCxnSpPr>
        <p:spPr>
          <a:xfrm flipH="1">
            <a:off x="3200400" y="1894701"/>
            <a:ext cx="493859" cy="3150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694259" y="1710035"/>
            <a:ext cx="877741" cy="369332"/>
          </a:xfrm>
          <a:prstGeom prst="rect">
            <a:avLst/>
          </a:prstGeom>
          <a:noFill/>
        </p:spPr>
        <p:txBody>
          <a:bodyPr wrap="none" rtlCol="0">
            <a:spAutoFit/>
          </a:bodyPr>
          <a:lstStyle/>
          <a:p>
            <a:r>
              <a:rPr lang="en-US" dirty="0" smtClean="0"/>
              <a:t>Control</a:t>
            </a:r>
            <a:endParaRPr lang="en-US" dirty="0"/>
          </a:p>
        </p:txBody>
      </p:sp>
      <p:cxnSp>
        <p:nvCxnSpPr>
          <p:cNvPr id="11" name="Straight Arrow Connector 10"/>
          <p:cNvCxnSpPr>
            <a:stCxn id="2" idx="1"/>
          </p:cNvCxnSpPr>
          <p:nvPr/>
        </p:nvCxnSpPr>
        <p:spPr>
          <a:xfrm flipH="1" flipV="1">
            <a:off x="3200400" y="2769037"/>
            <a:ext cx="286986"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565" y="437322"/>
            <a:ext cx="8441635" cy="6001643"/>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Measuring the respiratory depression caused by opioids</a:t>
            </a:r>
          </a:p>
          <a:p>
            <a:pPr marL="742950" lvl="1" indent="-285750">
              <a:buFont typeface="Courier New" panose="02070309020205020404" pitchFamily="49" charset="0"/>
              <a:buChar char="o"/>
            </a:pPr>
            <a:r>
              <a:rPr lang="en-US" sz="2400" dirty="0">
                <a:latin typeface="Calibri" panose="020F0502020204030204" pitchFamily="34" charset="0"/>
                <a:ea typeface="Times New Roman" panose="02020603050405020304" pitchFamily="18" charset="0"/>
                <a:cs typeface="Times New Roman" panose="02020603050405020304" pitchFamily="18" charset="0"/>
              </a:rPr>
              <a:t>Laboratory - ↑ P</a:t>
            </a:r>
            <a:r>
              <a:rPr lang="en-US" sz="2400" baseline="-25000" dirty="0">
                <a:latin typeface="Calibri" panose="020F0502020204030204" pitchFamily="34" charset="0"/>
                <a:ea typeface="Times New Roman" panose="02020603050405020304" pitchFamily="18" charset="0"/>
                <a:cs typeface="Times New Roman" panose="02020603050405020304" pitchFamily="18" charset="0"/>
              </a:rPr>
              <a:t>ET</a:t>
            </a:r>
            <a:r>
              <a:rPr lang="en-US" sz="2400" dirty="0">
                <a:latin typeface="Calibri" panose="020F0502020204030204" pitchFamily="34" charset="0"/>
                <a:ea typeface="Times New Roman" panose="02020603050405020304" pitchFamily="18" charset="0"/>
                <a:cs typeface="Times New Roman" panose="02020603050405020304" pitchFamily="18" charset="0"/>
              </a:rPr>
              <a:t>CO</a:t>
            </a:r>
            <a:r>
              <a:rPr lang="en-US" sz="2400" baseline="-25000" dirty="0">
                <a:latin typeface="Calibri" panose="020F0502020204030204" pitchFamily="34" charset="0"/>
                <a:ea typeface="Times New Roman" panose="02020603050405020304" pitchFamily="18" charset="0"/>
                <a:cs typeface="Times New Roman" panose="02020603050405020304" pitchFamily="18" charset="0"/>
              </a:rPr>
              <a:t>2</a:t>
            </a:r>
            <a:r>
              <a:rPr lang="en-US" sz="2400" dirty="0">
                <a:latin typeface="Calibri" panose="020F0502020204030204" pitchFamily="34" charset="0"/>
                <a:ea typeface="Times New Roman" panose="02020603050405020304" pitchFamily="18" charset="0"/>
                <a:cs typeface="Times New Roman" panose="02020603050405020304" pitchFamily="18" charset="0"/>
              </a:rPr>
              <a:t> , ↓Ventilation , HCVR,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HVR</a:t>
            </a:r>
          </a:p>
          <a:p>
            <a:pPr marL="742950" marR="0" lvl="1" indent="-285750">
              <a:spcBef>
                <a:spcPts val="0"/>
              </a:spcBef>
              <a:spcAft>
                <a:spcPts val="0"/>
              </a:spcAft>
              <a:buFont typeface="Courier New" panose="02070309020205020404" pitchFamily="49" charset="0"/>
              <a:buChar char="o"/>
            </a:pPr>
            <a:r>
              <a:rPr lang="en-US" sz="2400" dirty="0" smtClean="0">
                <a:latin typeface="Calibri" panose="020F0502020204030204" pitchFamily="34" charset="0"/>
                <a:ea typeface="Times New Roman" panose="02020603050405020304" pitchFamily="18" charset="0"/>
                <a:cs typeface="Times New Roman" panose="02020603050405020304" pitchFamily="18" charset="0"/>
              </a:rPr>
              <a:t>Clinical </a:t>
            </a:r>
            <a:r>
              <a:rPr lang="en-US" sz="2400" dirty="0">
                <a:latin typeface="Calibri" panose="020F0502020204030204" pitchFamily="34" charset="0"/>
                <a:ea typeface="Times New Roman" panose="02020603050405020304" pitchFamily="18" charset="0"/>
                <a:cs typeface="Times New Roman" panose="02020603050405020304" pitchFamily="18" charset="0"/>
              </a:rPr>
              <a:t>– desaturation,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P</a:t>
            </a:r>
            <a:r>
              <a:rPr lang="en-US" sz="2400" baseline="-25000" dirty="0" smtClean="0">
                <a:latin typeface="Calibri" panose="020F0502020204030204" pitchFamily="34" charset="0"/>
                <a:ea typeface="Times New Roman" panose="02020603050405020304" pitchFamily="18" charset="0"/>
                <a:cs typeface="Times New Roman" panose="02020603050405020304" pitchFamily="18" charset="0"/>
              </a:rPr>
              <a:t>ET</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CO</a:t>
            </a:r>
            <a:r>
              <a:rPr lang="en-US" sz="2400" baseline="-25000" dirty="0" smtClean="0">
                <a:latin typeface="Calibri" panose="020F0502020204030204" pitchFamily="34" charset="0"/>
                <a:ea typeface="Times New Roman" panose="02020603050405020304" pitchFamily="18" charset="0"/>
                <a:cs typeface="Times New Roman" panose="02020603050405020304" pitchFamily="18" charset="0"/>
              </a:rPr>
              <a:t>2</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Ventilatory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arrhythmias</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smtClean="0">
                <a:latin typeface="Calibri" panose="020F0502020204030204" pitchFamily="34" charset="0"/>
                <a:ea typeface="Times New Roman" panose="02020603050405020304" pitchFamily="18" charset="0"/>
                <a:cs typeface="Times New Roman" panose="02020603050405020304" pitchFamily="18" charset="0"/>
              </a:rPr>
              <a:t>Complexity </a:t>
            </a:r>
            <a:r>
              <a:rPr lang="en-US" sz="2400" dirty="0">
                <a:latin typeface="Calibri" panose="020F0502020204030204" pitchFamily="34" charset="0"/>
                <a:ea typeface="Times New Roman" panose="02020603050405020304" pitchFamily="18" charset="0"/>
                <a:cs typeface="Times New Roman" panose="02020603050405020304" pitchFamily="18" charset="0"/>
              </a:rPr>
              <a:t>of study design</a:t>
            </a:r>
          </a:p>
          <a:p>
            <a:pPr marL="742950" marR="0" lvl="1" indent="-285750">
              <a:spcBef>
                <a:spcPts val="0"/>
              </a:spcBef>
              <a:spcAft>
                <a:spcPts val="0"/>
              </a:spcAft>
              <a:buFont typeface="Courier New" panose="02070309020205020404" pitchFamily="49" charset="0"/>
              <a:buChar char="o"/>
            </a:pPr>
            <a:r>
              <a:rPr lang="en-US" sz="2400" dirty="0">
                <a:latin typeface="Calibri" panose="020F0502020204030204" pitchFamily="34" charset="0"/>
                <a:ea typeface="Times New Roman" panose="02020603050405020304" pitchFamily="18" charset="0"/>
                <a:cs typeface="Times New Roman" panose="02020603050405020304" pitchFamily="18" charset="0"/>
              </a:rPr>
              <a:t>Concurrent Pain</a:t>
            </a:r>
          </a:p>
          <a:p>
            <a:pPr marL="742950" marR="0" lvl="1" indent="-285750">
              <a:spcBef>
                <a:spcPts val="0"/>
              </a:spcBef>
              <a:spcAft>
                <a:spcPts val="0"/>
              </a:spcAft>
              <a:buFont typeface="Courier New" panose="02070309020205020404" pitchFamily="49" charset="0"/>
              <a:buChar char="o"/>
            </a:pPr>
            <a:r>
              <a:rPr lang="en-US" sz="2400" dirty="0">
                <a:latin typeface="Calibri" panose="020F0502020204030204" pitchFamily="34" charset="0"/>
                <a:ea typeface="Times New Roman" panose="02020603050405020304" pitchFamily="18" charset="0"/>
                <a:cs typeface="Times New Roman" panose="02020603050405020304" pitchFamily="18" charset="0"/>
              </a:rPr>
              <a:t>Sleep / sedation</a:t>
            </a:r>
          </a:p>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Examples of study design in the literature</a:t>
            </a:r>
          </a:p>
          <a:p>
            <a:pPr marL="742950" marR="0" lvl="1" indent="-285750">
              <a:spcBef>
                <a:spcPts val="0"/>
              </a:spcBef>
              <a:spcAft>
                <a:spcPts val="0"/>
              </a:spcAft>
              <a:buFont typeface="Courier New" panose="02070309020205020404" pitchFamily="49" charset="0"/>
              <a:buChar char="o"/>
            </a:pPr>
            <a:r>
              <a:rPr lang="en-US" sz="2400" dirty="0">
                <a:latin typeface="Calibri" panose="020F0502020204030204" pitchFamily="34" charset="0"/>
                <a:ea typeface="Times New Roman" panose="02020603050405020304" pitchFamily="18" charset="0"/>
                <a:cs typeface="Times New Roman" panose="02020603050405020304" pitchFamily="18" charset="0"/>
              </a:rPr>
              <a:t>Opioids + peripheral analgesics (</a:t>
            </a:r>
            <a:r>
              <a:rPr lang="en-US" sz="2400" i="1" dirty="0">
                <a:latin typeface="Calibri" panose="020F0502020204030204" pitchFamily="34" charset="0"/>
                <a:ea typeface="Times New Roman" panose="02020603050405020304" pitchFamily="18" charset="0"/>
                <a:cs typeface="Times New Roman" panose="02020603050405020304" pitchFamily="18" charset="0"/>
              </a:rPr>
              <a:t>e.g</a:t>
            </a:r>
            <a:r>
              <a:rPr lang="en-US" sz="2400" dirty="0">
                <a:latin typeface="Calibri" panose="020F0502020204030204" pitchFamily="34" charset="0"/>
                <a:ea typeface="Times New Roman" panose="02020603050405020304" pitchFamily="18" charset="0"/>
                <a:cs typeface="Times New Roman" panose="02020603050405020304" pitchFamily="18" charset="0"/>
              </a:rPr>
              <a:t>., ketorolac)</a:t>
            </a:r>
          </a:p>
          <a:p>
            <a:pPr marL="742950" marR="0" lvl="1" indent="-285750">
              <a:spcBef>
                <a:spcPts val="0"/>
              </a:spcBef>
              <a:spcAft>
                <a:spcPts val="0"/>
              </a:spcAft>
              <a:buFont typeface="Courier New" panose="02070309020205020404" pitchFamily="49" charset="0"/>
              <a:buChar char="o"/>
            </a:pPr>
            <a:r>
              <a:rPr lang="en-US" sz="2400" dirty="0">
                <a:latin typeface="Calibri" panose="020F0502020204030204" pitchFamily="34" charset="0"/>
                <a:ea typeface="Times New Roman" panose="02020603050405020304" pitchFamily="18" charset="0"/>
                <a:cs typeface="Times New Roman" panose="02020603050405020304" pitchFamily="18" charset="0"/>
              </a:rPr>
              <a:t>Opioids + central sedatives (</a:t>
            </a:r>
            <a:r>
              <a:rPr lang="en-US" sz="2400" i="1" dirty="0">
                <a:latin typeface="Calibri" panose="020F0502020204030204" pitchFamily="34" charset="0"/>
                <a:ea typeface="Times New Roman" panose="02020603050405020304" pitchFamily="18" charset="0"/>
                <a:cs typeface="Times New Roman" panose="02020603050405020304" pitchFamily="18" charset="0"/>
              </a:rPr>
              <a:t>e.g</a:t>
            </a:r>
            <a:r>
              <a:rPr lang="en-US" sz="2400" dirty="0">
                <a:latin typeface="Calibri" panose="020F0502020204030204" pitchFamily="34" charset="0"/>
                <a:ea typeface="Times New Roman" panose="02020603050405020304" pitchFamily="18" charset="0"/>
                <a:cs typeface="Times New Roman" panose="02020603050405020304" pitchFamily="18" charset="0"/>
              </a:rPr>
              <a:t>., promethazine</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400" dirty="0">
                <a:latin typeface="Calibri" panose="020F0502020204030204" pitchFamily="34" charset="0"/>
                <a:ea typeface="Times New Roman" panose="02020603050405020304" pitchFamily="18" charset="0"/>
                <a:cs typeface="Times New Roman" panose="02020603050405020304" pitchFamily="18" charset="0"/>
              </a:rPr>
              <a:t>Opioids + central analgesics (</a:t>
            </a:r>
            <a:r>
              <a:rPr lang="en-US" sz="2400" i="1" dirty="0">
                <a:latin typeface="Calibri" panose="020F0502020204030204" pitchFamily="34" charset="0"/>
                <a:ea typeface="Times New Roman" panose="02020603050405020304" pitchFamily="18" charset="0"/>
                <a:cs typeface="Times New Roman" panose="02020603050405020304" pitchFamily="18" charset="0"/>
              </a:rPr>
              <a:t>e.g</a:t>
            </a:r>
            <a:r>
              <a:rPr lang="en-US" sz="2400" dirty="0">
                <a:latin typeface="Calibri" panose="020F0502020204030204" pitchFamily="34" charset="0"/>
                <a:ea typeface="Times New Roman" panose="02020603050405020304" pitchFamily="18" charset="0"/>
                <a:cs typeface="Times New Roman" panose="02020603050405020304" pitchFamily="18" charset="0"/>
              </a:rPr>
              <a:t>., ketamine, </a:t>
            </a:r>
            <a:r>
              <a:rPr lang="en-US" sz="2400" dirty="0" err="1" smtClean="0">
                <a:latin typeface="Calibri" panose="020F0502020204030204" pitchFamily="34" charset="0"/>
                <a:ea typeface="Times New Roman" panose="02020603050405020304" pitchFamily="18" charset="0"/>
                <a:cs typeface="Times New Roman" panose="02020603050405020304" pitchFamily="18" charset="0"/>
              </a:rPr>
              <a:t>dexmedetomidine</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smtClean="0">
                <a:latin typeface="Calibri" panose="020F0502020204030204" pitchFamily="34" charset="0"/>
                <a:ea typeface="Times New Roman" panose="02020603050405020304" pitchFamily="18" charset="0"/>
                <a:cs typeface="Times New Roman" panose="02020603050405020304" pitchFamily="18" charset="0"/>
              </a:rPr>
              <a:t>pregabalin</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Recommendations</a:t>
            </a:r>
          </a:p>
          <a:p>
            <a:pPr marL="742950" marR="0" lvl="1" indent="-285750">
              <a:spcBef>
                <a:spcPts val="0"/>
              </a:spcBef>
              <a:spcAft>
                <a:spcPts val="0"/>
              </a:spcAft>
              <a:buFont typeface="Courier New" panose="02070309020205020404" pitchFamily="49" charset="0"/>
              <a:buChar char="o"/>
            </a:pPr>
            <a:r>
              <a:rPr lang="en-US" sz="2400" dirty="0">
                <a:latin typeface="Calibri" panose="020F0502020204030204" pitchFamily="34" charset="0"/>
                <a:ea typeface="Times New Roman" panose="02020603050405020304" pitchFamily="18" charset="0"/>
                <a:cs typeface="Times New Roman" panose="02020603050405020304" pitchFamily="18" charset="0"/>
              </a:rPr>
              <a:t>Laboratory studies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(volunteers)</a:t>
            </a:r>
          </a:p>
          <a:p>
            <a:pPr marL="742950" marR="0" lvl="1" indent="-285750">
              <a:spcBef>
                <a:spcPts val="0"/>
              </a:spcBef>
              <a:spcAft>
                <a:spcPts val="0"/>
              </a:spcAft>
              <a:buFont typeface="Courier New" panose="02070309020205020404" pitchFamily="49" charset="0"/>
              <a:buChar char="o"/>
            </a:pPr>
            <a:r>
              <a:rPr lang="en-US" sz="2400" dirty="0" smtClean="0">
                <a:latin typeface="Calibri" panose="020F0502020204030204" pitchFamily="34" charset="0"/>
                <a:ea typeface="Times New Roman" panose="02020603050405020304" pitchFamily="18" charset="0"/>
                <a:cs typeface="Times New Roman" panose="02020603050405020304" pitchFamily="18" charset="0"/>
              </a:rPr>
              <a:t>Clinical studies (patients)</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Acute procedural pain</a:t>
            </a:r>
          </a:p>
          <a:p>
            <a:pPr marL="1143000" marR="0" lvl="2" indent="-228600">
              <a:spcBef>
                <a:spcPts val="0"/>
              </a:spcBef>
              <a:spcAft>
                <a:spcPts val="0"/>
              </a:spcAft>
              <a:buFont typeface="Wingdings" panose="05000000000000000000" pitchFamily="2" charset="2"/>
              <a:buChar char=""/>
            </a:pPr>
            <a:r>
              <a:rPr lang="en-US" sz="2400" dirty="0">
                <a:latin typeface="Calibri" panose="020F0502020204030204" pitchFamily="34" charset="0"/>
                <a:ea typeface="Times New Roman" panose="02020603050405020304" pitchFamily="18" charset="0"/>
                <a:cs typeface="Times New Roman" panose="02020603050405020304" pitchFamily="18" charset="0"/>
              </a:rPr>
              <a:t>Post-operative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pain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747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1388268" y="3124200"/>
            <a:ext cx="6367463" cy="2362200"/>
          </a:xfrm>
        </p:spPr>
        <p:txBody>
          <a:bodyPr>
            <a:normAutofit/>
          </a:bodyPr>
          <a:lstStyle/>
          <a:p>
            <a:pPr indent="0">
              <a:buFontTx/>
              <a:buNone/>
            </a:pPr>
            <a:r>
              <a:rPr lang="en-US" altLang="en-US" sz="2400" dirty="0" smtClean="0"/>
              <a:t>“Breathing is the only coordinated skeletal muscle act that continuously fulfills and seamlessly integrates continuous metabolic and intermittent behavioral functions without normally disrupting the efficiency of either in the process.”           </a:t>
            </a:r>
            <a:endParaRPr lang="en-US" altLang="en-US" sz="2400" dirty="0"/>
          </a:p>
          <a:p>
            <a:pPr>
              <a:buFontTx/>
              <a:buNone/>
            </a:pPr>
            <a:endParaRPr lang="en-US" altLang="en-US" sz="2400" dirty="0"/>
          </a:p>
        </p:txBody>
      </p:sp>
      <p:pic>
        <p:nvPicPr>
          <p:cNvPr id="51203" name="Picture 3"/>
          <p:cNvPicPr>
            <a:picLocks noChangeAspect="1" noChangeArrowheads="1"/>
          </p:cNvPicPr>
          <p:nvPr/>
        </p:nvPicPr>
        <p:blipFill>
          <a:blip r:embed="rId3" cstate="print"/>
          <a:srcRect/>
          <a:stretch>
            <a:fillRect/>
          </a:stretch>
        </p:blipFill>
        <p:spPr bwMode="auto">
          <a:xfrm>
            <a:off x="1266825" y="762000"/>
            <a:ext cx="3305175" cy="1971675"/>
          </a:xfrm>
          <a:prstGeom prst="rect">
            <a:avLst/>
          </a:prstGeom>
          <a:noFill/>
          <a:ln w="9525">
            <a:noFill/>
            <a:miter lim="800000"/>
            <a:headEnd/>
            <a:tailEnd/>
          </a:ln>
        </p:spPr>
      </p:pic>
      <p:pic>
        <p:nvPicPr>
          <p:cNvPr id="51204" name="Picture 4"/>
          <p:cNvPicPr>
            <a:picLocks noChangeAspect="1" noChangeArrowheads="1"/>
          </p:cNvPicPr>
          <p:nvPr/>
        </p:nvPicPr>
        <p:blipFill>
          <a:blip r:embed="rId4" cstate="print"/>
          <a:srcRect/>
          <a:stretch>
            <a:fillRect/>
          </a:stretch>
        </p:blipFill>
        <p:spPr bwMode="auto">
          <a:xfrm>
            <a:off x="5562600" y="914400"/>
            <a:ext cx="2686050" cy="1733550"/>
          </a:xfrm>
          <a:prstGeom prst="rect">
            <a:avLst/>
          </a:prstGeom>
          <a:noFill/>
          <a:ln w="9525">
            <a:noFill/>
            <a:miter lim="800000"/>
            <a:headEnd/>
            <a:tailEnd/>
          </a:ln>
        </p:spPr>
      </p:pic>
      <p:sp>
        <p:nvSpPr>
          <p:cNvPr id="7" name="TextBox 6"/>
          <p:cNvSpPr txBox="1"/>
          <p:nvPr/>
        </p:nvSpPr>
        <p:spPr>
          <a:xfrm>
            <a:off x="762000" y="6172200"/>
            <a:ext cx="4495800" cy="369332"/>
          </a:xfrm>
          <a:prstGeom prst="rect">
            <a:avLst/>
          </a:prstGeom>
          <a:noFill/>
        </p:spPr>
        <p:txBody>
          <a:bodyPr wrap="square" rtlCol="0">
            <a:spAutoFit/>
          </a:bodyPr>
          <a:lstStyle/>
          <a:p>
            <a:r>
              <a:rPr lang="en-US" dirty="0" smtClean="0"/>
              <a:t>Arch </a:t>
            </a:r>
            <a:r>
              <a:rPr lang="en-US" dirty="0" err="1" smtClean="0"/>
              <a:t>Neurol</a:t>
            </a:r>
            <a:r>
              <a:rPr lang="en-US" dirty="0" smtClean="0"/>
              <a:t> 49: 441, 1992</a:t>
            </a:r>
            <a:endParaRPr lang="en-US" dirty="0"/>
          </a:p>
        </p:txBody>
      </p:sp>
    </p:spTree>
    <p:extLst>
      <p:ext uri="{BB962C8B-B14F-4D97-AF65-F5344CB8AC3E}">
        <p14:creationId xmlns:p14="http://schemas.microsoft.com/office/powerpoint/2010/main" val="274303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335890" y="1151027"/>
            <a:ext cx="3956190" cy="4555946"/>
            <a:chOff x="727776" y="1193703"/>
            <a:chExt cx="3956190" cy="4555946"/>
          </a:xfrm>
        </p:grpSpPr>
        <p:grpSp>
          <p:nvGrpSpPr>
            <p:cNvPr id="3" name="Group 95"/>
            <p:cNvGrpSpPr/>
            <p:nvPr/>
          </p:nvGrpSpPr>
          <p:grpSpPr>
            <a:xfrm>
              <a:off x="1238134" y="1193703"/>
              <a:ext cx="3445832" cy="4259634"/>
              <a:chOff x="2190890" y="625435"/>
              <a:chExt cx="5737290" cy="5415105"/>
            </a:xfrm>
          </p:grpSpPr>
          <p:grpSp>
            <p:nvGrpSpPr>
              <p:cNvPr id="4" name="Group 52"/>
              <p:cNvGrpSpPr/>
              <p:nvPr/>
            </p:nvGrpSpPr>
            <p:grpSpPr>
              <a:xfrm>
                <a:off x="2190890" y="625435"/>
                <a:ext cx="5737290" cy="4992649"/>
                <a:chOff x="2766965" y="1491285"/>
                <a:chExt cx="4959933" cy="4312114"/>
              </a:xfrm>
            </p:grpSpPr>
            <p:sp>
              <p:nvSpPr>
                <p:cNvPr id="6" name="Rectangle 5"/>
                <p:cNvSpPr/>
                <p:nvPr/>
              </p:nvSpPr>
              <p:spPr>
                <a:xfrm>
                  <a:off x="3071764" y="1491285"/>
                  <a:ext cx="1828800" cy="894680"/>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Brainstem respiratory centers</a:t>
                  </a:r>
                  <a:endParaRPr lang="en-US" sz="1600" dirty="0"/>
                </a:p>
              </p:txBody>
            </p:sp>
            <p:sp>
              <p:nvSpPr>
                <p:cNvPr id="7" name="Rectangle 6"/>
                <p:cNvSpPr/>
                <p:nvPr/>
              </p:nvSpPr>
              <p:spPr>
                <a:xfrm>
                  <a:off x="3147105" y="4045385"/>
                  <a:ext cx="1772824" cy="520019"/>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Diaphragm</a:t>
                  </a:r>
                  <a:endParaRPr lang="en-US" sz="1600" dirty="0"/>
                </a:p>
              </p:txBody>
            </p:sp>
            <p:cxnSp>
              <p:nvCxnSpPr>
                <p:cNvPr id="10" name="Straight Arrow Connector 9"/>
                <p:cNvCxnSpPr>
                  <a:stCxn id="6" idx="2"/>
                  <a:endCxn id="7" idx="0"/>
                </p:cNvCxnSpPr>
                <p:nvPr/>
              </p:nvCxnSpPr>
              <p:spPr>
                <a:xfrm>
                  <a:off x="3986163" y="2385965"/>
                  <a:ext cx="47353" cy="165942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26" idx="1"/>
                  <a:endCxn id="6" idx="1"/>
                </p:cNvCxnSpPr>
                <p:nvPr/>
              </p:nvCxnSpPr>
              <p:spPr>
                <a:xfrm rot="10800000" flipH="1">
                  <a:off x="3026227" y="1938627"/>
                  <a:ext cx="45535" cy="3295419"/>
                </a:xfrm>
                <a:prstGeom prst="bentConnector3">
                  <a:avLst>
                    <a:gd name="adj1" fmla="val -113554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26228" y="4729321"/>
                  <a:ext cx="2026734" cy="1009445"/>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Lung ventilation (gas exchange)</a:t>
                  </a:r>
                  <a:endParaRPr lang="en-US" sz="1600" dirty="0"/>
                </a:p>
              </p:txBody>
            </p:sp>
            <p:sp>
              <p:nvSpPr>
                <p:cNvPr id="24" name="Rectangle 23"/>
                <p:cNvSpPr/>
                <p:nvPr/>
              </p:nvSpPr>
              <p:spPr>
                <a:xfrm>
                  <a:off x="2766965" y="3909964"/>
                  <a:ext cx="2542447" cy="1893435"/>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2" name="Straight Arrow Connector 71"/>
                <p:cNvCxnSpPr/>
                <p:nvPr/>
              </p:nvCxnSpPr>
              <p:spPr>
                <a:xfrm flipV="1">
                  <a:off x="5074357" y="5139998"/>
                  <a:ext cx="1411147" cy="1051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074357" y="5463438"/>
                  <a:ext cx="1411147" cy="82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6485503" y="4974149"/>
                  <a:ext cx="1241395" cy="687451"/>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Carotid bodies</a:t>
                  </a:r>
                  <a:endParaRPr lang="en-US" sz="1600" dirty="0"/>
                </a:p>
              </p:txBody>
            </p:sp>
            <p:grpSp>
              <p:nvGrpSpPr>
                <p:cNvPr id="5" name="Group 83"/>
                <p:cNvGrpSpPr/>
                <p:nvPr/>
              </p:nvGrpSpPr>
              <p:grpSpPr>
                <a:xfrm>
                  <a:off x="4891854" y="1657135"/>
                  <a:ext cx="2131103" cy="3319631"/>
                  <a:chOff x="3120624" y="3067606"/>
                  <a:chExt cx="875302" cy="3067096"/>
                </a:xfrm>
              </p:grpSpPr>
              <p:cxnSp>
                <p:nvCxnSpPr>
                  <p:cNvPr id="85" name="Straight Connector 84"/>
                  <p:cNvCxnSpPr/>
                  <p:nvPr/>
                </p:nvCxnSpPr>
                <p:spPr>
                  <a:xfrm flipH="1" flipV="1">
                    <a:off x="3993375" y="3067607"/>
                    <a:ext cx="2551" cy="3067095"/>
                  </a:xfrm>
                  <a:prstGeom prst="line">
                    <a:avLst/>
                  </a:prstGeom>
                  <a:ln w="19050" cap="rnd">
                    <a:miter lim="800000"/>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3120624" y="3067606"/>
                    <a:ext cx="871724" cy="0"/>
                  </a:xfrm>
                  <a:prstGeom prst="straightConnector1">
                    <a:avLst/>
                  </a:prstGeom>
                  <a:ln w="19050" cap="rnd">
                    <a:miter lim="800000"/>
                    <a:tailEnd type="arrow"/>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4908482" y="1789816"/>
                  <a:ext cx="946216" cy="364871"/>
                </a:xfrm>
                <a:prstGeom prst="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CCR</a:t>
                  </a:r>
                  <a:endParaRPr lang="en-US" sz="1600" dirty="0"/>
                </a:p>
              </p:txBody>
            </p:sp>
          </p:grpSp>
          <p:cxnSp>
            <p:nvCxnSpPr>
              <p:cNvPr id="54" name="Straight Arrow Connector 53"/>
              <p:cNvCxnSpPr/>
              <p:nvPr/>
            </p:nvCxnSpPr>
            <p:spPr>
              <a:xfrm flipV="1">
                <a:off x="3727090" y="5541275"/>
                <a:ext cx="0" cy="49926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9" name="Shape 88"/>
              <p:cNvCxnSpPr>
                <a:endCxn id="40" idx="3"/>
              </p:cNvCxnSpPr>
              <p:nvPr/>
            </p:nvCxnSpPr>
            <p:spPr>
              <a:xfrm rot="16200000" flipV="1">
                <a:off x="4101790" y="2843074"/>
                <a:ext cx="3667677" cy="346145"/>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rot="16200000">
              <a:off x="3644496" y="2518075"/>
              <a:ext cx="700833" cy="338554"/>
            </a:xfrm>
            <a:prstGeom prst="rect">
              <a:avLst/>
            </a:prstGeom>
            <a:noFill/>
            <a:ln w="19050">
              <a:noFill/>
            </a:ln>
          </p:spPr>
          <p:txBody>
            <a:bodyPr wrap="none" rtlCol="0">
              <a:spAutoFit/>
            </a:bodyPr>
            <a:lstStyle/>
            <a:p>
              <a:r>
                <a:rPr lang="en-US" sz="1600" dirty="0" smtClean="0"/>
                <a:t>CSN N</a:t>
              </a:r>
              <a:endParaRPr lang="en-US" sz="1600" dirty="0"/>
            </a:p>
          </p:txBody>
        </p:sp>
        <p:sp>
          <p:nvSpPr>
            <p:cNvPr id="48" name="TextBox 47"/>
            <p:cNvSpPr txBox="1"/>
            <p:nvPr/>
          </p:nvSpPr>
          <p:spPr>
            <a:xfrm rot="16200000">
              <a:off x="1463151" y="2420709"/>
              <a:ext cx="989886" cy="338554"/>
            </a:xfrm>
            <a:prstGeom prst="rect">
              <a:avLst/>
            </a:prstGeom>
            <a:noFill/>
            <a:ln w="19050">
              <a:noFill/>
            </a:ln>
          </p:spPr>
          <p:txBody>
            <a:bodyPr wrap="none" rtlCol="0">
              <a:spAutoFit/>
            </a:bodyPr>
            <a:lstStyle/>
            <a:p>
              <a:r>
                <a:rPr lang="en-US" sz="1600" dirty="0" err="1" smtClean="0"/>
                <a:t>Phrenic</a:t>
              </a:r>
              <a:r>
                <a:rPr lang="en-US" sz="1600" dirty="0" smtClean="0"/>
                <a:t> N</a:t>
              </a:r>
              <a:endParaRPr lang="en-US" sz="1600" dirty="0"/>
            </a:p>
          </p:txBody>
        </p:sp>
        <p:sp>
          <p:nvSpPr>
            <p:cNvPr id="49" name="TextBox 48"/>
            <p:cNvSpPr txBox="1"/>
            <p:nvPr/>
          </p:nvSpPr>
          <p:spPr>
            <a:xfrm rot="16200000">
              <a:off x="471391" y="3084521"/>
              <a:ext cx="851323" cy="338554"/>
            </a:xfrm>
            <a:prstGeom prst="rect">
              <a:avLst/>
            </a:prstGeom>
            <a:noFill/>
            <a:ln w="19050">
              <a:noFill/>
            </a:ln>
          </p:spPr>
          <p:txBody>
            <a:bodyPr wrap="none" rtlCol="0">
              <a:spAutoFit/>
            </a:bodyPr>
            <a:lstStyle/>
            <a:p>
              <a:r>
                <a:rPr lang="en-US" sz="1600" dirty="0" err="1" smtClean="0"/>
                <a:t>Vagus</a:t>
              </a:r>
              <a:r>
                <a:rPr lang="en-US" sz="1600" dirty="0" smtClean="0"/>
                <a:t> N</a:t>
              </a:r>
              <a:endParaRPr lang="en-US" sz="1600" dirty="0"/>
            </a:p>
          </p:txBody>
        </p:sp>
        <p:sp>
          <p:nvSpPr>
            <p:cNvPr id="51" name="TextBox 50"/>
            <p:cNvSpPr txBox="1"/>
            <p:nvPr/>
          </p:nvSpPr>
          <p:spPr>
            <a:xfrm>
              <a:off x="2970937" y="4188946"/>
              <a:ext cx="664156" cy="338554"/>
            </a:xfrm>
            <a:prstGeom prst="rect">
              <a:avLst/>
            </a:prstGeom>
            <a:noFill/>
            <a:ln w="19050">
              <a:noFill/>
            </a:ln>
          </p:spPr>
          <p:txBody>
            <a:bodyPr wrap="none" rtlCol="0">
              <a:spAutoFit/>
            </a:bodyPr>
            <a:lstStyle/>
            <a:p>
              <a:r>
                <a:rPr lang="en-US" sz="1600" dirty="0" smtClean="0"/>
                <a:t>P</a:t>
              </a:r>
              <a:r>
                <a:rPr lang="en-US" sz="1600" baseline="-25000" dirty="0" smtClean="0"/>
                <a:t>a</a:t>
              </a:r>
              <a:r>
                <a:rPr lang="en-US" sz="1600" dirty="0" smtClean="0"/>
                <a:t>CO</a:t>
              </a:r>
              <a:r>
                <a:rPr lang="en-US" sz="1600" baseline="-25000" dirty="0" smtClean="0"/>
                <a:t>2</a:t>
              </a:r>
              <a:endParaRPr lang="en-US" sz="1600" baseline="-25000" dirty="0"/>
            </a:p>
          </p:txBody>
        </p:sp>
        <p:sp>
          <p:nvSpPr>
            <p:cNvPr id="52" name="TextBox 51"/>
            <p:cNvSpPr txBox="1"/>
            <p:nvPr/>
          </p:nvSpPr>
          <p:spPr>
            <a:xfrm>
              <a:off x="3100827" y="4856246"/>
              <a:ext cx="556947" cy="338554"/>
            </a:xfrm>
            <a:prstGeom prst="rect">
              <a:avLst/>
            </a:prstGeom>
            <a:noFill/>
            <a:ln w="19050">
              <a:noFill/>
            </a:ln>
          </p:spPr>
          <p:txBody>
            <a:bodyPr wrap="none" rtlCol="0">
              <a:spAutoFit/>
            </a:bodyPr>
            <a:lstStyle/>
            <a:p>
              <a:r>
                <a:rPr lang="en-US" sz="1600" dirty="0" smtClean="0"/>
                <a:t>P</a:t>
              </a:r>
              <a:r>
                <a:rPr lang="en-US" sz="1600" baseline="-25000" dirty="0" smtClean="0"/>
                <a:t>a</a:t>
              </a:r>
              <a:r>
                <a:rPr lang="en-US" sz="1600" dirty="0" smtClean="0"/>
                <a:t>O</a:t>
              </a:r>
              <a:r>
                <a:rPr lang="en-US" sz="1600" baseline="-25000" dirty="0" smtClean="0"/>
                <a:t>2</a:t>
              </a:r>
              <a:endParaRPr lang="en-US" sz="1600" baseline="-25000" dirty="0"/>
            </a:p>
          </p:txBody>
        </p:sp>
        <p:sp>
          <p:nvSpPr>
            <p:cNvPr id="53" name="TextBox 52"/>
            <p:cNvSpPr txBox="1"/>
            <p:nvPr/>
          </p:nvSpPr>
          <p:spPr>
            <a:xfrm>
              <a:off x="1443123" y="5411095"/>
              <a:ext cx="1444947" cy="338554"/>
            </a:xfrm>
            <a:prstGeom prst="rect">
              <a:avLst/>
            </a:prstGeom>
            <a:noFill/>
            <a:ln w="19050">
              <a:noFill/>
            </a:ln>
          </p:spPr>
          <p:txBody>
            <a:bodyPr wrap="none" rtlCol="0">
              <a:spAutoFit/>
            </a:bodyPr>
            <a:lstStyle/>
            <a:p>
              <a:r>
                <a:rPr lang="en-US" sz="1600" dirty="0" smtClean="0"/>
                <a:t>Metabolic Rate</a:t>
              </a:r>
              <a:endParaRPr lang="en-US" sz="1600" dirty="0"/>
            </a:p>
          </p:txBody>
        </p:sp>
      </p:grpSp>
      <p:graphicFrame>
        <p:nvGraphicFramePr>
          <p:cNvPr id="32769" name="Object 1"/>
          <p:cNvGraphicFramePr>
            <a:graphicFrameLocks noChangeAspect="1"/>
          </p:cNvGraphicFramePr>
          <p:nvPr/>
        </p:nvGraphicFramePr>
        <p:xfrm>
          <a:off x="4672013" y="3552825"/>
          <a:ext cx="4289425" cy="2855913"/>
        </p:xfrm>
        <a:graphic>
          <a:graphicData uri="http://schemas.openxmlformats.org/presentationml/2006/ole">
            <mc:AlternateContent xmlns:mc="http://schemas.openxmlformats.org/markup-compatibility/2006">
              <mc:Choice xmlns:v="urn:schemas-microsoft-com:vml" Requires="v">
                <p:oleObj spid="_x0000_s32823" name="Worksheet" r:id="rId3" imgW="5733360" imgH="3825360" progId="Excel.Sheet.8">
                  <p:embed/>
                </p:oleObj>
              </mc:Choice>
              <mc:Fallback>
                <p:oleObj name="Worksheet" r:id="rId3" imgW="5733360" imgH="3825360" progId="Excel.Sheet.8">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013" y="3552825"/>
                        <a:ext cx="4289425" cy="285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0" name="Object 2"/>
          <p:cNvGraphicFramePr>
            <a:graphicFrameLocks noChangeAspect="1"/>
          </p:cNvGraphicFramePr>
          <p:nvPr/>
        </p:nvGraphicFramePr>
        <p:xfrm>
          <a:off x="4697413" y="203200"/>
          <a:ext cx="4205287" cy="3151188"/>
        </p:xfrm>
        <a:graphic>
          <a:graphicData uri="http://schemas.openxmlformats.org/presentationml/2006/ole">
            <mc:AlternateContent xmlns:mc="http://schemas.openxmlformats.org/markup-compatibility/2006">
              <mc:Choice xmlns:v="urn:schemas-microsoft-com:vml" Requires="v">
                <p:oleObj spid="_x0000_s32824" name="Worksheet" r:id="rId5" imgW="5162702" imgH="3867302" progId="Excel.Sheet.8">
                  <p:embed/>
                </p:oleObj>
              </mc:Choice>
              <mc:Fallback>
                <p:oleObj name="Worksheet" r:id="rId5" imgW="5162702" imgH="3867302" progId="Excel.Sheet.8">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7413" y="203200"/>
                        <a:ext cx="4205287" cy="315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967038" y="241385"/>
            <a:ext cx="18288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Cortex (motor &amp; </a:t>
            </a:r>
            <a:r>
              <a:rPr lang="en-US" dirty="0" err="1" smtClean="0"/>
              <a:t>premotor</a:t>
            </a:r>
            <a:r>
              <a:rPr lang="en-US" dirty="0" smtClean="0"/>
              <a:t>)</a:t>
            </a:r>
            <a:endParaRPr lang="en-US" dirty="0"/>
          </a:p>
        </p:txBody>
      </p:sp>
      <p:sp>
        <p:nvSpPr>
          <p:cNvPr id="30" name="Rectangle 29"/>
          <p:cNvSpPr/>
          <p:nvPr/>
        </p:nvSpPr>
        <p:spPr>
          <a:xfrm>
            <a:off x="2967038" y="1239915"/>
            <a:ext cx="18288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Subcortical</a:t>
            </a:r>
            <a:endParaRPr lang="en-US" dirty="0"/>
          </a:p>
          <a:p>
            <a:pPr algn="ctr"/>
            <a:r>
              <a:rPr lang="en-US" dirty="0" smtClean="0"/>
              <a:t>limbic system</a:t>
            </a:r>
            <a:endParaRPr lang="en-US" dirty="0"/>
          </a:p>
        </p:txBody>
      </p:sp>
      <p:cxnSp>
        <p:nvCxnSpPr>
          <p:cNvPr id="31" name="Straight Arrow Connector 30"/>
          <p:cNvCxnSpPr/>
          <p:nvPr/>
        </p:nvCxnSpPr>
        <p:spPr>
          <a:xfrm>
            <a:off x="3611875" y="1009485"/>
            <a:ext cx="0" cy="230430"/>
          </a:xfrm>
          <a:prstGeom prst="straightConnector1">
            <a:avLst/>
          </a:prstGeom>
          <a:ln w="31750">
            <a:tailEnd type="arrow"/>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a:off x="3611875" y="1969610"/>
            <a:ext cx="0" cy="304800"/>
          </a:xfrm>
          <a:prstGeom prst="straightConnector1">
            <a:avLst/>
          </a:prstGeom>
          <a:ln w="31750">
            <a:tailEnd type="arrow"/>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flipV="1">
            <a:off x="4111140" y="971080"/>
            <a:ext cx="0" cy="230430"/>
          </a:xfrm>
          <a:prstGeom prst="straightConnector1">
            <a:avLst/>
          </a:prstGeom>
          <a:ln w="31750">
            <a:tailEnd type="arrow"/>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flipV="1">
            <a:off x="4111140" y="1969610"/>
            <a:ext cx="0" cy="304800"/>
          </a:xfrm>
          <a:prstGeom prst="straightConnector1">
            <a:avLst/>
          </a:prstGeom>
          <a:ln w="31750">
            <a:tailEnd type="arrow"/>
          </a:ln>
        </p:spPr>
        <p:style>
          <a:lnRef idx="1">
            <a:schemeClr val="accent2"/>
          </a:lnRef>
          <a:fillRef idx="0">
            <a:schemeClr val="accent2"/>
          </a:fillRef>
          <a:effectRef idx="0">
            <a:schemeClr val="accent2"/>
          </a:effectRef>
          <a:fontRef idx="minor">
            <a:schemeClr val="tx1"/>
          </a:fontRef>
        </p:style>
      </p:cxnSp>
      <p:grpSp>
        <p:nvGrpSpPr>
          <p:cNvPr id="2" name="Group 35"/>
          <p:cNvGrpSpPr/>
          <p:nvPr/>
        </p:nvGrpSpPr>
        <p:grpSpPr>
          <a:xfrm>
            <a:off x="2270718" y="2239095"/>
            <a:ext cx="4605582" cy="4323872"/>
            <a:chOff x="1373983" y="625435"/>
            <a:chExt cx="6352240" cy="5765382"/>
          </a:xfrm>
          <a:solidFill>
            <a:schemeClr val="accent1"/>
          </a:solidFill>
        </p:grpSpPr>
        <p:grpSp>
          <p:nvGrpSpPr>
            <p:cNvPr id="3" name="Group 95"/>
            <p:cNvGrpSpPr/>
            <p:nvPr/>
          </p:nvGrpSpPr>
          <p:grpSpPr>
            <a:xfrm>
              <a:off x="1373983" y="625435"/>
              <a:ext cx="6352240" cy="5765382"/>
              <a:chOff x="1373983" y="625435"/>
              <a:chExt cx="6352240" cy="5765382"/>
            </a:xfrm>
            <a:grpFill/>
          </p:grpSpPr>
          <p:grpSp>
            <p:nvGrpSpPr>
              <p:cNvPr id="4" name="Group 52"/>
              <p:cNvGrpSpPr/>
              <p:nvPr/>
            </p:nvGrpSpPr>
            <p:grpSpPr>
              <a:xfrm>
                <a:off x="2190890" y="625435"/>
                <a:ext cx="5535333" cy="4992649"/>
                <a:chOff x="2766965" y="1491285"/>
                <a:chExt cx="4785340" cy="4312114"/>
              </a:xfrm>
              <a:grpFill/>
            </p:grpSpPr>
            <p:sp>
              <p:nvSpPr>
                <p:cNvPr id="6" name="Rectangle 5"/>
                <p:cNvSpPr/>
                <p:nvPr/>
              </p:nvSpPr>
              <p:spPr>
                <a:xfrm>
                  <a:off x="3071764" y="1491285"/>
                  <a:ext cx="1828800" cy="894680"/>
                </a:xfrm>
                <a:prstGeom prst="rect">
                  <a:avLst/>
                </a:prstGeom>
                <a:grp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Brainstem respiratory centers</a:t>
                  </a:r>
                  <a:endParaRPr lang="en-US" sz="1600" dirty="0"/>
                </a:p>
              </p:txBody>
            </p:sp>
            <p:sp>
              <p:nvSpPr>
                <p:cNvPr id="7" name="Rectangle 6"/>
                <p:cNvSpPr/>
                <p:nvPr/>
              </p:nvSpPr>
              <p:spPr>
                <a:xfrm>
                  <a:off x="2843164" y="4062365"/>
                  <a:ext cx="914400" cy="762000"/>
                </a:xfrm>
                <a:prstGeom prst="rect">
                  <a:avLst/>
                </a:prstGeom>
                <a:solidFill>
                  <a:schemeClr val="accent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Chest wall </a:t>
                  </a:r>
                  <a:endParaRPr lang="en-US" sz="1600" dirty="0"/>
                </a:p>
              </p:txBody>
            </p:sp>
            <p:sp>
              <p:nvSpPr>
                <p:cNvPr id="8" name="Rectangle 7"/>
                <p:cNvSpPr/>
                <p:nvPr/>
              </p:nvSpPr>
              <p:spPr>
                <a:xfrm>
                  <a:off x="3071764" y="2690765"/>
                  <a:ext cx="1828800" cy="838200"/>
                </a:xfrm>
                <a:prstGeom prst="rect">
                  <a:avLst/>
                </a:prstGeom>
                <a:solidFill>
                  <a:schemeClr val="accent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Spinal / hypoglossal </a:t>
                  </a:r>
                  <a:r>
                    <a:rPr lang="en-US" sz="1600" dirty="0" err="1" smtClean="0"/>
                    <a:t>motoneurons</a:t>
                  </a:r>
                  <a:endParaRPr lang="en-US" sz="1600" dirty="0"/>
                </a:p>
              </p:txBody>
            </p:sp>
            <p:cxnSp>
              <p:nvCxnSpPr>
                <p:cNvPr id="10" name="Straight Arrow Connector 9"/>
                <p:cNvCxnSpPr>
                  <a:stCxn id="8" idx="2"/>
                  <a:endCxn id="7" idx="0"/>
                </p:cNvCxnSpPr>
                <p:nvPr/>
              </p:nvCxnSpPr>
              <p:spPr>
                <a:xfrm flipH="1">
                  <a:off x="3300364" y="3528965"/>
                  <a:ext cx="685800" cy="533400"/>
                </a:xfrm>
                <a:prstGeom prst="straightConnector1">
                  <a:avLst/>
                </a:prstGeom>
                <a:grpFill/>
                <a:ln w="31750">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26" idx="1"/>
                  <a:endCxn id="6" idx="1"/>
                </p:cNvCxnSpPr>
                <p:nvPr/>
              </p:nvCxnSpPr>
              <p:spPr>
                <a:xfrm rot="10800000">
                  <a:off x="3071764" y="1938626"/>
                  <a:ext cx="152401" cy="3419140"/>
                </a:xfrm>
                <a:prstGeom prst="bentConnector3">
                  <a:avLst>
                    <a:gd name="adj1" fmla="val 507038"/>
                  </a:avLst>
                </a:prstGeom>
                <a:grpFill/>
                <a:ln w="31750">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214764" y="4062365"/>
                  <a:ext cx="1066800" cy="762000"/>
                </a:xfrm>
                <a:prstGeom prst="rect">
                  <a:avLst/>
                </a:prstGeom>
                <a:solidFill>
                  <a:schemeClr val="accent2"/>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Upper airway </a:t>
                  </a:r>
                  <a:endParaRPr lang="en-US" sz="1600" dirty="0"/>
                </a:p>
              </p:txBody>
            </p:sp>
            <p:cxnSp>
              <p:nvCxnSpPr>
                <p:cNvPr id="18" name="Straight Arrow Connector 17"/>
                <p:cNvCxnSpPr>
                  <a:stCxn id="8" idx="2"/>
                  <a:endCxn id="17" idx="0"/>
                </p:cNvCxnSpPr>
                <p:nvPr/>
              </p:nvCxnSpPr>
              <p:spPr>
                <a:xfrm>
                  <a:off x="3986164" y="3528965"/>
                  <a:ext cx="762000" cy="533400"/>
                </a:xfrm>
                <a:prstGeom prst="straightConnector1">
                  <a:avLst/>
                </a:prstGeom>
                <a:grpFill/>
                <a:ln w="3175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24164" y="4976765"/>
                  <a:ext cx="1828800" cy="762000"/>
                </a:xfrm>
                <a:prstGeom prst="rect">
                  <a:avLst/>
                </a:prstGeom>
                <a:grp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Lung ventilation (gas exchange)</a:t>
                  </a:r>
                  <a:endParaRPr lang="en-US" sz="1600" dirty="0"/>
                </a:p>
              </p:txBody>
            </p:sp>
            <p:cxnSp>
              <p:nvCxnSpPr>
                <p:cNvPr id="44" name="Straight Arrow Connector 43"/>
                <p:cNvCxnSpPr/>
                <p:nvPr/>
              </p:nvCxnSpPr>
              <p:spPr>
                <a:xfrm>
                  <a:off x="3995418" y="2385965"/>
                  <a:ext cx="0" cy="304800"/>
                </a:xfrm>
                <a:prstGeom prst="straightConnector1">
                  <a:avLst/>
                </a:prstGeom>
                <a:grpFill/>
                <a:ln w="31750">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766965" y="3843374"/>
                  <a:ext cx="2667000" cy="1960025"/>
                </a:xfrm>
                <a:prstGeom prst="rect">
                  <a:avLst/>
                </a:prstGeom>
                <a:noFill/>
                <a:ln w="317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2" name="Straight Arrow Connector 71"/>
                <p:cNvCxnSpPr/>
                <p:nvPr/>
              </p:nvCxnSpPr>
              <p:spPr>
                <a:xfrm flipV="1">
                  <a:off x="5074357" y="5139998"/>
                  <a:ext cx="1411147" cy="10517"/>
                </a:xfrm>
                <a:prstGeom prst="straightConnector1">
                  <a:avLst/>
                </a:prstGeom>
                <a:grpFill/>
                <a:ln w="3175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074357" y="5463438"/>
                  <a:ext cx="1411147" cy="8260"/>
                </a:xfrm>
                <a:prstGeom prst="straightConnector1">
                  <a:avLst/>
                </a:prstGeom>
                <a:grpFill/>
                <a:ln w="31750">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6485505" y="4974147"/>
                  <a:ext cx="1066800" cy="762000"/>
                </a:xfrm>
                <a:prstGeom prst="rect">
                  <a:avLst/>
                </a:prstGeom>
                <a:grp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Carotid bodies</a:t>
                  </a:r>
                  <a:endParaRPr lang="en-US" sz="1600" dirty="0"/>
                </a:p>
              </p:txBody>
            </p:sp>
            <p:grpSp>
              <p:nvGrpSpPr>
                <p:cNvPr id="5" name="Group 83"/>
                <p:cNvGrpSpPr/>
                <p:nvPr/>
              </p:nvGrpSpPr>
              <p:grpSpPr>
                <a:xfrm>
                  <a:off x="4891854" y="1657135"/>
                  <a:ext cx="2131103" cy="3319631"/>
                  <a:chOff x="3120624" y="3067606"/>
                  <a:chExt cx="875302" cy="3067096"/>
                </a:xfrm>
                <a:grpFill/>
              </p:grpSpPr>
              <p:cxnSp>
                <p:nvCxnSpPr>
                  <p:cNvPr id="85" name="Straight Connector 84"/>
                  <p:cNvCxnSpPr/>
                  <p:nvPr/>
                </p:nvCxnSpPr>
                <p:spPr>
                  <a:xfrm flipH="1" flipV="1">
                    <a:off x="3993375" y="3067607"/>
                    <a:ext cx="2551" cy="3067095"/>
                  </a:xfrm>
                  <a:prstGeom prst="line">
                    <a:avLst/>
                  </a:prstGeom>
                  <a:grpFill/>
                  <a:ln w="31750" cap="rnd">
                    <a:miter lim="800000"/>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3120624" y="3067606"/>
                    <a:ext cx="871724" cy="0"/>
                  </a:xfrm>
                  <a:prstGeom prst="straightConnector1">
                    <a:avLst/>
                  </a:prstGeom>
                  <a:grpFill/>
                  <a:ln w="31750" cap="rnd">
                    <a:miter lim="800000"/>
                    <a:tailEnd type="arrow"/>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4908482" y="1789816"/>
                  <a:ext cx="946216" cy="364871"/>
                </a:xfrm>
                <a:prstGeom prst="rect">
                  <a:avLst/>
                </a:prstGeom>
                <a:grp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CCR</a:t>
                  </a:r>
                  <a:endParaRPr lang="en-US" sz="1600" dirty="0"/>
                </a:p>
              </p:txBody>
            </p:sp>
          </p:grpSp>
          <p:cxnSp>
            <p:nvCxnSpPr>
              <p:cNvPr id="54" name="Straight Arrow Connector 53"/>
              <p:cNvCxnSpPr/>
              <p:nvPr/>
            </p:nvCxnSpPr>
            <p:spPr>
              <a:xfrm flipV="1">
                <a:off x="3727090" y="5541275"/>
                <a:ext cx="0" cy="499265"/>
              </a:xfrm>
              <a:prstGeom prst="straightConnector1">
                <a:avLst/>
              </a:prstGeom>
              <a:grpFill/>
              <a:ln w="3175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920585" y="5939394"/>
                <a:ext cx="1992940" cy="451423"/>
              </a:xfrm>
              <a:prstGeom prst="rect">
                <a:avLst/>
              </a:prstGeom>
              <a:noFill/>
              <a:ln w="31750">
                <a:noFill/>
              </a:ln>
            </p:spPr>
            <p:txBody>
              <a:bodyPr wrap="none" rtlCol="0">
                <a:spAutoFit/>
              </a:bodyPr>
              <a:lstStyle/>
              <a:p>
                <a:r>
                  <a:rPr lang="en-US" sz="1600" dirty="0" smtClean="0"/>
                  <a:t>Metabolic Rate</a:t>
                </a:r>
                <a:endParaRPr lang="en-US" sz="1600" dirty="0"/>
              </a:p>
            </p:txBody>
          </p:sp>
          <p:sp>
            <p:nvSpPr>
              <p:cNvPr id="57" name="TextBox 56"/>
              <p:cNvSpPr txBox="1"/>
              <p:nvPr/>
            </p:nvSpPr>
            <p:spPr>
              <a:xfrm rot="16200000">
                <a:off x="1039887" y="3010877"/>
                <a:ext cx="1135141" cy="466950"/>
              </a:xfrm>
              <a:prstGeom prst="rect">
                <a:avLst/>
              </a:prstGeom>
              <a:noFill/>
              <a:ln w="31750">
                <a:noFill/>
              </a:ln>
            </p:spPr>
            <p:txBody>
              <a:bodyPr wrap="none" rtlCol="0">
                <a:spAutoFit/>
              </a:bodyPr>
              <a:lstStyle/>
              <a:p>
                <a:r>
                  <a:rPr lang="en-US" sz="1600" dirty="0" err="1" smtClean="0"/>
                  <a:t>Vagus</a:t>
                </a:r>
                <a:r>
                  <a:rPr lang="en-US" sz="1600" dirty="0" smtClean="0"/>
                  <a:t> N</a:t>
                </a:r>
                <a:endParaRPr lang="en-US" sz="1600" dirty="0"/>
              </a:p>
            </p:txBody>
          </p:sp>
          <p:cxnSp>
            <p:nvCxnSpPr>
              <p:cNvPr id="89" name="Shape 88"/>
              <p:cNvCxnSpPr>
                <a:endCxn id="40" idx="3"/>
              </p:cNvCxnSpPr>
              <p:nvPr/>
            </p:nvCxnSpPr>
            <p:spPr>
              <a:xfrm rot="16200000" flipV="1">
                <a:off x="4101790" y="2843074"/>
                <a:ext cx="3667677" cy="346145"/>
              </a:xfrm>
              <a:prstGeom prst="bentConnector2">
                <a:avLst/>
              </a:prstGeom>
              <a:grpFill/>
              <a:ln w="31750">
                <a:tailEnd type="arrow"/>
              </a:ln>
            </p:spPr>
            <p:style>
              <a:lnRef idx="1">
                <a:schemeClr val="accent1"/>
              </a:lnRef>
              <a:fillRef idx="0">
                <a:schemeClr val="accent1"/>
              </a:fillRef>
              <a:effectRef idx="0">
                <a:schemeClr val="accent1"/>
              </a:effectRef>
              <a:fontRef idx="minor">
                <a:schemeClr val="tx1"/>
              </a:fontRef>
            </p:style>
          </p:cxnSp>
          <p:cxnSp>
            <p:nvCxnSpPr>
              <p:cNvPr id="90" name="Shape 89"/>
              <p:cNvCxnSpPr>
                <a:stCxn id="17" idx="3"/>
              </p:cNvCxnSpPr>
              <p:nvPr/>
            </p:nvCxnSpPr>
            <p:spPr>
              <a:xfrm flipH="1" flipV="1">
                <a:off x="4687216" y="1547156"/>
                <a:ext cx="412380" cy="2496254"/>
              </a:xfrm>
              <a:prstGeom prst="bentConnector4">
                <a:avLst>
                  <a:gd name="adj1" fmla="val -84691"/>
                  <a:gd name="adj2" fmla="val 100046"/>
                </a:avLst>
              </a:prstGeom>
              <a:grpFill/>
              <a:ln w="31750">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342572" y="5182135"/>
                <a:ext cx="768168" cy="451423"/>
              </a:xfrm>
              <a:prstGeom prst="rect">
                <a:avLst/>
              </a:prstGeom>
              <a:noFill/>
              <a:ln w="31750">
                <a:noFill/>
              </a:ln>
            </p:spPr>
            <p:txBody>
              <a:bodyPr wrap="none" rtlCol="0">
                <a:spAutoFit/>
              </a:bodyPr>
              <a:lstStyle/>
              <a:p>
                <a:r>
                  <a:rPr lang="en-US" sz="1600" dirty="0" smtClean="0"/>
                  <a:t>P</a:t>
                </a:r>
                <a:r>
                  <a:rPr lang="en-US" sz="1600" baseline="-25000" dirty="0" smtClean="0"/>
                  <a:t>a</a:t>
                </a:r>
                <a:r>
                  <a:rPr lang="en-US" sz="1600" dirty="0" smtClean="0"/>
                  <a:t>O</a:t>
                </a:r>
                <a:r>
                  <a:rPr lang="en-US" sz="1600" baseline="-25000" dirty="0" smtClean="0"/>
                  <a:t>2</a:t>
                </a:r>
                <a:endParaRPr lang="en-US" sz="1600" baseline="-25000" dirty="0"/>
              </a:p>
            </p:txBody>
          </p:sp>
          <p:sp>
            <p:nvSpPr>
              <p:cNvPr id="95" name="TextBox 94"/>
              <p:cNvSpPr txBox="1"/>
              <p:nvPr/>
            </p:nvSpPr>
            <p:spPr>
              <a:xfrm>
                <a:off x="5236632" y="4414006"/>
                <a:ext cx="916036" cy="451423"/>
              </a:xfrm>
              <a:prstGeom prst="rect">
                <a:avLst/>
              </a:prstGeom>
              <a:noFill/>
              <a:ln w="31750">
                <a:noFill/>
              </a:ln>
            </p:spPr>
            <p:txBody>
              <a:bodyPr wrap="none" rtlCol="0">
                <a:spAutoFit/>
              </a:bodyPr>
              <a:lstStyle/>
              <a:p>
                <a:r>
                  <a:rPr lang="en-US" sz="1600" dirty="0" smtClean="0"/>
                  <a:t>P</a:t>
                </a:r>
                <a:r>
                  <a:rPr lang="en-US" sz="1600" baseline="-25000" dirty="0" smtClean="0"/>
                  <a:t>a</a:t>
                </a:r>
                <a:r>
                  <a:rPr lang="en-US" sz="1600" dirty="0" smtClean="0"/>
                  <a:t>CO</a:t>
                </a:r>
                <a:r>
                  <a:rPr lang="en-US" sz="1600" baseline="-25000" dirty="0" smtClean="0"/>
                  <a:t>2</a:t>
                </a:r>
                <a:endParaRPr lang="en-US" sz="1600" baseline="-25000" dirty="0"/>
              </a:p>
            </p:txBody>
          </p:sp>
        </p:grpSp>
        <p:sp>
          <p:nvSpPr>
            <p:cNvPr id="35" name="TextBox 34"/>
            <p:cNvSpPr txBox="1"/>
            <p:nvPr/>
          </p:nvSpPr>
          <p:spPr>
            <a:xfrm rot="16200000">
              <a:off x="6380088" y="2394591"/>
              <a:ext cx="934480" cy="466950"/>
            </a:xfrm>
            <a:prstGeom prst="rect">
              <a:avLst/>
            </a:prstGeom>
            <a:noFill/>
            <a:ln w="31750">
              <a:noFill/>
            </a:ln>
          </p:spPr>
          <p:txBody>
            <a:bodyPr wrap="none" rtlCol="0">
              <a:spAutoFit/>
            </a:bodyPr>
            <a:lstStyle/>
            <a:p>
              <a:r>
                <a:rPr lang="en-US" sz="1600" dirty="0" smtClean="0"/>
                <a:t>CSN N</a:t>
              </a:r>
              <a:endParaRPr lang="en-US" sz="1600" dirty="0"/>
            </a:p>
          </p:txBody>
        </p:sp>
      </p:grpSp>
      <p:grpSp>
        <p:nvGrpSpPr>
          <p:cNvPr id="9" name="Group 36"/>
          <p:cNvGrpSpPr/>
          <p:nvPr/>
        </p:nvGrpSpPr>
        <p:grpSpPr>
          <a:xfrm>
            <a:off x="2382915" y="587030"/>
            <a:ext cx="735711" cy="3072158"/>
            <a:chOff x="731500" y="1047890"/>
            <a:chExt cx="735711" cy="2877447"/>
          </a:xfrm>
        </p:grpSpPr>
        <p:cxnSp>
          <p:nvCxnSpPr>
            <p:cNvPr id="38" name="Straight Connector 37"/>
            <p:cNvCxnSpPr/>
            <p:nvPr/>
          </p:nvCxnSpPr>
          <p:spPr>
            <a:xfrm flipH="1">
              <a:off x="731500" y="1047890"/>
              <a:ext cx="563900" cy="1"/>
            </a:xfrm>
            <a:prstGeom prst="line">
              <a:avLst/>
            </a:prstGeom>
            <a:ln w="31750" cap="rnd">
              <a:miter lim="800000"/>
              <a:headEnd type="none"/>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a:xfrm>
              <a:off x="731500" y="1047891"/>
              <a:ext cx="0" cy="2877446"/>
            </a:xfrm>
            <a:prstGeom prst="line">
              <a:avLst/>
            </a:prstGeom>
            <a:ln w="31750">
              <a:headEnd type="none"/>
            </a:ln>
          </p:spPr>
          <p:style>
            <a:lnRef idx="1">
              <a:schemeClr val="accent2"/>
            </a:lnRef>
            <a:fillRef idx="0">
              <a:schemeClr val="accent2"/>
            </a:fillRef>
            <a:effectRef idx="0">
              <a:schemeClr val="accent2"/>
            </a:effectRef>
            <a:fontRef idx="minor">
              <a:schemeClr val="tx1"/>
            </a:fontRef>
          </p:style>
        </p:cxnSp>
        <p:cxnSp>
          <p:nvCxnSpPr>
            <p:cNvPr id="41" name="Straight Arrow Connector 40"/>
            <p:cNvCxnSpPr>
              <a:endCxn id="8" idx="1"/>
            </p:cNvCxnSpPr>
            <p:nvPr/>
          </p:nvCxnSpPr>
          <p:spPr>
            <a:xfrm flipV="1">
              <a:off x="731500" y="3911635"/>
              <a:ext cx="735711" cy="13702"/>
            </a:xfrm>
            <a:prstGeom prst="straightConnector1">
              <a:avLst/>
            </a:prstGeom>
            <a:ln w="31750" cap="rnd">
              <a:miter lim="800000"/>
              <a:headEnd type="none"/>
              <a:tailEnd type="arrow"/>
            </a:ln>
          </p:spPr>
          <p:style>
            <a:lnRef idx="1">
              <a:schemeClr val="accent2"/>
            </a:lnRef>
            <a:fillRef idx="0">
              <a:schemeClr val="accent2"/>
            </a:fillRef>
            <a:effectRef idx="0">
              <a:schemeClr val="accent2"/>
            </a:effectRef>
            <a:fontRef idx="minor">
              <a:schemeClr val="tx1"/>
            </a:fontRef>
          </p:style>
        </p:cxnSp>
      </p:grpSp>
      <p:cxnSp>
        <p:nvCxnSpPr>
          <p:cNvPr id="52" name="Straight Arrow Connector 51"/>
          <p:cNvCxnSpPr/>
          <p:nvPr/>
        </p:nvCxnSpPr>
        <p:spPr>
          <a:xfrm>
            <a:off x="2382915" y="2353660"/>
            <a:ext cx="729695" cy="0"/>
          </a:xfrm>
          <a:prstGeom prst="straightConnector1">
            <a:avLst/>
          </a:prstGeom>
          <a:ln w="31750">
            <a:tailEnd type="arrow"/>
          </a:ln>
        </p:spPr>
        <p:style>
          <a:lnRef idx="1">
            <a:schemeClr val="accent2"/>
          </a:lnRef>
          <a:fillRef idx="0">
            <a:schemeClr val="accent2"/>
          </a:fillRef>
          <a:effectRef idx="0">
            <a:schemeClr val="accent2"/>
          </a:effectRef>
          <a:fontRef idx="minor">
            <a:schemeClr val="tx1"/>
          </a:fontRef>
        </p:style>
      </p:cxnSp>
      <p:cxnSp>
        <p:nvCxnSpPr>
          <p:cNvPr id="60" name="Straight Connector 59"/>
          <p:cNvCxnSpPr/>
          <p:nvPr/>
        </p:nvCxnSpPr>
        <p:spPr>
          <a:xfrm>
            <a:off x="2613025" y="894270"/>
            <a:ext cx="0" cy="1728225"/>
          </a:xfrm>
          <a:prstGeom prst="line">
            <a:avLst/>
          </a:prstGeom>
          <a:ln w="31750">
            <a:headEnd type="none"/>
          </a:ln>
        </p:spPr>
        <p:style>
          <a:lnRef idx="1">
            <a:schemeClr val="accent2"/>
          </a:lnRef>
          <a:fillRef idx="0">
            <a:schemeClr val="accent2"/>
          </a:fillRef>
          <a:effectRef idx="0">
            <a:schemeClr val="accent2"/>
          </a:effectRef>
          <a:fontRef idx="minor">
            <a:schemeClr val="tx1"/>
          </a:fontRef>
        </p:style>
      </p:cxnSp>
      <p:cxnSp>
        <p:nvCxnSpPr>
          <p:cNvPr id="63" name="Straight Arrow Connector 62"/>
          <p:cNvCxnSpPr/>
          <p:nvPr/>
        </p:nvCxnSpPr>
        <p:spPr>
          <a:xfrm>
            <a:off x="2613025" y="894270"/>
            <a:ext cx="345965" cy="0"/>
          </a:xfrm>
          <a:prstGeom prst="straightConnector1">
            <a:avLst/>
          </a:prstGeom>
          <a:ln w="31750">
            <a:tailEnd type="arrow"/>
          </a:ln>
        </p:spPr>
        <p:style>
          <a:lnRef idx="1">
            <a:schemeClr val="accent2"/>
          </a:lnRef>
          <a:fillRef idx="0">
            <a:schemeClr val="accent2"/>
          </a:fillRef>
          <a:effectRef idx="0">
            <a:schemeClr val="accent2"/>
          </a:effectRef>
          <a:fontRef idx="minor">
            <a:schemeClr val="tx1"/>
          </a:fontRef>
        </p:style>
      </p:cxnSp>
      <p:cxnSp>
        <p:nvCxnSpPr>
          <p:cNvPr id="65" name="Straight Arrow Connector 64"/>
          <p:cNvCxnSpPr>
            <a:endCxn id="30" idx="1"/>
          </p:cNvCxnSpPr>
          <p:nvPr/>
        </p:nvCxnSpPr>
        <p:spPr>
          <a:xfrm flipV="1">
            <a:off x="2613025" y="1620915"/>
            <a:ext cx="354013" cy="3050"/>
          </a:xfrm>
          <a:prstGeom prst="straightConnector1">
            <a:avLst/>
          </a:prstGeom>
          <a:ln w="31750">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8" name="Rectangle 8"/>
          <p:cNvSpPr>
            <a:spLocks noChangeArrowheads="1"/>
          </p:cNvSpPr>
          <p:nvPr/>
        </p:nvSpPr>
        <p:spPr bwMode="auto">
          <a:xfrm>
            <a:off x="6248400" y="1143000"/>
            <a:ext cx="2590800" cy="1905000"/>
          </a:xfrm>
          <a:prstGeom prst="rect">
            <a:avLst/>
          </a:prstGeom>
          <a:solidFill>
            <a:schemeClr val="bg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16" tIns="43383" rIns="88316" bIns="43383" anchor="ctr"/>
          <a:lstStyle/>
          <a:p>
            <a:pPr algn="ctr">
              <a:buNone/>
            </a:pPr>
            <a:r>
              <a:rPr lang="en-US" altLang="en-US" sz="2400" dirty="0" smtClean="0"/>
              <a:t>“Voluntary”</a:t>
            </a:r>
          </a:p>
          <a:p>
            <a:pPr algn="ctr">
              <a:buNone/>
            </a:pPr>
            <a:r>
              <a:rPr lang="en-US" altLang="en-US" sz="2400" dirty="0" smtClean="0"/>
              <a:t>Control</a:t>
            </a:r>
          </a:p>
          <a:p>
            <a:pPr algn="ctr">
              <a:buNone/>
            </a:pPr>
            <a:r>
              <a:rPr lang="en-US" altLang="en-US" sz="2400" dirty="0" smtClean="0"/>
              <a:t>(Pain?)</a:t>
            </a:r>
          </a:p>
        </p:txBody>
      </p:sp>
      <p:sp>
        <p:nvSpPr>
          <p:cNvPr id="92167" name="Rectangle 7"/>
          <p:cNvSpPr>
            <a:spLocks noChangeArrowheads="1"/>
          </p:cNvSpPr>
          <p:nvPr/>
        </p:nvSpPr>
        <p:spPr bwMode="auto">
          <a:xfrm>
            <a:off x="152400" y="762000"/>
            <a:ext cx="2819400" cy="2057400"/>
          </a:xfrm>
          <a:prstGeom prst="rect">
            <a:avLst/>
          </a:prstGeom>
          <a:solidFill>
            <a:schemeClr val="bg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16" tIns="43383" rIns="88316" bIns="43383" anchor="ctr"/>
          <a:lstStyle/>
          <a:p>
            <a:r>
              <a:rPr lang="en-US" altLang="en-US" sz="2400" dirty="0" smtClean="0"/>
              <a:t>“Metabolic” Control</a:t>
            </a:r>
          </a:p>
          <a:p>
            <a:pPr algn="ctr"/>
            <a:r>
              <a:rPr lang="en-US" altLang="en-US" sz="2400" dirty="0" smtClean="0"/>
              <a:t>(CO</a:t>
            </a:r>
            <a:r>
              <a:rPr lang="en-US" altLang="en-US" sz="2400" baseline="-25000" dirty="0" smtClean="0"/>
              <a:t>2</a:t>
            </a:r>
            <a:r>
              <a:rPr lang="en-US" altLang="en-US" sz="2400" dirty="0" smtClean="0"/>
              <a:t> </a:t>
            </a:r>
            <a:r>
              <a:rPr lang="en-US" altLang="en-US" sz="2400" dirty="0"/>
              <a:t>/ </a:t>
            </a:r>
            <a:r>
              <a:rPr lang="en-US" altLang="en-US" sz="2400" dirty="0" smtClean="0"/>
              <a:t>O</a:t>
            </a:r>
            <a:r>
              <a:rPr lang="en-US" altLang="en-US" sz="2400" baseline="-25000" dirty="0" smtClean="0"/>
              <a:t>2 </a:t>
            </a:r>
          </a:p>
          <a:p>
            <a:pPr algn="ctr"/>
            <a:r>
              <a:rPr lang="en-US" altLang="en-US" sz="2400" dirty="0" smtClean="0"/>
              <a:t>chemoreceptors)</a:t>
            </a:r>
          </a:p>
          <a:p>
            <a:pPr lvl="1"/>
            <a:r>
              <a:rPr lang="en-US" altLang="en-US" dirty="0" smtClean="0"/>
              <a:t>  </a:t>
            </a:r>
            <a:endParaRPr lang="en-US" altLang="en-US" dirty="0"/>
          </a:p>
        </p:txBody>
      </p:sp>
      <p:sp>
        <p:nvSpPr>
          <p:cNvPr id="92171" name="Line 11"/>
          <p:cNvSpPr>
            <a:spLocks noChangeShapeType="1"/>
          </p:cNvSpPr>
          <p:nvPr/>
        </p:nvSpPr>
        <p:spPr bwMode="auto">
          <a:xfrm>
            <a:off x="2590800" y="2971800"/>
            <a:ext cx="1524000" cy="76200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16" tIns="43383" rIns="88316" bIns="43383" anchor="ctr"/>
          <a:lstStyle/>
          <a:p>
            <a:endParaRPr lang="en-US"/>
          </a:p>
        </p:txBody>
      </p:sp>
      <p:sp>
        <p:nvSpPr>
          <p:cNvPr id="92172" name="Line 12"/>
          <p:cNvSpPr>
            <a:spLocks noChangeShapeType="1"/>
          </p:cNvSpPr>
          <p:nvPr/>
        </p:nvSpPr>
        <p:spPr bwMode="auto">
          <a:xfrm flipH="1">
            <a:off x="5181600" y="3124200"/>
            <a:ext cx="1752600" cy="6096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16" tIns="43383" rIns="88316" bIns="43383" anchor="ctr"/>
          <a:lstStyle/>
          <a:p>
            <a:endParaRPr lang="en-US"/>
          </a:p>
        </p:txBody>
      </p:sp>
      <p:sp>
        <p:nvSpPr>
          <p:cNvPr id="26" name="Rectangle 8"/>
          <p:cNvSpPr>
            <a:spLocks noChangeArrowheads="1"/>
          </p:cNvSpPr>
          <p:nvPr/>
        </p:nvSpPr>
        <p:spPr bwMode="auto">
          <a:xfrm>
            <a:off x="3162300" y="381000"/>
            <a:ext cx="2920448" cy="1752600"/>
          </a:xfrm>
          <a:prstGeom prst="rect">
            <a:avLst/>
          </a:prstGeom>
          <a:solidFill>
            <a:schemeClr val="bg1"/>
          </a:solidFill>
          <a:ln w="381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16" tIns="43383" rIns="88316" bIns="43383" anchor="ctr"/>
          <a:lstStyle/>
          <a:p>
            <a:pPr algn="ctr">
              <a:buNone/>
            </a:pPr>
            <a:r>
              <a:rPr lang="en-US" altLang="en-US" sz="2400" dirty="0" smtClean="0"/>
              <a:t>“Behavioral”,</a:t>
            </a:r>
          </a:p>
          <a:p>
            <a:pPr algn="ctr">
              <a:buNone/>
            </a:pPr>
            <a:r>
              <a:rPr lang="en-US" altLang="en-US" sz="2400" dirty="0" smtClean="0"/>
              <a:t> Wakefulness</a:t>
            </a:r>
          </a:p>
          <a:p>
            <a:pPr algn="ctr">
              <a:buNone/>
            </a:pPr>
            <a:r>
              <a:rPr lang="en-US" altLang="en-US" sz="2400" dirty="0" smtClean="0"/>
              <a:t> Control</a:t>
            </a:r>
          </a:p>
          <a:p>
            <a:pPr algn="ctr">
              <a:buNone/>
            </a:pPr>
            <a:r>
              <a:rPr lang="en-US" altLang="en-US" sz="2400" dirty="0" smtClean="0"/>
              <a:t>(Pain?)</a:t>
            </a:r>
          </a:p>
        </p:txBody>
      </p:sp>
      <p:sp>
        <p:nvSpPr>
          <p:cNvPr id="28" name="Line 12"/>
          <p:cNvSpPr>
            <a:spLocks noChangeShapeType="1"/>
          </p:cNvSpPr>
          <p:nvPr/>
        </p:nvSpPr>
        <p:spPr bwMode="auto">
          <a:xfrm flipH="1">
            <a:off x="4572000" y="2286000"/>
            <a:ext cx="0" cy="1447800"/>
          </a:xfrm>
          <a:prstGeom prst="line">
            <a:avLst/>
          </a:prstGeom>
          <a:noFill/>
          <a:ln w="889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16" tIns="43383" rIns="88316" bIns="43383" anchor="ctr"/>
          <a:lstStyle/>
          <a:p>
            <a:endParaRPr lang="en-US"/>
          </a:p>
        </p:txBody>
      </p:sp>
      <p:sp>
        <p:nvSpPr>
          <p:cNvPr id="29" name="Oval 28"/>
          <p:cNvSpPr/>
          <p:nvPr/>
        </p:nvSpPr>
        <p:spPr>
          <a:xfrm>
            <a:off x="2628900" y="3886200"/>
            <a:ext cx="3886200" cy="2438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ltLang="en-US" sz="2400" dirty="0" smtClean="0"/>
              <a:t>Normal resting (“Mixed” Control)</a:t>
            </a:r>
            <a:endParaRPr lang="en-US" altLang="en-US" dirty="0" smtClean="0"/>
          </a:p>
        </p:txBody>
      </p:sp>
    </p:spTree>
    <p:extLst>
      <p:ext uri="{BB962C8B-B14F-4D97-AF65-F5344CB8AC3E}">
        <p14:creationId xmlns:p14="http://schemas.microsoft.com/office/powerpoint/2010/main" val="512912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72666394"/>
              </p:ext>
            </p:extLst>
          </p:nvPr>
        </p:nvGraphicFramePr>
        <p:xfrm>
          <a:off x="160421" y="105563"/>
          <a:ext cx="8887326" cy="5645313"/>
        </p:xfrm>
        <a:graphic>
          <a:graphicData uri="http://schemas.openxmlformats.org/drawingml/2006/table">
            <a:tbl>
              <a:tblPr firstRow="1" bandRow="1">
                <a:tableStyleId>{5C22544A-7EE6-4342-B048-85BDC9FD1C3A}</a:tableStyleId>
              </a:tblPr>
              <a:tblGrid>
                <a:gridCol w="2679267"/>
                <a:gridCol w="2009451"/>
                <a:gridCol w="2180989"/>
                <a:gridCol w="2017619"/>
              </a:tblGrid>
              <a:tr h="1090432">
                <a:tc>
                  <a:txBody>
                    <a:bodyPr/>
                    <a:lstStyle/>
                    <a:p>
                      <a:endParaRPr lang="en-US" sz="2000" dirty="0"/>
                    </a:p>
                  </a:txBody>
                  <a:tcPr anchor="ctr">
                    <a:noFill/>
                  </a:tcPr>
                </a:tc>
                <a:tc>
                  <a:txBody>
                    <a:bodyPr/>
                    <a:lstStyle/>
                    <a:p>
                      <a:pPr algn="ctr"/>
                      <a:r>
                        <a:rPr lang="en-US" sz="2000" dirty="0" smtClean="0"/>
                        <a:t>Metabolic Control</a:t>
                      </a:r>
                    </a:p>
                    <a:p>
                      <a:pPr algn="ctr"/>
                      <a:r>
                        <a:rPr lang="en-US" sz="2000" dirty="0" smtClean="0"/>
                        <a:t>(O</a:t>
                      </a:r>
                      <a:r>
                        <a:rPr lang="en-US" sz="2000" baseline="-25000" dirty="0" smtClean="0"/>
                        <a:t>2</a:t>
                      </a:r>
                      <a:r>
                        <a:rPr lang="en-US" sz="2000" baseline="0" dirty="0" smtClean="0"/>
                        <a:t>, C</a:t>
                      </a:r>
                      <a:r>
                        <a:rPr lang="en-US" sz="2000" dirty="0" smtClean="0"/>
                        <a:t>O</a:t>
                      </a:r>
                      <a:r>
                        <a:rPr lang="en-US" sz="2000" baseline="-25000" dirty="0" smtClean="0"/>
                        <a:t>2</a:t>
                      </a:r>
                      <a:r>
                        <a:rPr lang="en-US" sz="2000" baseline="0" dirty="0" smtClean="0"/>
                        <a:t>, H</a:t>
                      </a:r>
                      <a:r>
                        <a:rPr lang="en-US" sz="2000" baseline="30000" dirty="0" smtClean="0"/>
                        <a:t>+</a:t>
                      </a:r>
                      <a:r>
                        <a:rPr lang="en-US" sz="2000" baseline="0" dirty="0" smtClean="0"/>
                        <a:t> )</a:t>
                      </a:r>
                      <a:endParaRPr lang="en-US" sz="2000" dirty="0"/>
                    </a:p>
                  </a:txBody>
                  <a:tcPr anchor="ctr"/>
                </a:tc>
                <a:tc>
                  <a:txBody>
                    <a:bodyPr/>
                    <a:lstStyle/>
                    <a:p>
                      <a:pPr algn="ctr"/>
                      <a:r>
                        <a:rPr lang="en-US" sz="2000" dirty="0" smtClean="0"/>
                        <a:t>Behavioral  (“Wakefulness”) Control</a:t>
                      </a:r>
                      <a:endParaRPr lang="en-US" sz="2000" dirty="0"/>
                    </a:p>
                  </a:txBody>
                  <a:tcPr anchor="ctr"/>
                </a:tc>
                <a:tc>
                  <a:txBody>
                    <a:bodyPr/>
                    <a:lstStyle/>
                    <a:p>
                      <a:pPr algn="ctr"/>
                      <a:r>
                        <a:rPr lang="en-US" sz="2000" dirty="0" smtClean="0"/>
                        <a:t>Voluntary Control</a:t>
                      </a:r>
                      <a:endParaRPr lang="en-US" sz="2000" dirty="0"/>
                    </a:p>
                  </a:txBody>
                  <a:tcPr anchor="ctr"/>
                </a:tc>
              </a:tr>
              <a:tr h="544691">
                <a:tc>
                  <a:txBody>
                    <a:bodyPr/>
                    <a:lstStyle/>
                    <a:p>
                      <a:r>
                        <a:rPr lang="en-US" sz="2000" dirty="0" smtClean="0"/>
                        <a:t>Normal</a:t>
                      </a:r>
                      <a:r>
                        <a:rPr lang="en-US" sz="2000" baseline="0" dirty="0" smtClean="0"/>
                        <a:t> Resting</a:t>
                      </a:r>
                      <a:endParaRPr lang="en-US" sz="2000"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r>
              <a:tr h="562242">
                <a:tc>
                  <a:txBody>
                    <a:bodyPr/>
                    <a:lstStyle/>
                    <a:p>
                      <a:r>
                        <a:rPr lang="en-US" sz="2000" dirty="0" smtClean="0"/>
                        <a:t>Anaerobic Exercise</a:t>
                      </a:r>
                      <a:endParaRPr lang="en-US" sz="2000"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r>
              <a:tr h="429564">
                <a:tc>
                  <a:txBody>
                    <a:bodyPr/>
                    <a:lstStyle/>
                    <a:p>
                      <a:r>
                        <a:rPr lang="en-US" sz="2000" dirty="0" smtClean="0"/>
                        <a:t>REM Sleep</a:t>
                      </a:r>
                      <a:endParaRPr lang="en-US" sz="2000"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r>
              <a:tr h="446462">
                <a:tc>
                  <a:txBody>
                    <a:bodyPr/>
                    <a:lstStyle/>
                    <a:p>
                      <a:r>
                        <a:rPr lang="en-US" sz="2000" dirty="0" smtClean="0"/>
                        <a:t>Non-REM Sleep</a:t>
                      </a:r>
                      <a:endParaRPr lang="en-US" sz="2000"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r>
              <a:tr h="472725">
                <a:tc>
                  <a:txBody>
                    <a:bodyPr/>
                    <a:lstStyle/>
                    <a:p>
                      <a:r>
                        <a:rPr lang="en-US" sz="2000" dirty="0" smtClean="0"/>
                        <a:t>Singing, Talking</a:t>
                      </a:r>
                      <a:endParaRPr lang="en-US" sz="2000"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r>
              <a:tr h="651137">
                <a:tc>
                  <a:txBody>
                    <a:bodyPr/>
                    <a:lstStyle/>
                    <a:p>
                      <a:r>
                        <a:rPr lang="en-US" sz="2000" dirty="0" smtClean="0"/>
                        <a:t>Pain, Arousal</a:t>
                      </a:r>
                      <a:endParaRPr lang="en-US" sz="2000" dirty="0"/>
                    </a:p>
                  </a:txBody>
                  <a:tcPr anchor="ctr"/>
                </a:tc>
                <a:tc>
                  <a:txBody>
                    <a:bodyPr/>
                    <a:lstStyle/>
                    <a:p>
                      <a:pPr algn="ctr"/>
                      <a:r>
                        <a:rPr lang="en-US" b="1" dirty="0" smtClean="0"/>
                        <a:t>++</a:t>
                      </a:r>
                      <a:endParaRPr lang="en-US" b="1" dirty="0"/>
                    </a:p>
                  </a:txBody>
                  <a:tcPr anchor="ctr"/>
                </a:tc>
                <a:tc>
                  <a:txBody>
                    <a:bodyPr/>
                    <a:lstStyle/>
                    <a:p>
                      <a:pPr algn="ctr"/>
                      <a:r>
                        <a:rPr lang="en-US" b="1" dirty="0" smtClean="0"/>
                        <a:t>++++</a:t>
                      </a:r>
                      <a:endParaRPr lang="en-US" b="1" dirty="0"/>
                    </a:p>
                  </a:txBody>
                  <a:tcPr anchor="ctr"/>
                </a:tc>
                <a:tc>
                  <a:txBody>
                    <a:bodyPr/>
                    <a:lstStyle/>
                    <a:p>
                      <a:pPr algn="ctr"/>
                      <a:r>
                        <a:rPr lang="en-US" b="1" dirty="0" smtClean="0"/>
                        <a:t>++++</a:t>
                      </a:r>
                      <a:endParaRPr lang="en-US" b="1" dirty="0"/>
                    </a:p>
                  </a:txBody>
                  <a:tcPr anchor="ctr"/>
                </a:tc>
              </a:tr>
              <a:tr h="464950">
                <a:tc>
                  <a:txBody>
                    <a:bodyPr/>
                    <a:lstStyle/>
                    <a:p>
                      <a:r>
                        <a:rPr lang="en-US" sz="2000" dirty="0" err="1" smtClean="0"/>
                        <a:t>Ondine’s</a:t>
                      </a:r>
                      <a:r>
                        <a:rPr lang="en-US" sz="2000" dirty="0" smtClean="0"/>
                        <a:t> Curse</a:t>
                      </a:r>
                      <a:endParaRPr lang="en-US" sz="2000"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r>
              <a:tr h="464950">
                <a:tc>
                  <a:txBody>
                    <a:bodyPr/>
                    <a:lstStyle/>
                    <a:p>
                      <a:r>
                        <a:rPr lang="en-US" sz="2000" dirty="0" smtClean="0"/>
                        <a:t>Locked-in</a:t>
                      </a:r>
                      <a:r>
                        <a:rPr lang="en-US" sz="2000" baseline="0" dirty="0" smtClean="0"/>
                        <a:t> Syndrome</a:t>
                      </a:r>
                      <a:endParaRPr lang="en-US" sz="2000"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c>
                  <a:txBody>
                    <a:bodyPr/>
                    <a:lstStyle/>
                    <a:p>
                      <a:pPr algn="ctr"/>
                      <a:r>
                        <a:rPr lang="en-US" sz="2000" b="1" dirty="0" smtClean="0"/>
                        <a:t>----</a:t>
                      </a:r>
                      <a:endParaRPr lang="en-US" sz="2000" b="1" dirty="0"/>
                    </a:p>
                  </a:txBody>
                  <a:tcPr anchor="ctr"/>
                </a:tc>
              </a:tr>
              <a:tr h="464950">
                <a:tc>
                  <a:txBody>
                    <a:bodyPr/>
                    <a:lstStyle/>
                    <a:p>
                      <a:r>
                        <a:rPr lang="en-US" sz="2800" b="1" dirty="0" smtClean="0"/>
                        <a:t>Opioids</a:t>
                      </a:r>
                      <a:endParaRPr lang="en-US" sz="2800" b="1" dirty="0"/>
                    </a:p>
                  </a:txBody>
                  <a:tcPr anchor="ctr"/>
                </a:tc>
                <a:tc>
                  <a:txBody>
                    <a:bodyPr/>
                    <a:lstStyle/>
                    <a:p>
                      <a:pPr algn="ctr"/>
                      <a:r>
                        <a:rPr lang="en-US" sz="2800" b="1" dirty="0" smtClean="0"/>
                        <a:t>--</a:t>
                      </a:r>
                      <a:endParaRPr lang="en-US" sz="2800" b="1" dirty="0"/>
                    </a:p>
                  </a:txBody>
                  <a:tcPr anchor="ctr"/>
                </a:tc>
                <a:tc>
                  <a:txBody>
                    <a:bodyPr/>
                    <a:lstStyle/>
                    <a:p>
                      <a:pPr algn="ctr"/>
                      <a:r>
                        <a:rPr lang="en-US" sz="2800" b="1" dirty="0" smtClean="0"/>
                        <a:t>-</a:t>
                      </a:r>
                      <a:endParaRPr lang="en-US" sz="2800" b="1" dirty="0"/>
                    </a:p>
                  </a:txBody>
                  <a:tcPr anchor="ctr"/>
                </a:tc>
                <a:tc>
                  <a:txBody>
                    <a:bodyPr/>
                    <a:lstStyle/>
                    <a:p>
                      <a:pPr algn="ctr"/>
                      <a:r>
                        <a:rPr lang="en-US" sz="2800" b="1" dirty="0" smtClean="0"/>
                        <a:t>+</a:t>
                      </a:r>
                      <a:endParaRPr lang="en-US" sz="2800" b="1" dirty="0"/>
                    </a:p>
                  </a:txBody>
                  <a:tcPr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a:stretch>
            <a:fillRect/>
          </a:stretch>
        </p:blipFill>
        <p:spPr bwMode="auto">
          <a:xfrm>
            <a:off x="4876800" y="2133600"/>
            <a:ext cx="3541035" cy="3740786"/>
          </a:xfrm>
          <a:prstGeom prst="rect">
            <a:avLst/>
          </a:prstGeom>
          <a:noFill/>
          <a:ln w="9525">
            <a:noFill/>
            <a:miter lim="800000"/>
            <a:headEnd/>
            <a:tailEnd/>
          </a:ln>
        </p:spPr>
      </p:pic>
      <p:grpSp>
        <p:nvGrpSpPr>
          <p:cNvPr id="2" name="Group 2"/>
          <p:cNvGrpSpPr/>
          <p:nvPr/>
        </p:nvGrpSpPr>
        <p:grpSpPr>
          <a:xfrm>
            <a:off x="1676400" y="304800"/>
            <a:ext cx="5791200" cy="1638300"/>
            <a:chOff x="3048000" y="838200"/>
            <a:chExt cx="5791200" cy="1638300"/>
          </a:xfrm>
        </p:grpSpPr>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r="11111" b="56364"/>
            <a:stretch>
              <a:fillRect/>
            </a:stretch>
          </p:blipFill>
          <p:spPr bwMode="auto">
            <a:xfrm>
              <a:off x="3048000" y="838200"/>
              <a:ext cx="5791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46784" t="58182"/>
            <a:stretch>
              <a:fillRect/>
            </a:stretch>
          </p:blipFill>
          <p:spPr bwMode="auto">
            <a:xfrm>
              <a:off x="5334000" y="1600200"/>
              <a:ext cx="3467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tangle 2"/>
          <p:cNvSpPr txBox="1">
            <a:spLocks noChangeArrowheads="1"/>
          </p:cNvSpPr>
          <p:nvPr/>
        </p:nvSpPr>
        <p:spPr>
          <a:xfrm>
            <a:off x="228600" y="1752600"/>
            <a:ext cx="4343400" cy="4343399"/>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i="0" u="none" strike="noStrike" kern="1200" cap="none" spc="0" normalizeH="0" baseline="0" noProof="0" dirty="0" smtClean="0">
                <a:ln>
                  <a:noFill/>
                </a:ln>
                <a:solidFill>
                  <a:schemeClr val="tx1"/>
                </a:solidFill>
                <a:effectLst/>
                <a:uLnTx/>
                <a:uFillTx/>
                <a:latin typeface="+mj-lt"/>
                <a:ea typeface="+mj-ea"/>
                <a:cs typeface="+mj-cs"/>
              </a:rPr>
              <a:t>“...cerebral activity associated with wakefulness probably plays an important part in the maintenance of the resting respiratory rhythm.  …carbon dioxide appears to play a subsidiary part and the main respiratory drive appears to be of neural origin.”</a:t>
            </a:r>
            <a:br>
              <a:rPr kumimoji="0" lang="en-US" altLang="en-US" sz="2400" i="0" u="none" strike="noStrike" kern="1200" cap="none" spc="0" normalizeH="0" baseline="0" noProof="0" dirty="0" smtClean="0">
                <a:ln>
                  <a:noFill/>
                </a:ln>
                <a:solidFill>
                  <a:schemeClr val="tx1"/>
                </a:solidFill>
                <a:effectLst/>
                <a:uLnTx/>
                <a:uFillTx/>
                <a:latin typeface="+mj-lt"/>
                <a:ea typeface="+mj-ea"/>
                <a:cs typeface="+mj-cs"/>
              </a:rPr>
            </a:br>
            <a:endParaRPr kumimoji="0" lang="en-US" altLang="en-US" sz="240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33400" y="6248400"/>
            <a:ext cx="2971800" cy="369332"/>
          </a:xfrm>
          <a:prstGeom prst="rect">
            <a:avLst/>
          </a:prstGeom>
          <a:noFill/>
        </p:spPr>
        <p:txBody>
          <a:bodyPr wrap="square" rtlCol="0">
            <a:spAutoFit/>
          </a:bodyPr>
          <a:lstStyle/>
          <a:p>
            <a:r>
              <a:rPr lang="en-US" dirty="0" smtClean="0"/>
              <a:t>J </a:t>
            </a:r>
            <a:r>
              <a:rPr lang="en-US" dirty="0" err="1" smtClean="0"/>
              <a:t>Appl</a:t>
            </a:r>
            <a:r>
              <a:rPr lang="en-US" dirty="0" smtClean="0"/>
              <a:t> </a:t>
            </a:r>
            <a:r>
              <a:rPr lang="en-US" dirty="0" err="1" smtClean="0"/>
              <a:t>Physiol</a:t>
            </a:r>
            <a:r>
              <a:rPr lang="en-US" dirty="0" smtClean="0"/>
              <a:t> 16: 15-20, 1961</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5701</TotalTime>
  <Words>1347</Words>
  <Application>Microsoft Office PowerPoint</Application>
  <PresentationFormat>On-screen Show (4:3)</PresentationFormat>
  <Paragraphs>198</Paragraphs>
  <Slides>25</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4" baseType="lpstr">
      <vt:lpstr>Arial</vt:lpstr>
      <vt:lpstr>Calibri</vt:lpstr>
      <vt:lpstr>Courier New</vt:lpstr>
      <vt:lpstr>Symbol</vt:lpstr>
      <vt:lpstr>Times New Roman</vt:lpstr>
      <vt:lpstr>Wingdings</vt:lpstr>
      <vt:lpstr>Office Theme</vt:lpstr>
      <vt:lpstr>Worksheet</vt:lpstr>
      <vt:lpstr>HP Deskscan</vt:lpstr>
      <vt:lpstr>Sparing of opioid-related respiratory depression:  assessment and analysis</vt:lpstr>
      <vt:lpstr>Disclosures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Effects of 0.2 mg.kg-1 IM morphine.</vt:lpstr>
      <vt:lpstr>PowerPoint Presentation</vt:lpstr>
      <vt:lpstr>Opioids + Peripheral Analgesics</vt:lpstr>
      <vt:lpstr>PowerPoint Presentation</vt:lpstr>
      <vt:lpstr>Opioids + Central Sedatives</vt:lpstr>
      <vt:lpstr>PowerPoint Presentation</vt:lpstr>
      <vt:lpstr>Opioids + Central Analgesics</vt:lpstr>
      <vt:lpstr>PowerPoint Presentation</vt:lpstr>
      <vt:lpstr>PowerPoint Presentation</vt:lpstr>
      <vt:lpstr>PowerPoint Presentation</vt:lpstr>
      <vt:lpstr>PowerPoint Presentation</vt:lpstr>
      <vt:lpstr>Recommendations</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Denham</dc:creator>
  <cp:lastModifiedBy>Denham</cp:lastModifiedBy>
  <cp:revision>71</cp:revision>
  <cp:lastPrinted>2018-07-24T20:53:12Z</cp:lastPrinted>
  <dcterms:created xsi:type="dcterms:W3CDTF">2015-10-14T15:15:07Z</dcterms:created>
  <dcterms:modified xsi:type="dcterms:W3CDTF">2018-07-26T02:10:17Z</dcterms:modified>
</cp:coreProperties>
</file>