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7" r:id="rId2"/>
    <p:sldId id="268" r:id="rId3"/>
    <p:sldId id="269" r:id="rId4"/>
    <p:sldId id="258" r:id="rId5"/>
    <p:sldId id="260" r:id="rId6"/>
    <p:sldId id="259" r:id="rId7"/>
    <p:sldId id="285" r:id="rId8"/>
    <p:sldId id="286" r:id="rId9"/>
    <p:sldId id="287" r:id="rId10"/>
    <p:sldId id="289" r:id="rId11"/>
    <p:sldId id="290" r:id="rId12"/>
    <p:sldId id="266" r:id="rId13"/>
    <p:sldId id="267" r:id="rId14"/>
    <p:sldId id="279" r:id="rId15"/>
    <p:sldId id="283" r:id="rId16"/>
    <p:sldId id="265" r:id="rId17"/>
    <p:sldId id="274" r:id="rId18"/>
    <p:sldId id="282" r:id="rId19"/>
    <p:sldId id="280" r:id="rId20"/>
    <p:sldId id="270" r:id="rId21"/>
    <p:sldId id="281" r:id="rId22"/>
    <p:sldId id="271" r:id="rId23"/>
    <p:sldId id="276" r:id="rId24"/>
    <p:sldId id="277" r:id="rId25"/>
    <p:sldId id="275" r:id="rId26"/>
    <p:sldId id="284" r:id="rId27"/>
    <p:sldId id="288" r:id="rId28"/>
    <p:sldId id="29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96" autoAdjust="0"/>
    <p:restoredTop sz="57517" autoAdjust="0"/>
  </p:normalViewPr>
  <p:slideViewPr>
    <p:cSldViewPr snapToGrid="0">
      <p:cViewPr varScale="1">
        <p:scale>
          <a:sx n="59" d="100"/>
          <a:sy n="59" d="100"/>
        </p:scale>
        <p:origin x="1218" y="78"/>
      </p:cViewPr>
      <p:guideLst>
        <p:guide orient="horz" pos="2160"/>
        <p:guide pos="3840"/>
      </p:guideLst>
    </p:cSldViewPr>
  </p:slideViewPr>
  <p:notesTextViewPr>
    <p:cViewPr>
      <p:scale>
        <a:sx n="3" d="2"/>
        <a:sy n="3" d="2"/>
      </p:scale>
      <p:origin x="0" y="0"/>
    </p:cViewPr>
  </p:notesTextViewPr>
  <p:sorterViewPr>
    <p:cViewPr varScale="1">
      <p:scale>
        <a:sx n="1" d="1"/>
        <a:sy n="1" d="1"/>
      </p:scale>
      <p:origin x="0" y="-46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6309F1-903C-40C7-B958-C1C2CEF1A929}" type="datetimeFigureOut">
              <a:rPr lang="en-US" smtClean="0"/>
              <a:t>7/26/2018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13079A-34CF-40C3-802F-D3AA27592AB1}" type="slidenum">
              <a:rPr lang="en-US" smtClean="0"/>
              <a:t>‹#›</a:t>
            </a:fld>
            <a:endParaRPr lang="en-US"/>
          </a:p>
        </p:txBody>
      </p:sp>
    </p:spTree>
    <p:extLst>
      <p:ext uri="{BB962C8B-B14F-4D97-AF65-F5344CB8AC3E}">
        <p14:creationId xmlns:p14="http://schemas.microsoft.com/office/powerpoint/2010/main" val="3383116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6CFD88-415A-42F5-93A9-3CC505160F8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067579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SnowWorld</a:t>
            </a:r>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McSherry</a:t>
            </a:r>
            <a:r>
              <a:rPr lang="en-US" sz="1200" kern="1200" dirty="0" smtClean="0">
                <a:solidFill>
                  <a:schemeClr val="tx1"/>
                </a:solidFill>
                <a:latin typeface="+mn-lt"/>
                <a:ea typeface="+mn-ea"/>
                <a:cs typeface="+mn-cs"/>
              </a:rPr>
              <a:t>, T., et al. (2018). "Randomized, Crossover Study of Immersive Virtual Reality to Decrease Opioid Use During Painful Wound Care Procedures in Adults." </a:t>
            </a:r>
            <a:r>
              <a:rPr lang="en-US" sz="1200" u="sng" kern="1200" dirty="0" smtClean="0">
                <a:solidFill>
                  <a:schemeClr val="tx1"/>
                </a:solidFill>
                <a:latin typeface="+mn-lt"/>
                <a:ea typeface="+mn-ea"/>
                <a:cs typeface="+mn-cs"/>
              </a:rPr>
              <a:t>J Burn Care Res </a:t>
            </a:r>
            <a:r>
              <a:rPr lang="en-US" sz="1200" b="1" u="sng" kern="1200" dirty="0" smtClean="0">
                <a:solidFill>
                  <a:schemeClr val="tx1"/>
                </a:solidFill>
                <a:latin typeface="+mn-lt"/>
                <a:ea typeface="+mn-ea"/>
                <a:cs typeface="+mn-cs"/>
              </a:rPr>
              <a:t>39</a:t>
            </a:r>
            <a:r>
              <a:rPr lang="en-US" sz="1200" b="0" u="sng" kern="1200" dirty="0" smtClean="0">
                <a:solidFill>
                  <a:schemeClr val="tx1"/>
                </a:solidFill>
                <a:latin typeface="+mn-lt"/>
                <a:ea typeface="+mn-ea"/>
                <a:cs typeface="+mn-cs"/>
              </a:rPr>
              <a:t>(2): 278-285.</a:t>
            </a:r>
            <a:endParaRPr lang="en-US" sz="1200" b="0" u="none" kern="1200" dirty="0" smtClean="0">
              <a:solidFill>
                <a:schemeClr val="tx1"/>
              </a:solidFill>
              <a:latin typeface="+mn-lt"/>
              <a:ea typeface="+mn-ea"/>
              <a:cs typeface="+mn-cs"/>
            </a:endParaRPr>
          </a:p>
          <a:p>
            <a:r>
              <a:rPr lang="en-US" sz="1200" b="0" u="none" kern="1200" dirty="0" smtClean="0">
                <a:solidFill>
                  <a:schemeClr val="tx1"/>
                </a:solidFill>
                <a:latin typeface="+mn-lt"/>
                <a:ea typeface="+mn-ea"/>
                <a:cs typeface="+mn-cs"/>
              </a:rPr>
              <a:t>	The objective of this study was to evaluate the effect of immersive virtual reality (IVR) distraction therapy during painful wound care procedures in adults on the amount of opioid medications required to manage pain. A convenience sample of consenting, adult inpatients requiring recurrent painful wound care procedures was studied. Using a within-subject, randomized controlled trial study design, 2 sequential wound procedures were compared, 1 with IVR distraction therapy and 1 without IVR. Total opioid medications administered before and during the wound procedures were recorded and pain and anxiety were rated before and after the 2 wound procedures. The IVR intervention included the wearing of virtual reality goggles and participation in an immersive, computer generated, interactive, 3-dimensional virtual world program. Data were analyzed with Student's t test and chi-square analysis, with P &lt; 0.05 considered significant. A total of 18 patients were studied, with 12 completing both study wound procedures and 6 completing a single wound procedure. The amount of opioid administered before each of the 2 wound procedures was similar with and without IVR. Total opioid administration during the dressing procedures with IVR was significantly less than when no IVR was used, 17.9 +/- 6.0 and 29.2 +/- 4.5 mcg/kg fentanyl, respectively (t = -2.7; </a:t>
            </a:r>
            <a:r>
              <a:rPr lang="en-US" sz="1200" b="0" u="none" kern="1200" dirty="0" err="1" smtClean="0">
                <a:solidFill>
                  <a:schemeClr val="tx1"/>
                </a:solidFill>
                <a:latin typeface="+mn-lt"/>
                <a:ea typeface="+mn-ea"/>
                <a:cs typeface="+mn-cs"/>
              </a:rPr>
              <a:t>df</a:t>
            </a:r>
            <a:r>
              <a:rPr lang="en-US" sz="1200" b="0" u="none" kern="1200" dirty="0" smtClean="0">
                <a:solidFill>
                  <a:schemeClr val="tx1"/>
                </a:solidFill>
                <a:latin typeface="+mn-lt"/>
                <a:ea typeface="+mn-ea"/>
                <a:cs typeface="+mn-cs"/>
              </a:rPr>
              <a:t> = 14; P = 0.02). Two of 15 patients (11%) requested more than 1 opioid rescue dose with IVR and 9 of 15 patients (60%) requested more than 1 rescue dose without IVR. Seventy-five percentage of participants stated that they would want to use IVR with future dressing changes. Pain and anxiety scores were similar for the wound procedures with and without IVR (P &gt; 0.05). IVR significantly reduced the amount of opioid medication administered during painful wound care procedures when IVR was used compared with no IVR. Since pain scores were similar before and after the wound procedures with IVR and without IVR, the 39% reduction in opioid medication during IVR supports its use as a pain distraction therapy during painful procedures.</a:t>
            </a:r>
          </a:p>
          <a:p>
            <a:endParaRPr lang="en-US" u="none" dirty="0"/>
          </a:p>
        </p:txBody>
      </p:sp>
      <p:sp>
        <p:nvSpPr>
          <p:cNvPr id="4" name="Slide Number Placeholder 3"/>
          <p:cNvSpPr>
            <a:spLocks noGrp="1"/>
          </p:cNvSpPr>
          <p:nvPr>
            <p:ph type="sldNum" sz="quarter" idx="10"/>
          </p:nvPr>
        </p:nvSpPr>
        <p:spPr/>
        <p:txBody>
          <a:bodyPr/>
          <a:lstStyle/>
          <a:p>
            <a:fld id="{9013079A-34CF-40C3-802F-D3AA27592AB1}" type="slidenum">
              <a:rPr lang="en-US" smtClean="0"/>
              <a:t>16</a:t>
            </a:fld>
            <a:endParaRPr lang="en-US"/>
          </a:p>
        </p:txBody>
      </p:sp>
    </p:spTree>
    <p:extLst>
      <p:ext uri="{BB962C8B-B14F-4D97-AF65-F5344CB8AC3E}">
        <p14:creationId xmlns:p14="http://schemas.microsoft.com/office/powerpoint/2010/main" val="1983464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Lau, C. S. and R. S. Chamberlain (2017). "Enhanced Recovery After Surgery Programs Improve Patient Outcomes and Recovery: A Meta-analysis." </a:t>
            </a:r>
            <a:r>
              <a:rPr lang="en-US" u="sng" dirty="0" smtClean="0"/>
              <a:t>World J </a:t>
            </a:r>
            <a:r>
              <a:rPr lang="en-US" u="sng" dirty="0" err="1" smtClean="0"/>
              <a:t>Surg</a:t>
            </a:r>
            <a:r>
              <a:rPr lang="en-US" u="sng" dirty="0" smtClean="0"/>
              <a:t> </a:t>
            </a:r>
            <a:r>
              <a:rPr lang="en-US" b="1" u="sng" dirty="0" smtClean="0"/>
              <a:t>41</a:t>
            </a:r>
            <a:r>
              <a:rPr lang="en-US" u="sng" dirty="0" smtClean="0"/>
              <a:t>(4): 899-913.</a:t>
            </a:r>
            <a:endParaRPr lang="en-US" dirty="0" smtClean="0"/>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INTRODUCTION: Enhanced recovery after surgery (ERAS) programs have been developed to improve patient outcomes, accelerate recovery after surgery, and reduce healthcare costs. ERAS programs are a multimodal approach, with interventions during all stages of care. This meta-analysis examines the impact of ERAS programs on patient outcomes and recovery. METHODS: A comprehensive search of all published randomized control trials (RCTs) assessing the use of ERAS programs in surgical patients was conducted. Outcomes analyzed were length of stay (LOS), overall mortality, 30-day readmission rates, total costs, total complications, time to first flatus, and time to first bowel movement. RESULTS: Forty-two RCTs involving 5241 patients were analyzed. ERAS programs significantly reduced LOS, total complications, and total costs across all types of surgeries (p &lt; 0.001). Return of gastrointestinal (GI) function was also significantly improved, as measured by earlier time to first flatus and time to first bowel movement, p &lt; 0.001. There was no overall difference in mortality or 30-day readmission rates; however, 30-day readmission rates after upper GI surgeries nearly doubled with the use of ERAS programs (RR = 1.922; p = 0.019). CONCLUSIONS: ERAS programs are associated with a significant reduction in LOS, total complications, total costs, as well as earlier return of GI function. Overall mortality and readmission rates remained similar, but there was a significant increase in 30-day readmission rates after upper GI surgeries. ERAS programs are effective and a valuable part in improving patient outcomes and accelerating recovery after surgery.</a:t>
            </a:r>
            <a:endParaRPr lang="en-US" dirty="0"/>
          </a:p>
        </p:txBody>
      </p:sp>
      <p:sp>
        <p:nvSpPr>
          <p:cNvPr id="4" name="Slide Number Placeholder 3"/>
          <p:cNvSpPr>
            <a:spLocks noGrp="1"/>
          </p:cNvSpPr>
          <p:nvPr>
            <p:ph type="sldNum" sz="quarter" idx="10"/>
          </p:nvPr>
        </p:nvSpPr>
        <p:spPr/>
        <p:txBody>
          <a:bodyPr/>
          <a:lstStyle/>
          <a:p>
            <a:fld id="{9013079A-34CF-40C3-802F-D3AA27592AB1}" type="slidenum">
              <a:rPr lang="en-US" smtClean="0"/>
              <a:t>17</a:t>
            </a:fld>
            <a:endParaRPr lang="en-US"/>
          </a:p>
        </p:txBody>
      </p:sp>
    </p:spTree>
    <p:extLst>
      <p:ext uri="{BB962C8B-B14F-4D97-AF65-F5344CB8AC3E}">
        <p14:creationId xmlns:p14="http://schemas.microsoft.com/office/powerpoint/2010/main" val="1973089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Eccleston</a:t>
            </a:r>
            <a:r>
              <a:rPr lang="en-US" sz="1200" kern="1200" dirty="0" smtClean="0">
                <a:solidFill>
                  <a:schemeClr val="tx1"/>
                </a:solidFill>
                <a:latin typeface="+mn-lt"/>
                <a:ea typeface="+mn-ea"/>
                <a:cs typeface="+mn-cs"/>
              </a:rPr>
              <a:t>, C., et al. (2017). "Interventions for the reduction of prescribed opioid use in chronic non-cancer pain." </a:t>
            </a:r>
            <a:r>
              <a:rPr lang="en-US" sz="1200" u="sng" kern="1200" dirty="0" smtClean="0">
                <a:solidFill>
                  <a:schemeClr val="tx1"/>
                </a:solidFill>
                <a:latin typeface="+mn-lt"/>
                <a:ea typeface="+mn-ea"/>
                <a:cs typeface="+mn-cs"/>
              </a:rPr>
              <a:t>Cochrane Database of Systematic Reviews </a:t>
            </a:r>
            <a:r>
              <a:rPr lang="en-US" sz="1200" b="1" u="sng" kern="1200" dirty="0" smtClean="0">
                <a:solidFill>
                  <a:schemeClr val="tx1"/>
                </a:solidFill>
                <a:latin typeface="+mn-lt"/>
                <a:ea typeface="+mn-ea"/>
                <a:cs typeface="+mn-cs"/>
              </a:rPr>
              <a:t>11</a:t>
            </a:r>
            <a:r>
              <a:rPr lang="en-US" sz="1200" b="0" u="sng" kern="1200" dirty="0" smtClean="0">
                <a:solidFill>
                  <a:schemeClr val="tx1"/>
                </a:solidFill>
                <a:latin typeface="+mn-lt"/>
                <a:ea typeface="+mn-ea"/>
                <a:cs typeface="+mn-cs"/>
              </a:rPr>
              <a:t>: Cd010323.</a:t>
            </a:r>
            <a:endParaRPr lang="en-US" dirty="0" smtClean="0"/>
          </a:p>
          <a:p>
            <a:endParaRPr lang="en-US" dirty="0" smtClean="0"/>
          </a:p>
          <a:p>
            <a:r>
              <a:rPr lang="en-US" sz="1200" kern="1200" dirty="0" smtClean="0">
                <a:solidFill>
                  <a:schemeClr val="tx1"/>
                </a:solidFill>
                <a:latin typeface="+mn-lt"/>
                <a:ea typeface="+mn-ea"/>
                <a:cs typeface="+mn-cs"/>
              </a:rPr>
              <a:t>BACKGROUND: This is the first update of the original Cochrane Review published in 2013. The conclusions of this review have not changed from the 2013 publication. People with chronic non-cancer pain who are prescribed and are taking opioids can have a history of long-term, high-dose opioid use without effective pain relief. In those without good pain relief, reduction of prescribed opioid dose may be the desired and shared goal of both patient and clinician. Simple, unsupervised reduction of opioid use is clinically challenging, and very difficult to achieve and maintain.</a:t>
            </a:r>
          </a:p>
          <a:p>
            <a:r>
              <a:rPr lang="en-US" sz="1200" kern="1200" dirty="0" smtClean="0">
                <a:solidFill>
                  <a:schemeClr val="tx1"/>
                </a:solidFill>
                <a:latin typeface="+mn-lt"/>
                <a:ea typeface="+mn-ea"/>
                <a:cs typeface="+mn-cs"/>
              </a:rPr>
              <a:t>OBJECTIVES: To investigate the effectiveness of different methods designed to achieve reduction or cessation of prescribed opioid use for the management of chronic non-cancer pain in adults compared to controls. SEARCH METHODS: For this update we searched CENTRAL, MEDLINE, and </a:t>
            </a:r>
            <a:r>
              <a:rPr lang="en-US" sz="1200" kern="1200" dirty="0" err="1" smtClean="0">
                <a:solidFill>
                  <a:schemeClr val="tx1"/>
                </a:solidFill>
                <a:latin typeface="+mn-lt"/>
                <a:ea typeface="+mn-ea"/>
                <a:cs typeface="+mn-cs"/>
              </a:rPr>
              <a:t>Embase</a:t>
            </a:r>
            <a:r>
              <a:rPr lang="en-US" sz="1200" kern="1200" dirty="0" smtClean="0">
                <a:solidFill>
                  <a:schemeClr val="tx1"/>
                </a:solidFill>
                <a:latin typeface="+mn-lt"/>
                <a:ea typeface="+mn-ea"/>
                <a:cs typeface="+mn-cs"/>
              </a:rPr>
              <a:t> in January 2017, as well as bibliographies and citation searches of included studies. We also searched one trial registry for ongoing trials. SELECTION CRITERIA: Included studies had to be </a:t>
            </a:r>
            <a:r>
              <a:rPr lang="en-US" sz="1200" kern="1200" dirty="0" err="1" smtClean="0">
                <a:solidFill>
                  <a:schemeClr val="tx1"/>
                </a:solidFill>
                <a:latin typeface="+mn-lt"/>
                <a:ea typeface="+mn-ea"/>
                <a:cs typeface="+mn-cs"/>
              </a:rPr>
              <a:t>randomised</a:t>
            </a:r>
            <a:r>
              <a:rPr lang="en-US" sz="1200" kern="1200" dirty="0" smtClean="0">
                <a:solidFill>
                  <a:schemeClr val="tx1"/>
                </a:solidFill>
                <a:latin typeface="+mn-lt"/>
                <a:ea typeface="+mn-ea"/>
                <a:cs typeface="+mn-cs"/>
              </a:rPr>
              <a:t> controlled trials comparing opioid users receiving an intervention with a control group receiving treatment as usual, active control, or placebo. The aim of the study had to include a treatment goal of dose reduction or cessation of opioid medication. DATA COLLECTION AND ANALYSIS: Two review authors independently extracted data and assessed risk of bias. We sought data relating to prescribed opioid use, adverse events of opioid reduction, pain, and psychological and physical function. We planned to assess the certainty of the evidence using the GRADE approach, however, due to the heterogeneity of studies, we were unable to combine outcomes in a meta-analysis and therefore we did not assess the evidence with GRADE. MAIN RESULTS: Three studies are new to this update, resulting in five included studies in total (278 participants). Participants were primarily women (mean age 49.63 years, SD = 11.74) with different chronic pain conditions. We judged the studies too heterogeneous to pool data in a meta-analysis, so we have </a:t>
            </a:r>
            <a:r>
              <a:rPr lang="en-US" sz="1200" kern="1200" dirty="0" err="1" smtClean="0">
                <a:solidFill>
                  <a:schemeClr val="tx1"/>
                </a:solidFill>
                <a:latin typeface="+mn-lt"/>
                <a:ea typeface="+mn-ea"/>
                <a:cs typeface="+mn-cs"/>
              </a:rPr>
              <a:t>summarised</a:t>
            </a:r>
            <a:r>
              <a:rPr lang="en-US" sz="1200" kern="1200" dirty="0" smtClean="0">
                <a:solidFill>
                  <a:schemeClr val="tx1"/>
                </a:solidFill>
                <a:latin typeface="+mn-lt"/>
                <a:ea typeface="+mn-ea"/>
                <a:cs typeface="+mn-cs"/>
              </a:rPr>
              <a:t> the results from each study qualitatively. The studies included acupuncture, mindfulness, and cognitive behavioral therapy interventions aimed at reducing opioid consumption, misuse of opioids, or maintenance of chronic pain management treatments. We found mixed results from the studies. Three of the five studies reported opioid consumption at post-treatment and follow-up. Two studies that delivered 'Mindfulness-Oriented Recovery Enhancement' or 'Therapeutic Interactive Voice Response' found a significant difference between groups at post-treatment and follow-up in opioid consumption. The remaining study found reduction in opioid consumption in both treatment and control groups, and between-group differences were not significant. Three studies reported adverse events related to the study and two studies did not have study-related adverse events. We also found mixed findings for pain intensity and physical functioning. The interventions did not show between-group differences for psychological functioning across all studies. Overall, the risk of bias was mixed across studies. All studies included sample sizes of fewer than 100 and so we judged all studies as high risk of bias for that category. AUTHORS' CONCLUSIONS: There is no evidence for the efficacy or safety of methods for reducing prescribed opioid use in chronic pain. There is a small number of </a:t>
            </a:r>
            <a:r>
              <a:rPr lang="en-US" sz="1200" kern="1200" dirty="0" err="1" smtClean="0">
                <a:solidFill>
                  <a:schemeClr val="tx1"/>
                </a:solidFill>
                <a:latin typeface="+mn-lt"/>
                <a:ea typeface="+mn-ea"/>
                <a:cs typeface="+mn-cs"/>
              </a:rPr>
              <a:t>randomised</a:t>
            </a:r>
            <a:r>
              <a:rPr lang="en-US" sz="1200" kern="1200" dirty="0" smtClean="0">
                <a:solidFill>
                  <a:schemeClr val="tx1"/>
                </a:solidFill>
                <a:latin typeface="+mn-lt"/>
                <a:ea typeface="+mn-ea"/>
                <a:cs typeface="+mn-cs"/>
              </a:rPr>
              <a:t> controlled trials investigating opioid reduction, which means our conclusions are limited regarding the benefit of psychological, pharmacological, or other types of interventions for people with chronic pain trying to reduce their opioid consumption. The findings to date are mixed: there were reductions in opioid consumption after intervention, and often in control groups too.</a:t>
            </a:r>
            <a:endParaRPr lang="en-US" dirty="0"/>
          </a:p>
        </p:txBody>
      </p:sp>
      <p:sp>
        <p:nvSpPr>
          <p:cNvPr id="4" name="Slide Number Placeholder 3"/>
          <p:cNvSpPr>
            <a:spLocks noGrp="1"/>
          </p:cNvSpPr>
          <p:nvPr>
            <p:ph type="sldNum" sz="quarter" idx="10"/>
          </p:nvPr>
        </p:nvSpPr>
        <p:spPr/>
        <p:txBody>
          <a:bodyPr/>
          <a:lstStyle/>
          <a:p>
            <a:fld id="{9013079A-34CF-40C3-802F-D3AA27592AB1}" type="slidenum">
              <a:rPr lang="en-US" smtClean="0"/>
              <a:t>20</a:t>
            </a:fld>
            <a:endParaRPr lang="en-US"/>
          </a:p>
        </p:txBody>
      </p:sp>
    </p:spTree>
    <p:extLst>
      <p:ext uri="{BB962C8B-B14F-4D97-AF65-F5344CB8AC3E}">
        <p14:creationId xmlns:p14="http://schemas.microsoft.com/office/powerpoint/2010/main" val="4007002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Eccleston</a:t>
            </a:r>
            <a:r>
              <a:rPr lang="en-US" sz="1200" kern="1200" dirty="0" smtClean="0">
                <a:solidFill>
                  <a:schemeClr val="tx1"/>
                </a:solidFill>
                <a:latin typeface="+mn-lt"/>
                <a:ea typeface="+mn-ea"/>
                <a:cs typeface="+mn-cs"/>
              </a:rPr>
              <a:t>, C., et al. (2017). "Interventions for the reduction of prescribed opioid use in chronic non-cancer pain." </a:t>
            </a:r>
            <a:r>
              <a:rPr lang="en-US" sz="1200" u="sng" kern="1200" dirty="0" smtClean="0">
                <a:solidFill>
                  <a:schemeClr val="tx1"/>
                </a:solidFill>
                <a:latin typeface="+mn-lt"/>
                <a:ea typeface="+mn-ea"/>
                <a:cs typeface="+mn-cs"/>
              </a:rPr>
              <a:t>Cochrane Database of Systematic Reviews </a:t>
            </a:r>
            <a:r>
              <a:rPr lang="en-US" sz="1200" b="1" u="sng" kern="1200" dirty="0" smtClean="0">
                <a:solidFill>
                  <a:schemeClr val="tx1"/>
                </a:solidFill>
                <a:latin typeface="+mn-lt"/>
                <a:ea typeface="+mn-ea"/>
                <a:cs typeface="+mn-cs"/>
              </a:rPr>
              <a:t>11</a:t>
            </a:r>
            <a:r>
              <a:rPr lang="en-US" sz="1200" b="0" u="sng" kern="1200" dirty="0" smtClean="0">
                <a:solidFill>
                  <a:schemeClr val="tx1"/>
                </a:solidFill>
                <a:latin typeface="+mn-lt"/>
                <a:ea typeface="+mn-ea"/>
                <a:cs typeface="+mn-cs"/>
              </a:rPr>
              <a:t>: Cd010323.</a:t>
            </a:r>
            <a:endParaRPr lang="en-US" dirty="0" smtClean="0"/>
          </a:p>
          <a:p>
            <a:endParaRPr lang="en-US" dirty="0" smtClean="0"/>
          </a:p>
          <a:p>
            <a:r>
              <a:rPr lang="en-US" sz="1200" kern="1200" dirty="0" smtClean="0">
                <a:solidFill>
                  <a:schemeClr val="tx1"/>
                </a:solidFill>
                <a:latin typeface="+mn-lt"/>
                <a:ea typeface="+mn-ea"/>
                <a:cs typeface="+mn-cs"/>
              </a:rPr>
              <a:t>BACKGROUND: This is the first update of the original Cochrane Review published in 2013. The conclusions of this review have not changed from the 2013 publication. People with chronic non-cancer pain who are prescribed and are taking opioids can have a history of long-term, high-dose opioid use without effective pain relief. In those without good pain relief, reduction of prescribed opioid dose may be the desired and shared goal of both patient and clinician. Simple, unsupervised reduction of opioid use is clinically challenging, and very difficult to achieve and maintain.</a:t>
            </a:r>
          </a:p>
          <a:p>
            <a:r>
              <a:rPr lang="en-US" sz="1200" kern="1200" dirty="0" smtClean="0">
                <a:solidFill>
                  <a:schemeClr val="tx1"/>
                </a:solidFill>
                <a:latin typeface="+mn-lt"/>
                <a:ea typeface="+mn-ea"/>
                <a:cs typeface="+mn-cs"/>
              </a:rPr>
              <a:t>OBJECTIVES: To investigate the effectiveness of different methods designed to achieve reduction or cessation of prescribed opioid use for the management of chronic non-cancer pain in adults compared to controls. SEARCH METHODS: For this update we searched CENTRAL, MEDLINE, and </a:t>
            </a:r>
            <a:r>
              <a:rPr lang="en-US" sz="1200" kern="1200" dirty="0" err="1" smtClean="0">
                <a:solidFill>
                  <a:schemeClr val="tx1"/>
                </a:solidFill>
                <a:latin typeface="+mn-lt"/>
                <a:ea typeface="+mn-ea"/>
                <a:cs typeface="+mn-cs"/>
              </a:rPr>
              <a:t>Embase</a:t>
            </a:r>
            <a:r>
              <a:rPr lang="en-US" sz="1200" kern="1200" dirty="0" smtClean="0">
                <a:solidFill>
                  <a:schemeClr val="tx1"/>
                </a:solidFill>
                <a:latin typeface="+mn-lt"/>
                <a:ea typeface="+mn-ea"/>
                <a:cs typeface="+mn-cs"/>
              </a:rPr>
              <a:t> in January 2017, as well as bibliographies and citation searches of included studies. We also searched one trial registry for ongoing trials. SELECTION CRITERIA: Included studies had to be </a:t>
            </a:r>
            <a:r>
              <a:rPr lang="en-US" sz="1200" kern="1200" dirty="0" err="1" smtClean="0">
                <a:solidFill>
                  <a:schemeClr val="tx1"/>
                </a:solidFill>
                <a:latin typeface="+mn-lt"/>
                <a:ea typeface="+mn-ea"/>
                <a:cs typeface="+mn-cs"/>
              </a:rPr>
              <a:t>randomised</a:t>
            </a:r>
            <a:r>
              <a:rPr lang="en-US" sz="1200" kern="1200" dirty="0" smtClean="0">
                <a:solidFill>
                  <a:schemeClr val="tx1"/>
                </a:solidFill>
                <a:latin typeface="+mn-lt"/>
                <a:ea typeface="+mn-ea"/>
                <a:cs typeface="+mn-cs"/>
              </a:rPr>
              <a:t> controlled trials comparing opioid users receiving an intervention with a control group receiving treatment as usual, active control, or placebo. The aim of the study had to include a treatment goal of dose reduction or cessation of opioid medication. DATA COLLECTION AND ANALYSIS: Two review authors independently extracted data and assessed risk of bias. We sought data relating to prescribed opioid use, adverse events of opioid reduction, pain, and psychological and physical function. We planned to assess the certainty of the evidence using the GRADE approach, however, due to the heterogeneity of studies, we were unable to combine outcomes in a meta-analysis and therefore we did not assess the evidence with GRADE. MAIN RESULTS: Three studies are new to this update, resulting in five included studies in total (278 participants). Participants were primarily women (mean age 49.63 years, SD = 11.74) with different chronic pain conditions. We judged the studies too heterogeneous to pool data in a meta-analysis, so we have </a:t>
            </a:r>
            <a:r>
              <a:rPr lang="en-US" sz="1200" kern="1200" dirty="0" err="1" smtClean="0">
                <a:solidFill>
                  <a:schemeClr val="tx1"/>
                </a:solidFill>
                <a:latin typeface="+mn-lt"/>
                <a:ea typeface="+mn-ea"/>
                <a:cs typeface="+mn-cs"/>
              </a:rPr>
              <a:t>summarised</a:t>
            </a:r>
            <a:r>
              <a:rPr lang="en-US" sz="1200" kern="1200" dirty="0" smtClean="0">
                <a:solidFill>
                  <a:schemeClr val="tx1"/>
                </a:solidFill>
                <a:latin typeface="+mn-lt"/>
                <a:ea typeface="+mn-ea"/>
                <a:cs typeface="+mn-cs"/>
              </a:rPr>
              <a:t> the results from each study qualitatively. The studies included acupuncture, mindfulness, and cognitive behavioral therapy interventions aimed at reducing opioid consumption, misuse of opioids, or maintenance of chronic pain management treatments. We found mixed results from the studies. Three of the five studies reported opioid consumption at post-treatment and follow-up. Two studies that delivered 'Mindfulness-Oriented Recovery Enhancement' or 'Therapeutic Interactive Voice Response' found a significant difference between groups at post-treatment and follow-up in opioid consumption. The remaining study found reduction in opioid consumption in both treatment and control groups, and between-group differences were not significant. Three studies reported adverse events related to the study and two studies did not have study-related adverse events. We also found mixed findings for pain intensity and physical functioning. The interventions did not show between-group differences for psychological functioning across all studies. Overall, the risk of bias was mixed across studies. All studies included sample sizes of fewer than 100 and so we judged all studies as high risk of bias for that category. AUTHORS' CONCLUSIONS: There is no evidence for the efficacy or safety of methods for reducing prescribed opioid use in chronic pain. There is a small number of </a:t>
            </a:r>
            <a:r>
              <a:rPr lang="en-US" sz="1200" kern="1200" dirty="0" err="1" smtClean="0">
                <a:solidFill>
                  <a:schemeClr val="tx1"/>
                </a:solidFill>
                <a:latin typeface="+mn-lt"/>
                <a:ea typeface="+mn-ea"/>
                <a:cs typeface="+mn-cs"/>
              </a:rPr>
              <a:t>randomised</a:t>
            </a:r>
            <a:r>
              <a:rPr lang="en-US" sz="1200" kern="1200" dirty="0" smtClean="0">
                <a:solidFill>
                  <a:schemeClr val="tx1"/>
                </a:solidFill>
                <a:latin typeface="+mn-lt"/>
                <a:ea typeface="+mn-ea"/>
                <a:cs typeface="+mn-cs"/>
              </a:rPr>
              <a:t> controlled trials investigating opioid reduction, which means our conclusions are limited regarding the benefit of psychological, pharmacological, or other types of interventions for people with chronic pain trying to reduce their opioid consumption. The findings to date are mixed: there were reductions in opioid consumption after intervention, and often in control groups too.</a:t>
            </a:r>
            <a:endParaRPr lang="en-US" dirty="0"/>
          </a:p>
        </p:txBody>
      </p:sp>
      <p:sp>
        <p:nvSpPr>
          <p:cNvPr id="4" name="Slide Number Placeholder 3"/>
          <p:cNvSpPr>
            <a:spLocks noGrp="1"/>
          </p:cNvSpPr>
          <p:nvPr>
            <p:ph type="sldNum" sz="quarter" idx="10"/>
          </p:nvPr>
        </p:nvSpPr>
        <p:spPr/>
        <p:txBody>
          <a:bodyPr/>
          <a:lstStyle/>
          <a:p>
            <a:fld id="{9013079A-34CF-40C3-802F-D3AA27592AB1}" type="slidenum">
              <a:rPr lang="en-US" smtClean="0"/>
              <a:t>21</a:t>
            </a:fld>
            <a:endParaRPr lang="en-US"/>
          </a:p>
        </p:txBody>
      </p:sp>
    </p:spTree>
    <p:extLst>
      <p:ext uri="{BB962C8B-B14F-4D97-AF65-F5344CB8AC3E}">
        <p14:creationId xmlns:p14="http://schemas.microsoft.com/office/powerpoint/2010/main" val="3900466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Frank, J. W., et al. (2017). "Patient Outcomes in Dose Reduction or Discontinuation of Long-Term Opioid Therapy: A Systematic Review." </a:t>
            </a:r>
            <a:r>
              <a:rPr lang="en-US" sz="1200" u="sng" kern="1200" dirty="0" smtClean="0">
                <a:solidFill>
                  <a:schemeClr val="tx1"/>
                </a:solidFill>
                <a:latin typeface="+mn-lt"/>
                <a:ea typeface="+mn-ea"/>
                <a:cs typeface="+mn-cs"/>
              </a:rPr>
              <a:t>Annals of Internal Medicine </a:t>
            </a:r>
            <a:r>
              <a:rPr lang="en-US" sz="1200" b="1" u="sng" kern="1200" dirty="0" smtClean="0">
                <a:solidFill>
                  <a:schemeClr val="tx1"/>
                </a:solidFill>
                <a:latin typeface="+mn-lt"/>
                <a:ea typeface="+mn-ea"/>
                <a:cs typeface="+mn-cs"/>
              </a:rPr>
              <a:t>167</a:t>
            </a:r>
            <a:r>
              <a:rPr lang="en-US" sz="1200" b="0" u="sng" kern="1200" dirty="0" smtClean="0">
                <a:solidFill>
                  <a:schemeClr val="tx1"/>
                </a:solidFill>
                <a:latin typeface="+mn-lt"/>
                <a:ea typeface="+mn-ea"/>
                <a:cs typeface="+mn-cs"/>
              </a:rPr>
              <a:t>(3): 181-191.</a:t>
            </a:r>
          </a:p>
          <a:p>
            <a:endParaRPr lang="en-US" sz="1200" b="0" u="sng" kern="1200" dirty="0" smtClean="0">
              <a:solidFill>
                <a:schemeClr val="tx1"/>
              </a:solidFill>
              <a:latin typeface="+mn-lt"/>
              <a:ea typeface="+mn-ea"/>
              <a:cs typeface="+mn-cs"/>
            </a:endParaRPr>
          </a:p>
          <a:p>
            <a:r>
              <a:rPr lang="en-US" sz="1200" b="0" u="none" kern="1200" dirty="0" smtClean="0">
                <a:solidFill>
                  <a:schemeClr val="tx1"/>
                </a:solidFill>
                <a:latin typeface="+mn-lt"/>
                <a:ea typeface="+mn-ea"/>
                <a:cs typeface="+mn-cs"/>
              </a:rPr>
              <a:t>GOOD</a:t>
            </a:r>
            <a:r>
              <a:rPr lang="en-US" sz="1200" b="0" u="none" kern="1200" baseline="0" dirty="0" smtClean="0">
                <a:solidFill>
                  <a:schemeClr val="tx1"/>
                </a:solidFill>
                <a:latin typeface="+mn-lt"/>
                <a:ea typeface="+mn-ea"/>
                <a:cs typeface="+mn-cs"/>
              </a:rPr>
              <a:t> STUDIES:  NAYLOR 2010,  SULLIVAN 2017,  ZGIERSKA 2016</a:t>
            </a:r>
            <a:endParaRPr lang="en-US" sz="1200" b="0" u="none"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Background: Expert guidelines recommend reducing or discontinuing long-term opioid therapy (LTOT) when risks outweigh benefits, but evidence on the effect of dose reduction on patient outcomes has not been systematically reviewed. Purpose: To synthesize studies of the effectiveness of strategies to reduce or discontinue LTOT and patient outcomes after dose reduction among adults prescribed LTOT for chronic pain. Data Sources: MEDLINE, EMBASE, </a:t>
            </a:r>
            <a:r>
              <a:rPr lang="en-US" sz="1200" kern="1200" dirty="0" err="1" smtClean="0">
                <a:solidFill>
                  <a:schemeClr val="tx1"/>
                </a:solidFill>
                <a:latin typeface="+mn-lt"/>
                <a:ea typeface="+mn-ea"/>
                <a:cs typeface="+mn-cs"/>
              </a:rPr>
              <a:t>PsycINFO</a:t>
            </a:r>
            <a:r>
              <a:rPr lang="en-US" sz="1200" kern="1200" dirty="0" smtClean="0">
                <a:solidFill>
                  <a:schemeClr val="tx1"/>
                </a:solidFill>
                <a:latin typeface="+mn-lt"/>
                <a:ea typeface="+mn-ea"/>
                <a:cs typeface="+mn-cs"/>
              </a:rPr>
              <a:t>, CINAHL, and the Cochrane Library from inception through April 2017; reference lists; and expert contacts. Study Selection: Original research published in English that addressed dose reduction or discontinuation of LTOT for chronic pain. Data Extraction: Two independent reviewers extracted data and assessed study quality using the U.S. Preventive Services Task Force quality rating criteria. All authors assessed evidence quality using the GRADE (Grading of Recommendations Assessment, Development and Evaluation) system. </a:t>
            </a:r>
            <a:r>
              <a:rPr lang="en-US" sz="1200" kern="1200" dirty="0" err="1" smtClean="0">
                <a:solidFill>
                  <a:schemeClr val="tx1"/>
                </a:solidFill>
                <a:latin typeface="+mn-lt"/>
                <a:ea typeface="+mn-ea"/>
                <a:cs typeface="+mn-cs"/>
              </a:rPr>
              <a:t>Prespecified</a:t>
            </a:r>
            <a:r>
              <a:rPr lang="en-US" sz="1200" kern="1200" dirty="0" smtClean="0">
                <a:solidFill>
                  <a:schemeClr val="tx1"/>
                </a:solidFill>
                <a:latin typeface="+mn-lt"/>
                <a:ea typeface="+mn-ea"/>
                <a:cs typeface="+mn-cs"/>
              </a:rPr>
              <a:t> patient outcomes were pain severity, function, quality of life, opioid withdrawal symptoms, substance use, and adverse events. Data Synthesis: Sixty-seven studies (11 randomized trials and 56 observational studies) examining 8 intervention categories, including interdisciplinary pain programs, buprenorphine-assisted dose reduction, and behavioral interventions, were found. Study quality was good for 3 studies, fair for 13 studies, and poor for 51 studies. Many studies reported dose reduction, but rates of opioid discontinuation ranged widely across interventions and the overall quality of evidence was very low. Among 40 studies examining patient outcomes after dose reduction (very low overall quality of evidence), improvement was reported in pain severity (8 of 8 fair-quality studies), function (5 of 5 fair-quality studies), and quality of life (3 of 3 fair-quality studies). Limitation: Heterogeneous interventions and outcome measures; poor-quality studies with uncontrolled designs. Conclusion: Very low quality evidence suggests that several types of interventions may be effective to reduce or discontinue LTOT and that pain, function, and quality of life may improve with opioid dose reduction. Primary Funding Source: Veterans Health Administration. (PROSPERO: CRD42015020347).</a:t>
            </a:r>
            <a:endParaRPr lang="en-US" dirty="0"/>
          </a:p>
        </p:txBody>
      </p:sp>
      <p:sp>
        <p:nvSpPr>
          <p:cNvPr id="4" name="Slide Number Placeholder 3"/>
          <p:cNvSpPr>
            <a:spLocks noGrp="1"/>
          </p:cNvSpPr>
          <p:nvPr>
            <p:ph type="sldNum" sz="quarter" idx="10"/>
          </p:nvPr>
        </p:nvSpPr>
        <p:spPr/>
        <p:txBody>
          <a:bodyPr/>
          <a:lstStyle/>
          <a:p>
            <a:fld id="{9013079A-34CF-40C3-802F-D3AA27592AB1}" type="slidenum">
              <a:rPr lang="en-US" smtClean="0"/>
              <a:t>22</a:t>
            </a:fld>
            <a:endParaRPr lang="en-US"/>
          </a:p>
        </p:txBody>
      </p:sp>
    </p:spTree>
    <p:extLst>
      <p:ext uri="{BB962C8B-B14F-4D97-AF65-F5344CB8AC3E}">
        <p14:creationId xmlns:p14="http://schemas.microsoft.com/office/powerpoint/2010/main" val="2867941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Von </a:t>
            </a:r>
            <a:r>
              <a:rPr lang="en-US" sz="1200" kern="1200" dirty="0" err="1" smtClean="0">
                <a:solidFill>
                  <a:schemeClr val="tx1"/>
                </a:solidFill>
                <a:latin typeface="+mn-lt"/>
                <a:ea typeface="+mn-ea"/>
                <a:cs typeface="+mn-cs"/>
              </a:rPr>
              <a:t>Korff</a:t>
            </a:r>
            <a:r>
              <a:rPr lang="en-US" sz="1200" kern="1200" dirty="0" smtClean="0">
                <a:solidFill>
                  <a:schemeClr val="tx1"/>
                </a:solidFill>
                <a:latin typeface="+mn-lt"/>
                <a:ea typeface="+mn-ea"/>
                <a:cs typeface="+mn-cs"/>
              </a:rPr>
              <a:t>, M., et al. (2016). "The Impact of Opioid Risk Reduction Initiatives on High-Dose Opioid Prescribing for Patients on Chronic Opioid Therapy." </a:t>
            </a:r>
            <a:r>
              <a:rPr lang="en-US" sz="1200" u="sng" kern="1200" dirty="0" smtClean="0">
                <a:solidFill>
                  <a:schemeClr val="tx1"/>
                </a:solidFill>
                <a:latin typeface="+mn-lt"/>
                <a:ea typeface="+mn-ea"/>
                <a:cs typeface="+mn-cs"/>
              </a:rPr>
              <a:t>Journal of Pain </a:t>
            </a:r>
            <a:r>
              <a:rPr lang="en-US" sz="1200" b="1" u="sng" kern="1200" dirty="0" smtClean="0">
                <a:solidFill>
                  <a:schemeClr val="tx1"/>
                </a:solidFill>
                <a:latin typeface="+mn-lt"/>
                <a:ea typeface="+mn-ea"/>
                <a:cs typeface="+mn-cs"/>
              </a:rPr>
              <a:t>17</a:t>
            </a:r>
            <a:r>
              <a:rPr lang="en-US" sz="1200" b="0" u="sng" kern="1200" dirty="0" smtClean="0">
                <a:solidFill>
                  <a:schemeClr val="tx1"/>
                </a:solidFill>
                <a:latin typeface="+mn-lt"/>
                <a:ea typeface="+mn-ea"/>
                <a:cs typeface="+mn-cs"/>
              </a:rPr>
              <a:t>(1): 101-110.</a:t>
            </a:r>
            <a:endParaRPr lang="en-US" dirty="0" smtClean="0"/>
          </a:p>
          <a:p>
            <a:r>
              <a:rPr lang="en-US" sz="1200" kern="1200" dirty="0" smtClean="0">
                <a:solidFill>
                  <a:schemeClr val="tx1"/>
                </a:solidFill>
                <a:latin typeface="+mn-lt"/>
                <a:ea typeface="+mn-ea"/>
                <a:cs typeface="+mn-cs"/>
              </a:rPr>
              <a:t>UNLABELLED: Avoiding high opioid doses may reduce chronic opioid therapy (COT) risks, but the feasibility of reducing opioid doses in community practice is unknown. Washington State and a health plan's group practice implemented initiatives to reduce high-dose COT prescribing. The group practice physicians were exposed to both initiatives, whereas contracted physicians were exposed only to statewide changes. Using interrupted time series analyses, we assessed whether these initiatives reduced opioid doses among COT patients in group practice (n = 16,653) and contracted care settings (n = 5,552). From 2006 to June 2014, the percentage of COT patients receiving &gt;/=120 mg morphine equivalent dose declined from 16.8% to 6.3% in the group practice versus 20.6 to 13.6% among COT patients of contracted physicians. The proportion receiving excess opioid days supplied declined from 24.0 to 10.4% among group practice COT patients and from 20.1 to 14.7% among COT patients of contracted physicians. Reductions in prescribing of high opioid dose and excess opioid days supplied followed state and health plan initiatives to change opioid prescribing. Reductions were substantially greater in the group practice setting that implemented additional initiatives to alter shared physician expectations regarding appropriate COT prescribing, compared with the contracted physicians' patients. PERSPECTIVE: Washington State and a health plan's group practice implemented initiatives to reduce high-dose COT prescribing. Group practice physicians were exposed to both initiatives, whereas the health plan's contracted physicians were exposed to only the statewide changes. Reductions in prescribing of high opioid dose, average daily dose, and excess opioid days supplied followed state and health plan initiatives to change opioid prescribing. Reductions were substantially greater in the group practice setting that implemented additional initiatives to alter shared physician expectations regarding appropriate COT prescribing, compared with the contracted physicians' patients.</a:t>
            </a:r>
            <a:endParaRPr lang="en-US" dirty="0"/>
          </a:p>
        </p:txBody>
      </p:sp>
      <p:sp>
        <p:nvSpPr>
          <p:cNvPr id="4" name="Slide Number Placeholder 3"/>
          <p:cNvSpPr>
            <a:spLocks noGrp="1"/>
          </p:cNvSpPr>
          <p:nvPr>
            <p:ph type="sldNum" sz="quarter" idx="10"/>
          </p:nvPr>
        </p:nvSpPr>
        <p:spPr/>
        <p:txBody>
          <a:bodyPr/>
          <a:lstStyle/>
          <a:p>
            <a:fld id="{9013079A-34CF-40C3-802F-D3AA27592AB1}" type="slidenum">
              <a:rPr lang="en-US" smtClean="0"/>
              <a:t>23</a:t>
            </a:fld>
            <a:endParaRPr lang="en-US"/>
          </a:p>
        </p:txBody>
      </p:sp>
    </p:spTree>
    <p:extLst>
      <p:ext uri="{BB962C8B-B14F-4D97-AF65-F5344CB8AC3E}">
        <p14:creationId xmlns:p14="http://schemas.microsoft.com/office/powerpoint/2010/main" val="3377759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Maher, D. P. and S. P. Cohen (2017). "Opioid Reduction Following Interventional Procedures for Chronic Pain: A Synthesis of the Evidence." </a:t>
            </a:r>
            <a:r>
              <a:rPr lang="en-US" sz="1200" u="sng" kern="1200" dirty="0" smtClean="0">
                <a:solidFill>
                  <a:schemeClr val="tx1"/>
                </a:solidFill>
                <a:latin typeface="+mn-lt"/>
                <a:ea typeface="+mn-ea"/>
                <a:cs typeface="+mn-cs"/>
              </a:rPr>
              <a:t>Anesthesia &amp; Analgesia </a:t>
            </a:r>
            <a:r>
              <a:rPr lang="en-US" sz="1200" b="1" u="sng" kern="1200" dirty="0" smtClean="0">
                <a:solidFill>
                  <a:schemeClr val="tx1"/>
                </a:solidFill>
                <a:latin typeface="+mn-lt"/>
                <a:ea typeface="+mn-ea"/>
                <a:cs typeface="+mn-cs"/>
              </a:rPr>
              <a:t>125</a:t>
            </a:r>
            <a:r>
              <a:rPr lang="en-US" sz="1200" b="0" u="sng" kern="1200" dirty="0" smtClean="0">
                <a:solidFill>
                  <a:schemeClr val="tx1"/>
                </a:solidFill>
                <a:latin typeface="+mn-lt"/>
                <a:ea typeface="+mn-ea"/>
                <a:cs typeface="+mn-cs"/>
              </a:rPr>
              <a:t>(5): 1658-1666.</a:t>
            </a:r>
            <a:endParaRPr lang="en-US" sz="1200" b="0" u="none" kern="1200" baseline="0" dirty="0" smtClean="0">
              <a:solidFill>
                <a:schemeClr val="tx1"/>
              </a:solidFill>
              <a:latin typeface="+mn-lt"/>
              <a:ea typeface="+mn-ea"/>
              <a:cs typeface="+mn-cs"/>
            </a:endParaRPr>
          </a:p>
          <a:p>
            <a:r>
              <a:rPr lang="en-US" sz="1200" b="0" u="none" kern="1200" baseline="0" dirty="0" smtClean="0">
                <a:solidFill>
                  <a:schemeClr val="tx1"/>
                </a:solidFill>
                <a:latin typeface="+mn-lt"/>
                <a:ea typeface="+mn-ea"/>
                <a:cs typeface="+mn-cs"/>
              </a:rPr>
              <a:t>	The past decade has witnessed the tremendous growth of procedures to treat chronic pain, which has resulted in increased third-party scrutiny. Although most of these procedures appear to be associated with significant pain relief, at least in the short and intermediate term, their ability to improve secondary outcome measures, including function and work status is less clear-cut. One of these secondary outcome measures that has garnered substantial interest in the pain and general medical communities is whether interventions can reduce opioid intake, which is associated with significant risks that in most cases outweigh the benefits in the long term. In the article, we examine whether procedural interventions for chronic pain can reduce opioid intake. Most studies that have examined analgesic reduction as a secondary outcome measure have not separated opioid and </a:t>
            </a:r>
            <a:r>
              <a:rPr lang="en-US" sz="1200" b="0" u="none" kern="1200" baseline="0" dirty="0" err="1" smtClean="0">
                <a:solidFill>
                  <a:schemeClr val="tx1"/>
                </a:solidFill>
                <a:latin typeface="+mn-lt"/>
                <a:ea typeface="+mn-ea"/>
                <a:cs typeface="+mn-cs"/>
              </a:rPr>
              <a:t>nonopioid</a:t>
            </a:r>
            <a:r>
              <a:rPr lang="en-US" sz="1200" b="0" u="none" kern="1200" baseline="0" dirty="0" smtClean="0">
                <a:solidFill>
                  <a:schemeClr val="tx1"/>
                </a:solidFill>
                <a:latin typeface="+mn-lt"/>
                <a:ea typeface="+mn-ea"/>
                <a:cs typeface="+mn-cs"/>
              </a:rPr>
              <a:t> analgesics, and, among those studies that have, few have demonstrated between-group differences. Reasons for failure to demonstrate opioid reduction can be broadly classified into procedural, design-related, clinical, psychosocial, biological, and pharmacological categories, all of which are discussed. In the future, clinical trials in which this outcome is examined should be designed to evaluate this, at least on a preliminary basis.</a:t>
            </a:r>
            <a:endParaRPr lang="en-US" u="none" baseline="0" dirty="0"/>
          </a:p>
        </p:txBody>
      </p:sp>
      <p:sp>
        <p:nvSpPr>
          <p:cNvPr id="4" name="Slide Number Placeholder 3"/>
          <p:cNvSpPr>
            <a:spLocks noGrp="1"/>
          </p:cNvSpPr>
          <p:nvPr>
            <p:ph type="sldNum" sz="quarter" idx="10"/>
          </p:nvPr>
        </p:nvSpPr>
        <p:spPr/>
        <p:txBody>
          <a:bodyPr/>
          <a:lstStyle/>
          <a:p>
            <a:fld id="{9013079A-34CF-40C3-802F-D3AA27592AB1}" type="slidenum">
              <a:rPr lang="en-US" smtClean="0"/>
              <a:t>25</a:t>
            </a:fld>
            <a:endParaRPr lang="en-US"/>
          </a:p>
        </p:txBody>
      </p:sp>
    </p:spTree>
    <p:extLst>
      <p:ext uri="{BB962C8B-B14F-4D97-AF65-F5344CB8AC3E}">
        <p14:creationId xmlns:p14="http://schemas.microsoft.com/office/powerpoint/2010/main" val="159164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13079A-34CF-40C3-802F-D3AA27592AB1}" type="slidenum">
              <a:rPr lang="en-US" smtClean="0"/>
              <a:t>27</a:t>
            </a:fld>
            <a:endParaRPr lang="en-US"/>
          </a:p>
        </p:txBody>
      </p:sp>
    </p:spTree>
    <p:extLst>
      <p:ext uri="{BB962C8B-B14F-4D97-AF65-F5344CB8AC3E}">
        <p14:creationId xmlns:p14="http://schemas.microsoft.com/office/powerpoint/2010/main" val="957433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Harstine</a:t>
            </a:r>
            <a:r>
              <a:rPr lang="en-US" baseline="0" dirty="0" smtClean="0"/>
              <a:t> Island, WA</a:t>
            </a:r>
            <a:endParaRPr lang="en-US" dirty="0"/>
          </a:p>
        </p:txBody>
      </p:sp>
      <p:sp>
        <p:nvSpPr>
          <p:cNvPr id="4" name="Slide Number Placeholder 3"/>
          <p:cNvSpPr>
            <a:spLocks noGrp="1"/>
          </p:cNvSpPr>
          <p:nvPr>
            <p:ph type="sldNum" sz="quarter" idx="10"/>
          </p:nvPr>
        </p:nvSpPr>
        <p:spPr/>
        <p:txBody>
          <a:bodyPr/>
          <a:lstStyle/>
          <a:p>
            <a:fld id="{426CFD88-415A-42F5-93A9-3CC505160F8A}"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644122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Tverskoy</a:t>
            </a:r>
            <a:r>
              <a:rPr lang="en-US" sz="1200" kern="1200" dirty="0" smtClean="0">
                <a:solidFill>
                  <a:schemeClr val="tx1"/>
                </a:solidFill>
                <a:latin typeface="+mn-lt"/>
                <a:ea typeface="+mn-ea"/>
                <a:cs typeface="+mn-cs"/>
              </a:rPr>
              <a:t>, M., et al. (1990). "Postoperative pain after inguinal </a:t>
            </a:r>
            <a:r>
              <a:rPr lang="en-US" sz="1200" kern="1200" dirty="0" err="1" smtClean="0">
                <a:solidFill>
                  <a:schemeClr val="tx1"/>
                </a:solidFill>
                <a:latin typeface="+mn-lt"/>
                <a:ea typeface="+mn-ea"/>
                <a:cs typeface="+mn-cs"/>
              </a:rPr>
              <a:t>herniorrhaphy</a:t>
            </a:r>
            <a:r>
              <a:rPr lang="en-US" sz="1200" kern="1200" dirty="0" smtClean="0">
                <a:solidFill>
                  <a:schemeClr val="tx1"/>
                </a:solidFill>
                <a:latin typeface="+mn-lt"/>
                <a:ea typeface="+mn-ea"/>
                <a:cs typeface="+mn-cs"/>
              </a:rPr>
              <a:t> with different types of anesthesia." </a:t>
            </a:r>
            <a:r>
              <a:rPr lang="en-US" sz="1200" u="sng" kern="1200" dirty="0" smtClean="0">
                <a:solidFill>
                  <a:schemeClr val="tx1"/>
                </a:solidFill>
                <a:latin typeface="+mn-lt"/>
                <a:ea typeface="+mn-ea"/>
                <a:cs typeface="+mn-cs"/>
              </a:rPr>
              <a:t>Anesthesia &amp; Analgesia </a:t>
            </a:r>
            <a:r>
              <a:rPr lang="en-US" sz="1200" b="1" u="sng" kern="1200" dirty="0" smtClean="0">
                <a:solidFill>
                  <a:schemeClr val="tx1"/>
                </a:solidFill>
                <a:latin typeface="+mn-lt"/>
                <a:ea typeface="+mn-ea"/>
                <a:cs typeface="+mn-cs"/>
              </a:rPr>
              <a:t>70</a:t>
            </a:r>
            <a:r>
              <a:rPr lang="en-US" sz="1200" b="0" u="sng" kern="1200" dirty="0" smtClean="0">
                <a:solidFill>
                  <a:schemeClr val="tx1"/>
                </a:solidFill>
                <a:latin typeface="+mn-lt"/>
                <a:ea typeface="+mn-ea"/>
                <a:cs typeface="+mn-cs"/>
              </a:rPr>
              <a:t>(1): 29-35.</a:t>
            </a:r>
            <a:endParaRPr lang="en-US" sz="1200" b="0" u="none" kern="1200" dirty="0" smtClean="0">
              <a:solidFill>
                <a:schemeClr val="tx1"/>
              </a:solidFill>
              <a:latin typeface="+mn-lt"/>
              <a:ea typeface="+mn-ea"/>
              <a:cs typeface="+mn-cs"/>
            </a:endParaRPr>
          </a:p>
          <a:p>
            <a:r>
              <a:rPr lang="en-US" sz="1200" b="0" u="none" kern="1200" dirty="0" smtClean="0">
                <a:solidFill>
                  <a:schemeClr val="tx1"/>
                </a:solidFill>
                <a:latin typeface="+mn-lt"/>
                <a:ea typeface="+mn-ea"/>
                <a:cs typeface="+mn-cs"/>
              </a:rPr>
              <a:t>	In a randomized, double-blind study, postoperative pain was assessed in 36 patients undergoing inguinal </a:t>
            </a:r>
            <a:r>
              <a:rPr lang="en-US" sz="1200" b="0" u="none" kern="1200" dirty="0" err="1" smtClean="0">
                <a:solidFill>
                  <a:schemeClr val="tx1"/>
                </a:solidFill>
                <a:latin typeface="+mn-lt"/>
                <a:ea typeface="+mn-ea"/>
                <a:cs typeface="+mn-cs"/>
              </a:rPr>
              <a:t>herniorrhaphy</a:t>
            </a:r>
            <a:r>
              <a:rPr lang="en-US" sz="1200" b="0" u="none" kern="1200" dirty="0" smtClean="0">
                <a:solidFill>
                  <a:schemeClr val="tx1"/>
                </a:solidFill>
                <a:latin typeface="+mn-lt"/>
                <a:ea typeface="+mn-ea"/>
                <a:cs typeface="+mn-cs"/>
              </a:rPr>
              <a:t> with three types of anesthesia: general (thiopental-nitrous oxide-halothane); general with the addition of local (infiltration of the abdominal wall with 0.25% bupivacaine along the line of the proposed incision); and spinal (0.5% bupivacaine). The severity of constant incisional pain, movement-associated incisional pain, and pain upon pressure applied to the surgical wound using an </a:t>
            </a:r>
            <a:r>
              <a:rPr lang="en-US" sz="1200" b="0" u="none" kern="1200" dirty="0" err="1" smtClean="0">
                <a:solidFill>
                  <a:schemeClr val="tx1"/>
                </a:solidFill>
                <a:latin typeface="+mn-lt"/>
                <a:ea typeface="+mn-ea"/>
                <a:cs typeface="+mn-cs"/>
              </a:rPr>
              <a:t>algometer</a:t>
            </a:r>
            <a:r>
              <a:rPr lang="en-US" sz="1200" b="0" u="none" kern="1200" dirty="0" smtClean="0">
                <a:solidFill>
                  <a:schemeClr val="tx1"/>
                </a:solidFill>
                <a:latin typeface="+mn-lt"/>
                <a:ea typeface="+mn-ea"/>
                <a:cs typeface="+mn-cs"/>
              </a:rPr>
              <a:t> was assessed with a visual analogue self-rating method at 24 h, 48 h, and 10 days after surgery. The addition of local anesthesia significantly decreased the intensity of all types of postoperative pain. This effect was especially evident with constant incisional pain that disappeared almost completely 24 h after surgery. With pain caused by pressure on the site of the surgical incision, the pain score difference between general and general plus local anesthesia was obvious even 10 days after the surgery (with 0.4-kg/cm2 pressure, the pain scores were 16 +/- 3 vs 2 +/- 1, P less than 0.01). The difference in postoperative pain scores between spinal and general anesthesia groups indicated that spinal anesthesia also decreases the pain intensity. However, this decrease is less pronounced than that seen with the addition of local anesthesia: movement-associated pain scores 24 h after surgery were 72 +/- 5 in the general anesthesia group, 40 +/- 6 in the spinal anesthesia group, and 16 +/- 3 in the general plus local anesthesia group (with P less than 0.002 between the groups).</a:t>
            </a:r>
            <a:r>
              <a:rPr lang="en-US" sz="1200" b="0" u="none" kern="1200" baseline="0" dirty="0" smtClean="0">
                <a:solidFill>
                  <a:schemeClr val="tx1"/>
                </a:solidFill>
                <a:latin typeface="+mn-lt"/>
                <a:ea typeface="+mn-ea"/>
                <a:cs typeface="+mn-cs"/>
              </a:rPr>
              <a:t> Our results indicate that postoperative pain after inguinal </a:t>
            </a:r>
            <a:r>
              <a:rPr lang="en-US" sz="1200" b="0" u="none" kern="1200" baseline="0" dirty="0" err="1" smtClean="0">
                <a:solidFill>
                  <a:schemeClr val="tx1"/>
                </a:solidFill>
                <a:latin typeface="+mn-lt"/>
                <a:ea typeface="+mn-ea"/>
                <a:cs typeface="+mn-cs"/>
              </a:rPr>
              <a:t>herniorrhaphy</a:t>
            </a:r>
            <a:r>
              <a:rPr lang="en-US" sz="1200" b="0" u="none" kern="1200" baseline="0" dirty="0" smtClean="0">
                <a:solidFill>
                  <a:schemeClr val="tx1"/>
                </a:solidFill>
                <a:latin typeface="+mn-lt"/>
                <a:ea typeface="+mn-ea"/>
                <a:cs typeface="+mn-cs"/>
              </a:rPr>
              <a:t> can be significantly decreased if the surgery is performed with the use of local or spinal anesthesia. We hypothesize that neural blockade, by preventing nociceptive impulses from entering the central nervous</a:t>
            </a:r>
          </a:p>
          <a:p>
            <a:r>
              <a:rPr lang="en-US" sz="1200" b="0" u="none" kern="1200" baseline="0" dirty="0" smtClean="0">
                <a:solidFill>
                  <a:schemeClr val="tx1"/>
                </a:solidFill>
                <a:latin typeface="+mn-lt"/>
                <a:ea typeface="+mn-ea"/>
                <a:cs typeface="+mn-cs"/>
              </a:rPr>
              <a:t>system during and immediately after surgery, suppresses the formation of the sustained </a:t>
            </a:r>
            <a:r>
              <a:rPr lang="en-US" sz="1200" b="0" u="none" kern="1200" baseline="0" dirty="0" err="1" smtClean="0">
                <a:solidFill>
                  <a:schemeClr val="tx1"/>
                </a:solidFill>
                <a:latin typeface="+mn-lt"/>
                <a:ea typeface="+mn-ea"/>
                <a:cs typeface="+mn-cs"/>
              </a:rPr>
              <a:t>hyperexcitable</a:t>
            </a:r>
            <a:r>
              <a:rPr lang="en-US" sz="1200" b="0" u="none" kern="1200" baseline="0" dirty="0" smtClean="0">
                <a:solidFill>
                  <a:schemeClr val="tx1"/>
                </a:solidFill>
                <a:latin typeface="+mn-lt"/>
                <a:ea typeface="+mn-ea"/>
                <a:cs typeface="+mn-cs"/>
              </a:rPr>
              <a:t> state </a:t>
            </a:r>
            <a:r>
              <a:rPr lang="en-US" sz="1200" b="0" u="none" kern="1200" baseline="0" smtClean="0">
                <a:solidFill>
                  <a:schemeClr val="tx1"/>
                </a:solidFill>
                <a:latin typeface="+mn-lt"/>
                <a:ea typeface="+mn-ea"/>
                <a:cs typeface="+mn-cs"/>
              </a:rPr>
              <a:t>in the central </a:t>
            </a:r>
            <a:r>
              <a:rPr lang="en-US" sz="1200" b="0" u="none" kern="1200" baseline="0" dirty="0" smtClean="0">
                <a:solidFill>
                  <a:schemeClr val="tx1"/>
                </a:solidFill>
                <a:latin typeface="+mn-lt"/>
                <a:ea typeface="+mn-ea"/>
                <a:cs typeface="+mn-cs"/>
              </a:rPr>
              <a:t>nervous system that is responsible for the maintenance</a:t>
            </a:r>
          </a:p>
          <a:p>
            <a:r>
              <a:rPr lang="en-US" sz="1200" b="0" u="none" kern="1200" baseline="0" dirty="0" smtClean="0">
                <a:solidFill>
                  <a:schemeClr val="tx1"/>
                </a:solidFill>
                <a:latin typeface="+mn-lt"/>
                <a:ea typeface="+mn-ea"/>
                <a:cs typeface="+mn-cs"/>
              </a:rPr>
              <a:t>of postoperative pain.</a:t>
            </a:r>
            <a:endParaRPr lang="en-US" u="none" dirty="0"/>
          </a:p>
        </p:txBody>
      </p:sp>
      <p:sp>
        <p:nvSpPr>
          <p:cNvPr id="4" name="Slide Number Placeholder 3"/>
          <p:cNvSpPr>
            <a:spLocks noGrp="1"/>
          </p:cNvSpPr>
          <p:nvPr>
            <p:ph type="sldNum" sz="quarter" idx="10"/>
          </p:nvPr>
        </p:nvSpPr>
        <p:spPr/>
        <p:txBody>
          <a:bodyPr/>
          <a:lstStyle/>
          <a:p>
            <a:fld id="{9013079A-34CF-40C3-802F-D3AA27592AB1}" type="slidenum">
              <a:rPr lang="en-US" smtClean="0"/>
              <a:t>2</a:t>
            </a:fld>
            <a:endParaRPr lang="en-US"/>
          </a:p>
        </p:txBody>
      </p:sp>
    </p:spTree>
    <p:extLst>
      <p:ext uri="{BB962C8B-B14F-4D97-AF65-F5344CB8AC3E}">
        <p14:creationId xmlns:p14="http://schemas.microsoft.com/office/powerpoint/2010/main" val="3660633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Meperidine</a:t>
            </a:r>
            <a:r>
              <a:rPr lang="en-US" baseline="0" dirty="0" smtClean="0"/>
              <a:t> was the opioid</a:t>
            </a:r>
            <a:endParaRPr lang="en-US" dirty="0"/>
          </a:p>
        </p:txBody>
      </p:sp>
      <p:sp>
        <p:nvSpPr>
          <p:cNvPr id="4" name="Slide Number Placeholder 3"/>
          <p:cNvSpPr>
            <a:spLocks noGrp="1"/>
          </p:cNvSpPr>
          <p:nvPr>
            <p:ph type="sldNum" sz="quarter" idx="10"/>
          </p:nvPr>
        </p:nvSpPr>
        <p:spPr/>
        <p:txBody>
          <a:bodyPr/>
          <a:lstStyle/>
          <a:p>
            <a:fld id="{9013079A-34CF-40C3-802F-D3AA27592AB1}" type="slidenum">
              <a:rPr lang="en-US" smtClean="0"/>
              <a:t>3</a:t>
            </a:fld>
            <a:endParaRPr lang="en-US"/>
          </a:p>
        </p:txBody>
      </p:sp>
    </p:spTree>
    <p:extLst>
      <p:ext uri="{BB962C8B-B14F-4D97-AF65-F5344CB8AC3E}">
        <p14:creationId xmlns:p14="http://schemas.microsoft.com/office/powerpoint/2010/main" val="2113258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Stone, A. B., et al. (2018). "Should Hospitals Market Opioid-Sparing Analgesia to Patients?" </a:t>
            </a:r>
            <a:r>
              <a:rPr lang="en-US" sz="1200" u="sng" kern="1200" dirty="0" smtClean="0">
                <a:solidFill>
                  <a:schemeClr val="tx1"/>
                </a:solidFill>
                <a:latin typeface="+mn-lt"/>
                <a:ea typeface="+mn-ea"/>
                <a:cs typeface="+mn-cs"/>
              </a:rPr>
              <a:t>Regional Anesthesia &amp; Pain Medicine </a:t>
            </a:r>
            <a:r>
              <a:rPr lang="en-US" sz="1200" b="1" u="sng" kern="1200" dirty="0" smtClean="0">
                <a:solidFill>
                  <a:schemeClr val="tx1"/>
                </a:solidFill>
                <a:latin typeface="+mn-lt"/>
                <a:ea typeface="+mn-ea"/>
                <a:cs typeface="+mn-cs"/>
              </a:rPr>
              <a:t>43</a:t>
            </a:r>
            <a:r>
              <a:rPr lang="en-US" sz="1200" b="0" u="sng" kern="1200" dirty="0" smtClean="0">
                <a:solidFill>
                  <a:schemeClr val="tx1"/>
                </a:solidFill>
                <a:latin typeface="+mn-lt"/>
                <a:ea typeface="+mn-ea"/>
                <a:cs typeface="+mn-cs"/>
              </a:rPr>
              <a:t>(1): 2-4.</a:t>
            </a:r>
          </a:p>
          <a:p>
            <a:endParaRPr lang="en-US" sz="1200" b="0" u="sng" kern="1200" dirty="0" smtClean="0">
              <a:solidFill>
                <a:schemeClr val="tx1"/>
              </a:solidFill>
              <a:latin typeface="+mn-lt"/>
              <a:ea typeface="+mn-ea"/>
              <a:cs typeface="+mn-cs"/>
            </a:endParaRPr>
          </a:p>
          <a:p>
            <a:endParaRPr lang="en-US" sz="1200" b="0" u="sng"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Passik</a:t>
            </a:r>
            <a:r>
              <a:rPr lang="en-US" sz="1200" kern="1200" dirty="0" smtClean="0">
                <a:solidFill>
                  <a:schemeClr val="tx1"/>
                </a:solidFill>
                <a:latin typeface="+mn-lt"/>
                <a:ea typeface="+mn-ea"/>
                <a:cs typeface="+mn-cs"/>
              </a:rPr>
              <a:t>, S. D. and K. L. </a:t>
            </a:r>
            <a:r>
              <a:rPr lang="en-US" sz="1200" kern="1200" dirty="0" err="1" smtClean="0">
                <a:solidFill>
                  <a:schemeClr val="tx1"/>
                </a:solidFill>
                <a:latin typeface="+mn-lt"/>
                <a:ea typeface="+mn-ea"/>
                <a:cs typeface="+mn-cs"/>
              </a:rPr>
              <a:t>Kirsh</a:t>
            </a:r>
            <a:r>
              <a:rPr lang="en-US" sz="1200" kern="1200" dirty="0" smtClean="0">
                <a:solidFill>
                  <a:schemeClr val="tx1"/>
                </a:solidFill>
                <a:latin typeface="+mn-lt"/>
                <a:ea typeface="+mn-ea"/>
                <a:cs typeface="+mn-cs"/>
              </a:rPr>
              <a:t> (2007). "Will the number of milligrams of an opioid dose ever re-achieve the truly meaningless status it deserves?" </a:t>
            </a:r>
            <a:r>
              <a:rPr lang="en-US" sz="1200" u="sng" kern="1200" dirty="0" smtClean="0">
                <a:solidFill>
                  <a:schemeClr val="tx1"/>
                </a:solidFill>
                <a:latin typeface="+mn-lt"/>
                <a:ea typeface="+mn-ea"/>
                <a:cs typeface="+mn-cs"/>
              </a:rPr>
              <a:t>J Pain </a:t>
            </a:r>
            <a:r>
              <a:rPr lang="en-US" sz="1200" u="sng" kern="1200" dirty="0" err="1" smtClean="0">
                <a:solidFill>
                  <a:schemeClr val="tx1"/>
                </a:solidFill>
                <a:latin typeface="+mn-lt"/>
                <a:ea typeface="+mn-ea"/>
                <a:cs typeface="+mn-cs"/>
              </a:rPr>
              <a:t>Palliat</a:t>
            </a:r>
            <a:r>
              <a:rPr lang="en-US" sz="1200" u="sng" kern="1200" dirty="0" smtClean="0">
                <a:solidFill>
                  <a:schemeClr val="tx1"/>
                </a:solidFill>
                <a:latin typeface="+mn-lt"/>
                <a:ea typeface="+mn-ea"/>
                <a:cs typeface="+mn-cs"/>
              </a:rPr>
              <a:t> Care </a:t>
            </a:r>
            <a:r>
              <a:rPr lang="en-US" sz="1200" u="sng" kern="1200" dirty="0" err="1" smtClean="0">
                <a:solidFill>
                  <a:schemeClr val="tx1"/>
                </a:solidFill>
                <a:latin typeface="+mn-lt"/>
                <a:ea typeface="+mn-ea"/>
                <a:cs typeface="+mn-cs"/>
              </a:rPr>
              <a:t>Pharmacother</a:t>
            </a:r>
            <a:r>
              <a:rPr lang="en-US" sz="1200" u="sng" kern="1200" dirty="0" smtClean="0">
                <a:solidFill>
                  <a:schemeClr val="tx1"/>
                </a:solidFill>
                <a:latin typeface="+mn-lt"/>
                <a:ea typeface="+mn-ea"/>
                <a:cs typeface="+mn-cs"/>
              </a:rPr>
              <a:t> </a:t>
            </a:r>
            <a:r>
              <a:rPr lang="en-US" sz="1200" b="1" u="sng" kern="1200" dirty="0" smtClean="0">
                <a:solidFill>
                  <a:schemeClr val="tx1"/>
                </a:solidFill>
                <a:latin typeface="+mn-lt"/>
                <a:ea typeface="+mn-ea"/>
                <a:cs typeface="+mn-cs"/>
              </a:rPr>
              <a:t>21</a:t>
            </a:r>
            <a:r>
              <a:rPr lang="en-US" sz="1200" b="0" u="sng" kern="1200" dirty="0" smtClean="0">
                <a:solidFill>
                  <a:schemeClr val="tx1"/>
                </a:solidFill>
                <a:latin typeface="+mn-lt"/>
                <a:ea typeface="+mn-ea"/>
                <a:cs typeface="+mn-cs"/>
              </a:rPr>
              <a:t>(1): 39-41.</a:t>
            </a:r>
          </a:p>
          <a:p>
            <a:r>
              <a:rPr lang="en-US" sz="1200" kern="1200" dirty="0" smtClean="0">
                <a:solidFill>
                  <a:schemeClr val="tx1"/>
                </a:solidFill>
                <a:latin typeface="+mn-lt"/>
                <a:ea typeface="+mn-ea"/>
                <a:cs typeface="+mn-cs"/>
              </a:rPr>
              <a:t>There is a notion that tolerance is an inevitable complication when patients are maintained on opioid analgesic regimens for an extended period of time. Whether this is true or not, it is important to remember that, in spite of growing regulatory scrutiny and spreading fear around these medications, defining "ceiling doses" of opioids has more to do with clinician comfort and much less to do with reality and patient requirements. This commentary posits that clinicians must return to the principles of balancing efficacy with toxicity as the dose-limiting factor once again, contextualized by outcomes in the areas of function and compliant drug-taking.</a:t>
            </a:r>
            <a:endParaRPr lang="en-US" sz="1200" b="0" u="sng"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13079A-34CF-40C3-802F-D3AA27592AB1}" type="slidenum">
              <a:rPr lang="en-US" smtClean="0"/>
              <a:t>5</a:t>
            </a:fld>
            <a:endParaRPr lang="en-US"/>
          </a:p>
        </p:txBody>
      </p:sp>
    </p:spTree>
    <p:extLst>
      <p:ext uri="{BB962C8B-B14F-4D97-AF65-F5344CB8AC3E}">
        <p14:creationId xmlns:p14="http://schemas.microsoft.com/office/powerpoint/2010/main" val="3199438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Kumar, K., et al. (2017). "A Review of Opioid-Sparing Modalities in Perioperative Pain Management: Methods to Decrease Opioid Use Postoperatively." </a:t>
            </a:r>
            <a:r>
              <a:rPr lang="en-US" sz="1200" u="sng" kern="1200" dirty="0" smtClean="0">
                <a:solidFill>
                  <a:schemeClr val="tx1"/>
                </a:solidFill>
                <a:latin typeface="+mn-lt"/>
                <a:ea typeface="+mn-ea"/>
                <a:cs typeface="+mn-cs"/>
              </a:rPr>
              <a:t>Anesthesia &amp; Analgesia</a:t>
            </a:r>
            <a:r>
              <a:rPr lang="en-US" sz="1200" u="none" kern="1200" baseline="0" dirty="0" smtClean="0">
                <a:solidFill>
                  <a:schemeClr val="tx1"/>
                </a:solidFill>
                <a:latin typeface="+mn-lt"/>
                <a:ea typeface="+mn-ea"/>
                <a:cs typeface="+mn-cs"/>
              </a:rPr>
              <a:t> </a:t>
            </a:r>
            <a:r>
              <a:rPr lang="en-US" sz="1200" b="1" u="none" kern="1200" dirty="0" smtClean="0">
                <a:solidFill>
                  <a:schemeClr val="tx1"/>
                </a:solidFill>
                <a:latin typeface="+mn-lt"/>
                <a:ea typeface="+mn-ea"/>
                <a:cs typeface="+mn-cs"/>
              </a:rPr>
              <a:t>125</a:t>
            </a:r>
            <a:r>
              <a:rPr lang="en-US" sz="1200" b="0" u="none" kern="1200" dirty="0" smtClean="0">
                <a:solidFill>
                  <a:schemeClr val="tx1"/>
                </a:solidFill>
                <a:latin typeface="+mn-lt"/>
                <a:ea typeface="+mn-ea"/>
                <a:cs typeface="+mn-cs"/>
              </a:rPr>
              <a:t>(5): 1749-1760.</a:t>
            </a:r>
          </a:p>
          <a:p>
            <a:endParaRPr lang="en-US" sz="1200" b="0" u="sng"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There is an epidemic of opioid use, abuse, and misuse in the United States, which results in significant morbidity and mortality. It may be difficult to reduce perioperative opioid use given known acute surgical trauma and resultant pain; however, the discrete and often limited nature of postoperative pain also may make management easier in part by utilizing </a:t>
            </a:r>
            <a:r>
              <a:rPr lang="en-US" sz="1200" kern="1200" dirty="0" err="1" smtClean="0">
                <a:solidFill>
                  <a:schemeClr val="tx1"/>
                </a:solidFill>
                <a:latin typeface="+mn-lt"/>
                <a:ea typeface="+mn-ea"/>
                <a:cs typeface="+mn-cs"/>
              </a:rPr>
              <a:t>nonopioid</a:t>
            </a:r>
            <a:r>
              <a:rPr lang="en-US" sz="1200" kern="1200" dirty="0" smtClean="0">
                <a:solidFill>
                  <a:schemeClr val="tx1"/>
                </a:solidFill>
                <a:latin typeface="+mn-lt"/>
                <a:ea typeface="+mn-ea"/>
                <a:cs typeface="+mn-cs"/>
              </a:rPr>
              <a:t> modalities, such as regional anesthesia/analgesia, and multimodal analgesia, which may decrease the need for powerful opioids. This article reviews the relevant literature describing the use of adjunct medications, regional anesthesia and analgesic techniques, and regional block additives in the context of providing adequate pain control while lessening opioid use.</a:t>
            </a:r>
          </a:p>
          <a:p>
            <a:endParaRPr lang="en-US" dirty="0"/>
          </a:p>
        </p:txBody>
      </p:sp>
      <p:sp>
        <p:nvSpPr>
          <p:cNvPr id="4" name="Slide Number Placeholder 3"/>
          <p:cNvSpPr>
            <a:spLocks noGrp="1"/>
          </p:cNvSpPr>
          <p:nvPr>
            <p:ph type="sldNum" sz="quarter" idx="10"/>
          </p:nvPr>
        </p:nvSpPr>
        <p:spPr/>
        <p:txBody>
          <a:bodyPr/>
          <a:lstStyle/>
          <a:p>
            <a:fld id="{9013079A-34CF-40C3-802F-D3AA27592AB1}" type="slidenum">
              <a:rPr lang="en-US" smtClean="0"/>
              <a:t>11</a:t>
            </a:fld>
            <a:endParaRPr lang="en-US"/>
          </a:p>
        </p:txBody>
      </p:sp>
    </p:spTree>
    <p:extLst>
      <p:ext uri="{BB962C8B-B14F-4D97-AF65-F5344CB8AC3E}">
        <p14:creationId xmlns:p14="http://schemas.microsoft.com/office/powerpoint/2010/main" val="3599983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Gharibo</a:t>
            </a:r>
            <a:r>
              <a:rPr lang="en-US" dirty="0" smtClean="0"/>
              <a:t>, C. G., et al. (2018). "Opioid-sparing Effects of </a:t>
            </a:r>
            <a:r>
              <a:rPr lang="en-US" dirty="0" err="1" smtClean="0"/>
              <a:t>SoluMatrix</a:t>
            </a:r>
            <a:r>
              <a:rPr lang="en-US" dirty="0" smtClean="0"/>
              <a:t> Indomethacin in a Phase 3 Study in Patients With Acute Postoperative Pain." Clinical Journal of Pain 34(2): 138-144.</a:t>
            </a:r>
          </a:p>
          <a:p>
            <a:r>
              <a:rPr lang="en-US" dirty="0" smtClean="0"/>
              <a:t>	OBJECTIVES: To report the opioid-sparing effects of </a:t>
            </a:r>
            <a:r>
              <a:rPr lang="en-US" dirty="0" err="1" smtClean="0"/>
              <a:t>SoluMatrix</a:t>
            </a:r>
            <a:r>
              <a:rPr lang="en-US" dirty="0" smtClean="0"/>
              <a:t> indomethacin, developed using </a:t>
            </a:r>
            <a:r>
              <a:rPr lang="en-US" dirty="0" err="1" smtClean="0"/>
              <a:t>SoluMatrix</a:t>
            </a:r>
            <a:r>
              <a:rPr lang="en-US" dirty="0" smtClean="0"/>
              <a:t> Fine Particle Technology, in a phase 3 study in patients with acute pain following </a:t>
            </a:r>
            <a:r>
              <a:rPr lang="en-US" dirty="0" err="1" smtClean="0"/>
              <a:t>bunionectomy</a:t>
            </a:r>
            <a:r>
              <a:rPr lang="en-US" dirty="0" smtClean="0"/>
              <a:t>. METHODS: This phase 3, placebo-controlled study randomized 462 patients with moderate-to-severe pain following </a:t>
            </a:r>
            <a:r>
              <a:rPr lang="en-US" dirty="0" err="1" smtClean="0"/>
              <a:t>bunionectomy</a:t>
            </a:r>
            <a:r>
              <a:rPr lang="en-US" dirty="0" smtClean="0"/>
              <a:t> surgery to receive </a:t>
            </a:r>
            <a:r>
              <a:rPr lang="en-US" dirty="0" err="1" smtClean="0"/>
              <a:t>SoluMatrix</a:t>
            </a:r>
            <a:r>
              <a:rPr lang="en-US" dirty="0" smtClean="0"/>
              <a:t> indomethacin 40 mg 3 times daily, </a:t>
            </a:r>
            <a:r>
              <a:rPr lang="en-US" dirty="0" err="1" smtClean="0"/>
              <a:t>SoluMatrix</a:t>
            </a:r>
            <a:r>
              <a:rPr lang="en-US" dirty="0" smtClean="0"/>
              <a:t> indomethacin 40 mg twice daily, </a:t>
            </a:r>
            <a:r>
              <a:rPr lang="en-US" dirty="0" err="1" smtClean="0"/>
              <a:t>SoluMatrix</a:t>
            </a:r>
            <a:r>
              <a:rPr lang="en-US" dirty="0" smtClean="0"/>
              <a:t> indomethacin 20 mg 3 times daily, celecoxib 400-mg loading dose followed by 200 mg twice daily, or placebo. Patients were permitted to receive opioid-containing rescue medication throughout the study. The proportion of patients who used rescue medication and the amount of rescue medication used on the first (0 to 24 h) and second (&gt;24 to 48 h) days following initial dose of study medication, as well as time to first rescue medication use, were assessed. RESULTS: Significantly fewer patients who received </a:t>
            </a:r>
            <a:r>
              <a:rPr lang="en-US" dirty="0" err="1" smtClean="0"/>
              <a:t>SoluMatrix</a:t>
            </a:r>
            <a:r>
              <a:rPr lang="en-US" dirty="0" smtClean="0"/>
              <a:t> indomethacin 40 or 20 mg 3 times daily used opioid-containing rescue medication on day 1 compared with those receiving placebo (P&lt;/=0.034), and fewer patients in all active treatment groups used rescue medication during the second day compared with those in the placebo group (P&lt;0.001). All active treatment groups used significantly fewer rescue medication tablets on days 1 and 2 following randomization compared with placebo (P&lt;0.001). The most common adverse events were nausea, </a:t>
            </a:r>
            <a:r>
              <a:rPr lang="en-US" dirty="0" err="1" smtClean="0"/>
              <a:t>postprocedural</a:t>
            </a:r>
            <a:r>
              <a:rPr lang="en-US" dirty="0" smtClean="0"/>
              <a:t> edema, and headache. DISCUSSION: </a:t>
            </a:r>
            <a:r>
              <a:rPr lang="en-US" dirty="0" err="1" smtClean="0"/>
              <a:t>SoluMatrix</a:t>
            </a:r>
            <a:r>
              <a:rPr lang="en-US" dirty="0" smtClean="0"/>
              <a:t> indomethacin was associated with opioid-sparing effects in patients with acute postoperative pain.</a:t>
            </a:r>
            <a:endParaRPr lang="en-US" dirty="0"/>
          </a:p>
        </p:txBody>
      </p:sp>
      <p:sp>
        <p:nvSpPr>
          <p:cNvPr id="4" name="Slide Number Placeholder 3"/>
          <p:cNvSpPr>
            <a:spLocks noGrp="1"/>
          </p:cNvSpPr>
          <p:nvPr>
            <p:ph type="sldNum" sz="quarter" idx="10"/>
          </p:nvPr>
        </p:nvSpPr>
        <p:spPr/>
        <p:txBody>
          <a:bodyPr/>
          <a:lstStyle/>
          <a:p>
            <a:fld id="{9013079A-34CF-40C3-802F-D3AA27592AB1}" type="slidenum">
              <a:rPr lang="en-US" smtClean="0"/>
              <a:t>12</a:t>
            </a:fld>
            <a:endParaRPr lang="en-US"/>
          </a:p>
        </p:txBody>
      </p:sp>
    </p:spTree>
    <p:extLst>
      <p:ext uri="{BB962C8B-B14F-4D97-AF65-F5344CB8AC3E}">
        <p14:creationId xmlns:p14="http://schemas.microsoft.com/office/powerpoint/2010/main" val="2754972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Gan</a:t>
            </a:r>
            <a:r>
              <a:rPr lang="en-US" sz="1200" kern="1200" dirty="0" smtClean="0">
                <a:solidFill>
                  <a:schemeClr val="tx1"/>
                </a:solidFill>
                <a:latin typeface="+mn-lt"/>
                <a:ea typeface="+mn-ea"/>
                <a:cs typeface="+mn-cs"/>
              </a:rPr>
              <a:t>, T. J., et al. (2017). "Postoperative opioid sparing with injectable </a:t>
            </a:r>
            <a:r>
              <a:rPr lang="en-US" sz="1200" kern="1200" dirty="0" err="1" smtClean="0">
                <a:solidFill>
                  <a:schemeClr val="tx1"/>
                </a:solidFill>
                <a:latin typeface="+mn-lt"/>
                <a:ea typeface="+mn-ea"/>
                <a:cs typeface="+mn-cs"/>
              </a:rPr>
              <a:t>hydroxypropyl</a:t>
            </a:r>
            <a:r>
              <a:rPr lang="en-US" sz="1200" kern="1200" dirty="0" smtClean="0">
                <a:solidFill>
                  <a:schemeClr val="tx1"/>
                </a:solidFill>
                <a:latin typeface="+mn-lt"/>
                <a:ea typeface="+mn-ea"/>
                <a:cs typeface="+mn-cs"/>
              </a:rPr>
              <a:t>-beta-</a:t>
            </a:r>
            <a:r>
              <a:rPr lang="en-US" sz="1200" kern="1200" dirty="0" err="1" smtClean="0">
                <a:solidFill>
                  <a:schemeClr val="tx1"/>
                </a:solidFill>
                <a:latin typeface="+mn-lt"/>
                <a:ea typeface="+mn-ea"/>
                <a:cs typeface="+mn-cs"/>
              </a:rPr>
              <a:t>cyclodextrin</a:t>
            </a:r>
            <a:r>
              <a:rPr lang="en-US" sz="1200" kern="1200" dirty="0" smtClean="0">
                <a:solidFill>
                  <a:schemeClr val="tx1"/>
                </a:solidFill>
                <a:latin typeface="+mn-lt"/>
                <a:ea typeface="+mn-ea"/>
                <a:cs typeface="+mn-cs"/>
              </a:rPr>
              <a:t>-diclofenac: pooled analysis of data from two Phase III clinical trials." </a:t>
            </a:r>
            <a:r>
              <a:rPr lang="en-US" sz="1200" u="sng" kern="1200" dirty="0" smtClean="0">
                <a:solidFill>
                  <a:schemeClr val="tx1"/>
                </a:solidFill>
                <a:latin typeface="+mn-lt"/>
                <a:ea typeface="+mn-ea"/>
                <a:cs typeface="+mn-cs"/>
              </a:rPr>
              <a:t>J Pain Res </a:t>
            </a:r>
            <a:r>
              <a:rPr lang="en-US" sz="1200" b="1" u="sng" kern="1200" dirty="0" smtClean="0">
                <a:solidFill>
                  <a:schemeClr val="tx1"/>
                </a:solidFill>
                <a:latin typeface="+mn-lt"/>
                <a:ea typeface="+mn-ea"/>
                <a:cs typeface="+mn-cs"/>
              </a:rPr>
              <a:t>10</a:t>
            </a:r>
            <a:r>
              <a:rPr lang="en-US" sz="1200" b="0" u="sng" kern="1200" dirty="0" smtClean="0">
                <a:solidFill>
                  <a:schemeClr val="tx1"/>
                </a:solidFill>
                <a:latin typeface="+mn-lt"/>
                <a:ea typeface="+mn-ea"/>
                <a:cs typeface="+mn-cs"/>
              </a:rPr>
              <a:t>: 15-29. </a:t>
            </a:r>
            <a:r>
              <a:rPr lang="en-US" sz="1200" b="0" i="0" u="none" strike="noStrike" kern="1200" baseline="0" dirty="0" smtClean="0">
                <a:solidFill>
                  <a:schemeClr val="tx1"/>
                </a:solidFill>
                <a:latin typeface="+mn-lt"/>
                <a:ea typeface="+mn-ea"/>
                <a:cs typeface="+mn-cs"/>
              </a:rPr>
              <a:t>(NCT00448110, NCT00507026)</a:t>
            </a:r>
            <a:endParaRPr lang="en-US" sz="1200" b="0" u="none" kern="1200" dirty="0" smtClean="0">
              <a:solidFill>
                <a:schemeClr val="tx1"/>
              </a:solidFill>
              <a:latin typeface="+mn-lt"/>
              <a:ea typeface="+mn-ea"/>
              <a:cs typeface="+mn-cs"/>
            </a:endParaRPr>
          </a:p>
          <a:p>
            <a:r>
              <a:rPr lang="en-US" sz="1200" b="0" u="none" kern="1200" dirty="0" smtClean="0">
                <a:solidFill>
                  <a:schemeClr val="tx1"/>
                </a:solidFill>
                <a:latin typeface="+mn-lt"/>
                <a:ea typeface="+mn-ea"/>
                <a:cs typeface="+mn-cs"/>
              </a:rPr>
              <a:t>	PURPOSE: Use of </a:t>
            </a:r>
            <a:r>
              <a:rPr lang="en-US" sz="1200" b="0" u="none" kern="1200" dirty="0" err="1" smtClean="0">
                <a:solidFill>
                  <a:schemeClr val="tx1"/>
                </a:solidFill>
                <a:latin typeface="+mn-lt"/>
                <a:ea typeface="+mn-ea"/>
                <a:cs typeface="+mn-cs"/>
              </a:rPr>
              <a:t>nonopioid</a:t>
            </a:r>
            <a:r>
              <a:rPr lang="en-US" sz="1200" b="0" u="none" kern="1200" dirty="0" smtClean="0">
                <a:solidFill>
                  <a:schemeClr val="tx1"/>
                </a:solidFill>
                <a:latin typeface="+mn-lt"/>
                <a:ea typeface="+mn-ea"/>
                <a:cs typeface="+mn-cs"/>
              </a:rPr>
              <a:t> analgesics (including nonsteroidal anti-inflammatory drugs) for postoperative pain management can reduce opioid consumption and potentially prevent opioid-related adverse events. This study examined the postoperative opioid-sparing effect of repeated-dose injectable diclofenac formulated with </a:t>
            </a:r>
            <a:r>
              <a:rPr lang="en-US" sz="1200" b="0" u="none" kern="1200" dirty="0" err="1" smtClean="0">
                <a:solidFill>
                  <a:schemeClr val="tx1"/>
                </a:solidFill>
                <a:latin typeface="+mn-lt"/>
                <a:ea typeface="+mn-ea"/>
                <a:cs typeface="+mn-cs"/>
              </a:rPr>
              <a:t>hydroxypropyl</a:t>
            </a:r>
            <a:r>
              <a:rPr lang="en-US" sz="1200" b="0" u="none" kern="1200" dirty="0" smtClean="0">
                <a:solidFill>
                  <a:schemeClr val="tx1"/>
                </a:solidFill>
                <a:latin typeface="+mn-lt"/>
                <a:ea typeface="+mn-ea"/>
                <a:cs typeface="+mn-cs"/>
              </a:rPr>
              <a:t>-beta-</a:t>
            </a:r>
            <a:r>
              <a:rPr lang="en-US" sz="1200" b="0" u="none" kern="1200" dirty="0" err="1" smtClean="0">
                <a:solidFill>
                  <a:schemeClr val="tx1"/>
                </a:solidFill>
                <a:latin typeface="+mn-lt"/>
                <a:ea typeface="+mn-ea"/>
                <a:cs typeface="+mn-cs"/>
              </a:rPr>
              <a:t>cyclodextrin</a:t>
            </a:r>
            <a:r>
              <a:rPr lang="en-US" sz="1200" b="0" u="none" kern="1200" dirty="0" smtClean="0">
                <a:solidFill>
                  <a:schemeClr val="tx1"/>
                </a:solidFill>
                <a:latin typeface="+mn-lt"/>
                <a:ea typeface="+mn-ea"/>
                <a:cs typeface="+mn-cs"/>
              </a:rPr>
              <a:t> (</a:t>
            </a:r>
            <a:r>
              <a:rPr lang="en-US" sz="1200" b="0" u="none" kern="1200" dirty="0" err="1" smtClean="0">
                <a:solidFill>
                  <a:schemeClr val="tx1"/>
                </a:solidFill>
                <a:latin typeface="+mn-lt"/>
                <a:ea typeface="+mn-ea"/>
                <a:cs typeface="+mn-cs"/>
              </a:rPr>
              <a:t>HPbetaCD</a:t>
            </a:r>
            <a:r>
              <a:rPr lang="en-US" sz="1200" b="0" u="none" kern="1200" dirty="0" smtClean="0">
                <a:solidFill>
                  <a:schemeClr val="tx1"/>
                </a:solidFill>
                <a:latin typeface="+mn-lt"/>
                <a:ea typeface="+mn-ea"/>
                <a:cs typeface="+mn-cs"/>
              </a:rPr>
              <a:t>)-diclofenac. PATIENTS AND METHODS: Pooled data from two double-blind, randomized, placebo- and active comparator-controlled Phase III trials were analyzed. Patients received </a:t>
            </a:r>
            <a:r>
              <a:rPr lang="en-US" sz="1200" b="0" u="none" kern="1200" dirty="0" err="1" smtClean="0">
                <a:solidFill>
                  <a:schemeClr val="tx1"/>
                </a:solidFill>
                <a:latin typeface="+mn-lt"/>
                <a:ea typeface="+mn-ea"/>
                <a:cs typeface="+mn-cs"/>
              </a:rPr>
              <a:t>HPbetaCD</a:t>
            </a:r>
            <a:r>
              <a:rPr lang="en-US" sz="1200" b="0" u="none" kern="1200" dirty="0" smtClean="0">
                <a:solidFill>
                  <a:schemeClr val="tx1"/>
                </a:solidFill>
                <a:latin typeface="+mn-lt"/>
                <a:ea typeface="+mn-ea"/>
                <a:cs typeface="+mn-cs"/>
              </a:rPr>
              <a:t>-diclofenac, placebo, or ketorolac by intravenous injection every 6 hours for up to 5 days following abdominal/pelvic or orthopedic surgery. Rescue opioid use was evaluated from the time of first study drug administration to up to 120 hours following the first dose in the overall study population and in subgroups defined by baseline pain severity, age, and </a:t>
            </a:r>
            <a:r>
              <a:rPr lang="en-US" sz="1200" b="0" u="none" kern="1200" dirty="0" err="1" smtClean="0">
                <a:solidFill>
                  <a:schemeClr val="tx1"/>
                </a:solidFill>
                <a:latin typeface="+mn-lt"/>
                <a:ea typeface="+mn-ea"/>
                <a:cs typeface="+mn-cs"/>
              </a:rPr>
              <a:t>HPbetaCD</a:t>
            </a:r>
            <a:r>
              <a:rPr lang="en-US" sz="1200" b="0" u="none" kern="1200" dirty="0" smtClean="0">
                <a:solidFill>
                  <a:schemeClr val="tx1"/>
                </a:solidFill>
                <a:latin typeface="+mn-lt"/>
                <a:ea typeface="+mn-ea"/>
                <a:cs typeface="+mn-cs"/>
              </a:rPr>
              <a:t>-diclofenac dose. RESULTS: Overall, 608 patients received &gt;/=1 dose of study medication and were included in the analysis. While 93.2% of patients receiving placebo required opioids, the proportion of patients requiring opioids was significantly lower for patients receiving </a:t>
            </a:r>
            <a:r>
              <a:rPr lang="en-US" sz="1200" b="0" u="none" kern="1200" dirty="0" err="1" smtClean="0">
                <a:solidFill>
                  <a:schemeClr val="tx1"/>
                </a:solidFill>
                <a:latin typeface="+mn-lt"/>
                <a:ea typeface="+mn-ea"/>
                <a:cs typeface="+mn-cs"/>
              </a:rPr>
              <a:t>HPbetaCD</a:t>
            </a:r>
            <a:r>
              <a:rPr lang="en-US" sz="1200" b="0" u="none" kern="1200" dirty="0" smtClean="0">
                <a:solidFill>
                  <a:schemeClr val="tx1"/>
                </a:solidFill>
                <a:latin typeface="+mn-lt"/>
                <a:ea typeface="+mn-ea"/>
                <a:cs typeface="+mn-cs"/>
              </a:rPr>
              <a:t>-diclofenac (18.75, 37.5, or 50 mg) or ketorolac (P&lt;0.005 for all comparisons). Mean cumulative opioid dose and number of doses were significantly lower among patients receiving </a:t>
            </a:r>
            <a:r>
              <a:rPr lang="en-US" sz="1200" b="0" u="none" kern="1200" dirty="0" err="1" smtClean="0">
                <a:solidFill>
                  <a:schemeClr val="tx1"/>
                </a:solidFill>
                <a:latin typeface="+mn-lt"/>
                <a:ea typeface="+mn-ea"/>
                <a:cs typeface="+mn-cs"/>
              </a:rPr>
              <a:t>HPbetaCD</a:t>
            </a:r>
            <a:r>
              <a:rPr lang="en-US" sz="1200" b="0" u="none" kern="1200" dirty="0" smtClean="0">
                <a:solidFill>
                  <a:schemeClr val="tx1"/>
                </a:solidFill>
                <a:latin typeface="+mn-lt"/>
                <a:ea typeface="+mn-ea"/>
                <a:cs typeface="+mn-cs"/>
              </a:rPr>
              <a:t>-diclofenac versus placebo for the 0-24 through 0-120 hour time periods (P&lt;0.0001), as well as versus ketorolac for the 0-72 through 0-120 hour time periods (P&lt;0.05). </a:t>
            </a:r>
            <a:r>
              <a:rPr lang="en-US" sz="1200" b="0" u="none" kern="1200" dirty="0" err="1" smtClean="0">
                <a:solidFill>
                  <a:schemeClr val="tx1"/>
                </a:solidFill>
                <a:latin typeface="+mn-lt"/>
                <a:ea typeface="+mn-ea"/>
                <a:cs typeface="+mn-cs"/>
              </a:rPr>
              <a:t>HPbetaCD</a:t>
            </a:r>
            <a:r>
              <a:rPr lang="en-US" sz="1200" b="0" u="none" kern="1200" dirty="0" smtClean="0">
                <a:solidFill>
                  <a:schemeClr val="tx1"/>
                </a:solidFill>
                <a:latin typeface="+mn-lt"/>
                <a:ea typeface="+mn-ea"/>
                <a:cs typeface="+mn-cs"/>
              </a:rPr>
              <a:t>-diclofenac significantly reduced opioid consumption versus placebo in subgroups based on baseline pain severity (moderate, severe) and age (&lt;65 years, &gt;/=65 years) from the 0-24 hour period onward. When compared to ketorolac, </a:t>
            </a:r>
            <a:r>
              <a:rPr lang="en-US" sz="1200" b="0" u="none" kern="1200" dirty="0" err="1" smtClean="0">
                <a:solidFill>
                  <a:schemeClr val="tx1"/>
                </a:solidFill>
                <a:latin typeface="+mn-lt"/>
                <a:ea typeface="+mn-ea"/>
                <a:cs typeface="+mn-cs"/>
              </a:rPr>
              <a:t>HPbetaCD</a:t>
            </a:r>
            <a:r>
              <a:rPr lang="en-US" sz="1200" b="0" u="none" kern="1200" dirty="0" smtClean="0">
                <a:solidFill>
                  <a:schemeClr val="tx1"/>
                </a:solidFill>
                <a:latin typeface="+mn-lt"/>
                <a:ea typeface="+mn-ea"/>
                <a:cs typeface="+mn-cs"/>
              </a:rPr>
              <a:t>-diclofenac also significantly reduced cumulative opioid consumption among patients with moderate baseline pain (0-72 through 0-120 hours) and opioid dose number among patients &gt;/=65 years old (0-24 through 0-120 hours). CONCLUSION: </a:t>
            </a:r>
            <a:r>
              <a:rPr lang="en-US" sz="1200" b="0" u="none" kern="1200" dirty="0" err="1" smtClean="0">
                <a:solidFill>
                  <a:schemeClr val="tx1"/>
                </a:solidFill>
                <a:latin typeface="+mn-lt"/>
                <a:ea typeface="+mn-ea"/>
                <a:cs typeface="+mn-cs"/>
              </a:rPr>
              <a:t>HPbetaCD</a:t>
            </a:r>
            <a:r>
              <a:rPr lang="en-US" sz="1200" b="0" u="none" kern="1200" dirty="0" smtClean="0">
                <a:solidFill>
                  <a:schemeClr val="tx1"/>
                </a:solidFill>
                <a:latin typeface="+mn-lt"/>
                <a:ea typeface="+mn-ea"/>
                <a:cs typeface="+mn-cs"/>
              </a:rPr>
              <a:t>-diclofenac can reduce postoperative opioid requirements. As this analysis was not powered to compare opioid-related adverse event rates, follow-up studies examining the clinical impact of </a:t>
            </a:r>
            <a:r>
              <a:rPr lang="en-US" sz="1200" b="0" u="none" kern="1200" dirty="0" err="1" smtClean="0">
                <a:solidFill>
                  <a:schemeClr val="tx1"/>
                </a:solidFill>
                <a:latin typeface="+mn-lt"/>
                <a:ea typeface="+mn-ea"/>
                <a:cs typeface="+mn-cs"/>
              </a:rPr>
              <a:t>HPbetaCD</a:t>
            </a:r>
            <a:r>
              <a:rPr lang="en-US" sz="1200" b="0" u="none" kern="1200" dirty="0" smtClean="0">
                <a:solidFill>
                  <a:schemeClr val="tx1"/>
                </a:solidFill>
                <a:latin typeface="+mn-lt"/>
                <a:ea typeface="+mn-ea"/>
                <a:cs typeface="+mn-cs"/>
              </a:rPr>
              <a:t>-diclofenac's opioid sparing are warranted.</a:t>
            </a:r>
            <a:endParaRPr lang="en-US" u="none" dirty="0"/>
          </a:p>
        </p:txBody>
      </p:sp>
      <p:sp>
        <p:nvSpPr>
          <p:cNvPr id="4" name="Slide Number Placeholder 3"/>
          <p:cNvSpPr>
            <a:spLocks noGrp="1"/>
          </p:cNvSpPr>
          <p:nvPr>
            <p:ph type="sldNum" sz="quarter" idx="10"/>
          </p:nvPr>
        </p:nvSpPr>
        <p:spPr/>
        <p:txBody>
          <a:bodyPr/>
          <a:lstStyle/>
          <a:p>
            <a:fld id="{9013079A-34CF-40C3-802F-D3AA27592AB1}" type="slidenum">
              <a:rPr lang="en-US" smtClean="0"/>
              <a:t>13</a:t>
            </a:fld>
            <a:endParaRPr lang="en-US"/>
          </a:p>
        </p:txBody>
      </p:sp>
    </p:spTree>
    <p:extLst>
      <p:ext uri="{BB962C8B-B14F-4D97-AF65-F5344CB8AC3E}">
        <p14:creationId xmlns:p14="http://schemas.microsoft.com/office/powerpoint/2010/main" val="2072092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Chang, A. K., et al. (2017). "Effect of a Single Dose of Oral Opioid and </a:t>
            </a:r>
            <a:r>
              <a:rPr lang="en-US" sz="1200" kern="1200" dirty="0" err="1" smtClean="0">
                <a:solidFill>
                  <a:schemeClr val="tx1"/>
                </a:solidFill>
                <a:latin typeface="+mn-lt"/>
                <a:ea typeface="+mn-ea"/>
                <a:cs typeface="+mn-cs"/>
              </a:rPr>
              <a:t>Nonopioid</a:t>
            </a:r>
            <a:r>
              <a:rPr lang="en-US" sz="1200" kern="1200" dirty="0" smtClean="0">
                <a:solidFill>
                  <a:schemeClr val="tx1"/>
                </a:solidFill>
                <a:latin typeface="+mn-lt"/>
                <a:ea typeface="+mn-ea"/>
                <a:cs typeface="+mn-cs"/>
              </a:rPr>
              <a:t> Analgesics on Acute Extremity Pain in the Emergency Department: A Randomized Clinical Trial." </a:t>
            </a:r>
            <a:r>
              <a:rPr lang="en-US" sz="1200" u="sng" kern="1200" dirty="0" smtClean="0">
                <a:solidFill>
                  <a:schemeClr val="tx1"/>
                </a:solidFill>
                <a:latin typeface="+mn-lt"/>
                <a:ea typeface="+mn-ea"/>
                <a:cs typeface="+mn-cs"/>
              </a:rPr>
              <a:t>JAMA </a:t>
            </a:r>
            <a:r>
              <a:rPr lang="en-US" sz="1200" b="1" u="sng" kern="1200" dirty="0" smtClean="0">
                <a:solidFill>
                  <a:schemeClr val="tx1"/>
                </a:solidFill>
                <a:latin typeface="+mn-lt"/>
                <a:ea typeface="+mn-ea"/>
                <a:cs typeface="+mn-cs"/>
              </a:rPr>
              <a:t>318</a:t>
            </a:r>
            <a:r>
              <a:rPr lang="en-US" sz="1200" b="0" u="sng" kern="1200" dirty="0" smtClean="0">
                <a:solidFill>
                  <a:schemeClr val="tx1"/>
                </a:solidFill>
                <a:latin typeface="+mn-lt"/>
                <a:ea typeface="+mn-ea"/>
                <a:cs typeface="+mn-cs"/>
              </a:rPr>
              <a:t>(17): 1661-1667.</a:t>
            </a:r>
            <a:endParaRPr lang="en-US" sz="1200" b="0" u="none" kern="1200" dirty="0" smtClean="0">
              <a:solidFill>
                <a:schemeClr val="tx1"/>
              </a:solidFill>
              <a:latin typeface="+mn-lt"/>
              <a:ea typeface="+mn-ea"/>
              <a:cs typeface="+mn-cs"/>
            </a:endParaRPr>
          </a:p>
          <a:p>
            <a:r>
              <a:rPr lang="en-US" sz="1200" b="0" u="none" kern="1200" dirty="0" smtClean="0">
                <a:solidFill>
                  <a:schemeClr val="tx1"/>
                </a:solidFill>
                <a:latin typeface="+mn-lt"/>
                <a:ea typeface="+mn-ea"/>
                <a:cs typeface="+mn-cs"/>
              </a:rPr>
              <a:t>	Importance: The choice of analgesic to treat acute pain in the emergency department (ED) lacks a clear evidence base. The combination of ibuprofen and acetaminophen (paracetamol) may represent a viable </a:t>
            </a:r>
            <a:r>
              <a:rPr lang="en-US" sz="1200" b="0" u="none" kern="1200" dirty="0" err="1" smtClean="0">
                <a:solidFill>
                  <a:schemeClr val="tx1"/>
                </a:solidFill>
                <a:latin typeface="+mn-lt"/>
                <a:ea typeface="+mn-ea"/>
                <a:cs typeface="+mn-cs"/>
              </a:rPr>
              <a:t>nonopioid</a:t>
            </a:r>
            <a:r>
              <a:rPr lang="en-US" sz="1200" b="0" u="none" kern="1200" dirty="0" smtClean="0">
                <a:solidFill>
                  <a:schemeClr val="tx1"/>
                </a:solidFill>
                <a:latin typeface="+mn-lt"/>
                <a:ea typeface="+mn-ea"/>
                <a:cs typeface="+mn-cs"/>
              </a:rPr>
              <a:t> alternative. Objectives: To compare the efficacy of 4 oral analgesics. Design, Settings, and Participants: Randomized clinical trial conducted at 2 urban EDs in the Bronx, New York, that included 416 patients aged 21 to 64 years with moderate to severe acute extremity pain enrolled from July 2015 to August 2016. Interventions: Participants (104 per each combination analgesic group) received 400 mg of ibuprofen and 1000 mg of acetaminophen; 5 mg of oxycodone and 325 mg of acetaminophen; 5 mg of hydrocodone and 300 mg of acetaminophen; or 30 mg of codeine and 300 mg of acetaminophen. Main Outcomes and Measures: The primary outcome was the between-group difference in decline in pain 2 hours after ingestion. Pain intensity was assessed using an 11-point numerical rating scale (NRS), in which 0 indicates no pain and 10 indicates the worst possible pain. The predefined minimum clinically important difference was 1.3 on the NRS. Analysis of variance was used to test the overall between-group difference at P = .05 and 99.2% CIs adjusted for multiple pairwise comparisons. Results: Of 416 patients randomized, 411 were analyzed (mean [SD] age, 37 [12] years; 199 [48%] women; 247 [60%] Latino). The baseline mean NRS pain score was 8.7 (SD, 1.3). At 2 hours, the mean NRS pain score decreased by 4.3 (95% CI, 3.6 to 4.9) in the ibuprofen and acetaminophen group; by 4.4 (95% CI, 3.7 to 5.0) in the oxycodone and acetaminophen group; by 3.5 (95% CI, 2.9 to 4.2) in the hydrocodone and acetaminophen group; and by 3.9 (95% CI, 3.2 to 4.5) in the codeine and acetaminophen group (P = .053). The largest difference in decline in the NRS pain score from baseline to 2 hours was between the oxycodone and acetaminophen group and the hydrocodone and acetaminophen group (0.9; 99.2% CI, -0.1 to 1.8), which was less than the minimum clinically important difference in NRS pain score of 1.3. Adverse events were not assessed. Conclusions and Relevance: For patients presenting to the ED with acute extremity pain, there were no statistically significant or clinically important differences in pain reduction at 2 hours among single-dose treatment with ibuprofen and acetaminophen or with 3 different opioid and acetaminophen combination analgesics. Further research to assess adverse events and other dosing may be warranted. Trial Registration: clinicaltrials.gov Identifier: NCT02455518</a:t>
            </a:r>
            <a:r>
              <a:rPr lang="en-US" sz="1200" b="0" u="sng"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426CFD88-415A-42F5-93A9-3CC505160F8A}"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645988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Abdallah, F. W., et al. (2015). "Intravenous Dexamethasone and </a:t>
            </a:r>
            <a:r>
              <a:rPr lang="en-US" sz="1200" kern="1200" dirty="0" err="1" smtClean="0">
                <a:solidFill>
                  <a:schemeClr val="tx1"/>
                </a:solidFill>
                <a:latin typeface="+mn-lt"/>
                <a:ea typeface="+mn-ea"/>
                <a:cs typeface="+mn-cs"/>
              </a:rPr>
              <a:t>Perineural</a:t>
            </a:r>
            <a:r>
              <a:rPr lang="en-US" sz="1200" kern="1200" dirty="0" smtClean="0">
                <a:solidFill>
                  <a:schemeClr val="tx1"/>
                </a:solidFill>
                <a:latin typeface="+mn-lt"/>
                <a:ea typeface="+mn-ea"/>
                <a:cs typeface="+mn-cs"/>
              </a:rPr>
              <a:t> Dexamethasone Similarly Prolong the Duration of Analgesia After Supraclavicular Brachial Plexus Block: A Randomized, Triple-Arm, Double-Blind, Placebo-Controlled Trial." </a:t>
            </a:r>
            <a:r>
              <a:rPr lang="en-US" sz="1200" u="sng" kern="1200" dirty="0" smtClean="0">
                <a:solidFill>
                  <a:schemeClr val="tx1"/>
                </a:solidFill>
                <a:latin typeface="+mn-lt"/>
                <a:ea typeface="+mn-ea"/>
                <a:cs typeface="+mn-cs"/>
              </a:rPr>
              <a:t>Regional Anesthesia and Pain Medicine </a:t>
            </a:r>
            <a:r>
              <a:rPr lang="en-US" sz="1200" b="1" u="sng" kern="1200" dirty="0" smtClean="0">
                <a:solidFill>
                  <a:schemeClr val="tx1"/>
                </a:solidFill>
                <a:latin typeface="+mn-lt"/>
                <a:ea typeface="+mn-ea"/>
                <a:cs typeface="+mn-cs"/>
              </a:rPr>
              <a:t>40</a:t>
            </a:r>
            <a:r>
              <a:rPr lang="en-US" sz="1200" b="0" u="sng" kern="1200" dirty="0" smtClean="0">
                <a:solidFill>
                  <a:schemeClr val="tx1"/>
                </a:solidFill>
                <a:latin typeface="+mn-lt"/>
                <a:ea typeface="+mn-ea"/>
                <a:cs typeface="+mn-cs"/>
              </a:rPr>
              <a:t>(2): 125-132.</a:t>
            </a:r>
          </a:p>
          <a:p>
            <a:r>
              <a:rPr lang="en-US" sz="1200" kern="1200" dirty="0" smtClean="0">
                <a:solidFill>
                  <a:schemeClr val="tx1"/>
                </a:solidFill>
                <a:latin typeface="+mn-lt"/>
                <a:ea typeface="+mn-ea"/>
                <a:cs typeface="+mn-cs"/>
              </a:rPr>
              <a:t>Background and Objectives </a:t>
            </a:r>
            <a:r>
              <a:rPr lang="en-US" sz="1200" kern="1200" dirty="0" err="1" smtClean="0">
                <a:solidFill>
                  <a:schemeClr val="tx1"/>
                </a:solidFill>
                <a:latin typeface="+mn-lt"/>
                <a:ea typeface="+mn-ea"/>
                <a:cs typeface="+mn-cs"/>
              </a:rPr>
              <a:t>Perineural</a:t>
            </a:r>
            <a:r>
              <a:rPr lang="en-US" sz="1200" kern="1200" dirty="0" smtClean="0">
                <a:solidFill>
                  <a:schemeClr val="tx1"/>
                </a:solidFill>
                <a:latin typeface="+mn-lt"/>
                <a:ea typeface="+mn-ea"/>
                <a:cs typeface="+mn-cs"/>
              </a:rPr>
              <a:t> dexamethasone prolongs the duration of single-injection peripheral nerve block when added to the local anesthetic solution. Postulated systemic mechanisms of action along with theoretical safety concerns have prompted the investigation of intravenous dexamethasone as an alternative, with decidedly mixed results. We aimed to confirm that addition of intravenous dexamethasone will prolong the duration of analgesia after single-injection supraclavicular block compared with conventional long-acting local anesthetic alone or in combination with </a:t>
            </a:r>
            <a:r>
              <a:rPr lang="en-US" sz="1200" kern="1200" dirty="0" err="1" smtClean="0">
                <a:solidFill>
                  <a:schemeClr val="tx1"/>
                </a:solidFill>
                <a:latin typeface="+mn-lt"/>
                <a:ea typeface="+mn-ea"/>
                <a:cs typeface="+mn-cs"/>
              </a:rPr>
              <a:t>perineural</a:t>
            </a:r>
            <a:r>
              <a:rPr lang="en-US" sz="1200" kern="1200" dirty="0" smtClean="0">
                <a:solidFill>
                  <a:schemeClr val="tx1"/>
                </a:solidFill>
                <a:latin typeface="+mn-lt"/>
                <a:ea typeface="+mn-ea"/>
                <a:cs typeface="+mn-cs"/>
              </a:rPr>
              <a:t> dexamethasone for ambulatory upper extremity surgery. Methods Seventy-five patients were randomized to receive supraclavicular block using 30-mL bupivacaine 0.5% alone (Control), with concomitant intravenous dexamethasone 8 mg (</a:t>
            </a:r>
            <a:r>
              <a:rPr lang="en-US" sz="1200" kern="1200" dirty="0" err="1" smtClean="0">
                <a:solidFill>
                  <a:schemeClr val="tx1"/>
                </a:solidFill>
                <a:latin typeface="+mn-lt"/>
                <a:ea typeface="+mn-ea"/>
                <a:cs typeface="+mn-cs"/>
              </a:rPr>
              <a:t>DexIV</a:t>
            </a:r>
            <a:r>
              <a:rPr lang="en-US" sz="1200" kern="1200" dirty="0" smtClean="0">
                <a:solidFill>
                  <a:schemeClr val="tx1"/>
                </a:solidFill>
                <a:latin typeface="+mn-lt"/>
                <a:ea typeface="+mn-ea"/>
                <a:cs typeface="+mn-cs"/>
              </a:rPr>
              <a:t>), or with </a:t>
            </a:r>
            <a:r>
              <a:rPr lang="en-US" sz="1200" kern="1200" dirty="0" err="1" smtClean="0">
                <a:solidFill>
                  <a:schemeClr val="tx1"/>
                </a:solidFill>
                <a:latin typeface="+mn-lt"/>
                <a:ea typeface="+mn-ea"/>
                <a:cs typeface="+mn-cs"/>
              </a:rPr>
              <a:t>perineural</a:t>
            </a:r>
            <a:r>
              <a:rPr lang="en-US" sz="1200" kern="1200" dirty="0" smtClean="0">
                <a:solidFill>
                  <a:schemeClr val="tx1"/>
                </a:solidFill>
                <a:latin typeface="+mn-lt"/>
                <a:ea typeface="+mn-ea"/>
                <a:cs typeface="+mn-cs"/>
              </a:rPr>
              <a:t> dexamethasone 8 mg (</a:t>
            </a:r>
            <a:r>
              <a:rPr lang="en-US" sz="1200" kern="1200" dirty="0" err="1" smtClean="0">
                <a:solidFill>
                  <a:schemeClr val="tx1"/>
                </a:solidFill>
                <a:latin typeface="+mn-lt"/>
                <a:ea typeface="+mn-ea"/>
                <a:cs typeface="+mn-cs"/>
              </a:rPr>
              <a:t>DexP</a:t>
            </a:r>
            <a:r>
              <a:rPr lang="en-US" sz="1200" kern="1200" dirty="0" smtClean="0">
                <a:solidFill>
                  <a:schemeClr val="tx1"/>
                </a:solidFill>
                <a:latin typeface="+mn-lt"/>
                <a:ea typeface="+mn-ea"/>
                <a:cs typeface="+mn-cs"/>
              </a:rPr>
              <a:t>). Duration of analgesia was designated as the primary outcome. To test our hypothesis, the superiority of </a:t>
            </a:r>
            <a:r>
              <a:rPr lang="en-US" sz="1200" kern="1200" dirty="0" err="1" smtClean="0">
                <a:solidFill>
                  <a:schemeClr val="tx1"/>
                </a:solidFill>
                <a:latin typeface="+mn-lt"/>
                <a:ea typeface="+mn-ea"/>
                <a:cs typeface="+mn-cs"/>
              </a:rPr>
              <a:t>DexIV</a:t>
            </a:r>
            <a:r>
              <a:rPr lang="en-US" sz="1200" kern="1200" dirty="0" smtClean="0">
                <a:solidFill>
                  <a:schemeClr val="tx1"/>
                </a:solidFill>
                <a:latin typeface="+mn-lt"/>
                <a:ea typeface="+mn-ea"/>
                <a:cs typeface="+mn-cs"/>
              </a:rPr>
              <a:t> was first compared with Control and then with </a:t>
            </a:r>
            <a:r>
              <a:rPr lang="en-US" sz="1200" kern="1200" dirty="0" err="1" smtClean="0">
                <a:solidFill>
                  <a:schemeClr val="tx1"/>
                </a:solidFill>
                <a:latin typeface="+mn-lt"/>
                <a:ea typeface="+mn-ea"/>
                <a:cs typeface="+mn-cs"/>
              </a:rPr>
              <a:t>DexP</a:t>
            </a:r>
            <a:r>
              <a:rPr lang="en-US" sz="1200" kern="1200" dirty="0" smtClean="0">
                <a:solidFill>
                  <a:schemeClr val="tx1"/>
                </a:solidFill>
                <a:latin typeface="+mn-lt"/>
                <a:ea typeface="+mn-ea"/>
                <a:cs typeface="+mn-cs"/>
              </a:rPr>
              <a:t>. Motor block duration, pain scores, opioid consumption, opioid-related side effects, patient satisfaction, and block-related complications were also analyzed. Results Twenty-five patients per group were analyzed. The duration of analgesia (mean [95% confidence interval]) was prolonged in the </a:t>
            </a:r>
            <a:r>
              <a:rPr lang="en-US" sz="1200" kern="1200" dirty="0" err="1" smtClean="0">
                <a:solidFill>
                  <a:schemeClr val="tx1"/>
                </a:solidFill>
                <a:latin typeface="+mn-lt"/>
                <a:ea typeface="+mn-ea"/>
                <a:cs typeface="+mn-cs"/>
              </a:rPr>
              <a:t>DexIV</a:t>
            </a:r>
            <a:r>
              <a:rPr lang="en-US" sz="1200" kern="1200" dirty="0" smtClean="0">
                <a:solidFill>
                  <a:schemeClr val="tx1"/>
                </a:solidFill>
                <a:latin typeface="+mn-lt"/>
                <a:ea typeface="+mn-ea"/>
                <a:cs typeface="+mn-cs"/>
              </a:rPr>
              <a:t> group (25 hours [17.6–23.6]) compared with Control (13.2 hours [11.5–15.0]; P &lt; 0.001) but similar to the </a:t>
            </a:r>
            <a:r>
              <a:rPr lang="en-US" sz="1200" kern="1200" dirty="0" err="1" smtClean="0">
                <a:solidFill>
                  <a:schemeClr val="tx1"/>
                </a:solidFill>
                <a:latin typeface="+mn-lt"/>
                <a:ea typeface="+mn-ea"/>
                <a:cs typeface="+mn-cs"/>
              </a:rPr>
              <a:t>DexP</a:t>
            </a:r>
            <a:r>
              <a:rPr lang="en-US" sz="1200" kern="1200" dirty="0" smtClean="0">
                <a:solidFill>
                  <a:schemeClr val="tx1"/>
                </a:solidFill>
                <a:latin typeface="+mn-lt"/>
                <a:ea typeface="+mn-ea"/>
                <a:cs typeface="+mn-cs"/>
              </a:rPr>
              <a:t> group (25 hours [19.5–27.4]; P = 1). The </a:t>
            </a:r>
            <a:r>
              <a:rPr lang="en-US" sz="1200" kern="1200" dirty="0" err="1" smtClean="0">
                <a:solidFill>
                  <a:schemeClr val="tx1"/>
                </a:solidFill>
                <a:latin typeface="+mn-lt"/>
                <a:ea typeface="+mn-ea"/>
                <a:cs typeface="+mn-cs"/>
              </a:rPr>
              <a:t>DexIV</a:t>
            </a:r>
            <a:r>
              <a:rPr lang="en-US" sz="1200" kern="1200" dirty="0" smtClean="0">
                <a:solidFill>
                  <a:schemeClr val="tx1"/>
                </a:solidFill>
                <a:latin typeface="+mn-lt"/>
                <a:ea typeface="+mn-ea"/>
                <a:cs typeface="+mn-cs"/>
              </a:rPr>
              <a:t> group experienced longer motor block (30.1 hours) compared with </a:t>
            </a:r>
            <a:r>
              <a:rPr lang="en-US" sz="1200" kern="1200" dirty="0" err="1" smtClean="0">
                <a:solidFill>
                  <a:schemeClr val="tx1"/>
                </a:solidFill>
                <a:latin typeface="+mn-lt"/>
                <a:ea typeface="+mn-ea"/>
                <a:cs typeface="+mn-cs"/>
              </a:rPr>
              <a:t>DexP</a:t>
            </a:r>
            <a:r>
              <a:rPr lang="en-US" sz="1200" kern="1200" dirty="0" smtClean="0">
                <a:solidFill>
                  <a:schemeClr val="tx1"/>
                </a:solidFill>
                <a:latin typeface="+mn-lt"/>
                <a:ea typeface="+mn-ea"/>
                <a:cs typeface="+mn-cs"/>
              </a:rPr>
              <a:t> (25.5 hours) and Control (19.7 hours) groups. Both </a:t>
            </a:r>
            <a:r>
              <a:rPr lang="en-US" sz="1200" kern="1200" dirty="0" err="1" smtClean="0">
                <a:solidFill>
                  <a:schemeClr val="tx1"/>
                </a:solidFill>
                <a:latin typeface="+mn-lt"/>
                <a:ea typeface="+mn-ea"/>
                <a:cs typeface="+mn-cs"/>
              </a:rPr>
              <a:t>DexIV</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DexP</a:t>
            </a:r>
            <a:r>
              <a:rPr lang="en-US" sz="1200" kern="1200" dirty="0" smtClean="0">
                <a:solidFill>
                  <a:schemeClr val="tx1"/>
                </a:solidFill>
                <a:latin typeface="+mn-lt"/>
                <a:ea typeface="+mn-ea"/>
                <a:cs typeface="+mn-cs"/>
              </a:rPr>
              <a:t> had reduced pain scores, reduced postoperative opioid consumption, and improved satisfaction compared with Control. Conclusions In a single-injection supraclavicular block with long-acting local anesthetic, the effectiveness of intravenous dexamethasone in prolonging the duration of analgesia seems similar to </a:t>
            </a:r>
            <a:r>
              <a:rPr lang="en-US" sz="1200" kern="1200" dirty="0" err="1" smtClean="0">
                <a:solidFill>
                  <a:schemeClr val="tx1"/>
                </a:solidFill>
                <a:latin typeface="+mn-lt"/>
                <a:ea typeface="+mn-ea"/>
                <a:cs typeface="+mn-cs"/>
              </a:rPr>
              <a:t>perineural</a:t>
            </a:r>
            <a:r>
              <a:rPr lang="en-US" sz="1200" kern="1200" dirty="0" smtClean="0">
                <a:solidFill>
                  <a:schemeClr val="tx1"/>
                </a:solidFill>
                <a:latin typeface="+mn-lt"/>
                <a:ea typeface="+mn-ea"/>
                <a:cs typeface="+mn-cs"/>
              </a:rPr>
              <a:t> dexamethasone.</a:t>
            </a:r>
            <a:endParaRPr lang="en-US" u="none" dirty="0"/>
          </a:p>
        </p:txBody>
      </p:sp>
      <p:sp>
        <p:nvSpPr>
          <p:cNvPr id="4" name="Slide Number Placeholder 3"/>
          <p:cNvSpPr>
            <a:spLocks noGrp="1"/>
          </p:cNvSpPr>
          <p:nvPr>
            <p:ph type="sldNum" sz="quarter" idx="10"/>
          </p:nvPr>
        </p:nvSpPr>
        <p:spPr/>
        <p:txBody>
          <a:bodyPr/>
          <a:lstStyle/>
          <a:p>
            <a:fld id="{9013079A-34CF-40C3-802F-D3AA27592AB1}" type="slidenum">
              <a:rPr lang="en-US" smtClean="0"/>
              <a:t>15</a:t>
            </a:fld>
            <a:endParaRPr lang="en-US"/>
          </a:p>
        </p:txBody>
      </p:sp>
    </p:spTree>
    <p:extLst>
      <p:ext uri="{BB962C8B-B14F-4D97-AF65-F5344CB8AC3E}">
        <p14:creationId xmlns:p14="http://schemas.microsoft.com/office/powerpoint/2010/main" val="2501918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solidFill>
                  <a:prstClr val="white">
                    <a:tint val="75000"/>
                  </a:prstClr>
                </a:solidFill>
              </a:rPr>
              <a:pPr/>
              <a:t>7/26/2018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7812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580562-E361-4901-81A9-DC99371C70DE}" type="datetime1">
              <a:rPr lang="en-US" smtClean="0">
                <a:solidFill>
                  <a:prstClr val="white">
                    <a:tint val="75000"/>
                  </a:prstClr>
                </a:solidFill>
              </a:rPr>
              <a:pPr/>
              <a:t>7/26/2018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E31375A4-56A4-47D6-9801-1991572033F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74753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A3E088F-5C71-4C3B-A46F-E5E332BBC3D1}" type="datetime1">
              <a:rPr lang="en-US" smtClean="0">
                <a:solidFill>
                  <a:prstClr val="white">
                    <a:tint val="75000"/>
                  </a:prstClr>
                </a:solidFill>
              </a:rPr>
              <a:pPr/>
              <a:t>7/26/2018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E31375A4-56A4-47D6-9801-1991572033F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1059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981200"/>
            <a:ext cx="5384800" cy="4114800"/>
          </a:xfrm>
        </p:spPr>
        <p:txBody>
          <a:bodyPr>
            <a:normAutofit/>
          </a:bodyPr>
          <a:lstStyle/>
          <a:p>
            <a:pPr lvl="0"/>
            <a:endParaRPr lang="en-US" noProof="0" dirty="0"/>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a:defRPr/>
            </a:pPr>
            <a:endParaRPr lang="en-US" dirty="0">
              <a:solidFill>
                <a:prstClr val="white">
                  <a:tint val="75000"/>
                </a:prstClr>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a:defRPr/>
            </a:pPr>
            <a:endParaRPr lang="en-US" dirty="0">
              <a:solidFill>
                <a:prstClr val="white">
                  <a:tint val="75000"/>
                </a:prstClr>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pPr>
              <a:defRPr/>
            </a:pPr>
            <a:fld id="{AB185078-A625-4C6B-A5E2-4890B7018A71}"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623020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23333" y="722313"/>
            <a:ext cx="11516784" cy="762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38152" y="1941513"/>
            <a:ext cx="10945283"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endParaRPr lang="en-US" dirty="0">
              <a:solidFill>
                <a:prstClr val="white">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prstClr val="white">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fld id="{08D39A91-0F90-430B-A509-20C5A4635446}" type="slidenum">
              <a:rPr lang="en-US">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28765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23333" y="722313"/>
            <a:ext cx="11516784" cy="762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38152" y="1941513"/>
            <a:ext cx="10945283"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endParaRPr lang="en-US" dirty="0">
              <a:solidFill>
                <a:prstClr val="white">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prstClr val="white">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fld id="{F4523CF3-3ED0-433E-9EE0-63EA4EAAA93C}" type="slidenum">
              <a:rPr lang="en-US">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3784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23333" y="722313"/>
            <a:ext cx="11516784"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38153" y="1941513"/>
            <a:ext cx="536998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11335" y="1941513"/>
            <a:ext cx="5372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dirty="0">
              <a:solidFill>
                <a:prstClr val="white">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prstClr val="white">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D783358B-E009-4F95-A14C-49A60AB2E877}" type="slidenum">
              <a:rPr lang="en-US">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38029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09600" y="1600200"/>
            <a:ext cx="5384800" cy="4533900"/>
          </a:xfrm>
        </p:spPr>
        <p:txBody>
          <a:bodyPr/>
          <a:lstStyle/>
          <a:p>
            <a:pPr lvl="0"/>
            <a:endParaRPr lang="en-US" noProof="0" dirty="0" smtClean="0"/>
          </a:p>
        </p:txBody>
      </p:sp>
      <p:sp>
        <p:nvSpPr>
          <p:cNvPr id="4" name="Text Placeholder 3"/>
          <p:cNvSpPr>
            <a:spLocks noGrp="1"/>
          </p:cNvSpPr>
          <p:nvPr>
            <p:ph type="body" sz="half" idx="2"/>
          </p:nvPr>
        </p:nvSpPr>
        <p:spPr>
          <a:xfrm>
            <a:off x="6197600" y="1600200"/>
            <a:ext cx="53848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51483DC8-2EE1-4F63-9501-AE89FC011964}" type="slidenum">
              <a:rPr lang="en-US">
                <a:solidFill>
                  <a:prstClr val="white">
                    <a:tint val="75000"/>
                  </a:prstClr>
                </a:solidFill>
              </a:rPr>
              <a:pPr>
                <a:defRPr/>
              </a:pPr>
              <a:t>‹#›</a:t>
            </a:fld>
            <a:endParaRPr lang="en-US" dirty="0">
              <a:solidFill>
                <a:prstClr val="white">
                  <a:tint val="75000"/>
                </a:prstClr>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n-US" dirty="0">
              <a:solidFill>
                <a:prstClr val="white">
                  <a:tint val="75000"/>
                </a:prstClr>
              </a:solidFil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n-US" dirty="0">
              <a:solidFill>
                <a:prstClr val="white">
                  <a:tint val="75000"/>
                </a:prstClr>
              </a:solidFill>
            </a:endParaRPr>
          </a:p>
        </p:txBody>
      </p:sp>
    </p:spTree>
    <p:extLst>
      <p:ext uri="{BB962C8B-B14F-4D97-AF65-F5344CB8AC3E}">
        <p14:creationId xmlns:p14="http://schemas.microsoft.com/office/powerpoint/2010/main" val="1541289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109728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3943350"/>
            <a:ext cx="109728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C06AADFF-49A1-4BB2-9FDD-990307FEC6E1}" type="slidenum">
              <a:rPr lang="en-US">
                <a:solidFill>
                  <a:prstClr val="white">
                    <a:tint val="75000"/>
                  </a:prstClr>
                </a:solidFill>
              </a:rPr>
              <a:pPr>
                <a:defRPr/>
              </a:pPr>
              <a:t>‹#›</a:t>
            </a:fld>
            <a:endParaRPr lang="en-US" dirty="0">
              <a:solidFill>
                <a:prstClr val="white">
                  <a:tint val="75000"/>
                </a:prstClr>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n-US" dirty="0">
              <a:solidFill>
                <a:prstClr val="white">
                  <a:tint val="75000"/>
                </a:prstClr>
              </a:solidFil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n-US" dirty="0">
              <a:solidFill>
                <a:prstClr val="white">
                  <a:tint val="75000"/>
                </a:prstClr>
              </a:solidFill>
            </a:endParaRPr>
          </a:p>
        </p:txBody>
      </p:sp>
    </p:spTree>
    <p:extLst>
      <p:ext uri="{BB962C8B-B14F-4D97-AF65-F5344CB8AC3E}">
        <p14:creationId xmlns:p14="http://schemas.microsoft.com/office/powerpoint/2010/main" val="1059490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81200"/>
            <a:ext cx="5384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4114800"/>
            <a:ext cx="5384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dirty="0">
              <a:solidFill>
                <a:prstClr val="white">
                  <a:tint val="75000"/>
                </a:prstClr>
              </a:solidFill>
            </a:endParaRPr>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dirty="0">
              <a:solidFill>
                <a:prstClr val="white">
                  <a:tint val="75000"/>
                </a:prstClr>
              </a:solidFill>
            </a:endParaRPr>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226268C0-C5D8-46FB-B1C4-6548BAD6B024}" type="slidenum">
              <a:rPr lang="en-US">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75377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6F79E80-105D-4CD8-AF07-4CEB9B9063CC}" type="datetime1">
              <a:rPr lang="en-US" smtClean="0">
                <a:solidFill>
                  <a:prstClr val="white">
                    <a:tint val="75000"/>
                  </a:prstClr>
                </a:solidFill>
              </a:rPr>
              <a:pPr/>
              <a:t>7/26/2018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E31375A4-56A4-47D6-9801-1991572033F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2847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9F2C64-0D63-44AF-997A-1B1FE1A96E19}" type="datetime1">
              <a:rPr lang="en-US" smtClean="0">
                <a:solidFill>
                  <a:prstClr val="white">
                    <a:tint val="75000"/>
                  </a:prstClr>
                </a:solidFill>
              </a:rPr>
              <a:pPr/>
              <a:t>7/26/2018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E31375A4-56A4-47D6-9801-1991572033F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0473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93EA110-C81D-4C5F-84B3-B5F5E7416EB9}" type="datetime1">
              <a:rPr lang="en-US" smtClean="0">
                <a:solidFill>
                  <a:prstClr val="white">
                    <a:tint val="75000"/>
                  </a:prstClr>
                </a:solidFill>
              </a:rPr>
              <a:pPr/>
              <a:t>7/26/2018</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E31375A4-56A4-47D6-9801-1991572033F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4748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8EC5ED-4C80-4726-926C-338D85485045}" type="datetime1">
              <a:rPr lang="en-US" smtClean="0">
                <a:solidFill>
                  <a:prstClr val="white">
                    <a:tint val="75000"/>
                  </a:prstClr>
                </a:solidFill>
              </a:rPr>
              <a:pPr/>
              <a:t>7/26/2018</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E31375A4-56A4-47D6-9801-1991572033F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7890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647976-C764-44D0-930D-1AC5846C8450}" type="datetime1">
              <a:rPr lang="en-US" smtClean="0">
                <a:solidFill>
                  <a:prstClr val="white">
                    <a:tint val="75000"/>
                  </a:prstClr>
                </a:solidFill>
              </a:rPr>
              <a:pPr/>
              <a:t>7/26/2018</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E31375A4-56A4-47D6-9801-1991572033F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65961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FA5702-ECF8-4274-B6BF-9D5EEBC26FE5}" type="datetime1">
              <a:rPr lang="en-US" smtClean="0">
                <a:solidFill>
                  <a:prstClr val="white">
                    <a:tint val="75000"/>
                  </a:prstClr>
                </a:solidFill>
              </a:rPr>
              <a:pPr/>
              <a:t>7/26/2018</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E31375A4-56A4-47D6-9801-1991572033F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582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566C6A-A83C-4E27-990F-89F11F779CE0}" type="datetime1">
              <a:rPr lang="en-US" smtClean="0">
                <a:solidFill>
                  <a:prstClr val="white">
                    <a:tint val="75000"/>
                  </a:prstClr>
                </a:solidFill>
              </a:rPr>
              <a:pPr/>
              <a:t>7/26/2018</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E31375A4-56A4-47D6-9801-1991572033F7}" type="slidenum">
              <a:rPr lang="en-US" smtClean="0">
                <a:solidFill>
                  <a:prstClr val="white">
                    <a:tint val="75000"/>
                  </a:prstClr>
                </a:solidFill>
              </a:rPr>
              <a:pPr/>
              <a:t>‹#›</a:t>
            </a:fld>
            <a:endParaRPr lang="en-US" dirty="0">
              <a:solidFill>
                <a:prstClr val="white">
                  <a:tint val="75000"/>
                </a:prstClr>
              </a:solidFill>
            </a:endParaRPr>
          </a:p>
        </p:txBody>
      </p:sp>
      <p:sp>
        <p:nvSpPr>
          <p:cNvPr id="8" name="Rectangle 7"/>
          <p:cNvSpPr/>
          <p:nvPr userDrawn="1"/>
        </p:nvSpPr>
        <p:spPr bwMode="hidden">
          <a:xfrm>
            <a:off x="0" y="0"/>
            <a:ext cx="7315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Tree>
    <p:extLst>
      <p:ext uri="{BB962C8B-B14F-4D97-AF65-F5344CB8AC3E}">
        <p14:creationId xmlns:p14="http://schemas.microsoft.com/office/powerpoint/2010/main" val="347388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solidFill>
                  <a:prstClr val="white">
                    <a:tint val="75000"/>
                  </a:prstClr>
                </a:solidFill>
              </a:rPr>
              <a:pPr/>
              <a:t>7/26/2018</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D57F1E4F-1CFF-5643-939E-02111984F56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76267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14E86EA-95E3-4DA0-97E2-7D1BBAC51A0F}" type="datetime1">
              <a:rPr lang="en-US" smtClean="0">
                <a:solidFill>
                  <a:prstClr val="white">
                    <a:tint val="75000"/>
                  </a:prstClr>
                </a:solidFill>
              </a:rPr>
              <a:pPr/>
              <a:t>7/26/2018</a:t>
            </a:fld>
            <a:endParaRPr lang="en-US" dirty="0">
              <a:solidFill>
                <a:prstClr val="white">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31375A4-56A4-47D6-9801-1991572033F7}"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6167843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www.vrpain.com/"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15827"/>
            <a:ext cx="12192000" cy="7857605"/>
          </a:xfrm>
          <a:prstGeom prst="rect">
            <a:avLst/>
          </a:prstGeom>
        </p:spPr>
      </p:pic>
      <p:sp>
        <p:nvSpPr>
          <p:cNvPr id="5" name="Title 4"/>
          <p:cNvSpPr>
            <a:spLocks noGrp="1"/>
          </p:cNvSpPr>
          <p:nvPr>
            <p:ph type="ctrTitle"/>
          </p:nvPr>
        </p:nvSpPr>
        <p:spPr>
          <a:xfrm>
            <a:off x="951722" y="-93306"/>
            <a:ext cx="10468947" cy="1380930"/>
          </a:xfrm>
        </p:spPr>
        <p:txBody>
          <a:bodyPr>
            <a:normAutofit fontScale="90000"/>
          </a:bodyPr>
          <a:lstStyle/>
          <a:p>
            <a:r>
              <a:rPr lang="en-US" dirty="0" smtClean="0"/>
              <a:t/>
            </a:r>
            <a:br>
              <a:rPr lang="en-US" dirty="0" smtClean="0"/>
            </a:br>
            <a:r>
              <a:rPr lang="en-US" dirty="0" smtClean="0"/>
              <a:t>Opioid(-)Sparing</a:t>
            </a:r>
            <a:r>
              <a:rPr lang="en-US" dirty="0" smtClean="0"/>
              <a:t>:  Assessing </a:t>
            </a:r>
            <a:r>
              <a:rPr lang="en-US" dirty="0"/>
              <a:t>opioid use and opioid </a:t>
            </a:r>
            <a:r>
              <a:rPr lang="en-US" dirty="0" smtClean="0"/>
              <a:t>outcomes in clinical trials </a:t>
            </a:r>
            <a:endParaRPr lang="en-US" dirty="0"/>
          </a:p>
        </p:txBody>
      </p:sp>
      <p:sp>
        <p:nvSpPr>
          <p:cNvPr id="6" name="Subtitle 5"/>
          <p:cNvSpPr>
            <a:spLocks noGrp="1"/>
          </p:cNvSpPr>
          <p:nvPr>
            <p:ph type="subTitle" idx="1"/>
          </p:nvPr>
        </p:nvSpPr>
        <p:spPr>
          <a:xfrm>
            <a:off x="1524000" y="4152122"/>
            <a:ext cx="9144000" cy="1105678"/>
          </a:xfrm>
        </p:spPr>
        <p:txBody>
          <a:bodyPr>
            <a:noAutofit/>
          </a:bodyPr>
          <a:lstStyle/>
          <a:p>
            <a:pPr>
              <a:lnSpc>
                <a:spcPct val="100000"/>
              </a:lnSpc>
            </a:pPr>
            <a:r>
              <a:rPr lang="en-US" sz="3200" dirty="0" smtClean="0"/>
              <a:t>Brett R. Stacey, MD</a:t>
            </a:r>
          </a:p>
          <a:p>
            <a:pPr>
              <a:lnSpc>
                <a:spcPct val="100000"/>
              </a:lnSpc>
            </a:pPr>
            <a:r>
              <a:rPr lang="en-US" sz="3200" dirty="0" smtClean="0"/>
              <a:t>Medical Director, UW Center for Pain Relief</a:t>
            </a:r>
          </a:p>
          <a:p>
            <a:pPr>
              <a:lnSpc>
                <a:spcPct val="100000"/>
              </a:lnSpc>
            </a:pPr>
            <a:r>
              <a:rPr lang="en-US" sz="3200" dirty="0" smtClean="0"/>
              <a:t>Professor, Anesthesiology &amp; Pain Medicine</a:t>
            </a:r>
            <a:endParaRPr lang="en-US" sz="3200" dirty="0"/>
          </a:p>
        </p:txBody>
      </p:sp>
    </p:spTree>
    <p:extLst>
      <p:ext uri="{BB962C8B-B14F-4D97-AF65-F5344CB8AC3E}">
        <p14:creationId xmlns:p14="http://schemas.microsoft.com/office/powerpoint/2010/main" val="397194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5400" dirty="0" smtClean="0"/>
              <a:t>Acute Pain</a:t>
            </a:r>
            <a:endParaRPr lang="en-US" sz="5400"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2907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Acute Pain: Opioid-Sparing Review</a:t>
            </a:r>
            <a:endParaRPr lang="en-US" sz="4000" dirty="0"/>
          </a:p>
        </p:txBody>
      </p:sp>
      <p:sp>
        <p:nvSpPr>
          <p:cNvPr id="3" name="Content Placeholder 2"/>
          <p:cNvSpPr>
            <a:spLocks noGrp="1"/>
          </p:cNvSpPr>
          <p:nvPr>
            <p:ph idx="1"/>
          </p:nvPr>
        </p:nvSpPr>
        <p:spPr>
          <a:xfrm>
            <a:off x="838200" y="1825625"/>
            <a:ext cx="10515600" cy="4017963"/>
          </a:xfrm>
        </p:spPr>
        <p:txBody>
          <a:bodyPr/>
          <a:lstStyle/>
          <a:p>
            <a:r>
              <a:rPr lang="en-US" sz="2800" dirty="0" smtClean="0"/>
              <a:t>Review of studies demonstrating “opioid-sparing:” adjuvant medications,  regional anesthesia, nerve blocks</a:t>
            </a:r>
          </a:p>
          <a:p>
            <a:pPr marL="0" indent="0">
              <a:buNone/>
            </a:pPr>
            <a:endParaRPr lang="en-US" sz="2800" dirty="0" smtClean="0"/>
          </a:p>
          <a:p>
            <a:r>
              <a:rPr lang="en-US" sz="2800" dirty="0"/>
              <a:t>R</a:t>
            </a:r>
            <a:r>
              <a:rPr lang="en-US" sz="2800" dirty="0" smtClean="0"/>
              <a:t>educed opioid consumption first 24 - 48 hours = most commonly reported opioid-sparing effect</a:t>
            </a:r>
          </a:p>
          <a:p>
            <a:endParaRPr lang="en-US" sz="2800" dirty="0" smtClean="0"/>
          </a:p>
          <a:p>
            <a:pPr marL="0" indent="0">
              <a:buNone/>
            </a:pPr>
            <a:r>
              <a:rPr lang="en-US" sz="2800" dirty="0" smtClean="0"/>
              <a:t>“</a:t>
            </a:r>
            <a:r>
              <a:rPr lang="en-US" sz="2800" dirty="0"/>
              <a:t>While individual pieces of optimal postoperative </a:t>
            </a:r>
            <a:r>
              <a:rPr lang="en-US" sz="2800" dirty="0" smtClean="0"/>
              <a:t>pain management </a:t>
            </a:r>
            <a:r>
              <a:rPr lang="en-US" sz="2800" dirty="0"/>
              <a:t>plans have been studied, long-term </a:t>
            </a:r>
            <a:r>
              <a:rPr lang="en-US" sz="2800" dirty="0" smtClean="0"/>
              <a:t>outcome data </a:t>
            </a:r>
            <a:r>
              <a:rPr lang="en-US" sz="2800" dirty="0"/>
              <a:t>are lacking, as well as data regarding rebound </a:t>
            </a:r>
            <a:r>
              <a:rPr lang="en-US" sz="2800" dirty="0" smtClean="0"/>
              <a:t>pain…. </a:t>
            </a:r>
            <a:r>
              <a:rPr lang="en-US" sz="2800" dirty="0"/>
              <a:t>there is much work </a:t>
            </a:r>
            <a:r>
              <a:rPr lang="en-US" sz="2800" dirty="0" smtClean="0"/>
              <a:t>to be </a:t>
            </a:r>
            <a:r>
              <a:rPr lang="en-US" sz="2800" dirty="0"/>
              <a:t>done.</a:t>
            </a:r>
          </a:p>
          <a:p>
            <a:endParaRPr lang="en-US" sz="2800" dirty="0" smtClean="0"/>
          </a:p>
          <a:p>
            <a:endParaRPr lang="en-US" dirty="0" smtClean="0"/>
          </a:p>
          <a:p>
            <a:pPr marL="342900" lvl="1" indent="0">
              <a:buNone/>
            </a:pPr>
            <a:endParaRPr lang="en-US" dirty="0" smtClean="0"/>
          </a:p>
          <a:p>
            <a:pPr lvl="1"/>
            <a:endParaRPr lang="en-US" dirty="0" smtClean="0"/>
          </a:p>
          <a:p>
            <a:endParaRPr lang="en-US" dirty="0"/>
          </a:p>
        </p:txBody>
      </p:sp>
      <p:sp>
        <p:nvSpPr>
          <p:cNvPr id="4" name="TextBox 3"/>
          <p:cNvSpPr txBox="1"/>
          <p:nvPr/>
        </p:nvSpPr>
        <p:spPr>
          <a:xfrm>
            <a:off x="371475" y="5978523"/>
            <a:ext cx="11387138" cy="523220"/>
          </a:xfrm>
          <a:prstGeom prst="rect">
            <a:avLst/>
          </a:prstGeom>
          <a:noFill/>
        </p:spPr>
        <p:txBody>
          <a:bodyPr wrap="square" rtlCol="0">
            <a:spAutoFit/>
          </a:bodyPr>
          <a:lstStyle/>
          <a:p>
            <a:r>
              <a:rPr lang="en-US" sz="1400" dirty="0"/>
              <a:t>Kumar, K., et al. (2017). "A Review of Opioid-Sparing Modalities in Perioperative Pain Management: Methods to Decrease Opioid Use Postoperatively." </a:t>
            </a:r>
            <a:r>
              <a:rPr lang="en-US" sz="1400" u="sng" dirty="0"/>
              <a:t>Anesthesia &amp; Analgesia</a:t>
            </a:r>
            <a:r>
              <a:rPr lang="en-US" sz="1400" dirty="0"/>
              <a:t> </a:t>
            </a:r>
            <a:r>
              <a:rPr lang="en-US" sz="1400" b="1" dirty="0"/>
              <a:t>125</a:t>
            </a:r>
            <a:r>
              <a:rPr lang="en-US" sz="1400" dirty="0"/>
              <a:t>(5): 1749-1760.</a:t>
            </a:r>
          </a:p>
        </p:txBody>
      </p:sp>
    </p:spTree>
    <p:extLst>
      <p:ext uri="{BB962C8B-B14F-4D97-AF65-F5344CB8AC3E}">
        <p14:creationId xmlns:p14="http://schemas.microsoft.com/office/powerpoint/2010/main" val="91763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t>Traditional PCRT Drug Study:</a:t>
            </a:r>
            <a:br>
              <a:rPr lang="en-US" sz="4400" dirty="0" smtClean="0"/>
            </a:br>
            <a:endParaRPr lang="en-US" sz="4400" dirty="0"/>
          </a:p>
        </p:txBody>
      </p:sp>
      <p:sp>
        <p:nvSpPr>
          <p:cNvPr id="3" name="Content Placeholder 2"/>
          <p:cNvSpPr>
            <a:spLocks noGrp="1"/>
          </p:cNvSpPr>
          <p:nvPr>
            <p:ph idx="1"/>
          </p:nvPr>
        </p:nvSpPr>
        <p:spPr/>
        <p:txBody>
          <a:bodyPr/>
          <a:lstStyle/>
          <a:p>
            <a:r>
              <a:rPr lang="en-US" dirty="0" smtClean="0"/>
              <a:t>Phase 3, multicenter DBPCRT </a:t>
            </a:r>
            <a:r>
              <a:rPr lang="en-US" dirty="0" err="1" smtClean="0"/>
              <a:t>SoluMatrix</a:t>
            </a:r>
            <a:r>
              <a:rPr lang="en-US" dirty="0" smtClean="0"/>
              <a:t> indomethacin, 462 subjects, </a:t>
            </a:r>
            <a:r>
              <a:rPr lang="en-US" dirty="0" err="1" smtClean="0"/>
              <a:t>bunionectomy</a:t>
            </a:r>
            <a:endParaRPr lang="en-US" dirty="0" smtClean="0"/>
          </a:p>
          <a:p>
            <a:r>
              <a:rPr lang="en-US" dirty="0" smtClean="0"/>
              <a:t>All subjects:  popliteal sciatic block + 1</a:t>
            </a:r>
            <a:r>
              <a:rPr lang="en-US" baseline="30000" dirty="0" smtClean="0"/>
              <a:t>st</a:t>
            </a:r>
            <a:r>
              <a:rPr lang="en-US" dirty="0" smtClean="0"/>
              <a:t> metatarsal block, continued till POD #1, study medication given on POD #1 for 48 hours</a:t>
            </a:r>
          </a:p>
          <a:p>
            <a:r>
              <a:rPr lang="en-US" dirty="0" smtClean="0"/>
              <a:t>Randomized to 3 different doses of </a:t>
            </a:r>
            <a:r>
              <a:rPr lang="en-US" dirty="0" err="1" smtClean="0"/>
              <a:t>SoluMatrix</a:t>
            </a:r>
            <a:r>
              <a:rPr lang="en-US" dirty="0" smtClean="0"/>
              <a:t> indomethacin, celecoxib, or placebo.</a:t>
            </a:r>
          </a:p>
          <a:p>
            <a:r>
              <a:rPr lang="en-US" dirty="0" smtClean="0"/>
              <a:t>Outcome measures: Pain Intensity Difference treatment groups vs Placebo, proportion of patients who used rescue (hydrocodone/apap), time to first use of  rescue, number of tablets</a:t>
            </a:r>
          </a:p>
          <a:p>
            <a:r>
              <a:rPr lang="en-US" dirty="0" smtClean="0"/>
              <a:t>Results:  active treatment resulted in reductions that were most pronounced after 24 hours</a:t>
            </a:r>
          </a:p>
          <a:p>
            <a:r>
              <a:rPr lang="en-US" dirty="0" smtClean="0"/>
              <a:t>Notes: </a:t>
            </a:r>
          </a:p>
          <a:p>
            <a:pPr lvl="1"/>
            <a:r>
              <a:rPr lang="en-US" dirty="0"/>
              <a:t>G</a:t>
            </a:r>
            <a:r>
              <a:rPr lang="en-US" dirty="0" smtClean="0"/>
              <a:t>iven the delay, starting early may have led to greater separation between groups</a:t>
            </a:r>
          </a:p>
          <a:p>
            <a:pPr lvl="1"/>
            <a:r>
              <a:rPr lang="en-US" dirty="0" smtClean="0"/>
              <a:t>What happens after the 48 hour study period?</a:t>
            </a:r>
          </a:p>
        </p:txBody>
      </p:sp>
      <p:pic>
        <p:nvPicPr>
          <p:cNvPr id="5" name="Picture 4"/>
          <p:cNvPicPr>
            <a:picLocks noChangeAspect="1"/>
          </p:cNvPicPr>
          <p:nvPr/>
        </p:nvPicPr>
        <p:blipFill>
          <a:blip r:embed="rId3"/>
          <a:stretch>
            <a:fillRect/>
          </a:stretch>
        </p:blipFill>
        <p:spPr>
          <a:xfrm>
            <a:off x="2009775" y="985840"/>
            <a:ext cx="8172450" cy="704850"/>
          </a:xfrm>
          <a:prstGeom prst="rect">
            <a:avLst/>
          </a:prstGeom>
        </p:spPr>
      </p:pic>
      <p:sp>
        <p:nvSpPr>
          <p:cNvPr id="6" name="TextBox 5"/>
          <p:cNvSpPr txBox="1"/>
          <p:nvPr/>
        </p:nvSpPr>
        <p:spPr>
          <a:xfrm>
            <a:off x="631064" y="6233375"/>
            <a:ext cx="10947043" cy="523220"/>
          </a:xfrm>
          <a:prstGeom prst="rect">
            <a:avLst/>
          </a:prstGeom>
          <a:noFill/>
        </p:spPr>
        <p:txBody>
          <a:bodyPr wrap="square" rtlCol="0">
            <a:spAutoFit/>
          </a:bodyPr>
          <a:lstStyle/>
          <a:p>
            <a:pPr algn="ctr"/>
            <a:r>
              <a:rPr lang="en-US" sz="1400" dirty="0" err="1"/>
              <a:t>Gharibo</a:t>
            </a:r>
            <a:r>
              <a:rPr lang="en-US" sz="1400" dirty="0"/>
              <a:t>, C. G., et al. (2018). "Opioid-sparing Effects of </a:t>
            </a:r>
            <a:r>
              <a:rPr lang="en-US" sz="1400" dirty="0" err="1"/>
              <a:t>SoluMatrix</a:t>
            </a:r>
            <a:r>
              <a:rPr lang="en-US" sz="1400" dirty="0"/>
              <a:t> Indomethacin in a Phase 3 Study in Patients With Acute Postoperative Pain." Clinical Journal of Pain 34(2): 138-144</a:t>
            </a:r>
            <a:r>
              <a:rPr lang="en-US" sz="1400" dirty="0" smtClean="0"/>
              <a:t>(Clinicaltrials.gov </a:t>
            </a:r>
            <a:r>
              <a:rPr lang="en-US" sz="1400" dirty="0"/>
              <a:t>identifier NCT01543685)</a:t>
            </a:r>
          </a:p>
        </p:txBody>
      </p:sp>
      <p:pic>
        <p:nvPicPr>
          <p:cNvPr id="7" name="Picture 6"/>
          <p:cNvPicPr>
            <a:picLocks noChangeAspect="1"/>
          </p:cNvPicPr>
          <p:nvPr/>
        </p:nvPicPr>
        <p:blipFill>
          <a:blip r:embed="rId4"/>
          <a:stretch>
            <a:fillRect/>
          </a:stretch>
        </p:blipFill>
        <p:spPr>
          <a:xfrm>
            <a:off x="838200" y="1338265"/>
            <a:ext cx="10215336" cy="4915565"/>
          </a:xfrm>
          <a:prstGeom prst="rect">
            <a:avLst/>
          </a:prstGeom>
        </p:spPr>
      </p:pic>
      <p:pic>
        <p:nvPicPr>
          <p:cNvPr id="8" name="Picture 7"/>
          <p:cNvPicPr>
            <a:picLocks noChangeAspect="1"/>
          </p:cNvPicPr>
          <p:nvPr/>
        </p:nvPicPr>
        <p:blipFill>
          <a:blip r:embed="rId5"/>
          <a:stretch>
            <a:fillRect/>
          </a:stretch>
        </p:blipFill>
        <p:spPr>
          <a:xfrm>
            <a:off x="3685053" y="70077"/>
            <a:ext cx="4621885" cy="6106886"/>
          </a:xfrm>
          <a:prstGeom prst="rect">
            <a:avLst/>
          </a:prstGeom>
        </p:spPr>
      </p:pic>
      <p:pic>
        <p:nvPicPr>
          <p:cNvPr id="9" name="Picture 8"/>
          <p:cNvPicPr>
            <a:picLocks noChangeAspect="1"/>
          </p:cNvPicPr>
          <p:nvPr/>
        </p:nvPicPr>
        <p:blipFill>
          <a:blip r:embed="rId6"/>
          <a:stretch>
            <a:fillRect/>
          </a:stretch>
        </p:blipFill>
        <p:spPr>
          <a:xfrm>
            <a:off x="2009775" y="6176963"/>
            <a:ext cx="8601075" cy="352425"/>
          </a:xfrm>
          <a:prstGeom prst="rect">
            <a:avLst/>
          </a:prstGeom>
        </p:spPr>
      </p:pic>
    </p:spTree>
    <p:extLst>
      <p:ext uri="{BB962C8B-B14F-4D97-AF65-F5344CB8AC3E}">
        <p14:creationId xmlns:p14="http://schemas.microsoft.com/office/powerpoint/2010/main" val="370295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2272"/>
            <a:ext cx="10515600" cy="620486"/>
          </a:xfrm>
        </p:spPr>
        <p:txBody>
          <a:bodyPr>
            <a:normAutofit fontScale="90000"/>
          </a:bodyPr>
          <a:lstStyle/>
          <a:p>
            <a:pPr algn="ctr"/>
            <a:r>
              <a:rPr lang="en-US" sz="4400" dirty="0" smtClean="0"/>
              <a:t>Acute Pain Opioid Sparing Phase III</a:t>
            </a:r>
            <a:endParaRPr lang="en-US" sz="4400" dirty="0"/>
          </a:p>
        </p:txBody>
      </p:sp>
      <p:sp>
        <p:nvSpPr>
          <p:cNvPr id="3" name="Content Placeholder 2"/>
          <p:cNvSpPr>
            <a:spLocks noGrp="1"/>
          </p:cNvSpPr>
          <p:nvPr>
            <p:ph idx="1"/>
          </p:nvPr>
        </p:nvSpPr>
        <p:spPr/>
        <p:txBody>
          <a:bodyPr/>
          <a:lstStyle/>
          <a:p>
            <a:r>
              <a:rPr lang="en-US" dirty="0" smtClean="0"/>
              <a:t>Two DBPCRTs  abdominal/pelvic or orthopedic surgery,  </a:t>
            </a:r>
            <a:r>
              <a:rPr lang="en-US" dirty="0" err="1"/>
              <a:t>hydroxypropyl</a:t>
            </a:r>
            <a:r>
              <a:rPr lang="en-US" dirty="0"/>
              <a:t>-</a:t>
            </a:r>
            <a:r>
              <a:rPr lang="el-GR" dirty="0"/>
              <a:t>β-</a:t>
            </a:r>
            <a:r>
              <a:rPr lang="en-US" dirty="0" err="1" smtClean="0"/>
              <a:t>cyclodextrin</a:t>
            </a:r>
            <a:r>
              <a:rPr lang="en-US" dirty="0"/>
              <a:t> </a:t>
            </a:r>
            <a:r>
              <a:rPr lang="en-US" dirty="0" smtClean="0"/>
              <a:t>(HP</a:t>
            </a:r>
            <a:r>
              <a:rPr lang="el-GR" dirty="0"/>
              <a:t>β</a:t>
            </a:r>
            <a:r>
              <a:rPr lang="en-US" dirty="0"/>
              <a:t>CD)-</a:t>
            </a:r>
            <a:r>
              <a:rPr lang="en-US" dirty="0" smtClean="0"/>
              <a:t>diclofenac, ketorolac,  or placebo, 608 subjects. </a:t>
            </a:r>
          </a:p>
          <a:p>
            <a:r>
              <a:rPr lang="en-US" dirty="0" smtClean="0"/>
              <a:t>Intervention:  IV NSAID or placebo.  Dose adjusted by non-pain factors (</a:t>
            </a:r>
            <a:r>
              <a:rPr lang="en-US" dirty="0" err="1" smtClean="0"/>
              <a:t>wt</a:t>
            </a:r>
            <a:r>
              <a:rPr lang="en-US" dirty="0" smtClean="0"/>
              <a:t>, risks, age)</a:t>
            </a:r>
          </a:p>
          <a:p>
            <a:r>
              <a:rPr lang="en-US" dirty="0" smtClean="0"/>
              <a:t>Opioid assessments:    IV Morphine bolus.   Proportion of patient requiring opioids, cumulative opioid dose and number of doses over 5 days.</a:t>
            </a:r>
          </a:p>
          <a:p>
            <a:r>
              <a:rPr lang="en-US" dirty="0" smtClean="0"/>
              <a:t>Results:  treatment groups were less likely to use opioids, used fewer doses,  fewer mg </a:t>
            </a:r>
          </a:p>
          <a:p>
            <a:r>
              <a:rPr lang="en-US" dirty="0" smtClean="0"/>
              <a:t>Notes:  not the primary outcomes of the studies, this is a combined secondary paper focused on opioids with varied patient population</a:t>
            </a:r>
            <a:endParaRPr lang="en-US" dirty="0"/>
          </a:p>
        </p:txBody>
      </p:sp>
      <p:pic>
        <p:nvPicPr>
          <p:cNvPr id="5" name="Picture 4"/>
          <p:cNvPicPr>
            <a:picLocks noChangeAspect="1"/>
          </p:cNvPicPr>
          <p:nvPr/>
        </p:nvPicPr>
        <p:blipFill>
          <a:blip r:embed="rId3"/>
          <a:stretch>
            <a:fillRect/>
          </a:stretch>
        </p:blipFill>
        <p:spPr>
          <a:xfrm>
            <a:off x="2890156" y="832758"/>
            <a:ext cx="7021286" cy="841502"/>
          </a:xfrm>
          <a:prstGeom prst="rect">
            <a:avLst/>
          </a:prstGeom>
        </p:spPr>
      </p:pic>
      <p:sp>
        <p:nvSpPr>
          <p:cNvPr id="6" name="TextBox 5"/>
          <p:cNvSpPr txBox="1"/>
          <p:nvPr/>
        </p:nvSpPr>
        <p:spPr>
          <a:xfrm>
            <a:off x="587828" y="6041571"/>
            <a:ext cx="11070771" cy="646331"/>
          </a:xfrm>
          <a:prstGeom prst="rect">
            <a:avLst/>
          </a:prstGeom>
          <a:noFill/>
        </p:spPr>
        <p:txBody>
          <a:bodyPr wrap="square" rtlCol="0">
            <a:spAutoFit/>
          </a:bodyPr>
          <a:lstStyle/>
          <a:p>
            <a:pPr algn="ctr"/>
            <a:r>
              <a:rPr lang="en-US" dirty="0" err="1"/>
              <a:t>Gan</a:t>
            </a:r>
            <a:r>
              <a:rPr lang="en-US" dirty="0"/>
              <a:t>, T. J., et al. (2017). "Postoperative opioid sparing with injectable </a:t>
            </a:r>
            <a:r>
              <a:rPr lang="en-US" dirty="0" err="1"/>
              <a:t>hydroxypropyl</a:t>
            </a:r>
            <a:r>
              <a:rPr lang="en-US" dirty="0"/>
              <a:t>-beta-</a:t>
            </a:r>
            <a:r>
              <a:rPr lang="en-US" dirty="0" err="1"/>
              <a:t>cyclodextrin</a:t>
            </a:r>
            <a:r>
              <a:rPr lang="en-US" dirty="0"/>
              <a:t>-diclofenac: pooled analysis of data from two Phase III clinical trials." </a:t>
            </a:r>
            <a:r>
              <a:rPr lang="en-US" u="sng" dirty="0"/>
              <a:t>J Pain Res </a:t>
            </a:r>
            <a:r>
              <a:rPr lang="en-US" b="1" u="sng" dirty="0"/>
              <a:t>10</a:t>
            </a:r>
            <a:r>
              <a:rPr lang="en-US" u="sng" dirty="0"/>
              <a:t>: 15-29. </a:t>
            </a:r>
            <a:r>
              <a:rPr lang="en-US" dirty="0"/>
              <a:t>(NCT00448110, NCT00507026)</a:t>
            </a:r>
          </a:p>
        </p:txBody>
      </p:sp>
      <p:pic>
        <p:nvPicPr>
          <p:cNvPr id="7" name="Picture 6"/>
          <p:cNvPicPr>
            <a:picLocks noChangeAspect="1"/>
          </p:cNvPicPr>
          <p:nvPr/>
        </p:nvPicPr>
        <p:blipFill>
          <a:blip r:embed="rId4"/>
          <a:stretch>
            <a:fillRect/>
          </a:stretch>
        </p:blipFill>
        <p:spPr>
          <a:xfrm>
            <a:off x="1624012" y="381000"/>
            <a:ext cx="8943975" cy="6096000"/>
          </a:xfrm>
          <a:prstGeom prst="rect">
            <a:avLst/>
          </a:prstGeom>
        </p:spPr>
      </p:pic>
      <p:pic>
        <p:nvPicPr>
          <p:cNvPr id="8" name="Picture 7"/>
          <p:cNvPicPr>
            <a:picLocks noChangeAspect="1"/>
          </p:cNvPicPr>
          <p:nvPr/>
        </p:nvPicPr>
        <p:blipFill>
          <a:blip r:embed="rId5"/>
          <a:stretch>
            <a:fillRect/>
          </a:stretch>
        </p:blipFill>
        <p:spPr>
          <a:xfrm>
            <a:off x="1628775" y="1033462"/>
            <a:ext cx="8934450" cy="4791075"/>
          </a:xfrm>
          <a:prstGeom prst="rect">
            <a:avLst/>
          </a:prstGeom>
        </p:spPr>
      </p:pic>
      <p:pic>
        <p:nvPicPr>
          <p:cNvPr id="9" name="Picture 8"/>
          <p:cNvPicPr>
            <a:picLocks noChangeAspect="1"/>
          </p:cNvPicPr>
          <p:nvPr/>
        </p:nvPicPr>
        <p:blipFill>
          <a:blip r:embed="rId6"/>
          <a:stretch>
            <a:fillRect/>
          </a:stretch>
        </p:blipFill>
        <p:spPr>
          <a:xfrm>
            <a:off x="618450" y="832758"/>
            <a:ext cx="11181541" cy="5644242"/>
          </a:xfrm>
          <a:prstGeom prst="rect">
            <a:avLst/>
          </a:prstGeom>
        </p:spPr>
      </p:pic>
    </p:spTree>
    <p:extLst>
      <p:ext uri="{BB962C8B-B14F-4D97-AF65-F5344CB8AC3E}">
        <p14:creationId xmlns:p14="http://schemas.microsoft.com/office/powerpoint/2010/main" val="113829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38200" y="2860767"/>
            <a:ext cx="10515600" cy="3316196"/>
          </a:xfrm>
        </p:spPr>
        <p:txBody>
          <a:bodyPr/>
          <a:lstStyle/>
          <a:p>
            <a:r>
              <a:rPr lang="en-US" dirty="0" smtClean="0"/>
              <a:t>416 patients with acute moderate to severe extremity pain, randomized</a:t>
            </a:r>
          </a:p>
          <a:p>
            <a:r>
              <a:rPr lang="en-US" dirty="0" smtClean="0"/>
              <a:t>Outcomes assessed after 2 hours  (remember, it is an ED study)</a:t>
            </a:r>
          </a:p>
          <a:p>
            <a:pPr marL="0" indent="0">
              <a:buNone/>
            </a:pPr>
            <a:endParaRPr lang="en-US" dirty="0"/>
          </a:p>
        </p:txBody>
      </p:sp>
      <p:pic>
        <p:nvPicPr>
          <p:cNvPr id="8" name="Picture 7"/>
          <p:cNvPicPr>
            <a:picLocks noChangeAspect="1"/>
          </p:cNvPicPr>
          <p:nvPr/>
        </p:nvPicPr>
        <p:blipFill>
          <a:blip r:embed="rId3"/>
          <a:stretch>
            <a:fillRect/>
          </a:stretch>
        </p:blipFill>
        <p:spPr>
          <a:xfrm>
            <a:off x="1757362" y="0"/>
            <a:ext cx="8677275" cy="2724150"/>
          </a:xfrm>
          <a:prstGeom prst="rect">
            <a:avLst/>
          </a:prstGeom>
        </p:spPr>
      </p:pic>
      <p:sp>
        <p:nvSpPr>
          <p:cNvPr id="11" name="TextBox 10"/>
          <p:cNvSpPr txBox="1"/>
          <p:nvPr/>
        </p:nvSpPr>
        <p:spPr>
          <a:xfrm>
            <a:off x="117566" y="6439989"/>
            <a:ext cx="11952514" cy="246221"/>
          </a:xfrm>
          <a:prstGeom prst="rect">
            <a:avLst/>
          </a:prstGeom>
          <a:noFill/>
        </p:spPr>
        <p:txBody>
          <a:bodyPr wrap="square" rtlCol="0">
            <a:spAutoFit/>
          </a:bodyPr>
          <a:lstStyle/>
          <a:p>
            <a:pPr algn="ctr"/>
            <a:r>
              <a:rPr lang="en-US" sz="1000" dirty="0">
                <a:solidFill>
                  <a:prstClr val="white"/>
                </a:solidFill>
              </a:rPr>
              <a:t>Chang, A. K., et al. (2017). "Effect of a Single Dose of Oral Opioid and </a:t>
            </a:r>
            <a:r>
              <a:rPr lang="en-US" sz="1000" dirty="0" err="1">
                <a:solidFill>
                  <a:prstClr val="white"/>
                </a:solidFill>
              </a:rPr>
              <a:t>Nonopioid</a:t>
            </a:r>
            <a:r>
              <a:rPr lang="en-US" sz="1000" dirty="0">
                <a:solidFill>
                  <a:prstClr val="white"/>
                </a:solidFill>
              </a:rPr>
              <a:t> Analgesics on Acute Extremity Pain in the Emergency Department: A Randomized Clinical Trial." </a:t>
            </a:r>
            <a:r>
              <a:rPr lang="en-US" sz="1000" u="sng" dirty="0">
                <a:solidFill>
                  <a:prstClr val="white"/>
                </a:solidFill>
              </a:rPr>
              <a:t>JAMA </a:t>
            </a:r>
            <a:r>
              <a:rPr lang="en-US" sz="1000" b="1" u="sng" dirty="0">
                <a:solidFill>
                  <a:prstClr val="white"/>
                </a:solidFill>
              </a:rPr>
              <a:t>318</a:t>
            </a:r>
            <a:r>
              <a:rPr lang="en-US" sz="1000" u="sng" dirty="0">
                <a:solidFill>
                  <a:prstClr val="white"/>
                </a:solidFill>
              </a:rPr>
              <a:t>(17): 1661-1667.</a:t>
            </a:r>
          </a:p>
        </p:txBody>
      </p:sp>
      <p:pic>
        <p:nvPicPr>
          <p:cNvPr id="9" name="Picture 8"/>
          <p:cNvPicPr>
            <a:picLocks noChangeAspect="1"/>
          </p:cNvPicPr>
          <p:nvPr/>
        </p:nvPicPr>
        <p:blipFill>
          <a:blip r:embed="rId4"/>
          <a:stretch>
            <a:fillRect/>
          </a:stretch>
        </p:blipFill>
        <p:spPr>
          <a:xfrm>
            <a:off x="2073" y="1501233"/>
            <a:ext cx="12192000" cy="4638979"/>
          </a:xfrm>
          <a:prstGeom prst="rect">
            <a:avLst/>
          </a:prstGeom>
        </p:spPr>
      </p:pic>
      <p:pic>
        <p:nvPicPr>
          <p:cNvPr id="10" name="Picture 9"/>
          <p:cNvPicPr>
            <a:picLocks noChangeAspect="1"/>
          </p:cNvPicPr>
          <p:nvPr/>
        </p:nvPicPr>
        <p:blipFill>
          <a:blip r:embed="rId5"/>
          <a:stretch>
            <a:fillRect/>
          </a:stretch>
        </p:blipFill>
        <p:spPr>
          <a:xfrm>
            <a:off x="0" y="964680"/>
            <a:ext cx="12194073" cy="5721530"/>
          </a:xfrm>
          <a:prstGeom prst="rect">
            <a:avLst/>
          </a:prstGeom>
        </p:spPr>
      </p:pic>
    </p:spTree>
    <p:extLst>
      <p:ext uri="{BB962C8B-B14F-4D97-AF65-F5344CB8AC3E}">
        <p14:creationId xmlns:p14="http://schemas.microsoft.com/office/powerpoint/2010/main" val="260804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606423"/>
          </a:xfrm>
        </p:spPr>
        <p:txBody>
          <a:bodyPr>
            <a:normAutofit fontScale="90000"/>
          </a:bodyPr>
          <a:lstStyle/>
          <a:p>
            <a:pPr algn="ctr"/>
            <a:r>
              <a:rPr lang="en-US" sz="4400" dirty="0" smtClean="0"/>
              <a:t>Acute Pain: Duration of Analgesia</a:t>
            </a:r>
            <a:endParaRPr lang="en-US" sz="4400" dirty="0"/>
          </a:p>
        </p:txBody>
      </p:sp>
      <p:sp>
        <p:nvSpPr>
          <p:cNvPr id="3" name="Content Placeholder 2"/>
          <p:cNvSpPr>
            <a:spLocks noGrp="1"/>
          </p:cNvSpPr>
          <p:nvPr>
            <p:ph idx="1"/>
          </p:nvPr>
        </p:nvSpPr>
        <p:spPr>
          <a:xfrm>
            <a:off x="838200" y="1271588"/>
            <a:ext cx="10515600" cy="4905375"/>
          </a:xfrm>
        </p:spPr>
        <p:txBody>
          <a:bodyPr/>
          <a:lstStyle/>
          <a:p>
            <a:r>
              <a:rPr lang="en-US" dirty="0" smtClean="0"/>
              <a:t>Often assessed as time to first request </a:t>
            </a:r>
            <a:r>
              <a:rPr lang="en-US" smtClean="0"/>
              <a:t>for analgesia </a:t>
            </a:r>
            <a:endParaRPr lang="en-US" dirty="0" smtClean="0"/>
          </a:p>
          <a:p>
            <a:r>
              <a:rPr lang="en-US" dirty="0" smtClean="0"/>
              <a:t>This study had opioid dosing and presumed opioid side effects as outcome measures</a:t>
            </a:r>
          </a:p>
          <a:p>
            <a:pPr marL="0" indent="0">
              <a:buNone/>
            </a:pPr>
            <a:endParaRPr lang="en-US" dirty="0"/>
          </a:p>
        </p:txBody>
      </p:sp>
      <p:pic>
        <p:nvPicPr>
          <p:cNvPr id="4" name="Picture 3"/>
          <p:cNvPicPr>
            <a:picLocks noChangeAspect="1"/>
          </p:cNvPicPr>
          <p:nvPr/>
        </p:nvPicPr>
        <p:blipFill>
          <a:blip r:embed="rId3"/>
          <a:stretch>
            <a:fillRect/>
          </a:stretch>
        </p:blipFill>
        <p:spPr>
          <a:xfrm>
            <a:off x="338137" y="3901281"/>
            <a:ext cx="11515725" cy="2343150"/>
          </a:xfrm>
          <a:prstGeom prst="rect">
            <a:avLst/>
          </a:prstGeom>
        </p:spPr>
      </p:pic>
      <p:sp>
        <p:nvSpPr>
          <p:cNvPr id="5" name="TextBox 4"/>
          <p:cNvSpPr txBox="1"/>
          <p:nvPr/>
        </p:nvSpPr>
        <p:spPr>
          <a:xfrm>
            <a:off x="212271" y="6311898"/>
            <a:ext cx="11822413" cy="646331"/>
          </a:xfrm>
          <a:prstGeom prst="rect">
            <a:avLst/>
          </a:prstGeom>
          <a:noFill/>
        </p:spPr>
        <p:txBody>
          <a:bodyPr wrap="square" rtlCol="0">
            <a:spAutoFit/>
          </a:bodyPr>
          <a:lstStyle/>
          <a:p>
            <a:r>
              <a:rPr lang="en-US" sz="1200" dirty="0"/>
              <a:t>Abdallah, F. W., et al. (2015). "Intravenous Dexamethasone and </a:t>
            </a:r>
            <a:r>
              <a:rPr lang="en-US" sz="1200" dirty="0" err="1"/>
              <a:t>Perineural</a:t>
            </a:r>
            <a:r>
              <a:rPr lang="en-US" sz="1200" dirty="0"/>
              <a:t> Dexamethasone Similarly Prolong the Duration of Analgesia After Supraclavicular Brachial Plexus Block: A Randomized, Triple-Arm, Double-Blind, Placebo-Controlled Trial." </a:t>
            </a:r>
            <a:r>
              <a:rPr lang="en-US" sz="1200" u="sng" dirty="0"/>
              <a:t>Regional Anesthesia and Pain Medicine </a:t>
            </a:r>
            <a:r>
              <a:rPr lang="en-US" sz="1200" b="1" u="sng" dirty="0"/>
              <a:t>40</a:t>
            </a:r>
            <a:r>
              <a:rPr lang="en-US" sz="1200" u="sng" dirty="0"/>
              <a:t>(2): 125-132.</a:t>
            </a:r>
          </a:p>
          <a:p>
            <a:endParaRPr lang="en-US" sz="1200" dirty="0"/>
          </a:p>
        </p:txBody>
      </p:sp>
      <p:pic>
        <p:nvPicPr>
          <p:cNvPr id="6" name="Picture 5"/>
          <p:cNvPicPr>
            <a:picLocks noChangeAspect="1"/>
          </p:cNvPicPr>
          <p:nvPr/>
        </p:nvPicPr>
        <p:blipFill>
          <a:blip r:embed="rId4"/>
          <a:stretch>
            <a:fillRect/>
          </a:stretch>
        </p:blipFill>
        <p:spPr>
          <a:xfrm>
            <a:off x="838200" y="2213958"/>
            <a:ext cx="10720387" cy="1687323"/>
          </a:xfrm>
          <a:prstGeom prst="rect">
            <a:avLst/>
          </a:prstGeom>
        </p:spPr>
      </p:pic>
    </p:spTree>
    <p:extLst>
      <p:ext uri="{BB962C8B-B14F-4D97-AF65-F5344CB8AC3E}">
        <p14:creationId xmlns:p14="http://schemas.microsoft.com/office/powerpoint/2010/main" val="390536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363163" y="-69992"/>
            <a:ext cx="5465673" cy="1747803"/>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38200" y="1812746"/>
            <a:ext cx="10515600" cy="4351338"/>
          </a:xfrm>
        </p:spPr>
        <p:txBody>
          <a:bodyPr/>
          <a:lstStyle/>
          <a:p>
            <a:r>
              <a:rPr lang="en-US" dirty="0" smtClean="0"/>
              <a:t>Hospitalized patients undergoing painful wound care, standard treatment = IV Fentanyl</a:t>
            </a:r>
          </a:p>
          <a:p>
            <a:r>
              <a:rPr lang="en-US" dirty="0" smtClean="0"/>
              <a:t>Within-subject RCT IVR vs no IVR; 18 subjects</a:t>
            </a:r>
          </a:p>
          <a:p>
            <a:r>
              <a:rPr lang="en-US" dirty="0" smtClean="0"/>
              <a:t>Intervention: VR goggles, headset,  use of mouse in </a:t>
            </a:r>
            <a:r>
              <a:rPr lang="en-US" dirty="0" err="1" smtClean="0"/>
              <a:t>SnowWorld</a:t>
            </a:r>
            <a:r>
              <a:rPr lang="en-US" dirty="0" smtClean="0"/>
              <a:t>  (</a:t>
            </a:r>
            <a:r>
              <a:rPr lang="en-US" dirty="0" smtClean="0">
                <a:hlinkClick r:id="rId4"/>
              </a:rPr>
              <a:t>www.vrpain.com</a:t>
            </a:r>
            <a:r>
              <a:rPr lang="en-US" dirty="0" smtClean="0"/>
              <a:t>)</a:t>
            </a:r>
          </a:p>
          <a:p>
            <a:r>
              <a:rPr lang="en-US" dirty="0" smtClean="0"/>
              <a:t>Outcome measures:  fentanyl total dose, # of doses, 0-10 verbal numeric scale</a:t>
            </a:r>
          </a:p>
          <a:p>
            <a:r>
              <a:rPr lang="en-US" dirty="0" smtClean="0"/>
              <a:t>Results:   Statistically fewer requests for opioid, total dose of fentanyl reduced from 103.1 to 91.7 mcg, pain no different.</a:t>
            </a:r>
          </a:p>
          <a:p>
            <a:r>
              <a:rPr lang="en-US" dirty="0" smtClean="0"/>
              <a:t>Notes:  novel intervention.  Standardized pretreatment with 1 mcg/kg fentanyl decreased the possibility of a larger dose reduction.</a:t>
            </a:r>
            <a:endParaRPr lang="en-US" dirty="0"/>
          </a:p>
        </p:txBody>
      </p:sp>
      <p:sp>
        <p:nvSpPr>
          <p:cNvPr id="6" name="TextBox 5"/>
          <p:cNvSpPr txBox="1"/>
          <p:nvPr/>
        </p:nvSpPr>
        <p:spPr>
          <a:xfrm>
            <a:off x="540913" y="5821251"/>
            <a:ext cx="11127346" cy="584775"/>
          </a:xfrm>
          <a:prstGeom prst="rect">
            <a:avLst/>
          </a:prstGeom>
          <a:noFill/>
        </p:spPr>
        <p:txBody>
          <a:bodyPr wrap="square" rtlCol="0">
            <a:spAutoFit/>
          </a:bodyPr>
          <a:lstStyle/>
          <a:p>
            <a:pPr algn="ctr"/>
            <a:r>
              <a:rPr lang="en-US" sz="1600" dirty="0" err="1"/>
              <a:t>McSherry</a:t>
            </a:r>
            <a:r>
              <a:rPr lang="en-US" sz="1600" dirty="0"/>
              <a:t>, T., et al. (2018). "Randomized, Crossover Study of Immersive Virtual Reality to Decrease Opioid Use During Painful Wound Care Procedures in Adults." </a:t>
            </a:r>
            <a:r>
              <a:rPr lang="en-US" sz="1600" u="sng" dirty="0"/>
              <a:t>J Burn Care Res </a:t>
            </a:r>
            <a:r>
              <a:rPr lang="en-US" sz="1600" b="1" u="sng" dirty="0"/>
              <a:t>39</a:t>
            </a:r>
            <a:r>
              <a:rPr lang="en-US" sz="1600" u="sng" dirty="0"/>
              <a:t>(2): 278-285.</a:t>
            </a:r>
            <a:endParaRPr lang="en-US" sz="1600" dirty="0"/>
          </a:p>
        </p:txBody>
      </p:sp>
      <p:pic>
        <p:nvPicPr>
          <p:cNvPr id="7" name="Picture 6"/>
          <p:cNvPicPr>
            <a:picLocks noChangeAspect="1"/>
          </p:cNvPicPr>
          <p:nvPr/>
        </p:nvPicPr>
        <p:blipFill>
          <a:blip r:embed="rId5"/>
          <a:stretch>
            <a:fillRect/>
          </a:stretch>
        </p:blipFill>
        <p:spPr>
          <a:xfrm>
            <a:off x="3729797" y="0"/>
            <a:ext cx="4749578" cy="6858000"/>
          </a:xfrm>
          <a:prstGeom prst="rect">
            <a:avLst/>
          </a:prstGeom>
        </p:spPr>
      </p:pic>
    </p:spTree>
    <p:extLst>
      <p:ext uri="{BB962C8B-B14F-4D97-AF65-F5344CB8AC3E}">
        <p14:creationId xmlns:p14="http://schemas.microsoft.com/office/powerpoint/2010/main" val="3574170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14039"/>
            <a:ext cx="10515600" cy="876651"/>
          </a:xfrm>
        </p:spPr>
        <p:txBody>
          <a:bodyPr>
            <a:normAutofit fontScale="90000"/>
          </a:bodyPr>
          <a:lstStyle/>
          <a:p>
            <a:pPr algn="ctr"/>
            <a:r>
              <a:rPr lang="en-US" sz="4400" dirty="0" smtClean="0"/>
              <a:t>ERAS</a:t>
            </a:r>
            <a:br>
              <a:rPr lang="en-US" sz="4400" dirty="0" smtClean="0"/>
            </a:br>
            <a:r>
              <a:rPr lang="en-US" sz="4400" dirty="0" smtClean="0"/>
              <a:t/>
            </a:r>
            <a:br>
              <a:rPr lang="en-US" sz="4400" dirty="0" smtClean="0"/>
            </a:br>
            <a:endParaRPr lang="en-US" sz="4400" dirty="0"/>
          </a:p>
        </p:txBody>
      </p:sp>
      <p:sp>
        <p:nvSpPr>
          <p:cNvPr id="3" name="Content Placeholder 2"/>
          <p:cNvSpPr>
            <a:spLocks noGrp="1"/>
          </p:cNvSpPr>
          <p:nvPr>
            <p:ph idx="1"/>
          </p:nvPr>
        </p:nvSpPr>
        <p:spPr>
          <a:xfrm>
            <a:off x="685800" y="1385888"/>
            <a:ext cx="10668000" cy="4700587"/>
          </a:xfrm>
        </p:spPr>
        <p:txBody>
          <a:bodyPr>
            <a:normAutofit fontScale="92500" lnSpcReduction="10000"/>
          </a:bodyPr>
          <a:lstStyle/>
          <a:p>
            <a:r>
              <a:rPr lang="en-US" sz="2400" dirty="0" smtClean="0"/>
              <a:t>Pre-emptive analgesia, preventive analgesia: a focus on delaying/minimizing pain, often with one single intervention</a:t>
            </a:r>
          </a:p>
          <a:p>
            <a:r>
              <a:rPr lang="en-US" sz="2400" dirty="0" smtClean="0"/>
              <a:t>Multimodal analgesia:  mainly anesthesia interventions, analgesia in the title</a:t>
            </a:r>
          </a:p>
          <a:p>
            <a:r>
              <a:rPr lang="en-US" sz="2400" dirty="0" smtClean="0"/>
              <a:t>Enhanced </a:t>
            </a:r>
            <a:r>
              <a:rPr lang="en-US" sz="2400" dirty="0"/>
              <a:t>Recovery After </a:t>
            </a:r>
            <a:r>
              <a:rPr lang="en-US" sz="2400" dirty="0" smtClean="0"/>
              <a:t>Surgery:</a:t>
            </a:r>
            <a:r>
              <a:rPr lang="en-US" sz="2400" dirty="0"/>
              <a:t> </a:t>
            </a:r>
            <a:r>
              <a:rPr lang="en-US" sz="2400" dirty="0" smtClean="0"/>
              <a:t>(ERAS):  many interventions, systematic multifaceted team approach spanning </a:t>
            </a:r>
            <a:r>
              <a:rPr lang="en-US" sz="2400" dirty="0" err="1" smtClean="0"/>
              <a:t>periop</a:t>
            </a:r>
            <a:r>
              <a:rPr lang="en-US" sz="2400" dirty="0" smtClean="0"/>
              <a:t> period, multiple objectives, improved pain control not the sole focus.</a:t>
            </a:r>
          </a:p>
          <a:p>
            <a:r>
              <a:rPr lang="en-US" sz="2400" dirty="0" smtClean="0"/>
              <a:t>One of the commonly reported benefits of ERAS protocols is reduced reliance on opioids </a:t>
            </a:r>
          </a:p>
          <a:p>
            <a:pPr marL="0" indent="0">
              <a:buNone/>
            </a:pPr>
            <a:endParaRPr lang="en-US" sz="2400" dirty="0" smtClean="0"/>
          </a:p>
          <a:p>
            <a:r>
              <a:rPr lang="en-US" sz="2400" dirty="0" smtClean="0"/>
              <a:t>How that is reported is variable:</a:t>
            </a:r>
          </a:p>
          <a:p>
            <a:pPr lvl="1"/>
            <a:r>
              <a:rPr lang="en-US" sz="2400" dirty="0" smtClean="0"/>
              <a:t>Meta-analysis #1:  Lau &amp; Chamberlain 2016: 42 RCTs reviewed,  mainly reported LOS, readmission, costs, complications, GI function, etc.  DID NOT REPORT OPIOID DOSING/OPIOID REDUCTION</a:t>
            </a:r>
          </a:p>
          <a:p>
            <a:pPr lvl="1"/>
            <a:r>
              <a:rPr lang="en-US" sz="2400" dirty="0" smtClean="0"/>
              <a:t>Review #2:  Wick et al 2017:  prominent focus on opioids, overview, specific measures not reported</a:t>
            </a:r>
            <a:endParaRPr lang="en-US" sz="2400" dirty="0"/>
          </a:p>
        </p:txBody>
      </p:sp>
      <p:sp>
        <p:nvSpPr>
          <p:cNvPr id="4" name="TextBox 3"/>
          <p:cNvSpPr txBox="1"/>
          <p:nvPr/>
        </p:nvSpPr>
        <p:spPr>
          <a:xfrm>
            <a:off x="557213" y="6272213"/>
            <a:ext cx="11201400" cy="461665"/>
          </a:xfrm>
          <a:prstGeom prst="rect">
            <a:avLst/>
          </a:prstGeom>
          <a:noFill/>
        </p:spPr>
        <p:txBody>
          <a:bodyPr wrap="square" rtlCol="0">
            <a:spAutoFit/>
          </a:bodyPr>
          <a:lstStyle/>
          <a:p>
            <a:r>
              <a:rPr lang="en-US" sz="1200" dirty="0"/>
              <a:t>Lau, C. S. and R. S. Chamberlain (2017). "Enhanced Recovery After Surgery Programs Improve Patient Outcomes and Recovery: A Meta-analysis." </a:t>
            </a:r>
            <a:r>
              <a:rPr lang="en-US" sz="1200" u="sng" dirty="0"/>
              <a:t>World J </a:t>
            </a:r>
            <a:r>
              <a:rPr lang="en-US" sz="1200" u="sng" dirty="0" err="1"/>
              <a:t>Surg</a:t>
            </a:r>
            <a:r>
              <a:rPr lang="en-US" sz="1200" u="sng" dirty="0"/>
              <a:t> </a:t>
            </a:r>
            <a:r>
              <a:rPr lang="en-US" sz="1200" b="1" u="sng" dirty="0"/>
              <a:t>41</a:t>
            </a:r>
            <a:r>
              <a:rPr lang="en-US" sz="1200" u="sng" dirty="0"/>
              <a:t>(4): 899-913</a:t>
            </a:r>
            <a:r>
              <a:rPr lang="en-US" sz="1200" u="sng" dirty="0" smtClean="0"/>
              <a:t>.</a:t>
            </a:r>
          </a:p>
          <a:p>
            <a:r>
              <a:rPr lang="en-US" sz="1200" dirty="0"/>
              <a:t>Wick, E. C., et al. (2017). "Postoperative Multimodal Analgesia Pain Management With </a:t>
            </a:r>
            <a:r>
              <a:rPr lang="en-US" sz="1200" dirty="0" err="1"/>
              <a:t>Nonopioid</a:t>
            </a:r>
            <a:r>
              <a:rPr lang="en-US" sz="1200" dirty="0"/>
              <a:t> Analgesics and Techniques: A Review." </a:t>
            </a:r>
            <a:r>
              <a:rPr lang="en-US" sz="1200" u="sng" dirty="0"/>
              <a:t>JAMA </a:t>
            </a:r>
            <a:r>
              <a:rPr lang="en-US" sz="1200" u="sng" dirty="0" err="1"/>
              <a:t>Surg</a:t>
            </a:r>
            <a:r>
              <a:rPr lang="en-US" sz="1200" u="sng" dirty="0"/>
              <a:t> </a:t>
            </a:r>
            <a:r>
              <a:rPr lang="en-US" sz="1200" b="1" u="sng" dirty="0"/>
              <a:t>152</a:t>
            </a:r>
            <a:r>
              <a:rPr lang="en-US" sz="1200" u="sng" dirty="0"/>
              <a:t>(7): 691-697.</a:t>
            </a:r>
            <a:endParaRPr lang="en-US" sz="1200" dirty="0"/>
          </a:p>
        </p:txBody>
      </p:sp>
    </p:spTree>
    <p:extLst>
      <p:ext uri="{BB962C8B-B14F-4D97-AF65-F5344CB8AC3E}">
        <p14:creationId xmlns:p14="http://schemas.microsoft.com/office/powerpoint/2010/main" val="234203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63805" y="71439"/>
            <a:ext cx="4460033" cy="477304"/>
          </a:xfrm>
          <a:prstGeom prst="rect">
            <a:avLst/>
          </a:prstGeom>
        </p:spPr>
      </p:pic>
      <p:sp>
        <p:nvSpPr>
          <p:cNvPr id="2" name="Content Placeholder 1"/>
          <p:cNvSpPr>
            <a:spLocks noGrp="1"/>
          </p:cNvSpPr>
          <p:nvPr>
            <p:ph idx="1"/>
          </p:nvPr>
        </p:nvSpPr>
        <p:spPr>
          <a:xfrm>
            <a:off x="365760" y="1348274"/>
            <a:ext cx="11216640" cy="4138126"/>
          </a:xfrm>
        </p:spPr>
        <p:txBody>
          <a:bodyPr>
            <a:normAutofit/>
          </a:bodyPr>
          <a:lstStyle/>
          <a:p>
            <a:pPr marL="457200" indent="-457200">
              <a:buFont typeface="Arial" panose="020B0604020202020204" pitchFamily="34" charset="0"/>
              <a:buChar char="•"/>
            </a:pPr>
            <a:r>
              <a:rPr lang="en-US" sz="3200" dirty="0" smtClean="0"/>
              <a:t>Across multiple procedures: 42-71% opioids unused  and  typically available for unmonitored use</a:t>
            </a:r>
          </a:p>
          <a:p>
            <a:pPr marL="457200" indent="-457200">
              <a:buFont typeface="Arial" panose="020B0604020202020204" pitchFamily="34" charset="0"/>
              <a:buChar char="•"/>
            </a:pPr>
            <a:r>
              <a:rPr lang="en-US" sz="3200" dirty="0" smtClean="0"/>
              <a:t>Persistent opioid use just as likely after minor surgery</a:t>
            </a:r>
          </a:p>
          <a:p>
            <a:pPr marL="457200" indent="-457200">
              <a:buFont typeface="Arial" panose="020B0604020202020204" pitchFamily="34" charset="0"/>
              <a:buChar char="•"/>
            </a:pPr>
            <a:r>
              <a:rPr lang="en-US" sz="3200" dirty="0" smtClean="0"/>
              <a:t>Prescribing less</a:t>
            </a:r>
          </a:p>
          <a:p>
            <a:pPr marL="1600200" lvl="1" indent="-457200"/>
            <a:r>
              <a:rPr lang="en-US" sz="3200" dirty="0" smtClean="0"/>
              <a:t>Patients just as satisfied</a:t>
            </a:r>
          </a:p>
          <a:p>
            <a:pPr marL="1600200" lvl="1" indent="-457200"/>
            <a:r>
              <a:rPr lang="en-US" sz="3200" dirty="0" smtClean="0"/>
              <a:t>Don’t have more pain</a:t>
            </a:r>
          </a:p>
          <a:p>
            <a:pPr marL="1600200" lvl="1" indent="-457200"/>
            <a:r>
              <a:rPr lang="en-US" sz="3200" dirty="0" smtClean="0"/>
              <a:t>Use fewer pills (lower doses) for shorter duration</a:t>
            </a:r>
          </a:p>
          <a:p>
            <a:pPr marL="1600200" lvl="1" indent="-457200"/>
            <a:r>
              <a:rPr lang="en-US" sz="3200" dirty="0" smtClean="0"/>
              <a:t>Not more likely to get refills</a:t>
            </a:r>
          </a:p>
          <a:p>
            <a:pPr marL="457200" indent="-457200"/>
            <a:endParaRPr lang="en-US" dirty="0"/>
          </a:p>
        </p:txBody>
      </p:sp>
      <p:sp>
        <p:nvSpPr>
          <p:cNvPr id="3" name="Title 2"/>
          <p:cNvSpPr>
            <a:spLocks noGrp="1"/>
          </p:cNvSpPr>
          <p:nvPr>
            <p:ph type="title"/>
          </p:nvPr>
        </p:nvSpPr>
        <p:spPr>
          <a:xfrm>
            <a:off x="838200" y="365127"/>
            <a:ext cx="10515600" cy="983147"/>
          </a:xfrm>
        </p:spPr>
        <p:txBody>
          <a:bodyPr>
            <a:normAutofit/>
          </a:bodyPr>
          <a:lstStyle/>
          <a:p>
            <a:pPr algn="ctr"/>
            <a:r>
              <a:rPr lang="en-US" sz="4400" dirty="0" smtClean="0"/>
              <a:t>Prescribed opioids for surgery</a:t>
            </a:r>
            <a:endParaRPr lang="en-US" sz="4400" dirty="0"/>
          </a:p>
        </p:txBody>
      </p:sp>
      <p:sp>
        <p:nvSpPr>
          <p:cNvPr id="5" name="TextBox 4"/>
          <p:cNvSpPr txBox="1"/>
          <p:nvPr/>
        </p:nvSpPr>
        <p:spPr>
          <a:xfrm>
            <a:off x="143691" y="5778086"/>
            <a:ext cx="11900263" cy="1200329"/>
          </a:xfrm>
          <a:prstGeom prst="rect">
            <a:avLst/>
          </a:prstGeom>
          <a:noFill/>
        </p:spPr>
        <p:txBody>
          <a:bodyPr wrap="square" rtlCol="0">
            <a:spAutoFit/>
          </a:bodyPr>
          <a:lstStyle/>
          <a:p>
            <a:pPr marL="228600" indent="-228600">
              <a:buFontTx/>
              <a:buAutoNum type="arabicPeriod"/>
            </a:pPr>
            <a:r>
              <a:rPr lang="en-US" sz="1200" dirty="0" err="1" smtClean="0"/>
              <a:t>Bicket</a:t>
            </a:r>
            <a:r>
              <a:rPr lang="en-US" sz="1200" dirty="0" smtClean="0"/>
              <a:t>, M. C., et al. (2017). "Prescription Opioid Analgesics Commonly Unused After Surgery: A Systematic Review." </a:t>
            </a:r>
            <a:r>
              <a:rPr lang="en-US" sz="1200" u="sng" dirty="0" smtClean="0"/>
              <a:t>JAMA Surg.</a:t>
            </a:r>
          </a:p>
          <a:p>
            <a:pPr marL="228600" indent="-228600">
              <a:buAutoNum type="arabicPeriod"/>
            </a:pPr>
            <a:r>
              <a:rPr lang="en-US" sz="1200" dirty="0"/>
              <a:t>Brummett, C. M., et al. (2017). "New Persistent Opioid Use After Minor and Major Surgical Procedures in US Adults." </a:t>
            </a:r>
            <a:r>
              <a:rPr lang="en-US" sz="1200" u="sng" dirty="0"/>
              <a:t>JAMA </a:t>
            </a:r>
            <a:r>
              <a:rPr lang="en-US" sz="1200" u="sng" dirty="0" err="1"/>
              <a:t>Surg</a:t>
            </a:r>
            <a:r>
              <a:rPr lang="en-US" sz="1200" u="sng" dirty="0"/>
              <a:t> </a:t>
            </a:r>
            <a:r>
              <a:rPr lang="en-US" sz="1200" b="1" u="sng" dirty="0"/>
              <a:t>152</a:t>
            </a:r>
            <a:r>
              <a:rPr lang="en-US" sz="1200" u="sng" dirty="0"/>
              <a:t>(6): e170504.</a:t>
            </a:r>
            <a:endParaRPr lang="en-US" sz="1200" dirty="0" smtClean="0"/>
          </a:p>
          <a:p>
            <a:pPr marL="228600" indent="-228600">
              <a:buAutoNum type="arabicPeriod"/>
            </a:pPr>
            <a:r>
              <a:rPr lang="en-US" sz="1200" dirty="0" err="1" smtClean="0"/>
              <a:t>Sekhri</a:t>
            </a:r>
            <a:r>
              <a:rPr lang="en-US" sz="1200" dirty="0"/>
              <a:t>, S., et al. (2017). "Probability of Opioid Prescription Refilling After Surgery: Does Initial Prescription Dose Matter?" </a:t>
            </a:r>
            <a:r>
              <a:rPr lang="en-US" sz="1200" u="sng" dirty="0"/>
              <a:t>Ann Surg</a:t>
            </a:r>
            <a:r>
              <a:rPr lang="en-US" sz="1200" u="sng" dirty="0" smtClean="0"/>
              <a:t>.</a:t>
            </a:r>
          </a:p>
          <a:p>
            <a:pPr marL="228600" indent="-228600">
              <a:buAutoNum type="arabicPeriod"/>
            </a:pPr>
            <a:r>
              <a:rPr lang="en-US" sz="1200" dirty="0" err="1"/>
              <a:t>Waljee</a:t>
            </a:r>
            <a:r>
              <a:rPr lang="en-US" sz="1200" dirty="0"/>
              <a:t>, J. F., et al. (2017). "Iatrogenic Opioid Dependence in the United States: Are Surgeons the Gatekeepers?" </a:t>
            </a:r>
            <a:r>
              <a:rPr lang="en-US" sz="1200" u="sng" dirty="0"/>
              <a:t>Ann </a:t>
            </a:r>
            <a:r>
              <a:rPr lang="en-US" sz="1200" u="sng" dirty="0" err="1"/>
              <a:t>Surg</a:t>
            </a:r>
            <a:r>
              <a:rPr lang="en-US" sz="1200" u="sng" dirty="0"/>
              <a:t> </a:t>
            </a:r>
            <a:r>
              <a:rPr lang="en-US" sz="1200" b="1" u="sng" dirty="0"/>
              <a:t>265</a:t>
            </a:r>
            <a:r>
              <a:rPr lang="en-US" sz="1200" u="sng" dirty="0"/>
              <a:t>(4): </a:t>
            </a:r>
            <a:r>
              <a:rPr lang="en-US" sz="1200" u="sng" dirty="0" smtClean="0"/>
              <a:t>728-730.</a:t>
            </a:r>
          </a:p>
          <a:p>
            <a:pPr marL="228600" indent="-228600">
              <a:buAutoNum type="arabicPeriod"/>
            </a:pPr>
            <a:r>
              <a:rPr lang="en-US" sz="1200" dirty="0" smtClean="0"/>
              <a:t>Lee</a:t>
            </a:r>
            <a:r>
              <a:rPr lang="en-US" sz="1200" dirty="0"/>
              <a:t>, J. S., et al. (2017). "Postoperative Opioid Prescribing and the Pain Scores on Hospital Consumer Assessment of Healthcare Providers and Systems Survey." </a:t>
            </a:r>
            <a:r>
              <a:rPr lang="en-US" sz="1200" u="sng" dirty="0"/>
              <a:t>Jama </a:t>
            </a:r>
            <a:r>
              <a:rPr lang="en-US" sz="1200" b="1" u="sng" dirty="0" smtClean="0"/>
              <a:t>317</a:t>
            </a:r>
            <a:r>
              <a:rPr lang="en-US" sz="1200" u="sng" dirty="0" smtClean="0"/>
              <a:t>(19): 2013-2015.</a:t>
            </a:r>
          </a:p>
          <a:p>
            <a:r>
              <a:rPr lang="en-US" sz="1200" u="sng" dirty="0" smtClean="0"/>
              <a:t>	</a:t>
            </a:r>
            <a:endParaRPr lang="en-US" sz="1200" dirty="0"/>
          </a:p>
        </p:txBody>
      </p:sp>
    </p:spTree>
    <p:extLst>
      <p:ext uri="{BB962C8B-B14F-4D97-AF65-F5344CB8AC3E}">
        <p14:creationId xmlns:p14="http://schemas.microsoft.com/office/powerpoint/2010/main" val="36089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5400" dirty="0" smtClean="0"/>
              <a:t>Chronic Pain</a:t>
            </a:r>
            <a:endParaRPr lang="en-US" sz="5400"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78470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943"/>
            <a:ext cx="11315700" cy="604157"/>
          </a:xfrm>
        </p:spPr>
        <p:txBody>
          <a:bodyPr>
            <a:normAutofit fontScale="90000"/>
          </a:bodyPr>
          <a:lstStyle/>
          <a:p>
            <a:pPr algn="ctr"/>
            <a:endParaRPr lang="en-US" sz="4400" dirty="0"/>
          </a:p>
        </p:txBody>
      </p:sp>
      <p:sp>
        <p:nvSpPr>
          <p:cNvPr id="3" name="Content Placeholder 2"/>
          <p:cNvSpPr>
            <a:spLocks noGrp="1"/>
          </p:cNvSpPr>
          <p:nvPr>
            <p:ph idx="1"/>
          </p:nvPr>
        </p:nvSpPr>
        <p:spPr>
          <a:xfrm>
            <a:off x="734786" y="2024743"/>
            <a:ext cx="10619014" cy="4152220"/>
          </a:xfrm>
        </p:spPr>
        <p:txBody>
          <a:bodyPr/>
          <a:lstStyle/>
          <a:p>
            <a:r>
              <a:rPr lang="en-US" dirty="0" smtClean="0"/>
              <a:t>DBRT:  general, general + local infiltration, spinal</a:t>
            </a:r>
          </a:p>
          <a:p>
            <a:r>
              <a:rPr lang="en-US" dirty="0" smtClean="0"/>
              <a:t>The main focus of the paper was pain at rest, pain with pressure, pain with movement up to 10 days</a:t>
            </a:r>
          </a:p>
        </p:txBody>
      </p:sp>
      <p:sp>
        <p:nvSpPr>
          <p:cNvPr id="4" name="TextBox 3"/>
          <p:cNvSpPr txBox="1"/>
          <p:nvPr/>
        </p:nvSpPr>
        <p:spPr>
          <a:xfrm>
            <a:off x="457200" y="6176963"/>
            <a:ext cx="11315700" cy="307777"/>
          </a:xfrm>
          <a:prstGeom prst="rect">
            <a:avLst/>
          </a:prstGeom>
          <a:noFill/>
        </p:spPr>
        <p:txBody>
          <a:bodyPr wrap="square" rtlCol="0">
            <a:spAutoFit/>
          </a:bodyPr>
          <a:lstStyle/>
          <a:p>
            <a:pPr algn="ctr"/>
            <a:r>
              <a:rPr lang="en-US" sz="1400" dirty="0" err="1"/>
              <a:t>Tverskoy</a:t>
            </a:r>
            <a:r>
              <a:rPr lang="en-US" sz="1400" dirty="0"/>
              <a:t>, M., et al. (1990). "Postoperative pain after inguinal </a:t>
            </a:r>
            <a:r>
              <a:rPr lang="en-US" sz="1400" dirty="0" err="1"/>
              <a:t>herniorrhaphy</a:t>
            </a:r>
            <a:r>
              <a:rPr lang="en-US" sz="1400" dirty="0"/>
              <a:t> with different types of anesthesia." </a:t>
            </a:r>
            <a:r>
              <a:rPr lang="en-US" sz="1400" u="sng" dirty="0"/>
              <a:t>Anesthesia &amp; Analgesia </a:t>
            </a:r>
            <a:r>
              <a:rPr lang="en-US" sz="1400" b="1" u="sng" dirty="0"/>
              <a:t>70</a:t>
            </a:r>
            <a:r>
              <a:rPr lang="en-US" sz="1400" u="sng" dirty="0"/>
              <a:t>(1): 29-35.</a:t>
            </a:r>
            <a:endParaRPr lang="en-US" sz="1400" dirty="0"/>
          </a:p>
        </p:txBody>
      </p:sp>
      <p:pic>
        <p:nvPicPr>
          <p:cNvPr id="5" name="Picture 4"/>
          <p:cNvPicPr>
            <a:picLocks noChangeAspect="1"/>
          </p:cNvPicPr>
          <p:nvPr/>
        </p:nvPicPr>
        <p:blipFill>
          <a:blip r:embed="rId3"/>
          <a:stretch>
            <a:fillRect/>
          </a:stretch>
        </p:blipFill>
        <p:spPr>
          <a:xfrm>
            <a:off x="2012936" y="57032"/>
            <a:ext cx="8423422" cy="1651651"/>
          </a:xfrm>
          <a:prstGeom prst="rect">
            <a:avLst/>
          </a:prstGeom>
        </p:spPr>
      </p:pic>
      <p:pic>
        <p:nvPicPr>
          <p:cNvPr id="7" name="Picture 6"/>
          <p:cNvPicPr>
            <a:picLocks noChangeAspect="1"/>
          </p:cNvPicPr>
          <p:nvPr/>
        </p:nvPicPr>
        <p:blipFill>
          <a:blip r:embed="rId4"/>
          <a:stretch>
            <a:fillRect/>
          </a:stretch>
        </p:blipFill>
        <p:spPr>
          <a:xfrm>
            <a:off x="6247081" y="1847594"/>
            <a:ext cx="5872476" cy="4742809"/>
          </a:xfrm>
          <a:prstGeom prst="rect">
            <a:avLst/>
          </a:prstGeom>
        </p:spPr>
      </p:pic>
      <p:pic>
        <p:nvPicPr>
          <p:cNvPr id="8" name="Picture 7"/>
          <p:cNvPicPr>
            <a:picLocks noChangeAspect="1"/>
          </p:cNvPicPr>
          <p:nvPr/>
        </p:nvPicPr>
        <p:blipFill>
          <a:blip r:embed="rId5"/>
          <a:stretch>
            <a:fillRect/>
          </a:stretch>
        </p:blipFill>
        <p:spPr>
          <a:xfrm>
            <a:off x="88782" y="2305048"/>
            <a:ext cx="6158299" cy="3591611"/>
          </a:xfrm>
          <a:prstGeom prst="rect">
            <a:avLst/>
          </a:prstGeom>
        </p:spPr>
      </p:pic>
    </p:spTree>
    <p:extLst>
      <p:ext uri="{BB962C8B-B14F-4D97-AF65-F5344CB8AC3E}">
        <p14:creationId xmlns:p14="http://schemas.microsoft.com/office/powerpoint/2010/main" val="419526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854073"/>
          </a:xfrm>
        </p:spPr>
        <p:txBody>
          <a:bodyPr>
            <a:normAutofit fontScale="90000"/>
          </a:bodyPr>
          <a:lstStyle/>
          <a:p>
            <a:pPr algn="ctr"/>
            <a:r>
              <a:rPr lang="en-US" sz="4400" dirty="0" smtClean="0"/>
              <a:t>Chronic Pain Opioid Reduction </a:t>
            </a:r>
            <a:br>
              <a:rPr lang="en-US" sz="4400" dirty="0" smtClean="0"/>
            </a:br>
            <a:r>
              <a:rPr lang="en-US" sz="4400" dirty="0" smtClean="0"/>
              <a:t>Cochrane Review, 2017</a:t>
            </a:r>
            <a:endParaRPr lang="en-US" sz="4400" dirty="0"/>
          </a:p>
        </p:txBody>
      </p:sp>
      <p:sp>
        <p:nvSpPr>
          <p:cNvPr id="3" name="Content Placeholder 2"/>
          <p:cNvSpPr>
            <a:spLocks noGrp="1"/>
          </p:cNvSpPr>
          <p:nvPr>
            <p:ph idx="1"/>
          </p:nvPr>
        </p:nvSpPr>
        <p:spPr>
          <a:xfrm>
            <a:off x="596347" y="1457739"/>
            <a:ext cx="11251096" cy="4929809"/>
          </a:xfrm>
        </p:spPr>
        <p:txBody>
          <a:bodyPr>
            <a:normAutofit/>
          </a:bodyPr>
          <a:lstStyle/>
          <a:p>
            <a:r>
              <a:rPr lang="en-US" sz="2400" dirty="0" smtClean="0"/>
              <a:t>Examining interventions to reduce prescribed opioid use in chronic pain</a:t>
            </a:r>
          </a:p>
          <a:p>
            <a:r>
              <a:rPr lang="en-US" sz="2400" dirty="0" smtClean="0"/>
              <a:t>Heterogeneous populations,  interventions. and  outcomes.      5 studies identified</a:t>
            </a:r>
          </a:p>
          <a:p>
            <a:r>
              <a:rPr lang="en-US" sz="2400" dirty="0" smtClean="0"/>
              <a:t>They decided what a responder was:  </a:t>
            </a:r>
          </a:p>
          <a:p>
            <a:pPr lvl="1"/>
            <a:r>
              <a:rPr lang="en-US" sz="2400" dirty="0" smtClean="0"/>
              <a:t>“at least a 50% reduction in opioid consumption” </a:t>
            </a:r>
          </a:p>
          <a:p>
            <a:pPr lvl="1"/>
            <a:r>
              <a:rPr lang="en-US" sz="2400" dirty="0" smtClean="0"/>
              <a:t>Or: Complete opioid withdrawal </a:t>
            </a:r>
          </a:p>
          <a:p>
            <a:pPr lvl="1"/>
            <a:r>
              <a:rPr lang="en-US" sz="2400" dirty="0" smtClean="0"/>
              <a:t>Or: reduction below “high” dose = 120 MED</a:t>
            </a:r>
          </a:p>
          <a:p>
            <a:pPr marL="342900" lvl="1" indent="0">
              <a:buNone/>
            </a:pPr>
            <a:r>
              <a:rPr lang="en-US" sz="2400" b="1" dirty="0"/>
              <a:t>AND:  </a:t>
            </a:r>
            <a:r>
              <a:rPr lang="en-US" sz="2400" b="1" dirty="0" smtClean="0"/>
              <a:t>“A </a:t>
            </a:r>
            <a:r>
              <a:rPr lang="en-US" sz="2400" b="1" dirty="0"/>
              <a:t>responder also had to have</a:t>
            </a:r>
            <a:r>
              <a:rPr lang="en-US" sz="2400" b="1" dirty="0" smtClean="0"/>
              <a:t>, at </a:t>
            </a:r>
            <a:r>
              <a:rPr lang="en-US" sz="2400" b="1" dirty="0"/>
              <a:t>worst, no increase in pain as a result of the intervention. </a:t>
            </a:r>
            <a:r>
              <a:rPr lang="en-US" sz="2400" b="1" dirty="0" smtClean="0"/>
              <a:t>Both aspects </a:t>
            </a:r>
            <a:r>
              <a:rPr lang="en-US" sz="2400" b="1" dirty="0"/>
              <a:t>of improvement had to be maintained for at least </a:t>
            </a:r>
            <a:r>
              <a:rPr lang="en-US" sz="2400" b="1" dirty="0" smtClean="0"/>
              <a:t>three months </a:t>
            </a:r>
            <a:r>
              <a:rPr lang="en-US" sz="2400" b="1" dirty="0"/>
              <a:t>post intervention</a:t>
            </a:r>
            <a:r>
              <a:rPr lang="en-US" sz="2400" b="1" dirty="0" smtClean="0"/>
              <a:t>.”</a:t>
            </a:r>
          </a:p>
          <a:p>
            <a:r>
              <a:rPr lang="en-US" sz="2400" dirty="0" smtClean="0"/>
              <a:t>OPIOID USE:  no consistent assessment within the 5 studies.  MED in only one, dose/week in another, vague in the other three. </a:t>
            </a:r>
          </a:p>
          <a:p>
            <a:r>
              <a:rPr lang="en-US" sz="2400" dirty="0" smtClean="0"/>
              <a:t>All other outcomes: AEs, Mood, Physical Function, Pain inconsistently reported. </a:t>
            </a:r>
          </a:p>
          <a:p>
            <a:pPr lvl="1"/>
            <a:endParaRPr lang="en-US" sz="2400" dirty="0"/>
          </a:p>
          <a:p>
            <a:endParaRPr lang="en-US" dirty="0"/>
          </a:p>
        </p:txBody>
      </p:sp>
      <p:sp>
        <p:nvSpPr>
          <p:cNvPr id="4" name="TextBox 3"/>
          <p:cNvSpPr txBox="1"/>
          <p:nvPr/>
        </p:nvSpPr>
        <p:spPr>
          <a:xfrm>
            <a:off x="728870" y="6506817"/>
            <a:ext cx="10884844" cy="276999"/>
          </a:xfrm>
          <a:prstGeom prst="rect">
            <a:avLst/>
          </a:prstGeom>
          <a:noFill/>
        </p:spPr>
        <p:txBody>
          <a:bodyPr wrap="square" rtlCol="0">
            <a:spAutoFit/>
          </a:bodyPr>
          <a:lstStyle/>
          <a:p>
            <a:r>
              <a:rPr lang="en-US" sz="1200" dirty="0" err="1"/>
              <a:t>Eccleston</a:t>
            </a:r>
            <a:r>
              <a:rPr lang="en-US" sz="1200" dirty="0"/>
              <a:t>, C., et al. (2017). "Interventions for the reduction of prescribed opioid use in chronic non-cancer pain." </a:t>
            </a:r>
            <a:r>
              <a:rPr lang="en-US" sz="1200" u="sng" dirty="0"/>
              <a:t>Cochrane Database of Systematic Reviews </a:t>
            </a:r>
            <a:r>
              <a:rPr lang="en-US" sz="1200" b="1" u="sng" dirty="0"/>
              <a:t>11</a:t>
            </a:r>
            <a:r>
              <a:rPr lang="en-US" sz="1200" u="sng" dirty="0"/>
              <a:t>: Cd010323.</a:t>
            </a:r>
            <a:endParaRPr lang="en-US" sz="1200" dirty="0"/>
          </a:p>
        </p:txBody>
      </p:sp>
    </p:spTree>
    <p:extLst>
      <p:ext uri="{BB962C8B-B14F-4D97-AF65-F5344CB8AC3E}">
        <p14:creationId xmlns:p14="http://schemas.microsoft.com/office/powerpoint/2010/main" val="414804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854073"/>
          </a:xfrm>
        </p:spPr>
        <p:txBody>
          <a:bodyPr>
            <a:normAutofit fontScale="90000"/>
          </a:bodyPr>
          <a:lstStyle/>
          <a:p>
            <a:pPr algn="ctr"/>
            <a:r>
              <a:rPr lang="en-US" sz="4400" dirty="0" smtClean="0"/>
              <a:t>Chronic Pain Opioid Reduction </a:t>
            </a:r>
            <a:br>
              <a:rPr lang="en-US" sz="4400" dirty="0" smtClean="0"/>
            </a:br>
            <a:r>
              <a:rPr lang="en-US" sz="4400" dirty="0" smtClean="0"/>
              <a:t>Cochrane Review, 2017</a:t>
            </a:r>
            <a:endParaRPr lang="en-US" sz="4400" dirty="0"/>
          </a:p>
        </p:txBody>
      </p:sp>
      <p:sp>
        <p:nvSpPr>
          <p:cNvPr id="3" name="Content Placeholder 2"/>
          <p:cNvSpPr>
            <a:spLocks noGrp="1"/>
          </p:cNvSpPr>
          <p:nvPr>
            <p:ph idx="1"/>
          </p:nvPr>
        </p:nvSpPr>
        <p:spPr>
          <a:xfrm>
            <a:off x="596347" y="1842052"/>
            <a:ext cx="11251096" cy="4227443"/>
          </a:xfrm>
        </p:spPr>
        <p:txBody>
          <a:bodyPr>
            <a:normAutofit fontScale="92500" lnSpcReduction="10000"/>
          </a:bodyPr>
          <a:lstStyle/>
          <a:p>
            <a:r>
              <a:rPr lang="en-US" sz="2800" dirty="0" smtClean="0"/>
              <a:t>My CONCLUSION:  nothing really helpful here!</a:t>
            </a:r>
          </a:p>
          <a:p>
            <a:r>
              <a:rPr lang="en-US" sz="2800" dirty="0" smtClean="0"/>
              <a:t>50% reduction is a high bar, isn’t any reduction meaningful?   </a:t>
            </a:r>
          </a:p>
          <a:p>
            <a:r>
              <a:rPr lang="en-US" sz="2800" dirty="0" smtClean="0"/>
              <a:t>Studies should use IMMPACT guidelines for reporting outcomes in multiple domains</a:t>
            </a:r>
          </a:p>
          <a:p>
            <a:pPr marL="0" indent="0">
              <a:buNone/>
            </a:pPr>
            <a:endParaRPr lang="en-US" sz="2800" dirty="0" smtClean="0"/>
          </a:p>
          <a:p>
            <a:r>
              <a:rPr lang="en-US" sz="2800" dirty="0" smtClean="0"/>
              <a:t>They note:  “More </a:t>
            </a:r>
            <a:r>
              <a:rPr lang="en-US" sz="2800" dirty="0"/>
              <a:t>work is needed to agree the best endpoints for </a:t>
            </a:r>
            <a:r>
              <a:rPr lang="en-US" sz="2800" dirty="0" smtClean="0"/>
              <a:t>treatments of </a:t>
            </a:r>
            <a:r>
              <a:rPr lang="en-US" sz="2800" dirty="0"/>
              <a:t>medication reduction. Measures of the type of opioid and </a:t>
            </a:r>
            <a:r>
              <a:rPr lang="en-US" sz="2800" dirty="0" smtClean="0"/>
              <a:t>the median </a:t>
            </a:r>
            <a:r>
              <a:rPr lang="en-US" sz="2800" dirty="0"/>
              <a:t>daily opioid dose in morphine equivalents consumed in </a:t>
            </a:r>
            <a:r>
              <a:rPr lang="en-US" sz="2800" dirty="0" smtClean="0"/>
              <a:t>a particular </a:t>
            </a:r>
            <a:r>
              <a:rPr lang="en-US" sz="2800" dirty="0"/>
              <a:t>time period are critical to report. In addition, </a:t>
            </a:r>
            <a:r>
              <a:rPr lang="en-US" sz="2800" dirty="0" smtClean="0"/>
              <a:t>measures of </a:t>
            </a:r>
            <a:r>
              <a:rPr lang="en-US" sz="2800" dirty="0"/>
              <a:t>patient-relevant outcomes such as mood, social functioning</a:t>
            </a:r>
            <a:r>
              <a:rPr lang="en-US" sz="2800" dirty="0" smtClean="0"/>
              <a:t>, and </a:t>
            </a:r>
            <a:r>
              <a:rPr lang="en-US" sz="2800" dirty="0"/>
              <a:t>personal role functioning are also important to assess</a:t>
            </a:r>
            <a:r>
              <a:rPr lang="en-US" sz="2800" dirty="0" smtClean="0"/>
              <a:t>.”</a:t>
            </a:r>
          </a:p>
          <a:p>
            <a:pPr lvl="1"/>
            <a:endParaRPr lang="en-US" sz="2800" dirty="0"/>
          </a:p>
          <a:p>
            <a:endParaRPr lang="en-US" dirty="0"/>
          </a:p>
        </p:txBody>
      </p:sp>
      <p:sp>
        <p:nvSpPr>
          <p:cNvPr id="4" name="TextBox 3"/>
          <p:cNvSpPr txBox="1"/>
          <p:nvPr/>
        </p:nvSpPr>
        <p:spPr>
          <a:xfrm>
            <a:off x="728870" y="6506817"/>
            <a:ext cx="10884844" cy="276999"/>
          </a:xfrm>
          <a:prstGeom prst="rect">
            <a:avLst/>
          </a:prstGeom>
          <a:noFill/>
        </p:spPr>
        <p:txBody>
          <a:bodyPr wrap="square" rtlCol="0">
            <a:spAutoFit/>
          </a:bodyPr>
          <a:lstStyle/>
          <a:p>
            <a:r>
              <a:rPr lang="en-US" sz="1200" dirty="0" err="1"/>
              <a:t>Eccleston</a:t>
            </a:r>
            <a:r>
              <a:rPr lang="en-US" sz="1200" dirty="0"/>
              <a:t>, C., et al. (2017). "Interventions for the reduction of prescribed opioid use in chronic non-cancer pain." </a:t>
            </a:r>
            <a:r>
              <a:rPr lang="en-US" sz="1200" u="sng" dirty="0"/>
              <a:t>Cochrane Database of Systematic Reviews </a:t>
            </a:r>
            <a:r>
              <a:rPr lang="en-US" sz="1200" b="1" u="sng" dirty="0"/>
              <a:t>11</a:t>
            </a:r>
            <a:r>
              <a:rPr lang="en-US" sz="1200" u="sng" dirty="0"/>
              <a:t>: Cd010323.</a:t>
            </a:r>
            <a:endParaRPr lang="en-US" sz="1200" dirty="0"/>
          </a:p>
        </p:txBody>
      </p:sp>
    </p:spTree>
    <p:extLst>
      <p:ext uri="{BB962C8B-B14F-4D97-AF65-F5344CB8AC3E}">
        <p14:creationId xmlns:p14="http://schemas.microsoft.com/office/powerpoint/2010/main" val="10087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t>Equally Revealing of Deficiencies: </a:t>
            </a:r>
            <a:endParaRPr lang="en-US" sz="4400" dirty="0"/>
          </a:p>
        </p:txBody>
      </p:sp>
      <p:sp>
        <p:nvSpPr>
          <p:cNvPr id="3" name="Content Placeholder 2"/>
          <p:cNvSpPr>
            <a:spLocks noGrp="1"/>
          </p:cNvSpPr>
          <p:nvPr>
            <p:ph idx="1"/>
          </p:nvPr>
        </p:nvSpPr>
        <p:spPr>
          <a:xfrm>
            <a:off x="675861" y="2055817"/>
            <a:ext cx="10853530" cy="4278722"/>
          </a:xfrm>
        </p:spPr>
        <p:txBody>
          <a:bodyPr>
            <a:normAutofit/>
          </a:bodyPr>
          <a:lstStyle/>
          <a:p>
            <a:r>
              <a:rPr lang="en-US" sz="2800" dirty="0" smtClean="0"/>
              <a:t>Identified 61 studies.  Quality:  good = 3, fair = 13, poor = 51.</a:t>
            </a:r>
          </a:p>
          <a:p>
            <a:r>
              <a:rPr lang="en-US" sz="2800" dirty="0" smtClean="0"/>
              <a:t>One of the “good” studies did not have opioid reduction as a primary objective</a:t>
            </a:r>
          </a:p>
          <a:p>
            <a:r>
              <a:rPr lang="en-US" sz="2800" b="1" dirty="0" smtClean="0"/>
              <a:t>Limitation</a:t>
            </a:r>
            <a:r>
              <a:rPr lang="en-US" sz="2800" b="1" dirty="0"/>
              <a:t>: </a:t>
            </a:r>
            <a:r>
              <a:rPr lang="en-US" sz="2800" dirty="0"/>
              <a:t>Heterogeneous interventions and outcome measures</a:t>
            </a:r>
            <a:r>
              <a:rPr lang="en-US" sz="2800" dirty="0" smtClean="0"/>
              <a:t>; poor-quality </a:t>
            </a:r>
            <a:r>
              <a:rPr lang="en-US" sz="2800" dirty="0"/>
              <a:t>studies with uncontrolled designs.</a:t>
            </a:r>
          </a:p>
          <a:p>
            <a:r>
              <a:rPr lang="en-US" sz="2800" b="1" dirty="0"/>
              <a:t>Conclusion: </a:t>
            </a:r>
            <a:r>
              <a:rPr lang="en-US" sz="2800" b="1" dirty="0" smtClean="0"/>
              <a:t>“</a:t>
            </a:r>
            <a:r>
              <a:rPr lang="en-US" sz="2800" dirty="0" smtClean="0"/>
              <a:t>Very </a:t>
            </a:r>
            <a:r>
              <a:rPr lang="en-US" sz="2800" dirty="0"/>
              <a:t>low quality evidence suggests that </a:t>
            </a:r>
            <a:r>
              <a:rPr lang="en-US" sz="2800" dirty="0" smtClean="0"/>
              <a:t>several types </a:t>
            </a:r>
            <a:r>
              <a:rPr lang="en-US" sz="2800" dirty="0"/>
              <a:t>of interventions may be effective to reduce or </a:t>
            </a:r>
            <a:r>
              <a:rPr lang="en-US" sz="2800" dirty="0" smtClean="0"/>
              <a:t>discontinue LTOT </a:t>
            </a:r>
            <a:r>
              <a:rPr lang="en-US" sz="2800" dirty="0"/>
              <a:t>and that pain, function, and quality of life may </a:t>
            </a:r>
            <a:r>
              <a:rPr lang="en-US" sz="2800" dirty="0" smtClean="0"/>
              <a:t>improve with </a:t>
            </a:r>
            <a:r>
              <a:rPr lang="en-US" sz="2800" dirty="0"/>
              <a:t>opioid dose reduction</a:t>
            </a:r>
            <a:r>
              <a:rPr lang="en-US" sz="2800" dirty="0" smtClean="0"/>
              <a:t>.”</a:t>
            </a:r>
            <a:endParaRPr lang="en-US" sz="2800" dirty="0"/>
          </a:p>
        </p:txBody>
      </p:sp>
      <p:pic>
        <p:nvPicPr>
          <p:cNvPr id="4" name="Picture 3"/>
          <p:cNvPicPr>
            <a:picLocks noChangeAspect="1"/>
          </p:cNvPicPr>
          <p:nvPr/>
        </p:nvPicPr>
        <p:blipFill>
          <a:blip r:embed="rId3"/>
          <a:stretch>
            <a:fillRect/>
          </a:stretch>
        </p:blipFill>
        <p:spPr>
          <a:xfrm>
            <a:off x="2425147" y="0"/>
            <a:ext cx="7381461" cy="1873814"/>
          </a:xfrm>
          <a:prstGeom prst="rect">
            <a:avLst/>
          </a:prstGeom>
        </p:spPr>
      </p:pic>
      <p:sp>
        <p:nvSpPr>
          <p:cNvPr id="5" name="TextBox 4"/>
          <p:cNvSpPr txBox="1"/>
          <p:nvPr/>
        </p:nvSpPr>
        <p:spPr>
          <a:xfrm>
            <a:off x="503583" y="6334539"/>
            <a:ext cx="11396869" cy="276999"/>
          </a:xfrm>
          <a:prstGeom prst="rect">
            <a:avLst/>
          </a:prstGeom>
          <a:noFill/>
        </p:spPr>
        <p:txBody>
          <a:bodyPr wrap="square" rtlCol="0">
            <a:spAutoFit/>
          </a:bodyPr>
          <a:lstStyle/>
          <a:p>
            <a:r>
              <a:rPr lang="en-US" sz="1200" dirty="0"/>
              <a:t>Frank, J. W., et al. (2017). "Patient Outcomes in Dose Reduction or Discontinuation of Long-Term Opioid Therapy: A Systematic Review." </a:t>
            </a:r>
            <a:r>
              <a:rPr lang="en-US" sz="1200" u="sng" dirty="0"/>
              <a:t>Annals of Internal Medicine </a:t>
            </a:r>
            <a:r>
              <a:rPr lang="en-US" sz="1200" b="1" u="sng" dirty="0"/>
              <a:t>167</a:t>
            </a:r>
            <a:r>
              <a:rPr lang="en-US" sz="1200" u="sng" dirty="0"/>
              <a:t>(3): 181-191</a:t>
            </a:r>
            <a:endParaRPr lang="en-US" sz="1200" dirty="0"/>
          </a:p>
        </p:txBody>
      </p:sp>
    </p:spTree>
    <p:extLst>
      <p:ext uri="{BB962C8B-B14F-4D97-AF65-F5344CB8AC3E}">
        <p14:creationId xmlns:p14="http://schemas.microsoft.com/office/powerpoint/2010/main" val="223946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854073"/>
          </a:xfrm>
        </p:spPr>
        <p:txBody>
          <a:bodyPr>
            <a:normAutofit/>
          </a:bodyPr>
          <a:lstStyle/>
          <a:p>
            <a:pPr algn="ctr"/>
            <a:r>
              <a:rPr lang="en-US" sz="4400" dirty="0" smtClean="0"/>
              <a:t>Education &amp; Policies: A double dose is better </a:t>
            </a:r>
            <a:endParaRPr lang="en-US" sz="4400" dirty="0"/>
          </a:p>
        </p:txBody>
      </p:sp>
      <p:sp>
        <p:nvSpPr>
          <p:cNvPr id="3" name="Content Placeholder 2"/>
          <p:cNvSpPr>
            <a:spLocks noGrp="1"/>
          </p:cNvSpPr>
          <p:nvPr>
            <p:ph idx="1"/>
          </p:nvPr>
        </p:nvSpPr>
        <p:spPr>
          <a:xfrm>
            <a:off x="649357" y="1603513"/>
            <a:ext cx="10704443" cy="4573450"/>
          </a:xfrm>
        </p:spPr>
        <p:txBody>
          <a:bodyPr>
            <a:normAutofit/>
          </a:bodyPr>
          <a:lstStyle/>
          <a:p>
            <a:r>
              <a:rPr lang="en-US" sz="2300" dirty="0" smtClean="0"/>
              <a:t>Washington state guidelines regarding limiting high dose opioids published 2007, law in 2010</a:t>
            </a:r>
          </a:p>
          <a:p>
            <a:r>
              <a:rPr lang="en-US" sz="2300" dirty="0" smtClean="0"/>
              <a:t>Group Health added initiatives/education for their providers, but not contracted providers.</a:t>
            </a:r>
          </a:p>
          <a:p>
            <a:r>
              <a:rPr lang="en-US" sz="2300" dirty="0" smtClean="0"/>
              <a:t>Comparison of those exposed to just the state </a:t>
            </a:r>
            <a:r>
              <a:rPr lang="en-US" sz="2300" dirty="0" err="1" smtClean="0"/>
              <a:t>regs</a:t>
            </a:r>
            <a:r>
              <a:rPr lang="en-US" sz="2300" dirty="0" smtClean="0"/>
              <a:t> vs the double dose of intervention, 5,552 COT patients (contracted providers) vs 16,653  COT patients (group practice)</a:t>
            </a:r>
          </a:p>
          <a:p>
            <a:r>
              <a:rPr lang="en-US" sz="2300" dirty="0" smtClean="0"/>
              <a:t>Study Measures:  MED,  &gt; 120 MED, More than 20 excess days supply</a:t>
            </a:r>
          </a:p>
          <a:p>
            <a:r>
              <a:rPr lang="en-US" sz="2300" dirty="0"/>
              <a:t>I</a:t>
            </a:r>
            <a:r>
              <a:rPr lang="en-US" sz="2300" dirty="0" smtClean="0"/>
              <a:t>nterrupted </a:t>
            </a:r>
            <a:r>
              <a:rPr lang="en-US" sz="2300" dirty="0"/>
              <a:t>time series analyses</a:t>
            </a:r>
            <a:endParaRPr lang="en-US" sz="2300" dirty="0" smtClean="0"/>
          </a:p>
          <a:p>
            <a:endParaRPr lang="en-US" sz="2300" dirty="0"/>
          </a:p>
          <a:p>
            <a:r>
              <a:rPr lang="en-US" sz="2300" dirty="0"/>
              <a:t>Reductions were substantially greater in </a:t>
            </a:r>
            <a:r>
              <a:rPr lang="en-US" sz="2300" dirty="0" smtClean="0"/>
              <a:t>the group </a:t>
            </a:r>
            <a:r>
              <a:rPr lang="en-US" sz="2300" dirty="0"/>
              <a:t>practice setting that implemented additional initiatives to alter shared physician </a:t>
            </a:r>
            <a:r>
              <a:rPr lang="en-US" sz="2300" dirty="0" smtClean="0"/>
              <a:t>expectations regarding </a:t>
            </a:r>
            <a:r>
              <a:rPr lang="en-US" sz="2300" dirty="0"/>
              <a:t>appropriate COT prescribing, compared with the contracted physicians’ patients.</a:t>
            </a:r>
          </a:p>
        </p:txBody>
      </p:sp>
      <p:sp>
        <p:nvSpPr>
          <p:cNvPr id="5" name="TextBox 4"/>
          <p:cNvSpPr txBox="1"/>
          <p:nvPr/>
        </p:nvSpPr>
        <p:spPr>
          <a:xfrm>
            <a:off x="424070" y="6408243"/>
            <a:ext cx="11343861" cy="276999"/>
          </a:xfrm>
          <a:prstGeom prst="rect">
            <a:avLst/>
          </a:prstGeom>
          <a:noFill/>
        </p:spPr>
        <p:txBody>
          <a:bodyPr wrap="square" rtlCol="0">
            <a:spAutoFit/>
          </a:bodyPr>
          <a:lstStyle/>
          <a:p>
            <a:r>
              <a:rPr lang="en-US" sz="1200" dirty="0"/>
              <a:t>Von </a:t>
            </a:r>
            <a:r>
              <a:rPr lang="en-US" sz="1200" dirty="0" err="1"/>
              <a:t>Korff</a:t>
            </a:r>
            <a:r>
              <a:rPr lang="en-US" sz="1200" dirty="0"/>
              <a:t>, M., et al. (2016). "The Impact of Opioid Risk Reduction Initiatives on High-Dose Opioid Prescribing for Patients on Chronic Opioid Therapy." </a:t>
            </a:r>
            <a:r>
              <a:rPr lang="en-US" sz="1200" u="sng" dirty="0"/>
              <a:t>Journal of Pain </a:t>
            </a:r>
            <a:r>
              <a:rPr lang="en-US" sz="1200" b="1" u="sng" dirty="0"/>
              <a:t>17</a:t>
            </a:r>
            <a:r>
              <a:rPr lang="en-US" sz="1200" u="sng" dirty="0"/>
              <a:t>(1): 101-110.</a:t>
            </a:r>
            <a:endParaRPr lang="en-US" sz="1200" dirty="0"/>
          </a:p>
        </p:txBody>
      </p:sp>
    </p:spTree>
    <p:extLst>
      <p:ext uri="{BB962C8B-B14F-4D97-AF65-F5344CB8AC3E}">
        <p14:creationId xmlns:p14="http://schemas.microsoft.com/office/powerpoint/2010/main" val="1696661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744536"/>
          </a:xfrm>
        </p:spPr>
        <p:txBody>
          <a:bodyPr>
            <a:normAutofit/>
          </a:bodyPr>
          <a:lstStyle/>
          <a:p>
            <a:pPr algn="ctr"/>
            <a:r>
              <a:rPr lang="en-US" sz="4400" dirty="0" smtClean="0"/>
              <a:t>Opioid Reduction: Two is Better than one</a:t>
            </a:r>
            <a:endParaRPr lang="en-US" sz="4400" dirty="0"/>
          </a:p>
        </p:txBody>
      </p:sp>
      <p:pic>
        <p:nvPicPr>
          <p:cNvPr id="4" name="Content Placeholder 3"/>
          <p:cNvPicPr>
            <a:picLocks noGrp="1" noChangeAspect="1"/>
          </p:cNvPicPr>
          <p:nvPr>
            <p:ph idx="1"/>
          </p:nvPr>
        </p:nvPicPr>
        <p:blipFill>
          <a:blip r:embed="rId2"/>
          <a:stretch>
            <a:fillRect/>
          </a:stretch>
        </p:blipFill>
        <p:spPr>
          <a:xfrm>
            <a:off x="1243207" y="1825625"/>
            <a:ext cx="9705586" cy="4351338"/>
          </a:xfrm>
          <a:prstGeom prst="rect">
            <a:avLst/>
          </a:prstGeom>
        </p:spPr>
      </p:pic>
      <p:pic>
        <p:nvPicPr>
          <p:cNvPr id="5" name="Picture 4"/>
          <p:cNvPicPr>
            <a:picLocks noChangeAspect="1"/>
          </p:cNvPicPr>
          <p:nvPr/>
        </p:nvPicPr>
        <p:blipFill>
          <a:blip r:embed="rId3"/>
          <a:stretch>
            <a:fillRect/>
          </a:stretch>
        </p:blipFill>
        <p:spPr>
          <a:xfrm>
            <a:off x="684764" y="1215852"/>
            <a:ext cx="10848975" cy="5067300"/>
          </a:xfrm>
          <a:prstGeom prst="rect">
            <a:avLst/>
          </a:prstGeom>
        </p:spPr>
      </p:pic>
      <p:sp>
        <p:nvSpPr>
          <p:cNvPr id="6" name="Rectangle 5"/>
          <p:cNvSpPr/>
          <p:nvPr/>
        </p:nvSpPr>
        <p:spPr>
          <a:xfrm>
            <a:off x="410818" y="6493565"/>
            <a:ext cx="11529392" cy="276999"/>
          </a:xfrm>
          <a:prstGeom prst="rect">
            <a:avLst/>
          </a:prstGeom>
        </p:spPr>
        <p:txBody>
          <a:bodyPr wrap="square">
            <a:spAutoFit/>
          </a:bodyPr>
          <a:lstStyle/>
          <a:p>
            <a:r>
              <a:rPr lang="en-US" sz="1200" dirty="0"/>
              <a:t>Von </a:t>
            </a:r>
            <a:r>
              <a:rPr lang="en-US" sz="1200" dirty="0" err="1"/>
              <a:t>Korff</a:t>
            </a:r>
            <a:r>
              <a:rPr lang="en-US" sz="1200" dirty="0"/>
              <a:t>, M., et al. (2016). "The Impact of Opioid Risk Reduction Initiatives on High-Dose Opioid Prescribing for Patients on Chronic Opioid Therapy." </a:t>
            </a:r>
            <a:r>
              <a:rPr lang="en-US" sz="1200" u="sng" dirty="0"/>
              <a:t>Journal of Pain </a:t>
            </a:r>
            <a:r>
              <a:rPr lang="en-US" sz="1200" b="1" u="sng" dirty="0"/>
              <a:t>17</a:t>
            </a:r>
            <a:r>
              <a:rPr lang="en-US" sz="1200" u="sng" dirty="0"/>
              <a:t>(1): 101-110.</a:t>
            </a:r>
            <a:endParaRPr lang="en-US" sz="1200" dirty="0"/>
          </a:p>
        </p:txBody>
      </p:sp>
    </p:spTree>
    <p:extLst>
      <p:ext uri="{BB962C8B-B14F-4D97-AF65-F5344CB8AC3E}">
        <p14:creationId xmlns:p14="http://schemas.microsoft.com/office/powerpoint/2010/main" val="381614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3" y="365127"/>
            <a:ext cx="10891157" cy="1325563"/>
          </a:xfrm>
        </p:spPr>
        <p:txBody>
          <a:bodyPr>
            <a:normAutofit/>
          </a:bodyPr>
          <a:lstStyle/>
          <a:p>
            <a:pPr algn="ctr"/>
            <a:r>
              <a:rPr lang="en-US" sz="4400" dirty="0" smtClean="0"/>
              <a:t>Chronic pain intervention, not much data for opioid reduction</a:t>
            </a:r>
            <a:endParaRPr lang="en-US" sz="4400" dirty="0"/>
          </a:p>
        </p:txBody>
      </p:sp>
      <p:sp>
        <p:nvSpPr>
          <p:cNvPr id="3" name="Content Placeholder 2"/>
          <p:cNvSpPr>
            <a:spLocks noGrp="1"/>
          </p:cNvSpPr>
          <p:nvPr>
            <p:ph idx="1"/>
          </p:nvPr>
        </p:nvSpPr>
        <p:spPr/>
        <p:txBody>
          <a:bodyPr>
            <a:normAutofit/>
          </a:bodyPr>
          <a:lstStyle/>
          <a:p>
            <a:r>
              <a:rPr lang="en-US" sz="2800" dirty="0" smtClean="0"/>
              <a:t>Maher &amp; Cohen review</a:t>
            </a:r>
          </a:p>
          <a:p>
            <a:r>
              <a:rPr lang="en-US" sz="2800" dirty="0" smtClean="0"/>
              <a:t>Opioid reduction not a primary outcome</a:t>
            </a:r>
          </a:p>
          <a:p>
            <a:r>
              <a:rPr lang="en-US" sz="2800" dirty="0" smtClean="0"/>
              <a:t>Data to support opioid reduction very limited</a:t>
            </a:r>
          </a:p>
          <a:p>
            <a:endParaRPr lang="en-US" sz="2800" dirty="0" smtClean="0"/>
          </a:p>
          <a:p>
            <a:endParaRPr lang="en-US" sz="2800" dirty="0"/>
          </a:p>
        </p:txBody>
      </p:sp>
      <p:sp>
        <p:nvSpPr>
          <p:cNvPr id="5" name="TextBox 4"/>
          <p:cNvSpPr txBox="1"/>
          <p:nvPr/>
        </p:nvSpPr>
        <p:spPr>
          <a:xfrm>
            <a:off x="477078" y="6311898"/>
            <a:ext cx="11662223" cy="461665"/>
          </a:xfrm>
          <a:prstGeom prst="rect">
            <a:avLst/>
          </a:prstGeom>
          <a:noFill/>
        </p:spPr>
        <p:txBody>
          <a:bodyPr wrap="square" rtlCol="0">
            <a:spAutoFit/>
          </a:bodyPr>
          <a:lstStyle/>
          <a:p>
            <a:r>
              <a:rPr lang="en-US" sz="1200" dirty="0"/>
              <a:t>Maher, D. P. and S. P. Cohen (2017). "Opioid Reduction Following Interventional Procedures for Chronic Pain: A Synthesis of the Evidence." </a:t>
            </a:r>
            <a:r>
              <a:rPr lang="en-US" sz="1200" u="sng" dirty="0"/>
              <a:t>Anesthesia &amp; Analgesia </a:t>
            </a:r>
            <a:r>
              <a:rPr lang="en-US" sz="1200" b="1" u="sng" dirty="0"/>
              <a:t>125</a:t>
            </a:r>
            <a:r>
              <a:rPr lang="en-US" sz="1200" u="sng" dirty="0"/>
              <a:t>(5): 1658-1666.</a:t>
            </a:r>
            <a:endParaRPr lang="en-US" sz="1200" dirty="0"/>
          </a:p>
          <a:p>
            <a:endParaRPr lang="en-US" sz="1200" dirty="0"/>
          </a:p>
        </p:txBody>
      </p:sp>
      <p:pic>
        <p:nvPicPr>
          <p:cNvPr id="6" name="Picture 5"/>
          <p:cNvPicPr>
            <a:picLocks noChangeAspect="1"/>
          </p:cNvPicPr>
          <p:nvPr/>
        </p:nvPicPr>
        <p:blipFill>
          <a:blip r:embed="rId3"/>
          <a:stretch>
            <a:fillRect/>
          </a:stretch>
        </p:blipFill>
        <p:spPr>
          <a:xfrm>
            <a:off x="2178217" y="0"/>
            <a:ext cx="7835566" cy="6858000"/>
          </a:xfrm>
          <a:prstGeom prst="rect">
            <a:avLst/>
          </a:prstGeom>
        </p:spPr>
      </p:pic>
    </p:spTree>
    <p:extLst>
      <p:ext uri="{BB962C8B-B14F-4D97-AF65-F5344CB8AC3E}">
        <p14:creationId xmlns:p14="http://schemas.microsoft.com/office/powerpoint/2010/main" val="226747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020761"/>
          </a:xfrm>
        </p:spPr>
        <p:txBody>
          <a:bodyPr>
            <a:normAutofit/>
          </a:bodyPr>
          <a:lstStyle/>
          <a:p>
            <a:pPr algn="ctr"/>
            <a:r>
              <a:rPr lang="en-US" sz="6000" dirty="0" smtClean="0"/>
              <a:t>Conclusions</a:t>
            </a:r>
            <a:endParaRPr lang="en-US" sz="6000" dirty="0"/>
          </a:p>
        </p:txBody>
      </p:sp>
      <p:sp>
        <p:nvSpPr>
          <p:cNvPr id="3" name="Content Placeholder 2"/>
          <p:cNvSpPr>
            <a:spLocks noGrp="1"/>
          </p:cNvSpPr>
          <p:nvPr>
            <p:ph sz="half" idx="1"/>
          </p:nvPr>
        </p:nvSpPr>
        <p:spPr/>
        <p:txBody>
          <a:bodyPr/>
          <a:lstStyle/>
          <a:p>
            <a:pPr marL="0" indent="0">
              <a:buNone/>
            </a:pPr>
            <a:r>
              <a:rPr lang="en-US" sz="2800" dirty="0" smtClean="0"/>
              <a:t>ACUTE PAIN</a:t>
            </a:r>
          </a:p>
          <a:p>
            <a:r>
              <a:rPr lang="en-US" sz="2800" dirty="0" smtClean="0"/>
              <a:t>Pain, satisfaction, function outcomes discussed elsewhere</a:t>
            </a:r>
          </a:p>
          <a:p>
            <a:r>
              <a:rPr lang="en-US" sz="2800" dirty="0" smtClean="0"/>
              <a:t>Acute pain studies report many outcomes</a:t>
            </a:r>
          </a:p>
          <a:p>
            <a:r>
              <a:rPr lang="en-US" sz="2800" dirty="0" smtClean="0"/>
              <a:t>Many opioid dosing outcomes can have meaning, those that extend beyond the immediate postoperative period are rarely reported</a:t>
            </a:r>
          </a:p>
          <a:p>
            <a:pPr marL="0" indent="0">
              <a:buNone/>
            </a:pPr>
            <a:endParaRPr lang="en-US" dirty="0"/>
          </a:p>
        </p:txBody>
      </p:sp>
      <p:sp>
        <p:nvSpPr>
          <p:cNvPr id="8" name="Content Placeholder 7"/>
          <p:cNvSpPr>
            <a:spLocks noGrp="1"/>
          </p:cNvSpPr>
          <p:nvPr>
            <p:ph sz="half" idx="2"/>
          </p:nvPr>
        </p:nvSpPr>
        <p:spPr/>
        <p:txBody>
          <a:bodyPr>
            <a:normAutofit/>
          </a:bodyPr>
          <a:lstStyle/>
          <a:p>
            <a:pPr marL="0" indent="0">
              <a:buNone/>
            </a:pPr>
            <a:r>
              <a:rPr lang="en-US" sz="2800" dirty="0" smtClean="0"/>
              <a:t>CHRONIC PAIN</a:t>
            </a:r>
          </a:p>
          <a:p>
            <a:r>
              <a:rPr lang="en-US" sz="2800" dirty="0" smtClean="0"/>
              <a:t>MED is the most common reported variable</a:t>
            </a:r>
          </a:p>
          <a:p>
            <a:r>
              <a:rPr lang="en-US" sz="2800" dirty="0" smtClean="0"/>
              <a:t>High dose patients: using MED often reported as an additional outcome point</a:t>
            </a:r>
          </a:p>
          <a:p>
            <a:r>
              <a:rPr lang="en-US" sz="2800" dirty="0" smtClean="0"/>
              <a:t>Many challenges</a:t>
            </a:r>
            <a:endParaRPr lang="en-US" sz="2800" dirty="0"/>
          </a:p>
        </p:txBody>
      </p:sp>
    </p:spTree>
    <p:extLst>
      <p:ext uri="{BB962C8B-B14F-4D97-AF65-F5344CB8AC3E}">
        <p14:creationId xmlns:p14="http://schemas.microsoft.com/office/powerpoint/2010/main" val="253956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5400" b="1" dirty="0" smtClean="0"/>
              <a:t>THE</a:t>
            </a:r>
            <a:r>
              <a:rPr lang="en-US" sz="5400" dirty="0" smtClean="0"/>
              <a:t> unanswered central </a:t>
            </a:r>
            <a:r>
              <a:rPr lang="en-US" sz="5400" dirty="0"/>
              <a:t>q</a:t>
            </a:r>
            <a:r>
              <a:rPr lang="en-US" sz="5400" dirty="0" smtClean="0"/>
              <a:t>uestion</a:t>
            </a:r>
            <a:endParaRPr lang="en-US" sz="5400" dirty="0"/>
          </a:p>
        </p:txBody>
      </p:sp>
      <p:sp>
        <p:nvSpPr>
          <p:cNvPr id="6" name="Content Placeholder 5"/>
          <p:cNvSpPr>
            <a:spLocks noGrp="1"/>
          </p:cNvSpPr>
          <p:nvPr>
            <p:ph idx="1"/>
          </p:nvPr>
        </p:nvSpPr>
        <p:spPr>
          <a:xfrm>
            <a:off x="838200" y="1971675"/>
            <a:ext cx="10515600" cy="3471863"/>
          </a:xfrm>
        </p:spPr>
        <p:txBody>
          <a:bodyPr>
            <a:normAutofit/>
          </a:bodyPr>
          <a:lstStyle/>
          <a:p>
            <a:pPr marL="0" indent="0">
              <a:buNone/>
            </a:pPr>
            <a:endParaRPr lang="en-US" sz="4400" dirty="0" smtClean="0"/>
          </a:p>
          <a:p>
            <a:pPr marL="0" indent="0" algn="ctr">
              <a:buNone/>
            </a:pPr>
            <a:r>
              <a:rPr lang="en-US" sz="4400" dirty="0" smtClean="0"/>
              <a:t>What opioid dose outcome(s) is/are sufficient to </a:t>
            </a:r>
            <a:r>
              <a:rPr lang="en-US" sz="4400" dirty="0" smtClean="0"/>
              <a:t>claim/support </a:t>
            </a:r>
            <a:r>
              <a:rPr lang="en-US" sz="4400" dirty="0" smtClean="0"/>
              <a:t>a meaningful “opioid-sparing” effect?</a:t>
            </a:r>
            <a:endParaRPr lang="en-US" sz="4400" dirty="0"/>
          </a:p>
        </p:txBody>
      </p:sp>
    </p:spTree>
    <p:extLst>
      <p:ext uri="{BB962C8B-B14F-4D97-AF65-F5344CB8AC3E}">
        <p14:creationId xmlns:p14="http://schemas.microsoft.com/office/powerpoint/2010/main" val="258091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4503" y="-433546"/>
            <a:ext cx="12296503" cy="9006840"/>
          </a:xfrm>
        </p:spPr>
      </p:pic>
      <p:sp>
        <p:nvSpPr>
          <p:cNvPr id="2" name="Title 1"/>
          <p:cNvSpPr>
            <a:spLocks noGrp="1"/>
          </p:cNvSpPr>
          <p:nvPr>
            <p:ph type="title"/>
          </p:nvPr>
        </p:nvSpPr>
        <p:spPr>
          <a:xfrm>
            <a:off x="522514" y="1314449"/>
            <a:ext cx="10831286" cy="1938201"/>
          </a:xfrm>
        </p:spPr>
        <p:txBody>
          <a:bodyPr>
            <a:normAutofit fontScale="90000"/>
          </a:bodyPr>
          <a:lstStyle/>
          <a:p>
            <a:pPr algn="ctr"/>
            <a:r>
              <a:rPr lang="en-US" sz="7200" dirty="0" smtClean="0">
                <a:solidFill>
                  <a:schemeClr val="bg1"/>
                </a:solidFill>
              </a:rPr>
              <a:t>Thank You!</a:t>
            </a:r>
            <a:r>
              <a:rPr lang="en-US" sz="4400" dirty="0" smtClean="0">
                <a:solidFill>
                  <a:schemeClr val="bg1"/>
                </a:solidFill>
              </a:rPr>
              <a:t/>
            </a:r>
            <a:br>
              <a:rPr lang="en-US" sz="4400" dirty="0" smtClean="0">
                <a:solidFill>
                  <a:schemeClr val="bg1"/>
                </a:solidFill>
              </a:rPr>
            </a:br>
            <a:r>
              <a:rPr lang="en-US" sz="4400" dirty="0" smtClean="0">
                <a:solidFill>
                  <a:schemeClr val="bg1"/>
                </a:solidFill>
              </a:rPr>
              <a:t/>
            </a:r>
            <a:br>
              <a:rPr lang="en-US" sz="4400" dirty="0" smtClean="0">
                <a:solidFill>
                  <a:schemeClr val="bg1"/>
                </a:solidFill>
              </a:rPr>
            </a:br>
            <a:endParaRPr lang="en-US" sz="4400" dirty="0">
              <a:solidFill>
                <a:schemeClr val="bg1"/>
              </a:solidFill>
            </a:endParaRPr>
          </a:p>
        </p:txBody>
      </p:sp>
    </p:spTree>
    <p:extLst>
      <p:ext uri="{BB962C8B-B14F-4D97-AF65-F5344CB8AC3E}">
        <p14:creationId xmlns:p14="http://schemas.microsoft.com/office/powerpoint/2010/main" val="119735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6202017" y="1575638"/>
            <a:ext cx="3909391" cy="5139759"/>
          </a:xfrm>
          <a:prstGeom prst="rect">
            <a:avLst/>
          </a:prstGeom>
        </p:spPr>
      </p:pic>
      <p:pic>
        <p:nvPicPr>
          <p:cNvPr id="5" name="Picture 4"/>
          <p:cNvPicPr>
            <a:picLocks noChangeAspect="1"/>
          </p:cNvPicPr>
          <p:nvPr/>
        </p:nvPicPr>
        <p:blipFill>
          <a:blip r:embed="rId4"/>
          <a:stretch>
            <a:fillRect/>
          </a:stretch>
        </p:blipFill>
        <p:spPr>
          <a:xfrm>
            <a:off x="2464904" y="49371"/>
            <a:ext cx="7301948" cy="1431755"/>
          </a:xfrm>
          <a:prstGeom prst="rect">
            <a:avLst/>
          </a:prstGeom>
        </p:spPr>
      </p:pic>
      <p:sp>
        <p:nvSpPr>
          <p:cNvPr id="6" name="Rectangle 5"/>
          <p:cNvSpPr/>
          <p:nvPr/>
        </p:nvSpPr>
        <p:spPr>
          <a:xfrm>
            <a:off x="304800" y="6241774"/>
            <a:ext cx="5897217" cy="523220"/>
          </a:xfrm>
          <a:prstGeom prst="rect">
            <a:avLst/>
          </a:prstGeom>
        </p:spPr>
        <p:txBody>
          <a:bodyPr wrap="square">
            <a:spAutoFit/>
          </a:bodyPr>
          <a:lstStyle/>
          <a:p>
            <a:r>
              <a:rPr lang="en-US" sz="1400" dirty="0" err="1"/>
              <a:t>Tverskoy</a:t>
            </a:r>
            <a:r>
              <a:rPr lang="en-US" sz="1400" dirty="0"/>
              <a:t>, M., et al. (1990). "Postoperative pain after inguinal </a:t>
            </a:r>
            <a:r>
              <a:rPr lang="en-US" sz="1400" dirty="0" err="1"/>
              <a:t>herniorrhaphy</a:t>
            </a:r>
            <a:r>
              <a:rPr lang="en-US" sz="1400" dirty="0"/>
              <a:t> with different types of anesthesia." Anesthesia &amp; Analgesia 70(1): 29-35.</a:t>
            </a:r>
          </a:p>
        </p:txBody>
      </p:sp>
      <p:sp>
        <p:nvSpPr>
          <p:cNvPr id="8" name="TextBox 7"/>
          <p:cNvSpPr txBox="1"/>
          <p:nvPr/>
        </p:nvSpPr>
        <p:spPr>
          <a:xfrm>
            <a:off x="728870" y="2006446"/>
            <a:ext cx="4452730" cy="4031873"/>
          </a:xfrm>
          <a:prstGeom prst="rect">
            <a:avLst/>
          </a:prstGeom>
          <a:noFill/>
        </p:spPr>
        <p:txBody>
          <a:bodyPr wrap="square" rtlCol="0">
            <a:spAutoFit/>
          </a:bodyPr>
          <a:lstStyle/>
          <a:p>
            <a:r>
              <a:rPr lang="en-US" sz="3200" dirty="0" smtClean="0"/>
              <a:t>As a marker for duration of analgesia time to first opioid dose recorded </a:t>
            </a:r>
          </a:p>
          <a:p>
            <a:endParaRPr lang="en-US" sz="3200" dirty="0"/>
          </a:p>
          <a:p>
            <a:r>
              <a:rPr lang="en-US" sz="3200" dirty="0" smtClean="0"/>
              <a:t>However: no data presented about overall opioid dosing</a:t>
            </a:r>
            <a:endParaRPr lang="en-US" sz="3200" dirty="0"/>
          </a:p>
          <a:p>
            <a:endParaRPr lang="en-US" sz="3200" dirty="0"/>
          </a:p>
        </p:txBody>
      </p:sp>
    </p:spTree>
    <p:extLst>
      <p:ext uri="{BB962C8B-B14F-4D97-AF65-F5344CB8AC3E}">
        <p14:creationId xmlns:p14="http://schemas.microsoft.com/office/powerpoint/2010/main" val="49272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806448"/>
          </a:xfrm>
        </p:spPr>
        <p:txBody>
          <a:bodyPr>
            <a:noAutofit/>
          </a:bodyPr>
          <a:lstStyle/>
          <a:p>
            <a:pPr algn="ctr"/>
            <a:r>
              <a:rPr lang="en-US" sz="5400" dirty="0" smtClean="0"/>
              <a:t>It May Be Obvious</a:t>
            </a:r>
            <a:endParaRPr lang="en-US" sz="5400" dirty="0"/>
          </a:p>
        </p:txBody>
      </p:sp>
      <p:sp>
        <p:nvSpPr>
          <p:cNvPr id="3" name="Content Placeholder 2"/>
          <p:cNvSpPr>
            <a:spLocks noGrp="1"/>
          </p:cNvSpPr>
          <p:nvPr>
            <p:ph idx="1"/>
          </p:nvPr>
        </p:nvSpPr>
        <p:spPr>
          <a:xfrm>
            <a:off x="838200" y="1881809"/>
            <a:ext cx="10515600" cy="4295153"/>
          </a:xfrm>
        </p:spPr>
        <p:txBody>
          <a:bodyPr>
            <a:normAutofit fontScale="92500" lnSpcReduction="20000"/>
          </a:bodyPr>
          <a:lstStyle/>
          <a:p>
            <a:pPr algn="ctr"/>
            <a:r>
              <a:rPr lang="en-US" sz="3600" dirty="0" smtClean="0"/>
              <a:t>Opioid reduction often not the focus of the study = the data can be buried</a:t>
            </a:r>
          </a:p>
          <a:p>
            <a:pPr algn="ctr"/>
            <a:endParaRPr lang="en-US" sz="3600" dirty="0" smtClean="0"/>
          </a:p>
          <a:p>
            <a:pPr algn="ctr"/>
            <a:r>
              <a:rPr lang="en-US" sz="3600" dirty="0" smtClean="0"/>
              <a:t>Opioid reduction is meaningless if pain is worse</a:t>
            </a:r>
          </a:p>
          <a:p>
            <a:pPr marL="0" indent="0" algn="ctr">
              <a:buNone/>
            </a:pPr>
            <a:endParaRPr lang="en-US" sz="3600" dirty="0" smtClean="0"/>
          </a:p>
          <a:p>
            <a:pPr algn="ctr"/>
            <a:r>
              <a:rPr lang="en-US" sz="3600" dirty="0" smtClean="0"/>
              <a:t>For acute pain = no  standard for how to assess opioid use, dose reduction, or opioid specific outcomes, but there are many studies reporting “opioid-sparing” </a:t>
            </a:r>
          </a:p>
          <a:p>
            <a:pPr marL="0" indent="0" algn="ctr">
              <a:buNone/>
            </a:pPr>
            <a:endParaRPr lang="en-US" sz="3600" dirty="0" smtClean="0"/>
          </a:p>
          <a:p>
            <a:pPr algn="ctr"/>
            <a:r>
              <a:rPr lang="en-US" sz="3600" dirty="0" smtClean="0"/>
              <a:t>For chronic pain = even less consistent data</a:t>
            </a:r>
            <a:endParaRPr lang="en-US" sz="3600" dirty="0"/>
          </a:p>
        </p:txBody>
      </p:sp>
      <p:pic>
        <p:nvPicPr>
          <p:cNvPr id="4" name="Picture 3"/>
          <p:cNvPicPr>
            <a:picLocks noChangeAspect="1"/>
          </p:cNvPicPr>
          <p:nvPr/>
        </p:nvPicPr>
        <p:blipFill rotWithShape="1">
          <a:blip r:embed="rId2"/>
          <a:srcRect l="2326" t="8840" r="1143" b="9616"/>
          <a:stretch/>
        </p:blipFill>
        <p:spPr>
          <a:xfrm>
            <a:off x="1974209" y="1338470"/>
            <a:ext cx="8243582" cy="5222918"/>
          </a:xfrm>
          <a:prstGeom prst="rect">
            <a:avLst/>
          </a:prstGeom>
        </p:spPr>
      </p:pic>
    </p:spTree>
    <p:extLst>
      <p:ext uri="{BB962C8B-B14F-4D97-AF65-F5344CB8AC3E}">
        <p14:creationId xmlns:p14="http://schemas.microsoft.com/office/powerpoint/2010/main" val="272589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t>Lack of data is no barrier to lots of discussion</a:t>
            </a:r>
            <a:endParaRPr lang="en-US" sz="4400" dirty="0"/>
          </a:p>
        </p:txBody>
      </p:sp>
      <p:pic>
        <p:nvPicPr>
          <p:cNvPr id="4" name="Content Placeholder 3"/>
          <p:cNvPicPr>
            <a:picLocks noGrp="1" noChangeAspect="1"/>
          </p:cNvPicPr>
          <p:nvPr>
            <p:ph idx="1"/>
          </p:nvPr>
        </p:nvPicPr>
        <p:blipFill>
          <a:blip r:embed="rId3"/>
          <a:stretch>
            <a:fillRect/>
          </a:stretch>
        </p:blipFill>
        <p:spPr>
          <a:xfrm>
            <a:off x="521199" y="1690690"/>
            <a:ext cx="11149602" cy="4389023"/>
          </a:xfrm>
          <a:prstGeom prst="rect">
            <a:avLst/>
          </a:prstGeom>
        </p:spPr>
      </p:pic>
      <p:pic>
        <p:nvPicPr>
          <p:cNvPr id="3" name="Picture 2"/>
          <p:cNvPicPr>
            <a:picLocks noChangeAspect="1"/>
          </p:cNvPicPr>
          <p:nvPr/>
        </p:nvPicPr>
        <p:blipFill>
          <a:blip r:embed="rId4"/>
          <a:stretch>
            <a:fillRect/>
          </a:stretch>
        </p:blipFill>
        <p:spPr>
          <a:xfrm>
            <a:off x="407939" y="1853047"/>
            <a:ext cx="11376122" cy="3151905"/>
          </a:xfrm>
          <a:prstGeom prst="rect">
            <a:avLst/>
          </a:prstGeom>
        </p:spPr>
      </p:pic>
      <p:pic>
        <p:nvPicPr>
          <p:cNvPr id="5" name="Picture 4"/>
          <p:cNvPicPr>
            <a:picLocks noChangeAspect="1"/>
          </p:cNvPicPr>
          <p:nvPr/>
        </p:nvPicPr>
        <p:blipFill>
          <a:blip r:embed="rId5"/>
          <a:stretch>
            <a:fillRect/>
          </a:stretch>
        </p:blipFill>
        <p:spPr>
          <a:xfrm>
            <a:off x="0" y="1422554"/>
            <a:ext cx="12192000" cy="3187397"/>
          </a:xfrm>
          <a:prstGeom prst="rect">
            <a:avLst/>
          </a:prstGeom>
        </p:spPr>
      </p:pic>
      <p:pic>
        <p:nvPicPr>
          <p:cNvPr id="6" name="Picture 5"/>
          <p:cNvPicPr>
            <a:picLocks noChangeAspect="1"/>
          </p:cNvPicPr>
          <p:nvPr/>
        </p:nvPicPr>
        <p:blipFill>
          <a:blip r:embed="rId6"/>
          <a:stretch>
            <a:fillRect/>
          </a:stretch>
        </p:blipFill>
        <p:spPr>
          <a:xfrm>
            <a:off x="4367213" y="4713658"/>
            <a:ext cx="4057650" cy="1657350"/>
          </a:xfrm>
          <a:prstGeom prst="rect">
            <a:avLst/>
          </a:prstGeom>
        </p:spPr>
      </p:pic>
    </p:spTree>
    <p:extLst>
      <p:ext uri="{BB962C8B-B14F-4D97-AF65-F5344CB8AC3E}">
        <p14:creationId xmlns:p14="http://schemas.microsoft.com/office/powerpoint/2010/main" val="420090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dirty="0"/>
              <a:t>How to assess opioid use in clinical trials</a:t>
            </a:r>
            <a:r>
              <a:rPr lang="en-US" sz="4400" dirty="0" smtClean="0"/>
              <a:t>?</a:t>
            </a:r>
            <a:endParaRPr lang="en-US" sz="4400" dirty="0"/>
          </a:p>
        </p:txBody>
      </p:sp>
      <p:sp>
        <p:nvSpPr>
          <p:cNvPr id="3" name="Content Placeholder 2"/>
          <p:cNvSpPr>
            <a:spLocks noGrp="1"/>
          </p:cNvSpPr>
          <p:nvPr>
            <p:ph sz="half" idx="1"/>
          </p:nvPr>
        </p:nvSpPr>
        <p:spPr>
          <a:xfrm>
            <a:off x="838200" y="1690690"/>
            <a:ext cx="6691313" cy="4824410"/>
          </a:xfrm>
        </p:spPr>
        <p:txBody>
          <a:bodyPr>
            <a:normAutofit fontScale="85000" lnSpcReduction="20000"/>
          </a:bodyPr>
          <a:lstStyle/>
          <a:p>
            <a:r>
              <a:rPr lang="en-US" sz="3100" dirty="0"/>
              <a:t>Time to first dose/ Use of </a:t>
            </a:r>
            <a:r>
              <a:rPr lang="en-US" sz="3100" dirty="0" smtClean="0"/>
              <a:t>rescue</a:t>
            </a:r>
          </a:p>
          <a:p>
            <a:r>
              <a:rPr lang="en-US" sz="3100" dirty="0" smtClean="0"/>
              <a:t>Dose prescribed</a:t>
            </a:r>
          </a:p>
          <a:p>
            <a:pPr lvl="1"/>
            <a:r>
              <a:rPr lang="en-US" sz="2800" dirty="0" smtClean="0"/>
              <a:t># of pills/doses prescribed per event or time period</a:t>
            </a:r>
          </a:p>
          <a:p>
            <a:pPr lvl="1"/>
            <a:r>
              <a:rPr lang="en-US" sz="2800" dirty="0"/>
              <a:t># of </a:t>
            </a:r>
            <a:r>
              <a:rPr lang="en-US" sz="2800" dirty="0" smtClean="0"/>
              <a:t>pills/doses taken</a:t>
            </a:r>
          </a:p>
          <a:p>
            <a:r>
              <a:rPr lang="en-US" sz="3100" dirty="0" smtClean="0"/>
              <a:t>MME/MED or cumulative/daily dose</a:t>
            </a:r>
          </a:p>
          <a:p>
            <a:r>
              <a:rPr lang="en-US" sz="3100" dirty="0" smtClean="0"/>
              <a:t>Duration of opioid therapy</a:t>
            </a:r>
          </a:p>
          <a:p>
            <a:r>
              <a:rPr lang="en-US" sz="3100" dirty="0" smtClean="0"/>
              <a:t>Opioid refills</a:t>
            </a:r>
          </a:p>
          <a:p>
            <a:r>
              <a:rPr lang="en-US" sz="3100" dirty="0" smtClean="0"/>
              <a:t>Dose </a:t>
            </a:r>
            <a:r>
              <a:rPr lang="en-US" sz="3100" dirty="0" smtClean="0"/>
              <a:t>escalation</a:t>
            </a:r>
          </a:p>
          <a:p>
            <a:r>
              <a:rPr lang="en-US" sz="3100" dirty="0" smtClean="0"/>
              <a:t>Dose </a:t>
            </a:r>
            <a:r>
              <a:rPr lang="en-US" sz="3100" smtClean="0"/>
              <a:t>of zero</a:t>
            </a:r>
            <a:endParaRPr lang="en-US" sz="3100" dirty="0" smtClean="0"/>
          </a:p>
          <a:p>
            <a:r>
              <a:rPr lang="en-US" sz="3100" dirty="0" smtClean="0"/>
              <a:t>Pain Outcomes (see other IMMPACT info):</a:t>
            </a:r>
          </a:p>
          <a:p>
            <a:pPr lvl="1"/>
            <a:r>
              <a:rPr lang="en-US" sz="2800" dirty="0" smtClean="0"/>
              <a:t>Pain rating = universal in some form</a:t>
            </a:r>
          </a:p>
          <a:p>
            <a:pPr lvl="1"/>
            <a:r>
              <a:rPr lang="en-US" sz="2800" dirty="0" smtClean="0"/>
              <a:t>Function = variable</a:t>
            </a:r>
          </a:p>
          <a:p>
            <a:pPr lvl="1"/>
            <a:r>
              <a:rPr lang="en-US" sz="2800" dirty="0" smtClean="0"/>
              <a:t>Satisfaction = variable</a:t>
            </a:r>
          </a:p>
          <a:p>
            <a:pPr marL="0" indent="0">
              <a:buNone/>
            </a:pPr>
            <a:endParaRPr lang="en-US" sz="3100" dirty="0" smtClean="0"/>
          </a:p>
          <a:p>
            <a:pPr lvl="1"/>
            <a:endParaRPr lang="en-US" dirty="0"/>
          </a:p>
        </p:txBody>
      </p:sp>
      <p:sp>
        <p:nvSpPr>
          <p:cNvPr id="4" name="Content Placeholder 3"/>
          <p:cNvSpPr>
            <a:spLocks noGrp="1"/>
          </p:cNvSpPr>
          <p:nvPr>
            <p:ph sz="half" idx="2"/>
          </p:nvPr>
        </p:nvSpPr>
        <p:spPr>
          <a:xfrm>
            <a:off x="7858124" y="2432957"/>
            <a:ext cx="3495675" cy="3744006"/>
          </a:xfrm>
        </p:spPr>
        <p:txBody>
          <a:bodyPr>
            <a:normAutofit fontScale="85000" lnSpcReduction="20000"/>
          </a:bodyPr>
          <a:lstStyle/>
          <a:p>
            <a:r>
              <a:rPr lang="en-US" sz="3000" dirty="0" smtClean="0"/>
              <a:t>Pain, function, side effects, satisfaction:</a:t>
            </a:r>
          </a:p>
          <a:p>
            <a:pPr lvl="1"/>
            <a:r>
              <a:rPr lang="en-US" sz="3000" dirty="0" smtClean="0"/>
              <a:t>Not worsened</a:t>
            </a:r>
          </a:p>
          <a:p>
            <a:pPr lvl="1"/>
            <a:r>
              <a:rPr lang="en-US" sz="3000" dirty="0" smtClean="0"/>
              <a:t>Unchanged or improved</a:t>
            </a:r>
          </a:p>
          <a:p>
            <a:pPr lvl="1"/>
            <a:r>
              <a:rPr lang="en-US" sz="3000" dirty="0" smtClean="0"/>
              <a:t>Multiple assessment options</a:t>
            </a:r>
          </a:p>
          <a:p>
            <a:pPr marL="342900" lvl="1" indent="0">
              <a:buNone/>
            </a:pPr>
            <a:endParaRPr lang="en-US" sz="2600" dirty="0"/>
          </a:p>
        </p:txBody>
      </p:sp>
    </p:spTree>
    <p:extLst>
      <p:ext uri="{BB962C8B-B14F-4D97-AF65-F5344CB8AC3E}">
        <p14:creationId xmlns:p14="http://schemas.microsoft.com/office/powerpoint/2010/main" val="224135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t>Time to first dose/ Use of rescue</a:t>
            </a:r>
            <a:br>
              <a:rPr lang="en-US" sz="4400" dirty="0" smtClean="0"/>
            </a:br>
            <a:endParaRPr lang="en-US" sz="4400" dirty="0"/>
          </a:p>
        </p:txBody>
      </p:sp>
      <p:sp>
        <p:nvSpPr>
          <p:cNvPr id="3" name="Content Placeholder 2"/>
          <p:cNvSpPr>
            <a:spLocks noGrp="1"/>
          </p:cNvSpPr>
          <p:nvPr>
            <p:ph idx="1"/>
          </p:nvPr>
        </p:nvSpPr>
        <p:spPr/>
        <p:txBody>
          <a:bodyPr/>
          <a:lstStyle/>
          <a:p>
            <a:r>
              <a:rPr lang="en-US" sz="2800" dirty="0" smtClean="0"/>
              <a:t>Commonly used in Acute Pain trials to assess an intervention’s initial effect or duration of effect.</a:t>
            </a:r>
          </a:p>
          <a:p>
            <a:r>
              <a:rPr lang="en-US" sz="2800" dirty="0" smtClean="0"/>
              <a:t>With less intense pain stimulus or more effective intervention rescue may be avoided.</a:t>
            </a:r>
          </a:p>
          <a:p>
            <a:pPr marL="0" indent="0">
              <a:buNone/>
            </a:pPr>
            <a:endParaRPr lang="en-US" dirty="0" smtClean="0"/>
          </a:p>
          <a:p>
            <a:pPr lvl="1"/>
            <a:r>
              <a:rPr lang="en-US" sz="2600" dirty="0" smtClean="0"/>
              <a:t>What is clinically significant?</a:t>
            </a:r>
          </a:p>
          <a:p>
            <a:pPr lvl="1"/>
            <a:r>
              <a:rPr lang="en-US" sz="2600" dirty="0" smtClean="0"/>
              <a:t>Is it meaningful as a stand alone assessment?</a:t>
            </a:r>
          </a:p>
          <a:p>
            <a:pPr lvl="1"/>
            <a:r>
              <a:rPr lang="en-US" sz="2600" dirty="0" smtClean="0"/>
              <a:t>How does it translate to clinical practice?</a:t>
            </a:r>
          </a:p>
          <a:p>
            <a:pPr lvl="1"/>
            <a:r>
              <a:rPr lang="en-US" sz="2600" dirty="0" smtClean="0"/>
              <a:t>Does it lead to decreased overall opioid dosing?</a:t>
            </a:r>
          </a:p>
          <a:p>
            <a:pPr marL="0" indent="0">
              <a:buNone/>
            </a:pPr>
            <a:endParaRPr lang="en-US" sz="2400" dirty="0"/>
          </a:p>
        </p:txBody>
      </p:sp>
    </p:spTree>
    <p:extLst>
      <p:ext uri="{BB962C8B-B14F-4D97-AF65-F5344CB8AC3E}">
        <p14:creationId xmlns:p14="http://schemas.microsoft.com/office/powerpoint/2010/main" val="241111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077911"/>
          </a:xfrm>
        </p:spPr>
        <p:txBody>
          <a:bodyPr>
            <a:normAutofit/>
          </a:bodyPr>
          <a:lstStyle/>
          <a:p>
            <a:pPr algn="ctr"/>
            <a:r>
              <a:rPr lang="en-US" sz="4400" dirty="0" smtClean="0"/>
              <a:t>MME/MED</a:t>
            </a:r>
            <a:endParaRPr lang="en-US" sz="4400" dirty="0"/>
          </a:p>
        </p:txBody>
      </p:sp>
      <p:sp>
        <p:nvSpPr>
          <p:cNvPr id="3" name="Content Placeholder 2"/>
          <p:cNvSpPr>
            <a:spLocks noGrp="1"/>
          </p:cNvSpPr>
          <p:nvPr>
            <p:ph idx="1"/>
          </p:nvPr>
        </p:nvSpPr>
        <p:spPr>
          <a:xfrm>
            <a:off x="657225" y="1585913"/>
            <a:ext cx="10696575" cy="4805363"/>
          </a:xfrm>
        </p:spPr>
        <p:txBody>
          <a:bodyPr>
            <a:normAutofit/>
          </a:bodyPr>
          <a:lstStyle/>
          <a:p>
            <a:r>
              <a:rPr lang="en-US" sz="2800" dirty="0" smtClean="0"/>
              <a:t>MME = morphine milligram equivalents    </a:t>
            </a:r>
          </a:p>
          <a:p>
            <a:r>
              <a:rPr lang="en-US" sz="2800" dirty="0" smtClean="0"/>
              <a:t>MED =  morphine equivalent dose</a:t>
            </a:r>
          </a:p>
          <a:p>
            <a:r>
              <a:rPr lang="en-US" sz="2800" dirty="0" smtClean="0"/>
              <a:t>Risk for opioid-related serious harms are dose-dependent</a:t>
            </a:r>
          </a:p>
          <a:p>
            <a:r>
              <a:rPr lang="en-US" sz="2800" dirty="0"/>
              <a:t>B</a:t>
            </a:r>
            <a:r>
              <a:rPr lang="en-US" sz="2800" dirty="0" smtClean="0"/>
              <a:t>oth Acute and Chronic pain studies</a:t>
            </a:r>
          </a:p>
          <a:p>
            <a:pPr lvl="1"/>
            <a:r>
              <a:rPr lang="en-US" sz="2500" dirty="0" smtClean="0"/>
              <a:t>In acute pain studies: often 24-48 hours only</a:t>
            </a:r>
          </a:p>
          <a:p>
            <a:r>
              <a:rPr lang="en-US" sz="2800" dirty="0" smtClean="0"/>
              <a:t>Clinical utility as well</a:t>
            </a:r>
          </a:p>
          <a:p>
            <a:r>
              <a:rPr lang="en-US" sz="2800" dirty="0" smtClean="0"/>
              <a:t>Prominent in public policy and guidelines</a:t>
            </a:r>
          </a:p>
          <a:p>
            <a:r>
              <a:rPr lang="en-US" sz="2800" dirty="0" smtClean="0"/>
              <a:t>Reported per time period (commonly daily) or totaled over the study period</a:t>
            </a:r>
            <a:endParaRPr lang="en-US" sz="2800" dirty="0"/>
          </a:p>
        </p:txBody>
      </p:sp>
    </p:spTree>
    <p:extLst>
      <p:ext uri="{BB962C8B-B14F-4D97-AF65-F5344CB8AC3E}">
        <p14:creationId xmlns:p14="http://schemas.microsoft.com/office/powerpoint/2010/main" val="60254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t>Prescribed Dose/# of Pills</a:t>
            </a:r>
            <a:endParaRPr lang="en-US" sz="4400" dirty="0"/>
          </a:p>
        </p:txBody>
      </p:sp>
      <p:sp>
        <p:nvSpPr>
          <p:cNvPr id="3" name="Content Placeholder 2"/>
          <p:cNvSpPr>
            <a:spLocks noGrp="1"/>
          </p:cNvSpPr>
          <p:nvPr>
            <p:ph idx="1"/>
          </p:nvPr>
        </p:nvSpPr>
        <p:spPr/>
        <p:txBody>
          <a:bodyPr>
            <a:normAutofit/>
          </a:bodyPr>
          <a:lstStyle/>
          <a:p>
            <a:r>
              <a:rPr lang="en-US" sz="2800" dirty="0" smtClean="0"/>
              <a:t>Opioids often prescribed/consumed in defined increments either scheduled or “as needed”</a:t>
            </a:r>
          </a:p>
          <a:p>
            <a:r>
              <a:rPr lang="en-US" sz="2800" dirty="0" smtClean="0"/>
              <a:t>Most prescription opioid consumption for both acute and chronic pain occurs outside of the supervised medical setting</a:t>
            </a:r>
          </a:p>
          <a:p>
            <a:r>
              <a:rPr lang="en-US" sz="2800" dirty="0" smtClean="0"/>
              <a:t>Higher doses = more risk, more adverse effects</a:t>
            </a:r>
          </a:p>
          <a:p>
            <a:r>
              <a:rPr lang="en-US" sz="2800" dirty="0" smtClean="0"/>
              <a:t>More pills = more available for diversion/misuse</a:t>
            </a:r>
          </a:p>
        </p:txBody>
      </p:sp>
    </p:spTree>
    <p:extLst>
      <p:ext uri="{BB962C8B-B14F-4D97-AF65-F5344CB8AC3E}">
        <p14:creationId xmlns:p14="http://schemas.microsoft.com/office/powerpoint/2010/main" val="196888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2737</TotalTime>
  <Words>5796</Words>
  <Application>Microsoft Office PowerPoint</Application>
  <PresentationFormat>Widescreen</PresentationFormat>
  <Paragraphs>243</Paragraphs>
  <Slides>28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1_Office Theme</vt:lpstr>
      <vt:lpstr> Opioid(-)Sparing:  Assessing opioid use and opioid outcomes in clinical trials </vt:lpstr>
      <vt:lpstr>PowerPoint Presentation</vt:lpstr>
      <vt:lpstr>PowerPoint Presentation</vt:lpstr>
      <vt:lpstr>It May Be Obvious</vt:lpstr>
      <vt:lpstr>Lack of data is no barrier to lots of discussion</vt:lpstr>
      <vt:lpstr>How to assess opioid use in clinical trials?</vt:lpstr>
      <vt:lpstr>Time to first dose/ Use of rescue </vt:lpstr>
      <vt:lpstr>MME/MED</vt:lpstr>
      <vt:lpstr>Prescribed Dose/# of Pills</vt:lpstr>
      <vt:lpstr>Acute Pain</vt:lpstr>
      <vt:lpstr>Acute Pain: Opioid-Sparing Review</vt:lpstr>
      <vt:lpstr>Traditional PCRT Drug Study: </vt:lpstr>
      <vt:lpstr>Acute Pain Opioid Sparing Phase III</vt:lpstr>
      <vt:lpstr>PowerPoint Presentation</vt:lpstr>
      <vt:lpstr>Acute Pain: Duration of Analgesia</vt:lpstr>
      <vt:lpstr>PowerPoint Presentation</vt:lpstr>
      <vt:lpstr>ERAS  </vt:lpstr>
      <vt:lpstr>Prescribed opioids for surgery</vt:lpstr>
      <vt:lpstr>Chronic Pain</vt:lpstr>
      <vt:lpstr>Chronic Pain Opioid Reduction  Cochrane Review, 2017</vt:lpstr>
      <vt:lpstr>Chronic Pain Opioid Reduction  Cochrane Review, 2017</vt:lpstr>
      <vt:lpstr>Equally Revealing of Deficiencies: </vt:lpstr>
      <vt:lpstr>Education &amp; Policies: A double dose is better </vt:lpstr>
      <vt:lpstr>Opioid Reduction: Two is Better than one</vt:lpstr>
      <vt:lpstr>Chronic pain intervention, not much data for opioid reduction</vt:lpstr>
      <vt:lpstr>Conclusions</vt:lpstr>
      <vt:lpstr>THE unanswered central question</vt:lpstr>
      <vt:lpstr>Thank You!  </vt:lpstr>
    </vt:vector>
  </TitlesOfParts>
  <Company>UW Medicine Health System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opioid use and opioid outcomes</dc:title>
  <dc:creator>Stacey, Brett R</dc:creator>
  <cp:lastModifiedBy>Brett R. Stacey</cp:lastModifiedBy>
  <cp:revision>100</cp:revision>
  <dcterms:created xsi:type="dcterms:W3CDTF">2018-06-12T21:09:49Z</dcterms:created>
  <dcterms:modified xsi:type="dcterms:W3CDTF">2018-07-26T14:50:11Z</dcterms:modified>
</cp:coreProperties>
</file>