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8"/>
  </p:notesMasterIdLst>
  <p:sldIdLst>
    <p:sldId id="256" r:id="rId2"/>
    <p:sldId id="283" r:id="rId3"/>
    <p:sldId id="282" r:id="rId4"/>
    <p:sldId id="262" r:id="rId5"/>
    <p:sldId id="292" r:id="rId6"/>
    <p:sldId id="263" r:id="rId7"/>
    <p:sldId id="284" r:id="rId8"/>
    <p:sldId id="265" r:id="rId9"/>
    <p:sldId id="269" r:id="rId10"/>
    <p:sldId id="266" r:id="rId11"/>
    <p:sldId id="286" r:id="rId12"/>
    <p:sldId id="267" r:id="rId13"/>
    <p:sldId id="285" r:id="rId14"/>
    <p:sldId id="268" r:id="rId15"/>
    <p:sldId id="280" r:id="rId16"/>
    <p:sldId id="281" r:id="rId17"/>
    <p:sldId id="289" r:id="rId18"/>
    <p:sldId id="290" r:id="rId19"/>
    <p:sldId id="275" r:id="rId20"/>
    <p:sldId id="276" r:id="rId21"/>
    <p:sldId id="277" r:id="rId22"/>
    <p:sldId id="287" r:id="rId23"/>
    <p:sldId id="291" r:id="rId24"/>
    <p:sldId id="278" r:id="rId25"/>
    <p:sldId id="279" r:id="rId26"/>
    <p:sldId id="293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6" autoAdjust="0"/>
    <p:restoredTop sz="82639" autoAdjust="0"/>
  </p:normalViewPr>
  <p:slideViewPr>
    <p:cSldViewPr snapToGrid="0">
      <p:cViewPr varScale="1">
        <p:scale>
          <a:sx n="77" d="100"/>
          <a:sy n="77" d="100"/>
        </p:scale>
        <p:origin x="11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B5399A-38B9-45D6-A6A6-27F7AE41AADB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987322-2F3C-475F-9FD2-E34D9BFB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44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91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2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72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26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54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0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88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1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70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83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64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5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27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3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265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4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1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4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76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05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87322-2F3C-475F-9FD2-E34D9BFBD8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1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none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1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3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125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38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57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85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34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5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0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0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6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7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4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0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0204" y="452718"/>
            <a:ext cx="9025012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0204" y="1594126"/>
            <a:ext cx="8946541" cy="4654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BABDE-AF92-45F9-9824-F16D277CAE12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5618-2C29-40E6-B121-643392D10E7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lowchart: Terminator 11"/>
          <p:cNvSpPr/>
          <p:nvPr userDrawn="1"/>
        </p:nvSpPr>
        <p:spPr>
          <a:xfrm>
            <a:off x="577786" y="0"/>
            <a:ext cx="76839" cy="6858000"/>
          </a:xfrm>
          <a:prstGeom prst="flowChartTerminator">
            <a:avLst/>
          </a:prstGeom>
          <a:ln>
            <a:noFill/>
          </a:ln>
          <a:effectLst>
            <a:outerShdw blurRad="50800" dist="63500" dir="4200000" algn="ctr" rotWithShape="0">
              <a:schemeClr val="bg1">
                <a:lumMod val="75000"/>
                <a:lumOff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597258"/>
          </a:xfrm>
        </p:spPr>
        <p:txBody>
          <a:bodyPr/>
          <a:lstStyle/>
          <a:p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Scoping review of methodologic characteristics of acute and chronic pain clinical trials of opioid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sparing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091555"/>
            <a:ext cx="8825658" cy="21697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Shannon M. Smith</a:t>
            </a:r>
          </a:p>
          <a:p>
            <a:pPr>
              <a:spcBef>
                <a:spcPts val="0"/>
              </a:spcBef>
            </a:pPr>
            <a:r>
              <a:rPr lang="en-US" sz="24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Rochester Medical Center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Assistant Director of ACTTION</a:t>
            </a:r>
          </a:p>
          <a:p>
            <a:pPr>
              <a:spcBef>
                <a:spcPts val="0"/>
              </a:spcBef>
            </a:pPr>
            <a:endParaRPr lang="en-US" sz="500" cap="none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en-US" sz="1400" cap="none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4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IMMPACT-XXI </a:t>
            </a:r>
          </a:p>
          <a:p>
            <a:pPr>
              <a:spcBef>
                <a:spcPts val="0"/>
              </a:spcBef>
            </a:pPr>
            <a:r>
              <a:rPr lang="en-US" sz="24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 26, 2018</a:t>
            </a:r>
          </a:p>
        </p:txBody>
      </p:sp>
    </p:spTree>
    <p:extLst>
      <p:ext uri="{BB962C8B-B14F-4D97-AF65-F5344CB8AC3E}">
        <p14:creationId xmlns:p14="http://schemas.microsoft.com/office/powerpoint/2010/main" val="31426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299967" cy="990599"/>
          </a:xfrm>
        </p:spPr>
        <p:txBody>
          <a:bodyPr/>
          <a:lstStyle/>
          <a:p>
            <a:r>
              <a:rPr lang="en-US" sz="4400" dirty="0"/>
              <a:t>Acute pa</a:t>
            </a:r>
            <a:r>
              <a:rPr lang="en-US" sz="4400" dirty="0">
                <a:solidFill>
                  <a:schemeClr val="tx1"/>
                </a:solidFill>
              </a:rPr>
              <a:t>in trials (n=83) –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rimary outcomes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3" y="1600850"/>
            <a:ext cx="8946541" cy="465427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Opioid dosage (continuous): 32 (39%)</a:t>
            </a:r>
          </a:p>
          <a:p>
            <a:r>
              <a:rPr lang="en-US" dirty="0"/>
              <a:t>Opioid dosage (continuous) &amp; pain: 4 (5%)</a:t>
            </a:r>
          </a:p>
          <a:p>
            <a:r>
              <a:rPr lang="en-US" dirty="0" smtClean="0"/>
              <a:t>Opioid reduction (dichotomized): 2 (2%)</a:t>
            </a:r>
          </a:p>
          <a:p>
            <a:r>
              <a:rPr lang="en-US" dirty="0" smtClean="0"/>
              <a:t>Opioid dosage (continuous) &amp; hemodynamic response to intubation: 1 (1%)</a:t>
            </a:r>
          </a:p>
          <a:p>
            <a:endParaRPr lang="en-US" dirty="0" smtClean="0"/>
          </a:p>
          <a:p>
            <a:r>
              <a:rPr lang="en-US" dirty="0"/>
              <a:t>Opioid AEs – self-report: 1 (1%)</a:t>
            </a:r>
          </a:p>
          <a:p>
            <a:r>
              <a:rPr lang="en-US" dirty="0" smtClean="0"/>
              <a:t>Opioid AEs – observed: 1 (1%)</a:t>
            </a:r>
          </a:p>
          <a:p>
            <a:endParaRPr lang="en-US" dirty="0" smtClean="0"/>
          </a:p>
          <a:p>
            <a:r>
              <a:rPr lang="en-US" dirty="0"/>
              <a:t>Pain outcome: </a:t>
            </a:r>
            <a:r>
              <a:rPr lang="en-US" dirty="0" smtClean="0"/>
              <a:t>11 </a:t>
            </a:r>
            <a:r>
              <a:rPr lang="en-US" dirty="0"/>
              <a:t>(</a:t>
            </a:r>
            <a:r>
              <a:rPr lang="en-US" dirty="0" smtClean="0"/>
              <a:t>13%)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Other: 5 (6%)</a:t>
            </a:r>
          </a:p>
          <a:p>
            <a:r>
              <a:rPr lang="en-US" dirty="0" smtClean="0"/>
              <a:t>Not reported: 26 (31%)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244274"/>
            <a:ext cx="10461332" cy="990599"/>
          </a:xfrm>
        </p:spPr>
        <p:txBody>
          <a:bodyPr/>
          <a:lstStyle/>
          <a:p>
            <a:r>
              <a:rPr lang="en-US" sz="3300" dirty="0">
                <a:solidFill>
                  <a:schemeClr val="tx1"/>
                </a:solidFill>
              </a:rPr>
              <a:t>Acute pain trials (n=83) – </a:t>
            </a:r>
            <a:r>
              <a:rPr lang="en-US" sz="3300" dirty="0" smtClean="0">
                <a:solidFill>
                  <a:schemeClr val="tx1"/>
                </a:solidFill>
              </a:rPr>
              <a:t>secondary/exploratory </a:t>
            </a:r>
            <a:r>
              <a:rPr lang="en-US" sz="3300" dirty="0">
                <a:solidFill>
                  <a:schemeClr val="tx1"/>
                </a:solidFill>
              </a:rPr>
              <a:t>outcome(s</a:t>
            </a:r>
            <a:r>
              <a:rPr lang="en-US" sz="3300" dirty="0" smtClean="0">
                <a:solidFill>
                  <a:schemeClr val="tx1"/>
                </a:solidFill>
              </a:rPr>
              <a:t>)</a:t>
            </a:r>
            <a:endParaRPr lang="en-US" sz="33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936" y="1396878"/>
            <a:ext cx="5190564" cy="50420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Pain: 69 (83%)</a:t>
            </a:r>
          </a:p>
          <a:p>
            <a:r>
              <a:rPr lang="en-US" sz="2000" dirty="0" smtClean="0"/>
              <a:t>Dosage/number of rescue analgesics: 2 (2%)</a:t>
            </a:r>
          </a:p>
          <a:p>
            <a:endParaRPr lang="en-US" sz="2000" dirty="0" smtClean="0"/>
          </a:p>
          <a:p>
            <a:r>
              <a:rPr lang="en-US" sz="2000" dirty="0" smtClean="0"/>
              <a:t>Time to discharge from PACU: 2 (2%)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1779" y="1396878"/>
            <a:ext cx="5722302" cy="5042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000" dirty="0" smtClean="0"/>
              <a:t>Opioid dosage (continuous): 43 (52%)</a:t>
            </a:r>
          </a:p>
          <a:p>
            <a:r>
              <a:rPr lang="en-US" sz="2000" dirty="0" smtClean="0"/>
              <a:t>Time to first opioid dose: 16 (19%)</a:t>
            </a:r>
          </a:p>
          <a:p>
            <a:r>
              <a:rPr lang="en-US" sz="2000" dirty="0" smtClean="0"/>
              <a:t>Opioid reduction (dichotomized): 7 (8%)</a:t>
            </a:r>
          </a:p>
          <a:p>
            <a:r>
              <a:rPr lang="en-US" sz="2000" dirty="0" smtClean="0"/>
              <a:t>Opioid dosage (ordinal): 1 (1%)</a:t>
            </a:r>
          </a:p>
          <a:p>
            <a:r>
              <a:rPr lang="en-US" sz="2000" dirty="0" smtClean="0"/>
              <a:t>Opioid dosage at discharge: 1 (1%)</a:t>
            </a:r>
          </a:p>
          <a:p>
            <a:endParaRPr lang="en-US" sz="1100" dirty="0" smtClean="0"/>
          </a:p>
          <a:p>
            <a:r>
              <a:rPr lang="en-US" sz="2000" dirty="0" smtClean="0"/>
              <a:t>Opioid AEs – method not reported: 36 (43%)</a:t>
            </a:r>
          </a:p>
          <a:p>
            <a:r>
              <a:rPr lang="en-US" sz="2000" dirty="0" smtClean="0"/>
              <a:t>Opioid AEs – observed: 17 (20%)</a:t>
            </a:r>
          </a:p>
          <a:p>
            <a:r>
              <a:rPr lang="en-US" sz="2000" dirty="0" smtClean="0"/>
              <a:t>Opioid AEs – Y/N: 9 (11%)</a:t>
            </a:r>
          </a:p>
          <a:p>
            <a:r>
              <a:rPr lang="en-US" sz="2000" dirty="0" smtClean="0"/>
              <a:t>Opioid AEs – treatment of AEs/side effects: 7 (8%)</a:t>
            </a:r>
          </a:p>
          <a:p>
            <a:r>
              <a:rPr lang="en-US" sz="2000" dirty="0" smtClean="0"/>
              <a:t>Opioid AEs – self-report: 5 (6%)</a:t>
            </a:r>
          </a:p>
          <a:p>
            <a:r>
              <a:rPr lang="en-US" sz="2000" dirty="0" smtClean="0"/>
              <a:t>Opioid AEs – passive capture: 2 (2%)</a:t>
            </a:r>
          </a:p>
        </p:txBody>
      </p:sp>
    </p:spTree>
    <p:extLst>
      <p:ext uri="{BB962C8B-B14F-4D97-AF65-F5344CB8AC3E}">
        <p14:creationId xmlns:p14="http://schemas.microsoft.com/office/powerpoint/2010/main" val="39868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772791" cy="990599"/>
          </a:xfrm>
        </p:spPr>
        <p:txBody>
          <a:bodyPr/>
          <a:lstStyle/>
          <a:p>
            <a:r>
              <a:rPr lang="en-US" sz="3800" dirty="0"/>
              <a:t>Acute pain trials (n=83) </a:t>
            </a:r>
            <a:r>
              <a:rPr lang="en-US" sz="3800" dirty="0" smtClean="0"/>
              <a:t>– </a:t>
            </a:r>
            <a:r>
              <a:rPr lang="en-US" sz="3800" dirty="0" smtClean="0">
                <a:solidFill>
                  <a:schemeClr val="tx1"/>
                </a:solidFill>
              </a:rPr>
              <a:t>opioid dosage capture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679123" cy="465427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Patient-controlled analgesia: 36 (43%)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Recorded/administered in hospital: 34 (41%)</a:t>
            </a:r>
          </a:p>
          <a:p>
            <a:pPr>
              <a:spcAft>
                <a:spcPts val="600"/>
              </a:spcAft>
            </a:pPr>
            <a:r>
              <a:rPr lang="en-US" dirty="0"/>
              <a:t>Hospital recorded &amp; PCA: </a:t>
            </a:r>
            <a:r>
              <a:rPr lang="en-US" dirty="0" smtClean="0"/>
              <a:t>4 (5%)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Not reported: 3 (4%)</a:t>
            </a:r>
          </a:p>
          <a:p>
            <a:pPr>
              <a:spcAft>
                <a:spcPts val="600"/>
              </a:spcAft>
            </a:pPr>
            <a:r>
              <a:rPr lang="en-US" dirty="0"/>
              <a:t>Self-report: </a:t>
            </a:r>
            <a:r>
              <a:rPr lang="en-US" dirty="0" smtClean="0"/>
              <a:t>2 (2%)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Pill count: </a:t>
            </a:r>
            <a:r>
              <a:rPr lang="en-US" dirty="0"/>
              <a:t>2 (2%)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Hospital recorded &amp; self-report after discharge: </a:t>
            </a:r>
            <a:r>
              <a:rPr lang="en-US" dirty="0"/>
              <a:t>2 (2%)</a:t>
            </a:r>
            <a:endParaRPr lang="en-US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111191"/>
            <a:ext cx="10772791" cy="990599"/>
          </a:xfrm>
        </p:spPr>
        <p:txBody>
          <a:bodyPr/>
          <a:lstStyle/>
          <a:p>
            <a:r>
              <a:rPr lang="en-US" sz="3800" dirty="0"/>
              <a:t>Acute pain trials (n=83) </a:t>
            </a:r>
            <a:r>
              <a:rPr lang="en-US" sz="3800" dirty="0" smtClean="0"/>
              <a:t>– </a:t>
            </a:r>
            <a:r>
              <a:rPr lang="en-US" sz="3800" dirty="0" smtClean="0">
                <a:solidFill>
                  <a:schemeClr val="tx1"/>
                </a:solidFill>
              </a:rPr>
              <a:t>opioid AE measures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252598"/>
            <a:ext cx="10679123" cy="535752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Nausea NRS: 2 (2%)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Bristol stool scale: 1 (1%)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Opioid-related symptom distress scale: 1 (1%)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Opioid Side Effects Scale: 1 (1%)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Confusion Assessment Method (delirium): 1 (1%)</a:t>
            </a:r>
          </a:p>
        </p:txBody>
      </p:sp>
    </p:spTree>
    <p:extLst>
      <p:ext uri="{BB962C8B-B14F-4D97-AF65-F5344CB8AC3E}">
        <p14:creationId xmlns:p14="http://schemas.microsoft.com/office/powerpoint/2010/main" val="17126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4" y="452718"/>
            <a:ext cx="10679380" cy="990599"/>
          </a:xfrm>
        </p:spPr>
        <p:txBody>
          <a:bodyPr/>
          <a:lstStyle/>
          <a:p>
            <a:r>
              <a:rPr lang="en-US" sz="3800" dirty="0"/>
              <a:t>Acute pain trials (n=83) – </a:t>
            </a:r>
            <a:r>
              <a:rPr lang="en-US" sz="3800" dirty="0" smtClean="0"/>
              <a:t>clinical </a:t>
            </a:r>
            <a:r>
              <a:rPr lang="en-US" sz="3800" dirty="0"/>
              <a:t>relevance of </a:t>
            </a:r>
            <a:r>
              <a:rPr lang="en-US" sz="3800" dirty="0" smtClean="0"/>
              <a:t>results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586525" cy="4654274"/>
          </a:xfrm>
        </p:spPr>
        <p:txBody>
          <a:bodyPr>
            <a:normAutofit/>
          </a:bodyPr>
          <a:lstStyle/>
          <a:p>
            <a:r>
              <a:rPr lang="en-US" dirty="0" smtClean="0"/>
              <a:t>Did not discuss clinical </a:t>
            </a:r>
            <a:r>
              <a:rPr lang="en-US" dirty="0"/>
              <a:t>relevance: 65 </a:t>
            </a:r>
            <a:r>
              <a:rPr lang="en-US" dirty="0" smtClean="0"/>
              <a:t>(78%)</a:t>
            </a:r>
          </a:p>
          <a:p>
            <a:r>
              <a:rPr lang="en-US" dirty="0" smtClean="0"/>
              <a:t>Discussed clinical </a:t>
            </a:r>
            <a:r>
              <a:rPr lang="en-US" dirty="0"/>
              <a:t>relevance: 18 </a:t>
            </a:r>
            <a:r>
              <a:rPr lang="en-US" dirty="0" smtClean="0"/>
              <a:t>(22%)</a:t>
            </a:r>
          </a:p>
          <a:p>
            <a:pPr lvl="1"/>
            <a:r>
              <a:rPr lang="en-US" dirty="0" smtClean="0"/>
              <a:t>Sample size: 9 (11%)</a:t>
            </a:r>
          </a:p>
          <a:p>
            <a:pPr lvl="2"/>
            <a:r>
              <a:rPr lang="en-US" dirty="0"/>
              <a:t>Clinically meaningful difference used; no reference provided: </a:t>
            </a:r>
            <a:r>
              <a:rPr lang="en-US" dirty="0" smtClean="0"/>
              <a:t>6 (7%)</a:t>
            </a:r>
            <a:endParaRPr lang="en-US" dirty="0"/>
          </a:p>
          <a:p>
            <a:pPr lvl="2"/>
            <a:r>
              <a:rPr lang="en-US" dirty="0" smtClean="0"/>
              <a:t>Clinically meaningful difference used; </a:t>
            </a:r>
            <a:r>
              <a:rPr lang="en-US" u="sng" dirty="0" smtClean="0"/>
              <a:t>reference provided</a:t>
            </a:r>
            <a:r>
              <a:rPr lang="en-US" dirty="0" smtClean="0"/>
              <a:t>: 3 (4%)</a:t>
            </a:r>
          </a:p>
          <a:p>
            <a:pPr lvl="1"/>
            <a:r>
              <a:rPr lang="en-US" dirty="0" smtClean="0"/>
              <a:t>Results: 13 (16%)</a:t>
            </a:r>
          </a:p>
          <a:p>
            <a:pPr lvl="2"/>
            <a:r>
              <a:rPr lang="en-US" dirty="0" smtClean="0"/>
              <a:t>Results clinically meaningful; no reference provided: 8 (10%)</a:t>
            </a:r>
          </a:p>
          <a:p>
            <a:pPr lvl="2"/>
            <a:r>
              <a:rPr lang="en-US" dirty="0" smtClean="0"/>
              <a:t>Results clinically meaningful; </a:t>
            </a:r>
            <a:r>
              <a:rPr lang="en-US" u="sng" dirty="0" smtClean="0"/>
              <a:t>reference provided</a:t>
            </a:r>
            <a:r>
              <a:rPr lang="en-US" dirty="0" smtClean="0"/>
              <a:t>: 2 (2%)</a:t>
            </a:r>
          </a:p>
          <a:p>
            <a:pPr lvl="2"/>
            <a:r>
              <a:rPr lang="en-US" dirty="0" smtClean="0"/>
              <a:t>Results were not clinically meaningful; no reference: </a:t>
            </a:r>
            <a:r>
              <a:rPr lang="en-US" dirty="0"/>
              <a:t>2 (2%)</a:t>
            </a:r>
            <a:endParaRPr lang="en-US" dirty="0" smtClean="0"/>
          </a:p>
          <a:p>
            <a:pPr lvl="2"/>
            <a:r>
              <a:rPr lang="en-US" dirty="0" smtClean="0"/>
              <a:t>Results may not be clinically meaningful; no reference: </a:t>
            </a:r>
            <a:r>
              <a:rPr lang="en-US" dirty="0"/>
              <a:t>1 </a:t>
            </a:r>
            <a:r>
              <a:rPr lang="en-US" dirty="0" smtClean="0"/>
              <a:t>(1%)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8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4" y="452718"/>
            <a:ext cx="10351406" cy="990599"/>
          </a:xfrm>
        </p:spPr>
        <p:txBody>
          <a:bodyPr/>
          <a:lstStyle/>
          <a:p>
            <a:r>
              <a:rPr lang="en-US" dirty="0" smtClean="0"/>
              <a:t>References for clinically meaningful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351406" cy="46542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Camu</a:t>
            </a:r>
            <a:r>
              <a:rPr lang="en-US" dirty="0" smtClean="0"/>
              <a:t>, 2017: reference review showing COX-2 inhibitors reduce post-op morphine use by 10.9mg, and therefore reduction of 22.2mg is clinically meaningful</a:t>
            </a:r>
          </a:p>
          <a:p>
            <a:r>
              <a:rPr lang="en-US" dirty="0" err="1"/>
              <a:t>Ahn</a:t>
            </a:r>
            <a:r>
              <a:rPr lang="en-US" dirty="0"/>
              <a:t>, 2016: reference median effective analgesic dose of anti-epileptic (decrease morphine by </a:t>
            </a:r>
            <a:r>
              <a:rPr lang="en-US" u="sng" dirty="0"/>
              <a:t>&gt;</a:t>
            </a:r>
            <a:r>
              <a:rPr lang="en-US" dirty="0"/>
              <a:t> 30%) as clinically meaningful after posterior lumbar spinal fusion</a:t>
            </a:r>
          </a:p>
          <a:p>
            <a:r>
              <a:rPr lang="en-US" dirty="0" smtClean="0"/>
              <a:t>Chang, 2013: cite own prior references regarding 10% reduction as clinically meaningful, but acknowledge clinical judgment</a:t>
            </a:r>
          </a:p>
          <a:p>
            <a:r>
              <a:rPr lang="en-US" dirty="0" err="1" smtClean="0"/>
              <a:t>Hillegass</a:t>
            </a:r>
            <a:r>
              <a:rPr lang="en-US" dirty="0" smtClean="0"/>
              <a:t>, 2013: indicate that reduction in PCA usage of &gt; 30% is clinically meaningful citing references that pain reduction of &gt; 30% is clinically meaningful</a:t>
            </a:r>
          </a:p>
          <a:p>
            <a:r>
              <a:rPr lang="en-US" dirty="0" err="1" smtClean="0"/>
              <a:t>Pesonen</a:t>
            </a:r>
            <a:r>
              <a:rPr lang="en-US" dirty="0" smtClean="0"/>
              <a:t>, 2011: 30% decrease in oxycodone first 24 </a:t>
            </a:r>
            <a:r>
              <a:rPr lang="en-US" dirty="0" err="1" smtClean="0"/>
              <a:t>hrs</a:t>
            </a:r>
            <a:r>
              <a:rPr lang="en-US" dirty="0" smtClean="0"/>
              <a:t> after </a:t>
            </a:r>
            <a:r>
              <a:rPr lang="en-US" dirty="0" err="1" smtClean="0"/>
              <a:t>extubation</a:t>
            </a:r>
            <a:r>
              <a:rPr lang="en-US" dirty="0" smtClean="0"/>
              <a:t> clinically significant, but reference is irrelevant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13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Pain Trials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516660" cy="990599"/>
          </a:xfrm>
        </p:spPr>
        <p:txBody>
          <a:bodyPr/>
          <a:lstStyle/>
          <a:p>
            <a:r>
              <a:rPr lang="en-US" sz="3400" dirty="0"/>
              <a:t>Chronic pain trials (n=26) – </a:t>
            </a:r>
            <a:r>
              <a:rPr lang="en-US" sz="3400" dirty="0" smtClean="0"/>
              <a:t>opioid-related study </a:t>
            </a:r>
            <a:r>
              <a:rPr lang="en-US" sz="34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2" y="1594126"/>
            <a:ext cx="10703379" cy="4654274"/>
          </a:xfrm>
        </p:spPr>
        <p:txBody>
          <a:bodyPr>
            <a:normAutofit/>
          </a:bodyPr>
          <a:lstStyle/>
          <a:p>
            <a:r>
              <a:rPr lang="en-US" dirty="0" smtClean="0"/>
              <a:t>Opioid sparing (primary): 8 (31%)</a:t>
            </a:r>
          </a:p>
          <a:p>
            <a:r>
              <a:rPr lang="en-US" dirty="0" smtClean="0"/>
              <a:t>Opioid sparing (secondary/exploratory): 11 (42%)</a:t>
            </a:r>
          </a:p>
          <a:p>
            <a:endParaRPr lang="en-US" sz="1800" dirty="0" smtClean="0"/>
          </a:p>
          <a:p>
            <a:r>
              <a:rPr lang="en-US" dirty="0"/>
              <a:t>Opioid </a:t>
            </a:r>
            <a:r>
              <a:rPr lang="en-US" dirty="0" smtClean="0"/>
              <a:t>AEs (primary</a:t>
            </a:r>
            <a:r>
              <a:rPr lang="en-US" dirty="0"/>
              <a:t>): </a:t>
            </a:r>
            <a:r>
              <a:rPr lang="en-US" dirty="0" smtClean="0"/>
              <a:t>0 (0%)</a:t>
            </a:r>
            <a:endParaRPr lang="en-US" dirty="0"/>
          </a:p>
          <a:p>
            <a:r>
              <a:rPr lang="en-US" dirty="0" smtClean="0"/>
              <a:t>Opioid </a:t>
            </a:r>
            <a:r>
              <a:rPr lang="en-US" dirty="0"/>
              <a:t>AEs </a:t>
            </a:r>
            <a:r>
              <a:rPr lang="en-US" dirty="0" smtClean="0"/>
              <a:t>(secondary/exploratory) : 8 (31%)</a:t>
            </a:r>
          </a:p>
          <a:p>
            <a:endParaRPr lang="en-US" sz="1800" dirty="0" smtClean="0"/>
          </a:p>
          <a:p>
            <a:r>
              <a:rPr lang="en-US" dirty="0"/>
              <a:t>Opioid misuse, abuse, or withdrawal </a:t>
            </a:r>
            <a:r>
              <a:rPr lang="en-US" dirty="0" smtClean="0"/>
              <a:t>(primary</a:t>
            </a:r>
            <a:r>
              <a:rPr lang="en-US" dirty="0"/>
              <a:t>): </a:t>
            </a:r>
            <a:r>
              <a:rPr lang="en-US" dirty="0" smtClean="0"/>
              <a:t>0 (0%)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Opioid misuse, abuse, or withdrawal (secondary/exploratory): 5 (19%)</a:t>
            </a:r>
          </a:p>
          <a:p>
            <a:pPr marL="457200" lvl="1" indent="0">
              <a:buNone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981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4" y="139782"/>
            <a:ext cx="10691057" cy="990599"/>
          </a:xfrm>
        </p:spPr>
        <p:txBody>
          <a:bodyPr/>
          <a:lstStyle/>
          <a:p>
            <a:r>
              <a:rPr lang="en-US" sz="3800" dirty="0"/>
              <a:t>Chronic pain trials </a:t>
            </a:r>
            <a:r>
              <a:rPr lang="en-US" sz="3800" dirty="0" smtClean="0"/>
              <a:t>(</a:t>
            </a:r>
            <a:r>
              <a:rPr lang="en-US" sz="3800" dirty="0"/>
              <a:t>n=26</a:t>
            </a:r>
            <a:r>
              <a:rPr lang="en-US" sz="3800" dirty="0" smtClean="0"/>
              <a:t>) – interventions &amp; controls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410" y="1130381"/>
            <a:ext cx="5096276" cy="54577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Interventions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Pharmacologic </a:t>
            </a:r>
            <a:r>
              <a:rPr lang="en-US" sz="1500" dirty="0"/>
              <a:t>– </a:t>
            </a:r>
            <a:r>
              <a:rPr lang="en-US" sz="1500" dirty="0" err="1"/>
              <a:t>MorphiDex</a:t>
            </a:r>
            <a:r>
              <a:rPr lang="en-US" sz="1500" dirty="0"/>
              <a:t>: </a:t>
            </a:r>
            <a:r>
              <a:rPr lang="en-US" sz="1500" dirty="0" smtClean="0"/>
              <a:t>5 (19%)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Behavioral: 4 (15%)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Pharmacologic – cannabinoid: 4 (15%)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Pharmacologic </a:t>
            </a:r>
            <a:r>
              <a:rPr lang="en-US" sz="1500" dirty="0"/>
              <a:t>– buprenorphine: </a:t>
            </a:r>
            <a:r>
              <a:rPr lang="en-US" sz="1500" dirty="0" smtClean="0"/>
              <a:t>3 (12%)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Multidisciplinary care: 2 (8%)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Pharmacologic – buprenorphine/naloxone: 1 </a:t>
            </a:r>
            <a:r>
              <a:rPr lang="en-US" sz="1500" dirty="0" smtClean="0"/>
              <a:t>(4%)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Pharmacologic – anti-epileptics: 1 </a:t>
            </a:r>
            <a:r>
              <a:rPr lang="en-US" sz="1500" dirty="0" smtClean="0"/>
              <a:t>(4%)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Pharmacologic – acetaminophen, paracetamol: 1 </a:t>
            </a:r>
            <a:r>
              <a:rPr lang="en-US" sz="1500" dirty="0" smtClean="0"/>
              <a:t>(4%)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Pharmacologic – other: 2 (8%)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Pharmacologic </a:t>
            </a:r>
            <a:r>
              <a:rPr lang="en-US" sz="1500" dirty="0"/>
              <a:t>– NSAID: 1 </a:t>
            </a:r>
            <a:r>
              <a:rPr lang="en-US" sz="1500" dirty="0" smtClean="0"/>
              <a:t>(4%)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Block: 1 </a:t>
            </a:r>
            <a:r>
              <a:rPr lang="en-US" sz="1500" dirty="0" smtClean="0"/>
              <a:t>(4%)</a:t>
            </a:r>
            <a:endParaRPr lang="en-US" sz="15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Device: 1 </a:t>
            </a:r>
            <a:r>
              <a:rPr lang="en-US" sz="1500" dirty="0" smtClean="0"/>
              <a:t>(4%)</a:t>
            </a:r>
            <a:endParaRPr lang="en-US" sz="15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04262" y="1130381"/>
            <a:ext cx="4845482" cy="5457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1700" dirty="0" smtClean="0"/>
              <a:t>Controls</a:t>
            </a:r>
          </a:p>
          <a:p>
            <a:pPr lvl="1"/>
            <a:r>
              <a:rPr lang="en-US" sz="1500" dirty="0" smtClean="0"/>
              <a:t>Placebo: 10 (38%)</a:t>
            </a:r>
          </a:p>
          <a:p>
            <a:pPr lvl="1"/>
            <a:r>
              <a:rPr lang="en-US" sz="1500" dirty="0" smtClean="0"/>
              <a:t>Other opioid: 7 (27%)</a:t>
            </a:r>
          </a:p>
          <a:p>
            <a:pPr lvl="1"/>
            <a:r>
              <a:rPr lang="en-US" sz="1500" dirty="0"/>
              <a:t>Usual care/med </a:t>
            </a:r>
            <a:r>
              <a:rPr lang="en-US" sz="1500" dirty="0" smtClean="0"/>
              <a:t>management (not specified): </a:t>
            </a:r>
            <a:r>
              <a:rPr lang="en-US" sz="1500" dirty="0"/>
              <a:t>3 </a:t>
            </a:r>
            <a:r>
              <a:rPr lang="en-US" sz="1500" dirty="0" smtClean="0"/>
              <a:t>(12%)</a:t>
            </a:r>
            <a:endParaRPr lang="en-US" sz="1500" dirty="0"/>
          </a:p>
          <a:p>
            <a:pPr lvl="1"/>
            <a:r>
              <a:rPr lang="en-US" sz="1500" dirty="0"/>
              <a:t>Usual care/med management </a:t>
            </a:r>
            <a:r>
              <a:rPr lang="en-US" sz="1500" dirty="0" smtClean="0"/>
              <a:t>(protocol specified</a:t>
            </a:r>
            <a:r>
              <a:rPr lang="en-US" sz="1500" dirty="0"/>
              <a:t>): </a:t>
            </a:r>
            <a:r>
              <a:rPr lang="en-US" sz="1500" dirty="0" smtClean="0"/>
              <a:t>2 (8%)</a:t>
            </a:r>
            <a:endParaRPr lang="en-US" sz="1500" dirty="0"/>
          </a:p>
          <a:p>
            <a:pPr lvl="1"/>
            <a:r>
              <a:rPr lang="en-US" sz="1500" dirty="0" smtClean="0"/>
              <a:t>Different dosages of intervention: 1 (4%) </a:t>
            </a:r>
          </a:p>
          <a:p>
            <a:pPr lvl="1"/>
            <a:r>
              <a:rPr lang="en-US" sz="1500" dirty="0" smtClean="0"/>
              <a:t>Sham device: </a:t>
            </a:r>
            <a:r>
              <a:rPr lang="en-US" sz="1500" dirty="0"/>
              <a:t>1 </a:t>
            </a:r>
            <a:r>
              <a:rPr lang="en-US" sz="1500" dirty="0" smtClean="0"/>
              <a:t>(4%) </a:t>
            </a:r>
          </a:p>
          <a:p>
            <a:pPr lvl="1"/>
            <a:r>
              <a:rPr lang="en-US" sz="1500" dirty="0" smtClean="0"/>
              <a:t>Support group</a:t>
            </a:r>
            <a:r>
              <a:rPr lang="en-US" sz="1500" dirty="0"/>
              <a:t>: 1 </a:t>
            </a:r>
            <a:r>
              <a:rPr lang="en-US" sz="1500" dirty="0" smtClean="0"/>
              <a:t>(4%) </a:t>
            </a:r>
            <a:endParaRPr lang="en-US" sz="1500" dirty="0"/>
          </a:p>
          <a:p>
            <a:pPr lvl="1"/>
            <a:r>
              <a:rPr lang="en-US" sz="1500" dirty="0" smtClean="0"/>
              <a:t>Wait list</a:t>
            </a:r>
            <a:r>
              <a:rPr lang="en-US" sz="1500" dirty="0"/>
              <a:t>: 1 </a:t>
            </a:r>
            <a:r>
              <a:rPr lang="en-US" sz="1500" dirty="0" smtClean="0"/>
              <a:t>(4%)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59518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133225"/>
            <a:ext cx="10912905" cy="990599"/>
          </a:xfrm>
        </p:spPr>
        <p:txBody>
          <a:bodyPr/>
          <a:lstStyle/>
          <a:p>
            <a:r>
              <a:rPr lang="en-US" sz="3500" dirty="0"/>
              <a:t>Chronic pain trials </a:t>
            </a:r>
            <a:r>
              <a:rPr lang="en-US" sz="3500" dirty="0" smtClean="0"/>
              <a:t>(</a:t>
            </a:r>
            <a:r>
              <a:rPr lang="en-US" sz="3500" dirty="0"/>
              <a:t>n=26</a:t>
            </a:r>
            <a:r>
              <a:rPr lang="en-US" sz="3500" dirty="0" smtClean="0"/>
              <a:t>) </a:t>
            </a:r>
            <a:r>
              <a:rPr lang="en-US" sz="3500" dirty="0"/>
              <a:t>– </a:t>
            </a:r>
            <a:r>
              <a:rPr lang="en-US" sz="3500" dirty="0" smtClean="0"/>
              <a:t>major inclusion criteria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616" y="1211855"/>
            <a:ext cx="5650522" cy="5166911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Opioid-related</a:t>
            </a:r>
          </a:p>
          <a:p>
            <a:pPr lvl="1">
              <a:spcAft>
                <a:spcPts val="600"/>
              </a:spcAft>
            </a:pPr>
            <a:r>
              <a:rPr lang="en-US" sz="2100" dirty="0"/>
              <a:t>Minimum length of time using opioids: </a:t>
            </a:r>
            <a:r>
              <a:rPr lang="en-US" sz="2100" dirty="0" smtClean="0"/>
              <a:t>7 (27%)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/>
              <a:t>Around the clock opioid dosing: 7</a:t>
            </a:r>
            <a:r>
              <a:rPr lang="en-US" sz="2100" dirty="0">
                <a:solidFill>
                  <a:srgbClr val="C00000"/>
                </a:solidFill>
              </a:rPr>
              <a:t> </a:t>
            </a:r>
            <a:r>
              <a:rPr lang="en-US" sz="2100" dirty="0" smtClean="0"/>
              <a:t>(27%)</a:t>
            </a:r>
            <a:endParaRPr lang="en-US" sz="2100" dirty="0">
              <a:solidFill>
                <a:srgbClr val="C0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2100" dirty="0"/>
              <a:t>Opioid dosage above minimum cutoff: </a:t>
            </a:r>
            <a:r>
              <a:rPr lang="en-US" sz="2100" dirty="0" smtClean="0"/>
              <a:t>5 (19%)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/>
              <a:t>Opioid dosage below maximum cutoff: </a:t>
            </a:r>
            <a:r>
              <a:rPr lang="en-US" sz="2100" dirty="0" smtClean="0"/>
              <a:t>5 (19%)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/>
              <a:t>Opioid dependent, withdrawal symptoms: </a:t>
            </a:r>
            <a:r>
              <a:rPr lang="en-US" sz="2100" dirty="0" smtClean="0"/>
              <a:t>3 (12%)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 smtClean="0"/>
              <a:t>Willing </a:t>
            </a:r>
            <a:r>
              <a:rPr lang="en-US" sz="2100" dirty="0"/>
              <a:t>to modify current opioid use: </a:t>
            </a:r>
            <a:r>
              <a:rPr lang="en-US" sz="2100" dirty="0" smtClean="0"/>
              <a:t>2 (8%)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/>
              <a:t>Agree not to begin other opioid </a:t>
            </a:r>
            <a:r>
              <a:rPr lang="en-US" sz="2100" dirty="0" err="1"/>
              <a:t>tx</a:t>
            </a:r>
            <a:r>
              <a:rPr lang="en-US" sz="2100" dirty="0"/>
              <a:t>: </a:t>
            </a:r>
            <a:r>
              <a:rPr lang="en-US" sz="2100" dirty="0" smtClean="0"/>
              <a:t>1 (3%)</a:t>
            </a:r>
            <a:endParaRPr lang="en-US" sz="2100" dirty="0"/>
          </a:p>
          <a:p>
            <a:pPr lvl="1">
              <a:spcAft>
                <a:spcPts val="600"/>
              </a:spcAft>
            </a:pPr>
            <a:r>
              <a:rPr lang="en-US" sz="2100" dirty="0"/>
              <a:t>Opioid addiction, abuse, misuse: </a:t>
            </a:r>
            <a:r>
              <a:rPr lang="en-US" sz="2100" dirty="0" smtClean="0"/>
              <a:t>1</a:t>
            </a:r>
            <a:r>
              <a:rPr lang="en-US" sz="2100" dirty="0"/>
              <a:t> </a:t>
            </a:r>
            <a:r>
              <a:rPr lang="en-US" sz="2100" dirty="0" smtClean="0"/>
              <a:t>(3%)</a:t>
            </a:r>
            <a:endParaRPr lang="en-US" sz="2100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35263" y="1211855"/>
            <a:ext cx="5150954" cy="5166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 smtClean="0"/>
              <a:t>Pain-related</a:t>
            </a:r>
          </a:p>
          <a:p>
            <a:pPr lvl="1">
              <a:spcAft>
                <a:spcPts val="600"/>
              </a:spcAft>
            </a:pPr>
            <a:r>
              <a:rPr lang="en-US" sz="1900" dirty="0"/>
              <a:t>Minimum pain intensity: </a:t>
            </a:r>
            <a:r>
              <a:rPr lang="en-US" sz="1900" dirty="0" smtClean="0"/>
              <a:t>12 (46%)</a:t>
            </a:r>
            <a:endParaRPr lang="en-US" sz="1900" dirty="0"/>
          </a:p>
          <a:p>
            <a:pPr lvl="1">
              <a:spcAft>
                <a:spcPts val="600"/>
              </a:spcAft>
            </a:pPr>
            <a:r>
              <a:rPr lang="en-US" sz="1900" dirty="0"/>
              <a:t>Specific chronic pain condition(s): </a:t>
            </a:r>
            <a:r>
              <a:rPr lang="en-US" sz="1900" dirty="0" smtClean="0"/>
              <a:t>11 (42%)</a:t>
            </a:r>
            <a:endParaRPr lang="en-US" sz="1900" dirty="0"/>
          </a:p>
          <a:p>
            <a:pPr lvl="1">
              <a:spcAft>
                <a:spcPts val="600"/>
              </a:spcAft>
            </a:pPr>
            <a:r>
              <a:rPr lang="en-US" sz="1900" dirty="0"/>
              <a:t>Pain poorly controlled: </a:t>
            </a:r>
            <a:r>
              <a:rPr lang="en-US" sz="1900" dirty="0" smtClean="0"/>
              <a:t>5 (19%)</a:t>
            </a:r>
            <a:endParaRPr lang="en-US" sz="1900" dirty="0"/>
          </a:p>
          <a:p>
            <a:pPr lvl="1">
              <a:spcAft>
                <a:spcPts val="600"/>
              </a:spcAft>
            </a:pPr>
            <a:r>
              <a:rPr lang="en-US" sz="1900" dirty="0" smtClean="0"/>
              <a:t>Maximum pain intensity below cutoff: 4 (15%)</a:t>
            </a:r>
          </a:p>
          <a:p>
            <a:pPr lvl="1">
              <a:spcAft>
                <a:spcPts val="600"/>
              </a:spcAft>
            </a:pPr>
            <a:r>
              <a:rPr lang="en-US" sz="1900" dirty="0" smtClean="0"/>
              <a:t>Consistent analgesic dosing for minimum time period: 2 (8%)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877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 review – inclusion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RCT</a:t>
            </a:r>
          </a:p>
          <a:p>
            <a:r>
              <a:rPr lang="en-US" dirty="0" smtClean="0"/>
              <a:t>Treatment of acute or chronic pain patients</a:t>
            </a:r>
          </a:p>
          <a:p>
            <a:r>
              <a:rPr lang="en-US" dirty="0" smtClean="0"/>
              <a:t>Adults 18+</a:t>
            </a:r>
          </a:p>
          <a:p>
            <a:r>
              <a:rPr lang="en-US" dirty="0" smtClean="0"/>
              <a:t>Opioid-related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912905" cy="990599"/>
          </a:xfrm>
        </p:spPr>
        <p:txBody>
          <a:bodyPr/>
          <a:lstStyle/>
          <a:p>
            <a:r>
              <a:rPr lang="en-US" sz="3500" dirty="0"/>
              <a:t>Chronic pain trials </a:t>
            </a:r>
            <a:r>
              <a:rPr lang="en-US" sz="3500" dirty="0" smtClean="0"/>
              <a:t>(</a:t>
            </a:r>
            <a:r>
              <a:rPr lang="en-US" sz="3500" dirty="0"/>
              <a:t>n=26</a:t>
            </a:r>
            <a:r>
              <a:rPr lang="en-US" sz="3500" dirty="0" smtClean="0"/>
              <a:t>) </a:t>
            </a:r>
            <a:r>
              <a:rPr lang="en-US" sz="3500" dirty="0"/>
              <a:t>– </a:t>
            </a:r>
            <a:r>
              <a:rPr lang="en-US" sz="3500" dirty="0" smtClean="0"/>
              <a:t>major exclusion criteria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818019" cy="46542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Psychological or psychiatric disorders: </a:t>
            </a:r>
            <a:r>
              <a:rPr lang="en-US" dirty="0" smtClean="0"/>
              <a:t>14 (54%)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Expected cause/increase in pain: </a:t>
            </a:r>
            <a:r>
              <a:rPr lang="en-US" dirty="0" smtClean="0"/>
              <a:t>9 (35%)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Opioid or other substance misuse or abuse: 9 (35%)</a:t>
            </a:r>
          </a:p>
          <a:p>
            <a:pPr>
              <a:spcAft>
                <a:spcPts val="1200"/>
              </a:spcAft>
            </a:pPr>
            <a:r>
              <a:rPr lang="en-US" dirty="0"/>
              <a:t>Use of opioid analgesics: </a:t>
            </a:r>
            <a:r>
              <a:rPr lang="en-US" dirty="0" smtClean="0"/>
              <a:t>6 (23%)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Recent investigational drug use or other research participation: 5 (19%)</a:t>
            </a:r>
          </a:p>
        </p:txBody>
      </p:sp>
    </p:spTree>
    <p:extLst>
      <p:ext uri="{BB962C8B-B14F-4D97-AF65-F5344CB8AC3E}">
        <p14:creationId xmlns:p14="http://schemas.microsoft.com/office/powerpoint/2010/main" val="19253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353755" cy="990599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Chronic pain trials (n=26) </a:t>
            </a:r>
            <a:r>
              <a:rPr lang="en-US" sz="4000" dirty="0" smtClean="0">
                <a:solidFill>
                  <a:schemeClr val="tx1"/>
                </a:solidFill>
              </a:rPr>
              <a:t>– primary outcomes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Opioid dosage (continuous</a:t>
            </a:r>
            <a:r>
              <a:rPr lang="en-US" dirty="0" smtClean="0"/>
              <a:t>): 7 (27%)</a:t>
            </a:r>
            <a:endParaRPr lang="en-US" dirty="0"/>
          </a:p>
          <a:p>
            <a:r>
              <a:rPr lang="en-US" dirty="0" smtClean="0"/>
              <a:t>Opioid dosage (continuous) &amp; opioid AEs: 1 (3%)</a:t>
            </a:r>
          </a:p>
          <a:p>
            <a:endParaRPr lang="en-US" dirty="0"/>
          </a:p>
          <a:p>
            <a:r>
              <a:rPr lang="en-US" dirty="0"/>
              <a:t>Opioid </a:t>
            </a:r>
            <a:r>
              <a:rPr lang="en-US" dirty="0" smtClean="0"/>
              <a:t>misuse/abuse &amp; pain: </a:t>
            </a:r>
            <a:r>
              <a:rPr lang="en-US" dirty="0"/>
              <a:t>1 </a:t>
            </a:r>
            <a:r>
              <a:rPr lang="en-US" dirty="0" smtClean="0"/>
              <a:t>(3%)</a:t>
            </a:r>
            <a:endParaRPr lang="en-US" dirty="0"/>
          </a:p>
          <a:p>
            <a:r>
              <a:rPr lang="en-US" dirty="0"/>
              <a:t>Opioid </a:t>
            </a:r>
            <a:r>
              <a:rPr lang="en-US" dirty="0" smtClean="0"/>
              <a:t>withdrawal: </a:t>
            </a:r>
            <a:r>
              <a:rPr lang="en-US" dirty="0"/>
              <a:t>1 </a:t>
            </a:r>
            <a:r>
              <a:rPr lang="en-US" dirty="0" smtClean="0"/>
              <a:t>(3%)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Pain: </a:t>
            </a:r>
            <a:r>
              <a:rPr lang="en-US" dirty="0"/>
              <a:t>8</a:t>
            </a:r>
            <a:r>
              <a:rPr lang="en-US" dirty="0" smtClean="0"/>
              <a:t> (31%)</a:t>
            </a:r>
          </a:p>
          <a:p>
            <a:r>
              <a:rPr lang="en-US" dirty="0" smtClean="0"/>
              <a:t>Pain &amp; function: 1 (3%)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Completion of 6mo treatment protocol: 1 (3%)</a:t>
            </a:r>
            <a:endParaRPr lang="en-US" dirty="0"/>
          </a:p>
          <a:p>
            <a:r>
              <a:rPr lang="en-US" dirty="0"/>
              <a:t>Not reported: </a:t>
            </a:r>
            <a:r>
              <a:rPr lang="en-US" dirty="0" smtClean="0"/>
              <a:t>6 (23%)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896" y="452718"/>
            <a:ext cx="10797508" cy="990599"/>
          </a:xfrm>
        </p:spPr>
        <p:txBody>
          <a:bodyPr/>
          <a:lstStyle/>
          <a:p>
            <a:r>
              <a:rPr lang="en-US" sz="3300" dirty="0">
                <a:solidFill>
                  <a:schemeClr val="tx1"/>
                </a:solidFill>
              </a:rPr>
              <a:t>Chronic pain trials (n=26) </a:t>
            </a:r>
            <a:r>
              <a:rPr lang="en-US" sz="3300" dirty="0" smtClean="0">
                <a:solidFill>
                  <a:schemeClr val="tx1"/>
                </a:solidFill>
              </a:rPr>
              <a:t>– secondary/exploratory </a:t>
            </a:r>
            <a:r>
              <a:rPr lang="en-US" sz="3300" dirty="0">
                <a:solidFill>
                  <a:schemeClr val="tx1"/>
                </a:solidFill>
              </a:rPr>
              <a:t>outcome(s</a:t>
            </a:r>
            <a:r>
              <a:rPr lang="en-US" sz="3300" dirty="0" smtClean="0">
                <a:solidFill>
                  <a:schemeClr val="tx1"/>
                </a:solidFill>
              </a:rPr>
              <a:t>)</a:t>
            </a:r>
            <a:endParaRPr lang="en-US" sz="33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896" y="1594126"/>
            <a:ext cx="4921151" cy="4654274"/>
          </a:xfrm>
        </p:spPr>
        <p:txBody>
          <a:bodyPr>
            <a:normAutofit/>
          </a:bodyPr>
          <a:lstStyle/>
          <a:p>
            <a:r>
              <a:rPr lang="en-US" sz="2000" dirty="0"/>
              <a:t>Opioid dosage (continuous): </a:t>
            </a:r>
            <a:r>
              <a:rPr lang="en-US" sz="2000" dirty="0" smtClean="0"/>
              <a:t>8 (31%)</a:t>
            </a:r>
            <a:endParaRPr lang="en-US" sz="2000" dirty="0"/>
          </a:p>
          <a:p>
            <a:r>
              <a:rPr lang="en-US" sz="2000" dirty="0" smtClean="0"/>
              <a:t>Opioid </a:t>
            </a:r>
            <a:r>
              <a:rPr lang="en-US" sz="2000" dirty="0"/>
              <a:t>reduction (dichotomized): 4</a:t>
            </a:r>
            <a:r>
              <a:rPr lang="en-US" sz="2000" dirty="0" smtClean="0"/>
              <a:t> (15%)</a:t>
            </a:r>
          </a:p>
          <a:p>
            <a:r>
              <a:rPr lang="en-US" sz="2000" dirty="0" smtClean="0"/>
              <a:t>Time interval between opioid doses: 1 (3%)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Opioid AEs – method not reported: </a:t>
            </a:r>
            <a:r>
              <a:rPr lang="en-US" sz="2000" dirty="0" smtClean="0"/>
              <a:t>7 (27%)</a:t>
            </a:r>
            <a:endParaRPr lang="en-US" sz="2000" dirty="0"/>
          </a:p>
          <a:p>
            <a:r>
              <a:rPr lang="en-US" sz="2000" dirty="0"/>
              <a:t>Opioid AEs – self-report: 3 (12%)</a:t>
            </a:r>
          </a:p>
          <a:p>
            <a:r>
              <a:rPr lang="en-US" sz="2000" dirty="0" smtClean="0"/>
              <a:t>Opioid </a:t>
            </a:r>
            <a:r>
              <a:rPr lang="en-US" sz="2000" dirty="0"/>
              <a:t>AEs – observed: </a:t>
            </a:r>
            <a:r>
              <a:rPr lang="en-US" sz="2000" dirty="0" smtClean="0"/>
              <a:t>1 (3%)</a:t>
            </a:r>
            <a:endParaRPr lang="en-US" sz="2000" dirty="0"/>
          </a:p>
          <a:p>
            <a:r>
              <a:rPr lang="en-US" sz="2000" dirty="0" smtClean="0"/>
              <a:t>Opioid AEs – passive capture: 1 (3%)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34650" y="1594126"/>
            <a:ext cx="5472721" cy="4654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000" dirty="0"/>
              <a:t>Opioid withdrawal: 4 (15%)</a:t>
            </a:r>
            <a:endParaRPr lang="en-US" sz="2000" dirty="0" smtClean="0"/>
          </a:p>
          <a:p>
            <a:r>
              <a:rPr lang="en-US" sz="2000" dirty="0" smtClean="0"/>
              <a:t>Opioid </a:t>
            </a:r>
            <a:r>
              <a:rPr lang="en-US" sz="2000" dirty="0"/>
              <a:t>misuse/abuse: </a:t>
            </a:r>
            <a:r>
              <a:rPr lang="en-US" sz="2000" dirty="0" smtClean="0"/>
              <a:t>3 (12%)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Pain: 21 (81%)</a:t>
            </a:r>
          </a:p>
          <a:p>
            <a:endParaRPr lang="en-US" sz="2000" dirty="0" smtClean="0"/>
          </a:p>
          <a:p>
            <a:r>
              <a:rPr lang="en-US" sz="2000" dirty="0" smtClean="0"/>
              <a:t>Composite of pain and opioid dosage: 1 (3%)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236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144244"/>
            <a:ext cx="10772791" cy="990599"/>
          </a:xfrm>
        </p:spPr>
        <p:txBody>
          <a:bodyPr/>
          <a:lstStyle/>
          <a:p>
            <a:r>
              <a:rPr lang="en-US" sz="4000" dirty="0"/>
              <a:t>Chronic pain trials </a:t>
            </a:r>
            <a:r>
              <a:rPr lang="en-US" sz="4000" dirty="0" smtClean="0"/>
              <a:t>(</a:t>
            </a:r>
            <a:r>
              <a:rPr lang="en-US" sz="4000" dirty="0"/>
              <a:t>n=26</a:t>
            </a:r>
            <a:r>
              <a:rPr lang="en-US" sz="4000" dirty="0" smtClean="0"/>
              <a:t>) </a:t>
            </a:r>
            <a:r>
              <a:rPr lang="en-US" sz="3800" dirty="0" smtClean="0"/>
              <a:t>– </a:t>
            </a:r>
            <a:r>
              <a:rPr lang="en-US" sz="3800" dirty="0" smtClean="0">
                <a:solidFill>
                  <a:schemeClr val="tx1"/>
                </a:solidFill>
              </a:rPr>
              <a:t>opioid dosage capture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285652"/>
            <a:ext cx="10679123" cy="529141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Self-report: 11 (42%)</a:t>
            </a:r>
          </a:p>
          <a:p>
            <a:pPr>
              <a:spcAft>
                <a:spcPts val="600"/>
              </a:spcAft>
            </a:pPr>
            <a:r>
              <a:rPr lang="en-US" dirty="0"/>
              <a:t>Not reported: </a:t>
            </a:r>
            <a:r>
              <a:rPr lang="en-US" dirty="0" smtClean="0"/>
              <a:t>5 (19%)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Patient controlled analgesia: 1 (3%)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Completion of opioid discontinuation or opioid replacement </a:t>
            </a:r>
            <a:r>
              <a:rPr lang="en-US" dirty="0" err="1" smtClean="0"/>
              <a:t>tx</a:t>
            </a:r>
            <a:r>
              <a:rPr lang="en-US" dirty="0" smtClean="0"/>
              <a:t>: </a:t>
            </a:r>
            <a:r>
              <a:rPr lang="en-US" dirty="0"/>
              <a:t>1 </a:t>
            </a:r>
            <a:r>
              <a:rPr lang="en-US" dirty="0" smtClean="0"/>
              <a:t>(3%)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Number taking opioid rescue during study visit: </a:t>
            </a:r>
            <a:r>
              <a:rPr lang="en-US" dirty="0"/>
              <a:t>1 </a:t>
            </a:r>
            <a:r>
              <a:rPr lang="en-US" dirty="0" smtClean="0"/>
              <a:t>(3%)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IV dose during procedure: </a:t>
            </a:r>
            <a:r>
              <a:rPr lang="en-US" dirty="0"/>
              <a:t>1 </a:t>
            </a:r>
            <a:r>
              <a:rPr lang="en-US" dirty="0" smtClean="0"/>
              <a:t>(3%)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Earn oxycodone doses (admin by study staff) vs. earn money: </a:t>
            </a:r>
            <a:r>
              <a:rPr lang="en-US" dirty="0"/>
              <a:t>1 </a:t>
            </a:r>
            <a:r>
              <a:rPr lang="en-US" dirty="0" smtClean="0"/>
              <a:t>(3%)</a:t>
            </a:r>
          </a:p>
        </p:txBody>
      </p:sp>
    </p:spTree>
    <p:extLst>
      <p:ext uri="{BB962C8B-B14F-4D97-AF65-F5344CB8AC3E}">
        <p14:creationId xmlns:p14="http://schemas.microsoft.com/office/powerpoint/2010/main" val="24461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144244"/>
            <a:ext cx="10772791" cy="990599"/>
          </a:xfrm>
        </p:spPr>
        <p:txBody>
          <a:bodyPr/>
          <a:lstStyle/>
          <a:p>
            <a:r>
              <a:rPr lang="en-US" sz="4000" dirty="0"/>
              <a:t>Chronic pain trials </a:t>
            </a:r>
            <a:r>
              <a:rPr lang="en-US" sz="4000" dirty="0" smtClean="0"/>
              <a:t>(</a:t>
            </a:r>
            <a:r>
              <a:rPr lang="en-US" sz="4000" dirty="0"/>
              <a:t>n=26</a:t>
            </a:r>
            <a:r>
              <a:rPr lang="en-US" sz="4000" dirty="0" smtClean="0"/>
              <a:t>) </a:t>
            </a:r>
            <a:r>
              <a:rPr lang="en-US" sz="3800" dirty="0" smtClean="0"/>
              <a:t>– </a:t>
            </a:r>
            <a:r>
              <a:rPr lang="en-US" sz="3800" dirty="0" smtClean="0">
                <a:solidFill>
                  <a:schemeClr val="tx1"/>
                </a:solidFill>
              </a:rPr>
              <a:t>opioid AE measures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134843"/>
            <a:ext cx="10679123" cy="5442227"/>
          </a:xfrm>
        </p:spPr>
        <p:txBody>
          <a:bodyPr>
            <a:normAutofit/>
          </a:bodyPr>
          <a:lstStyle/>
          <a:p>
            <a:r>
              <a:rPr lang="en-US" dirty="0" smtClean="0"/>
              <a:t>Opioid withdrawal symptoms : 4 (15%)</a:t>
            </a:r>
          </a:p>
          <a:p>
            <a:pPr lvl="1"/>
            <a:r>
              <a:rPr lang="en-US" dirty="0" smtClean="0"/>
              <a:t>COWS</a:t>
            </a:r>
            <a:r>
              <a:rPr lang="en-US" dirty="0"/>
              <a:t>: </a:t>
            </a:r>
            <a:r>
              <a:rPr lang="en-US" dirty="0" smtClean="0"/>
              <a:t>2 (8%)</a:t>
            </a:r>
            <a:endParaRPr lang="en-US" dirty="0"/>
          </a:p>
          <a:p>
            <a:pPr lvl="1"/>
            <a:r>
              <a:rPr lang="en-US" dirty="0" smtClean="0"/>
              <a:t>SOWS</a:t>
            </a:r>
            <a:r>
              <a:rPr lang="en-US" dirty="0"/>
              <a:t>: </a:t>
            </a:r>
            <a:r>
              <a:rPr lang="en-US" dirty="0" smtClean="0"/>
              <a:t>1 (3%)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Self-report &amp; </a:t>
            </a:r>
            <a:r>
              <a:rPr lang="en-US" dirty="0" err="1" smtClean="0"/>
              <a:t>obs</a:t>
            </a:r>
            <a:r>
              <a:rPr lang="en-US" dirty="0" smtClean="0"/>
              <a:t> of physiological symptoms: 1 (3%)</a:t>
            </a:r>
          </a:p>
          <a:p>
            <a:r>
              <a:rPr lang="en-US" dirty="0" smtClean="0"/>
              <a:t>Opioid misuse/abuse measures: 3 (12%)</a:t>
            </a:r>
          </a:p>
          <a:p>
            <a:pPr lvl="1"/>
            <a:r>
              <a:rPr lang="en-US" dirty="0" smtClean="0"/>
              <a:t>COMM: 1 (3%)</a:t>
            </a:r>
            <a:endParaRPr lang="en-US" dirty="0"/>
          </a:p>
          <a:p>
            <a:pPr lvl="1"/>
            <a:r>
              <a:rPr lang="en-US" dirty="0"/>
              <a:t>Prescription Opioid Misuse Index (POMI): 1 (3%)</a:t>
            </a:r>
          </a:p>
          <a:p>
            <a:pPr lvl="1"/>
            <a:r>
              <a:rPr lang="en-US" dirty="0" smtClean="0"/>
              <a:t>Drug Misuse Index (urine, COMM, PDUQ): 1 (3%)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Constipation NRS: 3 (12%)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4" y="452718"/>
            <a:ext cx="10679380" cy="990599"/>
          </a:xfrm>
        </p:spPr>
        <p:txBody>
          <a:bodyPr/>
          <a:lstStyle/>
          <a:p>
            <a:r>
              <a:rPr lang="en-US" sz="3600" dirty="0"/>
              <a:t>Chronic pain trials </a:t>
            </a:r>
            <a:r>
              <a:rPr lang="en-US" sz="3600" dirty="0" smtClean="0"/>
              <a:t>(</a:t>
            </a:r>
            <a:r>
              <a:rPr lang="en-US" sz="3600" dirty="0"/>
              <a:t>n=26</a:t>
            </a:r>
            <a:r>
              <a:rPr lang="en-US" sz="3600" dirty="0" smtClean="0"/>
              <a:t>) – clinical </a:t>
            </a:r>
            <a:r>
              <a:rPr lang="en-US" sz="3600" dirty="0"/>
              <a:t>relevance of </a:t>
            </a:r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586525" cy="46542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Did not discuss clinical relevance: 19 (73%)</a:t>
            </a:r>
          </a:p>
          <a:p>
            <a:pPr>
              <a:spcAft>
                <a:spcPts val="600"/>
              </a:spcAft>
            </a:pPr>
            <a:r>
              <a:rPr lang="en-US" dirty="0"/>
              <a:t>D</a:t>
            </a:r>
            <a:r>
              <a:rPr lang="en-US" dirty="0" smtClean="0"/>
              <a:t>iscussed clinical relevance: 7 (27%)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Results </a:t>
            </a:r>
            <a:r>
              <a:rPr lang="en-US" dirty="0" smtClean="0"/>
              <a:t>clinically </a:t>
            </a:r>
            <a:r>
              <a:rPr lang="en-US" dirty="0"/>
              <a:t>meaningful; no reference provided: </a:t>
            </a:r>
            <a:r>
              <a:rPr lang="en-US" dirty="0" smtClean="0"/>
              <a:t>4 (15%)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Results may be clinically meaningful; no reference provided: 2 (8%)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Results were not clinically meaningful; no reference provided: 1 (3%)</a:t>
            </a:r>
          </a:p>
        </p:txBody>
      </p:sp>
    </p:spTree>
    <p:extLst>
      <p:ext uri="{BB962C8B-B14F-4D97-AF65-F5344CB8AC3E}">
        <p14:creationId xmlns:p14="http://schemas.microsoft.com/office/powerpoint/2010/main" val="17388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opioid sparing and opioid AE in acute and chronic pain trials</a:t>
            </a:r>
          </a:p>
          <a:p>
            <a:r>
              <a:rPr lang="en-US" dirty="0" smtClean="0"/>
              <a:t>Excluding patients who may most need opioid sparing or opioid AE reduction</a:t>
            </a:r>
          </a:p>
          <a:p>
            <a:r>
              <a:rPr lang="en-US" dirty="0" smtClean="0"/>
              <a:t>What is clinically meaningful…</a:t>
            </a:r>
          </a:p>
          <a:p>
            <a:pPr lvl="1"/>
            <a:r>
              <a:rPr lang="en-US" dirty="0" smtClean="0"/>
              <a:t>…within patient?</a:t>
            </a:r>
          </a:p>
          <a:p>
            <a:pPr lvl="1"/>
            <a:r>
              <a:rPr lang="en-US" dirty="0" smtClean="0"/>
              <a:t>…between </a:t>
            </a:r>
            <a:r>
              <a:rPr lang="en-US" dirty="0" smtClean="0"/>
              <a:t>group?</a:t>
            </a:r>
            <a:endParaRPr lang="en-US" dirty="0" smtClean="0"/>
          </a:p>
          <a:p>
            <a:r>
              <a:rPr lang="en-US" dirty="0" smtClean="0"/>
              <a:t>Need to capture opioid sparing and/or reduction of opioid AEs </a:t>
            </a:r>
            <a:r>
              <a:rPr lang="en-US" i="1" u="sng" dirty="0" smtClean="0"/>
              <a:t>and pain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356292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identification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7456" y="1443317"/>
            <a:ext cx="2478794" cy="40011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PubMed: 255 articles 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 rot="5400000">
            <a:off x="994369" y="3306846"/>
            <a:ext cx="2984965" cy="488325"/>
          </a:xfrm>
          <a:prstGeom prst="rightArrow">
            <a:avLst/>
          </a:prstGeom>
          <a:ln>
            <a:noFill/>
          </a:ln>
          <a:effectLst>
            <a:outerShdw blurRad="50800" dist="50800" dir="5400000" algn="ctr" rotWithShape="0">
              <a:schemeClr val="bg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59527" y="5289686"/>
            <a:ext cx="2254651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Acute pain: 73</a:t>
            </a:r>
          </a:p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Chronic pain: 5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3859" y="1983010"/>
            <a:ext cx="3560652" cy="32008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7150" lvl="1"/>
            <a:r>
              <a:rPr lang="en-US" sz="1400" u="sng" dirty="0" smtClean="0">
                <a:latin typeface="Calibri" panose="020F0502020204030204" pitchFamily="34" charset="0"/>
              </a:rPr>
              <a:t>Excluded Articles</a:t>
            </a:r>
          </a:p>
          <a:p>
            <a:pPr marL="228600" lvl="1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Acute </a:t>
            </a:r>
            <a:r>
              <a:rPr lang="en-US" sz="1400" dirty="0">
                <a:latin typeface="Calibri" panose="020F0502020204030204" pitchFamily="34" charset="0"/>
              </a:rPr>
              <a:t>before 2010: </a:t>
            </a:r>
            <a:r>
              <a:rPr lang="en-US" sz="1400" dirty="0" smtClean="0">
                <a:latin typeface="Calibri" panose="020F0502020204030204" pitchFamily="34" charset="0"/>
              </a:rPr>
              <a:t>137</a:t>
            </a:r>
          </a:p>
          <a:p>
            <a:pPr marL="228600" lvl="1" indent="-171450">
              <a:buFont typeface="Arial" panose="020B0604020202020204" pitchFamily="34" charset="0"/>
              <a:buChar char="•"/>
            </a:pPr>
            <a:endParaRPr lang="en-US" sz="400" dirty="0">
              <a:latin typeface="Calibri" panose="020F0502020204030204" pitchFamily="34" charset="0"/>
            </a:endParaRPr>
          </a:p>
          <a:p>
            <a:pPr marL="2286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Review of title – focus on children: 12</a:t>
            </a:r>
          </a:p>
          <a:p>
            <a:pPr marL="228600" lvl="1" indent="-171450">
              <a:buFont typeface="Arial" panose="020B0604020202020204" pitchFamily="34" charset="0"/>
              <a:buChar char="•"/>
              <a:tabLst>
                <a:tab pos="1771650" algn="l"/>
                <a:tab pos="3657600" algn="l"/>
              </a:tabLst>
            </a:pPr>
            <a:endParaRPr lang="en-US" sz="800" dirty="0">
              <a:latin typeface="Calibri" panose="020F0502020204030204" pitchFamily="34" charset="0"/>
            </a:endParaRPr>
          </a:p>
          <a:p>
            <a:pPr marL="228600" lvl="1" indent="-171450">
              <a:buFont typeface="Arial" panose="020B0604020202020204" pitchFamily="34" charset="0"/>
              <a:buChar char="•"/>
              <a:tabLst>
                <a:tab pos="1771650" algn="l"/>
                <a:tab pos="3657600" algn="l"/>
              </a:tabLst>
            </a:pPr>
            <a:r>
              <a:rPr lang="en-US" sz="1400" dirty="0" smtClean="0">
                <a:latin typeface="Calibri" panose="020F0502020204030204" pitchFamily="34" charset="0"/>
              </a:rPr>
              <a:t>Review </a:t>
            </a:r>
            <a:r>
              <a:rPr lang="en-US" sz="1400" dirty="0">
                <a:latin typeface="Calibri" panose="020F0502020204030204" pitchFamily="34" charset="0"/>
              </a:rPr>
              <a:t>of abstract </a:t>
            </a:r>
            <a:r>
              <a:rPr lang="en-US" sz="1400" dirty="0" smtClean="0">
                <a:latin typeface="Calibri" panose="020F0502020204030204" pitchFamily="34" charset="0"/>
              </a:rPr>
              <a:t>–	focus </a:t>
            </a:r>
            <a:r>
              <a:rPr lang="en-US" sz="1400" dirty="0">
                <a:latin typeface="Calibri" panose="020F0502020204030204" pitchFamily="34" charset="0"/>
              </a:rPr>
              <a:t>on children: </a:t>
            </a:r>
            <a:r>
              <a:rPr lang="en-US" sz="1400" dirty="0" smtClean="0">
                <a:latin typeface="Calibri" panose="020F0502020204030204" pitchFamily="34" charset="0"/>
              </a:rPr>
              <a:t>7</a:t>
            </a:r>
          </a:p>
          <a:p>
            <a:pPr lvl="1">
              <a:tabLst>
                <a:tab pos="1771650" algn="l"/>
                <a:tab pos="3657600" algn="l"/>
              </a:tabLst>
            </a:pPr>
            <a:r>
              <a:rPr lang="en-US" sz="1400" dirty="0" smtClean="0">
                <a:latin typeface="Calibri" panose="020F0502020204030204" pitchFamily="34" charset="0"/>
              </a:rPr>
              <a:t>	not RCT: 3</a:t>
            </a:r>
          </a:p>
          <a:p>
            <a:pPr lvl="1">
              <a:tabLst>
                <a:tab pos="1771650" algn="l"/>
                <a:tab pos="365760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not </a:t>
            </a:r>
            <a:r>
              <a:rPr lang="en-US" sz="1400" dirty="0">
                <a:latin typeface="Calibri" panose="020F0502020204030204" pitchFamily="34" charset="0"/>
              </a:rPr>
              <a:t>pain patients: </a:t>
            </a:r>
            <a:r>
              <a:rPr lang="en-US" sz="1400" dirty="0" smtClean="0">
                <a:latin typeface="Calibri" panose="020F0502020204030204" pitchFamily="34" charset="0"/>
              </a:rPr>
              <a:t>2</a:t>
            </a:r>
          </a:p>
          <a:p>
            <a:pPr lvl="1">
              <a:tabLst>
                <a:tab pos="1771650" algn="l"/>
                <a:tab pos="365760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not </a:t>
            </a:r>
            <a:r>
              <a:rPr lang="en-US" sz="1400" dirty="0">
                <a:latin typeface="Calibri" panose="020F0502020204030204" pitchFamily="34" charset="0"/>
              </a:rPr>
              <a:t>complete RCT: </a:t>
            </a:r>
            <a:r>
              <a:rPr lang="en-US" sz="1400" dirty="0" smtClean="0">
                <a:latin typeface="Calibri" panose="020F0502020204030204" pitchFamily="34" charset="0"/>
              </a:rPr>
              <a:t>1</a:t>
            </a:r>
          </a:p>
          <a:p>
            <a:pPr lvl="1">
              <a:tabLst>
                <a:tab pos="1771650" algn="l"/>
                <a:tab pos="365760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retracted </a:t>
            </a:r>
            <a:r>
              <a:rPr lang="en-US" sz="1400" dirty="0">
                <a:latin typeface="Calibri" panose="020F0502020204030204" pitchFamily="34" charset="0"/>
              </a:rPr>
              <a:t>article: 1</a:t>
            </a:r>
          </a:p>
          <a:p>
            <a:pPr marL="228600" lvl="1" indent="-171450">
              <a:buFont typeface="Arial" panose="020B0604020202020204" pitchFamily="34" charset="0"/>
              <a:buChar char="•"/>
              <a:tabLst>
                <a:tab pos="1771650" algn="l"/>
              </a:tabLst>
            </a:pPr>
            <a:endParaRPr lang="en-US" sz="800" dirty="0">
              <a:latin typeface="Calibri" panose="020F0502020204030204" pitchFamily="34" charset="0"/>
            </a:endParaRPr>
          </a:p>
          <a:p>
            <a:pPr marL="228600" lvl="1" indent="-171450">
              <a:buFont typeface="Arial" panose="020B0604020202020204" pitchFamily="34" charset="0"/>
              <a:buChar char="•"/>
              <a:tabLst>
                <a:tab pos="1771650" algn="l"/>
              </a:tabLst>
            </a:pPr>
            <a:r>
              <a:rPr lang="en-US" sz="1400" dirty="0" smtClean="0">
                <a:latin typeface="Calibri" panose="020F0502020204030204" pitchFamily="34" charset="0"/>
              </a:rPr>
              <a:t>Review </a:t>
            </a:r>
            <a:r>
              <a:rPr lang="en-US" sz="1400" dirty="0">
                <a:latin typeface="Calibri" panose="020F0502020204030204" pitchFamily="34" charset="0"/>
              </a:rPr>
              <a:t>of full text – </a:t>
            </a:r>
            <a:r>
              <a:rPr lang="en-US" sz="1400" dirty="0" smtClean="0">
                <a:latin typeface="Calibri" panose="020F0502020204030204" pitchFamily="34" charset="0"/>
              </a:rPr>
              <a:t>	no </a:t>
            </a:r>
            <a:r>
              <a:rPr lang="en-US" sz="1400" dirty="0">
                <a:latin typeface="Calibri" panose="020F0502020204030204" pitchFamily="34" charset="0"/>
              </a:rPr>
              <a:t>opioid outcome: </a:t>
            </a:r>
            <a:r>
              <a:rPr lang="en-US" sz="1400" dirty="0" smtClean="0">
                <a:latin typeface="Calibri" panose="020F0502020204030204" pitchFamily="34" charset="0"/>
              </a:rPr>
              <a:t>4</a:t>
            </a:r>
          </a:p>
          <a:p>
            <a:pPr lvl="1">
              <a:tabLst>
                <a:tab pos="177165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not </a:t>
            </a:r>
            <a:r>
              <a:rPr lang="en-US" sz="1400" dirty="0">
                <a:latin typeface="Calibri" panose="020F0502020204030204" pitchFamily="34" charset="0"/>
              </a:rPr>
              <a:t>pain patients: </a:t>
            </a:r>
            <a:r>
              <a:rPr lang="en-US" sz="1400" dirty="0" smtClean="0">
                <a:latin typeface="Calibri" panose="020F0502020204030204" pitchFamily="34" charset="0"/>
              </a:rPr>
              <a:t>4</a:t>
            </a:r>
          </a:p>
          <a:p>
            <a:pPr lvl="1">
              <a:tabLst>
                <a:tab pos="177165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not </a:t>
            </a:r>
            <a:r>
              <a:rPr lang="en-US" sz="1400" dirty="0">
                <a:latin typeface="Calibri" panose="020F0502020204030204" pitchFamily="34" charset="0"/>
              </a:rPr>
              <a:t>RCT: </a:t>
            </a:r>
            <a:r>
              <a:rPr lang="en-US" sz="1400" dirty="0" smtClean="0">
                <a:latin typeface="Calibri" panose="020F0502020204030204" pitchFamily="34" charset="0"/>
              </a:rPr>
              <a:t>3</a:t>
            </a:r>
          </a:p>
          <a:p>
            <a:pPr lvl="1">
              <a:tabLst>
                <a:tab pos="177165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duplicate </a:t>
            </a:r>
            <a:r>
              <a:rPr lang="en-US" sz="1400" dirty="0">
                <a:latin typeface="Calibri" panose="020F0502020204030204" pitchFamily="34" charset="0"/>
              </a:rPr>
              <a:t>articles: </a:t>
            </a:r>
            <a:r>
              <a:rPr lang="en-US" sz="1400" dirty="0" smtClean="0">
                <a:latin typeface="Calibri" panose="020F0502020204030204" pitchFamily="34" charset="0"/>
              </a:rPr>
              <a:t>2</a:t>
            </a:r>
          </a:p>
          <a:p>
            <a:pPr lvl="1">
              <a:tabLst>
                <a:tab pos="1771650" algn="l"/>
              </a:tabLst>
            </a:pPr>
            <a:r>
              <a:rPr lang="en-US" sz="1400" dirty="0">
                <a:latin typeface="Calibri" panose="020F0502020204030204" pitchFamily="34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</a:rPr>
              <a:t>focus </a:t>
            </a:r>
            <a:r>
              <a:rPr lang="en-US" sz="1400" dirty="0">
                <a:latin typeface="Calibri" panose="020F0502020204030204" pitchFamily="34" charset="0"/>
              </a:rPr>
              <a:t>on children: </a:t>
            </a:r>
            <a:r>
              <a:rPr lang="en-US" sz="1400" dirty="0" smtClean="0">
                <a:latin typeface="Calibri" panose="020F0502020204030204" pitchFamily="34" charset="0"/>
              </a:rPr>
              <a:t>1</a:t>
            </a:r>
            <a:endParaRPr lang="en-US" sz="1400" dirty="0">
              <a:latin typeface="Calibri" panose="020F050202020403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28631" y="3470313"/>
            <a:ext cx="964568" cy="3137"/>
          </a:xfrm>
          <a:prstGeom prst="straightConnector1">
            <a:avLst/>
          </a:prstGeom>
          <a:ln w="349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72450" y="1443318"/>
            <a:ext cx="3428999" cy="40011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IMMPACT Steering Committee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8511778" y="3306847"/>
            <a:ext cx="2984966" cy="488325"/>
          </a:xfrm>
          <a:prstGeom prst="rightArrow">
            <a:avLst/>
          </a:prstGeom>
          <a:ln>
            <a:noFill/>
          </a:ln>
          <a:effectLst>
            <a:outerShdw blurRad="50800" dist="50800" dir="5400000" algn="ctr" rotWithShape="0">
              <a:schemeClr val="bg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876937" y="5289687"/>
            <a:ext cx="2254651" cy="707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Acute pain: 10</a:t>
            </a:r>
          </a:p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Chronic pain: 17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9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included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9718424" cy="4654274"/>
          </a:xfrm>
        </p:spPr>
        <p:txBody>
          <a:bodyPr/>
          <a:lstStyle/>
          <a:p>
            <a:r>
              <a:rPr lang="en-US" dirty="0"/>
              <a:t>Acute pain: </a:t>
            </a:r>
            <a:r>
              <a:rPr lang="en-US" dirty="0" smtClean="0"/>
              <a:t>83</a:t>
            </a:r>
          </a:p>
          <a:p>
            <a:pPr lvl="1"/>
            <a:r>
              <a:rPr lang="en-US" dirty="0" smtClean="0"/>
              <a:t>Post-operative: 81 (98%)</a:t>
            </a:r>
          </a:p>
          <a:p>
            <a:pPr lvl="1"/>
            <a:r>
              <a:rPr lang="en-US" dirty="0" smtClean="0"/>
              <a:t>Post-operative up to 1 year: 1 (1%)</a:t>
            </a:r>
          </a:p>
          <a:p>
            <a:pPr lvl="1"/>
            <a:r>
              <a:rPr lang="en-US" dirty="0" smtClean="0"/>
              <a:t>Severe acute pain in ED: </a:t>
            </a:r>
            <a:r>
              <a:rPr lang="en-US" dirty="0"/>
              <a:t>1 (1%)</a:t>
            </a:r>
            <a:endParaRPr lang="en-US" dirty="0" smtClean="0"/>
          </a:p>
          <a:p>
            <a:endParaRPr lang="en-US" sz="1600" dirty="0"/>
          </a:p>
          <a:p>
            <a:r>
              <a:rPr lang="en-US" dirty="0"/>
              <a:t>Chronic pain: 22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26 total studies (multiple studies reported)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Pain Trials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343457" cy="990599"/>
          </a:xfrm>
        </p:spPr>
        <p:txBody>
          <a:bodyPr/>
          <a:lstStyle/>
          <a:p>
            <a:r>
              <a:rPr lang="en-US" sz="3400" dirty="0" smtClean="0"/>
              <a:t>Acute pain trials (n=83) – opioid-related study objectives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3" y="1594126"/>
            <a:ext cx="10343458" cy="46542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Opioid sparing (primary): 39 (47%)</a:t>
            </a:r>
          </a:p>
          <a:p>
            <a:r>
              <a:rPr lang="en-US" dirty="0" smtClean="0"/>
              <a:t>Opioid sparing (secondary / exploratory): 43 (52%)</a:t>
            </a:r>
          </a:p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/>
              <a:t>Opioid </a:t>
            </a:r>
            <a:r>
              <a:rPr lang="en-US" dirty="0" smtClean="0"/>
              <a:t>AEs (primary</a:t>
            </a:r>
            <a:r>
              <a:rPr lang="en-US" dirty="0"/>
              <a:t>): </a:t>
            </a:r>
            <a:r>
              <a:rPr lang="en-US" dirty="0" smtClean="0"/>
              <a:t>2 (2%)</a:t>
            </a:r>
            <a:endParaRPr lang="en-US" dirty="0"/>
          </a:p>
          <a:p>
            <a:r>
              <a:rPr lang="en-US" dirty="0" smtClean="0"/>
              <a:t>Opioid </a:t>
            </a:r>
            <a:r>
              <a:rPr lang="en-US" dirty="0"/>
              <a:t>AEs </a:t>
            </a:r>
            <a:r>
              <a:rPr lang="en-US" dirty="0" smtClean="0"/>
              <a:t>(secondary / exploratory) : 56 (67%)</a:t>
            </a:r>
          </a:p>
          <a:p>
            <a:pPr marL="457200" lvl="1" indent="0">
              <a:buNone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773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360122"/>
            <a:ext cx="10691057" cy="990599"/>
          </a:xfrm>
        </p:spPr>
        <p:txBody>
          <a:bodyPr/>
          <a:lstStyle/>
          <a:p>
            <a:r>
              <a:rPr lang="en-US" sz="4000" dirty="0"/>
              <a:t>Acute pain trials (n=83) </a:t>
            </a:r>
            <a:r>
              <a:rPr lang="en-US" sz="4000" dirty="0" smtClean="0"/>
              <a:t>– interventions &amp; controls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3" y="1432073"/>
            <a:ext cx="5008225" cy="5049746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Interventions</a:t>
            </a:r>
          </a:p>
          <a:p>
            <a:pPr lvl="1"/>
            <a:r>
              <a:rPr lang="en-US" sz="1800" dirty="0" smtClean="0"/>
              <a:t>Anesthetic protocol (e.g., epidural, regional anesthesia): 24 (29%)</a:t>
            </a:r>
          </a:p>
          <a:p>
            <a:pPr lvl="1"/>
            <a:r>
              <a:rPr lang="en-US" sz="1800" dirty="0" smtClean="0"/>
              <a:t>Pharmacologic – NSAIDs: 17 (20%)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Pharmacologic – </a:t>
            </a:r>
            <a:r>
              <a:rPr lang="en-US" sz="1800" dirty="0" err="1"/>
              <a:t>dexmedetomidine</a:t>
            </a:r>
            <a:r>
              <a:rPr lang="en-US" sz="1800" dirty="0"/>
              <a:t>: </a:t>
            </a:r>
            <a:r>
              <a:rPr lang="en-US" sz="1800" dirty="0" smtClean="0"/>
              <a:t>8 (10%)</a:t>
            </a:r>
            <a:endParaRPr lang="en-US" sz="1800" dirty="0"/>
          </a:p>
          <a:p>
            <a:pPr lvl="1">
              <a:spcAft>
                <a:spcPts val="600"/>
              </a:spcAft>
            </a:pPr>
            <a:r>
              <a:rPr lang="en-US" sz="1800" dirty="0" smtClean="0"/>
              <a:t>Pharmacologic – anti-epileptics: 7 (8%)</a:t>
            </a:r>
          </a:p>
          <a:p>
            <a:pPr lvl="1"/>
            <a:r>
              <a:rPr lang="en-US" sz="1800" dirty="0" smtClean="0"/>
              <a:t>Pharmacologic </a:t>
            </a:r>
            <a:r>
              <a:rPr lang="en-US" sz="1800" dirty="0"/>
              <a:t>– acetaminophen, paracetamol: </a:t>
            </a:r>
            <a:r>
              <a:rPr lang="en-US" sz="1800" dirty="0" smtClean="0"/>
              <a:t>3 (4%)</a:t>
            </a:r>
          </a:p>
          <a:p>
            <a:pPr lvl="1"/>
            <a:r>
              <a:rPr lang="en-US" sz="1800" dirty="0"/>
              <a:t>Pharmacologic – opioid: </a:t>
            </a:r>
            <a:r>
              <a:rPr lang="en-US" sz="1800" dirty="0" smtClean="0"/>
              <a:t>2 (2%)</a:t>
            </a:r>
            <a:endParaRPr lang="en-US" sz="1800" dirty="0"/>
          </a:p>
          <a:p>
            <a:pPr lvl="1"/>
            <a:r>
              <a:rPr lang="en-US" sz="1800" dirty="0"/>
              <a:t>Pharmacologic – other: </a:t>
            </a:r>
            <a:r>
              <a:rPr lang="en-US" sz="1800" dirty="0" smtClean="0"/>
              <a:t>14 (17%)</a:t>
            </a:r>
            <a:endParaRPr lang="en-US" sz="1800" dirty="0"/>
          </a:p>
          <a:p>
            <a:pPr lvl="1"/>
            <a:r>
              <a:rPr lang="en-US" sz="1800" dirty="0"/>
              <a:t>Device: </a:t>
            </a:r>
            <a:r>
              <a:rPr lang="en-US" sz="1800" dirty="0" smtClean="0"/>
              <a:t>2 (2%)</a:t>
            </a:r>
            <a:endParaRPr lang="en-US" sz="1800" dirty="0"/>
          </a:p>
          <a:p>
            <a:pPr lvl="1"/>
            <a:r>
              <a:rPr lang="en-US" sz="1800" dirty="0"/>
              <a:t>Behavioral: </a:t>
            </a:r>
            <a:r>
              <a:rPr lang="en-US" sz="1800" dirty="0" smtClean="0"/>
              <a:t>1 (1%)</a:t>
            </a:r>
            <a:endParaRPr lang="en-US" sz="1800" dirty="0"/>
          </a:p>
          <a:p>
            <a:pPr lvl="1"/>
            <a:r>
              <a:rPr lang="en-US" sz="1800" dirty="0"/>
              <a:t>Other: </a:t>
            </a:r>
            <a:r>
              <a:rPr lang="en-US" sz="1800" dirty="0" smtClean="0"/>
              <a:t>5 (6%)</a:t>
            </a: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57512" y="1432073"/>
            <a:ext cx="5021215" cy="5049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dirty="0" smtClean="0"/>
              <a:t>Controls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Placebo </a:t>
            </a:r>
            <a:r>
              <a:rPr lang="en-US" sz="1800" dirty="0"/>
              <a:t>control: </a:t>
            </a:r>
            <a:r>
              <a:rPr lang="en-US" sz="1800" dirty="0" smtClean="0"/>
              <a:t>50 (60%)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Other active treatments: 14 (17%)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Usual care/med management</a:t>
            </a:r>
            <a:r>
              <a:rPr lang="en-US" sz="1800" dirty="0"/>
              <a:t> (protocol specified</a:t>
            </a:r>
            <a:r>
              <a:rPr lang="en-US" sz="1800" dirty="0" smtClean="0"/>
              <a:t>): 9 (11%)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Other: 7 (8%)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Usual care/med management (not specified): </a:t>
            </a:r>
            <a:r>
              <a:rPr lang="en-US" sz="1800" dirty="0" smtClean="0"/>
              <a:t>1 (1%)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Rest: 1</a:t>
            </a:r>
            <a:r>
              <a:rPr lang="en-US" sz="1800" dirty="0"/>
              <a:t> (1%)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sz="1800" dirty="0"/>
              <a:t>Sham device: </a:t>
            </a:r>
            <a:r>
              <a:rPr lang="en-US" sz="1800" dirty="0" smtClean="0"/>
              <a:t>1 </a:t>
            </a:r>
            <a:r>
              <a:rPr lang="en-US" sz="1800" dirty="0"/>
              <a:t>(1%)</a:t>
            </a:r>
          </a:p>
          <a:p>
            <a:pPr lvl="1"/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0320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452718"/>
            <a:ext cx="10912905" cy="990599"/>
          </a:xfrm>
        </p:spPr>
        <p:txBody>
          <a:bodyPr/>
          <a:lstStyle/>
          <a:p>
            <a:r>
              <a:rPr lang="en-US" sz="3600" dirty="0"/>
              <a:t>Acute pain trials (n=83) – </a:t>
            </a:r>
            <a:r>
              <a:rPr lang="en-US" sz="3600" dirty="0" smtClean="0"/>
              <a:t>major inclusion criteria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594126"/>
            <a:ext cx="10818019" cy="465427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Specific procedure type: 78 (94%)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Number of expected hospital days: 6 (7%)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Minimum pain intensity: 5 (6%)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Minimum weight: 2 (2%)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Acute pain &lt; 7 days: 1 (1%)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Minimum length of time using opioids: </a:t>
            </a:r>
            <a:r>
              <a:rPr lang="en-US" dirty="0"/>
              <a:t>1 (1%)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Current opioid dosage above minimum: </a:t>
            </a:r>
            <a:r>
              <a:rPr lang="en-US" dirty="0"/>
              <a:t>1 (1%)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203" y="210345"/>
            <a:ext cx="10912905" cy="990599"/>
          </a:xfrm>
        </p:spPr>
        <p:txBody>
          <a:bodyPr/>
          <a:lstStyle/>
          <a:p>
            <a:r>
              <a:rPr lang="en-US" sz="3600" dirty="0"/>
              <a:t>Acute pain trials (n=83) – </a:t>
            </a:r>
            <a:r>
              <a:rPr lang="en-US" sz="3600" dirty="0" smtClean="0"/>
              <a:t>major exclusion criteria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204" y="1351753"/>
            <a:ext cx="10818019" cy="511514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Opioid / substance misuse or abuse: 32 (38%)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Selected chronic analgesics: 29 (35%)</a:t>
            </a:r>
          </a:p>
          <a:p>
            <a:pPr>
              <a:spcAft>
                <a:spcPts val="1200"/>
              </a:spcAft>
            </a:pPr>
            <a:r>
              <a:rPr lang="en-US" dirty="0"/>
              <a:t>Obese: </a:t>
            </a:r>
            <a:r>
              <a:rPr lang="en-US" dirty="0" smtClean="0"/>
              <a:t>28 (34%)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Chronic pain conditions: 16 (19%)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Psychological or psychiatric disorders: 15 (18%)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Recent investigational drug use or other research participation: 14 (17%)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Use of opioid analgesics: 14 (17%)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Expected cause/increase in pain: 3 (4%)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Opioid dependence or withdrawal symptoms: 1 (1%)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2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F5AF7B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1501</TotalTime>
  <Words>2064</Words>
  <Application>Microsoft Office PowerPoint</Application>
  <PresentationFormat>Widescreen</PresentationFormat>
  <Paragraphs>290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Wingdings 3</vt:lpstr>
      <vt:lpstr>Ion</vt:lpstr>
      <vt:lpstr>Scoping review of methodologic characteristics of acute and chronic pain clinical trials of opioid sparing </vt:lpstr>
      <vt:lpstr>Scoping review – inclusion criteria</vt:lpstr>
      <vt:lpstr>Article identification</vt:lpstr>
      <vt:lpstr>All included articles</vt:lpstr>
      <vt:lpstr>Acute Pain Trials</vt:lpstr>
      <vt:lpstr>Acute pain trials (n=83) – opioid-related study objectives</vt:lpstr>
      <vt:lpstr>Acute pain trials (n=83) – interventions &amp; controls</vt:lpstr>
      <vt:lpstr>Acute pain trials (n=83) – major inclusion criteria</vt:lpstr>
      <vt:lpstr>Acute pain trials (n=83) – major exclusion criteria</vt:lpstr>
      <vt:lpstr>Acute pain trials (n=83) – primary outcomes</vt:lpstr>
      <vt:lpstr>Acute pain trials (n=83) – secondary/exploratory outcome(s)</vt:lpstr>
      <vt:lpstr>Acute pain trials (n=83) – opioid dosage capture</vt:lpstr>
      <vt:lpstr>Acute pain trials (n=83) – opioid AE measures</vt:lpstr>
      <vt:lpstr>Acute pain trials (n=83) – clinical relevance of results</vt:lpstr>
      <vt:lpstr>References for clinically meaningful results</vt:lpstr>
      <vt:lpstr>Chronic Pain Trials</vt:lpstr>
      <vt:lpstr>Chronic pain trials (n=26) – opioid-related study objectives</vt:lpstr>
      <vt:lpstr>Chronic pain trials (n=26) – interventions &amp; controls</vt:lpstr>
      <vt:lpstr>Chronic pain trials (n=26) – major inclusion criteria</vt:lpstr>
      <vt:lpstr>Chronic pain trials (n=26) – major exclusion criteria</vt:lpstr>
      <vt:lpstr>Chronic pain trials (n=26) – primary outcomes</vt:lpstr>
      <vt:lpstr>Chronic pain trials (n=26) – secondary/exploratory outcome(s)</vt:lpstr>
      <vt:lpstr>Chronic pain trials (n=26) – opioid dosage capture</vt:lpstr>
      <vt:lpstr>Chronic pain trials (n=26) – opioid AE measures</vt:lpstr>
      <vt:lpstr>Chronic pain trials (n=26) – clinical relevance of results</vt:lpstr>
      <vt:lpstr>To sum up…</vt:lpstr>
    </vt:vector>
  </TitlesOfParts>
  <Company>University of Rochester Medical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Shannon</dc:creator>
  <cp:lastModifiedBy>Smith, Shannon</cp:lastModifiedBy>
  <cp:revision>97</cp:revision>
  <dcterms:created xsi:type="dcterms:W3CDTF">2018-07-06T20:18:23Z</dcterms:created>
  <dcterms:modified xsi:type="dcterms:W3CDTF">2018-07-30T15:40:26Z</dcterms:modified>
</cp:coreProperties>
</file>