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64" r:id="rId4"/>
    <p:sldId id="272" r:id="rId5"/>
    <p:sldId id="269" r:id="rId6"/>
    <p:sldId id="268" r:id="rId7"/>
    <p:sldId id="257" r:id="rId8"/>
    <p:sldId id="258" r:id="rId9"/>
    <p:sldId id="260" r:id="rId10"/>
    <p:sldId id="263" r:id="rId11"/>
    <p:sldId id="261" r:id="rId12"/>
    <p:sldId id="270" r:id="rId13"/>
    <p:sldId id="271" r:id="rId14"/>
    <p:sldId id="274" r:id="rId15"/>
    <p:sldId id="262" r:id="rId16"/>
    <p:sldId id="265" r:id="rId17"/>
    <p:sldId id="267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5"/>
    <p:restoredTop sz="94612"/>
  </p:normalViewPr>
  <p:slideViewPr>
    <p:cSldViewPr snapToGrid="0" snapToObjects="1">
      <p:cViewPr varScale="1">
        <p:scale>
          <a:sx n="109" d="100"/>
          <a:sy n="109" d="100"/>
        </p:scale>
        <p:origin x="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2CA13-6658-F74E-84E3-A09BC1569C50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A2364-ECAA-8349-91FD-EC49E4121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8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E38DFE0-E20B-1C45-AE3E-2DCEA5C38B8C}" type="slidenum">
              <a:rPr lang="en-US" altLang="x-none" sz="1200"/>
              <a:pPr/>
              <a:t>4</a:t>
            </a:fld>
            <a:endParaRPr lang="en-US" altLang="x-none" sz="1200"/>
          </a:p>
        </p:txBody>
      </p:sp>
      <p:sp>
        <p:nvSpPr>
          <p:cNvPr id="1044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0" tIns="45715" rIns="91430" bIns="45715"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85384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FF760A11-C5E9-D048-8184-95AC1B78725F}" type="slidenum">
              <a:rPr lang="en-US" altLang="en-US" sz="1200" b="1">
                <a:solidFill>
                  <a:srgbClr val="000000"/>
                </a:solidFill>
                <a:latin typeface="Times New Roman" charset="0"/>
              </a:rPr>
              <a:pPr/>
              <a:t>5</a:t>
            </a:fld>
            <a:endParaRPr lang="en-US" alt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70375"/>
            <a:ext cx="5029200" cy="42370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/>
              <a:t>Kwan and Brodie conducted a study to identify the factors associated with inadequate seizure control by AEDs, which is the outcome in about 30% of epilepsy patients. This slide shows the diminishing control rates with successive trials of different drugs when patients did not respond to the first AED.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30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9000"/>
          </a:xfrm>
          <a:solidFill>
            <a:srgbClr val="FFFFFF"/>
          </a:solidFill>
          <a:ln/>
        </p:spPr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66788" y="8391525"/>
            <a:ext cx="50673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83" tIns="44542" rIns="89083" bIns="44542">
            <a:spAutoFit/>
          </a:bodyPr>
          <a:lstStyle>
            <a:lvl1pPr marL="220663" indent="-220663" defTabSz="889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 defTabSz="889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889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889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889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15000"/>
              </a:spcBef>
              <a:buFontTx/>
              <a:buAutoNum type="arabicPeriod"/>
            </a:pPr>
            <a:r>
              <a:rPr lang="en-US" altLang="en-US" sz="900" b="1">
                <a:solidFill>
                  <a:srgbClr val="000000"/>
                </a:solidFill>
                <a:latin typeface="Times New Roman" charset="0"/>
              </a:rPr>
              <a:t>Kwan P, Brodie MJ.  Early identification of refractory epilepsy.  </a:t>
            </a:r>
            <a:r>
              <a:rPr lang="en-US" altLang="en-US" sz="900" b="1" i="1">
                <a:solidFill>
                  <a:srgbClr val="000000"/>
                </a:solidFill>
                <a:latin typeface="Times New Roman" charset="0"/>
              </a:rPr>
              <a:t>N Engl J Med.</a:t>
            </a:r>
            <a:r>
              <a:rPr lang="en-US" altLang="en-US" sz="900" b="1">
                <a:solidFill>
                  <a:srgbClr val="000000"/>
                </a:solidFill>
                <a:latin typeface="Times New Roman" charset="0"/>
              </a:rPr>
              <a:t>  2000;342(5):314-319.</a:t>
            </a:r>
          </a:p>
        </p:txBody>
      </p:sp>
    </p:spTree>
    <p:extLst>
      <p:ext uri="{BB962C8B-B14F-4D97-AF65-F5344CB8AC3E}">
        <p14:creationId xmlns:p14="http://schemas.microsoft.com/office/powerpoint/2010/main" val="937355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794444A8-C667-6446-8DBF-1419F7E61DDC}" type="slidenum">
              <a:rPr lang="en-US" altLang="en-US" sz="1200" b="1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en-US" altLang="en-US" sz="1200" b="1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270375"/>
            <a:ext cx="5029200" cy="42370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/>
              <a:t>Kwan and Brodie conducted a study to identify the factors associated with inadequate seizure control by AEDs, which is the outcome in about 30% of epilepsy patients. This slide shows the diminishing control rates with successive trials of different drugs when patients did not respond to the first AED. 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505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9000"/>
          </a:xfrm>
          <a:solidFill>
            <a:srgbClr val="FFFFFF"/>
          </a:solidFill>
          <a:ln/>
        </p:spPr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966788" y="8391525"/>
            <a:ext cx="50673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083" tIns="44542" rIns="89083" bIns="44542">
            <a:spAutoFit/>
          </a:bodyPr>
          <a:lstStyle>
            <a:lvl1pPr marL="220663" indent="-220663" defTabSz="889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 defTabSz="889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 defTabSz="889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defTabSz="889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defTabSz="8890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  <a:spcBef>
                <a:spcPct val="15000"/>
              </a:spcBef>
              <a:buFontTx/>
              <a:buAutoNum type="arabicPeriod"/>
            </a:pPr>
            <a:r>
              <a:rPr lang="en-US" altLang="en-US" sz="900" b="1">
                <a:solidFill>
                  <a:srgbClr val="000000"/>
                </a:solidFill>
                <a:latin typeface="Times New Roman" charset="0"/>
              </a:rPr>
              <a:t>Kwan P, Brodie MJ.  Early identification of refractory epilepsy.  </a:t>
            </a:r>
            <a:r>
              <a:rPr lang="en-US" altLang="en-US" sz="900" b="1" i="1">
                <a:solidFill>
                  <a:srgbClr val="000000"/>
                </a:solidFill>
                <a:latin typeface="Times New Roman" charset="0"/>
              </a:rPr>
              <a:t>N Engl J Med.</a:t>
            </a:r>
            <a:r>
              <a:rPr lang="en-US" altLang="en-US" sz="900" b="1">
                <a:solidFill>
                  <a:srgbClr val="000000"/>
                </a:solidFill>
                <a:latin typeface="Times New Roman" charset="0"/>
              </a:rPr>
              <a:t>  2000;342(5):314-319.</a:t>
            </a:r>
          </a:p>
        </p:txBody>
      </p:sp>
    </p:spTree>
    <p:extLst>
      <p:ext uri="{BB962C8B-B14F-4D97-AF65-F5344CB8AC3E}">
        <p14:creationId xmlns:p14="http://schemas.microsoft.com/office/powerpoint/2010/main" val="197035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fld id="{167D4B2B-3219-C949-AD05-35A57FF65838}" type="slidenum">
              <a:rPr lang="en-US" altLang="x-none" sz="1200"/>
              <a:pPr/>
              <a:t>13</a:t>
            </a:fld>
            <a:endParaRPr lang="en-US" altLang="x-none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066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F4178-132B-0647-B64D-6B070D47AA5D}" type="slidenum">
              <a:rPr lang="en-US" altLang="x-none"/>
              <a:pPr/>
              <a:t>14</a:t>
            </a:fld>
            <a:endParaRPr lang="en-US" altLang="x-none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9185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0B74D-8F1E-4247-8336-94E4824E7C49}" type="datetimeFigureOut">
              <a:rPr lang="en-US" smtClean="0"/>
              <a:t>8/29/18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62839-81EB-9B4A-91AF-93A58C00C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015" y="700332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Chronic pain opioid sparing trials: </a:t>
            </a:r>
            <a:r>
              <a:rPr lang="en-US" sz="4000" b="1" dirty="0" smtClean="0">
                <a:latin typeface="+mn-lt"/>
              </a:rPr>
              <a:t/>
            </a:r>
            <a:br>
              <a:rPr lang="en-US" sz="4000" b="1" dirty="0" smtClean="0">
                <a:latin typeface="+mn-lt"/>
              </a:rPr>
            </a:br>
            <a:r>
              <a:rPr lang="en-US" sz="4000" b="1" dirty="0" smtClean="0">
                <a:latin typeface="+mn-lt"/>
              </a:rPr>
              <a:t>Research </a:t>
            </a:r>
            <a:r>
              <a:rPr lang="en-US" sz="4000" b="1" dirty="0">
                <a:latin typeface="+mn-lt"/>
              </a:rPr>
              <a:t>designs, methods, and study execution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446" y="3871669"/>
            <a:ext cx="6858000" cy="2142270"/>
          </a:xfrm>
        </p:spPr>
        <p:txBody>
          <a:bodyPr>
            <a:normAutofit/>
          </a:bodyPr>
          <a:lstStyle/>
          <a:p>
            <a:r>
              <a:rPr lang="en-US" b="1" dirty="0" smtClean="0"/>
              <a:t>Michael C. Rowbotham, MD</a:t>
            </a:r>
          </a:p>
          <a:p>
            <a:r>
              <a:rPr lang="en-US" dirty="0" smtClean="0"/>
              <a:t>Chief Research Officer, Sutter Health</a:t>
            </a:r>
          </a:p>
          <a:p>
            <a:r>
              <a:rPr lang="en-US" dirty="0" smtClean="0"/>
              <a:t>Adjunct Professor, UCSF Anesthesia</a:t>
            </a:r>
          </a:p>
          <a:p>
            <a:r>
              <a:rPr lang="en-US" dirty="0" smtClean="0"/>
              <a:t>Professor Emeritus, UCSF Neurology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1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Trial design issues: Historical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8"/>
            <a:ext cx="7886700" cy="466468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 useful or valid</a:t>
            </a:r>
          </a:p>
          <a:p>
            <a:pPr lvl="1"/>
            <a:r>
              <a:rPr lang="en-US" dirty="0" smtClean="0"/>
              <a:t>Society and prescribers have moved from an opioid-promoting to an opioid-averse culture</a:t>
            </a:r>
          </a:p>
          <a:p>
            <a:r>
              <a:rPr lang="en-US" dirty="0" smtClean="0"/>
              <a:t>Is OUD associated with higher opioid doses? </a:t>
            </a:r>
            <a:r>
              <a:rPr lang="en-US" dirty="0"/>
              <a:t>D</a:t>
            </a:r>
            <a:r>
              <a:rPr lang="en-US" dirty="0" smtClean="0"/>
              <a:t>oes this mean that lower doses confer lower OUD? </a:t>
            </a:r>
          </a:p>
          <a:p>
            <a:r>
              <a:rPr lang="en-US" dirty="0" smtClean="0"/>
              <a:t>Time delay between post-op pain management and OUD – long and variable – why?</a:t>
            </a:r>
          </a:p>
          <a:p>
            <a:r>
              <a:rPr lang="en-US" dirty="0" smtClean="0"/>
              <a:t>Prescribers are now prescribing significantly lower doses of opioids and being more selective in who receives them</a:t>
            </a:r>
          </a:p>
          <a:p>
            <a:pPr lvl="1"/>
            <a:r>
              <a:rPr lang="en-US" dirty="0" smtClean="0"/>
              <a:t>Not necessarily due to introduction of buprenorphine</a:t>
            </a:r>
          </a:p>
          <a:p>
            <a:pPr lvl="1"/>
            <a:r>
              <a:rPr lang="en-US" dirty="0" smtClean="0"/>
              <a:t>What constitutes a high risk patient is better appreciated by prescribers</a:t>
            </a:r>
          </a:p>
          <a:p>
            <a:pPr lvl="1"/>
            <a:r>
              <a:rPr lang="en-US" dirty="0" smtClean="0"/>
              <a:t>Paradoxical increase in use of illicit opioids with associated increased risk of overdose</a:t>
            </a:r>
          </a:p>
          <a:p>
            <a:pPr lvl="2"/>
            <a:r>
              <a:rPr lang="en-US" dirty="0" smtClean="0"/>
              <a:t>Prescription opioids less easily obtained</a:t>
            </a:r>
          </a:p>
          <a:p>
            <a:r>
              <a:rPr lang="en-US" dirty="0" smtClean="0"/>
              <a:t>Only a prospective study can settle the issue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8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Trial design issues: prospective RCT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8"/>
            <a:ext cx="7886700" cy="466468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If goal is opioid sparing, depending on outcome measure, trial length could vary dramatically</a:t>
            </a:r>
          </a:p>
          <a:p>
            <a:pPr lvl="1"/>
            <a:r>
              <a:rPr lang="en-US" dirty="0" smtClean="0"/>
              <a:t>Opioid use at 1 month = easy</a:t>
            </a:r>
          </a:p>
          <a:p>
            <a:pPr lvl="1"/>
            <a:r>
              <a:rPr lang="en-US" dirty="0" smtClean="0"/>
              <a:t>Opioid use at 3 months = feasible</a:t>
            </a:r>
          </a:p>
          <a:p>
            <a:pPr lvl="1"/>
            <a:r>
              <a:rPr lang="en-US" dirty="0" smtClean="0"/>
              <a:t>Opioid use at 6 months or longer = very difficult due to drop out rates of 50% or more and difficult recruitment</a:t>
            </a:r>
          </a:p>
          <a:p>
            <a:r>
              <a:rPr lang="en-US" dirty="0" smtClean="0"/>
              <a:t>If goal is reduced incidence of OUD, a traditional RCT is almost impossible without complete control over opioid Rx and perfect monitoring – this is not a short-term outcome</a:t>
            </a:r>
          </a:p>
          <a:p>
            <a:pPr lvl="1"/>
            <a:r>
              <a:rPr lang="en-US" dirty="0" smtClean="0"/>
              <a:t>Entirely dependent on assumptions about what % develop OUD</a:t>
            </a:r>
          </a:p>
          <a:p>
            <a:pPr lvl="1"/>
            <a:r>
              <a:rPr lang="en-US" dirty="0" smtClean="0"/>
              <a:t>Skewing the population towards higher OUD risk (</a:t>
            </a:r>
            <a:r>
              <a:rPr lang="en-US" dirty="0" err="1" smtClean="0"/>
              <a:t>hx</a:t>
            </a:r>
            <a:r>
              <a:rPr lang="en-US" dirty="0" smtClean="0"/>
              <a:t> of mental illness, stimulant abuse </a:t>
            </a:r>
            <a:r>
              <a:rPr lang="en-US" dirty="0" err="1" smtClean="0"/>
              <a:t>hx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 reduces sample size but makes study execution vastly more difficult</a:t>
            </a:r>
          </a:p>
          <a:p>
            <a:r>
              <a:rPr lang="en-US" dirty="0" smtClean="0"/>
              <a:t>Case-Control design as an alternative</a:t>
            </a:r>
          </a:p>
          <a:p>
            <a:pPr lvl="1"/>
            <a:r>
              <a:rPr lang="en-US" dirty="0" smtClean="0"/>
              <a:t>If a device compared to best medical therapy, then only works well if device not otherwise readily available</a:t>
            </a:r>
          </a:p>
          <a:p>
            <a:r>
              <a:rPr lang="en-US" dirty="0" smtClean="0"/>
              <a:t>Cohort designs covered as a form of pragmatic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84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7" y="365127"/>
            <a:ext cx="8638390" cy="70167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Prospective RCTs - all about recruitment and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302" y="1585790"/>
            <a:ext cx="7886700" cy="2534390"/>
          </a:xfrm>
        </p:spPr>
        <p:txBody>
          <a:bodyPr>
            <a:normAutofit/>
          </a:bodyPr>
          <a:lstStyle/>
          <a:p>
            <a:r>
              <a:rPr lang="en-US" dirty="0"/>
              <a:t>Costly, hard to recruit subjects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OUD risk </a:t>
            </a:r>
            <a:r>
              <a:rPr lang="en-US" dirty="0" smtClean="0"/>
              <a:t>patients hardest to recruit, usually left out</a:t>
            </a:r>
          </a:p>
          <a:p>
            <a:r>
              <a:rPr lang="en-US" dirty="0" smtClean="0"/>
              <a:t>Opioid trials have the highest drop out rates of all?</a:t>
            </a:r>
          </a:p>
          <a:p>
            <a:r>
              <a:rPr lang="en-US" dirty="0" smtClean="0"/>
              <a:t>Drop outs are almost certainly failures – AEs exceed perceived benefit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77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ChangeArrowheads="1"/>
          </p:cNvSpPr>
          <p:nvPr/>
        </p:nvSpPr>
        <p:spPr bwMode="auto">
          <a:xfrm>
            <a:off x="3124200" y="6248400"/>
            <a:ext cx="5867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2931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37931725" indent="-37474525"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2931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2931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2931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2931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2931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2931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2931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2931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7000"/>
              </a:lnSpc>
            </a:pPr>
            <a:r>
              <a:rPr lang="en-US" altLang="x-none" sz="1600">
                <a:solidFill>
                  <a:schemeClr val="tx2"/>
                </a:solidFill>
                <a:latin typeface="Arial" charset="0"/>
                <a:sym typeface="Times" charset="0"/>
              </a:rPr>
              <a:t>Rowbotham et al. </a:t>
            </a:r>
            <a:r>
              <a:rPr lang="en-US" altLang="x-none" sz="1600" i="1">
                <a:solidFill>
                  <a:schemeClr val="tx2"/>
                </a:solidFill>
                <a:latin typeface="Arial" charset="0"/>
                <a:sym typeface="Times" charset="0"/>
              </a:rPr>
              <a:t>N Engl J Med.</a:t>
            </a:r>
            <a:r>
              <a:rPr lang="en-US" altLang="x-none" sz="1600">
                <a:solidFill>
                  <a:schemeClr val="tx2"/>
                </a:solidFill>
                <a:latin typeface="Arial" charset="0"/>
                <a:sym typeface="Times" charset="0"/>
              </a:rPr>
              <a:t> 2003;348:1223-1232</a:t>
            </a:r>
            <a:endParaRPr lang="en-US" altLang="x-none" sz="1600">
              <a:latin typeface="Arial" charset="0"/>
              <a:sym typeface="Times" charset="0"/>
            </a:endParaRPr>
          </a:p>
        </p:txBody>
      </p:sp>
      <p:sp>
        <p:nvSpPr>
          <p:cNvPr id="62467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x-none" sz="2400">
                <a:latin typeface="Arial" charset="0"/>
              </a:rPr>
              <a:t>Levorphanol for Peripheral and Central Neuropathic Pain:</a:t>
            </a:r>
            <a:br>
              <a:rPr lang="en-US" altLang="x-none" sz="2400">
                <a:latin typeface="Arial" charset="0"/>
              </a:rPr>
            </a:br>
            <a:r>
              <a:rPr lang="en-US" altLang="x-none" sz="2400">
                <a:latin typeface="Arial" charset="0"/>
              </a:rPr>
              <a:t>Low- vs High-Strength Levorphanol Capsules</a:t>
            </a:r>
            <a:br>
              <a:rPr lang="en-US" altLang="x-none" sz="2400">
                <a:latin typeface="Arial" charset="0"/>
              </a:rPr>
            </a:br>
            <a:r>
              <a:rPr lang="en-US" altLang="x-none" sz="2400">
                <a:latin typeface="Arial" charset="0"/>
              </a:rPr>
              <a:t>Randomized, Double-Blind Comparison</a:t>
            </a:r>
          </a:p>
        </p:txBody>
      </p:sp>
      <p:grpSp>
        <p:nvGrpSpPr>
          <p:cNvPr id="62468" name="Group 58"/>
          <p:cNvGrpSpPr>
            <a:grpSpLocks/>
          </p:cNvGrpSpPr>
          <p:nvPr/>
        </p:nvGrpSpPr>
        <p:grpSpPr bwMode="auto">
          <a:xfrm>
            <a:off x="228600" y="1905000"/>
            <a:ext cx="8667750" cy="3836988"/>
            <a:chOff x="115" y="1233"/>
            <a:chExt cx="5534" cy="2480"/>
          </a:xfrm>
        </p:grpSpPr>
        <p:sp>
          <p:nvSpPr>
            <p:cNvPr id="62469" name="Rectangle 2"/>
            <p:cNvSpPr>
              <a:spLocks noChangeArrowheads="1"/>
            </p:cNvSpPr>
            <p:nvPr/>
          </p:nvSpPr>
          <p:spPr bwMode="auto">
            <a:xfrm>
              <a:off x="4084" y="1734"/>
              <a:ext cx="1554" cy="1979"/>
            </a:xfrm>
            <a:prstGeom prst="rect">
              <a:avLst/>
            </a:prstGeom>
            <a:solidFill>
              <a:srgbClr val="249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0" name="Rectangle 3"/>
            <p:cNvSpPr>
              <a:spLocks noChangeArrowheads="1"/>
            </p:cNvSpPr>
            <p:nvPr/>
          </p:nvSpPr>
          <p:spPr bwMode="auto">
            <a:xfrm>
              <a:off x="2524" y="1734"/>
              <a:ext cx="1554" cy="1979"/>
            </a:xfrm>
            <a:prstGeom prst="rect">
              <a:avLst/>
            </a:prstGeom>
            <a:solidFill>
              <a:srgbClr val="00D8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1" name="Rectangle 4"/>
            <p:cNvSpPr>
              <a:spLocks noChangeArrowheads="1"/>
            </p:cNvSpPr>
            <p:nvPr/>
          </p:nvSpPr>
          <p:spPr bwMode="auto">
            <a:xfrm>
              <a:off x="931" y="1734"/>
              <a:ext cx="1594" cy="1979"/>
            </a:xfrm>
            <a:prstGeom prst="rect">
              <a:avLst/>
            </a:prstGeom>
            <a:solidFill>
              <a:srgbClr val="B9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endParaRPr lang="x-none" altLang="x-none"/>
            </a:p>
          </p:txBody>
        </p:sp>
        <p:sp>
          <p:nvSpPr>
            <p:cNvPr id="62472" name="Rectangle 7"/>
            <p:cNvSpPr>
              <a:spLocks noChangeArrowheads="1"/>
            </p:cNvSpPr>
            <p:nvPr/>
          </p:nvSpPr>
          <p:spPr bwMode="auto">
            <a:xfrm>
              <a:off x="115" y="1348"/>
              <a:ext cx="438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Screening</a:t>
              </a:r>
            </a:p>
          </p:txBody>
        </p:sp>
        <p:sp>
          <p:nvSpPr>
            <p:cNvPr id="62473" name="Line 9"/>
            <p:cNvSpPr>
              <a:spLocks noChangeShapeType="1"/>
            </p:cNvSpPr>
            <p:nvPr/>
          </p:nvSpPr>
          <p:spPr bwMode="auto">
            <a:xfrm>
              <a:off x="144" y="1519"/>
              <a:ext cx="550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4" name="Line 10"/>
            <p:cNvSpPr>
              <a:spLocks noChangeShapeType="1"/>
            </p:cNvSpPr>
            <p:nvPr/>
          </p:nvSpPr>
          <p:spPr bwMode="auto">
            <a:xfrm>
              <a:off x="144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>
              <a:off x="536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>
              <a:off x="932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324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8" name="Line 14"/>
            <p:cNvSpPr>
              <a:spLocks noChangeShapeType="1"/>
            </p:cNvSpPr>
            <p:nvPr/>
          </p:nvSpPr>
          <p:spPr bwMode="auto">
            <a:xfrm>
              <a:off x="1716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auto">
            <a:xfrm>
              <a:off x="2108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0" name="Line 16"/>
            <p:cNvSpPr>
              <a:spLocks noChangeShapeType="1"/>
            </p:cNvSpPr>
            <p:nvPr/>
          </p:nvSpPr>
          <p:spPr bwMode="auto">
            <a:xfrm>
              <a:off x="2504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1" name="Line 17"/>
            <p:cNvSpPr>
              <a:spLocks noChangeShapeType="1"/>
            </p:cNvSpPr>
            <p:nvPr/>
          </p:nvSpPr>
          <p:spPr bwMode="auto">
            <a:xfrm>
              <a:off x="2896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2" name="Line 18"/>
            <p:cNvSpPr>
              <a:spLocks noChangeShapeType="1"/>
            </p:cNvSpPr>
            <p:nvPr/>
          </p:nvSpPr>
          <p:spPr bwMode="auto">
            <a:xfrm>
              <a:off x="4469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3" name="Line 19"/>
            <p:cNvSpPr>
              <a:spLocks noChangeShapeType="1"/>
            </p:cNvSpPr>
            <p:nvPr/>
          </p:nvSpPr>
          <p:spPr bwMode="auto">
            <a:xfrm>
              <a:off x="4861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4" name="Line 20"/>
            <p:cNvSpPr>
              <a:spLocks noChangeShapeType="1"/>
            </p:cNvSpPr>
            <p:nvPr/>
          </p:nvSpPr>
          <p:spPr bwMode="auto">
            <a:xfrm>
              <a:off x="5257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5" name="Line 21"/>
            <p:cNvSpPr>
              <a:spLocks noChangeShapeType="1"/>
            </p:cNvSpPr>
            <p:nvPr/>
          </p:nvSpPr>
          <p:spPr bwMode="auto">
            <a:xfrm>
              <a:off x="5649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6" name="Line 22"/>
            <p:cNvSpPr>
              <a:spLocks noChangeShapeType="1"/>
            </p:cNvSpPr>
            <p:nvPr/>
          </p:nvSpPr>
          <p:spPr bwMode="auto">
            <a:xfrm>
              <a:off x="3289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7" name="Line 23"/>
            <p:cNvSpPr>
              <a:spLocks noChangeShapeType="1"/>
            </p:cNvSpPr>
            <p:nvPr/>
          </p:nvSpPr>
          <p:spPr bwMode="auto">
            <a:xfrm>
              <a:off x="3681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8" name="Line 24"/>
            <p:cNvSpPr>
              <a:spLocks noChangeShapeType="1"/>
            </p:cNvSpPr>
            <p:nvPr/>
          </p:nvSpPr>
          <p:spPr bwMode="auto">
            <a:xfrm>
              <a:off x="4073" y="1461"/>
              <a:ext cx="0" cy="11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89" name="Line 25"/>
            <p:cNvSpPr>
              <a:spLocks noChangeShapeType="1"/>
            </p:cNvSpPr>
            <p:nvPr/>
          </p:nvSpPr>
          <p:spPr bwMode="auto">
            <a:xfrm rot="10800000">
              <a:off x="143" y="1639"/>
              <a:ext cx="0" cy="20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0" name="Line 26"/>
            <p:cNvSpPr>
              <a:spLocks noChangeShapeType="1"/>
            </p:cNvSpPr>
            <p:nvPr/>
          </p:nvSpPr>
          <p:spPr bwMode="auto">
            <a:xfrm rot="10800000">
              <a:off x="536" y="1639"/>
              <a:ext cx="0" cy="1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1" name="Line 27"/>
            <p:cNvSpPr>
              <a:spLocks noChangeShapeType="1"/>
            </p:cNvSpPr>
            <p:nvPr/>
          </p:nvSpPr>
          <p:spPr bwMode="auto">
            <a:xfrm rot="10800000">
              <a:off x="932" y="1637"/>
              <a:ext cx="0" cy="20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2" name="Line 28"/>
            <p:cNvSpPr>
              <a:spLocks noChangeShapeType="1"/>
            </p:cNvSpPr>
            <p:nvPr/>
          </p:nvSpPr>
          <p:spPr bwMode="auto">
            <a:xfrm rot="10800000">
              <a:off x="1324" y="1637"/>
              <a:ext cx="0" cy="20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3" name="Line 29"/>
            <p:cNvSpPr>
              <a:spLocks noChangeShapeType="1"/>
            </p:cNvSpPr>
            <p:nvPr/>
          </p:nvSpPr>
          <p:spPr bwMode="auto">
            <a:xfrm rot="10800000">
              <a:off x="2108" y="1637"/>
              <a:ext cx="0" cy="20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4" name="Line 30"/>
            <p:cNvSpPr>
              <a:spLocks noChangeShapeType="1"/>
            </p:cNvSpPr>
            <p:nvPr/>
          </p:nvSpPr>
          <p:spPr bwMode="auto">
            <a:xfrm rot="10800000">
              <a:off x="2896" y="1638"/>
              <a:ext cx="0" cy="20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5" name="Line 31"/>
            <p:cNvSpPr>
              <a:spLocks noChangeShapeType="1"/>
            </p:cNvSpPr>
            <p:nvPr/>
          </p:nvSpPr>
          <p:spPr bwMode="auto">
            <a:xfrm rot="10800000">
              <a:off x="4861" y="1638"/>
              <a:ext cx="0" cy="7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6" name="Line 32"/>
            <p:cNvSpPr>
              <a:spLocks noChangeShapeType="1"/>
            </p:cNvSpPr>
            <p:nvPr/>
          </p:nvSpPr>
          <p:spPr bwMode="auto">
            <a:xfrm rot="10800000">
              <a:off x="5649" y="1639"/>
              <a:ext cx="0" cy="20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7" name="Line 33"/>
            <p:cNvSpPr>
              <a:spLocks noChangeShapeType="1"/>
            </p:cNvSpPr>
            <p:nvPr/>
          </p:nvSpPr>
          <p:spPr bwMode="auto">
            <a:xfrm rot="10800000">
              <a:off x="3681" y="1638"/>
              <a:ext cx="0" cy="20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8" name="Line 34"/>
            <p:cNvSpPr>
              <a:spLocks noChangeShapeType="1"/>
            </p:cNvSpPr>
            <p:nvPr/>
          </p:nvSpPr>
          <p:spPr bwMode="auto">
            <a:xfrm rot="10800000">
              <a:off x="4073" y="1638"/>
              <a:ext cx="0" cy="20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99" name="Rectangle 35"/>
            <p:cNvSpPr>
              <a:spLocks noChangeArrowheads="1"/>
            </p:cNvSpPr>
            <p:nvPr/>
          </p:nvSpPr>
          <p:spPr bwMode="auto">
            <a:xfrm>
              <a:off x="144" y="2969"/>
              <a:ext cx="779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No opioids allowed</a:t>
              </a:r>
            </a:p>
          </p:txBody>
        </p:sp>
        <p:sp>
          <p:nvSpPr>
            <p:cNvPr id="62500" name="Rectangle 36"/>
            <p:cNvSpPr>
              <a:spLocks noChangeArrowheads="1"/>
            </p:cNvSpPr>
            <p:nvPr/>
          </p:nvSpPr>
          <p:spPr bwMode="auto">
            <a:xfrm>
              <a:off x="537" y="1233"/>
              <a:ext cx="38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Baseline</a:t>
              </a:r>
              <a:br>
                <a:rPr lang="en-US" altLang="x-none" sz="1200" b="1"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latin typeface="Arial Narrow" charset="0"/>
                  <a:sym typeface="Arial" charset="0"/>
                </a:rPr>
                <a:t>Week</a:t>
              </a:r>
            </a:p>
          </p:txBody>
        </p:sp>
        <p:sp>
          <p:nvSpPr>
            <p:cNvPr id="62501" name="Rectangle 37"/>
            <p:cNvSpPr>
              <a:spLocks noChangeArrowheads="1"/>
            </p:cNvSpPr>
            <p:nvPr/>
          </p:nvSpPr>
          <p:spPr bwMode="auto">
            <a:xfrm>
              <a:off x="959" y="1348"/>
              <a:ext cx="3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Week 1</a:t>
              </a:r>
            </a:p>
          </p:txBody>
        </p:sp>
        <p:sp>
          <p:nvSpPr>
            <p:cNvPr id="62502" name="Rectangle 38"/>
            <p:cNvSpPr>
              <a:spLocks noChangeArrowheads="1"/>
            </p:cNvSpPr>
            <p:nvPr/>
          </p:nvSpPr>
          <p:spPr bwMode="auto">
            <a:xfrm>
              <a:off x="1351" y="1348"/>
              <a:ext cx="32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Week 2</a:t>
              </a:r>
            </a:p>
          </p:txBody>
        </p:sp>
        <p:sp>
          <p:nvSpPr>
            <p:cNvPr id="62503" name="Rectangle 39"/>
            <p:cNvSpPr>
              <a:spLocks noChangeArrowheads="1"/>
            </p:cNvSpPr>
            <p:nvPr/>
          </p:nvSpPr>
          <p:spPr bwMode="auto">
            <a:xfrm>
              <a:off x="1747" y="1348"/>
              <a:ext cx="32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Week 3</a:t>
              </a:r>
            </a:p>
          </p:txBody>
        </p:sp>
        <p:sp>
          <p:nvSpPr>
            <p:cNvPr id="62504" name="Rectangle 40"/>
            <p:cNvSpPr>
              <a:spLocks noChangeArrowheads="1"/>
            </p:cNvSpPr>
            <p:nvPr/>
          </p:nvSpPr>
          <p:spPr bwMode="auto">
            <a:xfrm>
              <a:off x="2139" y="1348"/>
              <a:ext cx="32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Week 4</a:t>
              </a:r>
            </a:p>
          </p:txBody>
        </p:sp>
        <p:sp>
          <p:nvSpPr>
            <p:cNvPr id="62505" name="Rectangle 41"/>
            <p:cNvSpPr>
              <a:spLocks noChangeArrowheads="1"/>
            </p:cNvSpPr>
            <p:nvPr/>
          </p:nvSpPr>
          <p:spPr bwMode="auto">
            <a:xfrm>
              <a:off x="2531" y="1348"/>
              <a:ext cx="327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Week 5</a:t>
              </a:r>
            </a:p>
          </p:txBody>
        </p:sp>
        <p:sp>
          <p:nvSpPr>
            <p:cNvPr id="62506" name="Rectangle 42"/>
            <p:cNvSpPr>
              <a:spLocks noChangeArrowheads="1"/>
            </p:cNvSpPr>
            <p:nvPr/>
          </p:nvSpPr>
          <p:spPr bwMode="auto">
            <a:xfrm>
              <a:off x="2927" y="1348"/>
              <a:ext cx="32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Week 6</a:t>
              </a:r>
            </a:p>
          </p:txBody>
        </p:sp>
        <p:sp>
          <p:nvSpPr>
            <p:cNvPr id="62507" name="Rectangle 43"/>
            <p:cNvSpPr>
              <a:spLocks noChangeArrowheads="1"/>
            </p:cNvSpPr>
            <p:nvPr/>
          </p:nvSpPr>
          <p:spPr bwMode="auto">
            <a:xfrm>
              <a:off x="3315" y="1348"/>
              <a:ext cx="32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Week 7</a:t>
              </a:r>
            </a:p>
          </p:txBody>
        </p:sp>
        <p:sp>
          <p:nvSpPr>
            <p:cNvPr id="62508" name="Rectangle 44"/>
            <p:cNvSpPr>
              <a:spLocks noChangeArrowheads="1"/>
            </p:cNvSpPr>
            <p:nvPr/>
          </p:nvSpPr>
          <p:spPr bwMode="auto">
            <a:xfrm>
              <a:off x="3707" y="1348"/>
              <a:ext cx="326" cy="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Week 8</a:t>
              </a:r>
            </a:p>
          </p:txBody>
        </p:sp>
        <p:sp>
          <p:nvSpPr>
            <p:cNvPr id="62509" name="Rectangle 45"/>
            <p:cNvSpPr>
              <a:spLocks noChangeArrowheads="1"/>
            </p:cNvSpPr>
            <p:nvPr/>
          </p:nvSpPr>
          <p:spPr bwMode="auto">
            <a:xfrm>
              <a:off x="4075" y="1233"/>
              <a:ext cx="38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Tapering</a:t>
              </a:r>
              <a:br>
                <a:rPr lang="en-US" altLang="x-none" sz="1200" b="1"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latin typeface="Arial Narrow" charset="0"/>
                  <a:sym typeface="Arial" charset="0"/>
                </a:rPr>
                <a:t>Week 1</a:t>
              </a:r>
            </a:p>
          </p:txBody>
        </p:sp>
        <p:sp>
          <p:nvSpPr>
            <p:cNvPr id="62510" name="Rectangle 46"/>
            <p:cNvSpPr>
              <a:spLocks noChangeArrowheads="1"/>
            </p:cNvSpPr>
            <p:nvPr/>
          </p:nvSpPr>
          <p:spPr bwMode="auto">
            <a:xfrm>
              <a:off x="4467" y="1233"/>
              <a:ext cx="38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Tapering</a:t>
              </a:r>
              <a:br>
                <a:rPr lang="en-US" altLang="x-none" sz="1200" b="1"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latin typeface="Arial Narrow" charset="0"/>
                  <a:sym typeface="Arial" charset="0"/>
                </a:rPr>
                <a:t>Week 2</a:t>
              </a:r>
            </a:p>
          </p:txBody>
        </p:sp>
        <p:sp>
          <p:nvSpPr>
            <p:cNvPr id="62511" name="Rectangle 47"/>
            <p:cNvSpPr>
              <a:spLocks noChangeArrowheads="1"/>
            </p:cNvSpPr>
            <p:nvPr/>
          </p:nvSpPr>
          <p:spPr bwMode="auto">
            <a:xfrm>
              <a:off x="4858" y="1233"/>
              <a:ext cx="389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Tapering</a:t>
              </a:r>
              <a:br>
                <a:rPr lang="en-US" altLang="x-none" sz="1200" b="1"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latin typeface="Arial Narrow" charset="0"/>
                  <a:sym typeface="Arial" charset="0"/>
                </a:rPr>
                <a:t>Week 3</a:t>
              </a:r>
            </a:p>
          </p:txBody>
        </p:sp>
        <p:sp>
          <p:nvSpPr>
            <p:cNvPr id="62512" name="Rectangle 48"/>
            <p:cNvSpPr>
              <a:spLocks noChangeArrowheads="1"/>
            </p:cNvSpPr>
            <p:nvPr/>
          </p:nvSpPr>
          <p:spPr bwMode="auto">
            <a:xfrm>
              <a:off x="5255" y="1233"/>
              <a:ext cx="388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latin typeface="Arial Narrow" charset="0"/>
                  <a:sym typeface="Arial" charset="0"/>
                </a:rPr>
                <a:t>Tapering</a:t>
              </a:r>
              <a:br>
                <a:rPr lang="en-US" altLang="x-none" sz="1200" b="1"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latin typeface="Arial Narrow" charset="0"/>
                  <a:sym typeface="Arial" charset="0"/>
                </a:rPr>
                <a:t>Week 4</a:t>
              </a:r>
            </a:p>
          </p:txBody>
        </p:sp>
        <p:sp>
          <p:nvSpPr>
            <p:cNvPr id="62513" name="Rectangle 49"/>
            <p:cNvSpPr>
              <a:spLocks noChangeArrowheads="1"/>
            </p:cNvSpPr>
            <p:nvPr/>
          </p:nvSpPr>
          <p:spPr bwMode="auto">
            <a:xfrm>
              <a:off x="904" y="1756"/>
              <a:ext cx="46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Maximum, </a:t>
              </a:r>
              <a:b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3 </a:t>
              </a:r>
              <a:b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capsules</a:t>
              </a:r>
            </a:p>
          </p:txBody>
        </p:sp>
        <p:sp>
          <p:nvSpPr>
            <p:cNvPr id="62514" name="Rectangle 50"/>
            <p:cNvSpPr>
              <a:spLocks noChangeArrowheads="1"/>
            </p:cNvSpPr>
            <p:nvPr/>
          </p:nvSpPr>
          <p:spPr bwMode="auto">
            <a:xfrm>
              <a:off x="1294" y="1756"/>
              <a:ext cx="46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Maximum, </a:t>
              </a:r>
              <a:b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9</a:t>
              </a:r>
              <a:b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capsules</a:t>
              </a:r>
            </a:p>
          </p:txBody>
        </p:sp>
        <p:sp>
          <p:nvSpPr>
            <p:cNvPr id="62515" name="Rectangle 51"/>
            <p:cNvSpPr>
              <a:spLocks noChangeArrowheads="1"/>
            </p:cNvSpPr>
            <p:nvPr/>
          </p:nvSpPr>
          <p:spPr bwMode="auto">
            <a:xfrm>
              <a:off x="1678" y="1756"/>
              <a:ext cx="46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Maximum, </a:t>
              </a:r>
              <a:b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15 </a:t>
              </a:r>
              <a:b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capsules</a:t>
              </a:r>
            </a:p>
          </p:txBody>
        </p:sp>
        <p:sp>
          <p:nvSpPr>
            <p:cNvPr id="62516" name="Rectangle 52"/>
            <p:cNvSpPr>
              <a:spLocks noChangeArrowheads="1"/>
            </p:cNvSpPr>
            <p:nvPr/>
          </p:nvSpPr>
          <p:spPr bwMode="auto">
            <a:xfrm>
              <a:off x="2068" y="1756"/>
              <a:ext cx="46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 marL="39688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Maximum, </a:t>
              </a:r>
              <a:b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21</a:t>
              </a:r>
              <a:b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</a:br>
              <a:r>
                <a:rPr lang="en-US" altLang="x-none" sz="12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capsules</a:t>
              </a:r>
            </a:p>
          </p:txBody>
        </p:sp>
        <p:sp>
          <p:nvSpPr>
            <p:cNvPr id="62517" name="Rectangle 53"/>
            <p:cNvSpPr>
              <a:spLocks noChangeArrowheads="1"/>
            </p:cNvSpPr>
            <p:nvPr/>
          </p:nvSpPr>
          <p:spPr bwMode="auto">
            <a:xfrm>
              <a:off x="1479" y="2429"/>
              <a:ext cx="50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Titration</a:t>
              </a:r>
            </a:p>
          </p:txBody>
        </p:sp>
        <p:sp>
          <p:nvSpPr>
            <p:cNvPr id="62518" name="Rectangle 54"/>
            <p:cNvSpPr>
              <a:spLocks noChangeArrowheads="1"/>
            </p:cNvSpPr>
            <p:nvPr/>
          </p:nvSpPr>
          <p:spPr bwMode="auto">
            <a:xfrm>
              <a:off x="2925" y="2429"/>
              <a:ext cx="745" cy="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Treatment</a:t>
              </a:r>
              <a:br>
                <a:rPr lang="en-US" altLang="x-none" sz="18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</a:br>
              <a:r>
                <a:rPr lang="en-US" altLang="x-none" sz="18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(maximum, </a:t>
              </a:r>
              <a:br>
                <a:rPr lang="en-US" altLang="x-none" sz="18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</a:br>
              <a:r>
                <a:rPr lang="en-US" altLang="x-none" sz="1800" b="1">
                  <a:solidFill>
                    <a:srgbClr val="000000"/>
                  </a:solidFill>
                  <a:latin typeface="Arial Narrow" charset="0"/>
                  <a:sym typeface="Arial" charset="0"/>
                </a:rPr>
                <a:t>21 capsules)</a:t>
              </a:r>
            </a:p>
          </p:txBody>
        </p:sp>
        <p:sp>
          <p:nvSpPr>
            <p:cNvPr id="62519" name="Rectangle 55"/>
            <p:cNvSpPr>
              <a:spLocks noChangeArrowheads="1"/>
            </p:cNvSpPr>
            <p:nvPr/>
          </p:nvSpPr>
          <p:spPr bwMode="white">
            <a:xfrm>
              <a:off x="4412" y="2411"/>
              <a:ext cx="891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 b="1">
                  <a:latin typeface="Arial Narrow" charset="0"/>
                  <a:sym typeface="Arial" charset="0"/>
                </a:rPr>
                <a:t>Tapering</a:t>
              </a:r>
              <a:br>
                <a:rPr lang="en-US" altLang="x-none" sz="1800" b="1">
                  <a:latin typeface="Arial Narrow" charset="0"/>
                  <a:sym typeface="Arial" charset="0"/>
                </a:rPr>
              </a:br>
              <a:r>
                <a:rPr lang="en-US" altLang="x-none" sz="1800" b="1">
                  <a:latin typeface="Arial Narrow" charset="0"/>
                  <a:sym typeface="Arial" charset="0"/>
                </a:rPr>
                <a:t>(up to 4 weeks)</a:t>
              </a:r>
            </a:p>
          </p:txBody>
        </p:sp>
        <p:sp>
          <p:nvSpPr>
            <p:cNvPr id="62520" name="Line 56"/>
            <p:cNvSpPr>
              <a:spLocks noChangeShapeType="1"/>
            </p:cNvSpPr>
            <p:nvPr/>
          </p:nvSpPr>
          <p:spPr bwMode="auto">
            <a:xfrm rot="10800000">
              <a:off x="4861" y="2758"/>
              <a:ext cx="0" cy="9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21" name="Line 57"/>
            <p:cNvSpPr>
              <a:spLocks noChangeShapeType="1"/>
            </p:cNvSpPr>
            <p:nvPr/>
          </p:nvSpPr>
          <p:spPr bwMode="auto">
            <a:xfrm>
              <a:off x="536" y="3088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6666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2706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3733800" y="230188"/>
            <a:ext cx="4724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lnSpc>
                <a:spcPct val="97000"/>
              </a:lnSpc>
            </a:pPr>
            <a:r>
              <a:rPr lang="en-US" altLang="x-none" sz="3900">
                <a:solidFill>
                  <a:srgbClr val="FFD665"/>
                </a:solidFill>
                <a:ea typeface="Times" charset="0"/>
                <a:cs typeface="Times" charset="0"/>
                <a:sym typeface="Times" charset="0"/>
              </a:rPr>
              <a:t>A Closer Look…….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3505200" y="2908300"/>
            <a:ext cx="1905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0400" algn="l"/>
                <a:tab pos="1308100" algn="l"/>
                <a:tab pos="1968500" algn="l"/>
                <a:tab pos="2628900" algn="l"/>
                <a:tab pos="3289300" algn="l"/>
                <a:tab pos="3937000" algn="l"/>
                <a:tab pos="4597400" algn="l"/>
                <a:tab pos="5257800" algn="l"/>
                <a:tab pos="5905500" algn="l"/>
                <a:tab pos="6565900" algn="l"/>
                <a:tab pos="7226300" algn="l"/>
                <a:tab pos="7886700" algn="l"/>
                <a:tab pos="8534400" algn="l"/>
                <a:tab pos="9118600" algn="l"/>
              </a:tabLs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1" hangingPunct="1">
              <a:lnSpc>
                <a:spcPct val="97000"/>
              </a:lnSpc>
            </a:pPr>
            <a:r>
              <a:rPr lang="en-US" altLang="x-none" sz="1800" b="1">
                <a:latin typeface="Arial" charset="0"/>
                <a:ea typeface="Arial" charset="0"/>
                <a:cs typeface="Arial" charset="0"/>
                <a:sym typeface="Arial" charset="0"/>
              </a:rPr>
              <a:t>No significant group difference in relief ratings</a:t>
            </a:r>
          </a:p>
        </p:txBody>
      </p:sp>
      <p:grpSp>
        <p:nvGrpSpPr>
          <p:cNvPr id="191493" name="Group 5"/>
          <p:cNvGrpSpPr>
            <a:grpSpLocks/>
          </p:cNvGrpSpPr>
          <p:nvPr/>
        </p:nvGrpSpPr>
        <p:grpSpPr bwMode="auto">
          <a:xfrm>
            <a:off x="1143000" y="2076450"/>
            <a:ext cx="2057400" cy="444500"/>
            <a:chOff x="720" y="1308"/>
            <a:chExt cx="1296" cy="280"/>
          </a:xfrm>
        </p:grpSpPr>
        <p:sp>
          <p:nvSpPr>
            <p:cNvPr id="191494" name="Oval 6"/>
            <p:cNvSpPr>
              <a:spLocks noChangeArrowheads="1"/>
            </p:cNvSpPr>
            <p:nvPr/>
          </p:nvSpPr>
          <p:spPr bwMode="auto">
            <a:xfrm>
              <a:off x="720" y="1328"/>
              <a:ext cx="1296" cy="240"/>
            </a:xfrm>
            <a:prstGeom prst="ellipse">
              <a:avLst/>
            </a:prstGeom>
            <a:noFill/>
            <a:ln w="25400">
              <a:solidFill>
                <a:srgbClr val="FF150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5" name="Rectangle 7"/>
            <p:cNvSpPr>
              <a:spLocks noChangeArrowheads="1"/>
            </p:cNvSpPr>
            <p:nvPr/>
          </p:nvSpPr>
          <p:spPr bwMode="auto">
            <a:xfrm>
              <a:off x="1340" y="1308"/>
              <a:ext cx="56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3505200" y="1143000"/>
            <a:ext cx="5638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altLang="x-none" sz="2000" b="1">
                <a:latin typeface="Arial" charset="0"/>
                <a:ea typeface="Arial" charset="0"/>
                <a:cs typeface="Arial" charset="0"/>
                <a:sym typeface="Arial" charset="0"/>
              </a:rPr>
              <a:t>81 subjects randomized, 59 completed</a:t>
            </a:r>
          </a:p>
          <a:p>
            <a:pPr eaLnBrk="1" hangingPunct="1"/>
            <a:r>
              <a:rPr lang="en-US" altLang="x-none" sz="1600" b="1">
                <a:latin typeface="Arial" charset="0"/>
                <a:ea typeface="Arial" charset="0"/>
                <a:cs typeface="Arial" charset="0"/>
                <a:sym typeface="Arial" charset="0"/>
              </a:rPr>
              <a:t>15 drops due to AE’s; agitation in high strength group </a:t>
            </a:r>
          </a:p>
          <a:p>
            <a:pPr eaLnBrk="1" hangingPunct="1"/>
            <a:r>
              <a:rPr lang="en-US" altLang="x-none" sz="1600" b="1">
                <a:latin typeface="Arial" charset="0"/>
                <a:ea typeface="Arial" charset="0"/>
                <a:cs typeface="Arial" charset="0"/>
                <a:sym typeface="Arial" charset="0"/>
              </a:rPr>
              <a:t>Eventual drops fell behind in capsule intake, pain reduction, and pain relief</a:t>
            </a:r>
          </a:p>
        </p:txBody>
      </p:sp>
      <p:sp>
        <p:nvSpPr>
          <p:cNvPr id="191497" name="Line 9"/>
          <p:cNvSpPr>
            <a:spLocks noChangeShapeType="1"/>
          </p:cNvSpPr>
          <p:nvPr/>
        </p:nvSpPr>
        <p:spPr bwMode="auto">
          <a:xfrm flipH="1">
            <a:off x="2819400" y="3352800"/>
            <a:ext cx="609600" cy="228600"/>
          </a:xfrm>
          <a:prstGeom prst="line">
            <a:avLst/>
          </a:prstGeom>
          <a:noFill/>
          <a:ln w="76200">
            <a:solidFill>
              <a:srgbClr val="FF15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1498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819400"/>
            <a:ext cx="31718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9" name="Rectangle 11"/>
          <p:cNvSpPr>
            <a:spLocks noChangeArrowheads="1"/>
          </p:cNvSpPr>
          <p:nvPr/>
        </p:nvSpPr>
        <p:spPr bwMode="auto">
          <a:xfrm>
            <a:off x="3810000" y="4800600"/>
            <a:ext cx="1460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defRPr sz="2400">
                <a:solidFill>
                  <a:schemeClr val="tx1"/>
                </a:solidFill>
                <a:latin typeface="Times" charset="0"/>
              </a:defRPr>
            </a:lvl1pPr>
            <a:lvl2pPr>
              <a:defRPr sz="2400">
                <a:solidFill>
                  <a:schemeClr val="tx1"/>
                </a:solidFill>
                <a:latin typeface="Times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eaLnBrk="1" hangingPunct="1"/>
            <a:r>
              <a:rPr lang="en-US" altLang="x-none" sz="1800" b="1">
                <a:latin typeface="Arial" charset="0"/>
                <a:ea typeface="Arial" charset="0"/>
                <a:cs typeface="Arial" charset="0"/>
                <a:sym typeface="Arial" charset="0"/>
              </a:rPr>
              <a:t>Actual daily dose highly variable</a:t>
            </a:r>
          </a:p>
        </p:txBody>
      </p:sp>
      <p:sp>
        <p:nvSpPr>
          <p:cNvPr id="191500" name="Line 12"/>
          <p:cNvSpPr>
            <a:spLocks noChangeShapeType="1"/>
          </p:cNvSpPr>
          <p:nvPr/>
        </p:nvSpPr>
        <p:spPr bwMode="auto">
          <a:xfrm flipH="1">
            <a:off x="2895600" y="1752600"/>
            <a:ext cx="609600" cy="228600"/>
          </a:xfrm>
          <a:prstGeom prst="line">
            <a:avLst/>
          </a:prstGeom>
          <a:noFill/>
          <a:ln w="76200">
            <a:solidFill>
              <a:srgbClr val="FF15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1" name="Line 13"/>
          <p:cNvSpPr>
            <a:spLocks noChangeShapeType="1"/>
          </p:cNvSpPr>
          <p:nvPr/>
        </p:nvSpPr>
        <p:spPr bwMode="auto">
          <a:xfrm rot="10800000" flipH="1">
            <a:off x="5257800" y="5105400"/>
            <a:ext cx="609600" cy="228600"/>
          </a:xfrm>
          <a:prstGeom prst="line">
            <a:avLst/>
          </a:prstGeom>
          <a:noFill/>
          <a:ln w="76200">
            <a:solidFill>
              <a:srgbClr val="FF150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746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3898" y="-895093"/>
            <a:ext cx="6963511" cy="901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Trial design issues: Pragmatic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8"/>
            <a:ext cx="7577503" cy="4664685"/>
          </a:xfrm>
        </p:spPr>
        <p:txBody>
          <a:bodyPr>
            <a:normAutofit/>
          </a:bodyPr>
          <a:lstStyle/>
          <a:p>
            <a:r>
              <a:rPr lang="en-US" dirty="0" smtClean="0"/>
              <a:t>Patients stay in their usual care situation</a:t>
            </a:r>
          </a:p>
          <a:p>
            <a:pPr lvl="1"/>
            <a:r>
              <a:rPr lang="en-US" dirty="0" smtClean="0"/>
              <a:t>Outcomes determined from review of EHR</a:t>
            </a:r>
          </a:p>
          <a:p>
            <a:pPr lvl="1"/>
            <a:r>
              <a:rPr lang="en-US" dirty="0" smtClean="0"/>
              <a:t>Correlations straightforward, but proof of causation difficult</a:t>
            </a:r>
          </a:p>
          <a:p>
            <a:pPr lvl="1"/>
            <a:r>
              <a:rPr lang="en-US" dirty="0" smtClean="0"/>
              <a:t>Data collection and correlation issues</a:t>
            </a:r>
          </a:p>
        </p:txBody>
      </p:sp>
    </p:spTree>
    <p:extLst>
      <p:ext uri="{BB962C8B-B14F-4D97-AF65-F5344CB8AC3E}">
        <p14:creationId xmlns:p14="http://schemas.microsoft.com/office/powerpoint/2010/main" val="329767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Trial design issues: Pragmatic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59878"/>
            <a:ext cx="5040630" cy="466468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EHR use is fraught with problems!</a:t>
            </a:r>
          </a:p>
          <a:p>
            <a:r>
              <a:rPr lang="en-US" dirty="0" smtClean="0"/>
              <a:t>Sutter Health has the world’s largest installation of EPIC</a:t>
            </a:r>
          </a:p>
          <a:p>
            <a:r>
              <a:rPr lang="en-US" dirty="0" smtClean="0"/>
              <a:t>SF Bay Area has </a:t>
            </a:r>
            <a:r>
              <a:rPr lang="en-US" dirty="0" err="1" smtClean="0"/>
              <a:t>CareEverywhere</a:t>
            </a:r>
            <a:r>
              <a:rPr lang="en-US" dirty="0" smtClean="0"/>
              <a:t> to link multiple sources of care (UCSF, Sutter, Kaiser, others)</a:t>
            </a:r>
          </a:p>
          <a:p>
            <a:r>
              <a:rPr lang="en-US" dirty="0" smtClean="0"/>
              <a:t>Even at CPMC, private practice MDs in outpatient practices don’t use EPIC</a:t>
            </a:r>
          </a:p>
          <a:p>
            <a:r>
              <a:rPr lang="en-US" dirty="0" smtClean="0"/>
              <a:t>Hard to get questionnaires in, even harder to get data back out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48" y="1241628"/>
            <a:ext cx="3730752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22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167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Trial design issues: Pragmatic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8"/>
            <a:ext cx="7886700" cy="466468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Cluster randomized design comparing treatment approaches </a:t>
            </a:r>
            <a:r>
              <a:rPr lang="en-US" u="sng" dirty="0" smtClean="0"/>
              <a:t>prospectively</a:t>
            </a:r>
          </a:p>
          <a:p>
            <a:pPr lvl="1"/>
            <a:r>
              <a:rPr lang="en-US" dirty="0" smtClean="0"/>
              <a:t>This could be at the level of facility or practice (easy enough in a large integrated health care system like Kaiser or maybe Sutter)</a:t>
            </a:r>
          </a:p>
          <a:p>
            <a:pPr lvl="1"/>
            <a:r>
              <a:rPr lang="en-US" dirty="0" smtClean="0"/>
              <a:t>This could be at the level of state or country if opioids regulated differently, especially access to opioids</a:t>
            </a:r>
          </a:p>
          <a:p>
            <a:pPr lvl="1"/>
            <a:r>
              <a:rPr lang="en-US" dirty="0" smtClean="0"/>
              <a:t>Confounders and bias can be subtle</a:t>
            </a:r>
          </a:p>
          <a:p>
            <a:pPr lvl="2"/>
            <a:r>
              <a:rPr lang="en-US" dirty="0" smtClean="0"/>
              <a:t>Devices especially susceptible – who gets access</a:t>
            </a:r>
          </a:p>
          <a:p>
            <a:pPr lvl="2"/>
            <a:r>
              <a:rPr lang="en-US" dirty="0" smtClean="0"/>
              <a:t>Busy primary care practices are different than dedicated pain management programs</a:t>
            </a:r>
          </a:p>
          <a:p>
            <a:pPr lvl="1"/>
            <a:r>
              <a:rPr lang="en-US" dirty="0" smtClean="0"/>
              <a:t>Outcome measures can be built into the electronic record</a:t>
            </a:r>
          </a:p>
          <a:p>
            <a:pPr lvl="2"/>
            <a:r>
              <a:rPr lang="en-US" dirty="0" smtClean="0"/>
              <a:t>Telemedicine and sensors would help</a:t>
            </a:r>
          </a:p>
          <a:p>
            <a:pPr lvl="2"/>
            <a:r>
              <a:rPr lang="en-US" dirty="0" smtClean="0"/>
              <a:t>Regular urine screening and other compliance measures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0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‘opioid sparing’ mean and what are the outcomes to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639773"/>
          </a:xfrm>
        </p:spPr>
        <p:txBody>
          <a:bodyPr>
            <a:normAutofit/>
          </a:bodyPr>
          <a:lstStyle/>
          <a:p>
            <a:r>
              <a:rPr lang="en-US" dirty="0" smtClean="0"/>
              <a:t>Lower doses of opioids</a:t>
            </a:r>
          </a:p>
          <a:p>
            <a:r>
              <a:rPr lang="en-US" dirty="0" smtClean="0"/>
              <a:t>Can also mean sparing the need for opioids</a:t>
            </a:r>
          </a:p>
          <a:p>
            <a:r>
              <a:rPr lang="en-US" dirty="0" smtClean="0"/>
              <a:t>Could even mean ‘sparing’ or reducing the frequency of OUD or reducing risk of overdose severe outcomes like hospitalization and death</a:t>
            </a:r>
          </a:p>
          <a:p>
            <a:r>
              <a:rPr lang="en-US" dirty="0" smtClean="0"/>
              <a:t>Could be reinterpreted to mean opioid dose optimization (per HLF comment)</a:t>
            </a:r>
          </a:p>
          <a:p>
            <a:r>
              <a:rPr lang="en-US" dirty="0" smtClean="0"/>
              <a:t>Lack of agreement on goals and outcome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2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 learned about opioid tapering before my residency in Neurology</a:t>
            </a:r>
            <a:r>
              <a:rPr lang="is-IS" dirty="0" smtClean="0"/>
              <a:t>….......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08" y="2440966"/>
            <a:ext cx="8105042" cy="3115774"/>
          </a:xfrm>
        </p:spPr>
        <p:txBody>
          <a:bodyPr>
            <a:normAutofit/>
          </a:bodyPr>
          <a:lstStyle/>
          <a:p>
            <a:r>
              <a:rPr lang="en-US" dirty="0" smtClean="0"/>
              <a:t>Chiang Mai, Thailand, UCSF Medical Student 1979</a:t>
            </a:r>
          </a:p>
          <a:p>
            <a:endParaRPr lang="en-US" dirty="0" smtClean="0"/>
          </a:p>
          <a:p>
            <a:r>
              <a:rPr lang="en-US" dirty="0" smtClean="0"/>
              <a:t>SFGH Methadone Clinic Medical Director 1981-83</a:t>
            </a:r>
          </a:p>
          <a:p>
            <a:pPr lvl="1"/>
            <a:r>
              <a:rPr lang="en-US" dirty="0" smtClean="0"/>
              <a:t>Hard to reduce dose, dose escalation can be surprisingly rapid</a:t>
            </a:r>
          </a:p>
        </p:txBody>
      </p:sp>
    </p:spTree>
    <p:extLst>
      <p:ext uri="{BB962C8B-B14F-4D97-AF65-F5344CB8AC3E}">
        <p14:creationId xmlns:p14="http://schemas.microsoft.com/office/powerpoint/2010/main" val="186333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53400" cy="609600"/>
          </a:xfrm>
        </p:spPr>
        <p:txBody>
          <a:bodyPr/>
          <a:lstStyle/>
          <a:p>
            <a:pPr eaLnBrk="1" hangingPunct="1"/>
            <a:r>
              <a:rPr lang="en-US" altLang="x-none" sz="3600">
                <a:latin typeface="Arial" charset="0"/>
              </a:rPr>
              <a:t>Cowan study (UK)</a:t>
            </a:r>
            <a:endParaRPr lang="en-US" altLang="x-none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153400" cy="4648200"/>
          </a:xfrm>
        </p:spPr>
        <p:txBody>
          <a:bodyPr/>
          <a:lstStyle/>
          <a:p>
            <a:pPr marL="382588" eaLnBrk="1" hangingPunct="1">
              <a:lnSpc>
                <a:spcPct val="130000"/>
              </a:lnSpc>
              <a:buClr>
                <a:schemeClr val="bg2"/>
              </a:buClr>
              <a:buFont typeface="Times" charset="0"/>
              <a:buChar char="•"/>
            </a:pPr>
            <a:r>
              <a:rPr lang="en-US" altLang="x-none" sz="1800">
                <a:latin typeface="Arial" charset="0"/>
              </a:rPr>
              <a:t>Cowan DT, et al, </a:t>
            </a:r>
            <a:r>
              <a:rPr lang="en-US" altLang="x-none" sz="2000">
                <a:latin typeface="Arial" charset="0"/>
              </a:rPr>
              <a:t>Pain Medicine </a:t>
            </a:r>
            <a:r>
              <a:rPr lang="en-US" altLang="x-none" sz="1800">
                <a:latin typeface="Arial" charset="0"/>
              </a:rPr>
              <a:t>2003;</a:t>
            </a:r>
            <a:r>
              <a:rPr lang="en-US" altLang="x-none" sz="2000">
                <a:latin typeface="Arial" charset="0"/>
              </a:rPr>
              <a:t> 4:340-51.</a:t>
            </a:r>
            <a:endParaRPr lang="en-US" altLang="x-none" sz="2400">
              <a:latin typeface="Arial" charset="0"/>
            </a:endParaRPr>
          </a:p>
          <a:p>
            <a:pPr marL="382588" eaLnBrk="1" hangingPunct="1">
              <a:lnSpc>
                <a:spcPct val="130000"/>
              </a:lnSpc>
              <a:buClr>
                <a:schemeClr val="bg2"/>
              </a:buClr>
              <a:buFont typeface="Times" charset="0"/>
              <a:buChar char="•"/>
            </a:pPr>
            <a:r>
              <a:rPr lang="en-US" altLang="x-none" sz="1800">
                <a:latin typeface="Arial" charset="0"/>
              </a:rPr>
              <a:t>N=104 prescribed opioids for mean of 14 months</a:t>
            </a:r>
          </a:p>
          <a:p>
            <a:pPr marL="382588" eaLnBrk="1" hangingPunct="1">
              <a:lnSpc>
                <a:spcPct val="130000"/>
              </a:lnSpc>
              <a:buClr>
                <a:schemeClr val="bg2"/>
              </a:buClr>
              <a:buFont typeface="Times" charset="0"/>
              <a:buChar char="•"/>
            </a:pPr>
            <a:r>
              <a:rPr lang="en-US" altLang="x-none" sz="1800">
                <a:latin typeface="Arial" charset="0"/>
              </a:rPr>
              <a:t>2.8% ‘addiction’ rate (but use could still be managed)</a:t>
            </a:r>
          </a:p>
          <a:p>
            <a:pPr marL="382588" eaLnBrk="1" hangingPunct="1">
              <a:lnSpc>
                <a:spcPct val="130000"/>
              </a:lnSpc>
              <a:buClr>
                <a:schemeClr val="bg2"/>
              </a:buClr>
              <a:buFont typeface="Times" charset="0"/>
              <a:buChar char="•"/>
            </a:pPr>
            <a:r>
              <a:rPr lang="en-US" altLang="x-none" sz="1800">
                <a:latin typeface="Arial" charset="0"/>
              </a:rPr>
              <a:t>90 of 104 reported stopping opioids at some point - only 13 reported withdrawal sx</a:t>
            </a:r>
          </a:p>
          <a:p>
            <a:pPr marL="736600" lvl="1" eaLnBrk="1" hangingPunct="1">
              <a:lnSpc>
                <a:spcPct val="130000"/>
              </a:lnSpc>
              <a:buClr>
                <a:schemeClr val="bg2"/>
              </a:buClr>
              <a:buFont typeface="Times" charset="0"/>
              <a:buChar char="•"/>
            </a:pPr>
            <a:r>
              <a:rPr lang="en-US" altLang="x-none" sz="1600">
                <a:latin typeface="Arial" charset="0"/>
              </a:rPr>
              <a:t> 31 stopped temporarily; 59 stopped permanently</a:t>
            </a:r>
          </a:p>
          <a:p>
            <a:pPr marL="736600" lvl="1" eaLnBrk="1" hangingPunct="1">
              <a:lnSpc>
                <a:spcPct val="130000"/>
              </a:lnSpc>
              <a:buClr>
                <a:schemeClr val="bg2"/>
              </a:buClr>
              <a:buFont typeface="Times" charset="0"/>
              <a:buChar char="•"/>
            </a:pPr>
            <a:r>
              <a:rPr lang="en-US" altLang="x-none" sz="1600">
                <a:latin typeface="Arial" charset="0"/>
              </a:rPr>
              <a:t>Temporary cessation due to ‘fear of addiction’ in 22%</a:t>
            </a:r>
          </a:p>
          <a:p>
            <a:pPr marL="736600" lvl="1" eaLnBrk="1" hangingPunct="1">
              <a:lnSpc>
                <a:spcPct val="130000"/>
              </a:lnSpc>
              <a:buClr>
                <a:schemeClr val="bg2"/>
              </a:buClr>
              <a:buFont typeface="Times" charset="0"/>
              <a:buChar char="•"/>
            </a:pPr>
            <a:r>
              <a:rPr lang="en-US" altLang="x-none" sz="1600">
                <a:latin typeface="Arial" charset="0"/>
              </a:rPr>
              <a:t>Permanent cessation due to ‘fear of addiction’ in 10%, neuropsych AEs 23%, tx failure 18%</a:t>
            </a:r>
          </a:p>
          <a:p>
            <a:pPr marL="736600" lvl="1" eaLnBrk="1" hangingPunct="1">
              <a:lnSpc>
                <a:spcPct val="110000"/>
              </a:lnSpc>
            </a:pPr>
            <a:endParaRPr lang="en-US" altLang="x-none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026" descr="Slide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2" r="3613" b="15663"/>
          <a:stretch>
            <a:fillRect/>
          </a:stretch>
        </p:blipFill>
        <p:spPr bwMode="auto">
          <a:xfrm>
            <a:off x="434975" y="1646237"/>
            <a:ext cx="8342313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975" y="5105400"/>
            <a:ext cx="46255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  <a:ea typeface="+mn-ea"/>
              </a:rPr>
              <a:t>Kwan and </a:t>
            </a:r>
            <a:r>
              <a:rPr lang="en-US" sz="2000" dirty="0" err="1">
                <a:solidFill>
                  <a:schemeClr val="bg1"/>
                </a:solidFill>
                <a:latin typeface="+mj-lt"/>
                <a:ea typeface="+mn-ea"/>
              </a:rPr>
              <a:t>Brodie</a:t>
            </a:r>
            <a:r>
              <a:rPr lang="en-US" sz="2000" dirty="0">
                <a:solidFill>
                  <a:schemeClr val="bg1"/>
                </a:solidFill>
                <a:latin typeface="+mj-lt"/>
                <a:ea typeface="+mn-ea"/>
              </a:rPr>
              <a:t>, NEJM 2000; 342:314-319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>
          <a:xfrm>
            <a:off x="380997" y="609600"/>
            <a:ext cx="8490857" cy="838200"/>
          </a:xfrm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en-US" altLang="en-US" sz="3200" dirty="0" smtClean="0"/>
              <a:t>Are patients treated with opioids inherently different? Yes, if opioids always a ‘last resort’</a:t>
            </a:r>
            <a:br>
              <a:rPr lang="en-US" altLang="en-US" sz="3200" dirty="0" smtClean="0"/>
            </a:br>
            <a:r>
              <a:rPr lang="en-US" altLang="en-US" sz="2700" dirty="0" smtClean="0"/>
              <a:t>Response </a:t>
            </a:r>
            <a:r>
              <a:rPr lang="en-US" altLang="en-US" sz="2700" dirty="0"/>
              <a:t>to sequential treatment trials and </a:t>
            </a:r>
            <a:r>
              <a:rPr lang="en-US" altLang="en-US" sz="2700" dirty="0" err="1"/>
              <a:t>duotherapy</a:t>
            </a:r>
            <a:r>
              <a:rPr lang="en-US" altLang="en-US" sz="2700" dirty="0"/>
              <a:t> in epilepsy</a:t>
            </a:r>
            <a:r>
              <a:rPr lang="en-US" altLang="en-US" sz="2700" dirty="0">
                <a:solidFill>
                  <a:schemeClr val="tx1"/>
                </a:solidFill>
              </a:rPr>
              <a:t/>
            </a:r>
            <a:br>
              <a:rPr lang="en-US" altLang="en-US" sz="2700" dirty="0">
                <a:solidFill>
                  <a:schemeClr val="tx1"/>
                </a:solidFill>
              </a:rPr>
            </a:br>
            <a:endParaRPr lang="en-US" altLang="en-US" sz="2700" dirty="0"/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381000" y="5791200"/>
            <a:ext cx="804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Likelihood of success no different if first drug ‘old’ vs ‘new’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1900" y="6397625"/>
            <a:ext cx="20955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  <a:ea typeface="+mn-ea"/>
              </a:rPr>
              <a:t>Thank you to Ken Laxer</a:t>
            </a:r>
          </a:p>
        </p:txBody>
      </p:sp>
    </p:spTree>
    <p:extLst>
      <p:ext uri="{BB962C8B-B14F-4D97-AF65-F5344CB8AC3E}">
        <p14:creationId xmlns:p14="http://schemas.microsoft.com/office/powerpoint/2010/main" val="1290564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0650"/>
            <a:ext cx="8153400" cy="838200"/>
          </a:xfrm>
        </p:spPr>
        <p:txBody>
          <a:bodyPr anchor="t">
            <a:normAutofit fontScale="90000"/>
          </a:bodyPr>
          <a:lstStyle/>
          <a:p>
            <a:pPr algn="ctr" eaLnBrk="1" hangingPunct="1"/>
            <a:r>
              <a:rPr lang="en-US" altLang="en-US" sz="3200"/>
              <a:t>Response to sequential treatment trials and duotherapy in epilepsy</a:t>
            </a:r>
            <a:br>
              <a:rPr lang="en-US" altLang="en-US" sz="3200"/>
            </a:br>
            <a:r>
              <a:rPr lang="en-US" altLang="en-US" sz="3200"/>
              <a:t>2011 update from the Glasgow group</a:t>
            </a:r>
            <a:r>
              <a:rPr lang="en-US" altLang="en-US" sz="3200">
                <a:solidFill>
                  <a:schemeClr val="tx1"/>
                </a:solidFill>
              </a:rPr>
              <a:t/>
            </a:r>
            <a:br>
              <a:rPr lang="en-US" altLang="en-US" sz="3200">
                <a:solidFill>
                  <a:schemeClr val="tx1"/>
                </a:solidFill>
              </a:rPr>
            </a:br>
            <a:endParaRPr lang="en-US" altLang="en-US" sz="3200"/>
          </a:p>
        </p:txBody>
      </p:sp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228600" y="1979613"/>
            <a:ext cx="23622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FF33"/>
              </a:buClr>
              <a:buSzPct val="70000"/>
              <a:buFont typeface="Wingdings" charset="2"/>
              <a:buChar char="n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65000"/>
              <a:buFont typeface="Wingdings" charset="2"/>
              <a:buChar char="n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0099CC"/>
              </a:buClr>
              <a:buSzPct val="65000"/>
              <a:buFont typeface="Wingdings" charset="2"/>
              <a:buChar char="n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charset="2"/>
              <a:buChar char="n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N &gt; 1,000 subjects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Failure rate reduced from 36% to 32%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Brodie and Sills, Seizure 2011; 20:369-375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dirty="0"/>
          </a:p>
        </p:txBody>
      </p:sp>
      <p:pic>
        <p:nvPicPr>
          <p:cNvPr id="44035" name="Picture 6" descr="screen-captu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275" y="1981200"/>
            <a:ext cx="6299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31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What could a device accomplish?</a:t>
            </a:r>
            <a:br>
              <a:rPr lang="en-US" dirty="0" smtClean="0"/>
            </a:br>
            <a:r>
              <a:rPr lang="en-US" sz="3600" dirty="0" smtClean="0"/>
              <a:t>Pain relief and symptom control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device prevents the need to initiate </a:t>
            </a:r>
            <a:r>
              <a:rPr lang="en-US" dirty="0" smtClean="0"/>
              <a:t>opioids</a:t>
            </a:r>
          </a:p>
          <a:p>
            <a:pPr lvl="1"/>
            <a:r>
              <a:rPr lang="en-US" dirty="0" smtClean="0"/>
              <a:t>A direct pain-relieving effect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device plus opioids is associated with equivalent pain relief at a lower opioid dosage than opioids </a:t>
            </a:r>
            <a:r>
              <a:rPr lang="en-US" dirty="0" smtClean="0"/>
              <a:t>alone</a:t>
            </a:r>
          </a:p>
          <a:p>
            <a:pPr lvl="1"/>
            <a:r>
              <a:rPr lang="en-US" dirty="0" smtClean="0"/>
              <a:t>Either directly relieves pain or synergistic with opioids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device makes it possible to taper down to a lower dosage – or even completely discontinue -- in patients already on </a:t>
            </a:r>
            <a:r>
              <a:rPr lang="en-US" dirty="0" smtClean="0"/>
              <a:t>opioids</a:t>
            </a:r>
          </a:p>
          <a:p>
            <a:pPr lvl="1"/>
            <a:r>
              <a:rPr lang="en-US" dirty="0" smtClean="0"/>
              <a:t>Either directly pain relieving, or synergistic with opioids, or targets symptoms of opioid withdrawal</a:t>
            </a:r>
          </a:p>
          <a:p>
            <a:r>
              <a:rPr lang="en-US" dirty="0" smtClean="0"/>
              <a:t>The device makes it possible to receive opioids in a form less prone to abuse</a:t>
            </a:r>
          </a:p>
          <a:p>
            <a:pPr lvl="1"/>
            <a:r>
              <a:rPr lang="en-US" dirty="0" smtClean="0"/>
              <a:t>No requirement of pain relief or synergy</a:t>
            </a:r>
          </a:p>
          <a:p>
            <a:pPr lvl="1"/>
            <a:r>
              <a:rPr lang="en-US" dirty="0" smtClean="0"/>
              <a:t>Could be transdermal absorption, </a:t>
            </a:r>
            <a:r>
              <a:rPr lang="en-US" dirty="0" err="1" smtClean="0"/>
              <a:t>iontophoretic</a:t>
            </a:r>
            <a:r>
              <a:rPr lang="en-US" dirty="0" smtClean="0"/>
              <a:t>, </a:t>
            </a:r>
            <a:r>
              <a:rPr lang="en-US" dirty="0" err="1" smtClean="0"/>
              <a:t>intraspinal</a:t>
            </a:r>
            <a:r>
              <a:rPr lang="en-US" dirty="0" smtClean="0"/>
              <a:t>, PCA</a:t>
            </a:r>
          </a:p>
          <a:p>
            <a:r>
              <a:rPr lang="en-US" dirty="0" smtClean="0"/>
              <a:t>Examples would include spinal cord stimulation, deep brain stimulation, spinal drug delivery, withdrawal or craving symptom driven non-opioid drug delivery device,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903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Prevention of OUD</a:t>
            </a:r>
            <a:br>
              <a:rPr lang="en-US" dirty="0" smtClean="0"/>
            </a:br>
            <a:r>
              <a:rPr lang="en-US" sz="3600" dirty="0"/>
              <a:t>M</a:t>
            </a:r>
            <a:r>
              <a:rPr lang="en-US" sz="3600" dirty="0" smtClean="0"/>
              <a:t>onitoring or lock-out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device prevents the development of OUD in patients on </a:t>
            </a:r>
            <a:r>
              <a:rPr lang="en-US" dirty="0" smtClean="0"/>
              <a:t>opioids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really sparing, but </a:t>
            </a:r>
            <a:r>
              <a:rPr lang="en-US" dirty="0" smtClean="0"/>
              <a:t>prevents unsanctioned dose escalation</a:t>
            </a:r>
          </a:p>
          <a:p>
            <a:pPr lvl="1"/>
            <a:r>
              <a:rPr lang="en-US" dirty="0" smtClean="0"/>
              <a:t>Tamper-proof system for ensuring dose limits can’t be exceeded (analogous to ambulatory PCA)</a:t>
            </a:r>
          </a:p>
          <a:p>
            <a:pPr lvl="1"/>
            <a:r>
              <a:rPr lang="en-US" dirty="0" smtClean="0"/>
              <a:t>Would need to also ensure patient not taking other opioids or taking same opioid by multiple routes</a:t>
            </a:r>
          </a:p>
          <a:p>
            <a:r>
              <a:rPr lang="en-US" dirty="0" smtClean="0"/>
              <a:t>The device prevents opioid diversion in patients on opioids</a:t>
            </a:r>
          </a:p>
          <a:p>
            <a:pPr lvl="1"/>
            <a:r>
              <a:rPr lang="en-US" dirty="0" smtClean="0"/>
              <a:t>Not really sparing, but relevant to the societal problem</a:t>
            </a:r>
          </a:p>
          <a:p>
            <a:pPr lvl="1"/>
            <a:r>
              <a:rPr lang="en-US" dirty="0" smtClean="0"/>
              <a:t>Device would confirm patient actually taking the prescribed opioid and not diverting 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43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Would an app qualify?</a:t>
            </a:r>
            <a:br>
              <a:rPr lang="en-US" dirty="0" smtClean="0"/>
            </a:br>
            <a:r>
              <a:rPr lang="en-US" dirty="0" smtClean="0"/>
              <a:t>How about device-delivered behavior modification?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66302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Like a digital friend, AA support member, or family, delivers messages of support to reduce craving and unsanctioned opioid use</a:t>
            </a:r>
          </a:p>
          <a:p>
            <a:pPr lvl="1"/>
            <a:r>
              <a:rPr lang="en-US" dirty="0" smtClean="0"/>
              <a:t>Pear Therapeutics</a:t>
            </a:r>
          </a:p>
          <a:p>
            <a:r>
              <a:rPr lang="en-US" dirty="0" smtClean="0"/>
              <a:t>MIT Media Arts and Sciences Program developing multiple devices to alter attitude and decision making (Pattie </a:t>
            </a:r>
            <a:r>
              <a:rPr lang="en-US" dirty="0" err="1" smtClean="0"/>
              <a:t>Maes</a:t>
            </a:r>
            <a:r>
              <a:rPr lang="en-US" dirty="0" smtClean="0"/>
              <a:t>)</a:t>
            </a:r>
          </a:p>
          <a:p>
            <a:pPr lvl="1"/>
            <a:r>
              <a:rPr lang="en-US" smtClean="0"/>
              <a:t>Change </a:t>
            </a:r>
            <a:r>
              <a:rPr lang="en-US" dirty="0" smtClean="0"/>
              <a:t>the ‘valence’ of the situation</a:t>
            </a:r>
          </a:p>
          <a:p>
            <a:pPr lvl="1"/>
            <a:r>
              <a:rPr lang="en-US" dirty="0" smtClean="0"/>
              <a:t>Odor release</a:t>
            </a:r>
          </a:p>
          <a:p>
            <a:pPr lvl="1"/>
            <a:r>
              <a:rPr lang="en-US" dirty="0" smtClean="0"/>
              <a:t>Pairing drug use with negative beliefs of patient’s choosing (aversive conditioning)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0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466</TotalTime>
  <Words>1390</Words>
  <Application>Microsoft Macintosh PowerPoint</Application>
  <PresentationFormat>On-screen Show (4:3)</PresentationFormat>
  <Paragraphs>155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Calibri Light</vt:lpstr>
      <vt:lpstr>ＭＳ Ｐゴシック</vt:lpstr>
      <vt:lpstr>Times</vt:lpstr>
      <vt:lpstr>Times New Roman</vt:lpstr>
      <vt:lpstr>Office Theme</vt:lpstr>
      <vt:lpstr>Chronic pain opioid sparing trials:  Research designs, methods, and study execution </vt:lpstr>
      <vt:lpstr>What does ‘opioid sparing’ mean and what are the outcomes to measure?</vt:lpstr>
      <vt:lpstr>What I learned about opioid tapering before my residency in Neurology….......</vt:lpstr>
      <vt:lpstr>Cowan study (UK)</vt:lpstr>
      <vt:lpstr>Are patients treated with opioids inherently different? Yes, if opioids always a ‘last resort’ Response to sequential treatment trials and duotherapy in epilepsy </vt:lpstr>
      <vt:lpstr>Response to sequential treatment trials and duotherapy in epilepsy 2011 update from the Glasgow group </vt:lpstr>
      <vt:lpstr>What could a device accomplish? Pain relief and symptom control</vt:lpstr>
      <vt:lpstr>Prevention of OUD Monitoring or lock-out</vt:lpstr>
      <vt:lpstr>Would an app qualify? How about device-delivered behavior modification?</vt:lpstr>
      <vt:lpstr>Trial design issues: Historical Controls</vt:lpstr>
      <vt:lpstr>Trial design issues: prospective RCT</vt:lpstr>
      <vt:lpstr>Prospective RCTs - all about recruitment and retention</vt:lpstr>
      <vt:lpstr>Levorphanol for Peripheral and Central Neuropathic Pain: Low- vs High-Strength Levorphanol Capsules Randomized, Double-Blind Comparison</vt:lpstr>
      <vt:lpstr>PowerPoint Presentation</vt:lpstr>
      <vt:lpstr>PowerPoint Presentation</vt:lpstr>
      <vt:lpstr>Trial design issues: Pragmatic Trials</vt:lpstr>
      <vt:lpstr>Trial design issues: Pragmatic Trials</vt:lpstr>
      <vt:lpstr>Trial design issues: Pragmatic Trials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’opioid sparing’ and what are its objectives?</dc:title>
  <dc:creator>Michael Rowbotham</dc:creator>
  <cp:lastModifiedBy>Michael Rowbotham</cp:lastModifiedBy>
  <cp:revision>35</cp:revision>
  <dcterms:created xsi:type="dcterms:W3CDTF">2018-04-08T19:21:49Z</dcterms:created>
  <dcterms:modified xsi:type="dcterms:W3CDTF">2018-08-29T16:59:26Z</dcterms:modified>
</cp:coreProperties>
</file>