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2" r:id="rId3"/>
    <p:sldId id="305" r:id="rId4"/>
    <p:sldId id="306" r:id="rId5"/>
    <p:sldId id="267" r:id="rId6"/>
    <p:sldId id="308" r:id="rId7"/>
    <p:sldId id="309" r:id="rId8"/>
    <p:sldId id="310" r:id="rId9"/>
    <p:sldId id="311" r:id="rId10"/>
    <p:sldId id="312" r:id="rId11"/>
    <p:sldId id="313" r:id="rId12"/>
    <p:sldId id="304" r:id="rId13"/>
    <p:sldId id="315" r:id="rId14"/>
    <p:sldId id="314" r:id="rId15"/>
    <p:sldId id="30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FF5050"/>
    <a:srgbClr val="0000FF"/>
    <a:srgbClr val="0033CC"/>
    <a:srgbClr val="5B9BD5"/>
    <a:srgbClr val="4987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4523" autoAdjust="0"/>
  </p:normalViewPr>
  <p:slideViewPr>
    <p:cSldViewPr snapToGrid="0">
      <p:cViewPr varScale="1">
        <p:scale>
          <a:sx n="64" d="100"/>
          <a:sy n="64" d="100"/>
        </p:scale>
        <p:origin x="62" y="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A7CD8-A95A-4825-B07D-A3AC7A574768}" type="datetimeFigureOut">
              <a:rPr lang="en-US" smtClean="0"/>
              <a:t>7/25/2018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49F6C-48E1-458B-9143-B88E43F6886D}" type="slidenum">
              <a:rPr lang="en-US" smtClean="0"/>
              <a:t>‹#›</a:t>
            </a:fld>
            <a:endParaRPr lang="en-US"/>
          </a:p>
        </p:txBody>
      </p:sp>
    </p:spTree>
    <p:extLst>
      <p:ext uri="{BB962C8B-B14F-4D97-AF65-F5344CB8AC3E}">
        <p14:creationId xmlns:p14="http://schemas.microsoft.com/office/powerpoint/2010/main" val="223290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49F6C-48E1-458B-9143-B88E43F6886D}" type="slidenum">
              <a:rPr lang="en-US" smtClean="0"/>
              <a:t>1</a:t>
            </a:fld>
            <a:endParaRPr lang="en-US"/>
          </a:p>
        </p:txBody>
      </p:sp>
    </p:spTree>
    <p:extLst>
      <p:ext uri="{BB962C8B-B14F-4D97-AF65-F5344CB8AC3E}">
        <p14:creationId xmlns:p14="http://schemas.microsoft.com/office/powerpoint/2010/main" val="1510853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49F6C-48E1-458B-9143-B88E43F6886D}" type="slidenum">
              <a:rPr lang="en-US" smtClean="0"/>
              <a:t>5</a:t>
            </a:fld>
            <a:endParaRPr lang="en-US"/>
          </a:p>
        </p:txBody>
      </p:sp>
    </p:spTree>
    <p:extLst>
      <p:ext uri="{BB962C8B-B14F-4D97-AF65-F5344CB8AC3E}">
        <p14:creationId xmlns:p14="http://schemas.microsoft.com/office/powerpoint/2010/main" val="1379694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13078"/>
            <a:ext cx="9144000" cy="1482512"/>
          </a:xfrm>
        </p:spPr>
        <p:txBody>
          <a:bodyPr anchor="t">
            <a:normAutofit/>
          </a:bodyPr>
          <a:lstStyle>
            <a:lvl1pPr algn="ctr">
              <a:lnSpc>
                <a:spcPct val="100000"/>
              </a:lnSpc>
              <a:defRPr sz="3600"/>
            </a:lvl1pPr>
          </a:lstStyle>
          <a:p>
            <a:r>
              <a:rPr lang="en-US" dirty="0"/>
              <a:t>Click to edit Master title style</a:t>
            </a:r>
          </a:p>
        </p:txBody>
      </p:sp>
      <p:sp>
        <p:nvSpPr>
          <p:cNvPr id="3" name="Subtitle 2"/>
          <p:cNvSpPr>
            <a:spLocks noGrp="1"/>
          </p:cNvSpPr>
          <p:nvPr>
            <p:ph type="subTitle" idx="1" hasCustomPrompt="1"/>
          </p:nvPr>
        </p:nvSpPr>
        <p:spPr>
          <a:xfrm>
            <a:off x="1524000" y="4300980"/>
            <a:ext cx="9144000" cy="1243998"/>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a:p>
            <a:r>
              <a:rPr lang="en-US" dirty="0"/>
              <a:t>Nathaniel Katz, MD</a:t>
            </a:r>
          </a:p>
        </p:txBody>
      </p:sp>
      <p:sp>
        <p:nvSpPr>
          <p:cNvPr id="4" name="Date Placeholder 3"/>
          <p:cNvSpPr>
            <a:spLocks noGrp="1"/>
          </p:cNvSpPr>
          <p:nvPr>
            <p:ph type="dt" sz="half" idx="10"/>
          </p:nvPr>
        </p:nvSpPr>
        <p:spPr/>
        <p:txBody>
          <a:bodyPr/>
          <a:lstStyle/>
          <a:p>
            <a:fld id="{ABC49CED-A4E2-448B-94F4-26A8C0D78438}"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143765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2157" y="395654"/>
            <a:ext cx="7187589" cy="530225"/>
          </a:xfrm>
        </p:spPr>
        <p:txBody>
          <a:bodyPr anchor="b"/>
          <a:lstStyle>
            <a:lvl1pPr>
              <a:defRPr sz="3200">
                <a:latin typeface="DINCondensed" panose="020B0606040000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8200" y="151844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C49CED-A4E2-448B-94F4-26A8C0D78438}"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212652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4531" y="0"/>
            <a:ext cx="10515600" cy="1325563"/>
          </a:xfrm>
        </p:spPr>
        <p:txBody>
          <a:bodyPr>
            <a:normAutofit/>
          </a:bodyPr>
          <a:lstStyle>
            <a:lvl1pPr>
              <a:defRPr sz="3200">
                <a:latin typeface="DINCondensed" panose="020B0606040000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49CED-A4E2-448B-94F4-26A8C0D78438}"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119377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7731" y="311170"/>
            <a:ext cx="9325495" cy="612028"/>
          </a:xfrm>
        </p:spPr>
        <p:txBody>
          <a:bodyPr anchor="t">
            <a:normAutofit/>
          </a:bodyPr>
          <a:lstStyle>
            <a:lvl1pPr>
              <a:lnSpc>
                <a:spcPct val="100000"/>
              </a:lnSpc>
              <a:defRPr sz="3200" b="0" i="0">
                <a:latin typeface="DINCondensed" panose="020B0606040000020204" pitchFamily="34" charset="0"/>
              </a:defRPr>
            </a:lvl1pPr>
          </a:lstStyle>
          <a:p>
            <a:r>
              <a:rPr lang="en-US" dirty="0"/>
              <a:t>Click to edit Master title style</a:t>
            </a:r>
          </a:p>
        </p:txBody>
      </p:sp>
      <p:sp>
        <p:nvSpPr>
          <p:cNvPr id="6" name="Text Placeholder 5"/>
          <p:cNvSpPr>
            <a:spLocks noGrp="1"/>
          </p:cNvSpPr>
          <p:nvPr>
            <p:ph type="body" sz="quarter" idx="11"/>
          </p:nvPr>
        </p:nvSpPr>
        <p:spPr>
          <a:xfrm>
            <a:off x="1057478" y="1365250"/>
            <a:ext cx="6234112" cy="4921250"/>
          </a:xfrm>
        </p:spPr>
        <p:txBody>
          <a:bodyPr/>
          <a:lstStyle>
            <a:lvl1pPr>
              <a:buClr>
                <a:srgbClr val="E8B007"/>
              </a:buClr>
              <a:defRPr/>
            </a:lvl1pPr>
            <a:lvl2pPr>
              <a:buClr>
                <a:srgbClr val="E8B007"/>
              </a:buClr>
              <a:defRPr/>
            </a:lvl2pPr>
            <a:lvl3pPr>
              <a:buClr>
                <a:srgbClr val="E8B007"/>
              </a:buClr>
              <a:defRPr/>
            </a:lvl3pPr>
            <a:lvl4pPr>
              <a:buClr>
                <a:srgbClr val="E8B007"/>
              </a:buClr>
              <a:defRPr/>
            </a:lvl4pPr>
            <a:lvl5pPr>
              <a:buClr>
                <a:srgbClr val="E8B00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8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2100" y="0"/>
            <a:ext cx="10515600" cy="1325563"/>
          </a:xfrm>
        </p:spPr>
        <p:txBody>
          <a:bodyPr>
            <a:normAutofit/>
          </a:bodyPr>
          <a:lstStyle>
            <a:lvl1pPr>
              <a:defRPr sz="3200">
                <a:latin typeface="DINCondensed" panose="020B0606040000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BC49CED-A4E2-448B-94F4-26A8C0D78438}"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140696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DINCondensed" panose="020B0606040000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BC49CED-A4E2-448B-94F4-26A8C0D78438}"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249683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3662" y="0"/>
            <a:ext cx="10515600" cy="1325563"/>
          </a:xfrm>
        </p:spPr>
        <p:txBody>
          <a:bodyPr>
            <a:normAutofit/>
          </a:bodyPr>
          <a:lstStyle>
            <a:lvl1pPr>
              <a:defRPr sz="3200">
                <a:latin typeface="DINCondensed" panose="020B0606040000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49CED-A4E2-448B-94F4-26A8C0D78438}"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377257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1287" y="175847"/>
            <a:ext cx="10515600" cy="984738"/>
          </a:xfrm>
        </p:spPr>
        <p:txBody>
          <a:bodyPr>
            <a:normAutofit/>
          </a:bodyPr>
          <a:lstStyle>
            <a:lvl1pPr>
              <a:defRPr sz="3200">
                <a:latin typeface="DINCondensed" panose="020B0606040000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49CED-A4E2-448B-94F4-26A8C0D78438}"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244880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2116" y="4640"/>
            <a:ext cx="10515600" cy="1325563"/>
          </a:xfrm>
        </p:spPr>
        <p:txBody>
          <a:bodyPr>
            <a:normAutofit/>
          </a:bodyPr>
          <a:lstStyle>
            <a:lvl1pPr>
              <a:defRPr sz="3200">
                <a:latin typeface="DINCondensed" panose="020B0606040000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BC49CED-A4E2-448B-94F4-26A8C0D78438}"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204480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49CED-A4E2-448B-94F4-26A8C0D78438}"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295710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8208" y="286727"/>
            <a:ext cx="7178797" cy="694592"/>
          </a:xfrm>
        </p:spPr>
        <p:txBody>
          <a:bodyPr anchor="b"/>
          <a:lstStyle>
            <a:lvl1pPr>
              <a:defRPr sz="3200">
                <a:latin typeface="DINCondensed" panose="020B0606040000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C49CED-A4E2-448B-94F4-26A8C0D78438}"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C86CB-2C3B-4ED9-8FBC-448073CF75C9}" type="slidenum">
              <a:rPr lang="en-US" smtClean="0"/>
              <a:t>‹#›</a:t>
            </a:fld>
            <a:endParaRPr lang="en-US"/>
          </a:p>
        </p:txBody>
      </p:sp>
    </p:spTree>
    <p:extLst>
      <p:ext uri="{BB962C8B-B14F-4D97-AF65-F5344CB8AC3E}">
        <p14:creationId xmlns:p14="http://schemas.microsoft.com/office/powerpoint/2010/main" val="146911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49CED-A4E2-448B-94F4-26A8C0D78438}" type="datetimeFigureOut">
              <a:rPr lang="en-US" smtClean="0"/>
              <a:t>7/25/2018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C86CB-2C3B-4ED9-8FBC-448073CF75C9}" type="slidenum">
              <a:rPr lang="en-US" smtClean="0"/>
              <a:t>‹#›</a:t>
            </a:fld>
            <a:endParaRPr lang="en-US"/>
          </a:p>
        </p:txBody>
      </p:sp>
    </p:spTree>
    <p:extLst>
      <p:ext uri="{BB962C8B-B14F-4D97-AF65-F5344CB8AC3E}">
        <p14:creationId xmlns:p14="http://schemas.microsoft.com/office/powerpoint/2010/main" val="343978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887818" y="2325878"/>
            <a:ext cx="9004005" cy="1482512"/>
          </a:xfrm>
        </p:spPr>
        <p:txBody>
          <a:bodyPr>
            <a:normAutofit fontScale="90000"/>
          </a:bodyPr>
          <a:lstStyle/>
          <a:p>
            <a:pPr marL="1371600" marR="0" indent="-914400">
              <a:spcBef>
                <a:spcPts val="0"/>
              </a:spcBef>
              <a:spcAft>
                <a:spcPts val="0"/>
              </a:spcAft>
            </a:pPr>
            <a:r>
              <a:rPr lang="en-US" dirty="0"/>
              <a:t> </a:t>
            </a:r>
            <a:br>
              <a:rPr lang="en-US" dirty="0"/>
            </a:br>
            <a:r>
              <a:rPr lang="en-US" dirty="0">
                <a:latin typeface="Arial" panose="020B0604020202020204" pitchFamily="34" charset="0"/>
                <a:ea typeface="Times New Roman" panose="02020603050405020304" pitchFamily="18" charset="0"/>
              </a:rPr>
              <a:t>Opioid-sparing clinical trial objectives and outcomes: chronic pain</a:t>
            </a:r>
            <a:br>
              <a:rPr lang="en-US" dirty="0"/>
            </a:br>
            <a:br>
              <a:rPr lang="en-US" dirty="0"/>
            </a:br>
            <a:r>
              <a:rPr lang="en-US" sz="2700" b="1" dirty="0"/>
              <a:t>Nathaniel Katz, MD, MS</a:t>
            </a:r>
            <a:br>
              <a:rPr lang="en-US" sz="2700" dirty="0"/>
            </a:br>
            <a:r>
              <a:rPr lang="en-US" sz="2700" dirty="0"/>
              <a:t>Associate Professor of Anesthesia, Tufts University</a:t>
            </a:r>
            <a:br>
              <a:rPr lang="en-US" sz="2700" dirty="0"/>
            </a:br>
            <a:r>
              <a:rPr lang="en-US" sz="2700" dirty="0"/>
              <a:t>CEO, Analgesic Solutions</a:t>
            </a:r>
            <a:endParaRPr lang="en-US" dirty="0"/>
          </a:p>
        </p:txBody>
      </p:sp>
      <p:sp>
        <p:nvSpPr>
          <p:cNvPr id="3" name="TextBox 2">
            <a:extLst>
              <a:ext uri="{FF2B5EF4-FFF2-40B4-BE49-F238E27FC236}">
                <a16:creationId xmlns:a16="http://schemas.microsoft.com/office/drawing/2014/main" id="{2794AD0B-EB76-4C53-B393-55D11CFACAAA}"/>
              </a:ext>
            </a:extLst>
          </p:cNvPr>
          <p:cNvSpPr txBox="1"/>
          <p:nvPr/>
        </p:nvSpPr>
        <p:spPr>
          <a:xfrm>
            <a:off x="2741428" y="6204098"/>
            <a:ext cx="6709144" cy="369332"/>
          </a:xfrm>
          <a:prstGeom prst="rect">
            <a:avLst/>
          </a:prstGeom>
          <a:noFill/>
        </p:spPr>
        <p:txBody>
          <a:bodyPr wrap="square" rtlCol="0">
            <a:spAutoFit/>
          </a:bodyPr>
          <a:lstStyle/>
          <a:p>
            <a:pPr algn="ctr"/>
            <a:r>
              <a:rPr lang="en-US" b="1" cap="small" dirty="0"/>
              <a:t> </a:t>
            </a:r>
            <a:r>
              <a:rPr lang="en-US" b="1" dirty="0"/>
              <a:t>IMMPACT-XXI       </a:t>
            </a:r>
            <a:r>
              <a:rPr lang="en-US" b="1" cap="small" dirty="0"/>
              <a:t>July 26-27, 2018        Washington, DC</a:t>
            </a:r>
            <a:endParaRPr lang="en-US" b="1" dirty="0"/>
          </a:p>
        </p:txBody>
      </p:sp>
    </p:spTree>
    <p:custDataLst>
      <p:tags r:id="rId1"/>
    </p:custDataLst>
    <p:extLst>
      <p:ext uri="{BB962C8B-B14F-4D97-AF65-F5344CB8AC3E}">
        <p14:creationId xmlns:p14="http://schemas.microsoft.com/office/powerpoint/2010/main" val="45728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1545-5BD2-462C-932E-9F1B4F721315}"/>
              </a:ext>
            </a:extLst>
          </p:cNvPr>
          <p:cNvSpPr>
            <a:spLocks noGrp="1"/>
          </p:cNvSpPr>
          <p:nvPr>
            <p:ph type="title"/>
          </p:nvPr>
        </p:nvSpPr>
        <p:spPr>
          <a:xfrm>
            <a:off x="1587731" y="311170"/>
            <a:ext cx="9847585" cy="612028"/>
          </a:xfrm>
        </p:spPr>
        <p:txBody>
          <a:bodyPr>
            <a:normAutofit/>
          </a:bodyPr>
          <a:lstStyle/>
          <a:p>
            <a:r>
              <a:rPr lang="en-US" dirty="0"/>
              <a:t>Measuring the syndrome </a:t>
            </a:r>
            <a:r>
              <a:rPr lang="en-US" u="sng" dirty="0"/>
              <a:t>opioid side effects</a:t>
            </a:r>
            <a:r>
              <a:rPr lang="en-US" dirty="0"/>
              <a:t> </a:t>
            </a:r>
            <a:endParaRPr lang="en-US" u="sng" dirty="0"/>
          </a:p>
        </p:txBody>
      </p:sp>
      <p:sp>
        <p:nvSpPr>
          <p:cNvPr id="3" name="Text Placeholder 2">
            <a:extLst>
              <a:ext uri="{FF2B5EF4-FFF2-40B4-BE49-F238E27FC236}">
                <a16:creationId xmlns:a16="http://schemas.microsoft.com/office/drawing/2014/main" id="{6CF005E3-5C7C-4B59-AC15-BAF2DDE6A6CE}"/>
              </a:ext>
            </a:extLst>
          </p:cNvPr>
          <p:cNvSpPr>
            <a:spLocks noGrp="1"/>
          </p:cNvSpPr>
          <p:nvPr>
            <p:ph type="body" sz="quarter" idx="11"/>
          </p:nvPr>
        </p:nvSpPr>
        <p:spPr>
          <a:xfrm>
            <a:off x="987856" y="1196975"/>
            <a:ext cx="6656953" cy="4921250"/>
          </a:xfrm>
          <a:ln>
            <a:solidFill>
              <a:schemeClr val="tx1"/>
            </a:solidFill>
          </a:ln>
        </p:spPr>
        <p:txBody>
          <a:bodyPr anchor="ctr">
            <a:normAutofit/>
          </a:bodyPr>
          <a:lstStyle/>
          <a:p>
            <a:r>
              <a:rPr lang="en-US" dirty="0"/>
              <a:t>Opioid dose</a:t>
            </a:r>
          </a:p>
          <a:p>
            <a:r>
              <a:rPr lang="en-US" dirty="0"/>
              <a:t>Laboratory tests – not really</a:t>
            </a:r>
          </a:p>
          <a:p>
            <a:r>
              <a:rPr lang="en-US" dirty="0"/>
              <a:t>Single-item instruments: </a:t>
            </a:r>
          </a:p>
          <a:p>
            <a:pPr lvl="1"/>
            <a:r>
              <a:rPr lang="en-US" dirty="0"/>
              <a:t>“How much are you bothered by side effects of your treatment?”</a:t>
            </a:r>
          </a:p>
          <a:p>
            <a:r>
              <a:rPr lang="en-US" dirty="0"/>
              <a:t>Multi-item instruments: </a:t>
            </a:r>
          </a:p>
          <a:p>
            <a:pPr lvl="1"/>
            <a:r>
              <a:rPr lang="en-US" dirty="0"/>
              <a:t>OSES</a:t>
            </a:r>
          </a:p>
          <a:p>
            <a:pPr lvl="1"/>
            <a:r>
              <a:rPr lang="en-US" dirty="0"/>
              <a:t>Memorial Symptom Assessment Scale</a:t>
            </a:r>
          </a:p>
          <a:p>
            <a:r>
              <a:rPr lang="en-US" dirty="0"/>
              <a:t>Adverse event capture</a:t>
            </a:r>
            <a:endParaRPr lang="en-US" sz="2400" dirty="0"/>
          </a:p>
        </p:txBody>
      </p:sp>
      <p:pic>
        <p:nvPicPr>
          <p:cNvPr id="4" name="Picture 3">
            <a:extLst>
              <a:ext uri="{FF2B5EF4-FFF2-40B4-BE49-F238E27FC236}">
                <a16:creationId xmlns:a16="http://schemas.microsoft.com/office/drawing/2014/main" id="{D950ACF2-110D-4B27-9B2D-1CBBED586CF1}"/>
              </a:ext>
            </a:extLst>
          </p:cNvPr>
          <p:cNvPicPr>
            <a:picLocks noChangeAspect="1"/>
          </p:cNvPicPr>
          <p:nvPr/>
        </p:nvPicPr>
        <p:blipFill>
          <a:blip r:embed="rId2"/>
          <a:stretch>
            <a:fillRect/>
          </a:stretch>
        </p:blipFill>
        <p:spPr>
          <a:xfrm>
            <a:off x="7907821" y="1301980"/>
            <a:ext cx="4073541" cy="2355620"/>
          </a:xfrm>
          <a:prstGeom prst="rect">
            <a:avLst/>
          </a:prstGeom>
        </p:spPr>
      </p:pic>
    </p:spTree>
    <p:extLst>
      <p:ext uri="{BB962C8B-B14F-4D97-AF65-F5344CB8AC3E}">
        <p14:creationId xmlns:p14="http://schemas.microsoft.com/office/powerpoint/2010/main" val="332591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D066-0ADA-4E6D-858D-1C89590A063A}"/>
              </a:ext>
            </a:extLst>
          </p:cNvPr>
          <p:cNvSpPr>
            <a:spLocks noGrp="1"/>
          </p:cNvSpPr>
          <p:nvPr>
            <p:ph type="title"/>
          </p:nvPr>
        </p:nvSpPr>
        <p:spPr/>
        <p:txBody>
          <a:bodyPr/>
          <a:lstStyle/>
          <a:p>
            <a:r>
              <a:rPr lang="en-US" dirty="0"/>
              <a:t>Getting more out of AE reports</a:t>
            </a:r>
          </a:p>
        </p:txBody>
      </p:sp>
      <p:sp>
        <p:nvSpPr>
          <p:cNvPr id="4" name="TextBox 3">
            <a:extLst>
              <a:ext uri="{FF2B5EF4-FFF2-40B4-BE49-F238E27FC236}">
                <a16:creationId xmlns:a16="http://schemas.microsoft.com/office/drawing/2014/main" id="{1851B611-8EA1-4D98-B0AC-9095D681B40C}"/>
              </a:ext>
            </a:extLst>
          </p:cNvPr>
          <p:cNvSpPr txBox="1"/>
          <p:nvPr/>
        </p:nvSpPr>
        <p:spPr>
          <a:xfrm>
            <a:off x="3949995" y="6321056"/>
            <a:ext cx="7798982" cy="369332"/>
          </a:xfrm>
          <a:prstGeom prst="rect">
            <a:avLst/>
          </a:prstGeom>
          <a:noFill/>
        </p:spPr>
        <p:txBody>
          <a:bodyPr wrap="square" rtlCol="0">
            <a:spAutoFit/>
          </a:bodyPr>
          <a:lstStyle/>
          <a:p>
            <a:pPr algn="r"/>
            <a:r>
              <a:rPr lang="en-US" dirty="0"/>
              <a:t>Katz N et al, Pain, 2015; </a:t>
            </a:r>
            <a:r>
              <a:rPr lang="en-US" dirty="0" err="1"/>
              <a:t>Buynak</a:t>
            </a:r>
            <a:r>
              <a:rPr lang="en-US" dirty="0"/>
              <a:t> R et al, Exp </a:t>
            </a:r>
            <a:r>
              <a:rPr lang="en-US" dirty="0" err="1"/>
              <a:t>Opin</a:t>
            </a:r>
            <a:r>
              <a:rPr lang="en-US" dirty="0"/>
              <a:t> </a:t>
            </a:r>
            <a:r>
              <a:rPr lang="en-US" dirty="0" err="1"/>
              <a:t>Pharmacother</a:t>
            </a:r>
            <a:r>
              <a:rPr lang="en-US" dirty="0"/>
              <a:t>, 2010</a:t>
            </a:r>
          </a:p>
        </p:txBody>
      </p:sp>
      <p:grpSp>
        <p:nvGrpSpPr>
          <p:cNvPr id="42" name="Group 41">
            <a:extLst>
              <a:ext uri="{FF2B5EF4-FFF2-40B4-BE49-F238E27FC236}">
                <a16:creationId xmlns:a16="http://schemas.microsoft.com/office/drawing/2014/main" id="{EA05809B-D878-406B-94AC-76FB832BE011}"/>
              </a:ext>
            </a:extLst>
          </p:cNvPr>
          <p:cNvGrpSpPr/>
          <p:nvPr/>
        </p:nvGrpSpPr>
        <p:grpSpPr>
          <a:xfrm>
            <a:off x="202019" y="1063257"/>
            <a:ext cx="2982436" cy="1545263"/>
            <a:chOff x="202019" y="1063257"/>
            <a:chExt cx="2982436" cy="1545263"/>
          </a:xfrm>
        </p:grpSpPr>
        <p:cxnSp>
          <p:nvCxnSpPr>
            <p:cNvPr id="6" name="Straight Connector 5">
              <a:extLst>
                <a:ext uri="{FF2B5EF4-FFF2-40B4-BE49-F238E27FC236}">
                  <a16:creationId xmlns:a16="http://schemas.microsoft.com/office/drawing/2014/main" id="{2C1B57B6-C17C-4584-B680-9E0705B9A908}"/>
                </a:ext>
              </a:extLst>
            </p:cNvPr>
            <p:cNvCxnSpPr/>
            <p:nvPr/>
          </p:nvCxnSpPr>
          <p:spPr>
            <a:xfrm>
              <a:off x="202019" y="2009553"/>
              <a:ext cx="10845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6B3C25CC-1928-42D3-AB4D-FE8FE67F15B5}"/>
                </a:ext>
              </a:extLst>
            </p:cNvPr>
            <p:cNvCxnSpPr>
              <a:cxnSpLocks/>
            </p:cNvCxnSpPr>
            <p:nvPr/>
          </p:nvCxnSpPr>
          <p:spPr>
            <a:xfrm flipV="1">
              <a:off x="1258186" y="1421218"/>
              <a:ext cx="538716" cy="598967"/>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DE7654E3-F78B-4A13-A6BE-DE2A89D85BD5}"/>
                </a:ext>
              </a:extLst>
            </p:cNvPr>
            <p:cNvCxnSpPr>
              <a:cxnSpLocks/>
            </p:cNvCxnSpPr>
            <p:nvPr/>
          </p:nvCxnSpPr>
          <p:spPr>
            <a:xfrm>
              <a:off x="1286540" y="2037907"/>
              <a:ext cx="462516" cy="5706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22CA1B44-3964-4C01-8D1C-E474E374B995}"/>
                </a:ext>
              </a:extLst>
            </p:cNvPr>
            <p:cNvCxnSpPr>
              <a:cxnSpLocks/>
            </p:cNvCxnSpPr>
            <p:nvPr/>
          </p:nvCxnSpPr>
          <p:spPr>
            <a:xfrm flipV="1">
              <a:off x="1309583" y="2009553"/>
              <a:ext cx="487319" cy="7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8337023B-D186-4A82-BB72-82970BD12629}"/>
                </a:ext>
              </a:extLst>
            </p:cNvPr>
            <p:cNvCxnSpPr/>
            <p:nvPr/>
          </p:nvCxnSpPr>
          <p:spPr>
            <a:xfrm>
              <a:off x="1780952" y="1426534"/>
              <a:ext cx="10845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F04DA06D-D70A-4167-8BF9-D9CB7C1128B0}"/>
                </a:ext>
              </a:extLst>
            </p:cNvPr>
            <p:cNvCxnSpPr/>
            <p:nvPr/>
          </p:nvCxnSpPr>
          <p:spPr>
            <a:xfrm>
              <a:off x="1796902" y="2011325"/>
              <a:ext cx="10845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A32B3D58-E58E-40E4-A362-BBAB2EF55A1F}"/>
                </a:ext>
              </a:extLst>
            </p:cNvPr>
            <p:cNvCxnSpPr/>
            <p:nvPr/>
          </p:nvCxnSpPr>
          <p:spPr>
            <a:xfrm>
              <a:off x="1736654" y="2589025"/>
              <a:ext cx="1084521" cy="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E00427E-6E35-4521-8B0D-B416AA2D524A}"/>
                </a:ext>
              </a:extLst>
            </p:cNvPr>
            <p:cNvSpPr txBox="1"/>
            <p:nvPr/>
          </p:nvSpPr>
          <p:spPr>
            <a:xfrm>
              <a:off x="202019" y="1610833"/>
              <a:ext cx="999460" cy="369332"/>
            </a:xfrm>
            <a:prstGeom prst="rect">
              <a:avLst/>
            </a:prstGeom>
            <a:noFill/>
          </p:spPr>
          <p:txBody>
            <a:bodyPr wrap="square" rtlCol="0">
              <a:spAutoFit/>
            </a:bodyPr>
            <a:lstStyle/>
            <a:p>
              <a:r>
                <a:rPr lang="en-US" dirty="0"/>
                <a:t>CLBP</a:t>
              </a:r>
            </a:p>
          </p:txBody>
        </p:sp>
        <p:sp>
          <p:nvSpPr>
            <p:cNvPr id="21" name="TextBox 20">
              <a:extLst>
                <a:ext uri="{FF2B5EF4-FFF2-40B4-BE49-F238E27FC236}">
                  <a16:creationId xmlns:a16="http://schemas.microsoft.com/office/drawing/2014/main" id="{CB22F0D2-3FA2-4421-839D-C5E6A090691F}"/>
                </a:ext>
              </a:extLst>
            </p:cNvPr>
            <p:cNvSpPr txBox="1"/>
            <p:nvPr/>
          </p:nvSpPr>
          <p:spPr>
            <a:xfrm>
              <a:off x="1912093" y="1063257"/>
              <a:ext cx="1272362" cy="369332"/>
            </a:xfrm>
            <a:prstGeom prst="rect">
              <a:avLst/>
            </a:prstGeom>
            <a:noFill/>
          </p:spPr>
          <p:txBody>
            <a:bodyPr wrap="square" rtlCol="0">
              <a:spAutoFit/>
            </a:bodyPr>
            <a:lstStyle/>
            <a:p>
              <a:r>
                <a:rPr lang="en-US" dirty="0"/>
                <a:t>Tapentadol</a:t>
              </a:r>
            </a:p>
          </p:txBody>
        </p:sp>
        <p:sp>
          <p:nvSpPr>
            <p:cNvPr id="22" name="TextBox 21">
              <a:extLst>
                <a:ext uri="{FF2B5EF4-FFF2-40B4-BE49-F238E27FC236}">
                  <a16:creationId xmlns:a16="http://schemas.microsoft.com/office/drawing/2014/main" id="{5CC2DE31-E7D7-40DC-92F0-ED38D8287647}"/>
                </a:ext>
              </a:extLst>
            </p:cNvPr>
            <p:cNvSpPr txBox="1"/>
            <p:nvPr/>
          </p:nvSpPr>
          <p:spPr>
            <a:xfrm>
              <a:off x="1902998" y="1622499"/>
              <a:ext cx="1272362" cy="369332"/>
            </a:xfrm>
            <a:prstGeom prst="rect">
              <a:avLst/>
            </a:prstGeom>
            <a:noFill/>
          </p:spPr>
          <p:txBody>
            <a:bodyPr wrap="square" rtlCol="0">
              <a:spAutoFit/>
            </a:bodyPr>
            <a:lstStyle/>
            <a:p>
              <a:r>
                <a:rPr lang="en-US" dirty="0"/>
                <a:t>Oxycodone</a:t>
              </a:r>
            </a:p>
          </p:txBody>
        </p:sp>
        <p:sp>
          <p:nvSpPr>
            <p:cNvPr id="23" name="TextBox 22">
              <a:extLst>
                <a:ext uri="{FF2B5EF4-FFF2-40B4-BE49-F238E27FC236}">
                  <a16:creationId xmlns:a16="http://schemas.microsoft.com/office/drawing/2014/main" id="{21414E1D-602C-4342-AF64-10FF8D5BB183}"/>
                </a:ext>
              </a:extLst>
            </p:cNvPr>
            <p:cNvSpPr txBox="1"/>
            <p:nvPr/>
          </p:nvSpPr>
          <p:spPr>
            <a:xfrm>
              <a:off x="1902999" y="2219693"/>
              <a:ext cx="1272362" cy="369332"/>
            </a:xfrm>
            <a:prstGeom prst="rect">
              <a:avLst/>
            </a:prstGeom>
            <a:noFill/>
          </p:spPr>
          <p:txBody>
            <a:bodyPr wrap="square" rtlCol="0">
              <a:spAutoFit/>
            </a:bodyPr>
            <a:lstStyle/>
            <a:p>
              <a:r>
                <a:rPr lang="en-US" dirty="0"/>
                <a:t>Placebo</a:t>
              </a:r>
            </a:p>
          </p:txBody>
        </p:sp>
      </p:grpSp>
      <p:grpSp>
        <p:nvGrpSpPr>
          <p:cNvPr id="43" name="Group 42">
            <a:extLst>
              <a:ext uri="{FF2B5EF4-FFF2-40B4-BE49-F238E27FC236}">
                <a16:creationId xmlns:a16="http://schemas.microsoft.com/office/drawing/2014/main" id="{FA8449D7-10CD-483B-8B31-3A2FBAEC2C6F}"/>
              </a:ext>
            </a:extLst>
          </p:cNvPr>
          <p:cNvGrpSpPr/>
          <p:nvPr/>
        </p:nvGrpSpPr>
        <p:grpSpPr>
          <a:xfrm>
            <a:off x="5989260" y="1229522"/>
            <a:ext cx="4744307" cy="1198002"/>
            <a:chOff x="417800" y="3313809"/>
            <a:chExt cx="4744307" cy="1198002"/>
          </a:xfrm>
        </p:grpSpPr>
        <p:cxnSp>
          <p:nvCxnSpPr>
            <p:cNvPr id="25" name="Straight Connector 24">
              <a:extLst>
                <a:ext uri="{FF2B5EF4-FFF2-40B4-BE49-F238E27FC236}">
                  <a16:creationId xmlns:a16="http://schemas.microsoft.com/office/drawing/2014/main" id="{8F9A209E-E116-460A-A215-C66BDEC82817}"/>
                </a:ext>
              </a:extLst>
            </p:cNvPr>
            <p:cNvCxnSpPr>
              <a:cxnSpLocks/>
            </p:cNvCxnSpPr>
            <p:nvPr/>
          </p:nvCxnSpPr>
          <p:spPr>
            <a:xfrm>
              <a:off x="1936904" y="4035056"/>
              <a:ext cx="3225203" cy="0"/>
            </a:xfrm>
            <a:prstGeom prst="line">
              <a:avLst/>
            </a:prstGeom>
            <a:ln w="38100">
              <a:solidFill>
                <a:srgbClr val="FFFF00"/>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BFF264-CBD8-4B07-AA60-A7C23ECE1A00}"/>
                </a:ext>
              </a:extLst>
            </p:cNvPr>
            <p:cNvSpPr txBox="1"/>
            <p:nvPr/>
          </p:nvSpPr>
          <p:spPr>
            <a:xfrm>
              <a:off x="1301176" y="4130014"/>
              <a:ext cx="563527" cy="369332"/>
            </a:xfrm>
            <a:prstGeom prst="rect">
              <a:avLst/>
            </a:prstGeom>
            <a:noFill/>
          </p:spPr>
          <p:txBody>
            <a:bodyPr wrap="square" rtlCol="0">
              <a:spAutoFit/>
            </a:bodyPr>
            <a:lstStyle/>
            <a:p>
              <a:r>
                <a:rPr lang="en-US" dirty="0"/>
                <a:t>DAY</a:t>
              </a:r>
            </a:p>
          </p:txBody>
        </p:sp>
        <p:sp>
          <p:nvSpPr>
            <p:cNvPr id="29" name="TextBox 28">
              <a:extLst>
                <a:ext uri="{FF2B5EF4-FFF2-40B4-BE49-F238E27FC236}">
                  <a16:creationId xmlns:a16="http://schemas.microsoft.com/office/drawing/2014/main" id="{80AB154A-F44C-46FE-ACAD-A34B7643247B}"/>
                </a:ext>
              </a:extLst>
            </p:cNvPr>
            <p:cNvSpPr txBox="1"/>
            <p:nvPr/>
          </p:nvSpPr>
          <p:spPr>
            <a:xfrm>
              <a:off x="1936903" y="4130014"/>
              <a:ext cx="327831" cy="369332"/>
            </a:xfrm>
            <a:prstGeom prst="rect">
              <a:avLst/>
            </a:prstGeom>
            <a:noFill/>
          </p:spPr>
          <p:txBody>
            <a:bodyPr wrap="square" rtlCol="0">
              <a:spAutoFit/>
            </a:bodyPr>
            <a:lstStyle/>
            <a:p>
              <a:r>
                <a:rPr lang="en-US" dirty="0"/>
                <a:t>1</a:t>
              </a:r>
            </a:p>
          </p:txBody>
        </p:sp>
        <p:sp>
          <p:nvSpPr>
            <p:cNvPr id="30" name="TextBox 29">
              <a:extLst>
                <a:ext uri="{FF2B5EF4-FFF2-40B4-BE49-F238E27FC236}">
                  <a16:creationId xmlns:a16="http://schemas.microsoft.com/office/drawing/2014/main" id="{E57D93C9-3B20-484E-808C-C427AC5EAC94}"/>
                </a:ext>
              </a:extLst>
            </p:cNvPr>
            <p:cNvSpPr txBox="1"/>
            <p:nvPr/>
          </p:nvSpPr>
          <p:spPr>
            <a:xfrm>
              <a:off x="2323219" y="4130014"/>
              <a:ext cx="327831" cy="369332"/>
            </a:xfrm>
            <a:prstGeom prst="rect">
              <a:avLst/>
            </a:prstGeom>
            <a:noFill/>
          </p:spPr>
          <p:txBody>
            <a:bodyPr wrap="square" rtlCol="0">
              <a:spAutoFit/>
            </a:bodyPr>
            <a:lstStyle/>
            <a:p>
              <a:r>
                <a:rPr lang="en-US" dirty="0"/>
                <a:t>2</a:t>
              </a:r>
            </a:p>
          </p:txBody>
        </p:sp>
        <p:sp>
          <p:nvSpPr>
            <p:cNvPr id="31" name="TextBox 30">
              <a:extLst>
                <a:ext uri="{FF2B5EF4-FFF2-40B4-BE49-F238E27FC236}">
                  <a16:creationId xmlns:a16="http://schemas.microsoft.com/office/drawing/2014/main" id="{78A9CFF5-34E9-483B-A71E-E673533764AE}"/>
                </a:ext>
              </a:extLst>
            </p:cNvPr>
            <p:cNvSpPr txBox="1"/>
            <p:nvPr/>
          </p:nvSpPr>
          <p:spPr>
            <a:xfrm>
              <a:off x="2742319" y="4134964"/>
              <a:ext cx="327831" cy="369332"/>
            </a:xfrm>
            <a:prstGeom prst="rect">
              <a:avLst/>
            </a:prstGeom>
            <a:noFill/>
          </p:spPr>
          <p:txBody>
            <a:bodyPr wrap="square" rtlCol="0">
              <a:spAutoFit/>
            </a:bodyPr>
            <a:lstStyle/>
            <a:p>
              <a:r>
                <a:rPr lang="en-US" b="1" dirty="0"/>
                <a:t>3</a:t>
              </a:r>
            </a:p>
          </p:txBody>
        </p:sp>
        <p:sp>
          <p:nvSpPr>
            <p:cNvPr id="32" name="TextBox 31">
              <a:extLst>
                <a:ext uri="{FF2B5EF4-FFF2-40B4-BE49-F238E27FC236}">
                  <a16:creationId xmlns:a16="http://schemas.microsoft.com/office/drawing/2014/main" id="{E4F16982-4E5F-43C9-8758-EBE46A2020B4}"/>
                </a:ext>
              </a:extLst>
            </p:cNvPr>
            <p:cNvSpPr txBox="1"/>
            <p:nvPr/>
          </p:nvSpPr>
          <p:spPr>
            <a:xfrm>
              <a:off x="3556128" y="4136734"/>
              <a:ext cx="327831" cy="369332"/>
            </a:xfrm>
            <a:prstGeom prst="rect">
              <a:avLst/>
            </a:prstGeom>
            <a:noFill/>
          </p:spPr>
          <p:txBody>
            <a:bodyPr wrap="square" rtlCol="0">
              <a:spAutoFit/>
            </a:bodyPr>
            <a:lstStyle/>
            <a:p>
              <a:r>
                <a:rPr lang="en-US" dirty="0"/>
                <a:t>5</a:t>
              </a:r>
            </a:p>
          </p:txBody>
        </p:sp>
        <p:sp>
          <p:nvSpPr>
            <p:cNvPr id="33" name="TextBox 32">
              <a:extLst>
                <a:ext uri="{FF2B5EF4-FFF2-40B4-BE49-F238E27FC236}">
                  <a16:creationId xmlns:a16="http://schemas.microsoft.com/office/drawing/2014/main" id="{AFD27238-F9E6-4FFF-ACD0-92903083D5CD}"/>
                </a:ext>
              </a:extLst>
            </p:cNvPr>
            <p:cNvSpPr txBox="1"/>
            <p:nvPr/>
          </p:nvSpPr>
          <p:spPr>
            <a:xfrm>
              <a:off x="3164963" y="4130014"/>
              <a:ext cx="327831" cy="369332"/>
            </a:xfrm>
            <a:prstGeom prst="rect">
              <a:avLst/>
            </a:prstGeom>
            <a:noFill/>
          </p:spPr>
          <p:txBody>
            <a:bodyPr wrap="square" rtlCol="0">
              <a:spAutoFit/>
            </a:bodyPr>
            <a:lstStyle/>
            <a:p>
              <a:r>
                <a:rPr lang="en-US" dirty="0"/>
                <a:t>4</a:t>
              </a:r>
            </a:p>
          </p:txBody>
        </p:sp>
        <p:sp>
          <p:nvSpPr>
            <p:cNvPr id="34" name="TextBox 33">
              <a:extLst>
                <a:ext uri="{FF2B5EF4-FFF2-40B4-BE49-F238E27FC236}">
                  <a16:creationId xmlns:a16="http://schemas.microsoft.com/office/drawing/2014/main" id="{36DA6624-E283-4E23-9A0D-8BA9AAA2AE65}"/>
                </a:ext>
              </a:extLst>
            </p:cNvPr>
            <p:cNvSpPr txBox="1"/>
            <p:nvPr/>
          </p:nvSpPr>
          <p:spPr>
            <a:xfrm>
              <a:off x="4370410" y="4142479"/>
              <a:ext cx="327831" cy="369332"/>
            </a:xfrm>
            <a:prstGeom prst="rect">
              <a:avLst/>
            </a:prstGeom>
            <a:noFill/>
          </p:spPr>
          <p:txBody>
            <a:bodyPr wrap="square" rtlCol="0">
              <a:spAutoFit/>
            </a:bodyPr>
            <a:lstStyle/>
            <a:p>
              <a:r>
                <a:rPr lang="en-US" dirty="0"/>
                <a:t>7</a:t>
              </a:r>
            </a:p>
          </p:txBody>
        </p:sp>
        <p:sp>
          <p:nvSpPr>
            <p:cNvPr id="35" name="TextBox 34">
              <a:extLst>
                <a:ext uri="{FF2B5EF4-FFF2-40B4-BE49-F238E27FC236}">
                  <a16:creationId xmlns:a16="http://schemas.microsoft.com/office/drawing/2014/main" id="{59E57C38-974D-4A4C-86AD-776C56F5BE2C}"/>
                </a:ext>
              </a:extLst>
            </p:cNvPr>
            <p:cNvSpPr txBox="1"/>
            <p:nvPr/>
          </p:nvSpPr>
          <p:spPr>
            <a:xfrm>
              <a:off x="3982317" y="4136734"/>
              <a:ext cx="327831" cy="369332"/>
            </a:xfrm>
            <a:prstGeom prst="rect">
              <a:avLst/>
            </a:prstGeom>
            <a:noFill/>
          </p:spPr>
          <p:txBody>
            <a:bodyPr wrap="square" rtlCol="0">
              <a:spAutoFit/>
            </a:bodyPr>
            <a:lstStyle/>
            <a:p>
              <a:r>
                <a:rPr lang="en-US" dirty="0"/>
                <a:t>6</a:t>
              </a:r>
            </a:p>
          </p:txBody>
        </p:sp>
        <p:sp>
          <p:nvSpPr>
            <p:cNvPr id="36" name="TextBox 35">
              <a:extLst>
                <a:ext uri="{FF2B5EF4-FFF2-40B4-BE49-F238E27FC236}">
                  <a16:creationId xmlns:a16="http://schemas.microsoft.com/office/drawing/2014/main" id="{0D9F052A-5AA0-48CD-989D-80A64644D4D0}"/>
                </a:ext>
              </a:extLst>
            </p:cNvPr>
            <p:cNvSpPr txBox="1"/>
            <p:nvPr/>
          </p:nvSpPr>
          <p:spPr>
            <a:xfrm>
              <a:off x="4817208" y="4141196"/>
              <a:ext cx="327831" cy="369332"/>
            </a:xfrm>
            <a:prstGeom prst="rect">
              <a:avLst/>
            </a:prstGeom>
            <a:noFill/>
          </p:spPr>
          <p:txBody>
            <a:bodyPr wrap="square" rtlCol="0">
              <a:spAutoFit/>
            </a:bodyPr>
            <a:lstStyle/>
            <a:p>
              <a:r>
                <a:rPr lang="en-US" dirty="0"/>
                <a:t>8</a:t>
              </a:r>
            </a:p>
          </p:txBody>
        </p:sp>
        <p:sp>
          <p:nvSpPr>
            <p:cNvPr id="37" name="Left Bracket 36">
              <a:extLst>
                <a:ext uri="{FF2B5EF4-FFF2-40B4-BE49-F238E27FC236}">
                  <a16:creationId xmlns:a16="http://schemas.microsoft.com/office/drawing/2014/main" id="{66A7BEDD-5070-49E3-8D97-398F9EA83C6F}"/>
                </a:ext>
              </a:extLst>
            </p:cNvPr>
            <p:cNvSpPr/>
            <p:nvPr/>
          </p:nvSpPr>
          <p:spPr>
            <a:xfrm rot="5400000">
              <a:off x="3226408" y="2818505"/>
              <a:ext cx="228696" cy="1917520"/>
            </a:xfrm>
            <a:prstGeom prst="leftBracket">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A670E5EA-0730-40E1-B8DF-0DBD8E59C69B}"/>
                </a:ext>
              </a:extLst>
            </p:cNvPr>
            <p:cNvSpPr txBox="1"/>
            <p:nvPr/>
          </p:nvSpPr>
          <p:spPr>
            <a:xfrm>
              <a:off x="2381695" y="3313809"/>
              <a:ext cx="2553122" cy="369332"/>
            </a:xfrm>
            <a:prstGeom prst="rect">
              <a:avLst/>
            </a:prstGeom>
            <a:noFill/>
          </p:spPr>
          <p:txBody>
            <a:bodyPr wrap="square" rtlCol="0">
              <a:spAutoFit/>
            </a:bodyPr>
            <a:lstStyle/>
            <a:p>
              <a:r>
                <a:rPr lang="en-US" dirty="0">
                  <a:solidFill>
                    <a:srgbClr val="FFFF00"/>
                  </a:solidFill>
                </a:rPr>
                <a:t>Nausea - moderate</a:t>
              </a:r>
            </a:p>
          </p:txBody>
        </p:sp>
        <p:sp>
          <p:nvSpPr>
            <p:cNvPr id="39" name="TextBox 38">
              <a:extLst>
                <a:ext uri="{FF2B5EF4-FFF2-40B4-BE49-F238E27FC236}">
                  <a16:creationId xmlns:a16="http://schemas.microsoft.com/office/drawing/2014/main" id="{5C51DEB0-EB94-4144-8D8E-32F0FDC8EBF3}"/>
                </a:ext>
              </a:extLst>
            </p:cNvPr>
            <p:cNvSpPr txBox="1"/>
            <p:nvPr/>
          </p:nvSpPr>
          <p:spPr>
            <a:xfrm>
              <a:off x="417800" y="3619179"/>
              <a:ext cx="1497837" cy="369332"/>
            </a:xfrm>
            <a:prstGeom prst="rect">
              <a:avLst/>
            </a:prstGeom>
            <a:noFill/>
          </p:spPr>
          <p:txBody>
            <a:bodyPr wrap="square" rtlCol="0">
              <a:spAutoFit/>
            </a:bodyPr>
            <a:lstStyle/>
            <a:p>
              <a:r>
                <a:rPr lang="en-US" dirty="0"/>
                <a:t>TOLERABILITY</a:t>
              </a:r>
            </a:p>
          </p:txBody>
        </p:sp>
        <p:sp>
          <p:nvSpPr>
            <p:cNvPr id="40" name="TextBox 39">
              <a:extLst>
                <a:ext uri="{FF2B5EF4-FFF2-40B4-BE49-F238E27FC236}">
                  <a16:creationId xmlns:a16="http://schemas.microsoft.com/office/drawing/2014/main" id="{5BECE6CA-B9AD-4C05-89FA-6A3121CE8D27}"/>
                </a:ext>
              </a:extLst>
            </p:cNvPr>
            <p:cNvSpPr txBox="1"/>
            <p:nvPr/>
          </p:nvSpPr>
          <p:spPr>
            <a:xfrm>
              <a:off x="2360432" y="3654024"/>
              <a:ext cx="2537177" cy="369332"/>
            </a:xfrm>
            <a:prstGeom prst="rect">
              <a:avLst/>
            </a:prstGeom>
            <a:noFill/>
          </p:spPr>
          <p:txBody>
            <a:bodyPr wrap="square" rtlCol="0">
              <a:spAutoFit/>
            </a:bodyPr>
            <a:lstStyle/>
            <a:p>
              <a:r>
                <a:rPr lang="en-US" dirty="0"/>
                <a:t>2      2     2      2     2 </a:t>
              </a:r>
            </a:p>
          </p:txBody>
        </p:sp>
      </p:grpSp>
      <p:pic>
        <p:nvPicPr>
          <p:cNvPr id="41" name="Picture 40">
            <a:extLst>
              <a:ext uri="{FF2B5EF4-FFF2-40B4-BE49-F238E27FC236}">
                <a16:creationId xmlns:a16="http://schemas.microsoft.com/office/drawing/2014/main" id="{FB09E092-400C-4A88-A62D-C73807BBB131}"/>
              </a:ext>
            </a:extLst>
          </p:cNvPr>
          <p:cNvPicPr>
            <a:picLocks noChangeAspect="1"/>
          </p:cNvPicPr>
          <p:nvPr/>
        </p:nvPicPr>
        <p:blipFill>
          <a:blip r:embed="rId2"/>
          <a:stretch>
            <a:fillRect/>
          </a:stretch>
        </p:blipFill>
        <p:spPr>
          <a:xfrm>
            <a:off x="987394" y="2834897"/>
            <a:ext cx="10433293" cy="3140527"/>
          </a:xfrm>
          <a:prstGeom prst="rect">
            <a:avLst/>
          </a:prstGeom>
        </p:spPr>
      </p:pic>
      <p:sp>
        <p:nvSpPr>
          <p:cNvPr id="45" name="Rectangle 44">
            <a:extLst>
              <a:ext uri="{FF2B5EF4-FFF2-40B4-BE49-F238E27FC236}">
                <a16:creationId xmlns:a16="http://schemas.microsoft.com/office/drawing/2014/main" id="{F6E5136B-4A3E-47B6-B210-D23FD61CB308}"/>
              </a:ext>
            </a:extLst>
          </p:cNvPr>
          <p:cNvSpPr/>
          <p:nvPr/>
        </p:nvSpPr>
        <p:spPr>
          <a:xfrm>
            <a:off x="1201479" y="4587949"/>
            <a:ext cx="9914861" cy="212651"/>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87C2AF6-AFD2-4620-B446-DDE17EEE4B15}"/>
              </a:ext>
            </a:extLst>
          </p:cNvPr>
          <p:cNvGraphicFramePr>
            <a:graphicFrameLocks noGrp="1"/>
          </p:cNvGraphicFramePr>
          <p:nvPr>
            <p:ph sz="half" idx="1"/>
            <p:extLst>
              <p:ext uri="{D42A27DB-BD31-4B8C-83A1-F6EECF244321}">
                <p14:modId xmlns:p14="http://schemas.microsoft.com/office/powerpoint/2010/main" val="3046306413"/>
              </p:ext>
            </p:extLst>
          </p:nvPr>
        </p:nvGraphicFramePr>
        <p:xfrm>
          <a:off x="0" y="0"/>
          <a:ext cx="12192002" cy="6897994"/>
        </p:xfrm>
        <a:graphic>
          <a:graphicData uri="http://schemas.openxmlformats.org/drawingml/2006/table">
            <a:tbl>
              <a:tblPr firstRow="1" bandRow="1">
                <a:tableStyleId>{5C22544A-7EE6-4342-B048-85BDC9FD1C3A}</a:tableStyleId>
              </a:tblPr>
              <a:tblGrid>
                <a:gridCol w="2060025">
                  <a:extLst>
                    <a:ext uri="{9D8B030D-6E8A-4147-A177-3AD203B41FA5}">
                      <a16:colId xmlns:a16="http://schemas.microsoft.com/office/drawing/2014/main" val="1008440900"/>
                    </a:ext>
                  </a:extLst>
                </a:gridCol>
                <a:gridCol w="1416733">
                  <a:extLst>
                    <a:ext uri="{9D8B030D-6E8A-4147-A177-3AD203B41FA5}">
                      <a16:colId xmlns:a16="http://schemas.microsoft.com/office/drawing/2014/main" val="4134080889"/>
                    </a:ext>
                  </a:extLst>
                </a:gridCol>
                <a:gridCol w="1787886">
                  <a:extLst>
                    <a:ext uri="{9D8B030D-6E8A-4147-A177-3AD203B41FA5}">
                      <a16:colId xmlns:a16="http://schemas.microsoft.com/office/drawing/2014/main" val="2690670431"/>
                    </a:ext>
                  </a:extLst>
                </a:gridCol>
                <a:gridCol w="2140979">
                  <a:extLst>
                    <a:ext uri="{9D8B030D-6E8A-4147-A177-3AD203B41FA5}">
                      <a16:colId xmlns:a16="http://schemas.microsoft.com/office/drawing/2014/main" val="35339969"/>
                    </a:ext>
                  </a:extLst>
                </a:gridCol>
                <a:gridCol w="1322701">
                  <a:extLst>
                    <a:ext uri="{9D8B030D-6E8A-4147-A177-3AD203B41FA5}">
                      <a16:colId xmlns:a16="http://schemas.microsoft.com/office/drawing/2014/main" val="488570601"/>
                    </a:ext>
                  </a:extLst>
                </a:gridCol>
                <a:gridCol w="1866886">
                  <a:extLst>
                    <a:ext uri="{9D8B030D-6E8A-4147-A177-3AD203B41FA5}">
                      <a16:colId xmlns:a16="http://schemas.microsoft.com/office/drawing/2014/main" val="3679281228"/>
                    </a:ext>
                  </a:extLst>
                </a:gridCol>
                <a:gridCol w="1596792">
                  <a:extLst>
                    <a:ext uri="{9D8B030D-6E8A-4147-A177-3AD203B41FA5}">
                      <a16:colId xmlns:a16="http://schemas.microsoft.com/office/drawing/2014/main" val="1513697978"/>
                    </a:ext>
                  </a:extLst>
                </a:gridCol>
              </a:tblGrid>
              <a:tr h="421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solidFill>
                      <a:srgbClr val="0000FF"/>
                    </a:solidFill>
                  </a:tcPr>
                </a:tc>
                <a:tc gridSpan="6">
                  <a:txBody>
                    <a:bodyPr/>
                    <a:lstStyle/>
                    <a:p>
                      <a:pPr algn="ctr"/>
                      <a:r>
                        <a:rPr lang="en-US" dirty="0"/>
                        <a:t>Measurement Approaches</a:t>
                      </a:r>
                    </a:p>
                  </a:txBody>
                  <a:tcPr anchor="ctr">
                    <a:solidFill>
                      <a:srgbClr val="0000FF"/>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2349566843"/>
                  </a:ext>
                </a:extLst>
              </a:tr>
              <a:tr h="74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Opioid-Sparing Domains</a:t>
                      </a:r>
                    </a:p>
                  </a:txBody>
                  <a:tcPr>
                    <a:solidFill>
                      <a:srgbClr val="0066FF"/>
                    </a:solidFill>
                  </a:tcPr>
                </a:tc>
                <a:tc>
                  <a:txBody>
                    <a:bodyPr/>
                    <a:lstStyle/>
                    <a:p>
                      <a:pPr algn="ctr"/>
                      <a:r>
                        <a:rPr lang="en-US" sz="1800" b="1" kern="1200" dirty="0">
                          <a:solidFill>
                            <a:schemeClr val="bg1"/>
                          </a:solidFill>
                          <a:latin typeface="+mn-lt"/>
                          <a:ea typeface="+mn-ea"/>
                          <a:cs typeface="+mn-cs"/>
                        </a:rPr>
                        <a:t>Opioid dose</a:t>
                      </a:r>
                    </a:p>
                  </a:txBody>
                  <a:tcPr>
                    <a:solidFill>
                      <a:srgbClr val="0066FF"/>
                    </a:solidFill>
                  </a:tcPr>
                </a:tc>
                <a:tc>
                  <a:txBody>
                    <a:bodyPr/>
                    <a:lstStyle/>
                    <a:p>
                      <a:pPr algn="ctr"/>
                      <a:r>
                        <a:rPr lang="en-US" b="1" dirty="0">
                          <a:solidFill>
                            <a:schemeClr val="bg1"/>
                          </a:solidFill>
                        </a:rPr>
                        <a:t>Single-symptom questionnaire</a:t>
                      </a:r>
                    </a:p>
                  </a:txBody>
                  <a:tcPr>
                    <a:solidFill>
                      <a:srgbClr val="0066FF"/>
                    </a:solidFill>
                  </a:tcPr>
                </a:tc>
                <a:tc>
                  <a:txBody>
                    <a:bodyPr/>
                    <a:lstStyle/>
                    <a:p>
                      <a:pPr algn="ctr"/>
                      <a:r>
                        <a:rPr lang="en-US" b="1" dirty="0">
                          <a:solidFill>
                            <a:schemeClr val="bg1"/>
                          </a:solidFill>
                        </a:rPr>
                        <a:t>Opioid side effects questionnaire</a:t>
                      </a:r>
                    </a:p>
                  </a:txBody>
                  <a:tcPr>
                    <a:solidFill>
                      <a:srgbClr val="0066FF"/>
                    </a:solidFill>
                  </a:tcPr>
                </a:tc>
                <a:tc>
                  <a:txBody>
                    <a:bodyPr/>
                    <a:lstStyle/>
                    <a:p>
                      <a:pPr algn="ctr"/>
                      <a:r>
                        <a:rPr lang="en-US" b="1" dirty="0">
                          <a:solidFill>
                            <a:schemeClr val="bg1"/>
                          </a:solidFill>
                        </a:rPr>
                        <a:t>Lab tests</a:t>
                      </a:r>
                    </a:p>
                  </a:txBody>
                  <a:tcPr>
                    <a:solidFill>
                      <a:srgbClr val="0066FF"/>
                    </a:solidFill>
                  </a:tcPr>
                </a:tc>
                <a:tc>
                  <a:txBody>
                    <a:bodyPr/>
                    <a:lstStyle/>
                    <a:p>
                      <a:pPr algn="ctr"/>
                      <a:r>
                        <a:rPr lang="en-US" b="1" dirty="0">
                          <a:solidFill>
                            <a:schemeClr val="bg1"/>
                          </a:solidFill>
                        </a:rPr>
                        <a:t>Abuse measure (e.g. MADDERS)</a:t>
                      </a:r>
                    </a:p>
                  </a:txBody>
                  <a:tcPr>
                    <a:solidFill>
                      <a:srgbClr val="0066FF"/>
                    </a:solidFill>
                  </a:tcPr>
                </a:tc>
                <a:tc>
                  <a:txBody>
                    <a:bodyPr/>
                    <a:lstStyle/>
                    <a:p>
                      <a:pPr algn="ctr"/>
                      <a:r>
                        <a:rPr lang="en-US" b="1" dirty="0">
                          <a:solidFill>
                            <a:schemeClr val="bg1"/>
                          </a:solidFill>
                        </a:rPr>
                        <a:t>Adverse Events</a:t>
                      </a:r>
                    </a:p>
                  </a:txBody>
                  <a:tcPr>
                    <a:solidFill>
                      <a:srgbClr val="0066FF"/>
                    </a:solidFill>
                  </a:tcPr>
                </a:tc>
                <a:extLst>
                  <a:ext uri="{0D108BD9-81ED-4DB2-BD59-A6C34878D82A}">
                    <a16:rowId xmlns:a16="http://schemas.microsoft.com/office/drawing/2014/main" val="1045160328"/>
                  </a:ext>
                </a:extLst>
              </a:tr>
              <a:tr h="1244529">
                <a:tc>
                  <a:txBody>
                    <a:bodyPr/>
                    <a:lstStyle/>
                    <a:p>
                      <a:r>
                        <a:rPr lang="en-US" sz="1800" dirty="0">
                          <a:solidFill>
                            <a:schemeClr val="bg1"/>
                          </a:solidFill>
                        </a:rPr>
                        <a:t>Individual side effects</a:t>
                      </a:r>
                    </a:p>
                  </a:txBody>
                  <a:tcPr anchor="ctr">
                    <a:solidFill>
                      <a:srgbClr val="0066FF"/>
                    </a:solidFill>
                  </a:tcPr>
                </a:tc>
                <a:tc>
                  <a:txBody>
                    <a:bodyPr/>
                    <a:lstStyle/>
                    <a:p>
                      <a:pPr algn="ctr"/>
                      <a:r>
                        <a:rPr lang="en-US" sz="2400" dirty="0">
                          <a:solidFill>
                            <a:srgbClr val="0070C0"/>
                          </a:solidFill>
                          <a:sym typeface="Symbol" panose="05050102010706020507" pitchFamily="18" charset="2"/>
                        </a:rPr>
                        <a:t></a:t>
                      </a:r>
                      <a:endParaRPr lang="en-US" sz="2400" dirty="0">
                        <a:solidFill>
                          <a:srgbClr val="0070C0"/>
                        </a:solidFill>
                      </a:endParaRPr>
                    </a:p>
                  </a:txBody>
                  <a:tcPr anchor="ctr"/>
                </a:tc>
                <a:tc>
                  <a:txBody>
                    <a:bodyPr/>
                    <a:lstStyle/>
                    <a:p>
                      <a:pPr algn="ctr"/>
                      <a:r>
                        <a:rPr lang="en-US" dirty="0">
                          <a:solidFill>
                            <a:srgbClr val="0070C0"/>
                          </a:solidFill>
                        </a:rPr>
                        <a:t>Nausea questionnaire (single or multi-item)</a:t>
                      </a:r>
                    </a:p>
                  </a:txBody>
                  <a:tcPr anchor="ctr"/>
                </a:tc>
                <a:tc>
                  <a:txBody>
                    <a:bodyPr/>
                    <a:lstStyle/>
                    <a:p>
                      <a:pPr algn="ctr"/>
                      <a:r>
                        <a:rPr lang="en-US" sz="2400" dirty="0">
                          <a:solidFill>
                            <a:srgbClr val="0070C0"/>
                          </a:solidFill>
                        </a:rPr>
                        <a:t>X</a:t>
                      </a:r>
                    </a:p>
                  </a:txBody>
                  <a:tcPr anchor="ctr"/>
                </a:tc>
                <a:tc>
                  <a:txBody>
                    <a:bodyPr/>
                    <a:lstStyle/>
                    <a:p>
                      <a:pPr algn="ctr"/>
                      <a:r>
                        <a:rPr lang="en-US" sz="2400" dirty="0">
                          <a:solidFill>
                            <a:srgbClr val="0070C0"/>
                          </a:solidFill>
                        </a:rPr>
                        <a:t>X</a:t>
                      </a:r>
                    </a:p>
                  </a:txBody>
                  <a:tcPr anchor="ctr"/>
                </a:tc>
                <a:tc>
                  <a:txBody>
                    <a:bodyPr/>
                    <a:lstStyle/>
                    <a:p>
                      <a:pPr algn="ctr"/>
                      <a:r>
                        <a:rPr lang="en-US" sz="2400" dirty="0">
                          <a:solidFill>
                            <a:srgbClr val="0070C0"/>
                          </a:solidFill>
                        </a:rPr>
                        <a:t>X</a:t>
                      </a:r>
                    </a:p>
                  </a:txBody>
                  <a:tcPr anchor="ctr"/>
                </a:tc>
                <a:tc>
                  <a:txBody>
                    <a:bodyPr/>
                    <a:lstStyle/>
                    <a:p>
                      <a:pPr algn="ctr"/>
                      <a:r>
                        <a:rPr lang="en-US" sz="2400" dirty="0">
                          <a:solidFill>
                            <a:srgbClr val="0070C0"/>
                          </a:solidFill>
                        </a:rPr>
                        <a:t>X</a:t>
                      </a:r>
                    </a:p>
                  </a:txBody>
                  <a:tcPr anchor="ctr"/>
                </a:tc>
                <a:extLst>
                  <a:ext uri="{0D108BD9-81ED-4DB2-BD59-A6C34878D82A}">
                    <a16:rowId xmlns:a16="http://schemas.microsoft.com/office/drawing/2014/main" val="483117399"/>
                  </a:ext>
                </a:extLst>
              </a:tr>
              <a:tr h="105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Opioid-related side effects as a whole</a:t>
                      </a:r>
                    </a:p>
                  </a:txBody>
                  <a:tcPr anchor="ctr">
                    <a:solidFill>
                      <a:srgbClr val="006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Whitney Book"/>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Whitney Book"/>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txBody>
                  <a:tcPr anchor="ctr"/>
                </a:tc>
                <a:tc>
                  <a:txBody>
                    <a:bodyPr/>
                    <a:lstStyle/>
                    <a:p>
                      <a:pPr algn="ctr"/>
                      <a:r>
                        <a:rPr lang="en-US" dirty="0">
                          <a:solidFill>
                            <a:srgbClr val="0070C0"/>
                          </a:solidFill>
                        </a:rPr>
                        <a:t>Opioid Side Effects Scale</a:t>
                      </a:r>
                    </a:p>
                  </a:txBody>
                  <a:tcPr anchor="ctr"/>
                </a:tc>
                <a:tc>
                  <a:txBody>
                    <a:bodyPr/>
                    <a:lstStyle/>
                    <a:p>
                      <a:pPr algn="ctr"/>
                      <a:r>
                        <a:rPr lang="en-US" sz="2400" dirty="0">
                          <a:solidFill>
                            <a:srgbClr val="0070C0"/>
                          </a:solidFill>
                        </a:rPr>
                        <a:t>X</a:t>
                      </a:r>
                    </a:p>
                  </a:txBody>
                  <a:tcPr anchor="ctr"/>
                </a:tc>
                <a:tc>
                  <a:txBody>
                    <a:bodyPr/>
                    <a:lstStyle/>
                    <a:p>
                      <a:pPr algn="ctr"/>
                      <a:r>
                        <a:rPr lang="en-US" sz="2400" dirty="0">
                          <a:solidFill>
                            <a:srgbClr val="0070C0"/>
                          </a:solidFil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p>
                      <a:pPr algn="ctr"/>
                      <a:endParaRPr lang="en-US" sz="2400" dirty="0">
                        <a:solidFill>
                          <a:srgbClr val="0070C0"/>
                        </a:solidFill>
                      </a:endParaRPr>
                    </a:p>
                  </a:txBody>
                  <a:tcPr anchor="ctr"/>
                </a:tc>
                <a:extLst>
                  <a:ext uri="{0D108BD9-81ED-4DB2-BD59-A6C34878D82A}">
                    <a16:rowId xmlns:a16="http://schemas.microsoft.com/office/drawing/2014/main" val="4093163372"/>
                  </a:ext>
                </a:extLst>
              </a:tr>
              <a:tr h="782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Endocrinopathy</a:t>
                      </a:r>
                    </a:p>
                  </a:txBody>
                  <a:tcPr anchor="ctr">
                    <a:solidFill>
                      <a:srgbClr val="006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Whitney Book"/>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Whitney Book"/>
                        <a:ea typeface="+mn-ea"/>
                        <a:cs typeface="+mn-cs"/>
                      </a:endParaRPr>
                    </a:p>
                  </a:txBody>
                  <a:tcPr anchor="ctr"/>
                </a:tc>
                <a:tc>
                  <a:txBody>
                    <a:bodyPr/>
                    <a:lstStyle/>
                    <a:p>
                      <a:pPr algn="ctr"/>
                      <a:r>
                        <a:rPr lang="en-US" dirty="0">
                          <a:solidFill>
                            <a:srgbClr val="0070C0"/>
                          </a:solidFill>
                          <a:sym typeface="Symbol" panose="05050102010706020507" pitchFamily="18" charset="2"/>
                        </a:rPr>
                        <a:t>Sexual function questionnaire</a:t>
                      </a:r>
                      <a:endParaRPr lang="en-US" dirty="0">
                        <a:solidFill>
                          <a:srgbClr val="0070C0"/>
                        </a:solidFill>
                      </a:endParaRPr>
                    </a:p>
                  </a:txBody>
                  <a:tcPr anchor="ctr"/>
                </a:tc>
                <a:tc>
                  <a:txBody>
                    <a:bodyPr/>
                    <a:lstStyle/>
                    <a:p>
                      <a:pPr algn="ctr"/>
                      <a:r>
                        <a:rPr lang="en-US" sz="2400" dirty="0">
                          <a:solidFill>
                            <a:srgbClr val="0070C0"/>
                          </a:solidFil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 F </a:t>
                      </a:r>
                      <a:r>
                        <a:rPr kumimoji="0" lang="en-US" sz="1800" b="0" i="0" u="none" strike="noStrike" kern="1200" cap="none" spc="0" normalizeH="0" baseline="0" noProof="0" dirty="0" err="1">
                          <a:ln>
                            <a:noFill/>
                          </a:ln>
                          <a:solidFill>
                            <a:srgbClr val="0070C0"/>
                          </a:solidFill>
                          <a:effectLst/>
                          <a:uLnTx/>
                          <a:uFillTx/>
                          <a:latin typeface="+mn-lt"/>
                          <a:ea typeface="+mn-ea"/>
                          <a:cs typeface="+mn-cs"/>
                          <a:sym typeface="Symbol" panose="05050102010706020507" pitchFamily="18" charset="2"/>
                        </a:rPr>
                        <a:t>Testo</a:t>
                      </a:r>
                      <a:endParaRPr lang="en-US" dirty="0">
                        <a:solidFill>
                          <a:srgbClr val="0070C0"/>
                        </a:solidFill>
                      </a:endParaRPr>
                    </a:p>
                  </a:txBody>
                  <a:tcPr anchor="ctr"/>
                </a:tc>
                <a:tc>
                  <a:txBody>
                    <a:bodyPr/>
                    <a:lstStyle/>
                    <a:p>
                      <a:pPr algn="ctr"/>
                      <a:r>
                        <a:rPr lang="en-US" sz="2400" dirty="0">
                          <a:solidFill>
                            <a:srgbClr val="0070C0"/>
                          </a:solidFil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p>
                      <a:pPr algn="ctr"/>
                      <a:endParaRPr lang="en-US" sz="2400" dirty="0">
                        <a:solidFill>
                          <a:srgbClr val="0070C0"/>
                        </a:solidFill>
                      </a:endParaRPr>
                    </a:p>
                  </a:txBody>
                  <a:tcPr anchor="ctr"/>
                </a:tc>
                <a:extLst>
                  <a:ext uri="{0D108BD9-81ED-4DB2-BD59-A6C34878D82A}">
                    <a16:rowId xmlns:a16="http://schemas.microsoft.com/office/drawing/2014/main" val="3563723752"/>
                  </a:ext>
                </a:extLst>
              </a:tr>
              <a:tr h="105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Cardiorespiratory depression (overdose)</a:t>
                      </a:r>
                    </a:p>
                  </a:txBody>
                  <a:tcPr anchor="ctr">
                    <a:solidFill>
                      <a:srgbClr val="006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Whitney Book"/>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Whitney Book"/>
                        <a:ea typeface="+mn-ea"/>
                        <a:cs typeface="+mn-cs"/>
                      </a:endParaRPr>
                    </a:p>
                  </a:txBody>
                  <a:tcPr anchor="ctr"/>
                </a:tc>
                <a:tc>
                  <a:txBody>
                    <a:bodyPr/>
                    <a:lstStyle/>
                    <a:p>
                      <a:pPr algn="ctr"/>
                      <a:r>
                        <a:rPr lang="en-US" sz="2400" dirty="0">
                          <a:solidFill>
                            <a:srgbClr val="0070C0"/>
                          </a:solidFill>
                        </a:rPr>
                        <a:t>X</a:t>
                      </a:r>
                    </a:p>
                  </a:txBody>
                  <a:tcPr anchor="ctr"/>
                </a:tc>
                <a:tc>
                  <a:txBody>
                    <a:bodyPr/>
                    <a:lstStyle/>
                    <a:p>
                      <a:pPr algn="ctr"/>
                      <a:r>
                        <a:rPr lang="en-US" sz="2400" dirty="0">
                          <a:solidFill>
                            <a:srgbClr val="0070C0"/>
                          </a:solidFil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pO2</a:t>
                      </a:r>
                      <a:endParaRPr lang="en-US" dirty="0">
                        <a:solidFill>
                          <a:srgbClr val="0070C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txBody>
                  <a:tcPr anchor="ctr"/>
                </a:tc>
                <a:extLst>
                  <a:ext uri="{0D108BD9-81ED-4DB2-BD59-A6C34878D82A}">
                    <a16:rowId xmlns:a16="http://schemas.microsoft.com/office/drawing/2014/main" val="3905640750"/>
                  </a:ext>
                </a:extLst>
              </a:tr>
              <a:tr h="782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Abuse</a:t>
                      </a:r>
                    </a:p>
                    <a:p>
                      <a:endParaRPr lang="en-US" dirty="0">
                        <a:solidFill>
                          <a:schemeClr val="bg1"/>
                        </a:solidFill>
                      </a:endParaRPr>
                    </a:p>
                  </a:txBody>
                  <a:tcPr anchor="ctr">
                    <a:solidFill>
                      <a:srgbClr val="006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Whitney Book"/>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Whitney Book"/>
                        <a:ea typeface="+mn-ea"/>
                        <a:cs typeface="+mn-cs"/>
                      </a:endParaRPr>
                    </a:p>
                  </a:txBody>
                  <a:tcPr anchor="ctr"/>
                </a:tc>
                <a:tc>
                  <a:txBody>
                    <a:bodyPr/>
                    <a:lstStyle/>
                    <a:p>
                      <a:pPr algn="ctr"/>
                      <a:r>
                        <a:rPr lang="en-US" dirty="0">
                          <a:solidFill>
                            <a:srgbClr val="0070C0"/>
                          </a:solidFill>
                        </a:rPr>
                        <a:t>COMM</a:t>
                      </a:r>
                    </a:p>
                  </a:txBody>
                  <a:tcPr anchor="ctr"/>
                </a:tc>
                <a:tc>
                  <a:txBody>
                    <a:bodyPr/>
                    <a:lstStyle/>
                    <a:p>
                      <a:pPr algn="ctr"/>
                      <a:r>
                        <a:rPr lang="en-US" sz="2400" dirty="0">
                          <a:solidFill>
                            <a:srgbClr val="0070C0"/>
                          </a:solidFill>
                        </a:rPr>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UDS</a:t>
                      </a:r>
                      <a:endParaRPr kumimoji="0" lang="en-US" sz="1800" b="0" i="0" u="none" strike="noStrike" kern="1200" cap="none" spc="0" normalizeH="0" baseline="0" noProof="0" dirty="0">
                        <a:ln>
                          <a:noFill/>
                        </a:ln>
                        <a:solidFill>
                          <a:srgbClr val="0070C0"/>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txBody>
                  <a:tcPr anchor="ctr"/>
                </a:tc>
                <a:extLst>
                  <a:ext uri="{0D108BD9-81ED-4DB2-BD59-A6C34878D82A}">
                    <a16:rowId xmlns:a16="http://schemas.microsoft.com/office/drawing/2014/main" val="1375327488"/>
                  </a:ext>
                </a:extLst>
              </a:tr>
              <a:tr h="782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Addiction</a:t>
                      </a:r>
                    </a:p>
                    <a:p>
                      <a:endParaRPr lang="en-US" dirty="0">
                        <a:solidFill>
                          <a:schemeClr val="bg1"/>
                        </a:solidFill>
                      </a:endParaRPr>
                    </a:p>
                  </a:txBody>
                  <a:tcPr anchor="ctr">
                    <a:solidFill>
                      <a:srgbClr val="0066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Whitney Book"/>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Whitney Book"/>
                        <a:ea typeface="+mn-ea"/>
                        <a:cs typeface="+mn-cs"/>
                      </a:endParaRPr>
                    </a:p>
                  </a:txBody>
                  <a:tcPr anchor="ctr"/>
                </a:tc>
                <a:tc>
                  <a:txBody>
                    <a:bodyPr/>
                    <a:lstStyle/>
                    <a:p>
                      <a:pPr algn="ctr"/>
                      <a:r>
                        <a:rPr lang="en-US" dirty="0">
                          <a:solidFill>
                            <a:srgbClr val="0070C0"/>
                          </a:solidFill>
                        </a:rPr>
                        <a:t>SCID</a:t>
                      </a:r>
                    </a:p>
                  </a:txBody>
                  <a:tcPr anchor="ctr"/>
                </a:tc>
                <a:tc>
                  <a:txBody>
                    <a:bodyPr/>
                    <a:lstStyle/>
                    <a:p>
                      <a:pPr algn="ctr"/>
                      <a:r>
                        <a:rPr lang="en-US" sz="2400" dirty="0">
                          <a:solidFill>
                            <a:srgbClr val="0070C0"/>
                          </a:solidFill>
                        </a:rPr>
                        <a:t>X</a:t>
                      </a:r>
                    </a:p>
                  </a:txBody>
                  <a:tcPr anchor="ctr"/>
                </a:tc>
                <a:tc>
                  <a:txBody>
                    <a:bodyPr/>
                    <a:lstStyle/>
                    <a:p>
                      <a:pPr algn="ctr"/>
                      <a:r>
                        <a:rPr lang="en-US" dirty="0">
                          <a:solidFill>
                            <a:srgbClr val="0070C0"/>
                          </a:solidFill>
                        </a:rPr>
                        <a:t>UDS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mn-lt"/>
                          <a:ea typeface="+mn-ea"/>
                          <a:cs typeface="+mn-cs"/>
                          <a:sym typeface="Symbol" panose="05050102010706020507" pitchFamily="18" charset="2"/>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a:txBody>
                  <a:tcPr anchor="ctr"/>
                </a:tc>
                <a:extLst>
                  <a:ext uri="{0D108BD9-81ED-4DB2-BD59-A6C34878D82A}">
                    <a16:rowId xmlns:a16="http://schemas.microsoft.com/office/drawing/2014/main" val="1763799900"/>
                  </a:ext>
                </a:extLst>
              </a:tr>
            </a:tbl>
          </a:graphicData>
        </a:graphic>
      </p:graphicFrame>
    </p:spTree>
    <p:extLst>
      <p:ext uri="{BB962C8B-B14F-4D97-AF65-F5344CB8AC3E}">
        <p14:creationId xmlns:p14="http://schemas.microsoft.com/office/powerpoint/2010/main" val="214280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20CF-B2AE-47F0-8D9C-2D8AB756D809}"/>
              </a:ext>
            </a:extLst>
          </p:cNvPr>
          <p:cNvSpPr>
            <a:spLocks noGrp="1"/>
          </p:cNvSpPr>
          <p:nvPr>
            <p:ph type="title"/>
          </p:nvPr>
        </p:nvSpPr>
        <p:spPr/>
        <p:txBody>
          <a:bodyPr>
            <a:normAutofit/>
          </a:bodyPr>
          <a:lstStyle/>
          <a:p>
            <a:r>
              <a:rPr lang="en-US" sz="3600" dirty="0"/>
              <a:t>Interpretation and Reporting Issues</a:t>
            </a:r>
          </a:p>
        </p:txBody>
      </p:sp>
      <p:sp>
        <p:nvSpPr>
          <p:cNvPr id="3" name="Content Placeholder 2">
            <a:extLst>
              <a:ext uri="{FF2B5EF4-FFF2-40B4-BE49-F238E27FC236}">
                <a16:creationId xmlns:a16="http://schemas.microsoft.com/office/drawing/2014/main" id="{53BA9783-DA76-480F-AE51-AD3463A02BE8}"/>
              </a:ext>
            </a:extLst>
          </p:cNvPr>
          <p:cNvSpPr>
            <a:spLocks noGrp="1"/>
          </p:cNvSpPr>
          <p:nvPr>
            <p:ph sz="half" idx="1"/>
          </p:nvPr>
        </p:nvSpPr>
        <p:spPr>
          <a:xfrm>
            <a:off x="838200" y="1431009"/>
            <a:ext cx="10405730" cy="4351338"/>
          </a:xfrm>
        </p:spPr>
        <p:txBody>
          <a:bodyPr>
            <a:normAutofit lnSpcReduction="10000"/>
          </a:bodyPr>
          <a:lstStyle/>
          <a:p>
            <a:r>
              <a:rPr lang="en-US" dirty="0"/>
              <a:t>What if a regimen reduces “opioid adverse effects” but increases some other adverse effects?</a:t>
            </a:r>
          </a:p>
          <a:p>
            <a:r>
              <a:rPr lang="en-US" dirty="0"/>
              <a:t>What if “opioid side effects” as a whole are reduced, but specific side effects within the syndrome (e.g. dizziness) are increased?</a:t>
            </a:r>
          </a:p>
          <a:p>
            <a:r>
              <a:rPr lang="en-US" dirty="0"/>
              <a:t>What types of study designs are best suited for opioid sparing?</a:t>
            </a:r>
          </a:p>
          <a:p>
            <a:r>
              <a:rPr lang="en-US" dirty="0"/>
              <a:t>Are any laboratory tests validated as surrogates for clinical opioid adverse effects, or can they be considered adverse effects alone?</a:t>
            </a:r>
          </a:p>
          <a:p>
            <a:pPr lvl="1"/>
            <a:r>
              <a:rPr lang="en-US" dirty="0"/>
              <a:t>EEG for sedation</a:t>
            </a:r>
          </a:p>
          <a:p>
            <a:pPr lvl="1"/>
            <a:r>
              <a:rPr lang="en-US" dirty="0"/>
              <a:t>pCO2 for respiratory depression</a:t>
            </a:r>
          </a:p>
          <a:p>
            <a:pPr lvl="1"/>
            <a:r>
              <a:rPr lang="en-US" dirty="0"/>
              <a:t>Testosterone levels for hypogonadism</a:t>
            </a:r>
          </a:p>
          <a:p>
            <a:pPr lvl="1"/>
            <a:r>
              <a:rPr lang="en-US" dirty="0"/>
              <a:t>Urine drug screening for abuse/addiction</a:t>
            </a:r>
          </a:p>
        </p:txBody>
      </p:sp>
    </p:spTree>
    <p:extLst>
      <p:ext uri="{BB962C8B-B14F-4D97-AF65-F5344CB8AC3E}">
        <p14:creationId xmlns:p14="http://schemas.microsoft.com/office/powerpoint/2010/main" val="3606306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2864-C1B1-4A23-A32B-C50F18E8C2E2}"/>
              </a:ext>
            </a:extLst>
          </p:cNvPr>
          <p:cNvSpPr>
            <a:spLocks noGrp="1"/>
          </p:cNvSpPr>
          <p:nvPr>
            <p:ph type="title"/>
          </p:nvPr>
        </p:nvSpPr>
        <p:spPr/>
        <p:txBody>
          <a:bodyPr>
            <a:noAutofit/>
          </a:bodyPr>
          <a:lstStyle/>
          <a:p>
            <a:r>
              <a:rPr lang="en-US" sz="3600" dirty="0"/>
              <a:t>Summary </a:t>
            </a:r>
          </a:p>
        </p:txBody>
      </p:sp>
      <p:sp>
        <p:nvSpPr>
          <p:cNvPr id="5" name="Text Placeholder 4">
            <a:extLst>
              <a:ext uri="{FF2B5EF4-FFF2-40B4-BE49-F238E27FC236}">
                <a16:creationId xmlns:a16="http://schemas.microsoft.com/office/drawing/2014/main" id="{ABAE0503-270E-4726-9BB2-31250E0E3FE7}"/>
              </a:ext>
            </a:extLst>
          </p:cNvPr>
          <p:cNvSpPr>
            <a:spLocks noGrp="1"/>
          </p:cNvSpPr>
          <p:nvPr>
            <p:ph type="body" sz="quarter" idx="11"/>
          </p:nvPr>
        </p:nvSpPr>
        <p:spPr>
          <a:xfrm>
            <a:off x="1057478" y="1365250"/>
            <a:ext cx="10021648" cy="4921250"/>
          </a:xfrm>
        </p:spPr>
        <p:txBody>
          <a:bodyPr/>
          <a:lstStyle/>
          <a:p>
            <a:r>
              <a:rPr lang="en-US" dirty="0"/>
              <a:t>Patients suffer from a variety of types of adverse effects of opioids</a:t>
            </a:r>
          </a:p>
          <a:p>
            <a:r>
              <a:rPr lang="en-US" dirty="0"/>
              <a:t>Interventions to reduce these effects, such as adding non-opioid analgesics to reduce opioid doses, modifying PK profiles, improved opioid NMEs, and opioid enhancers, could benefit patients, if pain intensity is accounted for</a:t>
            </a:r>
          </a:p>
          <a:p>
            <a:r>
              <a:rPr lang="en-US" dirty="0"/>
              <a:t>A variety of approaches are available to measure these benefits in clinical trials, each with strengths and limitations</a:t>
            </a:r>
          </a:p>
          <a:p>
            <a:r>
              <a:rPr lang="en-US" dirty="0"/>
              <a:t>Identifying and remediating gaps in available measures for these constructs would help advance this research agenda</a:t>
            </a:r>
          </a:p>
        </p:txBody>
      </p:sp>
    </p:spTree>
    <p:extLst>
      <p:ext uri="{BB962C8B-B14F-4D97-AF65-F5344CB8AC3E}">
        <p14:creationId xmlns:p14="http://schemas.microsoft.com/office/powerpoint/2010/main" val="389662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217FD-5D55-45D9-981F-B48B63107D7E}"/>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03183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7C1B-DA12-4A5C-B3EC-299722E3503E}"/>
              </a:ext>
            </a:extLst>
          </p:cNvPr>
          <p:cNvSpPr>
            <a:spLocks noGrp="1"/>
          </p:cNvSpPr>
          <p:nvPr>
            <p:ph type="title"/>
          </p:nvPr>
        </p:nvSpPr>
        <p:spPr/>
        <p:txBody>
          <a:bodyPr>
            <a:noAutofit/>
          </a:bodyPr>
          <a:lstStyle/>
          <a:p>
            <a:r>
              <a:rPr lang="en-US" sz="4000" dirty="0"/>
              <a:t>Scenarios				Hypotheses</a:t>
            </a:r>
          </a:p>
        </p:txBody>
      </p:sp>
      <p:grpSp>
        <p:nvGrpSpPr>
          <p:cNvPr id="3" name="Group 2">
            <a:extLst>
              <a:ext uri="{FF2B5EF4-FFF2-40B4-BE49-F238E27FC236}">
                <a16:creationId xmlns:a16="http://schemas.microsoft.com/office/drawing/2014/main" id="{1521D056-8DB5-4368-B5E5-6EC04A421730}"/>
              </a:ext>
            </a:extLst>
          </p:cNvPr>
          <p:cNvGrpSpPr/>
          <p:nvPr/>
        </p:nvGrpSpPr>
        <p:grpSpPr>
          <a:xfrm>
            <a:off x="164805" y="1077375"/>
            <a:ext cx="11805684" cy="1297238"/>
            <a:chOff x="164805" y="1077375"/>
            <a:chExt cx="11805684" cy="1297238"/>
          </a:xfrm>
        </p:grpSpPr>
        <p:sp>
          <p:nvSpPr>
            <p:cNvPr id="25" name="Rectangle 24">
              <a:extLst>
                <a:ext uri="{FF2B5EF4-FFF2-40B4-BE49-F238E27FC236}">
                  <a16:creationId xmlns:a16="http://schemas.microsoft.com/office/drawing/2014/main" id="{F3F59FA4-9DC8-4B04-B372-7BDDD6143700}"/>
                </a:ext>
              </a:extLst>
            </p:cNvPr>
            <p:cNvSpPr/>
            <p:nvPr/>
          </p:nvSpPr>
          <p:spPr>
            <a:xfrm>
              <a:off x="164805" y="1077375"/>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BB8609B6-39CE-4F8A-89CC-D5BD8CE10B4C}"/>
                </a:ext>
              </a:extLst>
            </p:cNvPr>
            <p:cNvSpPr/>
            <p:nvPr/>
          </p:nvSpPr>
          <p:spPr>
            <a:xfrm>
              <a:off x="5667151" y="1254646"/>
              <a:ext cx="925033" cy="912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25BCBC9-EECA-4ECC-8472-522DD75FAF01}"/>
                </a:ext>
              </a:extLst>
            </p:cNvPr>
            <p:cNvCxnSpPr>
              <a:cxnSpLocks/>
            </p:cNvCxnSpPr>
            <p:nvPr/>
          </p:nvCxnSpPr>
          <p:spPr>
            <a:xfrm>
              <a:off x="446567" y="1806655"/>
              <a:ext cx="1141164" cy="886"/>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1B5B830D-8B2F-47AF-B9F6-9D9507A15D09}"/>
                </a:ext>
              </a:extLst>
            </p:cNvPr>
            <p:cNvCxnSpPr>
              <a:cxnSpLocks/>
            </p:cNvCxnSpPr>
            <p:nvPr/>
          </p:nvCxnSpPr>
          <p:spPr>
            <a:xfrm flipV="1">
              <a:off x="1587731" y="1472616"/>
              <a:ext cx="405880" cy="33492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56D29209-6105-433F-8BF0-17A8EB53822C}"/>
                </a:ext>
              </a:extLst>
            </p:cNvPr>
            <p:cNvCxnSpPr>
              <a:cxnSpLocks/>
            </p:cNvCxnSpPr>
            <p:nvPr/>
          </p:nvCxnSpPr>
          <p:spPr>
            <a:xfrm>
              <a:off x="1621466" y="1807541"/>
              <a:ext cx="325180" cy="39163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98CB175D-1D5C-412C-AC86-AE21D3BBB695}"/>
                </a:ext>
              </a:extLst>
            </p:cNvPr>
            <p:cNvCxnSpPr>
              <a:cxnSpLocks/>
            </p:cNvCxnSpPr>
            <p:nvPr/>
          </p:nvCxnSpPr>
          <p:spPr>
            <a:xfrm>
              <a:off x="1977661" y="1472616"/>
              <a:ext cx="190854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8747DDFB-84C4-41E1-A28F-34958189AE55}"/>
                </a:ext>
              </a:extLst>
            </p:cNvPr>
            <p:cNvCxnSpPr>
              <a:cxnSpLocks/>
            </p:cNvCxnSpPr>
            <p:nvPr/>
          </p:nvCxnSpPr>
          <p:spPr>
            <a:xfrm>
              <a:off x="1943995" y="2199176"/>
              <a:ext cx="1990054" cy="12408"/>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A5BC1379-814E-494C-B971-E50926F78016}"/>
                </a:ext>
              </a:extLst>
            </p:cNvPr>
            <p:cNvSpPr txBox="1"/>
            <p:nvPr/>
          </p:nvSpPr>
          <p:spPr>
            <a:xfrm>
              <a:off x="1943995" y="1127355"/>
              <a:ext cx="2174358" cy="369332"/>
            </a:xfrm>
            <a:prstGeom prst="rect">
              <a:avLst/>
            </a:prstGeom>
            <a:noFill/>
          </p:spPr>
          <p:txBody>
            <a:bodyPr wrap="square" rtlCol="0">
              <a:spAutoFit/>
            </a:bodyPr>
            <a:lstStyle/>
            <a:p>
              <a:r>
                <a:rPr lang="en-US" dirty="0"/>
                <a:t>Non-opioid analgesic</a:t>
              </a:r>
            </a:p>
          </p:txBody>
        </p:sp>
        <p:sp>
          <p:nvSpPr>
            <p:cNvPr id="20" name="TextBox 19">
              <a:extLst>
                <a:ext uri="{FF2B5EF4-FFF2-40B4-BE49-F238E27FC236}">
                  <a16:creationId xmlns:a16="http://schemas.microsoft.com/office/drawing/2014/main" id="{FDD9C715-FD1A-46E3-9E5F-EFD3A93ADD8E}"/>
                </a:ext>
              </a:extLst>
            </p:cNvPr>
            <p:cNvSpPr txBox="1"/>
            <p:nvPr/>
          </p:nvSpPr>
          <p:spPr>
            <a:xfrm>
              <a:off x="1952850" y="1859297"/>
              <a:ext cx="1098699" cy="369332"/>
            </a:xfrm>
            <a:prstGeom prst="rect">
              <a:avLst/>
            </a:prstGeom>
            <a:noFill/>
          </p:spPr>
          <p:txBody>
            <a:bodyPr wrap="square" rtlCol="0">
              <a:spAutoFit/>
            </a:bodyPr>
            <a:lstStyle/>
            <a:p>
              <a:r>
                <a:rPr lang="en-US" dirty="0"/>
                <a:t>Placebo</a:t>
              </a:r>
            </a:p>
          </p:txBody>
        </p:sp>
        <p:sp>
          <p:nvSpPr>
            <p:cNvPr id="21" name="TextBox 20">
              <a:extLst>
                <a:ext uri="{FF2B5EF4-FFF2-40B4-BE49-F238E27FC236}">
                  <a16:creationId xmlns:a16="http://schemas.microsoft.com/office/drawing/2014/main" id="{5B5918CD-3BE2-41DD-8487-89AE333F7F75}"/>
                </a:ext>
              </a:extLst>
            </p:cNvPr>
            <p:cNvSpPr txBox="1"/>
            <p:nvPr/>
          </p:nvSpPr>
          <p:spPr>
            <a:xfrm>
              <a:off x="3413053" y="1621989"/>
              <a:ext cx="1637412" cy="369332"/>
            </a:xfrm>
            <a:prstGeom prst="rect">
              <a:avLst/>
            </a:prstGeom>
            <a:noFill/>
          </p:spPr>
          <p:txBody>
            <a:bodyPr wrap="square" rtlCol="0">
              <a:spAutoFit/>
            </a:bodyPr>
            <a:lstStyle/>
            <a:p>
              <a:r>
                <a:rPr lang="en-US" dirty="0"/>
                <a:t>+ opioid rescue</a:t>
              </a:r>
            </a:p>
          </p:txBody>
        </p:sp>
        <p:sp>
          <p:nvSpPr>
            <p:cNvPr id="22" name="TextBox 21">
              <a:extLst>
                <a:ext uri="{FF2B5EF4-FFF2-40B4-BE49-F238E27FC236}">
                  <a16:creationId xmlns:a16="http://schemas.microsoft.com/office/drawing/2014/main" id="{6F75EBAF-6E7B-4487-BA6C-CF33A8FFF38F}"/>
                </a:ext>
              </a:extLst>
            </p:cNvPr>
            <p:cNvSpPr txBox="1"/>
            <p:nvPr/>
          </p:nvSpPr>
          <p:spPr>
            <a:xfrm>
              <a:off x="387108" y="1483489"/>
              <a:ext cx="1183756" cy="646331"/>
            </a:xfrm>
            <a:prstGeom prst="rect">
              <a:avLst/>
            </a:prstGeom>
            <a:noFill/>
          </p:spPr>
          <p:txBody>
            <a:bodyPr wrap="square" rtlCol="0">
              <a:spAutoFit/>
            </a:bodyPr>
            <a:lstStyle/>
            <a:p>
              <a:r>
                <a:rPr lang="en-US" dirty="0"/>
                <a:t>No opioid or SAO</a:t>
              </a:r>
            </a:p>
          </p:txBody>
        </p:sp>
        <p:sp>
          <p:nvSpPr>
            <p:cNvPr id="26" name="Rectangle 25">
              <a:extLst>
                <a:ext uri="{FF2B5EF4-FFF2-40B4-BE49-F238E27FC236}">
                  <a16:creationId xmlns:a16="http://schemas.microsoft.com/office/drawing/2014/main" id="{7D41144A-3F13-4F27-AE01-48EA3C692FE6}"/>
                </a:ext>
              </a:extLst>
            </p:cNvPr>
            <p:cNvSpPr/>
            <p:nvPr/>
          </p:nvSpPr>
          <p:spPr>
            <a:xfrm>
              <a:off x="6829647" y="1077375"/>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Patients on analgesic need lower opioid rescue </a:t>
              </a:r>
              <a:r>
                <a:rPr lang="en-US" dirty="0" err="1"/>
                <a:t>vs.placebo</a:t>
              </a:r>
              <a:r>
                <a:rPr lang="en-US" dirty="0"/>
                <a:t> (but have at least as good pain control)</a:t>
              </a:r>
            </a:p>
            <a:p>
              <a:pPr marL="285750" indent="-285750">
                <a:buFont typeface="Arial" panose="020B0604020202020204" pitchFamily="34" charset="0"/>
                <a:buChar char="•"/>
              </a:pPr>
              <a:r>
                <a:rPr lang="en-US" dirty="0"/>
                <a:t>And have lower opioid-related adverse effects</a:t>
              </a:r>
            </a:p>
          </p:txBody>
        </p:sp>
      </p:grpSp>
      <p:grpSp>
        <p:nvGrpSpPr>
          <p:cNvPr id="4" name="Group 3">
            <a:extLst>
              <a:ext uri="{FF2B5EF4-FFF2-40B4-BE49-F238E27FC236}">
                <a16:creationId xmlns:a16="http://schemas.microsoft.com/office/drawing/2014/main" id="{DCF6F9D9-9FF9-41A0-A8ED-5CB03C5A729B}"/>
              </a:ext>
            </a:extLst>
          </p:cNvPr>
          <p:cNvGrpSpPr/>
          <p:nvPr/>
        </p:nvGrpSpPr>
        <p:grpSpPr>
          <a:xfrm>
            <a:off x="173665" y="2511003"/>
            <a:ext cx="11796824" cy="1297239"/>
            <a:chOff x="173665" y="2511003"/>
            <a:chExt cx="11796824" cy="1297239"/>
          </a:xfrm>
        </p:grpSpPr>
        <p:sp>
          <p:nvSpPr>
            <p:cNvPr id="37" name="Arrow: Right 36">
              <a:extLst>
                <a:ext uri="{FF2B5EF4-FFF2-40B4-BE49-F238E27FC236}">
                  <a16:creationId xmlns:a16="http://schemas.microsoft.com/office/drawing/2014/main" id="{27432210-722E-4149-9DEF-AB8769E46762}"/>
                </a:ext>
              </a:extLst>
            </p:cNvPr>
            <p:cNvSpPr/>
            <p:nvPr/>
          </p:nvSpPr>
          <p:spPr>
            <a:xfrm>
              <a:off x="5690198" y="2638145"/>
              <a:ext cx="925033" cy="912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525D7C3-7FFA-4C03-ADA0-2B5306D0D0E8}"/>
                </a:ext>
              </a:extLst>
            </p:cNvPr>
            <p:cNvSpPr/>
            <p:nvPr/>
          </p:nvSpPr>
          <p:spPr>
            <a:xfrm>
              <a:off x="6829647" y="2511004"/>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Patients on analgesic can taper off opioids (maintaining good pain control)</a:t>
              </a:r>
            </a:p>
            <a:p>
              <a:pPr marL="285750" indent="-285750">
                <a:buFont typeface="Arial" panose="020B0604020202020204" pitchFamily="34" charset="0"/>
                <a:buChar char="•"/>
              </a:pPr>
              <a:r>
                <a:rPr lang="en-US" dirty="0"/>
                <a:t>And have lower opioid-related adverse effects</a:t>
              </a:r>
            </a:p>
            <a:p>
              <a:endParaRPr lang="en-US" dirty="0"/>
            </a:p>
          </p:txBody>
        </p:sp>
        <p:sp>
          <p:nvSpPr>
            <p:cNvPr id="73" name="Rectangle 72">
              <a:extLst>
                <a:ext uri="{FF2B5EF4-FFF2-40B4-BE49-F238E27FC236}">
                  <a16:creationId xmlns:a16="http://schemas.microsoft.com/office/drawing/2014/main" id="{A2044066-9ADD-4F07-AC3B-4270E3064DA7}"/>
                </a:ext>
              </a:extLst>
            </p:cNvPr>
            <p:cNvSpPr/>
            <p:nvPr/>
          </p:nvSpPr>
          <p:spPr>
            <a:xfrm>
              <a:off x="173665" y="2511003"/>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955FEF27-5438-4BB0-B6D0-508EB5670427}"/>
                </a:ext>
              </a:extLst>
            </p:cNvPr>
            <p:cNvCxnSpPr>
              <a:cxnSpLocks/>
            </p:cNvCxnSpPr>
            <p:nvPr/>
          </p:nvCxnSpPr>
          <p:spPr>
            <a:xfrm>
              <a:off x="668079" y="3241169"/>
              <a:ext cx="92851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75" name="Straight Connector 74">
              <a:extLst>
                <a:ext uri="{FF2B5EF4-FFF2-40B4-BE49-F238E27FC236}">
                  <a16:creationId xmlns:a16="http://schemas.microsoft.com/office/drawing/2014/main" id="{D853B1DA-0DEF-46C5-A42C-A257816CFB71}"/>
                </a:ext>
              </a:extLst>
            </p:cNvPr>
            <p:cNvCxnSpPr>
              <a:cxnSpLocks/>
            </p:cNvCxnSpPr>
            <p:nvPr/>
          </p:nvCxnSpPr>
          <p:spPr>
            <a:xfrm flipV="1">
              <a:off x="1596591" y="2906244"/>
              <a:ext cx="405880" cy="33492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76" name="Straight Connector 75">
              <a:extLst>
                <a:ext uri="{FF2B5EF4-FFF2-40B4-BE49-F238E27FC236}">
                  <a16:creationId xmlns:a16="http://schemas.microsoft.com/office/drawing/2014/main" id="{1A4D25A8-DD30-45C7-B8A6-C7506A5A30BD}"/>
                </a:ext>
              </a:extLst>
            </p:cNvPr>
            <p:cNvCxnSpPr>
              <a:cxnSpLocks/>
            </p:cNvCxnSpPr>
            <p:nvPr/>
          </p:nvCxnSpPr>
          <p:spPr>
            <a:xfrm>
              <a:off x="1630326" y="3241169"/>
              <a:ext cx="325180" cy="39163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77" name="Straight Connector 76">
              <a:extLst>
                <a:ext uri="{FF2B5EF4-FFF2-40B4-BE49-F238E27FC236}">
                  <a16:creationId xmlns:a16="http://schemas.microsoft.com/office/drawing/2014/main" id="{377D778D-5E56-48D9-8AD4-729461114C78}"/>
                </a:ext>
              </a:extLst>
            </p:cNvPr>
            <p:cNvCxnSpPr>
              <a:cxnSpLocks/>
            </p:cNvCxnSpPr>
            <p:nvPr/>
          </p:nvCxnSpPr>
          <p:spPr>
            <a:xfrm>
              <a:off x="1986521" y="2906244"/>
              <a:ext cx="190854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78" name="Straight Connector 77">
              <a:extLst>
                <a:ext uri="{FF2B5EF4-FFF2-40B4-BE49-F238E27FC236}">
                  <a16:creationId xmlns:a16="http://schemas.microsoft.com/office/drawing/2014/main" id="{6AB132D5-E2D5-422B-819F-C03B86D9725D}"/>
                </a:ext>
              </a:extLst>
            </p:cNvPr>
            <p:cNvCxnSpPr>
              <a:cxnSpLocks/>
            </p:cNvCxnSpPr>
            <p:nvPr/>
          </p:nvCxnSpPr>
          <p:spPr>
            <a:xfrm>
              <a:off x="1952855" y="3632804"/>
              <a:ext cx="1990054" cy="12408"/>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79" name="TextBox 78">
              <a:extLst>
                <a:ext uri="{FF2B5EF4-FFF2-40B4-BE49-F238E27FC236}">
                  <a16:creationId xmlns:a16="http://schemas.microsoft.com/office/drawing/2014/main" id="{DE3E01F8-6DC2-4B6E-BC94-F62A13C973C2}"/>
                </a:ext>
              </a:extLst>
            </p:cNvPr>
            <p:cNvSpPr txBox="1"/>
            <p:nvPr/>
          </p:nvSpPr>
          <p:spPr>
            <a:xfrm>
              <a:off x="1952855" y="2560983"/>
              <a:ext cx="2174358" cy="369332"/>
            </a:xfrm>
            <a:prstGeom prst="rect">
              <a:avLst/>
            </a:prstGeom>
            <a:noFill/>
          </p:spPr>
          <p:txBody>
            <a:bodyPr wrap="square" rtlCol="0">
              <a:spAutoFit/>
            </a:bodyPr>
            <a:lstStyle/>
            <a:p>
              <a:r>
                <a:rPr lang="en-US" dirty="0"/>
                <a:t>Non-opioid analgesic</a:t>
              </a:r>
            </a:p>
          </p:txBody>
        </p:sp>
        <p:sp>
          <p:nvSpPr>
            <p:cNvPr id="80" name="TextBox 79">
              <a:extLst>
                <a:ext uri="{FF2B5EF4-FFF2-40B4-BE49-F238E27FC236}">
                  <a16:creationId xmlns:a16="http://schemas.microsoft.com/office/drawing/2014/main" id="{CF05E03C-FD34-469A-809C-8B1DEC1FC464}"/>
                </a:ext>
              </a:extLst>
            </p:cNvPr>
            <p:cNvSpPr txBox="1"/>
            <p:nvPr/>
          </p:nvSpPr>
          <p:spPr>
            <a:xfrm>
              <a:off x="1961710" y="3292925"/>
              <a:ext cx="1098699" cy="369332"/>
            </a:xfrm>
            <a:prstGeom prst="rect">
              <a:avLst/>
            </a:prstGeom>
            <a:noFill/>
          </p:spPr>
          <p:txBody>
            <a:bodyPr wrap="square" rtlCol="0">
              <a:spAutoFit/>
            </a:bodyPr>
            <a:lstStyle/>
            <a:p>
              <a:r>
                <a:rPr lang="en-US" dirty="0"/>
                <a:t>Placebo</a:t>
              </a:r>
            </a:p>
          </p:txBody>
        </p:sp>
        <p:sp>
          <p:nvSpPr>
            <p:cNvPr id="81" name="TextBox 80">
              <a:extLst>
                <a:ext uri="{FF2B5EF4-FFF2-40B4-BE49-F238E27FC236}">
                  <a16:creationId xmlns:a16="http://schemas.microsoft.com/office/drawing/2014/main" id="{2EF0459D-F207-434E-9D5B-3842B7F969EE}"/>
                </a:ext>
              </a:extLst>
            </p:cNvPr>
            <p:cNvSpPr txBox="1"/>
            <p:nvPr/>
          </p:nvSpPr>
          <p:spPr>
            <a:xfrm>
              <a:off x="3599130" y="3056503"/>
              <a:ext cx="1038445" cy="369332"/>
            </a:xfrm>
            <a:prstGeom prst="rect">
              <a:avLst/>
            </a:prstGeom>
            <a:noFill/>
          </p:spPr>
          <p:txBody>
            <a:bodyPr wrap="square" rtlCol="0">
              <a:spAutoFit/>
            </a:bodyPr>
            <a:lstStyle/>
            <a:p>
              <a:r>
                <a:rPr lang="en-US" dirty="0"/>
                <a:t>Taper</a:t>
              </a:r>
            </a:p>
          </p:txBody>
        </p:sp>
        <p:sp>
          <p:nvSpPr>
            <p:cNvPr id="82" name="TextBox 81">
              <a:extLst>
                <a:ext uri="{FF2B5EF4-FFF2-40B4-BE49-F238E27FC236}">
                  <a16:creationId xmlns:a16="http://schemas.microsoft.com/office/drawing/2014/main" id="{5F81DB9D-97B4-420A-8FA6-664F80C5A61C}"/>
                </a:ext>
              </a:extLst>
            </p:cNvPr>
            <p:cNvSpPr txBox="1"/>
            <p:nvPr/>
          </p:nvSpPr>
          <p:spPr>
            <a:xfrm>
              <a:off x="583840" y="2909792"/>
              <a:ext cx="965786" cy="369332"/>
            </a:xfrm>
            <a:prstGeom prst="rect">
              <a:avLst/>
            </a:prstGeom>
            <a:noFill/>
          </p:spPr>
          <p:txBody>
            <a:bodyPr wrap="square" rtlCol="0">
              <a:spAutoFit/>
            </a:bodyPr>
            <a:lstStyle/>
            <a:p>
              <a:r>
                <a:rPr lang="en-US" dirty="0"/>
                <a:t>Opioids</a:t>
              </a:r>
            </a:p>
          </p:txBody>
        </p:sp>
      </p:grpSp>
      <p:grpSp>
        <p:nvGrpSpPr>
          <p:cNvPr id="5" name="Group 4">
            <a:extLst>
              <a:ext uri="{FF2B5EF4-FFF2-40B4-BE49-F238E27FC236}">
                <a16:creationId xmlns:a16="http://schemas.microsoft.com/office/drawing/2014/main" id="{37E480BC-2BE3-4221-B415-826200F461AB}"/>
              </a:ext>
            </a:extLst>
          </p:cNvPr>
          <p:cNvGrpSpPr/>
          <p:nvPr/>
        </p:nvGrpSpPr>
        <p:grpSpPr>
          <a:xfrm>
            <a:off x="187848" y="3955259"/>
            <a:ext cx="11796824" cy="1297239"/>
            <a:chOff x="187848" y="3955259"/>
            <a:chExt cx="11796824" cy="1297239"/>
          </a:xfrm>
        </p:grpSpPr>
        <p:sp>
          <p:nvSpPr>
            <p:cNvPr id="84" name="Arrow: Right 83">
              <a:extLst>
                <a:ext uri="{FF2B5EF4-FFF2-40B4-BE49-F238E27FC236}">
                  <a16:creationId xmlns:a16="http://schemas.microsoft.com/office/drawing/2014/main" id="{118AB9B9-39AC-493D-A3D5-AD3A6616368C}"/>
                </a:ext>
              </a:extLst>
            </p:cNvPr>
            <p:cNvSpPr/>
            <p:nvPr/>
          </p:nvSpPr>
          <p:spPr>
            <a:xfrm>
              <a:off x="5704381" y="4082401"/>
              <a:ext cx="925033" cy="912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7B685FF-9294-401B-B261-11CA576033CA}"/>
                </a:ext>
              </a:extLst>
            </p:cNvPr>
            <p:cNvSpPr/>
            <p:nvPr/>
          </p:nvSpPr>
          <p:spPr>
            <a:xfrm>
              <a:off x="6843830" y="3955260"/>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“Better opioids” associated with lower opioid-related adverse effects (and at least as good pain control)</a:t>
              </a:r>
            </a:p>
            <a:p>
              <a:pPr marL="285750" indent="-285750">
                <a:buFont typeface="Arial" panose="020B0604020202020204" pitchFamily="34" charset="0"/>
                <a:buChar char="•"/>
              </a:pPr>
              <a:r>
                <a:rPr lang="en-US" dirty="0"/>
                <a:t>And have lower opioid-related adverse effects</a:t>
              </a:r>
            </a:p>
          </p:txBody>
        </p:sp>
        <p:sp>
          <p:nvSpPr>
            <p:cNvPr id="86" name="Rectangle 85">
              <a:extLst>
                <a:ext uri="{FF2B5EF4-FFF2-40B4-BE49-F238E27FC236}">
                  <a16:creationId xmlns:a16="http://schemas.microsoft.com/office/drawing/2014/main" id="{DA3B4D08-2436-428A-87B9-089256EF4AEA}"/>
                </a:ext>
              </a:extLst>
            </p:cNvPr>
            <p:cNvSpPr/>
            <p:nvPr/>
          </p:nvSpPr>
          <p:spPr>
            <a:xfrm>
              <a:off x="187848" y="3955259"/>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Straight Connector 86">
              <a:extLst>
                <a:ext uri="{FF2B5EF4-FFF2-40B4-BE49-F238E27FC236}">
                  <a16:creationId xmlns:a16="http://schemas.microsoft.com/office/drawing/2014/main" id="{8F1B2B7E-7C23-4C70-87C8-57D77C152C60}"/>
                </a:ext>
              </a:extLst>
            </p:cNvPr>
            <p:cNvCxnSpPr>
              <a:cxnSpLocks/>
            </p:cNvCxnSpPr>
            <p:nvPr/>
          </p:nvCxnSpPr>
          <p:spPr>
            <a:xfrm>
              <a:off x="682262" y="4685425"/>
              <a:ext cx="92851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88" name="Straight Connector 87">
              <a:extLst>
                <a:ext uri="{FF2B5EF4-FFF2-40B4-BE49-F238E27FC236}">
                  <a16:creationId xmlns:a16="http://schemas.microsoft.com/office/drawing/2014/main" id="{C4AA3DF3-F8A8-444E-8D23-BB70A437D988}"/>
                </a:ext>
              </a:extLst>
            </p:cNvPr>
            <p:cNvCxnSpPr>
              <a:cxnSpLocks/>
            </p:cNvCxnSpPr>
            <p:nvPr/>
          </p:nvCxnSpPr>
          <p:spPr>
            <a:xfrm flipV="1">
              <a:off x="1610774" y="4350500"/>
              <a:ext cx="405880" cy="33492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89" name="Straight Connector 88">
              <a:extLst>
                <a:ext uri="{FF2B5EF4-FFF2-40B4-BE49-F238E27FC236}">
                  <a16:creationId xmlns:a16="http://schemas.microsoft.com/office/drawing/2014/main" id="{0934448F-6EEE-493D-A5F3-4AB94C7C0D64}"/>
                </a:ext>
              </a:extLst>
            </p:cNvPr>
            <p:cNvCxnSpPr>
              <a:cxnSpLocks/>
            </p:cNvCxnSpPr>
            <p:nvPr/>
          </p:nvCxnSpPr>
          <p:spPr>
            <a:xfrm>
              <a:off x="1644509" y="4685425"/>
              <a:ext cx="325180" cy="39163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90" name="Straight Connector 89">
              <a:extLst>
                <a:ext uri="{FF2B5EF4-FFF2-40B4-BE49-F238E27FC236}">
                  <a16:creationId xmlns:a16="http://schemas.microsoft.com/office/drawing/2014/main" id="{F7C00DA4-6596-4C03-B59C-85126FDD5A25}"/>
                </a:ext>
              </a:extLst>
            </p:cNvPr>
            <p:cNvCxnSpPr>
              <a:cxnSpLocks/>
            </p:cNvCxnSpPr>
            <p:nvPr/>
          </p:nvCxnSpPr>
          <p:spPr>
            <a:xfrm>
              <a:off x="2000704" y="4350500"/>
              <a:ext cx="190854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91" name="Straight Connector 90">
              <a:extLst>
                <a:ext uri="{FF2B5EF4-FFF2-40B4-BE49-F238E27FC236}">
                  <a16:creationId xmlns:a16="http://schemas.microsoft.com/office/drawing/2014/main" id="{5B707C2A-C11C-4C78-BB66-6102F22F21C5}"/>
                </a:ext>
              </a:extLst>
            </p:cNvPr>
            <p:cNvCxnSpPr>
              <a:cxnSpLocks/>
            </p:cNvCxnSpPr>
            <p:nvPr/>
          </p:nvCxnSpPr>
          <p:spPr>
            <a:xfrm>
              <a:off x="1967038" y="5077060"/>
              <a:ext cx="1967011"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92" name="TextBox 91">
              <a:extLst>
                <a:ext uri="{FF2B5EF4-FFF2-40B4-BE49-F238E27FC236}">
                  <a16:creationId xmlns:a16="http://schemas.microsoft.com/office/drawing/2014/main" id="{E1FBB438-6DC8-4CEA-9C8D-2E01DDC61FF1}"/>
                </a:ext>
              </a:extLst>
            </p:cNvPr>
            <p:cNvSpPr txBox="1"/>
            <p:nvPr/>
          </p:nvSpPr>
          <p:spPr>
            <a:xfrm>
              <a:off x="1967038" y="4005239"/>
              <a:ext cx="2174358" cy="369332"/>
            </a:xfrm>
            <a:prstGeom prst="rect">
              <a:avLst/>
            </a:prstGeom>
            <a:noFill/>
          </p:spPr>
          <p:txBody>
            <a:bodyPr wrap="square" rtlCol="0">
              <a:spAutoFit/>
            </a:bodyPr>
            <a:lstStyle/>
            <a:p>
              <a:r>
                <a:rPr lang="en-US" dirty="0"/>
                <a:t>Morphine</a:t>
              </a:r>
            </a:p>
          </p:txBody>
        </p:sp>
        <p:sp>
          <p:nvSpPr>
            <p:cNvPr id="93" name="TextBox 92">
              <a:extLst>
                <a:ext uri="{FF2B5EF4-FFF2-40B4-BE49-F238E27FC236}">
                  <a16:creationId xmlns:a16="http://schemas.microsoft.com/office/drawing/2014/main" id="{94D95F05-5CF2-456A-9176-0E42767982D3}"/>
                </a:ext>
              </a:extLst>
            </p:cNvPr>
            <p:cNvSpPr txBox="1"/>
            <p:nvPr/>
          </p:nvSpPr>
          <p:spPr>
            <a:xfrm>
              <a:off x="1975893" y="4737181"/>
              <a:ext cx="1508936" cy="369332"/>
            </a:xfrm>
            <a:prstGeom prst="rect">
              <a:avLst/>
            </a:prstGeom>
            <a:noFill/>
          </p:spPr>
          <p:txBody>
            <a:bodyPr wrap="square" rtlCol="0">
              <a:spAutoFit/>
            </a:bodyPr>
            <a:lstStyle/>
            <a:p>
              <a:r>
                <a:rPr lang="en-US" dirty="0"/>
                <a:t>Better opioid</a:t>
              </a:r>
            </a:p>
          </p:txBody>
        </p:sp>
      </p:grpSp>
      <p:grpSp>
        <p:nvGrpSpPr>
          <p:cNvPr id="6" name="Group 5">
            <a:extLst>
              <a:ext uri="{FF2B5EF4-FFF2-40B4-BE49-F238E27FC236}">
                <a16:creationId xmlns:a16="http://schemas.microsoft.com/office/drawing/2014/main" id="{832CF935-9A01-4665-A1FF-E262FE837F5C}"/>
              </a:ext>
            </a:extLst>
          </p:cNvPr>
          <p:cNvGrpSpPr/>
          <p:nvPr/>
        </p:nvGrpSpPr>
        <p:grpSpPr>
          <a:xfrm>
            <a:off x="202027" y="5388877"/>
            <a:ext cx="11796824" cy="1297239"/>
            <a:chOff x="202027" y="5388877"/>
            <a:chExt cx="11796824" cy="1297239"/>
          </a:xfrm>
        </p:grpSpPr>
        <p:sp>
          <p:nvSpPr>
            <p:cNvPr id="97" name="Arrow: Right 96">
              <a:extLst>
                <a:ext uri="{FF2B5EF4-FFF2-40B4-BE49-F238E27FC236}">
                  <a16:creationId xmlns:a16="http://schemas.microsoft.com/office/drawing/2014/main" id="{16C98F03-8767-4215-BCE5-F3DF69EA419C}"/>
                </a:ext>
              </a:extLst>
            </p:cNvPr>
            <p:cNvSpPr/>
            <p:nvPr/>
          </p:nvSpPr>
          <p:spPr>
            <a:xfrm>
              <a:off x="5718560" y="5516019"/>
              <a:ext cx="925033" cy="912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CCBF0BE-F5AD-4BE1-A7A5-EF87980A5E3C}"/>
                </a:ext>
              </a:extLst>
            </p:cNvPr>
            <p:cNvSpPr/>
            <p:nvPr/>
          </p:nvSpPr>
          <p:spPr>
            <a:xfrm>
              <a:off x="6858009" y="5388878"/>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“Opioid enhancer” group has lower opioid-related adverse effects (and at least as good pain control)</a:t>
              </a:r>
            </a:p>
          </p:txBody>
        </p:sp>
        <p:sp>
          <p:nvSpPr>
            <p:cNvPr id="99" name="Rectangle 98">
              <a:extLst>
                <a:ext uri="{FF2B5EF4-FFF2-40B4-BE49-F238E27FC236}">
                  <a16:creationId xmlns:a16="http://schemas.microsoft.com/office/drawing/2014/main" id="{5D5BEAC9-862A-4B73-A55E-A2D2CA3E2243}"/>
                </a:ext>
              </a:extLst>
            </p:cNvPr>
            <p:cNvSpPr/>
            <p:nvPr/>
          </p:nvSpPr>
          <p:spPr>
            <a:xfrm>
              <a:off x="202027" y="5388877"/>
              <a:ext cx="5140842" cy="1297238"/>
            </a:xfrm>
            <a:prstGeom prst="rect">
              <a:avLst/>
            </a:prstGeom>
            <a:solidFill>
              <a:srgbClr val="0033CC">
                <a:alpha val="125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a:extLst>
                <a:ext uri="{FF2B5EF4-FFF2-40B4-BE49-F238E27FC236}">
                  <a16:creationId xmlns:a16="http://schemas.microsoft.com/office/drawing/2014/main" id="{6CEF2891-B0E3-403F-9F7B-43FAECD39989}"/>
                </a:ext>
              </a:extLst>
            </p:cNvPr>
            <p:cNvCxnSpPr>
              <a:cxnSpLocks/>
            </p:cNvCxnSpPr>
            <p:nvPr/>
          </p:nvCxnSpPr>
          <p:spPr>
            <a:xfrm>
              <a:off x="696441" y="6119043"/>
              <a:ext cx="92851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1" name="Straight Connector 100">
              <a:extLst>
                <a:ext uri="{FF2B5EF4-FFF2-40B4-BE49-F238E27FC236}">
                  <a16:creationId xmlns:a16="http://schemas.microsoft.com/office/drawing/2014/main" id="{5493331E-C0A1-4D60-9940-CE7F33FAA445}"/>
                </a:ext>
              </a:extLst>
            </p:cNvPr>
            <p:cNvCxnSpPr>
              <a:cxnSpLocks/>
            </p:cNvCxnSpPr>
            <p:nvPr/>
          </p:nvCxnSpPr>
          <p:spPr>
            <a:xfrm flipV="1">
              <a:off x="1624953" y="5784118"/>
              <a:ext cx="405880" cy="33492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2" name="Straight Connector 101">
              <a:extLst>
                <a:ext uri="{FF2B5EF4-FFF2-40B4-BE49-F238E27FC236}">
                  <a16:creationId xmlns:a16="http://schemas.microsoft.com/office/drawing/2014/main" id="{D7E00A09-2F4A-482F-8778-321D9B316481}"/>
                </a:ext>
              </a:extLst>
            </p:cNvPr>
            <p:cNvCxnSpPr>
              <a:cxnSpLocks/>
            </p:cNvCxnSpPr>
            <p:nvPr/>
          </p:nvCxnSpPr>
          <p:spPr>
            <a:xfrm>
              <a:off x="1658688" y="6119043"/>
              <a:ext cx="325180" cy="391635"/>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3" name="Straight Connector 102">
              <a:extLst>
                <a:ext uri="{FF2B5EF4-FFF2-40B4-BE49-F238E27FC236}">
                  <a16:creationId xmlns:a16="http://schemas.microsoft.com/office/drawing/2014/main" id="{D99C4528-02B5-4A5D-98F7-CB443D494997}"/>
                </a:ext>
              </a:extLst>
            </p:cNvPr>
            <p:cNvCxnSpPr>
              <a:cxnSpLocks/>
            </p:cNvCxnSpPr>
            <p:nvPr/>
          </p:nvCxnSpPr>
          <p:spPr>
            <a:xfrm>
              <a:off x="2014883" y="5784118"/>
              <a:ext cx="190854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4" name="Straight Connector 103">
              <a:extLst>
                <a:ext uri="{FF2B5EF4-FFF2-40B4-BE49-F238E27FC236}">
                  <a16:creationId xmlns:a16="http://schemas.microsoft.com/office/drawing/2014/main" id="{55C75361-9752-4B16-900B-14DEFC5D25BD}"/>
                </a:ext>
              </a:extLst>
            </p:cNvPr>
            <p:cNvCxnSpPr>
              <a:cxnSpLocks/>
            </p:cNvCxnSpPr>
            <p:nvPr/>
          </p:nvCxnSpPr>
          <p:spPr>
            <a:xfrm>
              <a:off x="1981217" y="6510678"/>
              <a:ext cx="1967011"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05" name="TextBox 104">
              <a:extLst>
                <a:ext uri="{FF2B5EF4-FFF2-40B4-BE49-F238E27FC236}">
                  <a16:creationId xmlns:a16="http://schemas.microsoft.com/office/drawing/2014/main" id="{AE3F11B8-1F83-4802-A5DF-701087A10C9B}"/>
                </a:ext>
              </a:extLst>
            </p:cNvPr>
            <p:cNvSpPr txBox="1"/>
            <p:nvPr/>
          </p:nvSpPr>
          <p:spPr>
            <a:xfrm>
              <a:off x="1981217" y="5438857"/>
              <a:ext cx="2174358" cy="369332"/>
            </a:xfrm>
            <a:prstGeom prst="rect">
              <a:avLst/>
            </a:prstGeom>
            <a:noFill/>
          </p:spPr>
          <p:txBody>
            <a:bodyPr wrap="square" rtlCol="0">
              <a:spAutoFit/>
            </a:bodyPr>
            <a:lstStyle/>
            <a:p>
              <a:r>
                <a:rPr lang="en-US" dirty="0"/>
                <a:t>Opioid enhancer</a:t>
              </a:r>
            </a:p>
          </p:txBody>
        </p:sp>
        <p:sp>
          <p:nvSpPr>
            <p:cNvPr id="106" name="TextBox 105">
              <a:extLst>
                <a:ext uri="{FF2B5EF4-FFF2-40B4-BE49-F238E27FC236}">
                  <a16:creationId xmlns:a16="http://schemas.microsoft.com/office/drawing/2014/main" id="{E7720762-FF4A-4C28-894A-CEA78D03FEC4}"/>
                </a:ext>
              </a:extLst>
            </p:cNvPr>
            <p:cNvSpPr txBox="1"/>
            <p:nvPr/>
          </p:nvSpPr>
          <p:spPr>
            <a:xfrm>
              <a:off x="1990072" y="6170799"/>
              <a:ext cx="1508936" cy="369332"/>
            </a:xfrm>
            <a:prstGeom prst="rect">
              <a:avLst/>
            </a:prstGeom>
            <a:noFill/>
          </p:spPr>
          <p:txBody>
            <a:bodyPr wrap="square" rtlCol="0">
              <a:spAutoFit/>
            </a:bodyPr>
            <a:lstStyle/>
            <a:p>
              <a:r>
                <a:rPr lang="en-US" dirty="0"/>
                <a:t>Placebo</a:t>
              </a:r>
            </a:p>
          </p:txBody>
        </p:sp>
        <p:sp>
          <p:nvSpPr>
            <p:cNvPr id="107" name="TextBox 106">
              <a:extLst>
                <a:ext uri="{FF2B5EF4-FFF2-40B4-BE49-F238E27FC236}">
                  <a16:creationId xmlns:a16="http://schemas.microsoft.com/office/drawing/2014/main" id="{1D15F6AD-472D-4512-A68B-C6858208B5D4}"/>
                </a:ext>
              </a:extLst>
            </p:cNvPr>
            <p:cNvSpPr txBox="1"/>
            <p:nvPr/>
          </p:nvSpPr>
          <p:spPr>
            <a:xfrm>
              <a:off x="619288" y="5757548"/>
              <a:ext cx="965786" cy="369332"/>
            </a:xfrm>
            <a:prstGeom prst="rect">
              <a:avLst/>
            </a:prstGeom>
            <a:noFill/>
          </p:spPr>
          <p:txBody>
            <a:bodyPr wrap="square" rtlCol="0">
              <a:spAutoFit/>
            </a:bodyPr>
            <a:lstStyle/>
            <a:p>
              <a:r>
                <a:rPr lang="en-US" dirty="0"/>
                <a:t>Opioids</a:t>
              </a:r>
            </a:p>
          </p:txBody>
        </p:sp>
      </p:grpSp>
    </p:spTree>
    <p:extLst>
      <p:ext uri="{BB962C8B-B14F-4D97-AF65-F5344CB8AC3E}">
        <p14:creationId xmlns:p14="http://schemas.microsoft.com/office/powerpoint/2010/main" val="26838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C4B420-12B2-460C-8A2F-AD4F50FEF874}"/>
              </a:ext>
            </a:extLst>
          </p:cNvPr>
          <p:cNvSpPr>
            <a:spLocks noGrp="1"/>
          </p:cNvSpPr>
          <p:nvPr>
            <p:ph type="title"/>
          </p:nvPr>
        </p:nvSpPr>
        <p:spPr/>
        <p:txBody>
          <a:bodyPr/>
          <a:lstStyle/>
          <a:p>
            <a:r>
              <a:rPr lang="en-US" dirty="0"/>
              <a:t>What did we learn from this?</a:t>
            </a:r>
          </a:p>
        </p:txBody>
      </p:sp>
      <p:sp>
        <p:nvSpPr>
          <p:cNvPr id="10" name="Text Placeholder 9">
            <a:extLst>
              <a:ext uri="{FF2B5EF4-FFF2-40B4-BE49-F238E27FC236}">
                <a16:creationId xmlns:a16="http://schemas.microsoft.com/office/drawing/2014/main" id="{BED342FA-53E0-404A-B0B2-A73696D73A41}"/>
              </a:ext>
            </a:extLst>
          </p:cNvPr>
          <p:cNvSpPr>
            <a:spLocks noGrp="1"/>
          </p:cNvSpPr>
          <p:nvPr>
            <p:ph type="body" sz="quarter" idx="11"/>
          </p:nvPr>
        </p:nvSpPr>
        <p:spPr>
          <a:xfrm>
            <a:off x="1057477" y="1365250"/>
            <a:ext cx="10159871" cy="4921250"/>
          </a:xfrm>
        </p:spPr>
        <p:txBody>
          <a:bodyPr/>
          <a:lstStyle/>
          <a:p>
            <a:r>
              <a:rPr lang="en-US" dirty="0"/>
              <a:t>The concept of “opioid sparing” is meaningless without sustaining pain control</a:t>
            </a:r>
          </a:p>
          <a:p>
            <a:r>
              <a:rPr lang="en-US" dirty="0"/>
              <a:t> Opioid sparing can be conceived as decreasing the burden of opioid-related adverse effects on patients</a:t>
            </a:r>
          </a:p>
          <a:p>
            <a:r>
              <a:rPr lang="en-US" dirty="0"/>
              <a:t>This can be accomplished two ways:</a:t>
            </a:r>
          </a:p>
          <a:p>
            <a:pPr lvl="1"/>
            <a:r>
              <a:rPr lang="en-US" dirty="0"/>
              <a:t>PK: Modifying the opioid exposure (</a:t>
            </a:r>
            <a:r>
              <a:rPr lang="en-US" dirty="0">
                <a:sym typeface="Symbol" panose="05050102010706020507" pitchFamily="18" charset="2"/>
              </a:rPr>
              <a:t>dose, change PK profile, get them off)</a:t>
            </a:r>
            <a:endParaRPr lang="en-US" dirty="0"/>
          </a:p>
          <a:p>
            <a:pPr lvl="1"/>
            <a:r>
              <a:rPr lang="en-US" dirty="0"/>
              <a:t>PD: Altering the pharmacology of the opioid (NME, “enhancer”)</a:t>
            </a:r>
          </a:p>
          <a:p>
            <a:r>
              <a:rPr lang="en-US" dirty="0"/>
              <a:t>We still need to explicate opioid-related adverse effects</a:t>
            </a:r>
          </a:p>
          <a:p>
            <a:r>
              <a:rPr lang="en-US" dirty="0"/>
              <a:t>And deal with other conceptual issues</a:t>
            </a:r>
          </a:p>
        </p:txBody>
      </p:sp>
    </p:spTree>
    <p:extLst>
      <p:ext uri="{BB962C8B-B14F-4D97-AF65-F5344CB8AC3E}">
        <p14:creationId xmlns:p14="http://schemas.microsoft.com/office/powerpoint/2010/main" val="22954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500"/>
                                        <p:tgtEl>
                                          <p:spTgt spid="1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Effect transition="in" filter="fade">
                                      <p:cBhvr>
                                        <p:cTn id="3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70EC0E-29DA-4B43-9E02-01084F687B52}"/>
              </a:ext>
            </a:extLst>
          </p:cNvPr>
          <p:cNvSpPr txBox="1"/>
          <p:nvPr/>
        </p:nvSpPr>
        <p:spPr>
          <a:xfrm>
            <a:off x="1311349" y="265815"/>
            <a:ext cx="7166345" cy="584775"/>
          </a:xfrm>
          <a:prstGeom prst="rect">
            <a:avLst/>
          </a:prstGeom>
          <a:noFill/>
        </p:spPr>
        <p:txBody>
          <a:bodyPr wrap="square" rtlCol="0">
            <a:spAutoFit/>
          </a:bodyPr>
          <a:lstStyle/>
          <a:p>
            <a:r>
              <a:rPr lang="en-US" sz="3200" dirty="0"/>
              <a:t>Proposed definition of “opioid sparing”:</a:t>
            </a:r>
          </a:p>
        </p:txBody>
      </p:sp>
      <p:sp>
        <p:nvSpPr>
          <p:cNvPr id="5" name="TextBox 4">
            <a:extLst>
              <a:ext uri="{FF2B5EF4-FFF2-40B4-BE49-F238E27FC236}">
                <a16:creationId xmlns:a16="http://schemas.microsoft.com/office/drawing/2014/main" id="{C210B226-D7FD-4FC5-BBD2-F3B580F74E78}"/>
              </a:ext>
            </a:extLst>
          </p:cNvPr>
          <p:cNvSpPr txBox="1"/>
          <p:nvPr/>
        </p:nvSpPr>
        <p:spPr>
          <a:xfrm>
            <a:off x="1525772" y="2110563"/>
            <a:ext cx="9287539" cy="22467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800" dirty="0"/>
              <a:t>The implementation of an intervention to reduce the adverse effects of opioids on patients, while maintaining or enhancing pain control, by either decreasing the opioid dose, tapering it off completely, modifying its pharmacokinetic profile, or modifying its pharmacodynamic properties</a:t>
            </a:r>
          </a:p>
        </p:txBody>
      </p:sp>
    </p:spTree>
    <p:extLst>
      <p:ext uri="{BB962C8B-B14F-4D97-AF65-F5344CB8AC3E}">
        <p14:creationId xmlns:p14="http://schemas.microsoft.com/office/powerpoint/2010/main" val="163409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2237-D8E6-4B13-A2A4-ADC3663BBFBB}"/>
              </a:ext>
            </a:extLst>
          </p:cNvPr>
          <p:cNvSpPr>
            <a:spLocks noGrp="1"/>
          </p:cNvSpPr>
          <p:nvPr>
            <p:ph type="title"/>
          </p:nvPr>
        </p:nvSpPr>
        <p:spPr/>
        <p:txBody>
          <a:bodyPr/>
          <a:lstStyle/>
          <a:p>
            <a:r>
              <a:rPr lang="en-US" dirty="0"/>
              <a:t>Opioid-Related Adverse Effects</a:t>
            </a:r>
          </a:p>
        </p:txBody>
      </p:sp>
      <p:sp>
        <p:nvSpPr>
          <p:cNvPr id="3" name="Text Placeholder 2">
            <a:extLst>
              <a:ext uri="{FF2B5EF4-FFF2-40B4-BE49-F238E27FC236}">
                <a16:creationId xmlns:a16="http://schemas.microsoft.com/office/drawing/2014/main" id="{F23AFFC7-C7C7-4923-A46D-0A939A276228}"/>
              </a:ext>
            </a:extLst>
          </p:cNvPr>
          <p:cNvSpPr>
            <a:spLocks noGrp="1"/>
          </p:cNvSpPr>
          <p:nvPr>
            <p:ph type="body" sz="quarter" idx="11"/>
          </p:nvPr>
        </p:nvSpPr>
        <p:spPr>
          <a:xfrm>
            <a:off x="1057477" y="1365250"/>
            <a:ext cx="10815937" cy="4921250"/>
          </a:xfrm>
        </p:spPr>
        <p:txBody>
          <a:bodyPr>
            <a:normAutofit/>
          </a:bodyPr>
          <a:lstStyle/>
          <a:p>
            <a:r>
              <a:rPr lang="en-US" sz="2400" dirty="0"/>
              <a:t>Individual side effects (e.g. nausea, vomiting, dizziness, sedation)</a:t>
            </a:r>
          </a:p>
          <a:p>
            <a:r>
              <a:rPr lang="en-US" sz="2400" dirty="0"/>
              <a:t>Opioid-related side effects as a whole (a syndrome)</a:t>
            </a:r>
          </a:p>
          <a:p>
            <a:r>
              <a:rPr lang="en-US" sz="2400" dirty="0"/>
              <a:t>Endocrinopathy</a:t>
            </a:r>
          </a:p>
          <a:p>
            <a:r>
              <a:rPr lang="en-US" sz="2400" dirty="0"/>
              <a:t>Cardiorespiratory depression (overdose) – fatal, non-fatal</a:t>
            </a:r>
          </a:p>
          <a:p>
            <a:r>
              <a:rPr lang="en-US" sz="2400" dirty="0"/>
              <a:t>Abuse</a:t>
            </a:r>
          </a:p>
          <a:p>
            <a:r>
              <a:rPr lang="en-US" sz="2400" dirty="0"/>
              <a:t>Addiction</a:t>
            </a:r>
          </a:p>
        </p:txBody>
      </p:sp>
    </p:spTree>
    <p:custDataLst>
      <p:tags r:id="rId1"/>
    </p:custDataLst>
    <p:extLst>
      <p:ext uri="{BB962C8B-B14F-4D97-AF65-F5344CB8AC3E}">
        <p14:creationId xmlns:p14="http://schemas.microsoft.com/office/powerpoint/2010/main" val="126423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1677-87B2-4506-89AB-FD3FA3367CFE}"/>
              </a:ext>
            </a:extLst>
          </p:cNvPr>
          <p:cNvSpPr>
            <a:spLocks noGrp="1"/>
          </p:cNvSpPr>
          <p:nvPr>
            <p:ph type="title"/>
          </p:nvPr>
        </p:nvSpPr>
        <p:spPr/>
        <p:txBody>
          <a:bodyPr/>
          <a:lstStyle/>
          <a:p>
            <a:r>
              <a:rPr lang="en-US" dirty="0"/>
              <a:t>Is “opioid side effects” a syndrome?</a:t>
            </a:r>
          </a:p>
        </p:txBody>
      </p:sp>
      <p:sp>
        <p:nvSpPr>
          <p:cNvPr id="3" name="Text Placeholder 2">
            <a:extLst>
              <a:ext uri="{FF2B5EF4-FFF2-40B4-BE49-F238E27FC236}">
                <a16:creationId xmlns:a16="http://schemas.microsoft.com/office/drawing/2014/main" id="{DE167ECD-EEB9-40A5-8511-FF6243FC2CCA}"/>
              </a:ext>
            </a:extLst>
          </p:cNvPr>
          <p:cNvSpPr>
            <a:spLocks noGrp="1"/>
          </p:cNvSpPr>
          <p:nvPr>
            <p:ph type="body" sz="quarter" idx="11"/>
          </p:nvPr>
        </p:nvSpPr>
        <p:spPr>
          <a:xfrm>
            <a:off x="1036212" y="1960378"/>
            <a:ext cx="3806917" cy="2937244"/>
          </a:xfrm>
        </p:spPr>
        <p:style>
          <a:lnRef idx="2">
            <a:schemeClr val="accent5">
              <a:shade val="50000"/>
            </a:schemeClr>
          </a:lnRef>
          <a:fillRef idx="1">
            <a:schemeClr val="accent5"/>
          </a:fillRef>
          <a:effectRef idx="0">
            <a:schemeClr val="accent5"/>
          </a:effectRef>
          <a:fontRef idx="minor">
            <a:schemeClr val="lt1"/>
          </a:fontRef>
        </p:style>
        <p:txBody>
          <a:bodyPr anchor="ctr"/>
          <a:lstStyle/>
          <a:p>
            <a:pPr marL="0" indent="0" algn="ctr">
              <a:buNone/>
            </a:pPr>
            <a:r>
              <a:rPr lang="en-US" i="1" dirty="0"/>
              <a:t>A group of signs and symptoms that occur together and characterize a particular abnormality or condition</a:t>
            </a:r>
          </a:p>
          <a:p>
            <a:pPr marL="0" indent="0" algn="r">
              <a:buNone/>
            </a:pPr>
            <a:r>
              <a:rPr lang="en-US" sz="2000" dirty="0"/>
              <a:t>-Merriam-Webster, 2018</a:t>
            </a:r>
          </a:p>
        </p:txBody>
      </p:sp>
      <p:sp>
        <p:nvSpPr>
          <p:cNvPr id="4" name="TextBox 3">
            <a:extLst>
              <a:ext uri="{FF2B5EF4-FFF2-40B4-BE49-F238E27FC236}">
                <a16:creationId xmlns:a16="http://schemas.microsoft.com/office/drawing/2014/main" id="{1D4CFC78-E25C-42C4-BFCF-F363B784D5E1}"/>
              </a:ext>
            </a:extLst>
          </p:cNvPr>
          <p:cNvSpPr txBox="1"/>
          <p:nvPr/>
        </p:nvSpPr>
        <p:spPr>
          <a:xfrm>
            <a:off x="6820786" y="1334386"/>
            <a:ext cx="4417828" cy="4154984"/>
          </a:xfrm>
          <a:prstGeom prst="rect">
            <a:avLst/>
          </a:prstGeom>
          <a:noFill/>
        </p:spPr>
        <p:txBody>
          <a:bodyPr wrap="square" rtlCol="0">
            <a:spAutoFit/>
          </a:bodyPr>
          <a:lstStyle/>
          <a:p>
            <a:r>
              <a:rPr lang="en-US" sz="2400" b="1" dirty="0"/>
              <a:t>Opioid Withdrawal Syndrome:</a:t>
            </a:r>
          </a:p>
          <a:p>
            <a:pPr marL="342900" indent="-342900">
              <a:buFont typeface="Arial" panose="020B0604020202020204" pitchFamily="34" charset="0"/>
              <a:buChar char="•"/>
            </a:pPr>
            <a:r>
              <a:rPr lang="en-US" sz="2400" dirty="0"/>
              <a:t>Nausea</a:t>
            </a:r>
          </a:p>
          <a:p>
            <a:pPr marL="342900" indent="-342900">
              <a:buFont typeface="Arial" panose="020B0604020202020204" pitchFamily="34" charset="0"/>
              <a:buChar char="•"/>
            </a:pPr>
            <a:r>
              <a:rPr lang="en-US" sz="2400" dirty="0"/>
              <a:t>Stomach cramps</a:t>
            </a:r>
          </a:p>
          <a:p>
            <a:pPr marL="342900" indent="-342900">
              <a:buFont typeface="Arial" panose="020B0604020202020204" pitchFamily="34" charset="0"/>
              <a:buChar char="•"/>
            </a:pPr>
            <a:r>
              <a:rPr lang="en-US" sz="2400" dirty="0"/>
              <a:t>Muscle twitching</a:t>
            </a:r>
          </a:p>
          <a:p>
            <a:pPr marL="342900" indent="-342900">
              <a:buFont typeface="Arial" panose="020B0604020202020204" pitchFamily="34" charset="0"/>
              <a:buChar char="•"/>
            </a:pPr>
            <a:r>
              <a:rPr lang="en-US" sz="2400" dirty="0"/>
              <a:t>Feeling cold</a:t>
            </a:r>
          </a:p>
          <a:p>
            <a:pPr marL="342900" indent="-342900">
              <a:buFont typeface="Arial" panose="020B0604020202020204" pitchFamily="34" charset="0"/>
              <a:buChar char="•"/>
            </a:pPr>
            <a:r>
              <a:rPr lang="en-US" sz="2400" dirty="0"/>
              <a:t>Palpitations</a:t>
            </a:r>
          </a:p>
          <a:p>
            <a:pPr marL="342900" indent="-342900">
              <a:buFont typeface="Arial" panose="020B0604020202020204" pitchFamily="34" charset="0"/>
              <a:buChar char="•"/>
            </a:pPr>
            <a:r>
              <a:rPr lang="en-US" sz="2400" dirty="0"/>
              <a:t>Muscle tension</a:t>
            </a:r>
          </a:p>
          <a:p>
            <a:pPr marL="342900" indent="-342900">
              <a:buFont typeface="Arial" panose="020B0604020202020204" pitchFamily="34" charset="0"/>
              <a:buChar char="•"/>
            </a:pPr>
            <a:r>
              <a:rPr lang="en-US" sz="2400" dirty="0"/>
              <a:t>Aches and pains</a:t>
            </a:r>
          </a:p>
          <a:p>
            <a:pPr marL="342900" indent="-342900">
              <a:buFont typeface="Arial" panose="020B0604020202020204" pitchFamily="34" charset="0"/>
              <a:buChar char="•"/>
            </a:pPr>
            <a:r>
              <a:rPr lang="en-US" sz="2400" dirty="0"/>
              <a:t>Yawning</a:t>
            </a:r>
          </a:p>
          <a:p>
            <a:pPr marL="342900" indent="-342900">
              <a:buFont typeface="Arial" panose="020B0604020202020204" pitchFamily="34" charset="0"/>
              <a:buChar char="•"/>
            </a:pPr>
            <a:r>
              <a:rPr lang="en-US" sz="2400" dirty="0"/>
              <a:t>Runny eyes</a:t>
            </a:r>
          </a:p>
          <a:p>
            <a:pPr marL="342900" indent="-342900">
              <a:buFont typeface="Arial" panose="020B0604020202020204" pitchFamily="34" charset="0"/>
              <a:buChar char="•"/>
            </a:pPr>
            <a:r>
              <a:rPr lang="en-US" sz="2400" dirty="0"/>
              <a:t>Insomnia</a:t>
            </a:r>
          </a:p>
        </p:txBody>
      </p:sp>
    </p:spTree>
    <p:extLst>
      <p:ext uri="{BB962C8B-B14F-4D97-AF65-F5344CB8AC3E}">
        <p14:creationId xmlns:p14="http://schemas.microsoft.com/office/powerpoint/2010/main" val="32949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360F-8772-4B24-9AF7-C72DC5F63CAC}"/>
              </a:ext>
            </a:extLst>
          </p:cNvPr>
          <p:cNvSpPr>
            <a:spLocks noGrp="1"/>
          </p:cNvSpPr>
          <p:nvPr>
            <p:ph type="title"/>
          </p:nvPr>
        </p:nvSpPr>
        <p:spPr/>
        <p:txBody>
          <a:bodyPr/>
          <a:lstStyle/>
          <a:p>
            <a:r>
              <a:rPr lang="en-US" dirty="0"/>
              <a:t>Yes, opioid side effects is a syndrome</a:t>
            </a:r>
          </a:p>
        </p:txBody>
      </p:sp>
      <p:pic>
        <p:nvPicPr>
          <p:cNvPr id="4" name="Picture 3">
            <a:extLst>
              <a:ext uri="{FF2B5EF4-FFF2-40B4-BE49-F238E27FC236}">
                <a16:creationId xmlns:a16="http://schemas.microsoft.com/office/drawing/2014/main" id="{21EED5D3-C5D1-42EE-A337-E14A603E3F19}"/>
              </a:ext>
            </a:extLst>
          </p:cNvPr>
          <p:cNvPicPr>
            <a:picLocks noChangeAspect="1"/>
          </p:cNvPicPr>
          <p:nvPr/>
        </p:nvPicPr>
        <p:blipFill>
          <a:blip r:embed="rId2"/>
          <a:stretch>
            <a:fillRect/>
          </a:stretch>
        </p:blipFill>
        <p:spPr>
          <a:xfrm>
            <a:off x="832728" y="1121368"/>
            <a:ext cx="10688324" cy="5340404"/>
          </a:xfrm>
          <a:prstGeom prst="rect">
            <a:avLst/>
          </a:prstGeom>
        </p:spPr>
      </p:pic>
      <p:sp>
        <p:nvSpPr>
          <p:cNvPr id="5" name="TextBox 4">
            <a:extLst>
              <a:ext uri="{FF2B5EF4-FFF2-40B4-BE49-F238E27FC236}">
                <a16:creationId xmlns:a16="http://schemas.microsoft.com/office/drawing/2014/main" id="{57E13843-1FF2-48C9-B274-FB8E3879B7DA}"/>
              </a:ext>
            </a:extLst>
          </p:cNvPr>
          <p:cNvSpPr txBox="1"/>
          <p:nvPr/>
        </p:nvSpPr>
        <p:spPr>
          <a:xfrm>
            <a:off x="4401879" y="6493670"/>
            <a:ext cx="7044070" cy="369332"/>
          </a:xfrm>
          <a:prstGeom prst="rect">
            <a:avLst/>
          </a:prstGeom>
          <a:noFill/>
        </p:spPr>
        <p:txBody>
          <a:bodyPr wrap="square" rtlCol="0">
            <a:spAutoFit/>
          </a:bodyPr>
          <a:lstStyle/>
          <a:p>
            <a:pPr algn="r"/>
            <a:r>
              <a:rPr lang="en-US" dirty="0"/>
              <a:t>Katz N et al, APS, 2005; </a:t>
            </a:r>
            <a:r>
              <a:rPr lang="da-DK" dirty="0"/>
              <a:t>Butler et al, J Anesth Clin Res 2012</a:t>
            </a:r>
            <a:r>
              <a:rPr lang="en-US" dirty="0"/>
              <a:t> </a:t>
            </a:r>
          </a:p>
        </p:txBody>
      </p:sp>
    </p:spTree>
    <p:extLst>
      <p:ext uri="{BB962C8B-B14F-4D97-AF65-F5344CB8AC3E}">
        <p14:creationId xmlns:p14="http://schemas.microsoft.com/office/powerpoint/2010/main" val="386347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C509-E75D-4AC3-8E0F-F51532649D7F}"/>
              </a:ext>
            </a:extLst>
          </p:cNvPr>
          <p:cNvSpPr>
            <a:spLocks noGrp="1"/>
          </p:cNvSpPr>
          <p:nvPr>
            <p:ph type="title"/>
          </p:nvPr>
        </p:nvSpPr>
        <p:spPr/>
        <p:txBody>
          <a:bodyPr/>
          <a:lstStyle/>
          <a:p>
            <a:r>
              <a:rPr lang="en-US" dirty="0"/>
              <a:t>Psychometrics of OSES: items represent one factor</a:t>
            </a:r>
          </a:p>
        </p:txBody>
      </p:sp>
      <p:sp>
        <p:nvSpPr>
          <p:cNvPr id="3" name="Text Placeholder 2">
            <a:extLst>
              <a:ext uri="{FF2B5EF4-FFF2-40B4-BE49-F238E27FC236}">
                <a16:creationId xmlns:a16="http://schemas.microsoft.com/office/drawing/2014/main" id="{13DEC837-3346-4E87-806D-82CB5BCD86CA}"/>
              </a:ext>
            </a:extLst>
          </p:cNvPr>
          <p:cNvSpPr>
            <a:spLocks noGrp="1"/>
          </p:cNvSpPr>
          <p:nvPr>
            <p:ph type="body" sz="quarter" idx="11"/>
          </p:nvPr>
        </p:nvSpPr>
        <p:spPr>
          <a:xfrm>
            <a:off x="1057477" y="1365250"/>
            <a:ext cx="9963169" cy="4647462"/>
          </a:xfrm>
        </p:spPr>
        <p:txBody>
          <a:bodyPr>
            <a:normAutofit fontScale="70000" lnSpcReduction="20000"/>
          </a:bodyPr>
          <a:lstStyle/>
          <a:p>
            <a:r>
              <a:rPr lang="en-US" dirty="0"/>
              <a:t>Part of a larger project developing a “Post-Operative Recovery Index”</a:t>
            </a:r>
          </a:p>
          <a:p>
            <a:r>
              <a:rPr lang="en-US" dirty="0"/>
              <a:t>Content validity established in 97 patients with acute pain and 12 professionals using concept mapping</a:t>
            </a:r>
          </a:p>
          <a:p>
            <a:r>
              <a:rPr lang="en-US" dirty="0"/>
              <a:t>Conceptual evaluation and item reduction in 48 patients</a:t>
            </a:r>
          </a:p>
          <a:p>
            <a:r>
              <a:rPr lang="en-US" dirty="0"/>
              <a:t>Testing of alpha version in 106 patients, creation of final version</a:t>
            </a:r>
          </a:p>
          <a:p>
            <a:r>
              <a:rPr lang="en-US" dirty="0"/>
              <a:t>Cross-validation of final version in 132 patients</a:t>
            </a:r>
          </a:p>
          <a:p>
            <a:r>
              <a:rPr lang="en-US" dirty="0"/>
              <a:t>22-item OSES developed</a:t>
            </a:r>
          </a:p>
          <a:p>
            <a:pPr defTabSz="3762375">
              <a:buFontTx/>
              <a:buChar char="•"/>
            </a:pPr>
            <a:r>
              <a:rPr lang="en-US" dirty="0">
                <a:solidFill>
                  <a:srgbClr val="FFFF00"/>
                </a:solidFill>
              </a:rPr>
              <a:t>Exploratory factor analysis yielded one primary factor </a:t>
            </a:r>
            <a:r>
              <a:rPr lang="en-US" dirty="0"/>
              <a:t>(eigen value of 9.21, explaining about 42% of the variance)</a:t>
            </a:r>
          </a:p>
          <a:p>
            <a:pPr defTabSz="3762375">
              <a:buFontTx/>
              <a:buChar char="•"/>
            </a:pPr>
            <a:r>
              <a:rPr lang="en-US" dirty="0">
                <a:solidFill>
                  <a:srgbClr val="FFFF00"/>
                </a:solidFill>
              </a:rPr>
              <a:t>Internal consistency of items was satisfactory </a:t>
            </a:r>
            <a:r>
              <a:rPr lang="en-US" dirty="0"/>
              <a:t>(coefficient alpha=0.93).</a:t>
            </a:r>
          </a:p>
          <a:p>
            <a:pPr defTabSz="3762375">
              <a:buFontTx/>
              <a:buChar char="•"/>
            </a:pPr>
            <a:r>
              <a:rPr lang="en-US" dirty="0">
                <a:cs typeface="Times New Roman" pitchFamily="18" charset="0"/>
              </a:rPr>
              <a:t>Correlations between the mean of these 22 items and </a:t>
            </a:r>
            <a:r>
              <a:rPr lang="en-US" i="1" dirty="0">
                <a:cs typeface="Times New Roman" pitchFamily="18" charset="0"/>
              </a:rPr>
              <a:t>a priori</a:t>
            </a:r>
            <a:r>
              <a:rPr lang="en-US" dirty="0">
                <a:cs typeface="Times New Roman" pitchFamily="18" charset="0"/>
              </a:rPr>
              <a:t> selected comparison measures were high (</a:t>
            </a:r>
            <a:r>
              <a:rPr lang="en-US" dirty="0" err="1">
                <a:cs typeface="Times New Roman" pitchFamily="18" charset="0"/>
              </a:rPr>
              <a:t>rs</a:t>
            </a:r>
            <a:r>
              <a:rPr lang="en-US" dirty="0">
                <a:cs typeface="Times New Roman" pitchFamily="18" charset="0"/>
              </a:rPr>
              <a:t> = .75 to .80)</a:t>
            </a:r>
            <a:endParaRPr lang="en-US" dirty="0"/>
          </a:p>
          <a:p>
            <a:pPr defTabSz="3762375">
              <a:buFontTx/>
              <a:buChar char="•"/>
            </a:pPr>
            <a:r>
              <a:rPr lang="en-US" dirty="0"/>
              <a:t>Item-level test-retest analyses indicated all item were stable (test-retest correlations &gt;0.50)</a:t>
            </a:r>
          </a:p>
          <a:p>
            <a:pPr defTabSz="3762375">
              <a:buFontTx/>
              <a:buChar char="•"/>
            </a:pPr>
            <a:r>
              <a:rPr lang="en-US" dirty="0"/>
              <a:t>Discriminant validity established between patients who had and had not taken an opioid, and in 3 subsequent RCTs in acute pain</a:t>
            </a:r>
          </a:p>
          <a:p>
            <a:endParaRPr lang="en-US" dirty="0"/>
          </a:p>
          <a:p>
            <a:endParaRPr lang="en-US" dirty="0"/>
          </a:p>
          <a:p>
            <a:endParaRPr lang="en-US" dirty="0"/>
          </a:p>
        </p:txBody>
      </p:sp>
      <p:sp>
        <p:nvSpPr>
          <p:cNvPr id="4" name="TextBox 3">
            <a:extLst>
              <a:ext uri="{FF2B5EF4-FFF2-40B4-BE49-F238E27FC236}">
                <a16:creationId xmlns:a16="http://schemas.microsoft.com/office/drawing/2014/main" id="{5136547B-2836-4F8E-9E03-E73348480F29}"/>
              </a:ext>
            </a:extLst>
          </p:cNvPr>
          <p:cNvSpPr txBox="1"/>
          <p:nvPr/>
        </p:nvSpPr>
        <p:spPr>
          <a:xfrm>
            <a:off x="3439633" y="6454764"/>
            <a:ext cx="7910623" cy="369332"/>
          </a:xfrm>
          <a:prstGeom prst="rect">
            <a:avLst/>
          </a:prstGeom>
          <a:noFill/>
        </p:spPr>
        <p:txBody>
          <a:bodyPr wrap="square" rtlCol="0">
            <a:spAutoFit/>
          </a:bodyPr>
          <a:lstStyle/>
          <a:p>
            <a:pPr algn="r"/>
            <a:r>
              <a:rPr lang="en-US" dirty="0"/>
              <a:t>Katz N et al, APS, 2005; </a:t>
            </a:r>
            <a:r>
              <a:rPr lang="da-DK" dirty="0"/>
              <a:t>Butler et al, J Anesth Clin Res 2012; Inflexxion, data on file</a:t>
            </a:r>
            <a:r>
              <a:rPr lang="en-US" dirty="0"/>
              <a:t> </a:t>
            </a:r>
          </a:p>
        </p:txBody>
      </p:sp>
    </p:spTree>
    <p:extLst>
      <p:ext uri="{BB962C8B-B14F-4D97-AF65-F5344CB8AC3E}">
        <p14:creationId xmlns:p14="http://schemas.microsoft.com/office/powerpoint/2010/main" val="385294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1545-5BD2-462C-932E-9F1B4F721315}"/>
              </a:ext>
            </a:extLst>
          </p:cNvPr>
          <p:cNvSpPr>
            <a:spLocks noGrp="1"/>
          </p:cNvSpPr>
          <p:nvPr>
            <p:ph type="title"/>
          </p:nvPr>
        </p:nvSpPr>
        <p:spPr>
          <a:xfrm>
            <a:off x="1587731" y="311170"/>
            <a:ext cx="9847585" cy="612028"/>
          </a:xfrm>
        </p:spPr>
        <p:txBody>
          <a:bodyPr>
            <a:normAutofit/>
          </a:bodyPr>
          <a:lstStyle/>
          <a:p>
            <a:r>
              <a:rPr lang="en-US" dirty="0"/>
              <a:t>Measuring </a:t>
            </a:r>
            <a:r>
              <a:rPr lang="en-US" u="sng" dirty="0"/>
              <a:t>individual side effects</a:t>
            </a:r>
          </a:p>
        </p:txBody>
      </p:sp>
      <p:sp>
        <p:nvSpPr>
          <p:cNvPr id="3" name="Text Placeholder 2">
            <a:extLst>
              <a:ext uri="{FF2B5EF4-FFF2-40B4-BE49-F238E27FC236}">
                <a16:creationId xmlns:a16="http://schemas.microsoft.com/office/drawing/2014/main" id="{6CF005E3-5C7C-4B59-AC15-BAF2DDE6A6CE}"/>
              </a:ext>
            </a:extLst>
          </p:cNvPr>
          <p:cNvSpPr>
            <a:spLocks noGrp="1"/>
          </p:cNvSpPr>
          <p:nvPr>
            <p:ph type="body" sz="quarter" idx="11"/>
          </p:nvPr>
        </p:nvSpPr>
        <p:spPr>
          <a:xfrm>
            <a:off x="987856" y="1196975"/>
            <a:ext cx="6656953" cy="4921250"/>
          </a:xfrm>
          <a:ln>
            <a:solidFill>
              <a:schemeClr val="tx1"/>
            </a:solidFill>
          </a:ln>
        </p:spPr>
        <p:txBody>
          <a:bodyPr anchor="ctr">
            <a:normAutofit/>
          </a:bodyPr>
          <a:lstStyle/>
          <a:p>
            <a:pPr marL="0" indent="0">
              <a:buNone/>
            </a:pPr>
            <a:r>
              <a:rPr lang="en-US" dirty="0"/>
              <a:t>Let’s take </a:t>
            </a:r>
            <a:r>
              <a:rPr lang="en-US" dirty="0">
                <a:solidFill>
                  <a:srgbClr val="FFFF00"/>
                </a:solidFill>
              </a:rPr>
              <a:t>SEDATION</a:t>
            </a:r>
            <a:r>
              <a:rPr lang="en-US" dirty="0"/>
              <a:t> as an example </a:t>
            </a:r>
          </a:p>
          <a:p>
            <a:r>
              <a:rPr lang="en-US" dirty="0"/>
              <a:t>Opioid dose</a:t>
            </a:r>
          </a:p>
          <a:p>
            <a:r>
              <a:rPr lang="en-US" dirty="0"/>
              <a:t>Laboratory tests</a:t>
            </a:r>
          </a:p>
          <a:p>
            <a:pPr lvl="1"/>
            <a:r>
              <a:rPr lang="en-US" dirty="0"/>
              <a:t>EEG?</a:t>
            </a:r>
          </a:p>
          <a:p>
            <a:r>
              <a:rPr lang="en-US" dirty="0"/>
              <a:t>Single-item instruments: </a:t>
            </a:r>
          </a:p>
          <a:p>
            <a:pPr lvl="1"/>
            <a:r>
              <a:rPr lang="en-US" dirty="0"/>
              <a:t>“How sleepy are you?”</a:t>
            </a:r>
          </a:p>
          <a:p>
            <a:r>
              <a:rPr lang="en-US" dirty="0"/>
              <a:t>Multi-item instruments: </a:t>
            </a:r>
          </a:p>
          <a:p>
            <a:pPr lvl="1"/>
            <a:r>
              <a:rPr lang="en-US" dirty="0" err="1"/>
              <a:t>Eppworth</a:t>
            </a:r>
            <a:r>
              <a:rPr lang="en-US" dirty="0"/>
              <a:t> Sleepiness Scale</a:t>
            </a:r>
          </a:p>
          <a:p>
            <a:pPr lvl="1"/>
            <a:r>
              <a:rPr lang="en-US" dirty="0"/>
              <a:t>MOS Sleep Scale</a:t>
            </a:r>
          </a:p>
          <a:p>
            <a:r>
              <a:rPr lang="en-US" dirty="0"/>
              <a:t>Adverse event capture</a:t>
            </a:r>
            <a:endParaRPr lang="en-US" sz="2400" dirty="0"/>
          </a:p>
        </p:txBody>
      </p:sp>
      <p:pic>
        <p:nvPicPr>
          <p:cNvPr id="4" name="Picture 3">
            <a:extLst>
              <a:ext uri="{FF2B5EF4-FFF2-40B4-BE49-F238E27FC236}">
                <a16:creationId xmlns:a16="http://schemas.microsoft.com/office/drawing/2014/main" id="{D950ACF2-110D-4B27-9B2D-1CBBED586CF1}"/>
              </a:ext>
            </a:extLst>
          </p:cNvPr>
          <p:cNvPicPr>
            <a:picLocks noChangeAspect="1"/>
          </p:cNvPicPr>
          <p:nvPr/>
        </p:nvPicPr>
        <p:blipFill>
          <a:blip r:embed="rId2"/>
          <a:stretch>
            <a:fillRect/>
          </a:stretch>
        </p:blipFill>
        <p:spPr>
          <a:xfrm>
            <a:off x="7907821" y="1301980"/>
            <a:ext cx="4073541" cy="2355620"/>
          </a:xfrm>
          <a:prstGeom prst="rect">
            <a:avLst/>
          </a:prstGeom>
        </p:spPr>
      </p:pic>
    </p:spTree>
    <p:extLst>
      <p:ext uri="{BB962C8B-B14F-4D97-AF65-F5344CB8AC3E}">
        <p14:creationId xmlns:p14="http://schemas.microsoft.com/office/powerpoint/2010/main" val="2148846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N001-20171218-Meeting_Final[20180303150222208].mdb"/>
  <p:tag name="ARS_RESPONSE_PERSONNUM" val="3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30"/>
  <p:tag name="ARS_SLIDE_PARTICIPANTNUM" val="3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Lst>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5B9BD5"/>
      </a:accent1>
      <a:accent2>
        <a:srgbClr val="ED7D31"/>
      </a:accent2>
      <a:accent3>
        <a:srgbClr val="A5A5A5"/>
      </a:accent3>
      <a:accent4>
        <a:srgbClr val="E8B007"/>
      </a:accent4>
      <a:accent5>
        <a:srgbClr val="4472C4"/>
      </a:accent5>
      <a:accent6>
        <a:srgbClr val="70AD47"/>
      </a:accent6>
      <a:hlink>
        <a:srgbClr val="0563C1"/>
      </a:hlink>
      <a:folHlink>
        <a:srgbClr val="954F72"/>
      </a:folHlink>
    </a:clrScheme>
    <a:fontScheme name="Custom 2">
      <a:majorFont>
        <a:latin typeface="Whitney Book"/>
        <a:ea typeface=""/>
        <a:cs typeface=""/>
      </a:majorFont>
      <a:minorFont>
        <a:latin typeface="Whitney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5786</TotalTime>
  <Words>969</Words>
  <Application>Microsoft Office PowerPoint</Application>
  <PresentationFormat>Widescreen</PresentationFormat>
  <Paragraphs>175</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DINCondensed</vt:lpstr>
      <vt:lpstr>Symbol</vt:lpstr>
      <vt:lpstr>Times New Roman</vt:lpstr>
      <vt:lpstr>Whitney Book</vt:lpstr>
      <vt:lpstr>Office Theme</vt:lpstr>
      <vt:lpstr>  Opioid-sparing clinical trial objectives and outcomes: chronic pain  Nathaniel Katz, MD, MS Associate Professor of Anesthesia, Tufts University CEO, Analgesic Solutions</vt:lpstr>
      <vt:lpstr>Scenarios    Hypotheses</vt:lpstr>
      <vt:lpstr>What did we learn from this?</vt:lpstr>
      <vt:lpstr>PowerPoint Presentation</vt:lpstr>
      <vt:lpstr>Opioid-Related Adverse Effects</vt:lpstr>
      <vt:lpstr>Is “opioid side effects” a syndrome?</vt:lpstr>
      <vt:lpstr>Yes, opioid side effects is a syndrome</vt:lpstr>
      <vt:lpstr>Psychometrics of OSES: items represent one factor</vt:lpstr>
      <vt:lpstr>Measuring individual side effects</vt:lpstr>
      <vt:lpstr>Measuring the syndrome opioid side effects </vt:lpstr>
      <vt:lpstr>Getting more out of AE reports</vt:lpstr>
      <vt:lpstr>PowerPoint Presentation</vt:lpstr>
      <vt:lpstr>Interpretation and Reporting Issues</vt:lpstr>
      <vt:lpstr>Summary </vt:lpstr>
      <vt:lpstr>Discussion???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jewett</dc:creator>
  <cp:lastModifiedBy>Nathaniel Katz</cp:lastModifiedBy>
  <cp:revision>149</cp:revision>
  <dcterms:created xsi:type="dcterms:W3CDTF">2017-04-12T19:17:56Z</dcterms:created>
  <dcterms:modified xsi:type="dcterms:W3CDTF">2018-07-26T03:17:28Z</dcterms:modified>
</cp:coreProperties>
</file>