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88" r:id="rId2"/>
    <p:sldMasterId id="2147483725" r:id="rId3"/>
    <p:sldMasterId id="2147483762" r:id="rId4"/>
  </p:sldMasterIdLst>
  <p:notesMasterIdLst>
    <p:notesMasterId r:id="rId34"/>
  </p:notesMasterIdLst>
  <p:handoutMasterIdLst>
    <p:handoutMasterId r:id="rId35"/>
  </p:handoutMasterIdLst>
  <p:sldIdLst>
    <p:sldId id="1244" r:id="rId5"/>
    <p:sldId id="2263" r:id="rId6"/>
    <p:sldId id="2270" r:id="rId7"/>
    <p:sldId id="2265" r:id="rId8"/>
    <p:sldId id="2258" r:id="rId9"/>
    <p:sldId id="2259" r:id="rId10"/>
    <p:sldId id="2274" r:id="rId11"/>
    <p:sldId id="2276" r:id="rId12"/>
    <p:sldId id="2295" r:id="rId13"/>
    <p:sldId id="2294" r:id="rId14"/>
    <p:sldId id="2268" r:id="rId15"/>
    <p:sldId id="2240" r:id="rId16"/>
    <p:sldId id="2269" r:id="rId17"/>
    <p:sldId id="2261" r:id="rId18"/>
    <p:sldId id="2198" r:id="rId19"/>
    <p:sldId id="2287" r:id="rId20"/>
    <p:sldId id="2175" r:id="rId21"/>
    <p:sldId id="2236" r:id="rId22"/>
    <p:sldId id="2176" r:id="rId23"/>
    <p:sldId id="2237" r:id="rId24"/>
    <p:sldId id="2177" r:id="rId25"/>
    <p:sldId id="2301" r:id="rId26"/>
    <p:sldId id="2298" r:id="rId27"/>
    <p:sldId id="2300" r:id="rId28"/>
    <p:sldId id="2299" r:id="rId29"/>
    <p:sldId id="2297" r:id="rId30"/>
    <p:sldId id="2296" r:id="rId31"/>
    <p:sldId id="2262" r:id="rId32"/>
    <p:sldId id="2302" r:id="rId33"/>
  </p:sldIdLst>
  <p:sldSz cx="10287000" cy="6858000" type="35mm"/>
  <p:notesSz cx="6858000" cy="9144000"/>
  <p:defaultTextStyle>
    <a:defPPr>
      <a:defRPr lang="en-US"/>
    </a:defPPr>
    <a:lvl1pPr algn="ctr" rtl="0" eaLnBrk="0" fontAlgn="base" hangingPunct="0">
      <a:spcBef>
        <a:spcPct val="0"/>
      </a:spcBef>
      <a:spcAft>
        <a:spcPct val="0"/>
      </a:spcAft>
      <a:defRPr sz="2000" b="1" kern="1200">
        <a:solidFill>
          <a:schemeClr val="tx1"/>
        </a:solidFill>
        <a:latin typeface="Times New Roman" pitchFamily="-107" charset="0"/>
        <a:ea typeface="+mn-ea"/>
        <a:cs typeface="+mn-cs"/>
      </a:defRPr>
    </a:lvl1pPr>
    <a:lvl2pPr marL="457200" algn="ctr" rtl="0" eaLnBrk="0" fontAlgn="base" hangingPunct="0">
      <a:spcBef>
        <a:spcPct val="0"/>
      </a:spcBef>
      <a:spcAft>
        <a:spcPct val="0"/>
      </a:spcAft>
      <a:defRPr sz="2000" b="1" kern="1200">
        <a:solidFill>
          <a:schemeClr val="tx1"/>
        </a:solidFill>
        <a:latin typeface="Times New Roman" pitchFamily="-107" charset="0"/>
        <a:ea typeface="+mn-ea"/>
        <a:cs typeface="+mn-cs"/>
      </a:defRPr>
    </a:lvl2pPr>
    <a:lvl3pPr marL="914400" algn="ctr" rtl="0" eaLnBrk="0" fontAlgn="base" hangingPunct="0">
      <a:spcBef>
        <a:spcPct val="0"/>
      </a:spcBef>
      <a:spcAft>
        <a:spcPct val="0"/>
      </a:spcAft>
      <a:defRPr sz="2000" b="1" kern="1200">
        <a:solidFill>
          <a:schemeClr val="tx1"/>
        </a:solidFill>
        <a:latin typeface="Times New Roman" pitchFamily="-107" charset="0"/>
        <a:ea typeface="+mn-ea"/>
        <a:cs typeface="+mn-cs"/>
      </a:defRPr>
    </a:lvl3pPr>
    <a:lvl4pPr marL="1371600" algn="ctr" rtl="0" eaLnBrk="0" fontAlgn="base" hangingPunct="0">
      <a:spcBef>
        <a:spcPct val="0"/>
      </a:spcBef>
      <a:spcAft>
        <a:spcPct val="0"/>
      </a:spcAft>
      <a:defRPr sz="2000" b="1" kern="1200">
        <a:solidFill>
          <a:schemeClr val="tx1"/>
        </a:solidFill>
        <a:latin typeface="Times New Roman" pitchFamily="-107" charset="0"/>
        <a:ea typeface="+mn-ea"/>
        <a:cs typeface="+mn-cs"/>
      </a:defRPr>
    </a:lvl4pPr>
    <a:lvl5pPr marL="1828800" algn="ctr" rtl="0" eaLnBrk="0" fontAlgn="base" hangingPunct="0">
      <a:spcBef>
        <a:spcPct val="0"/>
      </a:spcBef>
      <a:spcAft>
        <a:spcPct val="0"/>
      </a:spcAft>
      <a:defRPr sz="2000" b="1" kern="1200">
        <a:solidFill>
          <a:schemeClr val="tx1"/>
        </a:solidFill>
        <a:latin typeface="Times New Roman" pitchFamily="-107" charset="0"/>
        <a:ea typeface="+mn-ea"/>
        <a:cs typeface="+mn-cs"/>
      </a:defRPr>
    </a:lvl5pPr>
    <a:lvl6pPr marL="2286000" algn="l" defTabSz="457200" rtl="0" eaLnBrk="1" latinLnBrk="0" hangingPunct="1">
      <a:defRPr sz="2000" b="1" kern="1200">
        <a:solidFill>
          <a:schemeClr val="tx1"/>
        </a:solidFill>
        <a:latin typeface="Times New Roman" pitchFamily="-107" charset="0"/>
        <a:ea typeface="+mn-ea"/>
        <a:cs typeface="+mn-cs"/>
      </a:defRPr>
    </a:lvl6pPr>
    <a:lvl7pPr marL="2743200" algn="l" defTabSz="457200" rtl="0" eaLnBrk="1" latinLnBrk="0" hangingPunct="1">
      <a:defRPr sz="2000" b="1" kern="1200">
        <a:solidFill>
          <a:schemeClr val="tx1"/>
        </a:solidFill>
        <a:latin typeface="Times New Roman" pitchFamily="-107" charset="0"/>
        <a:ea typeface="+mn-ea"/>
        <a:cs typeface="+mn-cs"/>
      </a:defRPr>
    </a:lvl7pPr>
    <a:lvl8pPr marL="3200400" algn="l" defTabSz="457200" rtl="0" eaLnBrk="1" latinLnBrk="0" hangingPunct="1">
      <a:defRPr sz="2000" b="1" kern="1200">
        <a:solidFill>
          <a:schemeClr val="tx1"/>
        </a:solidFill>
        <a:latin typeface="Times New Roman" pitchFamily="-107" charset="0"/>
        <a:ea typeface="+mn-ea"/>
        <a:cs typeface="+mn-cs"/>
      </a:defRPr>
    </a:lvl8pPr>
    <a:lvl9pPr marL="3657600" algn="l" defTabSz="457200" rtl="0" eaLnBrk="1" latinLnBrk="0" hangingPunct="1">
      <a:defRPr sz="2000" b="1" kern="1200">
        <a:solidFill>
          <a:schemeClr val="tx1"/>
        </a:solidFill>
        <a:latin typeface="Times New Roman" pitchFamily="-107" charset="0"/>
        <a:ea typeface="+mn-ea"/>
        <a:cs typeface="+mn-cs"/>
      </a:defRPr>
    </a:lvl9pPr>
  </p:defaultTextStyle>
  <p:modifyVerifier cryptProviderType="rsaAES" cryptAlgorithmClass="hash" cryptAlgorithmType="typeAny" cryptAlgorithmSid="14" spinCount="100000" saltData="Tb6IUSGtTauZeTuY80bdTw==" hashData="2pLgS/WRFWt6mBYN1xrw2L2ni6nP1CqQmqjy9ePYnULk/sVugozjC/fExXJ6WH9PS9L81JAXOU/wezq6ECr/Qg=="/>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ydia Chou" initials="L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D2D"/>
    <a:srgbClr val="FF0000"/>
    <a:srgbClr val="FF5050"/>
    <a:srgbClr val="9966FF"/>
    <a:srgbClr val="996600"/>
    <a:srgbClr val="666699"/>
    <a:srgbClr val="3333CC"/>
    <a:srgbClr val="996633"/>
    <a:srgbClr val="99CC00"/>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85"/>
    <p:restoredTop sz="50000" autoAdjust="0"/>
  </p:normalViewPr>
  <p:slideViewPr>
    <p:cSldViewPr>
      <p:cViewPr varScale="1">
        <p:scale>
          <a:sx n="80" d="100"/>
          <a:sy n="80" d="100"/>
        </p:scale>
        <p:origin x="432" y="192"/>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6472"/>
    </p:cViewPr>
  </p:sorterViewPr>
  <p:notesViewPr>
    <p:cSldViewPr>
      <p:cViewPr varScale="1">
        <p:scale>
          <a:sx n="58" d="100"/>
          <a:sy n="58" d="100"/>
        </p:scale>
        <p:origin x="-177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mshah\Local%20Settings\Temporary%20Internet%20Files\Content.Outlook\HTUEY06N\FIGURES_Pacira_VHA_Report_08242011.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C:\Documents%20and%20Settings\mshah\Local%20Settings\Temporary%20Internet%20Files\Content.Outlook\HTUEY06N\FIGURES_Pacira_VHA_Report_08242011.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82241953385129"/>
          <c:y val="6.4705882352941183E-2"/>
          <c:w val="0.73029966703662597"/>
          <c:h val="0.53921568627450978"/>
        </c:manualLayout>
      </c:layout>
      <c:barChart>
        <c:barDir val="col"/>
        <c:grouping val="clustered"/>
        <c:varyColors val="0"/>
        <c:ser>
          <c:idx val="0"/>
          <c:order val="0"/>
          <c:tx>
            <c:strRef>
              <c:f>Sheet1!$A$2</c:f>
              <c:strCache>
                <c:ptCount val="1"/>
                <c:pt idx="0">
                  <c:v>% Patients</c:v>
                </c:pt>
              </c:strCache>
            </c:strRef>
          </c:tx>
          <c:spPr>
            <a:gradFill rotWithShape="0">
              <a:gsLst>
                <a:gs pos="0">
                  <a:srgbClr xmlns:mc="http://schemas.openxmlformats.org/markup-compatibility/2006" xmlns:a14="http://schemas.microsoft.com/office/drawing/2010/main" val="DD9CB3" mc:Ignorable="a14" a14:legacySpreadsheetColorIndex="45"/>
                </a:gs>
                <a:gs pos="100000">
                  <a:srgbClr xmlns:mc="http://schemas.openxmlformats.org/markup-compatibility/2006" xmlns:a14="http://schemas.microsoft.com/office/drawing/2010/main" val="000000" mc:Ignorable="a14" a14:legacySpreadsheetColorIndex="45">
                    <a:gamma/>
                    <a:shade val="46275"/>
                    <a:invGamma/>
                  </a:srgbClr>
                </a:gs>
              </a:gsLst>
              <a:lin ang="5400000" scaled="1"/>
            </a:gradFill>
            <a:ln w="12366">
              <a:solidFill>
                <a:srgbClr val="000000"/>
              </a:solidFill>
              <a:prstDash val="solid"/>
            </a:ln>
          </c:spPr>
          <c:invertIfNegative val="0"/>
          <c:dPt>
            <c:idx val="0"/>
            <c:invertIfNegative val="0"/>
            <c:bubble3D val="0"/>
            <c:spPr>
              <a:gradFill rotWithShape="0">
                <a:gsLst>
                  <a:gs pos="0">
                    <a:srgbClr xmlns:mc="http://schemas.openxmlformats.org/markup-compatibility/2006" xmlns:a14="http://schemas.microsoft.com/office/drawing/2010/main" val="00FFFF" mc:Ignorable="a14" a14:legacySpreadsheetColorIndex="35"/>
                  </a:gs>
                  <a:gs pos="100000">
                    <a:srgbClr xmlns:mc="http://schemas.openxmlformats.org/markup-compatibility/2006" xmlns:a14="http://schemas.microsoft.com/office/drawing/2010/main" val="000000" mc:Ignorable="a14" a14:legacySpreadsheetColorIndex="35">
                      <a:gamma/>
                      <a:shade val="46275"/>
                      <a:invGamma/>
                    </a:srgbClr>
                  </a:gs>
                </a:gsLst>
                <a:lin ang="5400000" scaled="1"/>
              </a:gradFill>
              <a:ln w="12366">
                <a:solidFill>
                  <a:srgbClr val="000000"/>
                </a:solidFill>
                <a:prstDash val="solid"/>
              </a:ln>
            </c:spPr>
            <c:extLst>
              <c:ext xmlns:c16="http://schemas.microsoft.com/office/drawing/2014/chart" uri="{C3380CC4-5D6E-409C-BE32-E72D297353CC}">
                <c16:uniqueId val="{00000001-1310-B447-9573-2B529F68BDE1}"/>
              </c:ext>
            </c:extLst>
          </c:dPt>
          <c:dLbls>
            <c:spPr>
              <a:noFill/>
              <a:ln w="24732">
                <a:noFill/>
              </a:ln>
            </c:spPr>
            <c:txPr>
              <a:bodyPr/>
              <a:lstStyle/>
              <a:p>
                <a:pPr>
                  <a:defRPr sz="1753" b="1" i="0" u="none" strike="noStrike" baseline="0">
                    <a:solidFill>
                      <a:srgbClr val="FFFFFF"/>
                    </a:solidFill>
                    <a:latin typeface="+mj-lt"/>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Sheet1!$B$1:$L$1</c:f>
              <c:strCache>
                <c:ptCount val="11"/>
                <c:pt idx="0">
                  <c:v>Side Effects</c:v>
                </c:pt>
                <c:pt idx="1">
                  <c:v>Drowsiness</c:v>
                </c:pt>
                <c:pt idx="2">
                  <c:v>Nausea</c:v>
                </c:pt>
                <c:pt idx="3">
                  <c:v>Sleeplessness</c:v>
                </c:pt>
                <c:pt idx="4">
                  <c:v>Constipation</c:v>
                </c:pt>
                <c:pt idx="5">
                  <c:v>Dizziness</c:v>
                </c:pt>
                <c:pt idx="6">
                  <c:v>Vomiting</c:v>
                </c:pt>
                <c:pt idx="7">
                  <c:v>Abd. Discomfort</c:v>
                </c:pt>
                <c:pt idx="8">
                  <c:v>Itching</c:v>
                </c:pt>
                <c:pt idx="9">
                  <c:v>Mood Changes</c:v>
                </c:pt>
                <c:pt idx="10">
                  <c:v>Difficult Urination</c:v>
                </c:pt>
              </c:strCache>
            </c:strRef>
          </c:cat>
          <c:val>
            <c:numRef>
              <c:f>Sheet1!$B$2:$L$2</c:f>
              <c:numCache>
                <c:formatCode>General</c:formatCode>
                <c:ptCount val="11"/>
                <c:pt idx="0">
                  <c:v>23</c:v>
                </c:pt>
                <c:pt idx="1">
                  <c:v>41</c:v>
                </c:pt>
                <c:pt idx="2">
                  <c:v>36</c:v>
                </c:pt>
                <c:pt idx="3">
                  <c:v>18</c:v>
                </c:pt>
                <c:pt idx="4">
                  <c:v>26</c:v>
                </c:pt>
                <c:pt idx="5">
                  <c:v>14</c:v>
                </c:pt>
                <c:pt idx="6">
                  <c:v>14</c:v>
                </c:pt>
                <c:pt idx="7">
                  <c:v>10</c:v>
                </c:pt>
                <c:pt idx="8">
                  <c:v>10</c:v>
                </c:pt>
                <c:pt idx="9">
                  <c:v>8</c:v>
                </c:pt>
                <c:pt idx="10">
                  <c:v>8</c:v>
                </c:pt>
              </c:numCache>
            </c:numRef>
          </c:val>
          <c:extLst>
            <c:ext xmlns:c16="http://schemas.microsoft.com/office/drawing/2014/chart" uri="{C3380CC4-5D6E-409C-BE32-E72D297353CC}">
              <c16:uniqueId val="{00000002-1310-B447-9573-2B529F68BDE1}"/>
            </c:ext>
          </c:extLst>
        </c:ser>
        <c:dLbls>
          <c:showLegendKey val="0"/>
          <c:showVal val="1"/>
          <c:showCatName val="0"/>
          <c:showSerName val="0"/>
          <c:showPercent val="0"/>
          <c:showBubbleSize val="0"/>
        </c:dLbls>
        <c:gapWidth val="150"/>
        <c:axId val="120203520"/>
        <c:axId val="120215040"/>
      </c:barChart>
      <c:catAx>
        <c:axId val="120203520"/>
        <c:scaling>
          <c:orientation val="minMax"/>
        </c:scaling>
        <c:delete val="0"/>
        <c:axPos val="b"/>
        <c:numFmt formatCode="General" sourceLinked="1"/>
        <c:majorTickMark val="out"/>
        <c:minorTickMark val="none"/>
        <c:tickLblPos val="nextTo"/>
        <c:spPr>
          <a:ln w="12366">
            <a:solidFill>
              <a:srgbClr val="FFFFFF"/>
            </a:solidFill>
            <a:prstDash val="solid"/>
          </a:ln>
        </c:spPr>
        <c:txPr>
          <a:bodyPr rot="-2700000" vert="horz"/>
          <a:lstStyle/>
          <a:p>
            <a:pPr>
              <a:defRPr sz="1753" b="1" i="0" u="none" strike="noStrike" baseline="0">
                <a:solidFill>
                  <a:srgbClr val="FFFFFF"/>
                </a:solidFill>
                <a:latin typeface="+mj-lt"/>
                <a:ea typeface="Arial"/>
                <a:cs typeface="Arial"/>
              </a:defRPr>
            </a:pPr>
            <a:endParaRPr lang="en-US"/>
          </a:p>
        </c:txPr>
        <c:crossAx val="120215040"/>
        <c:crosses val="autoZero"/>
        <c:auto val="0"/>
        <c:lblAlgn val="ctr"/>
        <c:lblOffset val="100"/>
        <c:tickLblSkip val="1"/>
        <c:tickMarkSkip val="1"/>
        <c:noMultiLvlLbl val="0"/>
      </c:catAx>
      <c:valAx>
        <c:axId val="120215040"/>
        <c:scaling>
          <c:orientation val="minMax"/>
          <c:max val="50"/>
        </c:scaling>
        <c:delete val="0"/>
        <c:axPos val="l"/>
        <c:title>
          <c:tx>
            <c:rich>
              <a:bodyPr/>
              <a:lstStyle/>
              <a:p>
                <a:pPr>
                  <a:defRPr sz="1753" b="1" i="0" u="none" strike="noStrike" baseline="0">
                    <a:solidFill>
                      <a:srgbClr val="FFFFFF"/>
                    </a:solidFill>
                    <a:latin typeface="+mj-lt"/>
                    <a:ea typeface="Arial"/>
                    <a:cs typeface="Arial"/>
                  </a:defRPr>
                </a:pPr>
                <a:r>
                  <a:rPr lang="en-US">
                    <a:latin typeface="+mj-lt"/>
                  </a:rPr>
                  <a:t>% Patients</a:t>
                </a:r>
              </a:p>
            </c:rich>
          </c:tx>
          <c:layout>
            <c:manualLayout>
              <c:xMode val="edge"/>
              <c:yMode val="edge"/>
              <c:x val="3.3296337402885681E-3"/>
              <c:y val="0.20784313725490197"/>
            </c:manualLayout>
          </c:layout>
          <c:overlay val="0"/>
          <c:spPr>
            <a:noFill/>
            <a:ln w="24732">
              <a:noFill/>
            </a:ln>
          </c:spPr>
        </c:title>
        <c:numFmt formatCode="General" sourceLinked="1"/>
        <c:majorTickMark val="out"/>
        <c:minorTickMark val="none"/>
        <c:tickLblPos val="nextTo"/>
        <c:spPr>
          <a:ln w="12366">
            <a:solidFill>
              <a:srgbClr val="FFFFFF"/>
            </a:solidFill>
            <a:prstDash val="solid"/>
          </a:ln>
        </c:spPr>
        <c:txPr>
          <a:bodyPr rot="0" vert="horz"/>
          <a:lstStyle/>
          <a:p>
            <a:pPr>
              <a:defRPr sz="1753" b="1" i="0" u="none" strike="noStrike" baseline="0">
                <a:solidFill>
                  <a:srgbClr val="FFFFFF"/>
                </a:solidFill>
                <a:latin typeface="+mj-lt"/>
                <a:ea typeface="Arial"/>
                <a:cs typeface="Arial"/>
              </a:defRPr>
            </a:pPr>
            <a:endParaRPr lang="en-US"/>
          </a:p>
        </c:txPr>
        <c:crossAx val="120203520"/>
        <c:crosses val="autoZero"/>
        <c:crossBetween val="between"/>
      </c:valAx>
      <c:spPr>
        <a:noFill/>
        <a:ln w="24732">
          <a:noFill/>
        </a:ln>
      </c:spPr>
    </c:plotArea>
    <c:plotVisOnly val="1"/>
    <c:dispBlanksAs val="gap"/>
    <c:showDLblsOverMax val="0"/>
  </c:chart>
  <c:spPr>
    <a:noFill/>
    <a:ln>
      <a:noFill/>
    </a:ln>
  </c:spPr>
  <c:txPr>
    <a:bodyPr/>
    <a:lstStyle/>
    <a:p>
      <a:pPr>
        <a:defRPr sz="1728" b="1"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15"/>
      <c:rAngAx val="1"/>
    </c:view3D>
    <c:floor>
      <c:thickness val="0"/>
    </c:floor>
    <c:sideWall>
      <c:thickness val="0"/>
    </c:sideWall>
    <c:backWall>
      <c:thickness val="0"/>
    </c:backWall>
    <c:plotArea>
      <c:layout>
        <c:manualLayout>
          <c:layoutTarget val="inner"/>
          <c:xMode val="edge"/>
          <c:yMode val="edge"/>
          <c:x val="0.32109739901844803"/>
          <c:y val="3.99197522534449E-2"/>
          <c:w val="0.67890260098155297"/>
          <c:h val="0.87202380444010497"/>
        </c:manualLayout>
      </c:layout>
      <c:bar3DChart>
        <c:barDir val="col"/>
        <c:grouping val="clustered"/>
        <c:varyColors val="0"/>
        <c:ser>
          <c:idx val="0"/>
          <c:order val="0"/>
          <c:tx>
            <c:strRef>
              <c:f>Sheet2!$D$14</c:f>
              <c:strCache>
                <c:ptCount val="1"/>
                <c:pt idx="0">
                  <c:v>ADE</c:v>
                </c:pt>
              </c:strCache>
            </c:strRef>
          </c:tx>
          <c:invertIfNegative val="0"/>
          <c:dLbls>
            <c:dLbl>
              <c:idx val="0"/>
              <c:layout>
                <c:manualLayout>
                  <c:x val="3.1772531211966701E-2"/>
                  <c:y val="-5.6604083786982999E-2"/>
                </c:manualLayout>
              </c:layout>
              <c:tx>
                <c:rich>
                  <a:bodyPr/>
                  <a:lstStyle/>
                  <a:p>
                    <a:pPr>
                      <a:defRPr sz="1200" b="1">
                        <a:solidFill>
                          <a:srgbClr val="EBE114"/>
                        </a:solidFill>
                        <a:latin typeface="+mj-lt"/>
                        <a:cs typeface="Arial" pitchFamily="34" charset="0"/>
                      </a:defRPr>
                    </a:pPr>
                    <a:r>
                      <a:rPr lang="en-US" sz="1600" b="1" dirty="0">
                        <a:solidFill>
                          <a:srgbClr val="EBE114"/>
                        </a:solidFill>
                        <a:latin typeface="+mj-lt"/>
                      </a:rPr>
                      <a:t>$22,871</a:t>
                    </a:r>
                    <a:endParaRPr lang="en-US" sz="1200" dirty="0">
                      <a:latin typeface="+mj-lt"/>
                    </a:endParaRP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B07-0442-BE5E-3A0AA17F719E}"/>
                </c:ext>
              </c:extLst>
            </c:dLbl>
            <c:spPr>
              <a:noFill/>
              <a:ln>
                <a:noFill/>
              </a:ln>
              <a:effectLst/>
            </c:spPr>
            <c:txPr>
              <a:bodyPr/>
              <a:lstStyle/>
              <a:p>
                <a:pPr>
                  <a:defRPr sz="2000" b="1">
                    <a:solidFill>
                      <a:srgbClr val="EBE114"/>
                    </a:solidFill>
                    <a:latin typeface="Arial" pitchFamily="34" charset="0"/>
                    <a:cs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Sheet2!$C$12</c:f>
              <c:strCache>
                <c:ptCount val="1"/>
                <c:pt idx="0">
                  <c:v>Mean Cost</c:v>
                </c:pt>
              </c:strCache>
            </c:strRef>
          </c:cat>
          <c:val>
            <c:numRef>
              <c:f>Sheet2!$D$12</c:f>
              <c:numCache>
                <c:formatCode>"$"#,##0</c:formatCode>
                <c:ptCount val="1"/>
                <c:pt idx="0">
                  <c:v>20463</c:v>
                </c:pt>
              </c:numCache>
            </c:numRef>
          </c:val>
          <c:extLst>
            <c:ext xmlns:c16="http://schemas.microsoft.com/office/drawing/2014/chart" uri="{C3380CC4-5D6E-409C-BE32-E72D297353CC}">
              <c16:uniqueId val="{00000001-DB07-0442-BE5E-3A0AA17F719E}"/>
            </c:ext>
          </c:extLst>
        </c:ser>
        <c:ser>
          <c:idx val="1"/>
          <c:order val="1"/>
          <c:tx>
            <c:strRef>
              <c:f>Sheet2!$E$14</c:f>
              <c:strCache>
                <c:ptCount val="1"/>
                <c:pt idx="0">
                  <c:v>No ADE</c:v>
                </c:pt>
              </c:strCache>
            </c:strRef>
          </c:tx>
          <c:invertIfNegative val="0"/>
          <c:dLbls>
            <c:dLbl>
              <c:idx val="0"/>
              <c:layout>
                <c:manualLayout>
                  <c:x val="8.3255816796994994E-2"/>
                  <c:y val="-4.5524539788226501E-2"/>
                </c:manualLayout>
              </c:layout>
              <c:tx>
                <c:rich>
                  <a:bodyPr/>
                  <a:lstStyle/>
                  <a:p>
                    <a:r>
                      <a:rPr lang="en-US" dirty="0">
                        <a:latin typeface="+mj-lt"/>
                      </a:rPr>
                      <a:t>$12,835</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B07-0442-BE5E-3A0AA17F719E}"/>
                </c:ext>
              </c:extLst>
            </c:dLbl>
            <c:spPr>
              <a:noFill/>
              <a:ln>
                <a:noFill/>
              </a:ln>
              <a:effectLst/>
            </c:spPr>
            <c:txPr>
              <a:bodyPr/>
              <a:lstStyle/>
              <a:p>
                <a:pPr>
                  <a:defRPr sz="1600" b="1">
                    <a:solidFill>
                      <a:srgbClr val="EBE114"/>
                    </a:solidFill>
                    <a:latin typeface="+mj-lt"/>
                    <a:cs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Sheet2!$C$12</c:f>
              <c:strCache>
                <c:ptCount val="1"/>
                <c:pt idx="0">
                  <c:v>Mean Cost</c:v>
                </c:pt>
              </c:strCache>
            </c:strRef>
          </c:cat>
          <c:val>
            <c:numRef>
              <c:f>Sheet2!$E$12</c:f>
              <c:numCache>
                <c:formatCode>"$"#,##0</c:formatCode>
                <c:ptCount val="1"/>
                <c:pt idx="0">
                  <c:v>12850</c:v>
                </c:pt>
              </c:numCache>
            </c:numRef>
          </c:val>
          <c:extLst>
            <c:ext xmlns:c16="http://schemas.microsoft.com/office/drawing/2014/chart" uri="{C3380CC4-5D6E-409C-BE32-E72D297353CC}">
              <c16:uniqueId val="{00000003-DB07-0442-BE5E-3A0AA17F719E}"/>
            </c:ext>
          </c:extLst>
        </c:ser>
        <c:dLbls>
          <c:showLegendKey val="0"/>
          <c:showVal val="0"/>
          <c:showCatName val="0"/>
          <c:showSerName val="0"/>
          <c:showPercent val="0"/>
          <c:showBubbleSize val="0"/>
        </c:dLbls>
        <c:gapWidth val="150"/>
        <c:shape val="box"/>
        <c:axId val="227264000"/>
        <c:axId val="227265920"/>
        <c:axId val="0"/>
      </c:bar3DChart>
      <c:catAx>
        <c:axId val="227264000"/>
        <c:scaling>
          <c:orientation val="minMax"/>
        </c:scaling>
        <c:delete val="0"/>
        <c:axPos val="b"/>
        <c:numFmt formatCode="General" sourceLinked="0"/>
        <c:majorTickMark val="none"/>
        <c:minorTickMark val="none"/>
        <c:tickLblPos val="nextTo"/>
        <c:txPr>
          <a:bodyPr/>
          <a:lstStyle/>
          <a:p>
            <a:pPr>
              <a:defRPr b="1">
                <a:solidFill>
                  <a:srgbClr val="FFFFFF"/>
                </a:solidFill>
                <a:latin typeface="Arial" pitchFamily="34" charset="0"/>
                <a:cs typeface="Arial" pitchFamily="34" charset="0"/>
              </a:defRPr>
            </a:pPr>
            <a:endParaRPr lang="en-US"/>
          </a:p>
        </c:txPr>
        <c:crossAx val="227265920"/>
        <c:crosses val="autoZero"/>
        <c:auto val="1"/>
        <c:lblAlgn val="ctr"/>
        <c:lblOffset val="100"/>
        <c:noMultiLvlLbl val="0"/>
      </c:catAx>
      <c:valAx>
        <c:axId val="227265920"/>
        <c:scaling>
          <c:orientation val="minMax"/>
        </c:scaling>
        <c:delete val="0"/>
        <c:axPos val="l"/>
        <c:numFmt formatCode="&quot;$&quot;#,##0" sourceLinked="1"/>
        <c:majorTickMark val="none"/>
        <c:minorTickMark val="none"/>
        <c:tickLblPos val="nextTo"/>
        <c:spPr>
          <a:noFill/>
        </c:spPr>
        <c:txPr>
          <a:bodyPr/>
          <a:lstStyle/>
          <a:p>
            <a:pPr>
              <a:defRPr b="1">
                <a:solidFill>
                  <a:srgbClr val="FFFFFF"/>
                </a:solidFill>
                <a:latin typeface="+mj-lt"/>
                <a:cs typeface="Arial" pitchFamily="34" charset="0"/>
              </a:defRPr>
            </a:pPr>
            <a:endParaRPr lang="en-US"/>
          </a:p>
        </c:txPr>
        <c:crossAx val="227264000"/>
        <c:crosses val="autoZero"/>
        <c:crossBetween val="between"/>
      </c:valAx>
    </c:plotArea>
    <c:legend>
      <c:legendPos val="r"/>
      <c:layout>
        <c:manualLayout>
          <c:xMode val="edge"/>
          <c:yMode val="edge"/>
          <c:x val="0.73516032520263996"/>
          <c:y val="7.5819644129086497E-2"/>
          <c:w val="0.25170779353921202"/>
          <c:h val="0.20439176205125401"/>
        </c:manualLayout>
      </c:layout>
      <c:overlay val="0"/>
      <c:txPr>
        <a:bodyPr/>
        <a:lstStyle/>
        <a:p>
          <a:pPr>
            <a:defRPr sz="1600">
              <a:solidFill>
                <a:srgbClr val="FFFFFF"/>
              </a:solidFill>
              <a:latin typeface="Arial" pitchFamily="34" charset="0"/>
              <a:cs typeface="Arial" pitchFamily="34" charset="0"/>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15"/>
      <c:rAngAx val="1"/>
    </c:view3D>
    <c:floor>
      <c:thickness val="0"/>
    </c:floor>
    <c:sideWall>
      <c:thickness val="0"/>
    </c:sideWall>
    <c:backWall>
      <c:thickness val="0"/>
    </c:backWall>
    <c:plotArea>
      <c:layout>
        <c:manualLayout>
          <c:layoutTarget val="inner"/>
          <c:xMode val="edge"/>
          <c:yMode val="edge"/>
          <c:x val="0.100123128158824"/>
          <c:y val="2.3630271710565001E-2"/>
          <c:w val="0.80789685378237996"/>
          <c:h val="0.87613933111780995"/>
        </c:manualLayout>
      </c:layout>
      <c:bar3DChart>
        <c:barDir val="col"/>
        <c:grouping val="clustered"/>
        <c:varyColors val="0"/>
        <c:ser>
          <c:idx val="0"/>
          <c:order val="0"/>
          <c:tx>
            <c:strRef>
              <c:f>Sheet2!$D$14</c:f>
              <c:strCache>
                <c:ptCount val="1"/>
                <c:pt idx="0">
                  <c:v>ADE</c:v>
                </c:pt>
              </c:strCache>
            </c:strRef>
          </c:tx>
          <c:invertIfNegative val="0"/>
          <c:dLbls>
            <c:dLbl>
              <c:idx val="0"/>
              <c:layout>
                <c:manualLayout>
                  <c:x val="8.5920001876238598E-3"/>
                  <c:y val="-5.5540326208001901E-2"/>
                </c:manualLayout>
              </c:layout>
              <c:spPr/>
              <c:txPr>
                <a:bodyPr/>
                <a:lstStyle/>
                <a:p>
                  <a:pPr>
                    <a:defRPr sz="1600" b="1">
                      <a:solidFill>
                        <a:srgbClr val="EBE114"/>
                      </a:solidFill>
                      <a:latin typeface="Arial" pitchFamily="34" charset="0"/>
                      <a:cs typeface="Arial"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A5-F04B-805D-3D34F4BE4A7B}"/>
                </c:ext>
              </c:extLst>
            </c:dLbl>
            <c:spPr>
              <a:noFill/>
              <a:ln>
                <a:noFill/>
              </a:ln>
              <a:effectLst/>
            </c:spPr>
            <c:txPr>
              <a:bodyPr/>
              <a:lstStyle/>
              <a:p>
                <a:pPr>
                  <a:defRPr b="1">
                    <a:solidFill>
                      <a:srgbClr val="EBE114"/>
                    </a:solidFill>
                    <a:latin typeface="Arial" pitchFamily="34" charset="0"/>
                    <a:cs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Sheet2!$C$13</c:f>
              <c:strCache>
                <c:ptCount val="1"/>
                <c:pt idx="0">
                  <c:v>Mean LOS (Days)</c:v>
                </c:pt>
              </c:strCache>
            </c:strRef>
          </c:cat>
          <c:val>
            <c:numRef>
              <c:f>Sheet2!$D$13</c:f>
              <c:numCache>
                <c:formatCode>0.0</c:formatCode>
                <c:ptCount val="1"/>
                <c:pt idx="0">
                  <c:v>9</c:v>
                </c:pt>
              </c:numCache>
            </c:numRef>
          </c:val>
          <c:extLst>
            <c:ext xmlns:c16="http://schemas.microsoft.com/office/drawing/2014/chart" uri="{C3380CC4-5D6E-409C-BE32-E72D297353CC}">
              <c16:uniqueId val="{00000001-E0A5-F04B-805D-3D34F4BE4A7B}"/>
            </c:ext>
          </c:extLst>
        </c:ser>
        <c:ser>
          <c:idx val="1"/>
          <c:order val="1"/>
          <c:tx>
            <c:strRef>
              <c:f>Sheet2!$E$14</c:f>
              <c:strCache>
                <c:ptCount val="1"/>
                <c:pt idx="0">
                  <c:v>No ADE</c:v>
                </c:pt>
              </c:strCache>
            </c:strRef>
          </c:tx>
          <c:invertIfNegative val="0"/>
          <c:dLbls>
            <c:dLbl>
              <c:idx val="0"/>
              <c:layout>
                <c:manualLayout>
                  <c:x val="6.15185806254911E-2"/>
                  <c:y val="-6.8873915332737595E-2"/>
                </c:manualLayout>
              </c:layout>
              <c:tx>
                <c:rich>
                  <a:bodyPr/>
                  <a:lstStyle/>
                  <a:p>
                    <a:pPr>
                      <a:defRPr sz="1600" b="1">
                        <a:solidFill>
                          <a:srgbClr val="EBE114"/>
                        </a:solidFill>
                        <a:latin typeface="Arial" pitchFamily="34" charset="0"/>
                        <a:cs typeface="Arial" pitchFamily="34" charset="0"/>
                      </a:defRPr>
                    </a:pPr>
                    <a:r>
                      <a:rPr lang="en-US" dirty="0"/>
                      <a:t>4.2</a:t>
                    </a: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0A5-F04B-805D-3D34F4BE4A7B}"/>
                </c:ext>
              </c:extLst>
            </c:dLbl>
            <c:spPr>
              <a:noFill/>
              <a:ln>
                <a:noFill/>
              </a:ln>
              <a:effectLst/>
            </c:spPr>
            <c:txPr>
              <a:bodyPr/>
              <a:lstStyle/>
              <a:p>
                <a:pPr>
                  <a:defRPr b="1">
                    <a:solidFill>
                      <a:srgbClr val="EBE114"/>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Sheet2!$C$13</c:f>
              <c:strCache>
                <c:ptCount val="1"/>
                <c:pt idx="0">
                  <c:v>Mean LOS (Days)</c:v>
                </c:pt>
              </c:strCache>
            </c:strRef>
          </c:cat>
          <c:val>
            <c:numRef>
              <c:f>Sheet2!$E$13</c:f>
              <c:numCache>
                <c:formatCode>0.0</c:formatCode>
                <c:ptCount val="1"/>
                <c:pt idx="0">
                  <c:v>5</c:v>
                </c:pt>
              </c:numCache>
            </c:numRef>
          </c:val>
          <c:extLst>
            <c:ext xmlns:c16="http://schemas.microsoft.com/office/drawing/2014/chart" uri="{C3380CC4-5D6E-409C-BE32-E72D297353CC}">
              <c16:uniqueId val="{00000003-E0A5-F04B-805D-3D34F4BE4A7B}"/>
            </c:ext>
          </c:extLst>
        </c:ser>
        <c:dLbls>
          <c:showLegendKey val="0"/>
          <c:showVal val="0"/>
          <c:showCatName val="0"/>
          <c:showSerName val="0"/>
          <c:showPercent val="0"/>
          <c:showBubbleSize val="0"/>
        </c:dLbls>
        <c:gapWidth val="150"/>
        <c:shape val="box"/>
        <c:axId val="231314560"/>
        <c:axId val="231316480"/>
        <c:axId val="0"/>
      </c:bar3DChart>
      <c:catAx>
        <c:axId val="231314560"/>
        <c:scaling>
          <c:orientation val="minMax"/>
        </c:scaling>
        <c:delete val="0"/>
        <c:axPos val="b"/>
        <c:numFmt formatCode="General" sourceLinked="0"/>
        <c:majorTickMark val="out"/>
        <c:minorTickMark val="none"/>
        <c:tickLblPos val="nextTo"/>
        <c:txPr>
          <a:bodyPr/>
          <a:lstStyle/>
          <a:p>
            <a:pPr>
              <a:defRPr b="1">
                <a:solidFill>
                  <a:srgbClr val="FFFFFF"/>
                </a:solidFill>
                <a:latin typeface="Arial" pitchFamily="34" charset="0"/>
                <a:cs typeface="Arial" pitchFamily="34" charset="0"/>
              </a:defRPr>
            </a:pPr>
            <a:endParaRPr lang="en-US"/>
          </a:p>
        </c:txPr>
        <c:crossAx val="231316480"/>
        <c:crosses val="autoZero"/>
        <c:auto val="1"/>
        <c:lblAlgn val="ctr"/>
        <c:lblOffset val="100"/>
        <c:noMultiLvlLbl val="0"/>
      </c:catAx>
      <c:valAx>
        <c:axId val="231316480"/>
        <c:scaling>
          <c:orientation val="minMax"/>
          <c:max val="10"/>
        </c:scaling>
        <c:delete val="0"/>
        <c:axPos val="l"/>
        <c:numFmt formatCode="0" sourceLinked="0"/>
        <c:majorTickMark val="out"/>
        <c:minorTickMark val="none"/>
        <c:tickLblPos val="nextTo"/>
        <c:txPr>
          <a:bodyPr/>
          <a:lstStyle/>
          <a:p>
            <a:pPr>
              <a:defRPr b="1">
                <a:solidFill>
                  <a:srgbClr val="FFFFFF"/>
                </a:solidFill>
                <a:latin typeface="Arial" pitchFamily="34" charset="0"/>
                <a:cs typeface="Arial" pitchFamily="34" charset="0"/>
              </a:defRPr>
            </a:pPr>
            <a:endParaRPr lang="en-US"/>
          </a:p>
        </c:txPr>
        <c:crossAx val="231314560"/>
        <c:crosses val="autoZero"/>
        <c:crossBetween val="between"/>
        <c:majorUnit val="2"/>
      </c:valAx>
    </c:plotArea>
    <c:legend>
      <c:legendPos val="r"/>
      <c:layout>
        <c:manualLayout>
          <c:xMode val="edge"/>
          <c:yMode val="edge"/>
          <c:x val="0.71579488021389104"/>
          <c:y val="6.1424838238903899E-2"/>
          <c:w val="0.26448866634614299"/>
          <c:h val="0.211217901453435"/>
        </c:manualLayout>
      </c:layout>
      <c:overlay val="0"/>
      <c:txPr>
        <a:bodyPr/>
        <a:lstStyle/>
        <a:p>
          <a:pPr>
            <a:defRPr sz="1600">
              <a:solidFill>
                <a:srgbClr val="FFFFFF"/>
              </a:solidFill>
              <a:latin typeface="Arial" pitchFamily="34" charset="0"/>
              <a:cs typeface="Arial" pitchFamily="34" charset="0"/>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2" tx1="lt1" bg2="dk1" tx2="lt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Pre ERAS</c:v>
                </c:pt>
              </c:strCache>
            </c:strRef>
          </c:tx>
          <c:invertIfNegative val="0"/>
          <c:cat>
            <c:strRef>
              <c:f>Sheet1!$A$2:$A$4</c:f>
              <c:strCache>
                <c:ptCount val="3"/>
                <c:pt idx="0">
                  <c:v>All </c:v>
                </c:pt>
                <c:pt idx="1">
                  <c:v>Open</c:v>
                </c:pt>
                <c:pt idx="2">
                  <c:v>Laparoscopic</c:v>
                </c:pt>
              </c:strCache>
            </c:strRef>
          </c:cat>
          <c:val>
            <c:numRef>
              <c:f>Sheet1!$B$2:$B$4</c:f>
              <c:numCache>
                <c:formatCode>General</c:formatCode>
                <c:ptCount val="3"/>
                <c:pt idx="0">
                  <c:v>8.3000000000000007</c:v>
                </c:pt>
                <c:pt idx="1">
                  <c:v>9.3000000000000007</c:v>
                </c:pt>
                <c:pt idx="2">
                  <c:v>6.9</c:v>
                </c:pt>
              </c:numCache>
            </c:numRef>
          </c:val>
          <c:extLst>
            <c:ext xmlns:c16="http://schemas.microsoft.com/office/drawing/2014/chart" uri="{C3380CC4-5D6E-409C-BE32-E72D297353CC}">
              <c16:uniqueId val="{00000000-2F8D-A24E-A5C2-9B5C0BF73174}"/>
            </c:ext>
          </c:extLst>
        </c:ser>
        <c:ser>
          <c:idx val="1"/>
          <c:order val="1"/>
          <c:tx>
            <c:strRef>
              <c:f>Sheet1!$C$1</c:f>
              <c:strCache>
                <c:ptCount val="1"/>
                <c:pt idx="0">
                  <c:v>Post ERAS</c:v>
                </c:pt>
              </c:strCache>
            </c:strRef>
          </c:tx>
          <c:invertIfNegative val="0"/>
          <c:cat>
            <c:strRef>
              <c:f>Sheet1!$A$2:$A$4</c:f>
              <c:strCache>
                <c:ptCount val="3"/>
                <c:pt idx="0">
                  <c:v>All </c:v>
                </c:pt>
                <c:pt idx="1">
                  <c:v>Open</c:v>
                </c:pt>
                <c:pt idx="2">
                  <c:v>Laparoscopic</c:v>
                </c:pt>
              </c:strCache>
            </c:strRef>
          </c:cat>
          <c:val>
            <c:numRef>
              <c:f>Sheet1!$C$2:$C$4</c:f>
              <c:numCache>
                <c:formatCode>General</c:formatCode>
                <c:ptCount val="3"/>
                <c:pt idx="0">
                  <c:v>6</c:v>
                </c:pt>
                <c:pt idx="1">
                  <c:v>7.1</c:v>
                </c:pt>
                <c:pt idx="2">
                  <c:v>5.2</c:v>
                </c:pt>
              </c:numCache>
            </c:numRef>
          </c:val>
          <c:extLst>
            <c:ext xmlns:c16="http://schemas.microsoft.com/office/drawing/2014/chart" uri="{C3380CC4-5D6E-409C-BE32-E72D297353CC}">
              <c16:uniqueId val="{00000001-2F8D-A24E-A5C2-9B5C0BF73174}"/>
            </c:ext>
          </c:extLst>
        </c:ser>
        <c:dLbls>
          <c:showLegendKey val="0"/>
          <c:showVal val="0"/>
          <c:showCatName val="0"/>
          <c:showSerName val="0"/>
          <c:showPercent val="0"/>
          <c:showBubbleSize val="0"/>
        </c:dLbls>
        <c:gapWidth val="150"/>
        <c:axId val="130659456"/>
        <c:axId val="130660992"/>
      </c:barChart>
      <c:catAx>
        <c:axId val="130659456"/>
        <c:scaling>
          <c:orientation val="minMax"/>
        </c:scaling>
        <c:delete val="0"/>
        <c:axPos val="b"/>
        <c:numFmt formatCode="General" sourceLinked="0"/>
        <c:majorTickMark val="out"/>
        <c:minorTickMark val="none"/>
        <c:tickLblPos val="nextTo"/>
        <c:crossAx val="130660992"/>
        <c:crosses val="autoZero"/>
        <c:auto val="1"/>
        <c:lblAlgn val="ctr"/>
        <c:lblOffset val="100"/>
        <c:noMultiLvlLbl val="0"/>
      </c:catAx>
      <c:valAx>
        <c:axId val="130660992"/>
        <c:scaling>
          <c:orientation val="minMax"/>
        </c:scaling>
        <c:delete val="0"/>
        <c:axPos val="l"/>
        <c:majorGridlines/>
        <c:numFmt formatCode="General" sourceLinked="1"/>
        <c:majorTickMark val="out"/>
        <c:minorTickMark val="none"/>
        <c:tickLblPos val="nextTo"/>
        <c:crossAx val="130659456"/>
        <c:crosses val="autoZero"/>
        <c:crossBetween val="between"/>
      </c:valAx>
    </c:plotArea>
    <c:legend>
      <c:legendPos val="r"/>
      <c:overlay val="0"/>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4784371271772848"/>
          <c:y val="3.8110704624387141E-2"/>
          <c:w val="0.81014674302075862"/>
          <c:h val="0.77135703491047414"/>
        </c:manualLayout>
      </c:layout>
      <c:barChart>
        <c:barDir val="col"/>
        <c:grouping val="clustered"/>
        <c:varyColors val="0"/>
        <c:ser>
          <c:idx val="0"/>
          <c:order val="0"/>
          <c:tx>
            <c:strRef>
              <c:f>Sheet1!$B$1</c:f>
              <c:strCache>
                <c:ptCount val="1"/>
                <c:pt idx="0">
                  <c:v>Traditional</c:v>
                </c:pt>
              </c:strCache>
            </c:strRef>
          </c:tx>
          <c:spPr>
            <a:gradFill rotWithShape="0">
              <a:gsLst>
                <a:gs pos="0">
                  <a:srgbClr val="7EA7FF"/>
                </a:gs>
                <a:gs pos="100000">
                  <a:srgbClr val="4A85FF"/>
                </a:gs>
              </a:gsLst>
              <a:lin ang="5400000"/>
            </a:gradFill>
            <a:ln w="25392">
              <a:noFill/>
            </a:ln>
            <a:effectLst>
              <a:outerShdw dist="35921" dir="2700000" algn="br">
                <a:srgbClr val="000000"/>
              </a:outerShdw>
            </a:effectLst>
          </c:spPr>
          <c:invertIfNegative val="0"/>
          <c:cat>
            <c:strRef>
              <c:f>Sheet1!$A$2:$A$3</c:f>
              <c:strCache>
                <c:ptCount val="2"/>
                <c:pt idx="0">
                  <c:v>Intraop opioid</c:v>
                </c:pt>
                <c:pt idx="1">
                  <c:v>Postop opioid</c:v>
                </c:pt>
              </c:strCache>
            </c:strRef>
          </c:cat>
          <c:val>
            <c:numRef>
              <c:f>Sheet1!$B$2:$B$3</c:f>
              <c:numCache>
                <c:formatCode>General</c:formatCode>
                <c:ptCount val="2"/>
                <c:pt idx="0">
                  <c:v>53.1</c:v>
                </c:pt>
                <c:pt idx="1">
                  <c:v>120</c:v>
                </c:pt>
              </c:numCache>
            </c:numRef>
          </c:val>
          <c:extLst>
            <c:ext xmlns:c16="http://schemas.microsoft.com/office/drawing/2014/chart" uri="{C3380CC4-5D6E-409C-BE32-E72D297353CC}">
              <c16:uniqueId val="{00000000-37BB-B241-9952-407458FD4980}"/>
            </c:ext>
          </c:extLst>
        </c:ser>
        <c:ser>
          <c:idx val="1"/>
          <c:order val="1"/>
          <c:tx>
            <c:strRef>
              <c:f>Sheet1!$C$1</c:f>
              <c:strCache>
                <c:ptCount val="1"/>
                <c:pt idx="0">
                  <c:v>ERAS</c:v>
                </c:pt>
              </c:strCache>
            </c:strRef>
          </c:tx>
          <c:spPr>
            <a:gradFill rotWithShape="0">
              <a:gsLst>
                <a:gs pos="0">
                  <a:srgbClr val="94FF94"/>
                </a:gs>
                <a:gs pos="100000">
                  <a:srgbClr val="00C800"/>
                </a:gs>
              </a:gsLst>
              <a:lin ang="5400000"/>
            </a:gradFill>
            <a:ln w="25392">
              <a:noFill/>
            </a:ln>
            <a:effectLst>
              <a:outerShdw dist="35921" dir="2700000" algn="br">
                <a:srgbClr val="000000"/>
              </a:outerShdw>
            </a:effectLst>
          </c:spPr>
          <c:invertIfNegative val="0"/>
          <c:cat>
            <c:strRef>
              <c:f>Sheet1!$A$2:$A$3</c:f>
              <c:strCache>
                <c:ptCount val="2"/>
                <c:pt idx="0">
                  <c:v>Intraop opioid</c:v>
                </c:pt>
                <c:pt idx="1">
                  <c:v>Postop opioid</c:v>
                </c:pt>
              </c:strCache>
            </c:strRef>
          </c:cat>
          <c:val>
            <c:numRef>
              <c:f>Sheet1!$C$2:$C$3</c:f>
              <c:numCache>
                <c:formatCode>General</c:formatCode>
                <c:ptCount val="2"/>
                <c:pt idx="0">
                  <c:v>20.8</c:v>
                </c:pt>
                <c:pt idx="1">
                  <c:v>29.8</c:v>
                </c:pt>
              </c:numCache>
            </c:numRef>
          </c:val>
          <c:extLst>
            <c:ext xmlns:c16="http://schemas.microsoft.com/office/drawing/2014/chart" uri="{C3380CC4-5D6E-409C-BE32-E72D297353CC}">
              <c16:uniqueId val="{00000001-37BB-B241-9952-407458FD4980}"/>
            </c:ext>
          </c:extLst>
        </c:ser>
        <c:dLbls>
          <c:showLegendKey val="0"/>
          <c:showVal val="0"/>
          <c:showCatName val="0"/>
          <c:showSerName val="0"/>
          <c:showPercent val="0"/>
          <c:showBubbleSize val="0"/>
        </c:dLbls>
        <c:gapWidth val="150"/>
        <c:axId val="130816256"/>
        <c:axId val="131252224"/>
      </c:barChart>
      <c:catAx>
        <c:axId val="130816256"/>
        <c:scaling>
          <c:orientation val="minMax"/>
        </c:scaling>
        <c:delete val="0"/>
        <c:axPos val="b"/>
        <c:numFmt formatCode="General" sourceLinked="1"/>
        <c:majorTickMark val="out"/>
        <c:minorTickMark val="none"/>
        <c:tickLblPos val="nextTo"/>
        <c:spPr>
          <a:ln w="3174">
            <a:solidFill>
              <a:srgbClr val="FFFFFF"/>
            </a:solidFill>
            <a:prstDash val="solid"/>
          </a:ln>
        </c:spPr>
        <c:crossAx val="131252224"/>
        <c:crosses val="autoZero"/>
        <c:auto val="1"/>
        <c:lblAlgn val="ctr"/>
        <c:lblOffset val="100"/>
        <c:noMultiLvlLbl val="0"/>
      </c:catAx>
      <c:valAx>
        <c:axId val="131252224"/>
        <c:scaling>
          <c:orientation val="minMax"/>
        </c:scaling>
        <c:delete val="0"/>
        <c:axPos val="l"/>
        <c:majorGridlines>
          <c:spPr>
            <a:ln w="3174">
              <a:solidFill>
                <a:srgbClr val="FFFFFF"/>
              </a:solidFill>
              <a:prstDash val="solid"/>
            </a:ln>
          </c:spPr>
        </c:majorGridlines>
        <c:numFmt formatCode="General" sourceLinked="1"/>
        <c:majorTickMark val="out"/>
        <c:minorTickMark val="none"/>
        <c:tickLblPos val="nextTo"/>
        <c:spPr>
          <a:ln w="3174">
            <a:solidFill>
              <a:srgbClr val="FFFFFF"/>
            </a:solidFill>
            <a:prstDash val="solid"/>
          </a:ln>
        </c:spPr>
        <c:crossAx val="130816256"/>
        <c:crosses val="autoZero"/>
        <c:crossBetween val="between"/>
      </c:valAx>
      <c:spPr>
        <a:noFill/>
        <a:ln w="25392">
          <a:noFill/>
        </a:ln>
      </c:spPr>
    </c:plotArea>
    <c:legend>
      <c:legendPos val="r"/>
      <c:layout>
        <c:manualLayout>
          <c:xMode val="edge"/>
          <c:yMode val="edge"/>
          <c:x val="0.25365903125745648"/>
          <c:y val="0.91493438320209974"/>
          <c:w val="0.60997732426303852"/>
          <c:h val="7.7253218884120178E-2"/>
        </c:manualLayout>
      </c:layout>
      <c:overlay val="0"/>
      <c:spPr>
        <a:noFill/>
        <a:ln w="25392">
          <a:noFill/>
        </a:ln>
      </c:spPr>
    </c:legend>
    <c:plotVisOnly val="1"/>
    <c:dispBlanksAs val="gap"/>
    <c:showDLblsOverMax val="0"/>
  </c:chart>
  <c:spPr>
    <a:noFill/>
    <a:ln>
      <a:noFill/>
    </a:ln>
  </c:spPr>
  <c:txPr>
    <a:bodyPr/>
    <a:lstStyle/>
    <a:p>
      <a:pPr>
        <a:defRPr sz="1799"/>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Traditional</c:v>
                </c:pt>
              </c:strCache>
            </c:strRef>
          </c:tx>
          <c:spPr>
            <a:gradFill rotWithShape="0">
              <a:gsLst>
                <a:gs pos="0">
                  <a:srgbClr val="7EA7FF"/>
                </a:gs>
                <a:gs pos="100000">
                  <a:srgbClr val="4A85FF"/>
                </a:gs>
              </a:gsLst>
              <a:lin ang="5400000"/>
            </a:gradFill>
            <a:ln w="25392">
              <a:noFill/>
            </a:ln>
            <a:effectLst>
              <a:outerShdw dist="35921" dir="2700000" algn="br">
                <a:srgbClr val="000000"/>
              </a:outerShdw>
            </a:effectLst>
          </c:spPr>
          <c:invertIfNegative val="0"/>
          <c:cat>
            <c:strRef>
              <c:f>Sheet1!$A$2:$A$3</c:f>
              <c:strCache>
                <c:ptCount val="2"/>
                <c:pt idx="0">
                  <c:v>Pain Score (Open)</c:v>
                </c:pt>
                <c:pt idx="1">
                  <c:v>Pain Score (Laparoscopic)</c:v>
                </c:pt>
              </c:strCache>
            </c:strRef>
          </c:cat>
          <c:val>
            <c:numRef>
              <c:f>Sheet1!$B$2:$B$3</c:f>
              <c:numCache>
                <c:formatCode>General</c:formatCode>
                <c:ptCount val="2"/>
                <c:pt idx="0">
                  <c:v>4.9000000000000004</c:v>
                </c:pt>
                <c:pt idx="1">
                  <c:v>4.8</c:v>
                </c:pt>
              </c:numCache>
            </c:numRef>
          </c:val>
          <c:extLst>
            <c:ext xmlns:c16="http://schemas.microsoft.com/office/drawing/2014/chart" uri="{C3380CC4-5D6E-409C-BE32-E72D297353CC}">
              <c16:uniqueId val="{00000000-76CF-2E45-997F-8AB6ECCEAB42}"/>
            </c:ext>
          </c:extLst>
        </c:ser>
        <c:ser>
          <c:idx val="1"/>
          <c:order val="1"/>
          <c:tx>
            <c:strRef>
              <c:f>Sheet1!$C$1</c:f>
              <c:strCache>
                <c:ptCount val="1"/>
                <c:pt idx="0">
                  <c:v>ERAS</c:v>
                </c:pt>
              </c:strCache>
            </c:strRef>
          </c:tx>
          <c:spPr>
            <a:gradFill rotWithShape="0">
              <a:gsLst>
                <a:gs pos="0">
                  <a:srgbClr val="94FF94"/>
                </a:gs>
                <a:gs pos="100000">
                  <a:srgbClr val="00C800"/>
                </a:gs>
              </a:gsLst>
              <a:lin ang="5400000"/>
            </a:gradFill>
            <a:ln w="25392">
              <a:noFill/>
            </a:ln>
            <a:effectLst>
              <a:outerShdw dist="35921" dir="2700000" algn="br">
                <a:srgbClr val="000000"/>
              </a:outerShdw>
            </a:effectLst>
          </c:spPr>
          <c:invertIfNegative val="0"/>
          <c:cat>
            <c:strRef>
              <c:f>Sheet1!$A$2:$A$3</c:f>
              <c:strCache>
                <c:ptCount val="2"/>
                <c:pt idx="0">
                  <c:v>Pain Score (Open)</c:v>
                </c:pt>
                <c:pt idx="1">
                  <c:v>Pain Score (Laparoscopic)</c:v>
                </c:pt>
              </c:strCache>
            </c:strRef>
          </c:cat>
          <c:val>
            <c:numRef>
              <c:f>Sheet1!$C$2:$C$3</c:f>
              <c:numCache>
                <c:formatCode>General</c:formatCode>
                <c:ptCount val="2"/>
                <c:pt idx="0">
                  <c:v>3.7</c:v>
                </c:pt>
                <c:pt idx="1">
                  <c:v>3.1</c:v>
                </c:pt>
              </c:numCache>
            </c:numRef>
          </c:val>
          <c:extLst>
            <c:ext xmlns:c16="http://schemas.microsoft.com/office/drawing/2014/chart" uri="{C3380CC4-5D6E-409C-BE32-E72D297353CC}">
              <c16:uniqueId val="{00000001-76CF-2E45-997F-8AB6ECCEAB42}"/>
            </c:ext>
          </c:extLst>
        </c:ser>
        <c:dLbls>
          <c:showLegendKey val="0"/>
          <c:showVal val="0"/>
          <c:showCatName val="0"/>
          <c:showSerName val="0"/>
          <c:showPercent val="0"/>
          <c:showBubbleSize val="0"/>
        </c:dLbls>
        <c:gapWidth val="150"/>
        <c:axId val="131834240"/>
        <c:axId val="131835776"/>
      </c:barChart>
      <c:catAx>
        <c:axId val="131834240"/>
        <c:scaling>
          <c:orientation val="minMax"/>
        </c:scaling>
        <c:delete val="0"/>
        <c:axPos val="b"/>
        <c:numFmt formatCode="General" sourceLinked="1"/>
        <c:majorTickMark val="out"/>
        <c:minorTickMark val="none"/>
        <c:tickLblPos val="nextTo"/>
        <c:spPr>
          <a:ln w="3174">
            <a:solidFill>
              <a:srgbClr val="FFFFFF"/>
            </a:solidFill>
            <a:prstDash val="solid"/>
          </a:ln>
        </c:spPr>
        <c:crossAx val="131835776"/>
        <c:crosses val="autoZero"/>
        <c:auto val="1"/>
        <c:lblAlgn val="ctr"/>
        <c:lblOffset val="100"/>
        <c:noMultiLvlLbl val="0"/>
      </c:catAx>
      <c:valAx>
        <c:axId val="131835776"/>
        <c:scaling>
          <c:orientation val="minMax"/>
        </c:scaling>
        <c:delete val="0"/>
        <c:axPos val="l"/>
        <c:majorGridlines>
          <c:spPr>
            <a:ln w="3174">
              <a:solidFill>
                <a:srgbClr val="FFFFFF"/>
              </a:solidFill>
              <a:prstDash val="solid"/>
            </a:ln>
          </c:spPr>
        </c:majorGridlines>
        <c:numFmt formatCode="General" sourceLinked="1"/>
        <c:majorTickMark val="out"/>
        <c:minorTickMark val="none"/>
        <c:tickLblPos val="nextTo"/>
        <c:spPr>
          <a:ln w="3174">
            <a:solidFill>
              <a:srgbClr val="FFFFFF"/>
            </a:solidFill>
            <a:prstDash val="solid"/>
          </a:ln>
        </c:spPr>
        <c:crossAx val="131834240"/>
        <c:crosses val="autoZero"/>
        <c:crossBetween val="between"/>
      </c:valAx>
      <c:spPr>
        <a:noFill/>
        <a:ln w="25392">
          <a:noFill/>
        </a:ln>
      </c:spPr>
    </c:plotArea>
    <c:plotVisOnly val="1"/>
    <c:dispBlanksAs val="gap"/>
    <c:showDLblsOverMax val="0"/>
  </c:chart>
  <c:spPr>
    <a:noFill/>
    <a:ln>
      <a:noFill/>
    </a:ln>
  </c:spPr>
  <c:txPr>
    <a:bodyPr/>
    <a:lstStyle/>
    <a:p>
      <a:pPr>
        <a:defRPr sz="1799"/>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 Id="rId5" Type="http://schemas.openxmlformats.org/officeDocument/2006/relationships/image" Target="../media/image18.emf"/><Relationship Id="rId4"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a:defRPr sz="1200">
                <a:latin typeface="Times New Roman"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fld id="{0EF51CA5-FC29-F24D-A805-F2B8F12C6A11}" type="datetime1">
              <a:rPr lang="en-US"/>
              <a:pPr>
                <a:defRPr/>
              </a:pPr>
              <a:t>7/26/18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latin typeface="Times New Roman"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D8D5C5D5-FE76-EB48-A382-C03406517D2D}" type="slidenum">
              <a:rPr lang="en-US"/>
              <a:pPr>
                <a:defRPr/>
              </a:pPr>
              <a:t>‹#›</a:t>
            </a:fld>
            <a:endParaRPr lang="en-US"/>
          </a:p>
        </p:txBody>
      </p:sp>
    </p:spTree>
    <p:extLst>
      <p:ext uri="{BB962C8B-B14F-4D97-AF65-F5344CB8AC3E}">
        <p14:creationId xmlns:p14="http://schemas.microsoft.com/office/powerpoint/2010/main" val="1287409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atin typeface="Times New Roman" charset="0"/>
              </a:defRPr>
            </a:lvl1pPr>
          </a:lstStyle>
          <a:p>
            <a:pPr>
              <a:defRPr/>
            </a:pPr>
            <a:endParaRPr lang="en-US"/>
          </a:p>
        </p:txBody>
      </p:sp>
      <p:sp>
        <p:nvSpPr>
          <p:cNvPr id="532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p:spPr>
      </p:sp>
      <p:sp>
        <p:nvSpPr>
          <p:cNvPr id="532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atin typeface="Times New Roman" charset="0"/>
              </a:defRPr>
            </a:lvl1pPr>
          </a:lstStyle>
          <a:p>
            <a:pPr>
              <a:defRPr/>
            </a:pPr>
            <a:endParaRPr lang="en-US"/>
          </a:p>
        </p:txBody>
      </p:sp>
      <p:sp>
        <p:nvSpPr>
          <p:cNvPr id="532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charset="0"/>
              </a:defRPr>
            </a:lvl1pPr>
          </a:lstStyle>
          <a:p>
            <a:pPr>
              <a:defRPr/>
            </a:pPr>
            <a:fld id="{5EA9D14B-1E0F-A349-B326-871405C15FF8}" type="slidenum">
              <a:rPr lang="en-US"/>
              <a:pPr>
                <a:defRPr/>
              </a:pPr>
              <a:t>‹#›</a:t>
            </a:fld>
            <a:endParaRPr lang="en-US"/>
          </a:p>
        </p:txBody>
      </p:sp>
    </p:spTree>
    <p:extLst>
      <p:ext uri="{BB962C8B-B14F-4D97-AF65-F5344CB8AC3E}">
        <p14:creationId xmlns:p14="http://schemas.microsoft.com/office/powerpoint/2010/main" val="10952932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890588" y="723900"/>
            <a:ext cx="5076825" cy="3386138"/>
          </a:xfrm>
          <a:ln/>
        </p:spPr>
      </p:sp>
      <p:sp>
        <p:nvSpPr>
          <p:cNvPr id="52226" name="Rectangle 3"/>
          <p:cNvSpPr>
            <a:spLocks noGrp="1" noChangeArrowheads="1"/>
          </p:cNvSpPr>
          <p:nvPr>
            <p:ph type="body" idx="1"/>
          </p:nvPr>
        </p:nvSpPr>
        <p:spPr>
          <a:xfrm>
            <a:off x="892175" y="4345042"/>
            <a:ext cx="5073650" cy="40794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25153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A7B1A4-3B69-4378-A234-349E07245547}" type="slidenum">
              <a:rPr lang="en-US" smtClean="0"/>
              <a:t>5</a:t>
            </a:fld>
            <a:endParaRPr lang="en-US"/>
          </a:p>
        </p:txBody>
      </p:sp>
    </p:spTree>
    <p:extLst>
      <p:ext uri="{BB962C8B-B14F-4D97-AF65-F5344CB8AC3E}">
        <p14:creationId xmlns:p14="http://schemas.microsoft.com/office/powerpoint/2010/main" val="3304581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ln/>
        </p:spPr>
      </p:sp>
      <p:sp>
        <p:nvSpPr>
          <p:cNvPr id="153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734034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AD0E6A66-3AC0-8040-ABFD-D6CFC092C015}"/>
              </a:ext>
            </a:extLst>
          </p:cNvPr>
          <p:cNvSpPr>
            <a:spLocks noGrp="1" noRot="1" noChangeAspect="1" noChangeArrowheads="1" noTextEdit="1"/>
          </p:cNvSpPr>
          <p:nvPr>
            <p:ph type="sldImg"/>
          </p:nvPr>
        </p:nvSpPr>
        <p:spPr>
          <a:ln/>
        </p:spPr>
      </p:sp>
      <p:sp>
        <p:nvSpPr>
          <p:cNvPr id="48130" name="Rectangle 3">
            <a:extLst>
              <a:ext uri="{FF2B5EF4-FFF2-40B4-BE49-F238E27FC236}">
                <a16:creationId xmlns:a16="http://schemas.microsoft.com/office/drawing/2014/main" id="{F13A4505-148B-AC4D-A860-B2F36CA18E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81098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779F7820-A983-2141-8764-BEC46503BDCD}"/>
              </a:ext>
            </a:extLst>
          </p:cNvPr>
          <p:cNvSpPr>
            <a:spLocks noGrp="1" noChangeArrowheads="1"/>
          </p:cNvSpPr>
          <p:nvPr>
            <p:ph type="sldNum" sz="quarter" idx="4294967295"/>
          </p:nvPr>
        </p:nvSpPr>
        <p:spPr bwMode="auto">
          <a:xfrm>
            <a:off x="3884613" y="9447213"/>
            <a:ext cx="2971800" cy="496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BECC3E66-7EA7-AF43-B3ED-A82F145DB006}" type="slidenum">
              <a:rPr lang="en-US" altLang="en-US" sz="1800">
                <a:solidFill>
                  <a:srgbClr val="000000"/>
                </a:solidFill>
                <a:latin typeface="Calibri" panose="020F0502020204030204" pitchFamily="34" charset="0"/>
              </a:rPr>
              <a:pPr/>
              <a:t>12</a:t>
            </a:fld>
            <a:endParaRPr lang="en-US" altLang="en-US" sz="1800">
              <a:solidFill>
                <a:srgbClr val="000000"/>
              </a:solidFill>
              <a:latin typeface="Calibri" panose="020F0502020204030204" pitchFamily="34" charset="0"/>
            </a:endParaRPr>
          </a:p>
        </p:txBody>
      </p:sp>
      <p:sp>
        <p:nvSpPr>
          <p:cNvPr id="27650" name="Slide Image Placeholder 1">
            <a:extLst>
              <a:ext uri="{FF2B5EF4-FFF2-40B4-BE49-F238E27FC236}">
                <a16:creationId xmlns:a16="http://schemas.microsoft.com/office/drawing/2014/main" id="{E5AED314-0D5C-9F45-B178-A6673737F8D1}"/>
              </a:ext>
            </a:extLst>
          </p:cNvPr>
          <p:cNvSpPr>
            <a:spLocks noGrp="1" noRot="1" noChangeAspect="1" noTextEdit="1"/>
          </p:cNvSpPr>
          <p:nvPr>
            <p:ph type="sldImg"/>
          </p:nvPr>
        </p:nvSpPr>
        <p:spPr>
          <a:xfrm>
            <a:off x="647700" y="746125"/>
            <a:ext cx="5592763" cy="3729038"/>
          </a:xfrm>
          <a:ln/>
        </p:spPr>
      </p:sp>
      <p:sp>
        <p:nvSpPr>
          <p:cNvPr id="27651" name="Notes Placeholder 2">
            <a:extLst>
              <a:ext uri="{FF2B5EF4-FFF2-40B4-BE49-F238E27FC236}">
                <a16:creationId xmlns:a16="http://schemas.microsoft.com/office/drawing/2014/main" id="{06C7A80A-8E31-D147-AB5F-B0B5B124E260}"/>
              </a:ext>
            </a:extLst>
          </p:cNvPr>
          <p:cNvSpPr>
            <a:spLocks noGrp="1"/>
          </p:cNvSpPr>
          <p:nvPr>
            <p:ph type="body" idx="1"/>
          </p:nvPr>
        </p:nvSpPr>
        <p:spPr>
          <a:xfrm>
            <a:off x="638175" y="4725988"/>
            <a:ext cx="5486400"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buFontTx/>
              <a:buChar char="•"/>
            </a:pPr>
            <a:r>
              <a:rPr lang="en-US" altLang="en-US" sz="1000">
                <a:latin typeface="Calibri" panose="020F0502020204030204" pitchFamily="34" charset="0"/>
                <a:ea typeface="ＭＳ Ｐゴシック" panose="020B0600070205080204" pitchFamily="34" charset="-128"/>
              </a:rPr>
              <a:t>The attitudes and behaviors of patients can also impact optimal management of pain.  Gan and colleagues</a:t>
            </a:r>
            <a:r>
              <a:rPr lang="en-US" altLang="en-US" sz="1000" baseline="30000">
                <a:latin typeface="Calibri" panose="020F0502020204030204" pitchFamily="34" charset="0"/>
                <a:ea typeface="ＭＳ Ｐゴシック" panose="020B0600070205080204" pitchFamily="34" charset="-128"/>
              </a:rPr>
              <a:t>1</a:t>
            </a:r>
            <a:r>
              <a:rPr lang="en-US" altLang="en-US" sz="1000">
                <a:latin typeface="Calibri" panose="020F0502020204030204" pitchFamily="34" charset="0"/>
                <a:ea typeface="ＭＳ Ｐゴシック" panose="020B0600070205080204" pitchFamily="34" charset="-128"/>
              </a:rPr>
              <a:t>  found that  patients</a:t>
            </a:r>
            <a:r>
              <a:rPr lang="ja-JP" altLang="en-US" sz="1000">
                <a:latin typeface="Calibri" panose="020F0502020204030204" pitchFamily="34" charset="0"/>
                <a:ea typeface="ＭＳ Ｐゴシック" panose="020B0600070205080204" pitchFamily="34" charset="-128"/>
              </a:rPr>
              <a:t>’</a:t>
            </a:r>
            <a:r>
              <a:rPr lang="en-US" altLang="ja-JP" sz="1000">
                <a:latin typeface="Calibri" panose="020F0502020204030204" pitchFamily="34" charset="0"/>
                <a:ea typeface="ＭＳ Ｐゴシック" panose="020B0600070205080204" pitchFamily="34" charset="-128"/>
              </a:rPr>
              <a:t> desire to avoid analgesic side effects can be more important than pain control. </a:t>
            </a:r>
          </a:p>
          <a:p>
            <a:pPr eaLnBrk="1" hangingPunct="1">
              <a:lnSpc>
                <a:spcPct val="90000"/>
              </a:lnSpc>
              <a:spcBef>
                <a:spcPct val="0"/>
              </a:spcBef>
              <a:buFontTx/>
              <a:buChar char="•"/>
            </a:pPr>
            <a:r>
              <a:rPr lang="en-US" altLang="en-US" sz="1000">
                <a:latin typeface="Calibri" panose="020F0502020204030204" pitchFamily="34" charset="0"/>
                <a:ea typeface="ＭＳ Ｐゴシック" panose="020B0600070205080204" pitchFamily="34" charset="-128"/>
              </a:rPr>
              <a:t>In a study of 50 postsurgical patients undergoing major abdominal surgery (mean age 48.4 years; 58% female), Gan and colleagues</a:t>
            </a:r>
            <a:r>
              <a:rPr lang="en-US" altLang="en-US" sz="1000" baseline="30000">
                <a:latin typeface="Calibri" panose="020F0502020204030204" pitchFamily="34" charset="0"/>
                <a:ea typeface="ＭＳ Ｐゴシック" panose="020B0600070205080204" pitchFamily="34" charset="-128"/>
              </a:rPr>
              <a:t>1</a:t>
            </a:r>
            <a:r>
              <a:rPr lang="en-US" altLang="en-US" sz="1000">
                <a:latin typeface="Calibri" panose="020F0502020204030204" pitchFamily="34" charset="0"/>
                <a:ea typeface="ＭＳ Ｐゴシック" panose="020B0600070205080204" pitchFamily="34" charset="-128"/>
              </a:rPr>
              <a:t> interviewed patients in an adaptive conjoint analysis. This type of analysis aimed to elicit patient preferences for attributes of analgesia by asking them to trade-off combinations of analgesia features. Patients were interviewed pre-operatively, and then three times postoperatively (within 12 hours of transitioning from patient-controlled to oral anesthesia, 48 hours after the second interview or immediately before discharge, and finally within 14 days postdischarge).  </a:t>
            </a:r>
          </a:p>
          <a:p>
            <a:pPr eaLnBrk="1" hangingPunct="1">
              <a:lnSpc>
                <a:spcPct val="90000"/>
              </a:lnSpc>
              <a:spcBef>
                <a:spcPct val="0"/>
              </a:spcBef>
              <a:buFontTx/>
              <a:buChar char="•"/>
            </a:pPr>
            <a:r>
              <a:rPr lang="en-US" altLang="en-US" sz="1000">
                <a:latin typeface="Calibri" panose="020F0502020204030204" pitchFamily="34" charset="0"/>
                <a:ea typeface="ＭＳ Ｐゴシック" panose="020B0600070205080204" pitchFamily="34" charset="-128"/>
              </a:rPr>
              <a:t>Patients were almost twice as likely to select less pain relief over increased or severe side effects such as vomiting, constipation or itchiness.  </a:t>
            </a:r>
          </a:p>
        </p:txBody>
      </p:sp>
      <p:sp>
        <p:nvSpPr>
          <p:cNvPr id="27652" name="Slide Number Placeholder 3">
            <a:extLst>
              <a:ext uri="{FF2B5EF4-FFF2-40B4-BE49-F238E27FC236}">
                <a16:creationId xmlns:a16="http://schemas.microsoft.com/office/drawing/2014/main" id="{AA26A12D-CCED-DD43-BB80-E63F79F2B1AD}"/>
              </a:ext>
            </a:extLst>
          </p:cNvPr>
          <p:cNvSpPr txBox="1">
            <a:spLocks noGrp="1"/>
          </p:cNvSpPr>
          <p:nvPr/>
        </p:nvSpPr>
        <p:spPr bwMode="auto">
          <a:xfrm>
            <a:off x="3884613" y="9447213"/>
            <a:ext cx="29718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70" tIns="45286" rIns="90570" bIns="45286" anchor="b"/>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FA6F0935-377C-114C-9513-5B071357877C}" type="slidenum">
              <a:rPr lang="en-US" altLang="en-US" sz="1200">
                <a:solidFill>
                  <a:srgbClr val="000000"/>
                </a:solidFill>
                <a:latin typeface="Calibri" panose="020F0502020204030204" pitchFamily="34" charset="0"/>
              </a:rPr>
              <a:pPr/>
              <a:t>12</a:t>
            </a:fld>
            <a:endParaRPr lang="en-US" altLang="en-US" sz="1200">
              <a:solidFill>
                <a:srgbClr val="000000"/>
              </a:solidFill>
              <a:latin typeface="Calibri" panose="020F0502020204030204" pitchFamily="34" charset="0"/>
            </a:endParaRPr>
          </a:p>
        </p:txBody>
      </p:sp>
      <p:sp>
        <p:nvSpPr>
          <p:cNvPr id="27653" name="Text Box 4">
            <a:extLst>
              <a:ext uri="{FF2B5EF4-FFF2-40B4-BE49-F238E27FC236}">
                <a16:creationId xmlns:a16="http://schemas.microsoft.com/office/drawing/2014/main" id="{59BC3A49-49D4-5844-B4B2-0171C7487618}"/>
              </a:ext>
            </a:extLst>
          </p:cNvPr>
          <p:cNvSpPr txBox="1">
            <a:spLocks noChangeArrowheads="1"/>
          </p:cNvSpPr>
          <p:nvPr/>
        </p:nvSpPr>
        <p:spPr bwMode="auto">
          <a:xfrm>
            <a:off x="736600" y="8731250"/>
            <a:ext cx="54356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marL="225425" indent="-225425" defTabSz="876300">
              <a:defRPr sz="2400" b="1">
                <a:solidFill>
                  <a:schemeClr val="tx1"/>
                </a:solidFill>
                <a:latin typeface="Arial" panose="020B0604020202020204" pitchFamily="34" charset="0"/>
                <a:ea typeface="ＭＳ Ｐゴシック" panose="020B0600070205080204" pitchFamily="34" charset="-128"/>
              </a:defRPr>
            </a:lvl1pPr>
            <a:lvl2pPr marL="742950" indent="-285750" defTabSz="876300">
              <a:defRPr sz="2400" b="1">
                <a:solidFill>
                  <a:schemeClr val="tx1"/>
                </a:solidFill>
                <a:latin typeface="Arial" panose="020B0604020202020204" pitchFamily="34" charset="0"/>
                <a:ea typeface="ＭＳ Ｐゴシック" panose="020B0600070205080204" pitchFamily="34" charset="-128"/>
              </a:defRPr>
            </a:lvl2pPr>
            <a:lvl3pPr marL="1143000" indent="-228600" defTabSz="876300">
              <a:defRPr sz="2400" b="1">
                <a:solidFill>
                  <a:schemeClr val="tx1"/>
                </a:solidFill>
                <a:latin typeface="Arial" panose="020B0604020202020204" pitchFamily="34" charset="0"/>
                <a:ea typeface="ＭＳ Ｐゴシック" panose="020B0600070205080204" pitchFamily="34" charset="-128"/>
              </a:defRPr>
            </a:lvl3pPr>
            <a:lvl4pPr marL="1600200" indent="-228600" defTabSz="876300">
              <a:defRPr sz="2400" b="1">
                <a:solidFill>
                  <a:schemeClr val="tx1"/>
                </a:solidFill>
                <a:latin typeface="Arial" panose="020B0604020202020204" pitchFamily="34" charset="0"/>
                <a:ea typeface="ＭＳ Ｐゴシック" panose="020B0600070205080204" pitchFamily="34" charset="-128"/>
              </a:defRPr>
            </a:lvl4pPr>
            <a:lvl5pPr marL="2057400" indent="-228600" defTabSz="876300">
              <a:defRPr sz="2400" b="1">
                <a:solidFill>
                  <a:schemeClr val="tx1"/>
                </a:solidFill>
                <a:latin typeface="Arial" panose="020B0604020202020204" pitchFamily="34" charset="0"/>
                <a:ea typeface="ＭＳ Ｐゴシック" panose="020B0600070205080204" pitchFamily="34" charset="-128"/>
              </a:defRPr>
            </a:lvl5pPr>
            <a:lvl6pPr marL="2514600" indent="-228600" defTabSz="8763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8763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8763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8763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buFontTx/>
              <a:buAutoNum type="arabicPeriod"/>
            </a:pPr>
            <a:r>
              <a:rPr lang="en-US" altLang="en-US" sz="900">
                <a:solidFill>
                  <a:srgbClr val="000000"/>
                </a:solidFill>
                <a:latin typeface="Calibri" panose="020F0502020204030204" pitchFamily="34" charset="0"/>
              </a:rPr>
              <a:t>Gan TJ, Lubarsky DA, Flood EM,et al. Patient preferences for acute pain treatment. </a:t>
            </a:r>
            <a:r>
              <a:rPr lang="en-US" altLang="en-US" sz="900" i="1">
                <a:solidFill>
                  <a:srgbClr val="000000"/>
                </a:solidFill>
                <a:latin typeface="Calibri" panose="020F0502020204030204" pitchFamily="34" charset="0"/>
              </a:rPr>
              <a:t>Brit J Anaesthesia</a:t>
            </a:r>
            <a:r>
              <a:rPr lang="en-US" altLang="en-US" sz="900">
                <a:solidFill>
                  <a:srgbClr val="000000"/>
                </a:solidFill>
                <a:latin typeface="Calibri" panose="020F0502020204030204" pitchFamily="34" charset="0"/>
              </a:rPr>
              <a:t>. 2004;92:681-688.</a:t>
            </a:r>
          </a:p>
        </p:txBody>
      </p:sp>
      <p:sp>
        <p:nvSpPr>
          <p:cNvPr id="27654" name="Text Box 9">
            <a:extLst>
              <a:ext uri="{FF2B5EF4-FFF2-40B4-BE49-F238E27FC236}">
                <a16:creationId xmlns:a16="http://schemas.microsoft.com/office/drawing/2014/main" id="{64D1ACBB-6D12-2B40-9B2A-9673A3974396}"/>
              </a:ext>
            </a:extLst>
          </p:cNvPr>
          <p:cNvSpPr txBox="1">
            <a:spLocks noChangeArrowheads="1"/>
          </p:cNvSpPr>
          <p:nvPr/>
        </p:nvSpPr>
        <p:spPr bwMode="auto">
          <a:xfrm>
            <a:off x="6043613" y="4651375"/>
            <a:ext cx="69691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570" tIns="45286" rIns="90570" bIns="45286">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spcBef>
                <a:spcPct val="30000"/>
              </a:spcBef>
            </a:pPr>
            <a:r>
              <a:rPr lang="en-US" altLang="en-US" sz="900">
                <a:solidFill>
                  <a:srgbClr val="000000"/>
                </a:solidFill>
                <a:latin typeface="Calibri" panose="020F0502020204030204" pitchFamily="34" charset="0"/>
              </a:rPr>
              <a:t>ref1/Gan/ pg683 /col2/ para 3</a:t>
            </a:r>
          </a:p>
        </p:txBody>
      </p:sp>
      <p:sp>
        <p:nvSpPr>
          <p:cNvPr id="27655" name="Text Box 10">
            <a:extLst>
              <a:ext uri="{FF2B5EF4-FFF2-40B4-BE49-F238E27FC236}">
                <a16:creationId xmlns:a16="http://schemas.microsoft.com/office/drawing/2014/main" id="{E9BA47B9-6AC5-9347-9994-62C14C71C1D7}"/>
              </a:ext>
            </a:extLst>
          </p:cNvPr>
          <p:cNvSpPr txBox="1">
            <a:spLocks noChangeArrowheads="1"/>
          </p:cNvSpPr>
          <p:nvPr/>
        </p:nvSpPr>
        <p:spPr bwMode="auto">
          <a:xfrm>
            <a:off x="5875338" y="5949950"/>
            <a:ext cx="90805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570" tIns="45286" rIns="90570" bIns="45286">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spcBef>
                <a:spcPct val="30000"/>
              </a:spcBef>
            </a:pPr>
            <a:r>
              <a:rPr lang="en-US" altLang="en-US" sz="900">
                <a:solidFill>
                  <a:srgbClr val="000000"/>
                </a:solidFill>
                <a:latin typeface="Calibri" panose="020F0502020204030204" pitchFamily="34" charset="0"/>
              </a:rPr>
              <a:t>ref1/Gan/pg 686/ Table 6</a:t>
            </a:r>
          </a:p>
        </p:txBody>
      </p:sp>
      <p:sp>
        <p:nvSpPr>
          <p:cNvPr id="27656" name="Text Box 16">
            <a:extLst>
              <a:ext uri="{FF2B5EF4-FFF2-40B4-BE49-F238E27FC236}">
                <a16:creationId xmlns:a16="http://schemas.microsoft.com/office/drawing/2014/main" id="{4FD15D52-C391-B244-BBF4-BFB218FE4118}"/>
              </a:ext>
            </a:extLst>
          </p:cNvPr>
          <p:cNvSpPr txBox="1">
            <a:spLocks noChangeArrowheads="1"/>
          </p:cNvSpPr>
          <p:nvPr/>
        </p:nvSpPr>
        <p:spPr bwMode="auto">
          <a:xfrm>
            <a:off x="5788025" y="6426200"/>
            <a:ext cx="1046163"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570" tIns="45286" rIns="90570" bIns="45286">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spcBef>
                <a:spcPct val="30000"/>
              </a:spcBef>
            </a:pPr>
            <a:r>
              <a:rPr lang="en-US" altLang="en-US" sz="900">
                <a:solidFill>
                  <a:srgbClr val="000000"/>
                </a:solidFill>
                <a:latin typeface="Calibri" panose="020F0502020204030204" pitchFamily="34" charset="0"/>
              </a:rPr>
              <a:t>ref1/Gan/pg686/ col2/para 3</a:t>
            </a:r>
          </a:p>
        </p:txBody>
      </p:sp>
      <p:sp>
        <p:nvSpPr>
          <p:cNvPr id="27657" name="Text Box 14">
            <a:extLst>
              <a:ext uri="{FF2B5EF4-FFF2-40B4-BE49-F238E27FC236}">
                <a16:creationId xmlns:a16="http://schemas.microsoft.com/office/drawing/2014/main" id="{C206ACD1-C9CD-E447-8CE3-1C6FC9481E45}"/>
              </a:ext>
            </a:extLst>
          </p:cNvPr>
          <p:cNvSpPr txBox="1">
            <a:spLocks noChangeArrowheads="1"/>
          </p:cNvSpPr>
          <p:nvPr/>
        </p:nvSpPr>
        <p:spPr bwMode="auto">
          <a:xfrm>
            <a:off x="1465263" y="257175"/>
            <a:ext cx="41513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70" tIns="45286" rIns="90570" bIns="45286">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600">
                <a:solidFill>
                  <a:srgbClr val="000000"/>
                </a:solidFill>
                <a:latin typeface="Calibri" panose="020F0502020204030204" pitchFamily="34" charset="0"/>
              </a:rPr>
              <a:t>New Slide: title, subheads, labels</a:t>
            </a:r>
          </a:p>
        </p:txBody>
      </p:sp>
      <p:sp>
        <p:nvSpPr>
          <p:cNvPr id="27658" name="Text Box 10">
            <a:extLst>
              <a:ext uri="{FF2B5EF4-FFF2-40B4-BE49-F238E27FC236}">
                <a16:creationId xmlns:a16="http://schemas.microsoft.com/office/drawing/2014/main" id="{1E8F022F-4ECC-5A4E-ABC8-EB0A4389AA41}"/>
              </a:ext>
            </a:extLst>
          </p:cNvPr>
          <p:cNvSpPr txBox="1">
            <a:spLocks noChangeArrowheads="1"/>
          </p:cNvSpPr>
          <p:nvPr/>
        </p:nvSpPr>
        <p:spPr bwMode="auto">
          <a:xfrm>
            <a:off x="5751513" y="2943225"/>
            <a:ext cx="108585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570" tIns="45286" rIns="90570" bIns="45286">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spcBef>
                <a:spcPct val="30000"/>
              </a:spcBef>
            </a:pPr>
            <a:r>
              <a:rPr lang="en-US" altLang="en-US" sz="900">
                <a:solidFill>
                  <a:srgbClr val="000000"/>
                </a:solidFill>
                <a:latin typeface="Calibri" panose="020F0502020204030204" pitchFamily="34" charset="0"/>
              </a:rPr>
              <a:t>ref1/Gan/pg686/ Table 6</a:t>
            </a:r>
          </a:p>
        </p:txBody>
      </p:sp>
    </p:spTree>
    <p:extLst>
      <p:ext uri="{BB962C8B-B14F-4D97-AF65-F5344CB8AC3E}">
        <p14:creationId xmlns:p14="http://schemas.microsoft.com/office/powerpoint/2010/main" val="1236241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070FF2F3-1DDE-474C-BC94-E4770EC7924E}"/>
              </a:ext>
            </a:extLst>
          </p:cNvPr>
          <p:cNvSpPr>
            <a:spLocks noGrp="1" noRot="1" noChangeAspect="1" noTextEdit="1"/>
          </p:cNvSpPr>
          <p:nvPr>
            <p:ph type="sldImg"/>
          </p:nvPr>
        </p:nvSpPr>
        <p:spPr>
          <a:ln/>
        </p:spPr>
      </p:sp>
      <p:sp>
        <p:nvSpPr>
          <p:cNvPr id="50178" name="Notes Placeholder 2">
            <a:extLst>
              <a:ext uri="{FF2B5EF4-FFF2-40B4-BE49-F238E27FC236}">
                <a16:creationId xmlns:a16="http://schemas.microsoft.com/office/drawing/2014/main" id="{47B7ACFB-2CBF-1241-B645-F13B586A661A}"/>
              </a:ext>
            </a:extLst>
          </p:cNvPr>
          <p:cNvSpPr>
            <a:spLocks noGrp="1"/>
          </p:cNvSpPr>
          <p:nvPr>
            <p:ph type="body" idx="1"/>
          </p:nvPr>
        </p:nvSpPr>
        <p:spPr>
          <a:xfrm>
            <a:off x="549275" y="4471988"/>
            <a:ext cx="6067425"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This figure describes pain transmission pathways as well as key targets for multimodal analgesia. </a:t>
            </a:r>
          </a:p>
          <a:p>
            <a:r>
              <a:rPr lang="en-US" altLang="en-US" dirty="0">
                <a:latin typeface="Arial" panose="020B0604020202020204" pitchFamily="34" charset="0"/>
                <a:ea typeface="ＭＳ Ｐゴシック" panose="020B0600070205080204" pitchFamily="34" charset="-128"/>
              </a:rPr>
              <a:t> Due to the complex nature of pain transmission and perception, a balanced or multimodal approach that includes a variety of drugs and multiple sites of analgesic activity may be necessary to achieve optimal pain control. </a:t>
            </a:r>
          </a:p>
          <a:p>
            <a:r>
              <a:rPr lang="en-US" altLang="en-US" dirty="0">
                <a:latin typeface="Arial" panose="020B0604020202020204" pitchFamily="34" charset="0"/>
                <a:ea typeface="ＭＳ Ｐゴシック" panose="020B0600070205080204" pitchFamily="34" charset="-128"/>
              </a:rPr>
              <a:t> Surgical trauma activates nociceptor endings which transmit pain signals via peripheral nerves to the dorsal horn of the spinal cord. Noxious signals are then relayed via the spinal thalamic tract to the thalamus and cerebral cortex where pain is perceived. Descending cortical and brainstem inhibitory fibers modulate pain transmission in the spinal cord. </a:t>
            </a:r>
          </a:p>
          <a:p>
            <a:r>
              <a:rPr lang="en-US" altLang="en-US" dirty="0">
                <a:latin typeface="Arial" panose="020B0604020202020204" pitchFamily="34" charset="0"/>
                <a:ea typeface="ＭＳ Ｐゴシック" panose="020B0600070205080204" pitchFamily="34" charset="-128"/>
              </a:rPr>
              <a:t> Peripheral acting analgesics including NSAIDs, Cox-2 inhibitors, and infiltration of local anesthetics provide effective pain relief by limiting activation of peripheral nociceptors and reducing inflammation.</a:t>
            </a:r>
          </a:p>
          <a:p>
            <a:r>
              <a:rPr lang="en-US" altLang="en-US" dirty="0">
                <a:latin typeface="Arial" panose="020B0604020202020204" pitchFamily="34" charset="0"/>
                <a:ea typeface="ＭＳ Ｐゴシック" panose="020B0600070205080204" pitchFamily="34" charset="-128"/>
              </a:rPr>
              <a:t> Injections and infusions of local anesthetics may be employed to selectively block pain fibers in peripheral nerves.</a:t>
            </a:r>
          </a:p>
          <a:p>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Neuraxially</a:t>
            </a:r>
            <a:r>
              <a:rPr lang="en-US" altLang="en-US" dirty="0">
                <a:latin typeface="Arial" panose="020B0604020202020204" pitchFamily="34" charset="0"/>
                <a:ea typeface="ＭＳ Ｐゴシック" panose="020B0600070205080204" pitchFamily="34" charset="-128"/>
              </a:rPr>
              <a:t> administered opioids, alpha-2-adrenergic agonists, and local anesthetics may be administered to modulate pain transmission in the spinal cord.</a:t>
            </a:r>
          </a:p>
          <a:p>
            <a:r>
              <a:rPr lang="en-US" altLang="en-US" dirty="0">
                <a:latin typeface="Arial" panose="020B0604020202020204" pitchFamily="34" charset="0"/>
                <a:ea typeface="ＭＳ Ｐゴシック" panose="020B0600070205080204" pitchFamily="34" charset="-128"/>
              </a:rPr>
              <a:t> Finally, central acting analgesics including opioids, acetaminophen, tricyclic antidepressants, and alpha-2-agonists activate receptors or increase concentrations of inhibitory neurotransmitters in the brain and brainstem and blunt pain perception.</a:t>
            </a:r>
          </a:p>
          <a:p>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Monotherapeutic</a:t>
            </a:r>
            <a:r>
              <a:rPr lang="en-US" altLang="en-US" dirty="0">
                <a:latin typeface="Arial" panose="020B0604020202020204" pitchFamily="34" charset="0"/>
                <a:ea typeface="ＭＳ Ｐゴシック" panose="020B0600070205080204" pitchFamily="34" charset="-128"/>
              </a:rPr>
              <a:t> approaches to acute pain management are often ineffectual because of limitations in sites of activity or dose related intolerability. Since multimodal dosing regimens target noxious transmission at multiple sites along the pain pathway, analgesic effectiveness and tolerability may be improved.</a:t>
            </a:r>
          </a:p>
          <a:p>
            <a:pPr>
              <a:buFont typeface="Wingdings" pitchFamily="2" charset="2"/>
              <a:buNone/>
            </a:pPr>
            <a:endParaRPr lang="en-US" altLang="en-US" sz="200" dirty="0">
              <a:latin typeface="Arial" panose="020B0604020202020204" pitchFamily="34" charset="0"/>
              <a:ea typeface="ＭＳ Ｐゴシック" panose="020B0600070205080204" pitchFamily="34" charset="-128"/>
            </a:endParaRPr>
          </a:p>
          <a:p>
            <a:pPr>
              <a:spcBef>
                <a:spcPct val="25000"/>
              </a:spcBef>
              <a:buFont typeface="Wingdings" pitchFamily="2" charset="2"/>
              <a:buNone/>
            </a:pPr>
            <a:r>
              <a:rPr lang="da-DK" altLang="en-US" dirty="0">
                <a:latin typeface="Arial" panose="020B0604020202020204" pitchFamily="34" charset="0"/>
                <a:ea typeface="ＭＳ Ｐゴシック" panose="020B0600070205080204" pitchFamily="34" charset="-128"/>
              </a:rPr>
              <a:t>1 Adapted from Gottschalk A &amp; Smith D. </a:t>
            </a:r>
            <a:r>
              <a:rPr lang="da-DK" altLang="en-US" i="1" dirty="0">
                <a:latin typeface="Arial" panose="020B0604020202020204" pitchFamily="34" charset="0"/>
                <a:ea typeface="ＭＳ Ｐゴシック" panose="020B0600070205080204" pitchFamily="34" charset="-128"/>
              </a:rPr>
              <a:t>American Family Physician</a:t>
            </a:r>
            <a:r>
              <a:rPr lang="nl-NL" altLang="en-US" dirty="0">
                <a:latin typeface="Arial" panose="020B0604020202020204" pitchFamily="34" charset="0"/>
                <a:ea typeface="ＭＳ Ｐゴシック" panose="020B0600070205080204" pitchFamily="34" charset="-128"/>
              </a:rPr>
              <a:t>. 2001;63:1979-84.</a:t>
            </a:r>
          </a:p>
          <a:p>
            <a:pPr>
              <a:buFont typeface="Wingdings" pitchFamily="2" charset="2"/>
              <a:buNone/>
            </a:pPr>
            <a:r>
              <a:rPr lang="nl-NL" altLang="en-US" dirty="0">
                <a:latin typeface="Arial" panose="020B0604020202020204" pitchFamily="34" charset="0"/>
                <a:ea typeface="ＭＳ Ｐゴシック" panose="020B0600070205080204" pitchFamily="34" charset="-128"/>
              </a:rPr>
              <a:t>2 Iyengar S et al. </a:t>
            </a:r>
            <a:r>
              <a:rPr lang="nl-NL" altLang="en-US" i="1" dirty="0">
                <a:latin typeface="Arial" panose="020B0604020202020204" pitchFamily="34" charset="0"/>
                <a:ea typeface="ＭＳ Ｐゴシック" panose="020B0600070205080204" pitchFamily="34" charset="-128"/>
              </a:rPr>
              <a:t>Journal of Pharmacology and Experimental Therapeutics</a:t>
            </a:r>
            <a:r>
              <a:rPr lang="nl-NL" altLang="en-US" dirty="0">
                <a:latin typeface="Arial" panose="020B0604020202020204" pitchFamily="34" charset="0"/>
                <a:ea typeface="ＭＳ Ｐゴシック" panose="020B0600070205080204" pitchFamily="34" charset="-128"/>
              </a:rPr>
              <a:t>. 2004;311:576-84.</a:t>
            </a:r>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3699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p:spPr>
        <p:txBody>
          <a:bodyPr/>
          <a:lstStyle/>
          <a:p>
            <a:pPr defTabSz="897089">
              <a:defRPr/>
            </a:pPr>
            <a:r>
              <a:rPr lang="en-US" dirty="0"/>
              <a:t>Please discuss information on slide.</a:t>
            </a:r>
            <a:endParaRPr lang="en-US" dirty="0">
              <a:latin typeface="Arial" pitchFamily="34" charset="0"/>
              <a:cs typeface="Arial" pitchFamily="34" charset="0"/>
            </a:endParaRPr>
          </a:p>
          <a:p>
            <a:endParaRPr lang="en-US" b="1" dirty="0">
              <a:latin typeface="Arial" pitchFamily="34" charset="0"/>
              <a:cs typeface="Arial" pitchFamily="34" charset="0"/>
            </a:endParaRPr>
          </a:p>
          <a:p>
            <a:r>
              <a:rPr lang="en-US" b="1" dirty="0">
                <a:latin typeface="Arial" pitchFamily="34" charset="0"/>
                <a:cs typeface="Arial" pitchFamily="34" charset="0"/>
              </a:rPr>
              <a:t>Reference</a:t>
            </a:r>
          </a:p>
          <a:p>
            <a:r>
              <a:rPr lang="en-US" b="0" dirty="0">
                <a:latin typeface="Arial" pitchFamily="34" charset="0"/>
                <a:cs typeface="Arial" pitchFamily="34" charset="0"/>
              </a:rPr>
              <a:t>Wu CL, Raja SN.</a:t>
            </a:r>
            <a:r>
              <a:rPr lang="en-US" b="0" baseline="0" dirty="0">
                <a:latin typeface="Arial" pitchFamily="34" charset="0"/>
                <a:cs typeface="Arial" pitchFamily="34" charset="0"/>
              </a:rPr>
              <a:t> Treatment of acute postoperative pain. </a:t>
            </a:r>
            <a:r>
              <a:rPr lang="en-US" b="0" i="1" baseline="0" dirty="0">
                <a:latin typeface="Arial" pitchFamily="34" charset="0"/>
                <a:cs typeface="Arial" pitchFamily="34" charset="0"/>
              </a:rPr>
              <a:t>Lancet. </a:t>
            </a:r>
            <a:r>
              <a:rPr lang="en-US" b="0" baseline="0" dirty="0">
                <a:latin typeface="Arial" pitchFamily="34" charset="0"/>
                <a:cs typeface="Arial" pitchFamily="34" charset="0"/>
              </a:rPr>
              <a:t>2011; 377: 2215-2225.</a:t>
            </a:r>
            <a:endParaRPr lang="en-US" b="1" dirty="0">
              <a:latin typeface="Arial" pitchFamily="34" charset="0"/>
              <a:cs typeface="Arial" pitchFamily="34" charset="0"/>
            </a:endParaRPr>
          </a:p>
          <a:p>
            <a:endParaRPr lang="en-US" sz="900" b="1" dirty="0"/>
          </a:p>
        </p:txBody>
      </p:sp>
      <p:sp>
        <p:nvSpPr>
          <p:cNvPr id="19459" name="Slide Number Placeholder 3"/>
          <p:cNvSpPr>
            <a:spLocks noGrp="1"/>
          </p:cNvSpPr>
          <p:nvPr>
            <p:ph type="sldNum" sz="quarter" idx="5"/>
          </p:nvPr>
        </p:nvSpPr>
        <p:spPr>
          <a:noFill/>
        </p:spPr>
        <p:txBody>
          <a:bodyPr/>
          <a:lstStyle/>
          <a:p>
            <a:fld id="{627E4BF5-250C-4138-B6B3-A7469A4B2853}" type="slidenum">
              <a:rPr lang="en-US" smtClean="0">
                <a:solidFill>
                  <a:srgbClr val="FFFFFF"/>
                </a:solidFill>
                <a:ea typeface="ＭＳ Ｐゴシック"/>
                <a:cs typeface="ＭＳ Ｐゴシック"/>
              </a:rPr>
              <a:pPr/>
              <a:t>14</a:t>
            </a:fld>
            <a:endParaRPr lang="en-US">
              <a:solidFill>
                <a:srgbClr val="FFFFFF"/>
              </a:solidFill>
              <a:ea typeface="ＭＳ Ｐゴシック"/>
              <a:cs typeface="ＭＳ Ｐゴシック"/>
            </a:endParaRPr>
          </a:p>
        </p:txBody>
      </p:sp>
      <p:sp>
        <p:nvSpPr>
          <p:cNvPr id="19460" name="Slide Number Placeholder 3"/>
          <p:cNvSpPr txBox="1">
            <a:spLocks/>
          </p:cNvSpPr>
          <p:nvPr/>
        </p:nvSpPr>
        <p:spPr bwMode="auto">
          <a:xfrm>
            <a:off x="3887394" y="8687407"/>
            <a:ext cx="2970609" cy="458108"/>
          </a:xfrm>
          <a:prstGeom prst="rect">
            <a:avLst/>
          </a:prstGeom>
          <a:noFill/>
          <a:ln w="9525">
            <a:noFill/>
            <a:miter lim="800000"/>
            <a:headEnd/>
            <a:tailEnd/>
          </a:ln>
        </p:spPr>
        <p:txBody>
          <a:bodyPr lIns="89275" tIns="44638" rIns="89275" bIns="44638" anchor="b"/>
          <a:lstStyle/>
          <a:p>
            <a:pPr algn="r"/>
            <a:fld id="{6B5767CF-E25D-4A24-94FD-44A20CA0B49D}" type="slidenum">
              <a:rPr lang="en-US" sz="1200">
                <a:solidFill>
                  <a:prstClr val="black"/>
                </a:solidFill>
              </a:rPr>
              <a:pPr algn="r"/>
              <a:t>14</a:t>
            </a:fld>
            <a:endParaRPr lang="en-US" sz="1200" dirty="0">
              <a:solidFill>
                <a:prstClr val="black"/>
              </a:solidFill>
            </a:endParaRPr>
          </a:p>
        </p:txBody>
      </p:sp>
    </p:spTree>
    <p:extLst>
      <p:ext uri="{BB962C8B-B14F-4D97-AF65-F5344CB8AC3E}">
        <p14:creationId xmlns:p14="http://schemas.microsoft.com/office/powerpoint/2010/main" val="1737614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857250" y="685800"/>
            <a:ext cx="5143500" cy="3429000"/>
          </a:xfrm>
          <a:solidFill>
            <a:srgbClr val="FFFFFF"/>
          </a:solidFill>
          <a:ln/>
        </p:spPr>
      </p:sp>
      <p:sp>
        <p:nvSpPr>
          <p:cNvPr id="54274" name="Rectangle 3"/>
          <p:cNvSpPr>
            <a:spLocks noGrp="1" noChangeArrowheads="1"/>
          </p:cNvSpPr>
          <p:nvPr>
            <p:ph type="body" idx="1"/>
          </p:nvPr>
        </p:nvSpPr>
        <p:spPr>
          <a:xfrm>
            <a:off x="685800" y="4342123"/>
            <a:ext cx="5486400" cy="4115894"/>
          </a:xfrm>
          <a:solidFill>
            <a:srgbClr val="FFFFFF"/>
          </a:solidFill>
          <a:ln>
            <a:solidFill>
              <a:srgbClr val="000000"/>
            </a:solidFill>
          </a:ln>
          <a:extLst>
            <a:ext uri="{FAA26D3D-D897-4be2-8F04-BA451C77F1D7}">
              <ma14:placeholderFlag xmlns="" xmlns:ma14="http://schemas.microsoft.com/office/mac/drawingml/2011/main" val="1"/>
            </a:ext>
          </a:extLst>
        </p:spPr>
        <p:txBody>
          <a:bodyPr lIns="90160" tIns="45080" rIns="90160" bIns="45080"/>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472462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71525" y="914400"/>
            <a:ext cx="8743950" cy="1143000"/>
          </a:xfrm>
        </p:spPr>
        <p:txBody>
          <a:bodyPr/>
          <a:lstStyle>
            <a:lvl1pPr>
              <a:defRPr/>
            </a:lvl1pPr>
          </a:lstStyle>
          <a:p>
            <a:endParaRPr lang="en-US"/>
          </a:p>
        </p:txBody>
      </p:sp>
      <p:sp>
        <p:nvSpPr>
          <p:cNvPr id="4099" name="Rectangle 3"/>
          <p:cNvSpPr>
            <a:spLocks noGrp="1" noChangeArrowheads="1"/>
          </p:cNvSpPr>
          <p:nvPr>
            <p:ph type="subTitle" idx="1"/>
          </p:nvPr>
        </p:nvSpPr>
        <p:spPr>
          <a:xfrm>
            <a:off x="1543050" y="3429000"/>
            <a:ext cx="7200900" cy="1752600"/>
          </a:xfrm>
        </p:spPr>
        <p:txBody>
          <a:bodyPr/>
          <a:lstStyle>
            <a:lvl1pPr marL="0" indent="0" algn="ctr">
              <a:defRPr sz="2000" b="1">
                <a:effectLst>
                  <a:outerShdw blurRad="38100" dist="38100" dir="2700000" algn="tl">
                    <a:srgbClr val="000000"/>
                  </a:outerShdw>
                </a:effectLst>
              </a:defRPr>
            </a:lvl1pPr>
          </a:lstStyle>
          <a:p>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9F9274-F5EC-7A49-B412-24328D29CD3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5148E-00F1-4346-A318-290E40827A0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160D28-10A1-4D4B-9B0F-0C435CE1A7B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2057400"/>
            <a:ext cx="874395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4B89E7-AA73-5945-B02D-4A5771594A1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Table Placeholder 2"/>
          <p:cNvSpPr>
            <a:spLocks noGrp="1"/>
          </p:cNvSpPr>
          <p:nvPr>
            <p:ph type="tbl" idx="1"/>
          </p:nvPr>
        </p:nvSpPr>
        <p:spPr>
          <a:xfrm>
            <a:off x="771525" y="2057400"/>
            <a:ext cx="874395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A36157-95E8-2140-8F13-535781E5B8E3}"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1525" y="609600"/>
            <a:ext cx="8743950" cy="556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C6A5ED2-6E62-3E41-85FD-9410697973D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Minimal Color">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3514725" y="4800605"/>
            <a:ext cx="6172200" cy="430887"/>
          </a:xfrm>
        </p:spPr>
        <p:txBody>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Title 7"/>
          <p:cNvSpPr>
            <a:spLocks noGrp="1"/>
          </p:cNvSpPr>
          <p:nvPr>
            <p:ph type="title"/>
          </p:nvPr>
        </p:nvSpPr>
        <p:spPr>
          <a:xfrm>
            <a:off x="3514725" y="3171335"/>
            <a:ext cx="6172200" cy="523220"/>
          </a:xfrm>
        </p:spPr>
        <p:txBody>
          <a:bodyPr anchor="t"/>
          <a:lstStyle>
            <a:lvl1pPr>
              <a:defRPr>
                <a:solidFill>
                  <a:schemeClr val="tx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3514726" y="5439431"/>
            <a:ext cx="2035969" cy="646331"/>
          </a:xfrm>
        </p:spPr>
        <p:txBody>
          <a:bodyPr/>
          <a:lstStyle>
            <a:lvl1pPr marL="0" indent="0">
              <a:buFontTx/>
              <a:buNone/>
              <a:defRPr sz="1800"/>
            </a:lvl1pPr>
          </a:lstStyle>
          <a:p>
            <a:pPr lvl="0"/>
            <a:r>
              <a:rPr lang="en-GB"/>
              <a:t>Click to edit Master text styles</a:t>
            </a:r>
          </a:p>
        </p:txBody>
      </p:sp>
    </p:spTree>
    <p:extLst>
      <p:ext uri="{BB962C8B-B14F-4D97-AF65-F5344CB8AC3E}">
        <p14:creationId xmlns:p14="http://schemas.microsoft.com/office/powerpoint/2010/main" val="3308746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0" y="6629400"/>
            <a:ext cx="4286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92AE089F-CB9C-A548-87C0-3F929219CE39}"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7" name="TextBox 6"/>
          <p:cNvSpPr txBox="1">
            <a:spLocks noChangeArrowheads="1"/>
          </p:cNvSpPr>
          <p:nvPr userDrawn="1"/>
        </p:nvSpPr>
        <p:spPr bwMode="auto">
          <a:xfrm>
            <a:off x="7334849" y="6604000"/>
            <a:ext cx="260389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00" b="0">
                <a:solidFill>
                  <a:srgbClr val="000000"/>
                </a:solidFill>
                <a:cs typeface="Arial" charset="0"/>
              </a:rPr>
              <a:t>PROPRIETARY &amp; CONFIDENTIAL – © 2014 PREMIER, INC.</a:t>
            </a:r>
          </a:p>
        </p:txBody>
      </p:sp>
      <p:sp>
        <p:nvSpPr>
          <p:cNvPr id="3" name="Content Placeholder 2"/>
          <p:cNvSpPr>
            <a:spLocks noGrp="1"/>
          </p:cNvSpPr>
          <p:nvPr>
            <p:ph idx="1"/>
          </p:nvPr>
        </p:nvSpPr>
        <p:spPr/>
        <p:txBody>
          <a:bodyPr/>
          <a:lstStyle>
            <a:lvl1pPr marL="285750" indent="-285750">
              <a:buFontTx/>
              <a:buBlip>
                <a:blip r:embed="rId3"/>
              </a:buBlip>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2667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 GENERIC">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57250" y="2704540"/>
            <a:ext cx="8743950" cy="457200"/>
          </a:xfrm>
        </p:spPr>
        <p:txBody>
          <a:bodyPr/>
          <a:lstStyle>
            <a:lvl1pPr marL="0" indent="0">
              <a:buNone/>
              <a:defRPr sz="2400" b="1"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89498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0" y="6629400"/>
            <a:ext cx="4286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5787E01A-4D3C-1140-9898-0B90C56F6E09}"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7" name="TextBox 6"/>
          <p:cNvSpPr txBox="1">
            <a:spLocks noChangeArrowheads="1"/>
          </p:cNvSpPr>
          <p:nvPr userDrawn="1"/>
        </p:nvSpPr>
        <p:spPr bwMode="auto">
          <a:xfrm>
            <a:off x="7334849" y="6604000"/>
            <a:ext cx="260389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00" b="0">
                <a:solidFill>
                  <a:srgbClr val="000000"/>
                </a:solidFill>
                <a:cs typeface="Arial" charset="0"/>
              </a:rPr>
              <a:t>PROPRIETARY &amp; CONFIDENTIAL – © 2014 PREMIER, INC.</a:t>
            </a:r>
          </a:p>
        </p:txBody>
      </p:sp>
      <p:sp>
        <p:nvSpPr>
          <p:cNvPr id="2" name="Title 1"/>
          <p:cNvSpPr>
            <a:spLocks noGrp="1"/>
          </p:cNvSpPr>
          <p:nvPr>
            <p:ph type="title"/>
          </p:nvPr>
        </p:nvSpPr>
        <p:spPr/>
        <p:txBody>
          <a:bodyPr/>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514350" y="914404"/>
            <a:ext cx="4543425" cy="1902059"/>
          </a:xfrm>
        </p:spPr>
        <p:txBody>
          <a:bodyPr/>
          <a:lstStyle>
            <a:lvl1pPr marL="287338" indent="-287338">
              <a:buFontTx/>
              <a:buBlip>
                <a:blip r:embed="rId3"/>
              </a:buBlip>
              <a:defRPr sz="2400">
                <a:solidFill>
                  <a:schemeClr val="tx1"/>
                </a:solidFill>
                <a:latin typeface="Arial" pitchFamily="34" charset="0"/>
                <a:cs typeface="Arial" pitchFamily="34" charset="0"/>
              </a:defRPr>
            </a:lvl1pPr>
            <a:lvl2pPr>
              <a:defRPr sz="2200">
                <a:solidFill>
                  <a:schemeClr val="tx1"/>
                </a:solidFill>
                <a:latin typeface="Arial" pitchFamily="34" charset="0"/>
                <a:cs typeface="Arial" pitchFamily="34" charset="0"/>
              </a:defRPr>
            </a:lvl2pPr>
            <a:lvl3pPr>
              <a:defRPr sz="2000">
                <a:solidFill>
                  <a:schemeClr val="tx1"/>
                </a:solidFill>
                <a:latin typeface="Arial" pitchFamily="34" charset="0"/>
                <a:cs typeface="Arial" pitchFamily="34" charset="0"/>
              </a:defRPr>
            </a:lvl3pPr>
            <a:lvl4pPr>
              <a:defRPr sz="1800">
                <a:solidFill>
                  <a:schemeClr val="tx1"/>
                </a:solidFill>
                <a:latin typeface="Arial" pitchFamily="34" charset="0"/>
                <a:cs typeface="Arial" pitchFamily="34" charset="0"/>
              </a:defRPr>
            </a:lvl4pPr>
            <a:lvl5pPr>
              <a:defRPr sz="1800">
                <a:solidFill>
                  <a:schemeClr val="tx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29225" y="914404"/>
            <a:ext cx="4543425" cy="1902059"/>
          </a:xfrm>
        </p:spPr>
        <p:txBody>
          <a:bodyPr/>
          <a:lstStyle>
            <a:lvl1pPr marL="287338" indent="-287338">
              <a:buFontTx/>
              <a:buBlip>
                <a:blip r:embed="rId3"/>
              </a:buBlip>
              <a:defRPr sz="2400">
                <a:solidFill>
                  <a:schemeClr val="tx1"/>
                </a:solidFill>
                <a:latin typeface="Arial" pitchFamily="34" charset="0"/>
                <a:cs typeface="Arial" pitchFamily="34" charset="0"/>
              </a:defRPr>
            </a:lvl1pPr>
            <a:lvl2pPr>
              <a:defRPr sz="2200">
                <a:solidFill>
                  <a:schemeClr val="tx1"/>
                </a:solidFill>
                <a:latin typeface="Arial" pitchFamily="34" charset="0"/>
                <a:cs typeface="Arial" pitchFamily="34" charset="0"/>
              </a:defRPr>
            </a:lvl2pPr>
            <a:lvl3pPr>
              <a:defRPr sz="2000">
                <a:solidFill>
                  <a:schemeClr val="tx1"/>
                </a:solidFill>
                <a:latin typeface="Arial" pitchFamily="34" charset="0"/>
                <a:cs typeface="Arial" pitchFamily="34" charset="0"/>
              </a:defRPr>
            </a:lvl3pPr>
            <a:lvl4pPr>
              <a:defRPr sz="1800">
                <a:solidFill>
                  <a:schemeClr val="tx1"/>
                </a:solidFill>
                <a:latin typeface="Arial" pitchFamily="34" charset="0"/>
                <a:cs typeface="Arial" pitchFamily="34" charset="0"/>
              </a:defRPr>
            </a:lvl4pPr>
            <a:lvl5pPr>
              <a:defRPr sz="1800">
                <a:solidFill>
                  <a:schemeClr val="tx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3440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0" y="6629400"/>
            <a:ext cx="4286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4AE22D36-9CE9-2D41-BE24-2B9644AC111E}"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9" name="TextBox 8"/>
          <p:cNvSpPr txBox="1">
            <a:spLocks noChangeArrowheads="1"/>
          </p:cNvSpPr>
          <p:nvPr userDrawn="1"/>
        </p:nvSpPr>
        <p:spPr bwMode="auto">
          <a:xfrm>
            <a:off x="7334849" y="6604000"/>
            <a:ext cx="260389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00" b="0">
                <a:solidFill>
                  <a:srgbClr val="000000"/>
                </a:solidFill>
                <a:cs typeface="Arial" charset="0"/>
              </a:rPr>
              <a:t>PROPRIETARY &amp; CONFIDENTIAL – © 2014 PREMIER, INC.</a:t>
            </a:r>
          </a:p>
        </p:txBody>
      </p:sp>
      <p:sp>
        <p:nvSpPr>
          <p:cNvPr id="2" name="Title 1"/>
          <p:cNvSpPr>
            <a:spLocks noGrp="1"/>
          </p:cNvSpPr>
          <p:nvPr>
            <p:ph type="title"/>
          </p:nvPr>
        </p:nvSpPr>
        <p:spPr/>
        <p:txBody>
          <a:bodyPr/>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14350" y="1012215"/>
            <a:ext cx="4545212" cy="430887"/>
          </a:xfrm>
        </p:spPr>
        <p:txBody>
          <a:bodyPr anchor="b"/>
          <a:lstStyle>
            <a:lvl1pPr marL="0" indent="0">
              <a:buNone/>
              <a:defRPr sz="2200" b="1">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1443100"/>
            <a:ext cx="4545212" cy="1723548"/>
          </a:xfrm>
        </p:spPr>
        <p:txBody>
          <a:bodyPr/>
          <a:lstStyle>
            <a:lvl1pPr marL="287338" indent="-287338">
              <a:buFontTx/>
              <a:buBlip>
                <a:blip r:embed="rId3"/>
              </a:buBlip>
              <a:defRPr sz="2200">
                <a:solidFill>
                  <a:schemeClr val="tx1"/>
                </a:solidFill>
                <a:latin typeface="Arial" pitchFamily="34" charset="0"/>
                <a:cs typeface="Arial" pitchFamily="34" charset="0"/>
              </a:defRPr>
            </a:lvl1pPr>
            <a:lvl2pPr>
              <a:defRPr sz="2000">
                <a:solidFill>
                  <a:schemeClr val="tx1"/>
                </a:solidFill>
                <a:latin typeface="Arial" pitchFamily="34" charset="0"/>
                <a:cs typeface="Arial" pitchFamily="34" charset="0"/>
              </a:defRPr>
            </a:lvl2pPr>
            <a:lvl3pPr>
              <a:defRPr sz="1800">
                <a:solidFill>
                  <a:schemeClr val="tx1"/>
                </a:solidFill>
                <a:latin typeface="Arial" pitchFamily="34" charset="0"/>
                <a:cs typeface="Arial" pitchFamily="34" charset="0"/>
              </a:defRPr>
            </a:lvl3pPr>
            <a:lvl4pPr>
              <a:defRPr sz="1600">
                <a:solidFill>
                  <a:schemeClr val="tx1"/>
                </a:solidFill>
                <a:latin typeface="Arial" pitchFamily="34" charset="0"/>
                <a:cs typeface="Arial" pitchFamily="34" charset="0"/>
              </a:defRPr>
            </a:lvl4pPr>
            <a:lvl5pPr>
              <a:defRPr sz="1600">
                <a:solidFill>
                  <a:schemeClr val="tx1"/>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25656" y="1012215"/>
            <a:ext cx="4546997" cy="430887"/>
          </a:xfrm>
        </p:spPr>
        <p:txBody>
          <a:bodyPr anchor="b"/>
          <a:lstStyle>
            <a:lvl1pPr marL="0" indent="0">
              <a:buNone/>
              <a:defRPr sz="2200" b="1">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656" y="1443100"/>
            <a:ext cx="4546997" cy="1723548"/>
          </a:xfrm>
        </p:spPr>
        <p:txBody>
          <a:bodyPr/>
          <a:lstStyle>
            <a:lvl1pPr marL="287338" indent="-287338">
              <a:buFontTx/>
              <a:buBlip>
                <a:blip r:embed="rId3"/>
              </a:buBlip>
              <a:defRPr sz="2200">
                <a:solidFill>
                  <a:schemeClr val="tx1"/>
                </a:solidFill>
                <a:latin typeface="Arial" pitchFamily="34" charset="0"/>
                <a:cs typeface="Arial" pitchFamily="34" charset="0"/>
              </a:defRPr>
            </a:lvl1pPr>
            <a:lvl2pPr>
              <a:defRPr sz="2000">
                <a:solidFill>
                  <a:schemeClr val="tx1"/>
                </a:solidFill>
                <a:latin typeface="Arial" pitchFamily="34" charset="0"/>
                <a:cs typeface="Arial" pitchFamily="34" charset="0"/>
              </a:defRPr>
            </a:lvl2pPr>
            <a:lvl3pPr>
              <a:defRPr sz="1800">
                <a:solidFill>
                  <a:schemeClr val="tx1"/>
                </a:solidFill>
                <a:latin typeface="Arial" pitchFamily="34" charset="0"/>
                <a:cs typeface="Arial" pitchFamily="34" charset="0"/>
              </a:defRPr>
            </a:lvl3pPr>
            <a:lvl4pPr>
              <a:defRPr sz="1600">
                <a:solidFill>
                  <a:schemeClr val="tx1"/>
                </a:solidFill>
                <a:latin typeface="Arial" pitchFamily="34" charset="0"/>
                <a:cs typeface="Arial" pitchFamily="34" charset="0"/>
              </a:defRPr>
            </a:lvl4pPr>
            <a:lvl5pPr>
              <a:defRPr sz="1600">
                <a:solidFill>
                  <a:schemeClr val="tx1"/>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008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66EA55-D692-6249-998E-A70E553C78EF}"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userDrawn="1"/>
        </p:nvSpPr>
        <p:spPr bwMode="auto">
          <a:xfrm>
            <a:off x="0" y="6629400"/>
            <a:ext cx="4286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A645E0A2-3E83-4040-8941-6B220CAF28D7}"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5" name="TextBox 4"/>
          <p:cNvSpPr txBox="1">
            <a:spLocks noChangeArrowheads="1"/>
          </p:cNvSpPr>
          <p:nvPr userDrawn="1"/>
        </p:nvSpPr>
        <p:spPr bwMode="auto">
          <a:xfrm>
            <a:off x="7334849" y="6604000"/>
            <a:ext cx="260389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00" b="0">
                <a:solidFill>
                  <a:srgbClr val="000000"/>
                </a:solidFill>
                <a:cs typeface="Arial" charset="0"/>
              </a:rPr>
              <a:t>PROPRIETARY &amp; CONFIDENTIAL – © 2014 PREMIER, INC.</a:t>
            </a:r>
          </a:p>
        </p:txBody>
      </p:sp>
      <p:sp>
        <p:nvSpPr>
          <p:cNvPr id="2" name="Title 1"/>
          <p:cNvSpPr>
            <a:spLocks noGrp="1"/>
          </p:cNvSpPr>
          <p:nvPr>
            <p:ph type="title"/>
          </p:nvPr>
        </p:nvSpPr>
        <p:spPr/>
        <p:txBody>
          <a:bodyPr/>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03709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userDrawn="1"/>
        </p:nvSpPr>
        <p:spPr bwMode="auto">
          <a:xfrm>
            <a:off x="0" y="6629400"/>
            <a:ext cx="4286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0603B5F4-0F4B-7147-8361-9441006BC79A}"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4" name="TextBox 3"/>
          <p:cNvSpPr txBox="1">
            <a:spLocks noChangeArrowheads="1"/>
          </p:cNvSpPr>
          <p:nvPr userDrawn="1"/>
        </p:nvSpPr>
        <p:spPr bwMode="auto">
          <a:xfrm>
            <a:off x="5295305" y="6535743"/>
            <a:ext cx="2605682"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00" b="0">
                <a:solidFill>
                  <a:srgbClr val="000000"/>
                </a:solidFill>
                <a:cs typeface="Arial" charset="0"/>
              </a:rPr>
              <a:t>PROPRIETARY &amp; CONFIDENTIAL – © 2014 PREMIER, INC.</a:t>
            </a:r>
          </a:p>
        </p:txBody>
      </p:sp>
    </p:spTree>
    <p:extLst>
      <p:ext uri="{BB962C8B-B14F-4D97-AF65-F5344CB8AC3E}">
        <p14:creationId xmlns:p14="http://schemas.microsoft.com/office/powerpoint/2010/main" val="3313066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0" y="6629400"/>
            <a:ext cx="4286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9B169383-CFAF-6E4C-AE7A-7E3B1FBC367F}"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8" name="TextBox 7"/>
          <p:cNvSpPr txBox="1">
            <a:spLocks noChangeArrowheads="1"/>
          </p:cNvSpPr>
          <p:nvPr userDrawn="1"/>
        </p:nvSpPr>
        <p:spPr bwMode="auto">
          <a:xfrm>
            <a:off x="7334849" y="6604000"/>
            <a:ext cx="260389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00" b="0">
                <a:solidFill>
                  <a:srgbClr val="000000"/>
                </a:solidFill>
                <a:cs typeface="Arial" charset="0"/>
              </a:rPr>
              <a:t>PROPRIETARY &amp; CONFIDENTIAL – © 2014 PREMIER, INC.</a:t>
            </a:r>
          </a:p>
        </p:txBody>
      </p:sp>
      <p:sp>
        <p:nvSpPr>
          <p:cNvPr id="3" name="Content Placeholder 2"/>
          <p:cNvSpPr>
            <a:spLocks noGrp="1"/>
          </p:cNvSpPr>
          <p:nvPr>
            <p:ph idx="1"/>
          </p:nvPr>
        </p:nvSpPr>
        <p:spPr>
          <a:xfrm>
            <a:off x="4021931" y="762000"/>
            <a:ext cx="5750719" cy="1938992"/>
          </a:xfrm>
        </p:spPr>
        <p:txBody>
          <a:bodyPr/>
          <a:lstStyle>
            <a:lvl1pPr marL="287338" indent="-287338">
              <a:buFontTx/>
              <a:buBlip>
                <a:blip r:embed="rId3"/>
              </a:buBlip>
              <a:defRPr sz="2400">
                <a:solidFill>
                  <a:schemeClr val="tx1"/>
                </a:solidFill>
                <a:latin typeface="Arial" pitchFamily="34" charset="0"/>
                <a:cs typeface="Arial" pitchFamily="34" charset="0"/>
              </a:defRPr>
            </a:lvl1pPr>
            <a:lvl2pPr>
              <a:defRPr sz="2200">
                <a:solidFill>
                  <a:schemeClr val="tx1"/>
                </a:solidFill>
                <a:latin typeface="Arial" pitchFamily="34" charset="0"/>
                <a:cs typeface="Arial" pitchFamily="34" charset="0"/>
              </a:defRPr>
            </a:lvl2pPr>
            <a:lvl3pPr>
              <a:defRPr sz="2000">
                <a:solidFill>
                  <a:schemeClr val="tx1"/>
                </a:solidFill>
                <a:latin typeface="Arial" pitchFamily="34" charset="0"/>
                <a:cs typeface="Arial" pitchFamily="34" charset="0"/>
              </a:defRPr>
            </a:lvl3pPr>
            <a:lvl4pPr>
              <a:defRPr sz="1800">
                <a:solidFill>
                  <a:schemeClr val="tx1"/>
                </a:solidFill>
                <a:latin typeface="Arial" pitchFamily="34" charset="0"/>
                <a:cs typeface="Arial" pitchFamily="34" charset="0"/>
              </a:defRPr>
            </a:lvl4pPr>
            <a:lvl5pPr>
              <a:defRPr sz="1600">
                <a:solidFill>
                  <a:schemeClr val="tx1"/>
                </a:solidFill>
                <a:latin typeface="Arial" pitchFamily="34" charset="0"/>
                <a:cs typeface="Arial"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3" y="1905003"/>
            <a:ext cx="3384352" cy="307777"/>
          </a:xfrm>
        </p:spPr>
        <p:txBody>
          <a:bodyPr/>
          <a:lstStyle>
            <a:lvl1pPr marL="0" indent="0">
              <a:buNone/>
              <a:defRPr sz="140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4"/>
          <p:cNvSpPr>
            <a:spLocks noGrp="1"/>
          </p:cNvSpPr>
          <p:nvPr>
            <p:ph type="title"/>
          </p:nvPr>
        </p:nvSpPr>
        <p:spPr/>
        <p:txBody>
          <a:bodyPr/>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
        <p:nvSpPr>
          <p:cNvPr id="14" name="Text Placeholder 13"/>
          <p:cNvSpPr>
            <a:spLocks noGrp="1"/>
          </p:cNvSpPr>
          <p:nvPr>
            <p:ph type="body" sz="quarter" idx="10"/>
          </p:nvPr>
        </p:nvSpPr>
        <p:spPr>
          <a:xfrm>
            <a:off x="514350" y="1197864"/>
            <a:ext cx="3429000" cy="707886"/>
          </a:xfrm>
        </p:spPr>
        <p:txBody>
          <a:bodyPr/>
          <a:lstStyle>
            <a:lvl1pPr marL="0" indent="0">
              <a:buFontTx/>
              <a:buNone/>
              <a:defRPr sz="2000" b="1">
                <a:solidFill>
                  <a:schemeClr val="tx1"/>
                </a:solidFill>
                <a:latin typeface="Arial" pitchFamily="34" charset="0"/>
                <a:cs typeface="Arial" pitchFamily="34" charset="0"/>
              </a:defRPr>
            </a:lvl1pPr>
          </a:lstStyle>
          <a:p>
            <a:pPr lvl="0"/>
            <a:r>
              <a:rPr lang="en-GB"/>
              <a:t>Click to edit Master text styles</a:t>
            </a:r>
          </a:p>
        </p:txBody>
      </p:sp>
    </p:spTree>
    <p:extLst>
      <p:ext uri="{BB962C8B-B14F-4D97-AF65-F5344CB8AC3E}">
        <p14:creationId xmlns:p14="http://schemas.microsoft.com/office/powerpoint/2010/main" val="1451774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0" y="6629400"/>
            <a:ext cx="4286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70FBA3EE-42CC-0F44-B0C8-042D9382CEB2}"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7" name="TextBox 6"/>
          <p:cNvSpPr txBox="1">
            <a:spLocks noChangeArrowheads="1"/>
          </p:cNvSpPr>
          <p:nvPr userDrawn="1"/>
        </p:nvSpPr>
        <p:spPr bwMode="auto">
          <a:xfrm>
            <a:off x="7334849" y="6604000"/>
            <a:ext cx="260389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00" b="0">
                <a:solidFill>
                  <a:srgbClr val="000000"/>
                </a:solidFill>
                <a:cs typeface="Arial" charset="0"/>
              </a:rPr>
              <a:t>PROPRIETARY &amp; CONFIDENTIAL – © 2014 PREMIER, INC.</a:t>
            </a:r>
          </a:p>
        </p:txBody>
      </p:sp>
      <p:sp>
        <p:nvSpPr>
          <p:cNvPr id="2" name="Title 1"/>
          <p:cNvSpPr>
            <a:spLocks noGrp="1"/>
          </p:cNvSpPr>
          <p:nvPr>
            <p:ph type="title"/>
          </p:nvPr>
        </p:nvSpPr>
        <p:spPr>
          <a:xfrm>
            <a:off x="2016324" y="4800600"/>
            <a:ext cx="6172200" cy="566738"/>
          </a:xfrm>
        </p:spPr>
        <p:txBody>
          <a:bodyPr anchor="b"/>
          <a:lstStyle>
            <a:lvl1pPr algn="l">
              <a:defRPr sz="2000" b="1">
                <a:solidFill>
                  <a:schemeClr val="tx1"/>
                </a:solidFill>
                <a:latin typeface="Arial" pitchFamily="34" charset="0"/>
                <a:cs typeface="Arial" pitchFamily="34" charset="0"/>
              </a:defRPr>
            </a:lvl1pPr>
          </a:lstStyle>
          <a:p>
            <a:r>
              <a:rPr lang="en-US"/>
              <a:t>Click to edit Master title style</a:t>
            </a:r>
          </a:p>
        </p:txBody>
      </p:sp>
      <p:sp>
        <p:nvSpPr>
          <p:cNvPr id="3" name="Picture Placeholder 2"/>
          <p:cNvSpPr>
            <a:spLocks noGrp="1"/>
          </p:cNvSpPr>
          <p:nvPr>
            <p:ph type="pic" idx="1"/>
          </p:nvPr>
        </p:nvSpPr>
        <p:spPr>
          <a:xfrm>
            <a:off x="2016324" y="914404"/>
            <a:ext cx="6172200" cy="584775"/>
          </a:xfrm>
        </p:spPr>
        <p:txBody>
          <a:bodyPr rtlCol="0"/>
          <a:lstStyle>
            <a:lvl1pPr marL="0" indent="0">
              <a:buNone/>
              <a:defRPr sz="3200">
                <a:solidFill>
                  <a:schemeClr val="tx1"/>
                </a:solidFill>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016324" y="5367343"/>
            <a:ext cx="6172200" cy="307777"/>
          </a:xfrm>
        </p:spPr>
        <p:txBody>
          <a:bodyPr/>
          <a:lstStyle>
            <a:lvl1pPr marL="0" indent="0">
              <a:buNone/>
              <a:defRPr sz="140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0096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rot="5400000">
            <a:off x="-69056" y="6568075"/>
            <a:ext cx="381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549CA2E4-6AAB-5D46-9E12-F33C6328BF79}"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6" name="Rectangle 5"/>
          <p:cNvSpPr/>
          <p:nvPr userDrawn="1"/>
        </p:nvSpPr>
        <p:spPr>
          <a:xfrm>
            <a:off x="9801225" y="6434138"/>
            <a:ext cx="485775" cy="423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b="0">
              <a:solidFill>
                <a:srgbClr val="000000"/>
              </a:solidFill>
              <a:latin typeface="Arial" pitchFamily="34" charset="0"/>
              <a:cs typeface="Arial" pitchFamily="34" charset="0"/>
            </a:endParaRPr>
          </a:p>
        </p:txBody>
      </p:sp>
      <p:sp>
        <p:nvSpPr>
          <p:cNvPr id="7" name="TextBox 6"/>
          <p:cNvSpPr txBox="1">
            <a:spLocks noChangeArrowheads="1"/>
          </p:cNvSpPr>
          <p:nvPr userDrawn="1"/>
        </p:nvSpPr>
        <p:spPr bwMode="auto">
          <a:xfrm rot="5400000">
            <a:off x="-1008062" y="1819811"/>
            <a:ext cx="23161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US" sz="600" b="0">
                <a:solidFill>
                  <a:srgbClr val="000000"/>
                </a:solidFill>
                <a:cs typeface="Arial" charset="0"/>
              </a:rPr>
              <a:t>PROPRIETARY &amp; CONFIDENTIAL – © 2014 PREMIER, INC.</a:t>
            </a:r>
          </a:p>
        </p:txBody>
      </p:sp>
      <p:sp>
        <p:nvSpPr>
          <p:cNvPr id="3" name="Vertical Text Placeholder 2"/>
          <p:cNvSpPr>
            <a:spLocks noGrp="1"/>
          </p:cNvSpPr>
          <p:nvPr>
            <p:ph type="body" orient="vert" idx="1"/>
          </p:nvPr>
        </p:nvSpPr>
        <p:spPr>
          <a:xfrm>
            <a:off x="7925994" y="914400"/>
            <a:ext cx="1846659" cy="5638800"/>
          </a:xfrm>
        </p:spPr>
        <p:txBody>
          <a:bodyPr vert="eaVert"/>
          <a:lstStyle>
            <a:lvl1pPr marL="287338" indent="-287338">
              <a:buFontTx/>
              <a:buBlip>
                <a:blip r:embed="rId3"/>
              </a:buBlip>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97813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rot="5400000">
            <a:off x="-69056" y="6568075"/>
            <a:ext cx="381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A5F6080C-ACCA-C64E-824B-40E635BB7D64}"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6" name="Rectangle 5"/>
          <p:cNvSpPr/>
          <p:nvPr userDrawn="1"/>
        </p:nvSpPr>
        <p:spPr>
          <a:xfrm>
            <a:off x="9801225" y="6434138"/>
            <a:ext cx="485775" cy="423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b="0">
              <a:solidFill>
                <a:srgbClr val="FFFFFF"/>
              </a:solidFill>
              <a:latin typeface="Arial" pitchFamily="34" charset="0"/>
              <a:cs typeface="Arial" pitchFamily="34" charset="0"/>
            </a:endParaRPr>
          </a:p>
        </p:txBody>
      </p:sp>
      <p:sp>
        <p:nvSpPr>
          <p:cNvPr id="7" name="TextBox 6"/>
          <p:cNvSpPr txBox="1">
            <a:spLocks noChangeArrowheads="1"/>
          </p:cNvSpPr>
          <p:nvPr userDrawn="1"/>
        </p:nvSpPr>
        <p:spPr bwMode="auto">
          <a:xfrm rot="5400000">
            <a:off x="-1008062" y="1819811"/>
            <a:ext cx="23161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US" sz="600" b="0">
                <a:solidFill>
                  <a:srgbClr val="000000"/>
                </a:solidFill>
                <a:cs typeface="Arial" charset="0"/>
              </a:rPr>
              <a:t>PROPRIETARY &amp; CONFIDENTIAL – © 2014 PREMIER, INC.</a:t>
            </a:r>
          </a:p>
        </p:txBody>
      </p:sp>
      <p:sp>
        <p:nvSpPr>
          <p:cNvPr id="2" name="Vertical Title 1"/>
          <p:cNvSpPr>
            <a:spLocks noGrp="1"/>
          </p:cNvSpPr>
          <p:nvPr>
            <p:ph type="title" orient="vert"/>
          </p:nvPr>
        </p:nvSpPr>
        <p:spPr>
          <a:xfrm>
            <a:off x="7458075" y="914402"/>
            <a:ext cx="2314575" cy="5211763"/>
          </a:xfrm>
        </p:spPr>
        <p:txBody>
          <a:bodyPr vert="eaVert"/>
          <a:lstStyle>
            <a:lvl1pPr>
              <a:lnSpc>
                <a:spcPct val="100000"/>
              </a:lnSpc>
              <a:defRPr>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439969" y="914402"/>
            <a:ext cx="1846659" cy="5211763"/>
          </a:xfrm>
        </p:spPr>
        <p:txBody>
          <a:bodyPr vert="eaVert"/>
          <a:lstStyle>
            <a:lvl1pPr marL="287338" indent="-287338">
              <a:buFontTx/>
              <a:buBlip>
                <a:blip r:embed="rId3"/>
              </a:buBlip>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4185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 Minimal Color">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3514725" y="4800605"/>
            <a:ext cx="6172200" cy="430887"/>
          </a:xfrm>
        </p:spPr>
        <p:txBody>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Title 7"/>
          <p:cNvSpPr>
            <a:spLocks noGrp="1"/>
          </p:cNvSpPr>
          <p:nvPr>
            <p:ph type="title"/>
          </p:nvPr>
        </p:nvSpPr>
        <p:spPr>
          <a:xfrm>
            <a:off x="3514725" y="3171335"/>
            <a:ext cx="6172200" cy="523220"/>
          </a:xfrm>
        </p:spPr>
        <p:txBody>
          <a:bodyPr anchor="t"/>
          <a:lstStyle>
            <a:lvl1pPr>
              <a:defRPr>
                <a:solidFill>
                  <a:schemeClr val="tx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3514726" y="5439431"/>
            <a:ext cx="2035969" cy="646331"/>
          </a:xfrm>
        </p:spPr>
        <p:txBody>
          <a:bodyPr/>
          <a:lstStyle>
            <a:lvl1pPr marL="0" indent="0">
              <a:buFontTx/>
              <a:buNone/>
              <a:defRPr sz="1800"/>
            </a:lvl1pPr>
          </a:lstStyle>
          <a:p>
            <a:pPr lvl="0"/>
            <a:r>
              <a:rPr lang="en-GB"/>
              <a:t>Click to edit Master text styles</a:t>
            </a:r>
          </a:p>
        </p:txBody>
      </p:sp>
    </p:spTree>
    <p:extLst>
      <p:ext uri="{BB962C8B-B14F-4D97-AF65-F5344CB8AC3E}">
        <p14:creationId xmlns:p14="http://schemas.microsoft.com/office/powerpoint/2010/main" val="3308746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0" y="6629400"/>
            <a:ext cx="4286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92AE089F-CB9C-A548-87C0-3F929219CE39}"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7" name="TextBox 6"/>
          <p:cNvSpPr txBox="1">
            <a:spLocks noChangeArrowheads="1"/>
          </p:cNvSpPr>
          <p:nvPr userDrawn="1"/>
        </p:nvSpPr>
        <p:spPr bwMode="auto">
          <a:xfrm>
            <a:off x="7334849" y="6604000"/>
            <a:ext cx="260389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00" b="0">
                <a:solidFill>
                  <a:srgbClr val="000000"/>
                </a:solidFill>
                <a:cs typeface="Arial" charset="0"/>
              </a:rPr>
              <a:t>PROPRIETARY &amp; CONFIDENTIAL – © 2014 PREMIER, INC.</a:t>
            </a:r>
          </a:p>
        </p:txBody>
      </p:sp>
      <p:sp>
        <p:nvSpPr>
          <p:cNvPr id="3" name="Content Placeholder 2"/>
          <p:cNvSpPr>
            <a:spLocks noGrp="1"/>
          </p:cNvSpPr>
          <p:nvPr>
            <p:ph idx="1"/>
          </p:nvPr>
        </p:nvSpPr>
        <p:spPr/>
        <p:txBody>
          <a:bodyPr/>
          <a:lstStyle>
            <a:lvl1pPr marL="285750" indent="-285750">
              <a:buFontTx/>
              <a:buBlip>
                <a:blip r:embed="rId3"/>
              </a:buBlip>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26677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 GENERIC">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57250" y="2704540"/>
            <a:ext cx="8743950" cy="457200"/>
          </a:xfrm>
        </p:spPr>
        <p:txBody>
          <a:bodyPr/>
          <a:lstStyle>
            <a:lvl1pPr marL="0" indent="0">
              <a:buNone/>
              <a:defRPr sz="2400" b="1"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894986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0" y="6629400"/>
            <a:ext cx="4286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5787E01A-4D3C-1140-9898-0B90C56F6E09}"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7" name="TextBox 6"/>
          <p:cNvSpPr txBox="1">
            <a:spLocks noChangeArrowheads="1"/>
          </p:cNvSpPr>
          <p:nvPr userDrawn="1"/>
        </p:nvSpPr>
        <p:spPr bwMode="auto">
          <a:xfrm>
            <a:off x="7334849" y="6604000"/>
            <a:ext cx="260389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00" b="0">
                <a:solidFill>
                  <a:srgbClr val="000000"/>
                </a:solidFill>
                <a:cs typeface="Arial" charset="0"/>
              </a:rPr>
              <a:t>PROPRIETARY &amp; CONFIDENTIAL – © 2014 PREMIER, INC.</a:t>
            </a:r>
          </a:p>
        </p:txBody>
      </p:sp>
      <p:sp>
        <p:nvSpPr>
          <p:cNvPr id="2" name="Title 1"/>
          <p:cNvSpPr>
            <a:spLocks noGrp="1"/>
          </p:cNvSpPr>
          <p:nvPr>
            <p:ph type="title"/>
          </p:nvPr>
        </p:nvSpPr>
        <p:spPr/>
        <p:txBody>
          <a:bodyPr/>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514350" y="914404"/>
            <a:ext cx="4543425" cy="1902059"/>
          </a:xfrm>
        </p:spPr>
        <p:txBody>
          <a:bodyPr/>
          <a:lstStyle>
            <a:lvl1pPr marL="287338" indent="-287338">
              <a:buFontTx/>
              <a:buBlip>
                <a:blip r:embed="rId3"/>
              </a:buBlip>
              <a:defRPr sz="2400">
                <a:solidFill>
                  <a:schemeClr val="tx1"/>
                </a:solidFill>
                <a:latin typeface="Arial" pitchFamily="34" charset="0"/>
                <a:cs typeface="Arial" pitchFamily="34" charset="0"/>
              </a:defRPr>
            </a:lvl1pPr>
            <a:lvl2pPr>
              <a:defRPr sz="2200">
                <a:solidFill>
                  <a:schemeClr val="tx1"/>
                </a:solidFill>
                <a:latin typeface="Arial" pitchFamily="34" charset="0"/>
                <a:cs typeface="Arial" pitchFamily="34" charset="0"/>
              </a:defRPr>
            </a:lvl2pPr>
            <a:lvl3pPr>
              <a:defRPr sz="2000">
                <a:solidFill>
                  <a:schemeClr val="tx1"/>
                </a:solidFill>
                <a:latin typeface="Arial" pitchFamily="34" charset="0"/>
                <a:cs typeface="Arial" pitchFamily="34" charset="0"/>
              </a:defRPr>
            </a:lvl3pPr>
            <a:lvl4pPr>
              <a:defRPr sz="1800">
                <a:solidFill>
                  <a:schemeClr val="tx1"/>
                </a:solidFill>
                <a:latin typeface="Arial" pitchFamily="34" charset="0"/>
                <a:cs typeface="Arial" pitchFamily="34" charset="0"/>
              </a:defRPr>
            </a:lvl4pPr>
            <a:lvl5pPr>
              <a:defRPr sz="1800">
                <a:solidFill>
                  <a:schemeClr val="tx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29225" y="914404"/>
            <a:ext cx="4543425" cy="1902059"/>
          </a:xfrm>
        </p:spPr>
        <p:txBody>
          <a:bodyPr/>
          <a:lstStyle>
            <a:lvl1pPr marL="287338" indent="-287338">
              <a:buFontTx/>
              <a:buBlip>
                <a:blip r:embed="rId3"/>
              </a:buBlip>
              <a:defRPr sz="2400">
                <a:solidFill>
                  <a:schemeClr val="tx1"/>
                </a:solidFill>
                <a:latin typeface="Arial" pitchFamily="34" charset="0"/>
                <a:cs typeface="Arial" pitchFamily="34" charset="0"/>
              </a:defRPr>
            </a:lvl1pPr>
            <a:lvl2pPr>
              <a:defRPr sz="2200">
                <a:solidFill>
                  <a:schemeClr val="tx1"/>
                </a:solidFill>
                <a:latin typeface="Arial" pitchFamily="34" charset="0"/>
                <a:cs typeface="Arial" pitchFamily="34" charset="0"/>
              </a:defRPr>
            </a:lvl2pPr>
            <a:lvl3pPr>
              <a:defRPr sz="2000">
                <a:solidFill>
                  <a:schemeClr val="tx1"/>
                </a:solidFill>
                <a:latin typeface="Arial" pitchFamily="34" charset="0"/>
                <a:cs typeface="Arial" pitchFamily="34" charset="0"/>
              </a:defRPr>
            </a:lvl3pPr>
            <a:lvl4pPr>
              <a:defRPr sz="1800">
                <a:solidFill>
                  <a:schemeClr val="tx1"/>
                </a:solidFill>
                <a:latin typeface="Arial" pitchFamily="34" charset="0"/>
                <a:cs typeface="Arial" pitchFamily="34" charset="0"/>
              </a:defRPr>
            </a:lvl4pPr>
            <a:lvl5pPr>
              <a:defRPr sz="1800">
                <a:solidFill>
                  <a:schemeClr val="tx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3440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68DA98-D263-3946-A850-6C035D28ED18}"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0" y="6629400"/>
            <a:ext cx="4286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4AE22D36-9CE9-2D41-BE24-2B9644AC111E}"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9" name="TextBox 8"/>
          <p:cNvSpPr txBox="1">
            <a:spLocks noChangeArrowheads="1"/>
          </p:cNvSpPr>
          <p:nvPr userDrawn="1"/>
        </p:nvSpPr>
        <p:spPr bwMode="auto">
          <a:xfrm>
            <a:off x="7334849" y="6604000"/>
            <a:ext cx="260389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00" b="0">
                <a:solidFill>
                  <a:srgbClr val="000000"/>
                </a:solidFill>
                <a:cs typeface="Arial" charset="0"/>
              </a:rPr>
              <a:t>PROPRIETARY &amp; CONFIDENTIAL – © 2014 PREMIER, INC.</a:t>
            </a:r>
          </a:p>
        </p:txBody>
      </p:sp>
      <p:sp>
        <p:nvSpPr>
          <p:cNvPr id="2" name="Title 1"/>
          <p:cNvSpPr>
            <a:spLocks noGrp="1"/>
          </p:cNvSpPr>
          <p:nvPr>
            <p:ph type="title"/>
          </p:nvPr>
        </p:nvSpPr>
        <p:spPr/>
        <p:txBody>
          <a:bodyPr/>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14350" y="1012215"/>
            <a:ext cx="4545212" cy="430887"/>
          </a:xfrm>
        </p:spPr>
        <p:txBody>
          <a:bodyPr anchor="b"/>
          <a:lstStyle>
            <a:lvl1pPr marL="0" indent="0">
              <a:buNone/>
              <a:defRPr sz="2200" b="1">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1443100"/>
            <a:ext cx="4545212" cy="1723548"/>
          </a:xfrm>
        </p:spPr>
        <p:txBody>
          <a:bodyPr/>
          <a:lstStyle>
            <a:lvl1pPr marL="287338" indent="-287338">
              <a:buFontTx/>
              <a:buBlip>
                <a:blip r:embed="rId3"/>
              </a:buBlip>
              <a:defRPr sz="2200">
                <a:solidFill>
                  <a:schemeClr val="tx1"/>
                </a:solidFill>
                <a:latin typeface="Arial" pitchFamily="34" charset="0"/>
                <a:cs typeface="Arial" pitchFamily="34" charset="0"/>
              </a:defRPr>
            </a:lvl1pPr>
            <a:lvl2pPr>
              <a:defRPr sz="2000">
                <a:solidFill>
                  <a:schemeClr val="tx1"/>
                </a:solidFill>
                <a:latin typeface="Arial" pitchFamily="34" charset="0"/>
                <a:cs typeface="Arial" pitchFamily="34" charset="0"/>
              </a:defRPr>
            </a:lvl2pPr>
            <a:lvl3pPr>
              <a:defRPr sz="1800">
                <a:solidFill>
                  <a:schemeClr val="tx1"/>
                </a:solidFill>
                <a:latin typeface="Arial" pitchFamily="34" charset="0"/>
                <a:cs typeface="Arial" pitchFamily="34" charset="0"/>
              </a:defRPr>
            </a:lvl3pPr>
            <a:lvl4pPr>
              <a:defRPr sz="1600">
                <a:solidFill>
                  <a:schemeClr val="tx1"/>
                </a:solidFill>
                <a:latin typeface="Arial" pitchFamily="34" charset="0"/>
                <a:cs typeface="Arial" pitchFamily="34" charset="0"/>
              </a:defRPr>
            </a:lvl4pPr>
            <a:lvl5pPr>
              <a:defRPr sz="1600">
                <a:solidFill>
                  <a:schemeClr val="tx1"/>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25656" y="1012215"/>
            <a:ext cx="4546997" cy="430887"/>
          </a:xfrm>
        </p:spPr>
        <p:txBody>
          <a:bodyPr anchor="b"/>
          <a:lstStyle>
            <a:lvl1pPr marL="0" indent="0">
              <a:buNone/>
              <a:defRPr sz="2200" b="1">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656" y="1443100"/>
            <a:ext cx="4546997" cy="1723548"/>
          </a:xfrm>
        </p:spPr>
        <p:txBody>
          <a:bodyPr/>
          <a:lstStyle>
            <a:lvl1pPr marL="287338" indent="-287338">
              <a:buFontTx/>
              <a:buBlip>
                <a:blip r:embed="rId3"/>
              </a:buBlip>
              <a:defRPr sz="2200">
                <a:solidFill>
                  <a:schemeClr val="tx1"/>
                </a:solidFill>
                <a:latin typeface="Arial" pitchFamily="34" charset="0"/>
                <a:cs typeface="Arial" pitchFamily="34" charset="0"/>
              </a:defRPr>
            </a:lvl1pPr>
            <a:lvl2pPr>
              <a:defRPr sz="2000">
                <a:solidFill>
                  <a:schemeClr val="tx1"/>
                </a:solidFill>
                <a:latin typeface="Arial" pitchFamily="34" charset="0"/>
                <a:cs typeface="Arial" pitchFamily="34" charset="0"/>
              </a:defRPr>
            </a:lvl2pPr>
            <a:lvl3pPr>
              <a:defRPr sz="1800">
                <a:solidFill>
                  <a:schemeClr val="tx1"/>
                </a:solidFill>
                <a:latin typeface="Arial" pitchFamily="34" charset="0"/>
                <a:cs typeface="Arial" pitchFamily="34" charset="0"/>
              </a:defRPr>
            </a:lvl3pPr>
            <a:lvl4pPr>
              <a:defRPr sz="1600">
                <a:solidFill>
                  <a:schemeClr val="tx1"/>
                </a:solidFill>
                <a:latin typeface="Arial" pitchFamily="34" charset="0"/>
                <a:cs typeface="Arial" pitchFamily="34" charset="0"/>
              </a:defRPr>
            </a:lvl4pPr>
            <a:lvl5pPr>
              <a:defRPr sz="1600">
                <a:solidFill>
                  <a:schemeClr val="tx1"/>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008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userDrawn="1"/>
        </p:nvSpPr>
        <p:spPr bwMode="auto">
          <a:xfrm>
            <a:off x="0" y="6629400"/>
            <a:ext cx="4286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A645E0A2-3E83-4040-8941-6B220CAF28D7}"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5" name="TextBox 4"/>
          <p:cNvSpPr txBox="1">
            <a:spLocks noChangeArrowheads="1"/>
          </p:cNvSpPr>
          <p:nvPr userDrawn="1"/>
        </p:nvSpPr>
        <p:spPr bwMode="auto">
          <a:xfrm>
            <a:off x="7334849" y="6604000"/>
            <a:ext cx="260389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00" b="0">
                <a:solidFill>
                  <a:srgbClr val="000000"/>
                </a:solidFill>
                <a:cs typeface="Arial" charset="0"/>
              </a:rPr>
              <a:t>PROPRIETARY &amp; CONFIDENTIAL – © 2014 PREMIER, INC.</a:t>
            </a:r>
          </a:p>
        </p:txBody>
      </p:sp>
      <p:sp>
        <p:nvSpPr>
          <p:cNvPr id="2" name="Title 1"/>
          <p:cNvSpPr>
            <a:spLocks noGrp="1"/>
          </p:cNvSpPr>
          <p:nvPr>
            <p:ph type="title"/>
          </p:nvPr>
        </p:nvSpPr>
        <p:spPr/>
        <p:txBody>
          <a:bodyPr/>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03709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userDrawn="1"/>
        </p:nvSpPr>
        <p:spPr bwMode="auto">
          <a:xfrm>
            <a:off x="0" y="6629400"/>
            <a:ext cx="4286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0603B5F4-0F4B-7147-8361-9441006BC79A}"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4" name="TextBox 3"/>
          <p:cNvSpPr txBox="1">
            <a:spLocks noChangeArrowheads="1"/>
          </p:cNvSpPr>
          <p:nvPr userDrawn="1"/>
        </p:nvSpPr>
        <p:spPr bwMode="auto">
          <a:xfrm>
            <a:off x="5295305" y="6535743"/>
            <a:ext cx="2605682"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00" b="0">
                <a:solidFill>
                  <a:srgbClr val="000000"/>
                </a:solidFill>
                <a:cs typeface="Arial" charset="0"/>
              </a:rPr>
              <a:t>PROPRIETARY &amp; CONFIDENTIAL – © 2014 PREMIER, INC.</a:t>
            </a:r>
          </a:p>
        </p:txBody>
      </p:sp>
    </p:spTree>
    <p:extLst>
      <p:ext uri="{BB962C8B-B14F-4D97-AF65-F5344CB8AC3E}">
        <p14:creationId xmlns:p14="http://schemas.microsoft.com/office/powerpoint/2010/main" val="3313066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0" y="6629400"/>
            <a:ext cx="4286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9B169383-CFAF-6E4C-AE7A-7E3B1FBC367F}"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8" name="TextBox 7"/>
          <p:cNvSpPr txBox="1">
            <a:spLocks noChangeArrowheads="1"/>
          </p:cNvSpPr>
          <p:nvPr userDrawn="1"/>
        </p:nvSpPr>
        <p:spPr bwMode="auto">
          <a:xfrm>
            <a:off x="7334849" y="6604000"/>
            <a:ext cx="260389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00" b="0">
                <a:solidFill>
                  <a:srgbClr val="000000"/>
                </a:solidFill>
                <a:cs typeface="Arial" charset="0"/>
              </a:rPr>
              <a:t>PROPRIETARY &amp; CONFIDENTIAL – © 2014 PREMIER, INC.</a:t>
            </a:r>
          </a:p>
        </p:txBody>
      </p:sp>
      <p:sp>
        <p:nvSpPr>
          <p:cNvPr id="3" name="Content Placeholder 2"/>
          <p:cNvSpPr>
            <a:spLocks noGrp="1"/>
          </p:cNvSpPr>
          <p:nvPr>
            <p:ph idx="1"/>
          </p:nvPr>
        </p:nvSpPr>
        <p:spPr>
          <a:xfrm>
            <a:off x="4021931" y="762000"/>
            <a:ext cx="5750719" cy="1938992"/>
          </a:xfrm>
        </p:spPr>
        <p:txBody>
          <a:bodyPr/>
          <a:lstStyle>
            <a:lvl1pPr marL="287338" indent="-287338">
              <a:buFontTx/>
              <a:buBlip>
                <a:blip r:embed="rId3"/>
              </a:buBlip>
              <a:defRPr sz="2400">
                <a:solidFill>
                  <a:schemeClr val="tx1"/>
                </a:solidFill>
                <a:latin typeface="Arial" pitchFamily="34" charset="0"/>
                <a:cs typeface="Arial" pitchFamily="34" charset="0"/>
              </a:defRPr>
            </a:lvl1pPr>
            <a:lvl2pPr>
              <a:defRPr sz="2200">
                <a:solidFill>
                  <a:schemeClr val="tx1"/>
                </a:solidFill>
                <a:latin typeface="Arial" pitchFamily="34" charset="0"/>
                <a:cs typeface="Arial" pitchFamily="34" charset="0"/>
              </a:defRPr>
            </a:lvl2pPr>
            <a:lvl3pPr>
              <a:defRPr sz="2000">
                <a:solidFill>
                  <a:schemeClr val="tx1"/>
                </a:solidFill>
                <a:latin typeface="Arial" pitchFamily="34" charset="0"/>
                <a:cs typeface="Arial" pitchFamily="34" charset="0"/>
              </a:defRPr>
            </a:lvl3pPr>
            <a:lvl4pPr>
              <a:defRPr sz="1800">
                <a:solidFill>
                  <a:schemeClr val="tx1"/>
                </a:solidFill>
                <a:latin typeface="Arial" pitchFamily="34" charset="0"/>
                <a:cs typeface="Arial" pitchFamily="34" charset="0"/>
              </a:defRPr>
            </a:lvl4pPr>
            <a:lvl5pPr>
              <a:defRPr sz="1600">
                <a:solidFill>
                  <a:schemeClr val="tx1"/>
                </a:solidFill>
                <a:latin typeface="Arial" pitchFamily="34" charset="0"/>
                <a:cs typeface="Arial"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3" y="1905003"/>
            <a:ext cx="3384352" cy="307777"/>
          </a:xfrm>
        </p:spPr>
        <p:txBody>
          <a:bodyPr/>
          <a:lstStyle>
            <a:lvl1pPr marL="0" indent="0">
              <a:buNone/>
              <a:defRPr sz="140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4"/>
          <p:cNvSpPr>
            <a:spLocks noGrp="1"/>
          </p:cNvSpPr>
          <p:nvPr>
            <p:ph type="title"/>
          </p:nvPr>
        </p:nvSpPr>
        <p:spPr/>
        <p:txBody>
          <a:bodyPr/>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
        <p:nvSpPr>
          <p:cNvPr id="14" name="Text Placeholder 13"/>
          <p:cNvSpPr>
            <a:spLocks noGrp="1"/>
          </p:cNvSpPr>
          <p:nvPr>
            <p:ph type="body" sz="quarter" idx="10"/>
          </p:nvPr>
        </p:nvSpPr>
        <p:spPr>
          <a:xfrm>
            <a:off x="514350" y="1197864"/>
            <a:ext cx="3429000" cy="707886"/>
          </a:xfrm>
        </p:spPr>
        <p:txBody>
          <a:bodyPr/>
          <a:lstStyle>
            <a:lvl1pPr marL="0" indent="0">
              <a:buFontTx/>
              <a:buNone/>
              <a:defRPr sz="2000" b="1">
                <a:solidFill>
                  <a:schemeClr val="tx1"/>
                </a:solidFill>
                <a:latin typeface="Arial" pitchFamily="34" charset="0"/>
                <a:cs typeface="Arial" pitchFamily="34" charset="0"/>
              </a:defRPr>
            </a:lvl1pPr>
          </a:lstStyle>
          <a:p>
            <a:pPr lvl="0"/>
            <a:r>
              <a:rPr lang="en-GB"/>
              <a:t>Click to edit Master text styles</a:t>
            </a:r>
          </a:p>
        </p:txBody>
      </p:sp>
    </p:spTree>
    <p:extLst>
      <p:ext uri="{BB962C8B-B14F-4D97-AF65-F5344CB8AC3E}">
        <p14:creationId xmlns:p14="http://schemas.microsoft.com/office/powerpoint/2010/main" val="1451774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0" y="6629400"/>
            <a:ext cx="4286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70FBA3EE-42CC-0F44-B0C8-042D9382CEB2}"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7" name="TextBox 6"/>
          <p:cNvSpPr txBox="1">
            <a:spLocks noChangeArrowheads="1"/>
          </p:cNvSpPr>
          <p:nvPr userDrawn="1"/>
        </p:nvSpPr>
        <p:spPr bwMode="auto">
          <a:xfrm>
            <a:off x="7334849" y="6604000"/>
            <a:ext cx="260389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00" b="0">
                <a:solidFill>
                  <a:srgbClr val="000000"/>
                </a:solidFill>
                <a:cs typeface="Arial" charset="0"/>
              </a:rPr>
              <a:t>PROPRIETARY &amp; CONFIDENTIAL – © 2014 PREMIER, INC.</a:t>
            </a:r>
          </a:p>
        </p:txBody>
      </p:sp>
      <p:sp>
        <p:nvSpPr>
          <p:cNvPr id="2" name="Title 1"/>
          <p:cNvSpPr>
            <a:spLocks noGrp="1"/>
          </p:cNvSpPr>
          <p:nvPr>
            <p:ph type="title"/>
          </p:nvPr>
        </p:nvSpPr>
        <p:spPr>
          <a:xfrm>
            <a:off x="2016324" y="4800600"/>
            <a:ext cx="6172200" cy="566738"/>
          </a:xfrm>
        </p:spPr>
        <p:txBody>
          <a:bodyPr anchor="b"/>
          <a:lstStyle>
            <a:lvl1pPr algn="l">
              <a:defRPr sz="2000" b="1">
                <a:solidFill>
                  <a:schemeClr val="tx1"/>
                </a:solidFill>
                <a:latin typeface="Arial" pitchFamily="34" charset="0"/>
                <a:cs typeface="Arial" pitchFamily="34" charset="0"/>
              </a:defRPr>
            </a:lvl1pPr>
          </a:lstStyle>
          <a:p>
            <a:r>
              <a:rPr lang="en-US"/>
              <a:t>Click to edit Master title style</a:t>
            </a:r>
          </a:p>
        </p:txBody>
      </p:sp>
      <p:sp>
        <p:nvSpPr>
          <p:cNvPr id="3" name="Picture Placeholder 2"/>
          <p:cNvSpPr>
            <a:spLocks noGrp="1"/>
          </p:cNvSpPr>
          <p:nvPr>
            <p:ph type="pic" idx="1"/>
          </p:nvPr>
        </p:nvSpPr>
        <p:spPr>
          <a:xfrm>
            <a:off x="2016324" y="914404"/>
            <a:ext cx="6172200" cy="584775"/>
          </a:xfrm>
        </p:spPr>
        <p:txBody>
          <a:bodyPr rtlCol="0"/>
          <a:lstStyle>
            <a:lvl1pPr marL="0" indent="0">
              <a:buNone/>
              <a:defRPr sz="3200">
                <a:solidFill>
                  <a:schemeClr val="tx1"/>
                </a:solidFill>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016324" y="5367343"/>
            <a:ext cx="6172200" cy="307777"/>
          </a:xfrm>
        </p:spPr>
        <p:txBody>
          <a:bodyPr/>
          <a:lstStyle>
            <a:lvl1pPr marL="0" indent="0">
              <a:buNone/>
              <a:defRPr sz="140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0096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rot="5400000">
            <a:off x="-69056" y="6568075"/>
            <a:ext cx="381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549CA2E4-6AAB-5D46-9E12-F33C6328BF79}"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6" name="Rectangle 5"/>
          <p:cNvSpPr/>
          <p:nvPr userDrawn="1"/>
        </p:nvSpPr>
        <p:spPr>
          <a:xfrm>
            <a:off x="9801225" y="6434138"/>
            <a:ext cx="485775" cy="423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b="0">
              <a:solidFill>
                <a:srgbClr val="000000"/>
              </a:solidFill>
              <a:latin typeface="Arial" pitchFamily="34" charset="0"/>
              <a:cs typeface="Arial" pitchFamily="34" charset="0"/>
            </a:endParaRPr>
          </a:p>
        </p:txBody>
      </p:sp>
      <p:sp>
        <p:nvSpPr>
          <p:cNvPr id="7" name="TextBox 6"/>
          <p:cNvSpPr txBox="1">
            <a:spLocks noChangeArrowheads="1"/>
          </p:cNvSpPr>
          <p:nvPr userDrawn="1"/>
        </p:nvSpPr>
        <p:spPr bwMode="auto">
          <a:xfrm rot="5400000">
            <a:off x="-1008062" y="1819811"/>
            <a:ext cx="23161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US" sz="600" b="0">
                <a:solidFill>
                  <a:srgbClr val="000000"/>
                </a:solidFill>
                <a:cs typeface="Arial" charset="0"/>
              </a:rPr>
              <a:t>PROPRIETARY &amp; CONFIDENTIAL – © 2014 PREMIER, INC.</a:t>
            </a:r>
          </a:p>
        </p:txBody>
      </p:sp>
      <p:sp>
        <p:nvSpPr>
          <p:cNvPr id="3" name="Vertical Text Placeholder 2"/>
          <p:cNvSpPr>
            <a:spLocks noGrp="1"/>
          </p:cNvSpPr>
          <p:nvPr>
            <p:ph type="body" orient="vert" idx="1"/>
          </p:nvPr>
        </p:nvSpPr>
        <p:spPr>
          <a:xfrm>
            <a:off x="7925994" y="914400"/>
            <a:ext cx="1846659" cy="5638800"/>
          </a:xfrm>
        </p:spPr>
        <p:txBody>
          <a:bodyPr vert="eaVert"/>
          <a:lstStyle>
            <a:lvl1pPr marL="287338" indent="-287338">
              <a:buFontTx/>
              <a:buBlip>
                <a:blip r:embed="rId3"/>
              </a:buBlip>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97813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rot="5400000">
            <a:off x="-69056" y="6568075"/>
            <a:ext cx="381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A5F6080C-ACCA-C64E-824B-40E635BB7D64}"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6" name="Rectangle 5"/>
          <p:cNvSpPr/>
          <p:nvPr userDrawn="1"/>
        </p:nvSpPr>
        <p:spPr>
          <a:xfrm>
            <a:off x="9801225" y="6434138"/>
            <a:ext cx="485775" cy="423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b="0">
              <a:solidFill>
                <a:srgbClr val="FFFFFF"/>
              </a:solidFill>
              <a:latin typeface="Arial" pitchFamily="34" charset="0"/>
              <a:cs typeface="Arial" pitchFamily="34" charset="0"/>
            </a:endParaRPr>
          </a:p>
        </p:txBody>
      </p:sp>
      <p:sp>
        <p:nvSpPr>
          <p:cNvPr id="7" name="TextBox 6"/>
          <p:cNvSpPr txBox="1">
            <a:spLocks noChangeArrowheads="1"/>
          </p:cNvSpPr>
          <p:nvPr userDrawn="1"/>
        </p:nvSpPr>
        <p:spPr bwMode="auto">
          <a:xfrm rot="5400000">
            <a:off x="-1008062" y="1819811"/>
            <a:ext cx="23161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US" sz="600" b="0">
                <a:solidFill>
                  <a:srgbClr val="000000"/>
                </a:solidFill>
                <a:cs typeface="Arial" charset="0"/>
              </a:rPr>
              <a:t>PROPRIETARY &amp; CONFIDENTIAL – © 2014 PREMIER, INC.</a:t>
            </a:r>
          </a:p>
        </p:txBody>
      </p:sp>
      <p:sp>
        <p:nvSpPr>
          <p:cNvPr id="2" name="Vertical Title 1"/>
          <p:cNvSpPr>
            <a:spLocks noGrp="1"/>
          </p:cNvSpPr>
          <p:nvPr>
            <p:ph type="title" orient="vert"/>
          </p:nvPr>
        </p:nvSpPr>
        <p:spPr>
          <a:xfrm>
            <a:off x="7458075" y="914402"/>
            <a:ext cx="2314575" cy="5211763"/>
          </a:xfrm>
        </p:spPr>
        <p:txBody>
          <a:bodyPr vert="eaVert"/>
          <a:lstStyle>
            <a:lvl1pPr>
              <a:lnSpc>
                <a:spcPct val="100000"/>
              </a:lnSpc>
              <a:defRPr>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439969" y="914402"/>
            <a:ext cx="1846659" cy="5211763"/>
          </a:xfrm>
        </p:spPr>
        <p:txBody>
          <a:bodyPr vert="eaVert"/>
          <a:lstStyle>
            <a:lvl1pPr marL="287338" indent="-287338">
              <a:buFontTx/>
              <a:buBlip>
                <a:blip r:embed="rId3"/>
              </a:buBlip>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41852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 Minimal Color">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3514725" y="4800605"/>
            <a:ext cx="6172200" cy="430887"/>
          </a:xfrm>
        </p:spPr>
        <p:txBody>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Title 7"/>
          <p:cNvSpPr>
            <a:spLocks noGrp="1"/>
          </p:cNvSpPr>
          <p:nvPr>
            <p:ph type="title"/>
          </p:nvPr>
        </p:nvSpPr>
        <p:spPr>
          <a:xfrm>
            <a:off x="3514725" y="3171335"/>
            <a:ext cx="6172200" cy="523220"/>
          </a:xfrm>
        </p:spPr>
        <p:txBody>
          <a:bodyPr anchor="t"/>
          <a:lstStyle>
            <a:lvl1pPr>
              <a:defRPr>
                <a:solidFill>
                  <a:schemeClr val="tx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3514726" y="5439431"/>
            <a:ext cx="2035969" cy="646331"/>
          </a:xfrm>
        </p:spPr>
        <p:txBody>
          <a:bodyPr/>
          <a:lstStyle>
            <a:lvl1pPr marL="0" indent="0">
              <a:buFontTx/>
              <a:buNone/>
              <a:defRPr sz="1800"/>
            </a:lvl1pPr>
          </a:lstStyle>
          <a:p>
            <a:pPr lvl="0"/>
            <a:r>
              <a:rPr lang="en-GB"/>
              <a:t>Click to edit Master text styles</a:t>
            </a:r>
          </a:p>
        </p:txBody>
      </p:sp>
    </p:spTree>
    <p:extLst>
      <p:ext uri="{BB962C8B-B14F-4D97-AF65-F5344CB8AC3E}">
        <p14:creationId xmlns:p14="http://schemas.microsoft.com/office/powerpoint/2010/main" val="33087467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0" y="6629400"/>
            <a:ext cx="4286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92AE089F-CB9C-A548-87C0-3F929219CE39}"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7" name="TextBox 6"/>
          <p:cNvSpPr txBox="1">
            <a:spLocks noChangeArrowheads="1"/>
          </p:cNvSpPr>
          <p:nvPr userDrawn="1"/>
        </p:nvSpPr>
        <p:spPr bwMode="auto">
          <a:xfrm>
            <a:off x="7334849" y="6604000"/>
            <a:ext cx="260389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00" b="0">
                <a:solidFill>
                  <a:srgbClr val="000000"/>
                </a:solidFill>
                <a:cs typeface="Arial" charset="0"/>
              </a:rPr>
              <a:t>PROPRIETARY &amp; CONFIDENTIAL – © 2014 PREMIER, INC.</a:t>
            </a:r>
          </a:p>
        </p:txBody>
      </p:sp>
      <p:sp>
        <p:nvSpPr>
          <p:cNvPr id="3" name="Content Placeholder 2"/>
          <p:cNvSpPr>
            <a:spLocks noGrp="1"/>
          </p:cNvSpPr>
          <p:nvPr>
            <p:ph idx="1"/>
          </p:nvPr>
        </p:nvSpPr>
        <p:spPr/>
        <p:txBody>
          <a:bodyPr/>
          <a:lstStyle>
            <a:lvl1pPr marL="285750" indent="-285750">
              <a:buFontTx/>
              <a:buBlip>
                <a:blip r:embed="rId3"/>
              </a:buBlip>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2667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 GENERIC">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57250" y="2704540"/>
            <a:ext cx="8743950" cy="457200"/>
          </a:xfrm>
        </p:spPr>
        <p:txBody>
          <a:bodyPr/>
          <a:lstStyle>
            <a:lvl1pPr marL="0" indent="0">
              <a:buNone/>
              <a:defRPr sz="2400" b="1"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89498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25" y="20574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20574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A7CD8C-FA51-8843-8CE7-EBA0936AC97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0" y="6629400"/>
            <a:ext cx="4286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5787E01A-4D3C-1140-9898-0B90C56F6E09}"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7" name="TextBox 6"/>
          <p:cNvSpPr txBox="1">
            <a:spLocks noChangeArrowheads="1"/>
          </p:cNvSpPr>
          <p:nvPr userDrawn="1"/>
        </p:nvSpPr>
        <p:spPr bwMode="auto">
          <a:xfrm>
            <a:off x="7334849" y="6604000"/>
            <a:ext cx="260389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00" b="0">
                <a:solidFill>
                  <a:srgbClr val="000000"/>
                </a:solidFill>
                <a:cs typeface="Arial" charset="0"/>
              </a:rPr>
              <a:t>PROPRIETARY &amp; CONFIDENTIAL – © 2014 PREMIER, INC.</a:t>
            </a:r>
          </a:p>
        </p:txBody>
      </p:sp>
      <p:sp>
        <p:nvSpPr>
          <p:cNvPr id="2" name="Title 1"/>
          <p:cNvSpPr>
            <a:spLocks noGrp="1"/>
          </p:cNvSpPr>
          <p:nvPr>
            <p:ph type="title"/>
          </p:nvPr>
        </p:nvSpPr>
        <p:spPr/>
        <p:txBody>
          <a:bodyPr/>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514350" y="914404"/>
            <a:ext cx="4543425" cy="1902059"/>
          </a:xfrm>
        </p:spPr>
        <p:txBody>
          <a:bodyPr/>
          <a:lstStyle>
            <a:lvl1pPr marL="287338" indent="-287338">
              <a:buFontTx/>
              <a:buBlip>
                <a:blip r:embed="rId3"/>
              </a:buBlip>
              <a:defRPr sz="2400">
                <a:solidFill>
                  <a:schemeClr val="tx1"/>
                </a:solidFill>
                <a:latin typeface="Arial" pitchFamily="34" charset="0"/>
                <a:cs typeface="Arial" pitchFamily="34" charset="0"/>
              </a:defRPr>
            </a:lvl1pPr>
            <a:lvl2pPr>
              <a:defRPr sz="2200">
                <a:solidFill>
                  <a:schemeClr val="tx1"/>
                </a:solidFill>
                <a:latin typeface="Arial" pitchFamily="34" charset="0"/>
                <a:cs typeface="Arial" pitchFamily="34" charset="0"/>
              </a:defRPr>
            </a:lvl2pPr>
            <a:lvl3pPr>
              <a:defRPr sz="2000">
                <a:solidFill>
                  <a:schemeClr val="tx1"/>
                </a:solidFill>
                <a:latin typeface="Arial" pitchFamily="34" charset="0"/>
                <a:cs typeface="Arial" pitchFamily="34" charset="0"/>
              </a:defRPr>
            </a:lvl3pPr>
            <a:lvl4pPr>
              <a:defRPr sz="1800">
                <a:solidFill>
                  <a:schemeClr val="tx1"/>
                </a:solidFill>
                <a:latin typeface="Arial" pitchFamily="34" charset="0"/>
                <a:cs typeface="Arial" pitchFamily="34" charset="0"/>
              </a:defRPr>
            </a:lvl4pPr>
            <a:lvl5pPr>
              <a:defRPr sz="1800">
                <a:solidFill>
                  <a:schemeClr val="tx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29225" y="914404"/>
            <a:ext cx="4543425" cy="1902059"/>
          </a:xfrm>
        </p:spPr>
        <p:txBody>
          <a:bodyPr/>
          <a:lstStyle>
            <a:lvl1pPr marL="287338" indent="-287338">
              <a:buFontTx/>
              <a:buBlip>
                <a:blip r:embed="rId3"/>
              </a:buBlip>
              <a:defRPr sz="2400">
                <a:solidFill>
                  <a:schemeClr val="tx1"/>
                </a:solidFill>
                <a:latin typeface="Arial" pitchFamily="34" charset="0"/>
                <a:cs typeface="Arial" pitchFamily="34" charset="0"/>
              </a:defRPr>
            </a:lvl1pPr>
            <a:lvl2pPr>
              <a:defRPr sz="2200">
                <a:solidFill>
                  <a:schemeClr val="tx1"/>
                </a:solidFill>
                <a:latin typeface="Arial" pitchFamily="34" charset="0"/>
                <a:cs typeface="Arial" pitchFamily="34" charset="0"/>
              </a:defRPr>
            </a:lvl2pPr>
            <a:lvl3pPr>
              <a:defRPr sz="2000">
                <a:solidFill>
                  <a:schemeClr val="tx1"/>
                </a:solidFill>
                <a:latin typeface="Arial" pitchFamily="34" charset="0"/>
                <a:cs typeface="Arial" pitchFamily="34" charset="0"/>
              </a:defRPr>
            </a:lvl3pPr>
            <a:lvl4pPr>
              <a:defRPr sz="1800">
                <a:solidFill>
                  <a:schemeClr val="tx1"/>
                </a:solidFill>
                <a:latin typeface="Arial" pitchFamily="34" charset="0"/>
                <a:cs typeface="Arial" pitchFamily="34" charset="0"/>
              </a:defRPr>
            </a:lvl4pPr>
            <a:lvl5pPr>
              <a:defRPr sz="1800">
                <a:solidFill>
                  <a:schemeClr val="tx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34409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0" y="6629400"/>
            <a:ext cx="4286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4AE22D36-9CE9-2D41-BE24-2B9644AC111E}"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9" name="TextBox 8"/>
          <p:cNvSpPr txBox="1">
            <a:spLocks noChangeArrowheads="1"/>
          </p:cNvSpPr>
          <p:nvPr userDrawn="1"/>
        </p:nvSpPr>
        <p:spPr bwMode="auto">
          <a:xfrm>
            <a:off x="7334849" y="6604000"/>
            <a:ext cx="260389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00" b="0">
                <a:solidFill>
                  <a:srgbClr val="000000"/>
                </a:solidFill>
                <a:cs typeface="Arial" charset="0"/>
              </a:rPr>
              <a:t>PROPRIETARY &amp; CONFIDENTIAL – © 2014 PREMIER, INC.</a:t>
            </a:r>
          </a:p>
        </p:txBody>
      </p:sp>
      <p:sp>
        <p:nvSpPr>
          <p:cNvPr id="2" name="Title 1"/>
          <p:cNvSpPr>
            <a:spLocks noGrp="1"/>
          </p:cNvSpPr>
          <p:nvPr>
            <p:ph type="title"/>
          </p:nvPr>
        </p:nvSpPr>
        <p:spPr/>
        <p:txBody>
          <a:bodyPr/>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14350" y="1012215"/>
            <a:ext cx="4545212" cy="430887"/>
          </a:xfrm>
        </p:spPr>
        <p:txBody>
          <a:bodyPr anchor="b"/>
          <a:lstStyle>
            <a:lvl1pPr marL="0" indent="0">
              <a:buNone/>
              <a:defRPr sz="2200" b="1">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1443100"/>
            <a:ext cx="4545212" cy="1723548"/>
          </a:xfrm>
        </p:spPr>
        <p:txBody>
          <a:bodyPr/>
          <a:lstStyle>
            <a:lvl1pPr marL="287338" indent="-287338">
              <a:buFontTx/>
              <a:buBlip>
                <a:blip r:embed="rId3"/>
              </a:buBlip>
              <a:defRPr sz="2200">
                <a:solidFill>
                  <a:schemeClr val="tx1"/>
                </a:solidFill>
                <a:latin typeface="Arial" pitchFamily="34" charset="0"/>
                <a:cs typeface="Arial" pitchFamily="34" charset="0"/>
              </a:defRPr>
            </a:lvl1pPr>
            <a:lvl2pPr>
              <a:defRPr sz="2000">
                <a:solidFill>
                  <a:schemeClr val="tx1"/>
                </a:solidFill>
                <a:latin typeface="Arial" pitchFamily="34" charset="0"/>
                <a:cs typeface="Arial" pitchFamily="34" charset="0"/>
              </a:defRPr>
            </a:lvl2pPr>
            <a:lvl3pPr>
              <a:defRPr sz="1800">
                <a:solidFill>
                  <a:schemeClr val="tx1"/>
                </a:solidFill>
                <a:latin typeface="Arial" pitchFamily="34" charset="0"/>
                <a:cs typeface="Arial" pitchFamily="34" charset="0"/>
              </a:defRPr>
            </a:lvl3pPr>
            <a:lvl4pPr>
              <a:defRPr sz="1600">
                <a:solidFill>
                  <a:schemeClr val="tx1"/>
                </a:solidFill>
                <a:latin typeface="Arial" pitchFamily="34" charset="0"/>
                <a:cs typeface="Arial" pitchFamily="34" charset="0"/>
              </a:defRPr>
            </a:lvl4pPr>
            <a:lvl5pPr>
              <a:defRPr sz="1600">
                <a:solidFill>
                  <a:schemeClr val="tx1"/>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25656" y="1012215"/>
            <a:ext cx="4546997" cy="430887"/>
          </a:xfrm>
        </p:spPr>
        <p:txBody>
          <a:bodyPr anchor="b"/>
          <a:lstStyle>
            <a:lvl1pPr marL="0" indent="0">
              <a:buNone/>
              <a:defRPr sz="2200" b="1">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656" y="1443100"/>
            <a:ext cx="4546997" cy="1723548"/>
          </a:xfrm>
        </p:spPr>
        <p:txBody>
          <a:bodyPr/>
          <a:lstStyle>
            <a:lvl1pPr marL="287338" indent="-287338">
              <a:buFontTx/>
              <a:buBlip>
                <a:blip r:embed="rId3"/>
              </a:buBlip>
              <a:defRPr sz="2200">
                <a:solidFill>
                  <a:schemeClr val="tx1"/>
                </a:solidFill>
                <a:latin typeface="Arial" pitchFamily="34" charset="0"/>
                <a:cs typeface="Arial" pitchFamily="34" charset="0"/>
              </a:defRPr>
            </a:lvl1pPr>
            <a:lvl2pPr>
              <a:defRPr sz="2000">
                <a:solidFill>
                  <a:schemeClr val="tx1"/>
                </a:solidFill>
                <a:latin typeface="Arial" pitchFamily="34" charset="0"/>
                <a:cs typeface="Arial" pitchFamily="34" charset="0"/>
              </a:defRPr>
            </a:lvl2pPr>
            <a:lvl3pPr>
              <a:defRPr sz="1800">
                <a:solidFill>
                  <a:schemeClr val="tx1"/>
                </a:solidFill>
                <a:latin typeface="Arial" pitchFamily="34" charset="0"/>
                <a:cs typeface="Arial" pitchFamily="34" charset="0"/>
              </a:defRPr>
            </a:lvl3pPr>
            <a:lvl4pPr>
              <a:defRPr sz="1600">
                <a:solidFill>
                  <a:schemeClr val="tx1"/>
                </a:solidFill>
                <a:latin typeface="Arial" pitchFamily="34" charset="0"/>
                <a:cs typeface="Arial" pitchFamily="34" charset="0"/>
              </a:defRPr>
            </a:lvl4pPr>
            <a:lvl5pPr>
              <a:defRPr sz="1600">
                <a:solidFill>
                  <a:schemeClr val="tx1"/>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008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userDrawn="1"/>
        </p:nvSpPr>
        <p:spPr bwMode="auto">
          <a:xfrm>
            <a:off x="0" y="6629400"/>
            <a:ext cx="4286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A645E0A2-3E83-4040-8941-6B220CAF28D7}"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5" name="TextBox 4"/>
          <p:cNvSpPr txBox="1">
            <a:spLocks noChangeArrowheads="1"/>
          </p:cNvSpPr>
          <p:nvPr userDrawn="1"/>
        </p:nvSpPr>
        <p:spPr bwMode="auto">
          <a:xfrm>
            <a:off x="7334849" y="6604000"/>
            <a:ext cx="260389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00" b="0">
                <a:solidFill>
                  <a:srgbClr val="000000"/>
                </a:solidFill>
                <a:cs typeface="Arial" charset="0"/>
              </a:rPr>
              <a:t>PROPRIETARY &amp; CONFIDENTIAL – © 2014 PREMIER, INC.</a:t>
            </a:r>
          </a:p>
        </p:txBody>
      </p:sp>
      <p:sp>
        <p:nvSpPr>
          <p:cNvPr id="2" name="Title 1"/>
          <p:cNvSpPr>
            <a:spLocks noGrp="1"/>
          </p:cNvSpPr>
          <p:nvPr>
            <p:ph type="title"/>
          </p:nvPr>
        </p:nvSpPr>
        <p:spPr/>
        <p:txBody>
          <a:bodyPr/>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03709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userDrawn="1"/>
        </p:nvSpPr>
        <p:spPr bwMode="auto">
          <a:xfrm>
            <a:off x="0" y="6629400"/>
            <a:ext cx="4286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0603B5F4-0F4B-7147-8361-9441006BC79A}"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4" name="TextBox 3"/>
          <p:cNvSpPr txBox="1">
            <a:spLocks noChangeArrowheads="1"/>
          </p:cNvSpPr>
          <p:nvPr userDrawn="1"/>
        </p:nvSpPr>
        <p:spPr bwMode="auto">
          <a:xfrm>
            <a:off x="5295305" y="6535743"/>
            <a:ext cx="2605682"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00" b="0">
                <a:solidFill>
                  <a:srgbClr val="000000"/>
                </a:solidFill>
                <a:cs typeface="Arial" charset="0"/>
              </a:rPr>
              <a:t>PROPRIETARY &amp; CONFIDENTIAL – © 2014 PREMIER, INC.</a:t>
            </a:r>
          </a:p>
        </p:txBody>
      </p:sp>
    </p:spTree>
    <p:extLst>
      <p:ext uri="{BB962C8B-B14F-4D97-AF65-F5344CB8AC3E}">
        <p14:creationId xmlns:p14="http://schemas.microsoft.com/office/powerpoint/2010/main" val="33130668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0" y="6629400"/>
            <a:ext cx="4286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9B169383-CFAF-6E4C-AE7A-7E3B1FBC367F}"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8" name="TextBox 7"/>
          <p:cNvSpPr txBox="1">
            <a:spLocks noChangeArrowheads="1"/>
          </p:cNvSpPr>
          <p:nvPr userDrawn="1"/>
        </p:nvSpPr>
        <p:spPr bwMode="auto">
          <a:xfrm>
            <a:off x="7334849" y="6604000"/>
            <a:ext cx="260389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00" b="0">
                <a:solidFill>
                  <a:srgbClr val="000000"/>
                </a:solidFill>
                <a:cs typeface="Arial" charset="0"/>
              </a:rPr>
              <a:t>PROPRIETARY &amp; CONFIDENTIAL – © 2014 PREMIER, INC.</a:t>
            </a:r>
          </a:p>
        </p:txBody>
      </p:sp>
      <p:sp>
        <p:nvSpPr>
          <p:cNvPr id="3" name="Content Placeholder 2"/>
          <p:cNvSpPr>
            <a:spLocks noGrp="1"/>
          </p:cNvSpPr>
          <p:nvPr>
            <p:ph idx="1"/>
          </p:nvPr>
        </p:nvSpPr>
        <p:spPr>
          <a:xfrm>
            <a:off x="4021931" y="762000"/>
            <a:ext cx="5750719" cy="1938992"/>
          </a:xfrm>
        </p:spPr>
        <p:txBody>
          <a:bodyPr/>
          <a:lstStyle>
            <a:lvl1pPr marL="287338" indent="-287338">
              <a:buFontTx/>
              <a:buBlip>
                <a:blip r:embed="rId3"/>
              </a:buBlip>
              <a:defRPr sz="2400">
                <a:solidFill>
                  <a:schemeClr val="tx1"/>
                </a:solidFill>
                <a:latin typeface="Arial" pitchFamily="34" charset="0"/>
                <a:cs typeface="Arial" pitchFamily="34" charset="0"/>
              </a:defRPr>
            </a:lvl1pPr>
            <a:lvl2pPr>
              <a:defRPr sz="2200">
                <a:solidFill>
                  <a:schemeClr val="tx1"/>
                </a:solidFill>
                <a:latin typeface="Arial" pitchFamily="34" charset="0"/>
                <a:cs typeface="Arial" pitchFamily="34" charset="0"/>
              </a:defRPr>
            </a:lvl2pPr>
            <a:lvl3pPr>
              <a:defRPr sz="2000">
                <a:solidFill>
                  <a:schemeClr val="tx1"/>
                </a:solidFill>
                <a:latin typeface="Arial" pitchFamily="34" charset="0"/>
                <a:cs typeface="Arial" pitchFamily="34" charset="0"/>
              </a:defRPr>
            </a:lvl3pPr>
            <a:lvl4pPr>
              <a:defRPr sz="1800">
                <a:solidFill>
                  <a:schemeClr val="tx1"/>
                </a:solidFill>
                <a:latin typeface="Arial" pitchFamily="34" charset="0"/>
                <a:cs typeface="Arial" pitchFamily="34" charset="0"/>
              </a:defRPr>
            </a:lvl4pPr>
            <a:lvl5pPr>
              <a:defRPr sz="1600">
                <a:solidFill>
                  <a:schemeClr val="tx1"/>
                </a:solidFill>
                <a:latin typeface="Arial" pitchFamily="34" charset="0"/>
                <a:cs typeface="Arial"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3" y="1905003"/>
            <a:ext cx="3384352" cy="307777"/>
          </a:xfrm>
        </p:spPr>
        <p:txBody>
          <a:bodyPr/>
          <a:lstStyle>
            <a:lvl1pPr marL="0" indent="0">
              <a:buNone/>
              <a:defRPr sz="140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4"/>
          <p:cNvSpPr>
            <a:spLocks noGrp="1"/>
          </p:cNvSpPr>
          <p:nvPr>
            <p:ph type="title"/>
          </p:nvPr>
        </p:nvSpPr>
        <p:spPr/>
        <p:txBody>
          <a:bodyPr/>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
        <p:nvSpPr>
          <p:cNvPr id="14" name="Text Placeholder 13"/>
          <p:cNvSpPr>
            <a:spLocks noGrp="1"/>
          </p:cNvSpPr>
          <p:nvPr>
            <p:ph type="body" sz="quarter" idx="10"/>
          </p:nvPr>
        </p:nvSpPr>
        <p:spPr>
          <a:xfrm>
            <a:off x="514350" y="1197864"/>
            <a:ext cx="3429000" cy="707886"/>
          </a:xfrm>
        </p:spPr>
        <p:txBody>
          <a:bodyPr/>
          <a:lstStyle>
            <a:lvl1pPr marL="0" indent="0">
              <a:buFontTx/>
              <a:buNone/>
              <a:defRPr sz="2000" b="1">
                <a:solidFill>
                  <a:schemeClr val="tx1"/>
                </a:solidFill>
                <a:latin typeface="Arial" pitchFamily="34" charset="0"/>
                <a:cs typeface="Arial" pitchFamily="34" charset="0"/>
              </a:defRPr>
            </a:lvl1pPr>
          </a:lstStyle>
          <a:p>
            <a:pPr lvl="0"/>
            <a:r>
              <a:rPr lang="en-GB"/>
              <a:t>Click to edit Master text styles</a:t>
            </a:r>
          </a:p>
        </p:txBody>
      </p:sp>
    </p:spTree>
    <p:extLst>
      <p:ext uri="{BB962C8B-B14F-4D97-AF65-F5344CB8AC3E}">
        <p14:creationId xmlns:p14="http://schemas.microsoft.com/office/powerpoint/2010/main" val="14517748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0" y="6629400"/>
            <a:ext cx="4286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70FBA3EE-42CC-0F44-B0C8-042D9382CEB2}"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7" name="TextBox 6"/>
          <p:cNvSpPr txBox="1">
            <a:spLocks noChangeArrowheads="1"/>
          </p:cNvSpPr>
          <p:nvPr userDrawn="1"/>
        </p:nvSpPr>
        <p:spPr bwMode="auto">
          <a:xfrm>
            <a:off x="7334849" y="6604000"/>
            <a:ext cx="260389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600" b="0">
                <a:solidFill>
                  <a:srgbClr val="000000"/>
                </a:solidFill>
                <a:cs typeface="Arial" charset="0"/>
              </a:rPr>
              <a:t>PROPRIETARY &amp; CONFIDENTIAL – © 2014 PREMIER, INC.</a:t>
            </a:r>
          </a:p>
        </p:txBody>
      </p:sp>
      <p:sp>
        <p:nvSpPr>
          <p:cNvPr id="2" name="Title 1"/>
          <p:cNvSpPr>
            <a:spLocks noGrp="1"/>
          </p:cNvSpPr>
          <p:nvPr>
            <p:ph type="title"/>
          </p:nvPr>
        </p:nvSpPr>
        <p:spPr>
          <a:xfrm>
            <a:off x="2016324" y="4800600"/>
            <a:ext cx="6172200" cy="566738"/>
          </a:xfrm>
        </p:spPr>
        <p:txBody>
          <a:bodyPr anchor="b"/>
          <a:lstStyle>
            <a:lvl1pPr algn="l">
              <a:defRPr sz="2000" b="1">
                <a:solidFill>
                  <a:schemeClr val="tx1"/>
                </a:solidFill>
                <a:latin typeface="Arial" pitchFamily="34" charset="0"/>
                <a:cs typeface="Arial" pitchFamily="34" charset="0"/>
              </a:defRPr>
            </a:lvl1pPr>
          </a:lstStyle>
          <a:p>
            <a:r>
              <a:rPr lang="en-US"/>
              <a:t>Click to edit Master title style</a:t>
            </a:r>
          </a:p>
        </p:txBody>
      </p:sp>
      <p:sp>
        <p:nvSpPr>
          <p:cNvPr id="3" name="Picture Placeholder 2"/>
          <p:cNvSpPr>
            <a:spLocks noGrp="1"/>
          </p:cNvSpPr>
          <p:nvPr>
            <p:ph type="pic" idx="1"/>
          </p:nvPr>
        </p:nvSpPr>
        <p:spPr>
          <a:xfrm>
            <a:off x="2016324" y="914404"/>
            <a:ext cx="6172200" cy="584775"/>
          </a:xfrm>
        </p:spPr>
        <p:txBody>
          <a:bodyPr rtlCol="0"/>
          <a:lstStyle>
            <a:lvl1pPr marL="0" indent="0">
              <a:buNone/>
              <a:defRPr sz="3200">
                <a:solidFill>
                  <a:schemeClr val="tx1"/>
                </a:solidFill>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016324" y="5367343"/>
            <a:ext cx="6172200" cy="307777"/>
          </a:xfrm>
        </p:spPr>
        <p:txBody>
          <a:bodyPr/>
          <a:lstStyle>
            <a:lvl1pPr marL="0" indent="0">
              <a:buNone/>
              <a:defRPr sz="140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00960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rot="5400000">
            <a:off x="-69056" y="6568075"/>
            <a:ext cx="381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549CA2E4-6AAB-5D46-9E12-F33C6328BF79}"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6" name="Rectangle 5"/>
          <p:cNvSpPr/>
          <p:nvPr userDrawn="1"/>
        </p:nvSpPr>
        <p:spPr>
          <a:xfrm>
            <a:off x="9801225" y="6434138"/>
            <a:ext cx="485775" cy="423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b="0">
              <a:solidFill>
                <a:srgbClr val="000000"/>
              </a:solidFill>
              <a:latin typeface="Arial" pitchFamily="34" charset="0"/>
              <a:cs typeface="Arial" pitchFamily="34" charset="0"/>
            </a:endParaRPr>
          </a:p>
        </p:txBody>
      </p:sp>
      <p:sp>
        <p:nvSpPr>
          <p:cNvPr id="7" name="TextBox 6"/>
          <p:cNvSpPr txBox="1">
            <a:spLocks noChangeArrowheads="1"/>
          </p:cNvSpPr>
          <p:nvPr userDrawn="1"/>
        </p:nvSpPr>
        <p:spPr bwMode="auto">
          <a:xfrm rot="5400000">
            <a:off x="-1008062" y="1819811"/>
            <a:ext cx="23161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US" sz="600" b="0">
                <a:solidFill>
                  <a:srgbClr val="000000"/>
                </a:solidFill>
                <a:cs typeface="Arial" charset="0"/>
              </a:rPr>
              <a:t>PROPRIETARY &amp; CONFIDENTIAL – © 2014 PREMIER, INC.</a:t>
            </a:r>
          </a:p>
        </p:txBody>
      </p:sp>
      <p:sp>
        <p:nvSpPr>
          <p:cNvPr id="3" name="Vertical Text Placeholder 2"/>
          <p:cNvSpPr>
            <a:spLocks noGrp="1"/>
          </p:cNvSpPr>
          <p:nvPr>
            <p:ph type="body" orient="vert" idx="1"/>
          </p:nvPr>
        </p:nvSpPr>
        <p:spPr>
          <a:xfrm>
            <a:off x="7925994" y="914400"/>
            <a:ext cx="1846659" cy="5638800"/>
          </a:xfrm>
        </p:spPr>
        <p:txBody>
          <a:bodyPr vert="eaVert"/>
          <a:lstStyle>
            <a:lvl1pPr marL="287338" indent="-287338">
              <a:buFontTx/>
              <a:buBlip>
                <a:blip r:embed="rId3"/>
              </a:buBlip>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97813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7" y="0"/>
            <a:ext cx="10283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rot="5400000">
            <a:off x="-69056" y="6568075"/>
            <a:ext cx="381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0188" algn="l"/>
              </a:tabLst>
              <a:defRPr sz="2400">
                <a:solidFill>
                  <a:schemeClr val="tx1"/>
                </a:solidFill>
                <a:latin typeface="Arial" charset="0"/>
                <a:ea typeface="ＭＳ Ｐゴシック" charset="0"/>
                <a:cs typeface="ＭＳ Ｐゴシック" charset="0"/>
              </a:defRPr>
            </a:lvl1pPr>
            <a:lvl2pPr marL="742950" indent="-285750" eaLnBrk="0" hangingPunct="0">
              <a:tabLst>
                <a:tab pos="230188" algn="l"/>
              </a:tabLst>
              <a:defRPr sz="2400">
                <a:solidFill>
                  <a:schemeClr val="tx1"/>
                </a:solidFill>
                <a:latin typeface="Arial" charset="0"/>
                <a:ea typeface="ＭＳ Ｐゴシック" charset="0"/>
              </a:defRPr>
            </a:lvl2pPr>
            <a:lvl3pPr marL="1143000" indent="-228600" eaLnBrk="0" hangingPunct="0">
              <a:tabLst>
                <a:tab pos="230188" algn="l"/>
              </a:tabLst>
              <a:defRPr sz="2400">
                <a:solidFill>
                  <a:schemeClr val="tx1"/>
                </a:solidFill>
                <a:latin typeface="Arial" charset="0"/>
                <a:ea typeface="ＭＳ Ｐゴシック" charset="0"/>
              </a:defRPr>
            </a:lvl3pPr>
            <a:lvl4pPr marL="1600200" indent="-228600" eaLnBrk="0" hangingPunct="0">
              <a:tabLst>
                <a:tab pos="230188" algn="l"/>
              </a:tabLst>
              <a:defRPr sz="2400">
                <a:solidFill>
                  <a:schemeClr val="tx1"/>
                </a:solidFill>
                <a:latin typeface="Arial" charset="0"/>
                <a:ea typeface="ＭＳ Ｐゴシック" charset="0"/>
              </a:defRPr>
            </a:lvl4pPr>
            <a:lvl5pPr marL="2057400" indent="-228600" eaLnBrk="0" hangingPunct="0">
              <a:tabLst>
                <a:tab pos="2301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30188" algn="l"/>
              </a:tabLst>
              <a:defRPr sz="2400">
                <a:solidFill>
                  <a:schemeClr val="tx1"/>
                </a:solidFill>
                <a:latin typeface="Arial" charset="0"/>
                <a:ea typeface="ＭＳ Ｐゴシック" charset="0"/>
              </a:defRPr>
            </a:lvl9pPr>
          </a:lstStyle>
          <a:p>
            <a:pPr algn="l" eaLnBrk="1" hangingPunct="1">
              <a:defRPr/>
            </a:pPr>
            <a:fld id="{A5F6080C-ACCA-C64E-824B-40E635BB7D64}" type="slidenum">
              <a:rPr lang="en-US" sz="800" b="0" smtClean="0">
                <a:solidFill>
                  <a:srgbClr val="000000"/>
                </a:solidFill>
                <a:cs typeface="Arial" charset="0"/>
              </a:rPr>
              <a:pPr algn="l" eaLnBrk="1" hangingPunct="1">
                <a:defRPr/>
              </a:pPr>
              <a:t>‹#›</a:t>
            </a:fld>
            <a:r>
              <a:rPr lang="en-US" sz="800" b="0">
                <a:solidFill>
                  <a:srgbClr val="000000"/>
                </a:solidFill>
                <a:cs typeface="Arial" charset="0"/>
              </a:rPr>
              <a:t>	</a:t>
            </a:r>
          </a:p>
        </p:txBody>
      </p:sp>
      <p:sp>
        <p:nvSpPr>
          <p:cNvPr id="6" name="Rectangle 5"/>
          <p:cNvSpPr/>
          <p:nvPr userDrawn="1"/>
        </p:nvSpPr>
        <p:spPr>
          <a:xfrm>
            <a:off x="9801225" y="6434138"/>
            <a:ext cx="485775" cy="423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b="0">
              <a:solidFill>
                <a:srgbClr val="FFFFFF"/>
              </a:solidFill>
              <a:latin typeface="Arial" pitchFamily="34" charset="0"/>
              <a:cs typeface="Arial" pitchFamily="34" charset="0"/>
            </a:endParaRPr>
          </a:p>
        </p:txBody>
      </p:sp>
      <p:sp>
        <p:nvSpPr>
          <p:cNvPr id="7" name="TextBox 6"/>
          <p:cNvSpPr txBox="1">
            <a:spLocks noChangeArrowheads="1"/>
          </p:cNvSpPr>
          <p:nvPr userDrawn="1"/>
        </p:nvSpPr>
        <p:spPr bwMode="auto">
          <a:xfrm rot="5400000">
            <a:off x="-1008062" y="1819811"/>
            <a:ext cx="23161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US" sz="600" b="0">
                <a:solidFill>
                  <a:srgbClr val="000000"/>
                </a:solidFill>
                <a:cs typeface="Arial" charset="0"/>
              </a:rPr>
              <a:t>PROPRIETARY &amp; CONFIDENTIAL – © 2014 PREMIER, INC.</a:t>
            </a:r>
          </a:p>
        </p:txBody>
      </p:sp>
      <p:sp>
        <p:nvSpPr>
          <p:cNvPr id="2" name="Vertical Title 1"/>
          <p:cNvSpPr>
            <a:spLocks noGrp="1"/>
          </p:cNvSpPr>
          <p:nvPr>
            <p:ph type="title" orient="vert"/>
          </p:nvPr>
        </p:nvSpPr>
        <p:spPr>
          <a:xfrm>
            <a:off x="7458075" y="914402"/>
            <a:ext cx="2314575" cy="5211763"/>
          </a:xfrm>
        </p:spPr>
        <p:txBody>
          <a:bodyPr vert="eaVert"/>
          <a:lstStyle>
            <a:lvl1pPr>
              <a:lnSpc>
                <a:spcPct val="100000"/>
              </a:lnSpc>
              <a:defRPr>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439969" y="914402"/>
            <a:ext cx="1846659" cy="5211763"/>
          </a:xfrm>
        </p:spPr>
        <p:txBody>
          <a:bodyPr vert="eaVert"/>
          <a:lstStyle>
            <a:lvl1pPr marL="287338" indent="-287338">
              <a:buFontTx/>
              <a:buBlip>
                <a:blip r:embed="rId3"/>
              </a:buBlip>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4185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CA0184F-D24C-6840-92A7-85AF6D61991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19D77A-4BE9-2B4B-B6FC-BEBD9013871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7B9605F-BC5A-594C-B7F8-706FFCE3D40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847CB6-D15D-9446-AAB6-BC45FF490E2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4E693F-6DB1-F34E-8EBC-21D8F5BB6EF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36078"/>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20574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				</a:t>
            </a:r>
          </a:p>
          <a:p>
            <a:pPr lvl="0"/>
            <a:r>
              <a:rPr lang="en-US"/>
              <a:t>						</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38B04664-D2DE-7C4E-89EA-7A73E40AEFC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65"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65"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65"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65"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514350" y="46043"/>
            <a:ext cx="9258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514350" y="914400"/>
            <a:ext cx="92583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87772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dt="0"/>
  <p:txStyles>
    <p:titleStyle>
      <a:lvl1pPr algn="l" rtl="0" eaLnBrk="0" fontAlgn="base" hangingPunct="0">
        <a:spcBef>
          <a:spcPct val="0"/>
        </a:spcBef>
        <a:spcAft>
          <a:spcPct val="0"/>
        </a:spcAft>
        <a:defRPr sz="2400" b="1" kern="1200">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defRPr>
      </a:lvl2pPr>
      <a:lvl3pPr algn="l" rtl="0" eaLnBrk="0" fontAlgn="base" hangingPunct="0">
        <a:spcBef>
          <a:spcPct val="0"/>
        </a:spcBef>
        <a:spcAft>
          <a:spcPct val="0"/>
        </a:spcAft>
        <a:defRPr sz="2400" b="1">
          <a:solidFill>
            <a:schemeClr val="tx1"/>
          </a:solidFill>
          <a:latin typeface="Arial" charset="0"/>
          <a:ea typeface="ＭＳ Ｐゴシック" charset="0"/>
        </a:defRPr>
      </a:lvl3pPr>
      <a:lvl4pPr algn="l" rtl="0" eaLnBrk="0" fontAlgn="base" hangingPunct="0">
        <a:spcBef>
          <a:spcPct val="0"/>
        </a:spcBef>
        <a:spcAft>
          <a:spcPct val="0"/>
        </a:spcAft>
        <a:defRPr sz="2400" b="1">
          <a:solidFill>
            <a:schemeClr val="tx1"/>
          </a:solidFill>
          <a:latin typeface="Arial" charset="0"/>
          <a:ea typeface="ＭＳ Ｐゴシック" charset="0"/>
        </a:defRPr>
      </a:lvl4pPr>
      <a:lvl5pPr algn="l" rtl="0" eaLnBrk="0" fontAlgn="base" hangingPunct="0">
        <a:spcBef>
          <a:spcPct val="0"/>
        </a:spcBef>
        <a:spcAft>
          <a:spcPct val="0"/>
        </a:spcAft>
        <a:defRPr sz="2400" b="1">
          <a:solidFill>
            <a:schemeClr val="tx1"/>
          </a:solidFill>
          <a:latin typeface="Arial" charset="0"/>
          <a:ea typeface="ＭＳ Ｐゴシック" charset="0"/>
        </a:defRPr>
      </a:lvl5pPr>
      <a:lvl6pPr marL="457200" algn="l" rtl="0" fontAlgn="base">
        <a:spcBef>
          <a:spcPct val="0"/>
        </a:spcBef>
        <a:spcAft>
          <a:spcPct val="0"/>
        </a:spcAft>
        <a:defRPr sz="2400" b="1">
          <a:solidFill>
            <a:schemeClr val="tx1"/>
          </a:solidFill>
          <a:latin typeface="Arial" charset="0"/>
          <a:ea typeface="ＭＳ Ｐゴシック" charset="0"/>
        </a:defRPr>
      </a:lvl6pPr>
      <a:lvl7pPr marL="914400" algn="l" rtl="0" fontAlgn="base">
        <a:spcBef>
          <a:spcPct val="0"/>
        </a:spcBef>
        <a:spcAft>
          <a:spcPct val="0"/>
        </a:spcAft>
        <a:defRPr sz="2400" b="1">
          <a:solidFill>
            <a:schemeClr val="tx1"/>
          </a:solidFill>
          <a:latin typeface="Arial" charset="0"/>
          <a:ea typeface="ＭＳ Ｐゴシック" charset="0"/>
        </a:defRPr>
      </a:lvl7pPr>
      <a:lvl8pPr marL="1371600" algn="l" rtl="0" fontAlgn="base">
        <a:spcBef>
          <a:spcPct val="0"/>
        </a:spcBef>
        <a:spcAft>
          <a:spcPct val="0"/>
        </a:spcAft>
        <a:defRPr sz="2400" b="1">
          <a:solidFill>
            <a:schemeClr val="tx1"/>
          </a:solidFill>
          <a:latin typeface="Arial" charset="0"/>
          <a:ea typeface="ＭＳ Ｐゴシック" charset="0"/>
        </a:defRPr>
      </a:lvl8pPr>
      <a:lvl9pPr marL="1828800" algn="l" rtl="0" fontAlgn="base">
        <a:spcBef>
          <a:spcPct val="0"/>
        </a:spcBef>
        <a:spcAft>
          <a:spcPct val="0"/>
        </a:spcAft>
        <a:defRPr sz="2400" b="1">
          <a:solidFill>
            <a:schemeClr val="tx1"/>
          </a:solidFill>
          <a:latin typeface="Arial" charset="0"/>
          <a:ea typeface="ＭＳ Ｐゴシック" charset="0"/>
        </a:defRPr>
      </a:lvl9pPr>
    </p:titleStyle>
    <p:bodyStyle>
      <a:lvl1pPr marL="287338" indent="-287338" algn="l" rtl="0" eaLnBrk="0" fontAlgn="base" hangingPunct="0">
        <a:spcBef>
          <a:spcPct val="20000"/>
        </a:spcBef>
        <a:spcAft>
          <a:spcPct val="0"/>
        </a:spcAft>
        <a:buBlip>
          <a:blip r:embed="rId13"/>
        </a:buBlip>
        <a:defRPr sz="2400" kern="1200">
          <a:solidFill>
            <a:schemeClr val="tx1"/>
          </a:solidFill>
          <a:latin typeface="Arial" pitchFamily="34" charset="0"/>
          <a:ea typeface="ＭＳ Ｐゴシック" charset="0"/>
          <a:cs typeface="Arial" pitchFamily="34" charset="0"/>
        </a:defRPr>
      </a:lvl1pPr>
      <a:lvl2pPr marL="627063" indent="-169863" algn="l"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0"/>
          <a:cs typeface="Arial" pitchFamily="34" charset="0"/>
        </a:defRPr>
      </a:lvl2pPr>
      <a:lvl3pPr marL="1084263" indent="-169863" algn="l" rtl="0" eaLnBrk="0" fontAlgn="base" hangingPunct="0">
        <a:spcBef>
          <a:spcPct val="20000"/>
        </a:spcBef>
        <a:spcAft>
          <a:spcPct val="0"/>
        </a:spcAft>
        <a:buFont typeface="Calibri" charset="0"/>
        <a:buChar char="»"/>
        <a:defRPr kern="1200">
          <a:solidFill>
            <a:schemeClr val="tx1"/>
          </a:solidFill>
          <a:latin typeface="Arial" pitchFamily="34" charset="0"/>
          <a:ea typeface="ＭＳ Ｐゴシック" charset="0"/>
          <a:cs typeface="Arial" pitchFamily="34" charset="0"/>
        </a:defRPr>
      </a:lvl3pPr>
      <a:lvl4pPr marL="1541463" indent="-169863" algn="l" rtl="0" eaLnBrk="0" fontAlgn="base" hangingPunct="0">
        <a:spcBef>
          <a:spcPct val="20000"/>
        </a:spcBef>
        <a:spcAft>
          <a:spcPct val="0"/>
        </a:spcAft>
        <a:buFont typeface="Wingdings" charset="0"/>
        <a:buChar char="§"/>
        <a:defRPr sz="1600" kern="1200">
          <a:solidFill>
            <a:schemeClr val="tx1"/>
          </a:solidFill>
          <a:latin typeface="Arial" pitchFamily="34" charset="0"/>
          <a:ea typeface="ＭＳ Ｐゴシック" charset="0"/>
          <a:cs typeface="Arial" pitchFamily="34" charset="0"/>
        </a:defRPr>
      </a:lvl4pPr>
      <a:lvl5pPr marL="1998663" indent="-169863" algn="l" rtl="0" eaLnBrk="0" fontAlgn="base" hangingPunct="0">
        <a:spcBef>
          <a:spcPct val="20000"/>
        </a:spcBef>
        <a:spcAft>
          <a:spcPct val="0"/>
        </a:spcAft>
        <a:buFont typeface="Arial" charset="0"/>
        <a:buChar char="•"/>
        <a:defRPr sz="1600" kern="1200">
          <a:solidFill>
            <a:schemeClr val="tx1"/>
          </a:solidFill>
          <a:latin typeface="Arial" pitchFamily="34" charset="0"/>
          <a:ea typeface="ＭＳ Ｐゴシック"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514350" y="46043"/>
            <a:ext cx="9258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514350" y="914400"/>
            <a:ext cx="92583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87772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sldNum="0" hdr="0" dt="0"/>
  <p:txStyles>
    <p:titleStyle>
      <a:lvl1pPr algn="l" rtl="0" eaLnBrk="0" fontAlgn="base" hangingPunct="0">
        <a:spcBef>
          <a:spcPct val="0"/>
        </a:spcBef>
        <a:spcAft>
          <a:spcPct val="0"/>
        </a:spcAft>
        <a:defRPr sz="2400" b="1" kern="1200">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defRPr>
      </a:lvl2pPr>
      <a:lvl3pPr algn="l" rtl="0" eaLnBrk="0" fontAlgn="base" hangingPunct="0">
        <a:spcBef>
          <a:spcPct val="0"/>
        </a:spcBef>
        <a:spcAft>
          <a:spcPct val="0"/>
        </a:spcAft>
        <a:defRPr sz="2400" b="1">
          <a:solidFill>
            <a:schemeClr val="tx1"/>
          </a:solidFill>
          <a:latin typeface="Arial" charset="0"/>
          <a:ea typeface="ＭＳ Ｐゴシック" charset="0"/>
        </a:defRPr>
      </a:lvl3pPr>
      <a:lvl4pPr algn="l" rtl="0" eaLnBrk="0" fontAlgn="base" hangingPunct="0">
        <a:spcBef>
          <a:spcPct val="0"/>
        </a:spcBef>
        <a:spcAft>
          <a:spcPct val="0"/>
        </a:spcAft>
        <a:defRPr sz="2400" b="1">
          <a:solidFill>
            <a:schemeClr val="tx1"/>
          </a:solidFill>
          <a:latin typeface="Arial" charset="0"/>
          <a:ea typeface="ＭＳ Ｐゴシック" charset="0"/>
        </a:defRPr>
      </a:lvl4pPr>
      <a:lvl5pPr algn="l" rtl="0" eaLnBrk="0" fontAlgn="base" hangingPunct="0">
        <a:spcBef>
          <a:spcPct val="0"/>
        </a:spcBef>
        <a:spcAft>
          <a:spcPct val="0"/>
        </a:spcAft>
        <a:defRPr sz="2400" b="1">
          <a:solidFill>
            <a:schemeClr val="tx1"/>
          </a:solidFill>
          <a:latin typeface="Arial" charset="0"/>
          <a:ea typeface="ＭＳ Ｐゴシック" charset="0"/>
        </a:defRPr>
      </a:lvl5pPr>
      <a:lvl6pPr marL="457200" algn="l" rtl="0" fontAlgn="base">
        <a:spcBef>
          <a:spcPct val="0"/>
        </a:spcBef>
        <a:spcAft>
          <a:spcPct val="0"/>
        </a:spcAft>
        <a:defRPr sz="2400" b="1">
          <a:solidFill>
            <a:schemeClr val="tx1"/>
          </a:solidFill>
          <a:latin typeface="Arial" charset="0"/>
          <a:ea typeface="ＭＳ Ｐゴシック" charset="0"/>
        </a:defRPr>
      </a:lvl6pPr>
      <a:lvl7pPr marL="914400" algn="l" rtl="0" fontAlgn="base">
        <a:spcBef>
          <a:spcPct val="0"/>
        </a:spcBef>
        <a:spcAft>
          <a:spcPct val="0"/>
        </a:spcAft>
        <a:defRPr sz="2400" b="1">
          <a:solidFill>
            <a:schemeClr val="tx1"/>
          </a:solidFill>
          <a:latin typeface="Arial" charset="0"/>
          <a:ea typeface="ＭＳ Ｐゴシック" charset="0"/>
        </a:defRPr>
      </a:lvl7pPr>
      <a:lvl8pPr marL="1371600" algn="l" rtl="0" fontAlgn="base">
        <a:spcBef>
          <a:spcPct val="0"/>
        </a:spcBef>
        <a:spcAft>
          <a:spcPct val="0"/>
        </a:spcAft>
        <a:defRPr sz="2400" b="1">
          <a:solidFill>
            <a:schemeClr val="tx1"/>
          </a:solidFill>
          <a:latin typeface="Arial" charset="0"/>
          <a:ea typeface="ＭＳ Ｐゴシック" charset="0"/>
        </a:defRPr>
      </a:lvl8pPr>
      <a:lvl9pPr marL="1828800" algn="l" rtl="0" fontAlgn="base">
        <a:spcBef>
          <a:spcPct val="0"/>
        </a:spcBef>
        <a:spcAft>
          <a:spcPct val="0"/>
        </a:spcAft>
        <a:defRPr sz="2400" b="1">
          <a:solidFill>
            <a:schemeClr val="tx1"/>
          </a:solidFill>
          <a:latin typeface="Arial" charset="0"/>
          <a:ea typeface="ＭＳ Ｐゴシック" charset="0"/>
        </a:defRPr>
      </a:lvl9pPr>
    </p:titleStyle>
    <p:bodyStyle>
      <a:lvl1pPr marL="287338" indent="-287338" algn="l" rtl="0" eaLnBrk="0" fontAlgn="base" hangingPunct="0">
        <a:spcBef>
          <a:spcPct val="20000"/>
        </a:spcBef>
        <a:spcAft>
          <a:spcPct val="0"/>
        </a:spcAft>
        <a:buBlip>
          <a:blip r:embed="rId13"/>
        </a:buBlip>
        <a:defRPr sz="2400" kern="1200">
          <a:solidFill>
            <a:schemeClr val="tx1"/>
          </a:solidFill>
          <a:latin typeface="Arial" pitchFamily="34" charset="0"/>
          <a:ea typeface="ＭＳ Ｐゴシック" charset="0"/>
          <a:cs typeface="Arial" pitchFamily="34" charset="0"/>
        </a:defRPr>
      </a:lvl1pPr>
      <a:lvl2pPr marL="627063" indent="-169863" algn="l"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0"/>
          <a:cs typeface="Arial" pitchFamily="34" charset="0"/>
        </a:defRPr>
      </a:lvl2pPr>
      <a:lvl3pPr marL="1084263" indent="-169863" algn="l" rtl="0" eaLnBrk="0" fontAlgn="base" hangingPunct="0">
        <a:spcBef>
          <a:spcPct val="20000"/>
        </a:spcBef>
        <a:spcAft>
          <a:spcPct val="0"/>
        </a:spcAft>
        <a:buFont typeface="Calibri" charset="0"/>
        <a:buChar char="»"/>
        <a:defRPr kern="1200">
          <a:solidFill>
            <a:schemeClr val="tx1"/>
          </a:solidFill>
          <a:latin typeface="Arial" pitchFamily="34" charset="0"/>
          <a:ea typeface="ＭＳ Ｐゴシック" charset="0"/>
          <a:cs typeface="Arial" pitchFamily="34" charset="0"/>
        </a:defRPr>
      </a:lvl3pPr>
      <a:lvl4pPr marL="1541463" indent="-169863" algn="l" rtl="0" eaLnBrk="0" fontAlgn="base" hangingPunct="0">
        <a:spcBef>
          <a:spcPct val="20000"/>
        </a:spcBef>
        <a:spcAft>
          <a:spcPct val="0"/>
        </a:spcAft>
        <a:buFont typeface="Wingdings" charset="0"/>
        <a:buChar char="§"/>
        <a:defRPr sz="1600" kern="1200">
          <a:solidFill>
            <a:schemeClr val="tx1"/>
          </a:solidFill>
          <a:latin typeface="Arial" pitchFamily="34" charset="0"/>
          <a:ea typeface="ＭＳ Ｐゴシック" charset="0"/>
          <a:cs typeface="Arial" pitchFamily="34" charset="0"/>
        </a:defRPr>
      </a:lvl4pPr>
      <a:lvl5pPr marL="1998663" indent="-169863" algn="l" rtl="0" eaLnBrk="0" fontAlgn="base" hangingPunct="0">
        <a:spcBef>
          <a:spcPct val="20000"/>
        </a:spcBef>
        <a:spcAft>
          <a:spcPct val="0"/>
        </a:spcAft>
        <a:buFont typeface="Arial" charset="0"/>
        <a:buChar char="•"/>
        <a:defRPr sz="1600" kern="1200">
          <a:solidFill>
            <a:schemeClr val="tx1"/>
          </a:solidFill>
          <a:latin typeface="Arial" pitchFamily="34" charset="0"/>
          <a:ea typeface="ＭＳ Ｐゴシック"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514350" y="46043"/>
            <a:ext cx="9258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514350" y="914400"/>
            <a:ext cx="92583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87772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sldNum="0" hdr="0" dt="0"/>
  <p:txStyles>
    <p:titleStyle>
      <a:lvl1pPr algn="l" rtl="0" eaLnBrk="0" fontAlgn="base" hangingPunct="0">
        <a:spcBef>
          <a:spcPct val="0"/>
        </a:spcBef>
        <a:spcAft>
          <a:spcPct val="0"/>
        </a:spcAft>
        <a:defRPr sz="2400" b="1" kern="1200">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defRPr>
      </a:lvl2pPr>
      <a:lvl3pPr algn="l" rtl="0" eaLnBrk="0" fontAlgn="base" hangingPunct="0">
        <a:spcBef>
          <a:spcPct val="0"/>
        </a:spcBef>
        <a:spcAft>
          <a:spcPct val="0"/>
        </a:spcAft>
        <a:defRPr sz="2400" b="1">
          <a:solidFill>
            <a:schemeClr val="tx1"/>
          </a:solidFill>
          <a:latin typeface="Arial" charset="0"/>
          <a:ea typeface="ＭＳ Ｐゴシック" charset="0"/>
        </a:defRPr>
      </a:lvl3pPr>
      <a:lvl4pPr algn="l" rtl="0" eaLnBrk="0" fontAlgn="base" hangingPunct="0">
        <a:spcBef>
          <a:spcPct val="0"/>
        </a:spcBef>
        <a:spcAft>
          <a:spcPct val="0"/>
        </a:spcAft>
        <a:defRPr sz="2400" b="1">
          <a:solidFill>
            <a:schemeClr val="tx1"/>
          </a:solidFill>
          <a:latin typeface="Arial" charset="0"/>
          <a:ea typeface="ＭＳ Ｐゴシック" charset="0"/>
        </a:defRPr>
      </a:lvl4pPr>
      <a:lvl5pPr algn="l" rtl="0" eaLnBrk="0" fontAlgn="base" hangingPunct="0">
        <a:spcBef>
          <a:spcPct val="0"/>
        </a:spcBef>
        <a:spcAft>
          <a:spcPct val="0"/>
        </a:spcAft>
        <a:defRPr sz="2400" b="1">
          <a:solidFill>
            <a:schemeClr val="tx1"/>
          </a:solidFill>
          <a:latin typeface="Arial" charset="0"/>
          <a:ea typeface="ＭＳ Ｐゴシック" charset="0"/>
        </a:defRPr>
      </a:lvl5pPr>
      <a:lvl6pPr marL="457200" algn="l" rtl="0" fontAlgn="base">
        <a:spcBef>
          <a:spcPct val="0"/>
        </a:spcBef>
        <a:spcAft>
          <a:spcPct val="0"/>
        </a:spcAft>
        <a:defRPr sz="2400" b="1">
          <a:solidFill>
            <a:schemeClr val="tx1"/>
          </a:solidFill>
          <a:latin typeface="Arial" charset="0"/>
          <a:ea typeface="ＭＳ Ｐゴシック" charset="0"/>
        </a:defRPr>
      </a:lvl6pPr>
      <a:lvl7pPr marL="914400" algn="l" rtl="0" fontAlgn="base">
        <a:spcBef>
          <a:spcPct val="0"/>
        </a:spcBef>
        <a:spcAft>
          <a:spcPct val="0"/>
        </a:spcAft>
        <a:defRPr sz="2400" b="1">
          <a:solidFill>
            <a:schemeClr val="tx1"/>
          </a:solidFill>
          <a:latin typeface="Arial" charset="0"/>
          <a:ea typeface="ＭＳ Ｐゴシック" charset="0"/>
        </a:defRPr>
      </a:lvl7pPr>
      <a:lvl8pPr marL="1371600" algn="l" rtl="0" fontAlgn="base">
        <a:spcBef>
          <a:spcPct val="0"/>
        </a:spcBef>
        <a:spcAft>
          <a:spcPct val="0"/>
        </a:spcAft>
        <a:defRPr sz="2400" b="1">
          <a:solidFill>
            <a:schemeClr val="tx1"/>
          </a:solidFill>
          <a:latin typeface="Arial" charset="0"/>
          <a:ea typeface="ＭＳ Ｐゴシック" charset="0"/>
        </a:defRPr>
      </a:lvl8pPr>
      <a:lvl9pPr marL="1828800" algn="l" rtl="0" fontAlgn="base">
        <a:spcBef>
          <a:spcPct val="0"/>
        </a:spcBef>
        <a:spcAft>
          <a:spcPct val="0"/>
        </a:spcAft>
        <a:defRPr sz="2400" b="1">
          <a:solidFill>
            <a:schemeClr val="tx1"/>
          </a:solidFill>
          <a:latin typeface="Arial" charset="0"/>
          <a:ea typeface="ＭＳ Ｐゴシック" charset="0"/>
        </a:defRPr>
      </a:lvl9pPr>
    </p:titleStyle>
    <p:bodyStyle>
      <a:lvl1pPr marL="287338" indent="-287338" algn="l" rtl="0" eaLnBrk="0" fontAlgn="base" hangingPunct="0">
        <a:spcBef>
          <a:spcPct val="20000"/>
        </a:spcBef>
        <a:spcAft>
          <a:spcPct val="0"/>
        </a:spcAft>
        <a:buBlip>
          <a:blip r:embed="rId13"/>
        </a:buBlip>
        <a:defRPr sz="2400" kern="1200">
          <a:solidFill>
            <a:schemeClr val="tx1"/>
          </a:solidFill>
          <a:latin typeface="Arial" pitchFamily="34" charset="0"/>
          <a:ea typeface="ＭＳ Ｐゴシック" charset="0"/>
          <a:cs typeface="Arial" pitchFamily="34" charset="0"/>
        </a:defRPr>
      </a:lvl1pPr>
      <a:lvl2pPr marL="627063" indent="-169863" algn="l"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0"/>
          <a:cs typeface="Arial" pitchFamily="34" charset="0"/>
        </a:defRPr>
      </a:lvl2pPr>
      <a:lvl3pPr marL="1084263" indent="-169863" algn="l" rtl="0" eaLnBrk="0" fontAlgn="base" hangingPunct="0">
        <a:spcBef>
          <a:spcPct val="20000"/>
        </a:spcBef>
        <a:spcAft>
          <a:spcPct val="0"/>
        </a:spcAft>
        <a:buFont typeface="Calibri" charset="0"/>
        <a:buChar char="»"/>
        <a:defRPr kern="1200">
          <a:solidFill>
            <a:schemeClr val="tx1"/>
          </a:solidFill>
          <a:latin typeface="Arial" pitchFamily="34" charset="0"/>
          <a:ea typeface="ＭＳ Ｐゴシック" charset="0"/>
          <a:cs typeface="Arial" pitchFamily="34" charset="0"/>
        </a:defRPr>
      </a:lvl3pPr>
      <a:lvl4pPr marL="1541463" indent="-169863" algn="l" rtl="0" eaLnBrk="0" fontAlgn="base" hangingPunct="0">
        <a:spcBef>
          <a:spcPct val="20000"/>
        </a:spcBef>
        <a:spcAft>
          <a:spcPct val="0"/>
        </a:spcAft>
        <a:buFont typeface="Wingdings" charset="0"/>
        <a:buChar char="§"/>
        <a:defRPr sz="1600" kern="1200">
          <a:solidFill>
            <a:schemeClr val="tx1"/>
          </a:solidFill>
          <a:latin typeface="Arial" pitchFamily="34" charset="0"/>
          <a:ea typeface="ＭＳ Ｐゴシック" charset="0"/>
          <a:cs typeface="Arial" pitchFamily="34" charset="0"/>
        </a:defRPr>
      </a:lvl4pPr>
      <a:lvl5pPr marL="1998663" indent="-169863" algn="l" rtl="0" eaLnBrk="0" fontAlgn="base" hangingPunct="0">
        <a:spcBef>
          <a:spcPct val="20000"/>
        </a:spcBef>
        <a:spcAft>
          <a:spcPct val="0"/>
        </a:spcAft>
        <a:buFont typeface="Arial" charset="0"/>
        <a:buChar char="•"/>
        <a:defRPr sz="1600" kern="1200">
          <a:solidFill>
            <a:schemeClr val="tx1"/>
          </a:solidFill>
          <a:latin typeface="Arial" pitchFamily="34" charset="0"/>
          <a:ea typeface="ＭＳ Ｐゴシック"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8.emf"/><Relationship Id="rId3" Type="http://schemas.openxmlformats.org/officeDocument/2006/relationships/notesSlide" Target="../notesSlides/notesSlide4.xml"/><Relationship Id="rId7" Type="http://schemas.openxmlformats.org/officeDocument/2006/relationships/image" Target="../media/image15.emf"/><Relationship Id="rId12"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7.emf"/><Relationship Id="rId5" Type="http://schemas.openxmlformats.org/officeDocument/2006/relationships/image" Target="../media/image14.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6.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iff"/><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1026"/>
          <p:cNvSpPr>
            <a:spLocks noGrp="1" noChangeArrowheads="1"/>
          </p:cNvSpPr>
          <p:nvPr>
            <p:ph type="ctrTitle"/>
          </p:nvPr>
        </p:nvSpPr>
        <p:spPr>
          <a:xfrm>
            <a:off x="266700" y="1219200"/>
            <a:ext cx="9829800" cy="1143000"/>
          </a:xfrm>
        </p:spPr>
        <p:txBody>
          <a:bodyPr/>
          <a:lstStyle/>
          <a:p>
            <a:pPr lvl="0">
              <a:defRPr/>
            </a:pPr>
            <a:r>
              <a:rPr lang="en-US" sz="5400" dirty="0">
                <a:effectLst/>
              </a:rPr>
              <a:t>Opioid-Sparing Clinical Trial Objectives and Outcomes: </a:t>
            </a:r>
            <a:br>
              <a:rPr lang="en-US" sz="5400" dirty="0">
                <a:effectLst/>
              </a:rPr>
            </a:br>
            <a:r>
              <a:rPr lang="en-US" sz="5400" dirty="0">
                <a:effectLst/>
              </a:rPr>
              <a:t>Acute Pain</a:t>
            </a:r>
            <a:endParaRPr lang="en-US" sz="4800" dirty="0">
              <a:ea typeface="ＭＳ Ｐゴシック" charset="-128"/>
              <a:cs typeface="ＭＳ Ｐゴシック" charset="-128"/>
            </a:endParaRPr>
          </a:p>
        </p:txBody>
      </p:sp>
      <p:sp>
        <p:nvSpPr>
          <p:cNvPr id="401411" name="Rectangle 1027"/>
          <p:cNvSpPr>
            <a:spLocks noGrp="1" noChangeArrowheads="1"/>
          </p:cNvSpPr>
          <p:nvPr>
            <p:ph type="subTitle" idx="1"/>
          </p:nvPr>
        </p:nvSpPr>
        <p:spPr>
          <a:xfrm>
            <a:off x="723900" y="3581400"/>
            <a:ext cx="8839200" cy="1752600"/>
          </a:xfrm>
        </p:spPr>
        <p:txBody>
          <a:bodyPr/>
          <a:lstStyle/>
          <a:p>
            <a:pPr>
              <a:buFontTx/>
              <a:buNone/>
              <a:defRPr/>
            </a:pPr>
            <a:r>
              <a:rPr lang="en-US" sz="2800" b="0" dirty="0">
                <a:ea typeface="ＭＳ Ｐゴシック" pitchFamily="-107" charset="-128"/>
                <a:cs typeface="ＭＳ Ｐゴシック" pitchFamily="-107" charset="-128"/>
              </a:rPr>
              <a:t>T. J. Gan, M.D., F.R.C.A., M.H.S.</a:t>
            </a:r>
          </a:p>
          <a:p>
            <a:pPr>
              <a:buFontTx/>
              <a:buNone/>
              <a:defRPr/>
            </a:pPr>
            <a:r>
              <a:rPr lang="en-US" sz="2800" b="0" dirty="0">
                <a:ea typeface="ＭＳ Ｐゴシック" pitchFamily="-107" charset="-128"/>
                <a:cs typeface="ＭＳ Ｐゴシック" pitchFamily="-107" charset="-128"/>
              </a:rPr>
              <a:t>Professor and Chairman </a:t>
            </a:r>
          </a:p>
          <a:p>
            <a:pPr>
              <a:buFontTx/>
              <a:buNone/>
              <a:defRPr/>
            </a:pPr>
            <a:r>
              <a:rPr lang="en-US" sz="2800" b="0" dirty="0">
                <a:ea typeface="ＭＳ Ｐゴシック" pitchFamily="-107" charset="-128"/>
                <a:cs typeface="ＭＳ Ｐゴシック" pitchFamily="-107" charset="-128"/>
              </a:rPr>
              <a:t>Department of Anesthesiology</a:t>
            </a:r>
          </a:p>
          <a:p>
            <a:pPr>
              <a:buFontTx/>
              <a:buNone/>
              <a:defRPr/>
            </a:pPr>
            <a:r>
              <a:rPr lang="en-US" sz="2800" b="0" dirty="0">
                <a:ea typeface="ＭＳ Ｐゴシック" pitchFamily="-107" charset="-128"/>
                <a:cs typeface="ＭＳ Ｐゴシック" pitchFamily="-107" charset="-128"/>
              </a:rPr>
              <a:t>Stony Brook Medicine, NY</a:t>
            </a:r>
          </a:p>
          <a:p>
            <a:pPr>
              <a:buFontTx/>
              <a:buNone/>
              <a:defRPr/>
            </a:pPr>
            <a:r>
              <a:rPr lang="en-US" sz="2800" b="0" dirty="0">
                <a:ea typeface="ＭＳ Ｐゴシック" pitchFamily="-107" charset="-128"/>
                <a:cs typeface="ＭＳ Ｐゴシック" pitchFamily="-107" charset="-128"/>
              </a:rPr>
              <a:t>Founding President, American Society for Enhanced Recovery (ASER) </a:t>
            </a:r>
            <a:r>
              <a:rPr lang="en-US" sz="2800" b="0" dirty="0" err="1">
                <a:solidFill>
                  <a:schemeClr val="tx2"/>
                </a:solidFill>
                <a:ea typeface="ＭＳ Ｐゴシック" pitchFamily="-107" charset="-128"/>
                <a:cs typeface="ＭＳ Ｐゴシック" pitchFamily="-107" charset="-128"/>
              </a:rPr>
              <a:t>aserhq.org</a:t>
            </a:r>
            <a:r>
              <a:rPr lang="en-US" sz="2800" b="0" dirty="0">
                <a:solidFill>
                  <a:schemeClr val="tx2"/>
                </a:solidFill>
                <a:ea typeface="ＭＳ Ｐゴシック" pitchFamily="-107" charset="-128"/>
                <a:cs typeface="ＭＳ Ｐゴシック" pitchFamily="-107" charset="-128"/>
              </a:rPr>
              <a:t> | </a:t>
            </a:r>
            <a:r>
              <a:rPr lang="en-US" sz="2800" b="0" dirty="0" err="1">
                <a:solidFill>
                  <a:schemeClr val="tx2"/>
                </a:solidFill>
                <a:ea typeface="ＭＳ Ｐゴシック" pitchFamily="-107" charset="-128"/>
                <a:cs typeface="ＭＳ Ｐゴシック" pitchFamily="-107" charset="-128"/>
              </a:rPr>
              <a:t>enhancedrecovery.org</a:t>
            </a:r>
            <a:endParaRPr lang="en-US" sz="2800" b="0" dirty="0">
              <a:solidFill>
                <a:schemeClr val="tx2"/>
              </a:solidFill>
              <a:ea typeface="ＭＳ Ｐゴシック" pitchFamily="-107" charset="-128"/>
              <a:cs typeface="ＭＳ Ｐゴシック" pitchFamily="-107" charset="-128"/>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295FDB-44EF-FF45-A80A-A6F00B4C2AA8}"/>
              </a:ext>
            </a:extLst>
          </p:cNvPr>
          <p:cNvPicPr>
            <a:picLocks noChangeAspect="1"/>
          </p:cNvPicPr>
          <p:nvPr/>
        </p:nvPicPr>
        <p:blipFill>
          <a:blip r:embed="rId2"/>
          <a:stretch>
            <a:fillRect/>
          </a:stretch>
        </p:blipFill>
        <p:spPr>
          <a:xfrm>
            <a:off x="422855" y="3499407"/>
            <a:ext cx="9453257" cy="3130737"/>
          </a:xfrm>
          <a:prstGeom prst="rect">
            <a:avLst/>
          </a:prstGeom>
        </p:spPr>
      </p:pic>
      <p:pic>
        <p:nvPicPr>
          <p:cNvPr id="3" name="Picture 2">
            <a:extLst>
              <a:ext uri="{FF2B5EF4-FFF2-40B4-BE49-F238E27FC236}">
                <a16:creationId xmlns:a16="http://schemas.microsoft.com/office/drawing/2014/main" id="{5F1E2EB7-5CC6-F342-A41D-B237210F2434}"/>
              </a:ext>
            </a:extLst>
          </p:cNvPr>
          <p:cNvPicPr>
            <a:picLocks noChangeAspect="1"/>
          </p:cNvPicPr>
          <p:nvPr/>
        </p:nvPicPr>
        <p:blipFill>
          <a:blip r:embed="rId3"/>
          <a:stretch>
            <a:fillRect/>
          </a:stretch>
        </p:blipFill>
        <p:spPr>
          <a:xfrm>
            <a:off x="410513" y="762000"/>
            <a:ext cx="9452555" cy="2507469"/>
          </a:xfrm>
          <a:prstGeom prst="rect">
            <a:avLst/>
          </a:prstGeom>
        </p:spPr>
      </p:pic>
      <p:sp>
        <p:nvSpPr>
          <p:cNvPr id="4" name="TextBox 3">
            <a:extLst>
              <a:ext uri="{FF2B5EF4-FFF2-40B4-BE49-F238E27FC236}">
                <a16:creationId xmlns:a16="http://schemas.microsoft.com/office/drawing/2014/main" id="{51400886-EEAE-8845-BEF2-9EC0895C4673}"/>
              </a:ext>
            </a:extLst>
          </p:cNvPr>
          <p:cNvSpPr txBox="1"/>
          <p:nvPr/>
        </p:nvSpPr>
        <p:spPr>
          <a:xfrm>
            <a:off x="1469857" y="76200"/>
            <a:ext cx="7333867" cy="584775"/>
          </a:xfrm>
          <a:prstGeom prst="rect">
            <a:avLst/>
          </a:prstGeom>
          <a:noFill/>
        </p:spPr>
        <p:txBody>
          <a:bodyPr wrap="none" rtlCol="0">
            <a:spAutoFit/>
          </a:bodyPr>
          <a:lstStyle/>
          <a:p>
            <a:r>
              <a:rPr lang="en-US" sz="3200" b="0" dirty="0">
                <a:solidFill>
                  <a:schemeClr val="tx2"/>
                </a:solidFill>
              </a:rPr>
              <a:t>Incidence of CPRA - Opioid and Sedatives </a:t>
            </a:r>
          </a:p>
        </p:txBody>
      </p:sp>
    </p:spTree>
    <p:extLst>
      <p:ext uri="{BB962C8B-B14F-4D97-AF65-F5344CB8AC3E}">
        <p14:creationId xmlns:p14="http://schemas.microsoft.com/office/powerpoint/2010/main" val="3558446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a:extLst>
              <a:ext uri="{FF2B5EF4-FFF2-40B4-BE49-F238E27FC236}">
                <a16:creationId xmlns:a16="http://schemas.microsoft.com/office/drawing/2014/main" id="{D724C2DA-4F35-C54E-8B28-F725017CEF14}"/>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 Balancing the Imperatives</a:t>
            </a:r>
            <a:endParaRPr lang="en-GB" altLang="en-US" dirty="0">
              <a:ea typeface="ＭＳ Ｐゴシック" panose="020B0600070205080204" pitchFamily="34" charset="-128"/>
            </a:endParaRPr>
          </a:p>
        </p:txBody>
      </p:sp>
      <p:graphicFrame>
        <p:nvGraphicFramePr>
          <p:cNvPr id="47106" name="Object 2">
            <a:extLst>
              <a:ext uri="{FF2B5EF4-FFF2-40B4-BE49-F238E27FC236}">
                <a16:creationId xmlns:a16="http://schemas.microsoft.com/office/drawing/2014/main" id="{9858D1B5-5D1D-5E48-A616-B9B4C1A02122}"/>
              </a:ext>
            </a:extLst>
          </p:cNvPr>
          <p:cNvGraphicFramePr>
            <a:graphicFrameLocks noChangeAspect="1"/>
          </p:cNvGraphicFramePr>
          <p:nvPr/>
        </p:nvGraphicFramePr>
        <p:xfrm>
          <a:off x="3811588" y="2747963"/>
          <a:ext cx="2533650" cy="2362200"/>
        </p:xfrm>
        <a:graphic>
          <a:graphicData uri="http://schemas.openxmlformats.org/presentationml/2006/ole">
            <mc:AlternateContent xmlns:mc="http://schemas.openxmlformats.org/markup-compatibility/2006">
              <mc:Choice xmlns:v="urn:schemas-microsoft-com:vml" Requires="v">
                <p:oleObj spid="_x0000_s64863" name="CorelDRAW" r:id="rId4" imgW="7594600" imgH="8229600" progId="CorelDRAW.Graphic.11">
                  <p:embed/>
                </p:oleObj>
              </mc:Choice>
              <mc:Fallback>
                <p:oleObj name="CorelDRAW" r:id="rId4" imgW="7594600" imgH="8229600" progId="CorelDRAW.Graphic.11">
                  <p:embed/>
                  <p:pic>
                    <p:nvPicPr>
                      <p:cNvPr id="47106" name="Object 2">
                        <a:extLst>
                          <a:ext uri="{FF2B5EF4-FFF2-40B4-BE49-F238E27FC236}">
                            <a16:creationId xmlns:a16="http://schemas.microsoft.com/office/drawing/2014/main" id="{9858D1B5-5D1D-5E48-A616-B9B4C1A021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1588" y="2747963"/>
                        <a:ext cx="253365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7107" name="Object 3">
            <a:extLst>
              <a:ext uri="{FF2B5EF4-FFF2-40B4-BE49-F238E27FC236}">
                <a16:creationId xmlns:a16="http://schemas.microsoft.com/office/drawing/2014/main" id="{F03A35DD-4427-024F-A354-4BA866024837}"/>
              </a:ext>
            </a:extLst>
          </p:cNvPr>
          <p:cNvGraphicFramePr>
            <a:graphicFrameLocks noChangeAspect="1"/>
          </p:cNvGraphicFramePr>
          <p:nvPr/>
        </p:nvGraphicFramePr>
        <p:xfrm>
          <a:off x="3876676" y="2794001"/>
          <a:ext cx="2422525" cy="2239963"/>
        </p:xfrm>
        <a:graphic>
          <a:graphicData uri="http://schemas.openxmlformats.org/presentationml/2006/ole">
            <mc:AlternateContent xmlns:mc="http://schemas.openxmlformats.org/markup-compatibility/2006">
              <mc:Choice xmlns:v="urn:schemas-microsoft-com:vml" Requires="v">
                <p:oleObj spid="_x0000_s64864" name="CorelDRAW" r:id="rId6" imgW="7264400" imgH="7874000" progId="CorelDRAW.Graphic.11">
                  <p:embed/>
                </p:oleObj>
              </mc:Choice>
              <mc:Fallback>
                <p:oleObj name="CorelDRAW" r:id="rId6" imgW="7264400" imgH="7874000" progId="CorelDRAW.Graphic.11">
                  <p:embed/>
                  <p:pic>
                    <p:nvPicPr>
                      <p:cNvPr id="47107" name="Object 3">
                        <a:extLst>
                          <a:ext uri="{FF2B5EF4-FFF2-40B4-BE49-F238E27FC236}">
                            <a16:creationId xmlns:a16="http://schemas.microsoft.com/office/drawing/2014/main" id="{F03A35DD-4427-024F-A354-4BA8660248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6676" y="2794001"/>
                        <a:ext cx="2422525" cy="223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7108" name="Freeform 38">
            <a:extLst>
              <a:ext uri="{FF2B5EF4-FFF2-40B4-BE49-F238E27FC236}">
                <a16:creationId xmlns:a16="http://schemas.microsoft.com/office/drawing/2014/main" id="{A4E9A3E7-1124-494B-933C-5DB9FBE1B805}"/>
              </a:ext>
            </a:extLst>
          </p:cNvPr>
          <p:cNvSpPr>
            <a:spLocks/>
          </p:cNvSpPr>
          <p:nvPr/>
        </p:nvSpPr>
        <p:spPr bwMode="auto">
          <a:xfrm>
            <a:off x="4765675" y="2955926"/>
            <a:ext cx="869950" cy="828675"/>
          </a:xfrm>
          <a:custGeom>
            <a:avLst/>
            <a:gdLst>
              <a:gd name="T0" fmla="*/ 2147483647 w 428"/>
              <a:gd name="T1" fmla="*/ 2147483647 h 408"/>
              <a:gd name="T2" fmla="*/ 2147483647 w 428"/>
              <a:gd name="T3" fmla="*/ 2147483647 h 408"/>
              <a:gd name="T4" fmla="*/ 2147483647 w 428"/>
              <a:gd name="T5" fmla="*/ 2147483647 h 408"/>
              <a:gd name="T6" fmla="*/ 2147483647 w 428"/>
              <a:gd name="T7" fmla="*/ 2147483647 h 408"/>
              <a:gd name="T8" fmla="*/ 2147483647 w 428"/>
              <a:gd name="T9" fmla="*/ 2147483647 h 408"/>
              <a:gd name="T10" fmla="*/ 2147483647 w 428"/>
              <a:gd name="T11" fmla="*/ 2147483647 h 408"/>
              <a:gd name="T12" fmla="*/ 2147483647 w 428"/>
              <a:gd name="T13" fmla="*/ 2147483647 h 408"/>
              <a:gd name="T14" fmla="*/ 2147483647 w 428"/>
              <a:gd name="T15" fmla="*/ 2147483647 h 408"/>
              <a:gd name="T16" fmla="*/ 2147483647 w 428"/>
              <a:gd name="T17" fmla="*/ 2147483647 h 408"/>
              <a:gd name="T18" fmla="*/ 2147483647 w 428"/>
              <a:gd name="T19" fmla="*/ 2147483647 h 408"/>
              <a:gd name="T20" fmla="*/ 2147483647 w 428"/>
              <a:gd name="T21" fmla="*/ 2147483647 h 408"/>
              <a:gd name="T22" fmla="*/ 2147483647 w 428"/>
              <a:gd name="T23" fmla="*/ 2147483647 h 408"/>
              <a:gd name="T24" fmla="*/ 2147483647 w 428"/>
              <a:gd name="T25" fmla="*/ 2147483647 h 408"/>
              <a:gd name="T26" fmla="*/ 2147483647 w 428"/>
              <a:gd name="T27" fmla="*/ 2147483647 h 408"/>
              <a:gd name="T28" fmla="*/ 2147483647 w 428"/>
              <a:gd name="T29" fmla="*/ 2147483647 h 408"/>
              <a:gd name="T30" fmla="*/ 2147483647 w 428"/>
              <a:gd name="T31" fmla="*/ 2147483647 h 408"/>
              <a:gd name="T32" fmla="*/ 2147483647 w 428"/>
              <a:gd name="T33" fmla="*/ 0 h 408"/>
              <a:gd name="T34" fmla="*/ 2147483647 w 428"/>
              <a:gd name="T35" fmla="*/ 2147483647 h 408"/>
              <a:gd name="T36" fmla="*/ 2147483647 w 428"/>
              <a:gd name="T37" fmla="*/ 2147483647 h 408"/>
              <a:gd name="T38" fmla="*/ 2147483647 w 428"/>
              <a:gd name="T39" fmla="*/ 2147483647 h 408"/>
              <a:gd name="T40" fmla="*/ 2147483647 w 428"/>
              <a:gd name="T41" fmla="*/ 2147483647 h 408"/>
              <a:gd name="T42" fmla="*/ 2147483647 w 428"/>
              <a:gd name="T43" fmla="*/ 2147483647 h 408"/>
              <a:gd name="T44" fmla="*/ 2147483647 w 428"/>
              <a:gd name="T45" fmla="*/ 2147483647 h 408"/>
              <a:gd name="T46" fmla="*/ 2147483647 w 428"/>
              <a:gd name="T47" fmla="*/ 2147483647 h 408"/>
              <a:gd name="T48" fmla="*/ 2147483647 w 428"/>
              <a:gd name="T49" fmla="*/ 2147483647 h 408"/>
              <a:gd name="T50" fmla="*/ 2147483647 w 428"/>
              <a:gd name="T51" fmla="*/ 2147483647 h 408"/>
              <a:gd name="T52" fmla="*/ 2147483647 w 428"/>
              <a:gd name="T53" fmla="*/ 2147483647 h 408"/>
              <a:gd name="T54" fmla="*/ 0 w 428"/>
              <a:gd name="T55" fmla="*/ 2147483647 h 408"/>
              <a:gd name="T56" fmla="*/ 0 w 428"/>
              <a:gd name="T57" fmla="*/ 2147483647 h 408"/>
              <a:gd name="T58" fmla="*/ 2147483647 w 428"/>
              <a:gd name="T59" fmla="*/ 2147483647 h 408"/>
              <a:gd name="T60" fmla="*/ 2147483647 w 428"/>
              <a:gd name="T61" fmla="*/ 2147483647 h 408"/>
              <a:gd name="T62" fmla="*/ 2147483647 w 428"/>
              <a:gd name="T63" fmla="*/ 2147483647 h 408"/>
              <a:gd name="T64" fmla="*/ 2147483647 w 428"/>
              <a:gd name="T65" fmla="*/ 2147483647 h 408"/>
              <a:gd name="T66" fmla="*/ 2147483647 w 428"/>
              <a:gd name="T67" fmla="*/ 2147483647 h 408"/>
              <a:gd name="T68" fmla="*/ 2147483647 w 428"/>
              <a:gd name="T69" fmla="*/ 2147483647 h 408"/>
              <a:gd name="T70" fmla="*/ 2147483647 w 428"/>
              <a:gd name="T71" fmla="*/ 2147483647 h 408"/>
              <a:gd name="T72" fmla="*/ 2147483647 w 428"/>
              <a:gd name="T73" fmla="*/ 2147483647 h 408"/>
              <a:gd name="T74" fmla="*/ 2147483647 w 428"/>
              <a:gd name="T75" fmla="*/ 2147483647 h 408"/>
              <a:gd name="T76" fmla="*/ 2147483647 w 428"/>
              <a:gd name="T77" fmla="*/ 2147483647 h 408"/>
              <a:gd name="T78" fmla="*/ 2147483647 w 428"/>
              <a:gd name="T79" fmla="*/ 2147483647 h 408"/>
              <a:gd name="T80" fmla="*/ 2147483647 w 428"/>
              <a:gd name="T81" fmla="*/ 2147483647 h 408"/>
              <a:gd name="T82" fmla="*/ 2147483647 w 428"/>
              <a:gd name="T83" fmla="*/ 2147483647 h 408"/>
              <a:gd name="T84" fmla="*/ 2147483647 w 428"/>
              <a:gd name="T85" fmla="*/ 2147483647 h 408"/>
              <a:gd name="T86" fmla="*/ 2147483647 w 428"/>
              <a:gd name="T87" fmla="*/ 2147483647 h 408"/>
              <a:gd name="T88" fmla="*/ 2147483647 w 428"/>
              <a:gd name="T89" fmla="*/ 2147483647 h 408"/>
              <a:gd name="T90" fmla="*/ 2147483647 w 428"/>
              <a:gd name="T91" fmla="*/ 2147483647 h 408"/>
              <a:gd name="T92" fmla="*/ 2147483647 w 428"/>
              <a:gd name="T93" fmla="*/ 2147483647 h 408"/>
              <a:gd name="T94" fmla="*/ 2147483647 w 428"/>
              <a:gd name="T95" fmla="*/ 2147483647 h 408"/>
              <a:gd name="T96" fmla="*/ 2147483647 w 428"/>
              <a:gd name="T97" fmla="*/ 2147483647 h 4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28"/>
              <a:gd name="T148" fmla="*/ 0 h 408"/>
              <a:gd name="T149" fmla="*/ 428 w 428"/>
              <a:gd name="T150" fmla="*/ 408 h 4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28" h="408">
                <a:moveTo>
                  <a:pt x="348" y="408"/>
                </a:moveTo>
                <a:lnTo>
                  <a:pt x="380" y="407"/>
                </a:lnTo>
                <a:lnTo>
                  <a:pt x="402" y="407"/>
                </a:lnTo>
                <a:lnTo>
                  <a:pt x="416" y="404"/>
                </a:lnTo>
                <a:lnTo>
                  <a:pt x="424" y="399"/>
                </a:lnTo>
                <a:lnTo>
                  <a:pt x="426" y="389"/>
                </a:lnTo>
                <a:lnTo>
                  <a:pt x="428" y="373"/>
                </a:lnTo>
                <a:lnTo>
                  <a:pt x="428" y="351"/>
                </a:lnTo>
                <a:lnTo>
                  <a:pt x="428" y="319"/>
                </a:lnTo>
                <a:lnTo>
                  <a:pt x="420" y="267"/>
                </a:lnTo>
                <a:lnTo>
                  <a:pt x="407" y="212"/>
                </a:lnTo>
                <a:lnTo>
                  <a:pt x="388" y="161"/>
                </a:lnTo>
                <a:lnTo>
                  <a:pt x="364" y="113"/>
                </a:lnTo>
                <a:lnTo>
                  <a:pt x="334" y="72"/>
                </a:lnTo>
                <a:lnTo>
                  <a:pt x="295" y="38"/>
                </a:lnTo>
                <a:lnTo>
                  <a:pt x="249" y="13"/>
                </a:lnTo>
                <a:lnTo>
                  <a:pt x="193" y="0"/>
                </a:lnTo>
                <a:lnTo>
                  <a:pt x="163" y="7"/>
                </a:lnTo>
                <a:lnTo>
                  <a:pt x="139" y="16"/>
                </a:lnTo>
                <a:lnTo>
                  <a:pt x="118" y="26"/>
                </a:lnTo>
                <a:lnTo>
                  <a:pt x="101" y="38"/>
                </a:lnTo>
                <a:lnTo>
                  <a:pt x="85" y="54"/>
                </a:lnTo>
                <a:lnTo>
                  <a:pt x="71" y="74"/>
                </a:lnTo>
                <a:lnTo>
                  <a:pt x="55" y="99"/>
                </a:lnTo>
                <a:lnTo>
                  <a:pt x="37" y="128"/>
                </a:lnTo>
                <a:lnTo>
                  <a:pt x="20" y="190"/>
                </a:lnTo>
                <a:lnTo>
                  <a:pt x="7" y="259"/>
                </a:lnTo>
                <a:lnTo>
                  <a:pt x="0" y="329"/>
                </a:lnTo>
                <a:lnTo>
                  <a:pt x="0" y="397"/>
                </a:lnTo>
                <a:lnTo>
                  <a:pt x="4" y="397"/>
                </a:lnTo>
                <a:lnTo>
                  <a:pt x="5" y="399"/>
                </a:lnTo>
                <a:lnTo>
                  <a:pt x="8" y="399"/>
                </a:lnTo>
                <a:lnTo>
                  <a:pt x="10" y="400"/>
                </a:lnTo>
                <a:lnTo>
                  <a:pt x="32" y="400"/>
                </a:lnTo>
                <a:lnTo>
                  <a:pt x="51" y="400"/>
                </a:lnTo>
                <a:lnTo>
                  <a:pt x="69" y="400"/>
                </a:lnTo>
                <a:lnTo>
                  <a:pt x="85" y="402"/>
                </a:lnTo>
                <a:lnTo>
                  <a:pt x="101" y="402"/>
                </a:lnTo>
                <a:lnTo>
                  <a:pt x="115" y="402"/>
                </a:lnTo>
                <a:lnTo>
                  <a:pt x="130" y="402"/>
                </a:lnTo>
                <a:lnTo>
                  <a:pt x="145" y="402"/>
                </a:lnTo>
                <a:lnTo>
                  <a:pt x="161" y="404"/>
                </a:lnTo>
                <a:lnTo>
                  <a:pt x="181" y="404"/>
                </a:lnTo>
                <a:lnTo>
                  <a:pt x="200" y="404"/>
                </a:lnTo>
                <a:lnTo>
                  <a:pt x="222" y="405"/>
                </a:lnTo>
                <a:lnTo>
                  <a:pt x="247" y="405"/>
                </a:lnTo>
                <a:lnTo>
                  <a:pt x="278" y="407"/>
                </a:lnTo>
                <a:lnTo>
                  <a:pt x="310" y="407"/>
                </a:lnTo>
                <a:lnTo>
                  <a:pt x="348" y="4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09" name="Freeform 39">
            <a:extLst>
              <a:ext uri="{FF2B5EF4-FFF2-40B4-BE49-F238E27FC236}">
                <a16:creationId xmlns:a16="http://schemas.microsoft.com/office/drawing/2014/main" id="{808FBA6C-2DDA-D14A-B32F-B5E8C3DBCDFD}"/>
              </a:ext>
            </a:extLst>
          </p:cNvPr>
          <p:cNvSpPr>
            <a:spLocks/>
          </p:cNvSpPr>
          <p:nvPr/>
        </p:nvSpPr>
        <p:spPr bwMode="auto">
          <a:xfrm>
            <a:off x="4792663" y="2986088"/>
            <a:ext cx="817562" cy="774700"/>
          </a:xfrm>
          <a:custGeom>
            <a:avLst/>
            <a:gdLst>
              <a:gd name="T0" fmla="*/ 2147483647 w 402"/>
              <a:gd name="T1" fmla="*/ 2147483647 h 381"/>
              <a:gd name="T2" fmla="*/ 2147483647 w 402"/>
              <a:gd name="T3" fmla="*/ 2147483647 h 381"/>
              <a:gd name="T4" fmla="*/ 2147483647 w 402"/>
              <a:gd name="T5" fmla="*/ 2147483647 h 381"/>
              <a:gd name="T6" fmla="*/ 2147483647 w 402"/>
              <a:gd name="T7" fmla="*/ 2147483647 h 381"/>
              <a:gd name="T8" fmla="*/ 2147483647 w 402"/>
              <a:gd name="T9" fmla="*/ 2147483647 h 381"/>
              <a:gd name="T10" fmla="*/ 2147483647 w 402"/>
              <a:gd name="T11" fmla="*/ 2147483647 h 381"/>
              <a:gd name="T12" fmla="*/ 2147483647 w 402"/>
              <a:gd name="T13" fmla="*/ 2147483647 h 381"/>
              <a:gd name="T14" fmla="*/ 2147483647 w 402"/>
              <a:gd name="T15" fmla="*/ 2147483647 h 381"/>
              <a:gd name="T16" fmla="*/ 2147483647 w 402"/>
              <a:gd name="T17" fmla="*/ 2147483647 h 381"/>
              <a:gd name="T18" fmla="*/ 2147483647 w 402"/>
              <a:gd name="T19" fmla="*/ 2147483647 h 381"/>
              <a:gd name="T20" fmla="*/ 2147483647 w 402"/>
              <a:gd name="T21" fmla="*/ 2147483647 h 381"/>
              <a:gd name="T22" fmla="*/ 2147483647 w 402"/>
              <a:gd name="T23" fmla="*/ 2147483647 h 381"/>
              <a:gd name="T24" fmla="*/ 2147483647 w 402"/>
              <a:gd name="T25" fmla="*/ 2147483647 h 381"/>
              <a:gd name="T26" fmla="*/ 2147483647 w 402"/>
              <a:gd name="T27" fmla="*/ 2147483647 h 381"/>
              <a:gd name="T28" fmla="*/ 2147483647 w 402"/>
              <a:gd name="T29" fmla="*/ 2147483647 h 381"/>
              <a:gd name="T30" fmla="*/ 2147483647 w 402"/>
              <a:gd name="T31" fmla="*/ 2147483647 h 381"/>
              <a:gd name="T32" fmla="*/ 2147483647 w 402"/>
              <a:gd name="T33" fmla="*/ 2147483647 h 381"/>
              <a:gd name="T34" fmla="*/ 2147483647 w 402"/>
              <a:gd name="T35" fmla="*/ 2147483647 h 381"/>
              <a:gd name="T36" fmla="*/ 2147483647 w 402"/>
              <a:gd name="T37" fmla="*/ 2147483647 h 381"/>
              <a:gd name="T38" fmla="*/ 2147483647 w 402"/>
              <a:gd name="T39" fmla="*/ 2147483647 h 381"/>
              <a:gd name="T40" fmla="*/ 2147483647 w 402"/>
              <a:gd name="T41" fmla="*/ 2147483647 h 381"/>
              <a:gd name="T42" fmla="*/ 2147483647 w 402"/>
              <a:gd name="T43" fmla="*/ 2147483647 h 381"/>
              <a:gd name="T44" fmla="*/ 2147483647 w 402"/>
              <a:gd name="T45" fmla="*/ 2147483647 h 381"/>
              <a:gd name="T46" fmla="*/ 2147483647 w 402"/>
              <a:gd name="T47" fmla="*/ 2147483647 h 381"/>
              <a:gd name="T48" fmla="*/ 2147483647 w 402"/>
              <a:gd name="T49" fmla="*/ 2147483647 h 381"/>
              <a:gd name="T50" fmla="*/ 2147483647 w 402"/>
              <a:gd name="T51" fmla="*/ 2147483647 h 381"/>
              <a:gd name="T52" fmla="*/ 2147483647 w 402"/>
              <a:gd name="T53" fmla="*/ 2147483647 h 381"/>
              <a:gd name="T54" fmla="*/ 2147483647 w 402"/>
              <a:gd name="T55" fmla="*/ 2147483647 h 381"/>
              <a:gd name="T56" fmla="*/ 2147483647 w 402"/>
              <a:gd name="T57" fmla="*/ 0 h 381"/>
              <a:gd name="T58" fmla="*/ 2147483647 w 402"/>
              <a:gd name="T59" fmla="*/ 2147483647 h 381"/>
              <a:gd name="T60" fmla="*/ 2147483647 w 402"/>
              <a:gd name="T61" fmla="*/ 2147483647 h 381"/>
              <a:gd name="T62" fmla="*/ 2147483647 w 402"/>
              <a:gd name="T63" fmla="*/ 2147483647 h 381"/>
              <a:gd name="T64" fmla="*/ 2147483647 w 402"/>
              <a:gd name="T65" fmla="*/ 2147483647 h 381"/>
              <a:gd name="T66" fmla="*/ 2147483647 w 402"/>
              <a:gd name="T67" fmla="*/ 2147483647 h 381"/>
              <a:gd name="T68" fmla="*/ 2147483647 w 402"/>
              <a:gd name="T69" fmla="*/ 2147483647 h 381"/>
              <a:gd name="T70" fmla="*/ 2147483647 w 402"/>
              <a:gd name="T71" fmla="*/ 2147483647 h 381"/>
              <a:gd name="T72" fmla="*/ 2147483647 w 402"/>
              <a:gd name="T73" fmla="*/ 2147483647 h 381"/>
              <a:gd name="T74" fmla="*/ 2147483647 w 402"/>
              <a:gd name="T75" fmla="*/ 2147483647 h 381"/>
              <a:gd name="T76" fmla="*/ 2147483647 w 402"/>
              <a:gd name="T77" fmla="*/ 2147483647 h 381"/>
              <a:gd name="T78" fmla="*/ 2147483647 w 402"/>
              <a:gd name="T79" fmla="*/ 2147483647 h 381"/>
              <a:gd name="T80" fmla="*/ 2147483647 w 402"/>
              <a:gd name="T81" fmla="*/ 2147483647 h 381"/>
              <a:gd name="T82" fmla="*/ 2147483647 w 402"/>
              <a:gd name="T83" fmla="*/ 2147483647 h 381"/>
              <a:gd name="T84" fmla="*/ 2147483647 w 402"/>
              <a:gd name="T85" fmla="*/ 2147483647 h 381"/>
              <a:gd name="T86" fmla="*/ 2147483647 w 402"/>
              <a:gd name="T87" fmla="*/ 2147483647 h 381"/>
              <a:gd name="T88" fmla="*/ 2147483647 w 402"/>
              <a:gd name="T89" fmla="*/ 2147483647 h 381"/>
              <a:gd name="T90" fmla="*/ 2147483647 w 402"/>
              <a:gd name="T91" fmla="*/ 2147483647 h 381"/>
              <a:gd name="T92" fmla="*/ 2147483647 w 402"/>
              <a:gd name="T93" fmla="*/ 2147483647 h 381"/>
              <a:gd name="T94" fmla="*/ 2147483647 w 402"/>
              <a:gd name="T95" fmla="*/ 2147483647 h 381"/>
              <a:gd name="T96" fmla="*/ 2147483647 w 402"/>
              <a:gd name="T97" fmla="*/ 2147483647 h 381"/>
              <a:gd name="T98" fmla="*/ 2147483647 w 402"/>
              <a:gd name="T99" fmla="*/ 2147483647 h 381"/>
              <a:gd name="T100" fmla="*/ 2147483647 w 402"/>
              <a:gd name="T101" fmla="*/ 2147483647 h 381"/>
              <a:gd name="T102" fmla="*/ 2147483647 w 402"/>
              <a:gd name="T103" fmla="*/ 2147483647 h 381"/>
              <a:gd name="T104" fmla="*/ 2147483647 w 402"/>
              <a:gd name="T105" fmla="*/ 2147483647 h 381"/>
              <a:gd name="T106" fmla="*/ 2147483647 w 402"/>
              <a:gd name="T107" fmla="*/ 2147483647 h 381"/>
              <a:gd name="T108" fmla="*/ 2147483647 w 402"/>
              <a:gd name="T109" fmla="*/ 2147483647 h 381"/>
              <a:gd name="T110" fmla="*/ 2147483647 w 402"/>
              <a:gd name="T111" fmla="*/ 2147483647 h 381"/>
              <a:gd name="T112" fmla="*/ 2147483647 w 402"/>
              <a:gd name="T113" fmla="*/ 2147483647 h 381"/>
              <a:gd name="T114" fmla="*/ 2147483647 w 402"/>
              <a:gd name="T115" fmla="*/ 2147483647 h 381"/>
              <a:gd name="T116" fmla="*/ 2147483647 w 402"/>
              <a:gd name="T117" fmla="*/ 2147483647 h 381"/>
              <a:gd name="T118" fmla="*/ 2147483647 w 402"/>
              <a:gd name="T119" fmla="*/ 2147483647 h 381"/>
              <a:gd name="T120" fmla="*/ 2147483647 w 402"/>
              <a:gd name="T121" fmla="*/ 2147483647 h 3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02"/>
              <a:gd name="T184" fmla="*/ 0 h 381"/>
              <a:gd name="T185" fmla="*/ 402 w 402"/>
              <a:gd name="T186" fmla="*/ 381 h 3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02" h="381">
                <a:moveTo>
                  <a:pt x="89" y="376"/>
                </a:moveTo>
                <a:lnTo>
                  <a:pt x="83" y="376"/>
                </a:lnTo>
                <a:lnTo>
                  <a:pt x="72" y="376"/>
                </a:lnTo>
                <a:lnTo>
                  <a:pt x="59" y="376"/>
                </a:lnTo>
                <a:lnTo>
                  <a:pt x="45" y="376"/>
                </a:lnTo>
                <a:lnTo>
                  <a:pt x="30" y="374"/>
                </a:lnTo>
                <a:lnTo>
                  <a:pt x="16" y="373"/>
                </a:lnTo>
                <a:lnTo>
                  <a:pt x="7" y="371"/>
                </a:lnTo>
                <a:lnTo>
                  <a:pt x="0" y="368"/>
                </a:lnTo>
                <a:lnTo>
                  <a:pt x="2" y="365"/>
                </a:lnTo>
                <a:lnTo>
                  <a:pt x="2" y="362"/>
                </a:lnTo>
                <a:lnTo>
                  <a:pt x="2" y="357"/>
                </a:lnTo>
                <a:lnTo>
                  <a:pt x="2" y="354"/>
                </a:lnTo>
                <a:lnTo>
                  <a:pt x="16" y="354"/>
                </a:lnTo>
                <a:lnTo>
                  <a:pt x="27" y="354"/>
                </a:lnTo>
                <a:lnTo>
                  <a:pt x="35" y="354"/>
                </a:lnTo>
                <a:lnTo>
                  <a:pt x="43" y="354"/>
                </a:lnTo>
                <a:lnTo>
                  <a:pt x="48" y="354"/>
                </a:lnTo>
                <a:lnTo>
                  <a:pt x="54" y="352"/>
                </a:lnTo>
                <a:lnTo>
                  <a:pt x="61" y="352"/>
                </a:lnTo>
                <a:lnTo>
                  <a:pt x="69" y="350"/>
                </a:lnTo>
                <a:lnTo>
                  <a:pt x="48" y="347"/>
                </a:lnTo>
                <a:lnTo>
                  <a:pt x="32" y="346"/>
                </a:lnTo>
                <a:lnTo>
                  <a:pt x="21" y="344"/>
                </a:lnTo>
                <a:lnTo>
                  <a:pt x="15" y="342"/>
                </a:lnTo>
                <a:lnTo>
                  <a:pt x="8" y="342"/>
                </a:lnTo>
                <a:lnTo>
                  <a:pt x="5" y="341"/>
                </a:lnTo>
                <a:lnTo>
                  <a:pt x="3" y="341"/>
                </a:lnTo>
                <a:lnTo>
                  <a:pt x="2" y="339"/>
                </a:lnTo>
                <a:lnTo>
                  <a:pt x="2" y="336"/>
                </a:lnTo>
                <a:lnTo>
                  <a:pt x="2" y="331"/>
                </a:lnTo>
                <a:lnTo>
                  <a:pt x="0" y="326"/>
                </a:lnTo>
                <a:lnTo>
                  <a:pt x="0" y="323"/>
                </a:lnTo>
                <a:lnTo>
                  <a:pt x="13" y="323"/>
                </a:lnTo>
                <a:lnTo>
                  <a:pt x="24" y="322"/>
                </a:lnTo>
                <a:lnTo>
                  <a:pt x="37" y="322"/>
                </a:lnTo>
                <a:lnTo>
                  <a:pt x="50" y="320"/>
                </a:lnTo>
                <a:lnTo>
                  <a:pt x="62" y="320"/>
                </a:lnTo>
                <a:lnTo>
                  <a:pt x="75" y="320"/>
                </a:lnTo>
                <a:lnTo>
                  <a:pt x="88" y="319"/>
                </a:lnTo>
                <a:lnTo>
                  <a:pt x="101" y="319"/>
                </a:lnTo>
                <a:lnTo>
                  <a:pt x="88" y="319"/>
                </a:lnTo>
                <a:lnTo>
                  <a:pt x="75" y="317"/>
                </a:lnTo>
                <a:lnTo>
                  <a:pt x="64" y="317"/>
                </a:lnTo>
                <a:lnTo>
                  <a:pt x="51" y="315"/>
                </a:lnTo>
                <a:lnTo>
                  <a:pt x="40" y="314"/>
                </a:lnTo>
                <a:lnTo>
                  <a:pt x="27" y="314"/>
                </a:lnTo>
                <a:lnTo>
                  <a:pt x="16" y="312"/>
                </a:lnTo>
                <a:lnTo>
                  <a:pt x="3" y="312"/>
                </a:lnTo>
                <a:lnTo>
                  <a:pt x="3" y="303"/>
                </a:lnTo>
                <a:lnTo>
                  <a:pt x="3" y="295"/>
                </a:lnTo>
                <a:lnTo>
                  <a:pt x="3" y="288"/>
                </a:lnTo>
                <a:lnTo>
                  <a:pt x="7" y="282"/>
                </a:lnTo>
                <a:lnTo>
                  <a:pt x="15" y="282"/>
                </a:lnTo>
                <a:lnTo>
                  <a:pt x="24" y="282"/>
                </a:lnTo>
                <a:lnTo>
                  <a:pt x="32" y="282"/>
                </a:lnTo>
                <a:lnTo>
                  <a:pt x="42" y="282"/>
                </a:lnTo>
                <a:lnTo>
                  <a:pt x="51" y="282"/>
                </a:lnTo>
                <a:lnTo>
                  <a:pt x="61" y="282"/>
                </a:lnTo>
                <a:lnTo>
                  <a:pt x="70" y="282"/>
                </a:lnTo>
                <a:lnTo>
                  <a:pt x="80" y="282"/>
                </a:lnTo>
                <a:lnTo>
                  <a:pt x="80" y="280"/>
                </a:lnTo>
                <a:lnTo>
                  <a:pt x="80" y="279"/>
                </a:lnTo>
                <a:lnTo>
                  <a:pt x="80" y="277"/>
                </a:lnTo>
                <a:lnTo>
                  <a:pt x="80" y="275"/>
                </a:lnTo>
                <a:lnTo>
                  <a:pt x="70" y="275"/>
                </a:lnTo>
                <a:lnTo>
                  <a:pt x="61" y="274"/>
                </a:lnTo>
                <a:lnTo>
                  <a:pt x="51" y="274"/>
                </a:lnTo>
                <a:lnTo>
                  <a:pt x="42" y="274"/>
                </a:lnTo>
                <a:lnTo>
                  <a:pt x="32" y="272"/>
                </a:lnTo>
                <a:lnTo>
                  <a:pt x="22" y="272"/>
                </a:lnTo>
                <a:lnTo>
                  <a:pt x="15" y="272"/>
                </a:lnTo>
                <a:lnTo>
                  <a:pt x="5" y="272"/>
                </a:lnTo>
                <a:lnTo>
                  <a:pt x="7" y="264"/>
                </a:lnTo>
                <a:lnTo>
                  <a:pt x="7" y="256"/>
                </a:lnTo>
                <a:lnTo>
                  <a:pt x="7" y="250"/>
                </a:lnTo>
                <a:lnTo>
                  <a:pt x="7" y="242"/>
                </a:lnTo>
                <a:lnTo>
                  <a:pt x="15" y="245"/>
                </a:lnTo>
                <a:lnTo>
                  <a:pt x="22" y="245"/>
                </a:lnTo>
                <a:lnTo>
                  <a:pt x="30" y="247"/>
                </a:lnTo>
                <a:lnTo>
                  <a:pt x="38" y="247"/>
                </a:lnTo>
                <a:lnTo>
                  <a:pt x="46" y="245"/>
                </a:lnTo>
                <a:lnTo>
                  <a:pt x="53" y="245"/>
                </a:lnTo>
                <a:lnTo>
                  <a:pt x="59" y="244"/>
                </a:lnTo>
                <a:lnTo>
                  <a:pt x="66" y="242"/>
                </a:lnTo>
                <a:lnTo>
                  <a:pt x="64" y="240"/>
                </a:lnTo>
                <a:lnTo>
                  <a:pt x="64" y="239"/>
                </a:lnTo>
                <a:lnTo>
                  <a:pt x="62" y="239"/>
                </a:lnTo>
                <a:lnTo>
                  <a:pt x="56" y="239"/>
                </a:lnTo>
                <a:lnTo>
                  <a:pt x="50" y="239"/>
                </a:lnTo>
                <a:lnTo>
                  <a:pt x="43" y="239"/>
                </a:lnTo>
                <a:lnTo>
                  <a:pt x="37" y="239"/>
                </a:lnTo>
                <a:lnTo>
                  <a:pt x="30" y="239"/>
                </a:lnTo>
                <a:lnTo>
                  <a:pt x="24" y="239"/>
                </a:lnTo>
                <a:lnTo>
                  <a:pt x="18" y="239"/>
                </a:lnTo>
                <a:lnTo>
                  <a:pt x="11" y="239"/>
                </a:lnTo>
                <a:lnTo>
                  <a:pt x="11" y="231"/>
                </a:lnTo>
                <a:lnTo>
                  <a:pt x="11" y="224"/>
                </a:lnTo>
                <a:lnTo>
                  <a:pt x="13" y="221"/>
                </a:lnTo>
                <a:lnTo>
                  <a:pt x="15" y="216"/>
                </a:lnTo>
                <a:lnTo>
                  <a:pt x="70" y="216"/>
                </a:lnTo>
                <a:lnTo>
                  <a:pt x="18" y="208"/>
                </a:lnTo>
                <a:lnTo>
                  <a:pt x="18" y="201"/>
                </a:lnTo>
                <a:lnTo>
                  <a:pt x="18" y="196"/>
                </a:lnTo>
                <a:lnTo>
                  <a:pt x="18" y="191"/>
                </a:lnTo>
                <a:lnTo>
                  <a:pt x="19" y="188"/>
                </a:lnTo>
                <a:lnTo>
                  <a:pt x="34" y="186"/>
                </a:lnTo>
                <a:lnTo>
                  <a:pt x="46" y="185"/>
                </a:lnTo>
                <a:lnTo>
                  <a:pt x="56" y="183"/>
                </a:lnTo>
                <a:lnTo>
                  <a:pt x="62" y="181"/>
                </a:lnTo>
                <a:lnTo>
                  <a:pt x="53" y="180"/>
                </a:lnTo>
                <a:lnTo>
                  <a:pt x="43" y="178"/>
                </a:lnTo>
                <a:lnTo>
                  <a:pt x="34" y="177"/>
                </a:lnTo>
                <a:lnTo>
                  <a:pt x="24" y="175"/>
                </a:lnTo>
                <a:lnTo>
                  <a:pt x="24" y="167"/>
                </a:lnTo>
                <a:lnTo>
                  <a:pt x="24" y="162"/>
                </a:lnTo>
                <a:lnTo>
                  <a:pt x="24" y="159"/>
                </a:lnTo>
                <a:lnTo>
                  <a:pt x="26" y="153"/>
                </a:lnTo>
                <a:lnTo>
                  <a:pt x="35" y="151"/>
                </a:lnTo>
                <a:lnTo>
                  <a:pt x="43" y="151"/>
                </a:lnTo>
                <a:lnTo>
                  <a:pt x="50" y="149"/>
                </a:lnTo>
                <a:lnTo>
                  <a:pt x="54" y="149"/>
                </a:lnTo>
                <a:lnTo>
                  <a:pt x="59" y="148"/>
                </a:lnTo>
                <a:lnTo>
                  <a:pt x="66" y="148"/>
                </a:lnTo>
                <a:lnTo>
                  <a:pt x="72" y="146"/>
                </a:lnTo>
                <a:lnTo>
                  <a:pt x="81" y="145"/>
                </a:lnTo>
                <a:lnTo>
                  <a:pt x="75" y="145"/>
                </a:lnTo>
                <a:lnTo>
                  <a:pt x="69" y="143"/>
                </a:lnTo>
                <a:lnTo>
                  <a:pt x="62" y="143"/>
                </a:lnTo>
                <a:lnTo>
                  <a:pt x="58" y="143"/>
                </a:lnTo>
                <a:lnTo>
                  <a:pt x="51" y="141"/>
                </a:lnTo>
                <a:lnTo>
                  <a:pt x="45" y="141"/>
                </a:lnTo>
                <a:lnTo>
                  <a:pt x="38" y="141"/>
                </a:lnTo>
                <a:lnTo>
                  <a:pt x="32" y="141"/>
                </a:lnTo>
                <a:lnTo>
                  <a:pt x="32" y="134"/>
                </a:lnTo>
                <a:lnTo>
                  <a:pt x="34" y="126"/>
                </a:lnTo>
                <a:lnTo>
                  <a:pt x="37" y="121"/>
                </a:lnTo>
                <a:lnTo>
                  <a:pt x="38" y="116"/>
                </a:lnTo>
                <a:lnTo>
                  <a:pt x="53" y="114"/>
                </a:lnTo>
                <a:lnTo>
                  <a:pt x="62" y="114"/>
                </a:lnTo>
                <a:lnTo>
                  <a:pt x="67" y="114"/>
                </a:lnTo>
                <a:lnTo>
                  <a:pt x="73" y="113"/>
                </a:lnTo>
                <a:lnTo>
                  <a:pt x="73" y="111"/>
                </a:lnTo>
                <a:lnTo>
                  <a:pt x="73" y="110"/>
                </a:lnTo>
                <a:lnTo>
                  <a:pt x="72" y="110"/>
                </a:lnTo>
                <a:lnTo>
                  <a:pt x="66" y="108"/>
                </a:lnTo>
                <a:lnTo>
                  <a:pt x="59" y="108"/>
                </a:lnTo>
                <a:lnTo>
                  <a:pt x="51" y="106"/>
                </a:lnTo>
                <a:lnTo>
                  <a:pt x="45" y="106"/>
                </a:lnTo>
                <a:lnTo>
                  <a:pt x="45" y="105"/>
                </a:lnTo>
                <a:lnTo>
                  <a:pt x="45" y="103"/>
                </a:lnTo>
                <a:lnTo>
                  <a:pt x="43" y="103"/>
                </a:lnTo>
                <a:lnTo>
                  <a:pt x="46" y="98"/>
                </a:lnTo>
                <a:lnTo>
                  <a:pt x="50" y="95"/>
                </a:lnTo>
                <a:lnTo>
                  <a:pt x="51" y="90"/>
                </a:lnTo>
                <a:lnTo>
                  <a:pt x="54" y="87"/>
                </a:lnTo>
                <a:lnTo>
                  <a:pt x="61" y="87"/>
                </a:lnTo>
                <a:lnTo>
                  <a:pt x="67" y="86"/>
                </a:lnTo>
                <a:lnTo>
                  <a:pt x="73" y="86"/>
                </a:lnTo>
                <a:lnTo>
                  <a:pt x="80" y="84"/>
                </a:lnTo>
                <a:lnTo>
                  <a:pt x="85" y="82"/>
                </a:lnTo>
                <a:lnTo>
                  <a:pt x="91" y="81"/>
                </a:lnTo>
                <a:lnTo>
                  <a:pt x="97" y="81"/>
                </a:lnTo>
                <a:lnTo>
                  <a:pt x="104" y="79"/>
                </a:lnTo>
                <a:lnTo>
                  <a:pt x="80" y="78"/>
                </a:lnTo>
                <a:lnTo>
                  <a:pt x="67" y="76"/>
                </a:lnTo>
                <a:lnTo>
                  <a:pt x="62" y="75"/>
                </a:lnTo>
                <a:lnTo>
                  <a:pt x="61" y="73"/>
                </a:lnTo>
                <a:lnTo>
                  <a:pt x="72" y="62"/>
                </a:lnTo>
                <a:lnTo>
                  <a:pt x="88" y="55"/>
                </a:lnTo>
                <a:lnTo>
                  <a:pt x="105" y="51"/>
                </a:lnTo>
                <a:lnTo>
                  <a:pt x="126" y="49"/>
                </a:lnTo>
                <a:lnTo>
                  <a:pt x="145" y="47"/>
                </a:lnTo>
                <a:lnTo>
                  <a:pt x="163" y="49"/>
                </a:lnTo>
                <a:lnTo>
                  <a:pt x="179" y="49"/>
                </a:lnTo>
                <a:lnTo>
                  <a:pt x="191" y="49"/>
                </a:lnTo>
                <a:lnTo>
                  <a:pt x="182" y="46"/>
                </a:lnTo>
                <a:lnTo>
                  <a:pt x="169" y="44"/>
                </a:lnTo>
                <a:lnTo>
                  <a:pt x="152" y="44"/>
                </a:lnTo>
                <a:lnTo>
                  <a:pt x="134" y="46"/>
                </a:lnTo>
                <a:lnTo>
                  <a:pt x="117" y="47"/>
                </a:lnTo>
                <a:lnTo>
                  <a:pt x="101" y="47"/>
                </a:lnTo>
                <a:lnTo>
                  <a:pt x="89" y="47"/>
                </a:lnTo>
                <a:lnTo>
                  <a:pt x="81" y="44"/>
                </a:lnTo>
                <a:lnTo>
                  <a:pt x="91" y="36"/>
                </a:lnTo>
                <a:lnTo>
                  <a:pt x="99" y="31"/>
                </a:lnTo>
                <a:lnTo>
                  <a:pt x="109" y="28"/>
                </a:lnTo>
                <a:lnTo>
                  <a:pt x="117" y="25"/>
                </a:lnTo>
                <a:lnTo>
                  <a:pt x="124" y="23"/>
                </a:lnTo>
                <a:lnTo>
                  <a:pt x="134" y="22"/>
                </a:lnTo>
                <a:lnTo>
                  <a:pt x="142" y="22"/>
                </a:lnTo>
                <a:lnTo>
                  <a:pt x="152" y="19"/>
                </a:lnTo>
                <a:lnTo>
                  <a:pt x="137" y="17"/>
                </a:lnTo>
                <a:lnTo>
                  <a:pt x="129" y="17"/>
                </a:lnTo>
                <a:lnTo>
                  <a:pt x="126" y="17"/>
                </a:lnTo>
                <a:lnTo>
                  <a:pt x="124" y="16"/>
                </a:lnTo>
                <a:lnTo>
                  <a:pt x="140" y="8"/>
                </a:lnTo>
                <a:lnTo>
                  <a:pt x="156" y="3"/>
                </a:lnTo>
                <a:lnTo>
                  <a:pt x="172" y="0"/>
                </a:lnTo>
                <a:lnTo>
                  <a:pt x="190" y="0"/>
                </a:lnTo>
                <a:lnTo>
                  <a:pt x="206" y="1"/>
                </a:lnTo>
                <a:lnTo>
                  <a:pt x="222" y="6"/>
                </a:lnTo>
                <a:lnTo>
                  <a:pt x="238" y="12"/>
                </a:lnTo>
                <a:lnTo>
                  <a:pt x="252" y="20"/>
                </a:lnTo>
                <a:lnTo>
                  <a:pt x="249" y="20"/>
                </a:lnTo>
                <a:lnTo>
                  <a:pt x="247" y="20"/>
                </a:lnTo>
                <a:lnTo>
                  <a:pt x="244" y="20"/>
                </a:lnTo>
                <a:lnTo>
                  <a:pt x="241" y="22"/>
                </a:lnTo>
                <a:lnTo>
                  <a:pt x="241" y="23"/>
                </a:lnTo>
                <a:lnTo>
                  <a:pt x="242" y="23"/>
                </a:lnTo>
                <a:lnTo>
                  <a:pt x="242" y="25"/>
                </a:lnTo>
                <a:lnTo>
                  <a:pt x="242" y="27"/>
                </a:lnTo>
                <a:lnTo>
                  <a:pt x="249" y="28"/>
                </a:lnTo>
                <a:lnTo>
                  <a:pt x="257" y="30"/>
                </a:lnTo>
                <a:lnTo>
                  <a:pt x="266" y="33"/>
                </a:lnTo>
                <a:lnTo>
                  <a:pt x="274" y="36"/>
                </a:lnTo>
                <a:lnTo>
                  <a:pt x="282" y="39"/>
                </a:lnTo>
                <a:lnTo>
                  <a:pt x="290" y="44"/>
                </a:lnTo>
                <a:lnTo>
                  <a:pt x="293" y="49"/>
                </a:lnTo>
                <a:lnTo>
                  <a:pt x="295" y="55"/>
                </a:lnTo>
                <a:lnTo>
                  <a:pt x="289" y="55"/>
                </a:lnTo>
                <a:lnTo>
                  <a:pt x="282" y="55"/>
                </a:lnTo>
                <a:lnTo>
                  <a:pt x="276" y="55"/>
                </a:lnTo>
                <a:lnTo>
                  <a:pt x="270" y="55"/>
                </a:lnTo>
                <a:lnTo>
                  <a:pt x="263" y="57"/>
                </a:lnTo>
                <a:lnTo>
                  <a:pt x="257" y="57"/>
                </a:lnTo>
                <a:lnTo>
                  <a:pt x="250" y="57"/>
                </a:lnTo>
                <a:lnTo>
                  <a:pt x="244" y="57"/>
                </a:lnTo>
                <a:lnTo>
                  <a:pt x="255" y="60"/>
                </a:lnTo>
                <a:lnTo>
                  <a:pt x="266" y="62"/>
                </a:lnTo>
                <a:lnTo>
                  <a:pt x="278" y="62"/>
                </a:lnTo>
                <a:lnTo>
                  <a:pt x="289" y="62"/>
                </a:lnTo>
                <a:lnTo>
                  <a:pt x="298" y="62"/>
                </a:lnTo>
                <a:lnTo>
                  <a:pt x="308" y="65"/>
                </a:lnTo>
                <a:lnTo>
                  <a:pt x="314" y="70"/>
                </a:lnTo>
                <a:lnTo>
                  <a:pt x="319" y="81"/>
                </a:lnTo>
                <a:lnTo>
                  <a:pt x="313" y="81"/>
                </a:lnTo>
                <a:lnTo>
                  <a:pt x="305" y="79"/>
                </a:lnTo>
                <a:lnTo>
                  <a:pt x="295" y="79"/>
                </a:lnTo>
                <a:lnTo>
                  <a:pt x="285" y="82"/>
                </a:lnTo>
                <a:lnTo>
                  <a:pt x="287" y="84"/>
                </a:lnTo>
                <a:lnTo>
                  <a:pt x="287" y="86"/>
                </a:lnTo>
                <a:lnTo>
                  <a:pt x="298" y="87"/>
                </a:lnTo>
                <a:lnTo>
                  <a:pt x="306" y="87"/>
                </a:lnTo>
                <a:lnTo>
                  <a:pt x="316" y="89"/>
                </a:lnTo>
                <a:lnTo>
                  <a:pt x="324" y="89"/>
                </a:lnTo>
                <a:lnTo>
                  <a:pt x="330" y="92"/>
                </a:lnTo>
                <a:lnTo>
                  <a:pt x="335" y="97"/>
                </a:lnTo>
                <a:lnTo>
                  <a:pt x="338" y="103"/>
                </a:lnTo>
                <a:lnTo>
                  <a:pt x="341" y="113"/>
                </a:lnTo>
                <a:lnTo>
                  <a:pt x="332" y="113"/>
                </a:lnTo>
                <a:lnTo>
                  <a:pt x="321" y="113"/>
                </a:lnTo>
                <a:lnTo>
                  <a:pt x="308" y="113"/>
                </a:lnTo>
                <a:lnTo>
                  <a:pt x="297" y="113"/>
                </a:lnTo>
                <a:lnTo>
                  <a:pt x="297" y="114"/>
                </a:lnTo>
                <a:lnTo>
                  <a:pt x="298" y="114"/>
                </a:lnTo>
                <a:lnTo>
                  <a:pt x="298" y="116"/>
                </a:lnTo>
                <a:lnTo>
                  <a:pt x="305" y="118"/>
                </a:lnTo>
                <a:lnTo>
                  <a:pt x="313" y="118"/>
                </a:lnTo>
                <a:lnTo>
                  <a:pt x="319" y="119"/>
                </a:lnTo>
                <a:lnTo>
                  <a:pt x="327" y="121"/>
                </a:lnTo>
                <a:lnTo>
                  <a:pt x="333" y="122"/>
                </a:lnTo>
                <a:lnTo>
                  <a:pt x="341" y="122"/>
                </a:lnTo>
                <a:lnTo>
                  <a:pt x="348" y="124"/>
                </a:lnTo>
                <a:lnTo>
                  <a:pt x="354" y="126"/>
                </a:lnTo>
                <a:lnTo>
                  <a:pt x="356" y="129"/>
                </a:lnTo>
                <a:lnTo>
                  <a:pt x="357" y="132"/>
                </a:lnTo>
                <a:lnTo>
                  <a:pt x="360" y="138"/>
                </a:lnTo>
                <a:lnTo>
                  <a:pt x="364" y="149"/>
                </a:lnTo>
                <a:lnTo>
                  <a:pt x="351" y="149"/>
                </a:lnTo>
                <a:lnTo>
                  <a:pt x="336" y="149"/>
                </a:lnTo>
                <a:lnTo>
                  <a:pt x="324" y="149"/>
                </a:lnTo>
                <a:lnTo>
                  <a:pt x="309" y="148"/>
                </a:lnTo>
                <a:lnTo>
                  <a:pt x="295" y="148"/>
                </a:lnTo>
                <a:lnTo>
                  <a:pt x="282" y="148"/>
                </a:lnTo>
                <a:lnTo>
                  <a:pt x="268" y="148"/>
                </a:lnTo>
                <a:lnTo>
                  <a:pt x="255" y="148"/>
                </a:lnTo>
                <a:lnTo>
                  <a:pt x="268" y="153"/>
                </a:lnTo>
                <a:lnTo>
                  <a:pt x="282" y="154"/>
                </a:lnTo>
                <a:lnTo>
                  <a:pt x="297" y="157"/>
                </a:lnTo>
                <a:lnTo>
                  <a:pt x="313" y="159"/>
                </a:lnTo>
                <a:lnTo>
                  <a:pt x="327" y="159"/>
                </a:lnTo>
                <a:lnTo>
                  <a:pt x="341" y="159"/>
                </a:lnTo>
                <a:lnTo>
                  <a:pt x="356" y="161"/>
                </a:lnTo>
                <a:lnTo>
                  <a:pt x="368" y="161"/>
                </a:lnTo>
                <a:lnTo>
                  <a:pt x="370" y="169"/>
                </a:lnTo>
                <a:lnTo>
                  <a:pt x="373" y="175"/>
                </a:lnTo>
                <a:lnTo>
                  <a:pt x="375" y="183"/>
                </a:lnTo>
                <a:lnTo>
                  <a:pt x="375" y="191"/>
                </a:lnTo>
                <a:lnTo>
                  <a:pt x="365" y="191"/>
                </a:lnTo>
                <a:lnTo>
                  <a:pt x="357" y="191"/>
                </a:lnTo>
                <a:lnTo>
                  <a:pt x="348" y="191"/>
                </a:lnTo>
                <a:lnTo>
                  <a:pt x="340" y="191"/>
                </a:lnTo>
                <a:lnTo>
                  <a:pt x="332" y="191"/>
                </a:lnTo>
                <a:lnTo>
                  <a:pt x="322" y="191"/>
                </a:lnTo>
                <a:lnTo>
                  <a:pt x="314" y="189"/>
                </a:lnTo>
                <a:lnTo>
                  <a:pt x="305" y="189"/>
                </a:lnTo>
                <a:lnTo>
                  <a:pt x="308" y="191"/>
                </a:lnTo>
                <a:lnTo>
                  <a:pt x="313" y="191"/>
                </a:lnTo>
                <a:lnTo>
                  <a:pt x="316" y="193"/>
                </a:lnTo>
                <a:lnTo>
                  <a:pt x="322" y="193"/>
                </a:lnTo>
                <a:lnTo>
                  <a:pt x="332" y="194"/>
                </a:lnTo>
                <a:lnTo>
                  <a:pt x="343" y="196"/>
                </a:lnTo>
                <a:lnTo>
                  <a:pt x="359" y="199"/>
                </a:lnTo>
                <a:lnTo>
                  <a:pt x="381" y="202"/>
                </a:lnTo>
                <a:lnTo>
                  <a:pt x="383" y="207"/>
                </a:lnTo>
                <a:lnTo>
                  <a:pt x="383" y="212"/>
                </a:lnTo>
                <a:lnTo>
                  <a:pt x="383" y="216"/>
                </a:lnTo>
                <a:lnTo>
                  <a:pt x="383" y="221"/>
                </a:lnTo>
                <a:lnTo>
                  <a:pt x="372" y="221"/>
                </a:lnTo>
                <a:lnTo>
                  <a:pt x="359" y="223"/>
                </a:lnTo>
                <a:lnTo>
                  <a:pt x="348" y="223"/>
                </a:lnTo>
                <a:lnTo>
                  <a:pt x="336" y="223"/>
                </a:lnTo>
                <a:lnTo>
                  <a:pt x="324" y="223"/>
                </a:lnTo>
                <a:lnTo>
                  <a:pt x="313" y="223"/>
                </a:lnTo>
                <a:lnTo>
                  <a:pt x="300" y="224"/>
                </a:lnTo>
                <a:lnTo>
                  <a:pt x="289" y="224"/>
                </a:lnTo>
                <a:lnTo>
                  <a:pt x="303" y="226"/>
                </a:lnTo>
                <a:lnTo>
                  <a:pt x="317" y="228"/>
                </a:lnTo>
                <a:lnTo>
                  <a:pt x="332" y="229"/>
                </a:lnTo>
                <a:lnTo>
                  <a:pt x="346" y="231"/>
                </a:lnTo>
                <a:lnTo>
                  <a:pt x="359" y="232"/>
                </a:lnTo>
                <a:lnTo>
                  <a:pt x="370" y="234"/>
                </a:lnTo>
                <a:lnTo>
                  <a:pt x="380" y="234"/>
                </a:lnTo>
                <a:lnTo>
                  <a:pt x="387" y="236"/>
                </a:lnTo>
                <a:lnTo>
                  <a:pt x="391" y="239"/>
                </a:lnTo>
                <a:lnTo>
                  <a:pt x="392" y="242"/>
                </a:lnTo>
                <a:lnTo>
                  <a:pt x="392" y="248"/>
                </a:lnTo>
                <a:lnTo>
                  <a:pt x="394" y="258"/>
                </a:lnTo>
                <a:lnTo>
                  <a:pt x="386" y="258"/>
                </a:lnTo>
                <a:lnTo>
                  <a:pt x="378" y="258"/>
                </a:lnTo>
                <a:lnTo>
                  <a:pt x="370" y="258"/>
                </a:lnTo>
                <a:lnTo>
                  <a:pt x="364" y="258"/>
                </a:lnTo>
                <a:lnTo>
                  <a:pt x="356" y="258"/>
                </a:lnTo>
                <a:lnTo>
                  <a:pt x="348" y="258"/>
                </a:lnTo>
                <a:lnTo>
                  <a:pt x="341" y="258"/>
                </a:lnTo>
                <a:lnTo>
                  <a:pt x="333" y="258"/>
                </a:lnTo>
                <a:lnTo>
                  <a:pt x="335" y="260"/>
                </a:lnTo>
                <a:lnTo>
                  <a:pt x="335" y="261"/>
                </a:lnTo>
                <a:lnTo>
                  <a:pt x="336" y="261"/>
                </a:lnTo>
                <a:lnTo>
                  <a:pt x="344" y="263"/>
                </a:lnTo>
                <a:lnTo>
                  <a:pt x="351" y="263"/>
                </a:lnTo>
                <a:lnTo>
                  <a:pt x="359" y="264"/>
                </a:lnTo>
                <a:lnTo>
                  <a:pt x="367" y="264"/>
                </a:lnTo>
                <a:lnTo>
                  <a:pt x="373" y="266"/>
                </a:lnTo>
                <a:lnTo>
                  <a:pt x="381" y="267"/>
                </a:lnTo>
                <a:lnTo>
                  <a:pt x="387" y="267"/>
                </a:lnTo>
                <a:lnTo>
                  <a:pt x="395" y="269"/>
                </a:lnTo>
                <a:lnTo>
                  <a:pt x="397" y="275"/>
                </a:lnTo>
                <a:lnTo>
                  <a:pt x="397" y="282"/>
                </a:lnTo>
                <a:lnTo>
                  <a:pt x="399" y="290"/>
                </a:lnTo>
                <a:lnTo>
                  <a:pt x="399" y="296"/>
                </a:lnTo>
                <a:lnTo>
                  <a:pt x="389" y="296"/>
                </a:lnTo>
                <a:lnTo>
                  <a:pt x="381" y="296"/>
                </a:lnTo>
                <a:lnTo>
                  <a:pt x="372" y="296"/>
                </a:lnTo>
                <a:lnTo>
                  <a:pt x="362" y="296"/>
                </a:lnTo>
                <a:lnTo>
                  <a:pt x="352" y="296"/>
                </a:lnTo>
                <a:lnTo>
                  <a:pt x="344" y="296"/>
                </a:lnTo>
                <a:lnTo>
                  <a:pt x="335" y="296"/>
                </a:lnTo>
                <a:lnTo>
                  <a:pt x="327" y="296"/>
                </a:lnTo>
                <a:lnTo>
                  <a:pt x="336" y="298"/>
                </a:lnTo>
                <a:lnTo>
                  <a:pt x="344" y="298"/>
                </a:lnTo>
                <a:lnTo>
                  <a:pt x="354" y="299"/>
                </a:lnTo>
                <a:lnTo>
                  <a:pt x="364" y="301"/>
                </a:lnTo>
                <a:lnTo>
                  <a:pt x="373" y="303"/>
                </a:lnTo>
                <a:lnTo>
                  <a:pt x="383" y="303"/>
                </a:lnTo>
                <a:lnTo>
                  <a:pt x="392" y="304"/>
                </a:lnTo>
                <a:lnTo>
                  <a:pt x="402" y="306"/>
                </a:lnTo>
                <a:lnTo>
                  <a:pt x="402" y="312"/>
                </a:lnTo>
                <a:lnTo>
                  <a:pt x="402" y="317"/>
                </a:lnTo>
                <a:lnTo>
                  <a:pt x="402" y="323"/>
                </a:lnTo>
                <a:lnTo>
                  <a:pt x="402" y="328"/>
                </a:lnTo>
                <a:lnTo>
                  <a:pt x="389" y="328"/>
                </a:lnTo>
                <a:lnTo>
                  <a:pt x="375" y="326"/>
                </a:lnTo>
                <a:lnTo>
                  <a:pt x="362" y="326"/>
                </a:lnTo>
                <a:lnTo>
                  <a:pt x="349" y="325"/>
                </a:lnTo>
                <a:lnTo>
                  <a:pt x="336" y="325"/>
                </a:lnTo>
                <a:lnTo>
                  <a:pt x="322" y="325"/>
                </a:lnTo>
                <a:lnTo>
                  <a:pt x="309" y="323"/>
                </a:lnTo>
                <a:lnTo>
                  <a:pt x="295" y="323"/>
                </a:lnTo>
                <a:lnTo>
                  <a:pt x="297" y="325"/>
                </a:lnTo>
                <a:lnTo>
                  <a:pt x="298" y="326"/>
                </a:lnTo>
                <a:lnTo>
                  <a:pt x="313" y="328"/>
                </a:lnTo>
                <a:lnTo>
                  <a:pt x="325" y="330"/>
                </a:lnTo>
                <a:lnTo>
                  <a:pt x="338" y="330"/>
                </a:lnTo>
                <a:lnTo>
                  <a:pt x="351" y="331"/>
                </a:lnTo>
                <a:lnTo>
                  <a:pt x="364" y="333"/>
                </a:lnTo>
                <a:lnTo>
                  <a:pt x="376" y="334"/>
                </a:lnTo>
                <a:lnTo>
                  <a:pt x="389" y="338"/>
                </a:lnTo>
                <a:lnTo>
                  <a:pt x="402" y="342"/>
                </a:lnTo>
                <a:lnTo>
                  <a:pt x="402" y="344"/>
                </a:lnTo>
                <a:lnTo>
                  <a:pt x="402" y="346"/>
                </a:lnTo>
                <a:lnTo>
                  <a:pt x="400" y="349"/>
                </a:lnTo>
                <a:lnTo>
                  <a:pt x="400" y="350"/>
                </a:lnTo>
                <a:lnTo>
                  <a:pt x="394" y="350"/>
                </a:lnTo>
                <a:lnTo>
                  <a:pt x="387" y="352"/>
                </a:lnTo>
                <a:lnTo>
                  <a:pt x="381" y="352"/>
                </a:lnTo>
                <a:lnTo>
                  <a:pt x="376" y="352"/>
                </a:lnTo>
                <a:lnTo>
                  <a:pt x="370" y="354"/>
                </a:lnTo>
                <a:lnTo>
                  <a:pt x="364" y="354"/>
                </a:lnTo>
                <a:lnTo>
                  <a:pt x="357" y="355"/>
                </a:lnTo>
                <a:lnTo>
                  <a:pt x="351" y="355"/>
                </a:lnTo>
                <a:lnTo>
                  <a:pt x="354" y="357"/>
                </a:lnTo>
                <a:lnTo>
                  <a:pt x="359" y="357"/>
                </a:lnTo>
                <a:lnTo>
                  <a:pt x="365" y="358"/>
                </a:lnTo>
                <a:lnTo>
                  <a:pt x="372" y="358"/>
                </a:lnTo>
                <a:lnTo>
                  <a:pt x="378" y="360"/>
                </a:lnTo>
                <a:lnTo>
                  <a:pt x="386" y="362"/>
                </a:lnTo>
                <a:lnTo>
                  <a:pt x="394" y="362"/>
                </a:lnTo>
                <a:lnTo>
                  <a:pt x="402" y="363"/>
                </a:lnTo>
                <a:lnTo>
                  <a:pt x="400" y="366"/>
                </a:lnTo>
                <a:lnTo>
                  <a:pt x="400" y="370"/>
                </a:lnTo>
                <a:lnTo>
                  <a:pt x="400" y="374"/>
                </a:lnTo>
                <a:lnTo>
                  <a:pt x="400" y="378"/>
                </a:lnTo>
                <a:lnTo>
                  <a:pt x="391" y="378"/>
                </a:lnTo>
                <a:lnTo>
                  <a:pt x="383" y="379"/>
                </a:lnTo>
                <a:lnTo>
                  <a:pt x="373" y="379"/>
                </a:lnTo>
                <a:lnTo>
                  <a:pt x="365" y="379"/>
                </a:lnTo>
                <a:lnTo>
                  <a:pt x="356" y="381"/>
                </a:lnTo>
                <a:lnTo>
                  <a:pt x="348" y="381"/>
                </a:lnTo>
                <a:lnTo>
                  <a:pt x="338" y="381"/>
                </a:lnTo>
                <a:lnTo>
                  <a:pt x="330" y="381"/>
                </a:lnTo>
                <a:lnTo>
                  <a:pt x="89" y="376"/>
                </a:lnTo>
                <a:close/>
              </a:path>
            </a:pathLst>
          </a:custGeom>
          <a:solidFill>
            <a:srgbClr val="EA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10" name="Freeform 40">
            <a:extLst>
              <a:ext uri="{FF2B5EF4-FFF2-40B4-BE49-F238E27FC236}">
                <a16:creationId xmlns:a16="http://schemas.microsoft.com/office/drawing/2014/main" id="{F680D087-5AB6-C040-9A11-5E7AC6601C1C}"/>
              </a:ext>
            </a:extLst>
          </p:cNvPr>
          <p:cNvSpPr>
            <a:spLocks/>
          </p:cNvSpPr>
          <p:nvPr/>
        </p:nvSpPr>
        <p:spPr bwMode="auto">
          <a:xfrm>
            <a:off x="5829301" y="4835525"/>
            <a:ext cx="22225" cy="14288"/>
          </a:xfrm>
          <a:custGeom>
            <a:avLst/>
            <a:gdLst>
              <a:gd name="T0" fmla="*/ 2147483647 w 11"/>
              <a:gd name="T1" fmla="*/ 2147483647 h 7"/>
              <a:gd name="T2" fmla="*/ 0 w 11"/>
              <a:gd name="T3" fmla="*/ 2147483647 h 7"/>
              <a:gd name="T4" fmla="*/ 0 w 11"/>
              <a:gd name="T5" fmla="*/ 2147483647 h 7"/>
              <a:gd name="T6" fmla="*/ 0 w 11"/>
              <a:gd name="T7" fmla="*/ 2147483647 h 7"/>
              <a:gd name="T8" fmla="*/ 0 w 11"/>
              <a:gd name="T9" fmla="*/ 0 h 7"/>
              <a:gd name="T10" fmla="*/ 2147483647 w 11"/>
              <a:gd name="T11" fmla="*/ 0 h 7"/>
              <a:gd name="T12" fmla="*/ 2147483647 w 11"/>
              <a:gd name="T13" fmla="*/ 0 h 7"/>
              <a:gd name="T14" fmla="*/ 2147483647 w 11"/>
              <a:gd name="T15" fmla="*/ 2147483647 h 7"/>
              <a:gd name="T16" fmla="*/ 2147483647 w 11"/>
              <a:gd name="T17" fmla="*/ 2147483647 h 7"/>
              <a:gd name="T18" fmla="*/ 2147483647 w 11"/>
              <a:gd name="T19" fmla="*/ 2147483647 h 7"/>
              <a:gd name="T20" fmla="*/ 2147483647 w 11"/>
              <a:gd name="T21" fmla="*/ 2147483647 h 7"/>
              <a:gd name="T22" fmla="*/ 2147483647 w 11"/>
              <a:gd name="T23" fmla="*/ 2147483647 h 7"/>
              <a:gd name="T24" fmla="*/ 2147483647 w 11"/>
              <a:gd name="T25" fmla="*/ 2147483647 h 7"/>
              <a:gd name="T26" fmla="*/ 2147483647 w 11"/>
              <a:gd name="T27" fmla="*/ 2147483647 h 7"/>
              <a:gd name="T28" fmla="*/ 2147483647 w 11"/>
              <a:gd name="T29" fmla="*/ 2147483647 h 7"/>
              <a:gd name="T30" fmla="*/ 2147483647 w 11"/>
              <a:gd name="T31" fmla="*/ 2147483647 h 7"/>
              <a:gd name="T32" fmla="*/ 2147483647 w 11"/>
              <a:gd name="T33" fmla="*/ 2147483647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7"/>
              <a:gd name="T53" fmla="*/ 11 w 11"/>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7">
                <a:moveTo>
                  <a:pt x="1" y="7"/>
                </a:moveTo>
                <a:lnTo>
                  <a:pt x="0" y="5"/>
                </a:lnTo>
                <a:lnTo>
                  <a:pt x="0" y="4"/>
                </a:lnTo>
                <a:lnTo>
                  <a:pt x="0" y="2"/>
                </a:lnTo>
                <a:lnTo>
                  <a:pt x="0" y="0"/>
                </a:lnTo>
                <a:lnTo>
                  <a:pt x="5" y="0"/>
                </a:lnTo>
                <a:lnTo>
                  <a:pt x="8" y="0"/>
                </a:lnTo>
                <a:lnTo>
                  <a:pt x="9" y="2"/>
                </a:lnTo>
                <a:lnTo>
                  <a:pt x="11" y="4"/>
                </a:lnTo>
                <a:lnTo>
                  <a:pt x="11" y="5"/>
                </a:lnTo>
                <a:lnTo>
                  <a:pt x="11" y="7"/>
                </a:lnTo>
                <a:lnTo>
                  <a:pt x="9" y="7"/>
                </a:lnTo>
                <a:lnTo>
                  <a:pt x="6" y="7"/>
                </a:lnTo>
                <a:lnTo>
                  <a:pt x="5" y="7"/>
                </a:lnTo>
                <a:lnTo>
                  <a:pt x="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11" name="Freeform 41">
            <a:extLst>
              <a:ext uri="{FF2B5EF4-FFF2-40B4-BE49-F238E27FC236}">
                <a16:creationId xmlns:a16="http://schemas.microsoft.com/office/drawing/2014/main" id="{83359054-9378-1642-927A-E3B921C7745D}"/>
              </a:ext>
            </a:extLst>
          </p:cNvPr>
          <p:cNvSpPr>
            <a:spLocks/>
          </p:cNvSpPr>
          <p:nvPr/>
        </p:nvSpPr>
        <p:spPr bwMode="auto">
          <a:xfrm>
            <a:off x="5848350" y="4679951"/>
            <a:ext cx="71438" cy="15875"/>
          </a:xfrm>
          <a:custGeom>
            <a:avLst/>
            <a:gdLst>
              <a:gd name="T0" fmla="*/ 2147483647 w 35"/>
              <a:gd name="T1" fmla="*/ 2147483647 h 8"/>
              <a:gd name="T2" fmla="*/ 0 w 35"/>
              <a:gd name="T3" fmla="*/ 2147483647 h 8"/>
              <a:gd name="T4" fmla="*/ 0 w 35"/>
              <a:gd name="T5" fmla="*/ 2147483647 h 8"/>
              <a:gd name="T6" fmla="*/ 0 w 35"/>
              <a:gd name="T7" fmla="*/ 2147483647 h 8"/>
              <a:gd name="T8" fmla="*/ 0 w 35"/>
              <a:gd name="T9" fmla="*/ 0 h 8"/>
              <a:gd name="T10" fmla="*/ 2147483647 w 35"/>
              <a:gd name="T11" fmla="*/ 0 h 8"/>
              <a:gd name="T12" fmla="*/ 2147483647 w 35"/>
              <a:gd name="T13" fmla="*/ 0 h 8"/>
              <a:gd name="T14" fmla="*/ 2147483647 w 35"/>
              <a:gd name="T15" fmla="*/ 0 h 8"/>
              <a:gd name="T16" fmla="*/ 2147483647 w 35"/>
              <a:gd name="T17" fmla="*/ 0 h 8"/>
              <a:gd name="T18" fmla="*/ 2147483647 w 35"/>
              <a:gd name="T19" fmla="*/ 2147483647 h 8"/>
              <a:gd name="T20" fmla="*/ 2147483647 w 35"/>
              <a:gd name="T21" fmla="*/ 2147483647 h 8"/>
              <a:gd name="T22" fmla="*/ 2147483647 w 35"/>
              <a:gd name="T23" fmla="*/ 2147483647 h 8"/>
              <a:gd name="T24" fmla="*/ 2147483647 w 35"/>
              <a:gd name="T25" fmla="*/ 2147483647 h 8"/>
              <a:gd name="T26" fmla="*/ 2147483647 w 35"/>
              <a:gd name="T27" fmla="*/ 2147483647 h 8"/>
              <a:gd name="T28" fmla="*/ 2147483647 w 35"/>
              <a:gd name="T29" fmla="*/ 2147483647 h 8"/>
              <a:gd name="T30" fmla="*/ 2147483647 w 35"/>
              <a:gd name="T31" fmla="*/ 2147483647 h 8"/>
              <a:gd name="T32" fmla="*/ 2147483647 w 35"/>
              <a:gd name="T33" fmla="*/ 2147483647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8"/>
              <a:gd name="T53" fmla="*/ 35 w 35"/>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8">
                <a:moveTo>
                  <a:pt x="2" y="8"/>
                </a:moveTo>
                <a:lnTo>
                  <a:pt x="0" y="8"/>
                </a:lnTo>
                <a:lnTo>
                  <a:pt x="0" y="6"/>
                </a:lnTo>
                <a:lnTo>
                  <a:pt x="0" y="5"/>
                </a:lnTo>
                <a:lnTo>
                  <a:pt x="0" y="0"/>
                </a:lnTo>
                <a:lnTo>
                  <a:pt x="8" y="0"/>
                </a:lnTo>
                <a:lnTo>
                  <a:pt x="18" y="0"/>
                </a:lnTo>
                <a:lnTo>
                  <a:pt x="27" y="0"/>
                </a:lnTo>
                <a:lnTo>
                  <a:pt x="35" y="0"/>
                </a:lnTo>
                <a:lnTo>
                  <a:pt x="35" y="1"/>
                </a:lnTo>
                <a:lnTo>
                  <a:pt x="35" y="3"/>
                </a:lnTo>
                <a:lnTo>
                  <a:pt x="35" y="6"/>
                </a:lnTo>
                <a:lnTo>
                  <a:pt x="34" y="8"/>
                </a:lnTo>
                <a:lnTo>
                  <a:pt x="26" y="8"/>
                </a:lnTo>
                <a:lnTo>
                  <a:pt x="18" y="8"/>
                </a:lnTo>
                <a:lnTo>
                  <a:pt x="10" y="8"/>
                </a:lnTo>
                <a:lnTo>
                  <a:pt x="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12" name="Freeform 42">
            <a:extLst>
              <a:ext uri="{FF2B5EF4-FFF2-40B4-BE49-F238E27FC236}">
                <a16:creationId xmlns:a16="http://schemas.microsoft.com/office/drawing/2014/main" id="{1D3EC587-DC6F-D649-B411-A55B6537BC9C}"/>
              </a:ext>
            </a:extLst>
          </p:cNvPr>
          <p:cNvSpPr>
            <a:spLocks/>
          </p:cNvSpPr>
          <p:nvPr/>
        </p:nvSpPr>
        <p:spPr bwMode="auto">
          <a:xfrm>
            <a:off x="5767389" y="4546601"/>
            <a:ext cx="103187" cy="15875"/>
          </a:xfrm>
          <a:custGeom>
            <a:avLst/>
            <a:gdLst>
              <a:gd name="T0" fmla="*/ 0 w 51"/>
              <a:gd name="T1" fmla="*/ 2147483647 h 8"/>
              <a:gd name="T2" fmla="*/ 0 w 51"/>
              <a:gd name="T3" fmla="*/ 2147483647 h 8"/>
              <a:gd name="T4" fmla="*/ 0 w 51"/>
              <a:gd name="T5" fmla="*/ 2147483647 h 8"/>
              <a:gd name="T6" fmla="*/ 0 w 51"/>
              <a:gd name="T7" fmla="*/ 2147483647 h 8"/>
              <a:gd name="T8" fmla="*/ 0 w 51"/>
              <a:gd name="T9" fmla="*/ 0 h 8"/>
              <a:gd name="T10" fmla="*/ 2147483647 w 51"/>
              <a:gd name="T11" fmla="*/ 0 h 8"/>
              <a:gd name="T12" fmla="*/ 2147483647 w 51"/>
              <a:gd name="T13" fmla="*/ 0 h 8"/>
              <a:gd name="T14" fmla="*/ 2147483647 w 51"/>
              <a:gd name="T15" fmla="*/ 0 h 8"/>
              <a:gd name="T16" fmla="*/ 2147483647 w 51"/>
              <a:gd name="T17" fmla="*/ 0 h 8"/>
              <a:gd name="T18" fmla="*/ 2147483647 w 51"/>
              <a:gd name="T19" fmla="*/ 0 h 8"/>
              <a:gd name="T20" fmla="*/ 2147483647 w 51"/>
              <a:gd name="T21" fmla="*/ 0 h 8"/>
              <a:gd name="T22" fmla="*/ 2147483647 w 51"/>
              <a:gd name="T23" fmla="*/ 0 h 8"/>
              <a:gd name="T24" fmla="*/ 2147483647 w 51"/>
              <a:gd name="T25" fmla="*/ 0 h 8"/>
              <a:gd name="T26" fmla="*/ 2147483647 w 51"/>
              <a:gd name="T27" fmla="*/ 2147483647 h 8"/>
              <a:gd name="T28" fmla="*/ 2147483647 w 51"/>
              <a:gd name="T29" fmla="*/ 2147483647 h 8"/>
              <a:gd name="T30" fmla="*/ 2147483647 w 51"/>
              <a:gd name="T31" fmla="*/ 2147483647 h 8"/>
              <a:gd name="T32" fmla="*/ 2147483647 w 51"/>
              <a:gd name="T33" fmla="*/ 2147483647 h 8"/>
              <a:gd name="T34" fmla="*/ 2147483647 w 51"/>
              <a:gd name="T35" fmla="*/ 2147483647 h 8"/>
              <a:gd name="T36" fmla="*/ 2147483647 w 51"/>
              <a:gd name="T37" fmla="*/ 2147483647 h 8"/>
              <a:gd name="T38" fmla="*/ 2147483647 w 51"/>
              <a:gd name="T39" fmla="*/ 2147483647 h 8"/>
              <a:gd name="T40" fmla="*/ 2147483647 w 51"/>
              <a:gd name="T41" fmla="*/ 2147483647 h 8"/>
              <a:gd name="T42" fmla="*/ 2147483647 w 51"/>
              <a:gd name="T43" fmla="*/ 2147483647 h 8"/>
              <a:gd name="T44" fmla="*/ 2147483647 w 51"/>
              <a:gd name="T45" fmla="*/ 2147483647 h 8"/>
              <a:gd name="T46" fmla="*/ 2147483647 w 51"/>
              <a:gd name="T47" fmla="*/ 2147483647 h 8"/>
              <a:gd name="T48" fmla="*/ 0 w 51"/>
              <a:gd name="T49" fmla="*/ 2147483647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
              <a:gd name="T76" fmla="*/ 0 h 8"/>
              <a:gd name="T77" fmla="*/ 51 w 51"/>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 h="8">
                <a:moveTo>
                  <a:pt x="0" y="8"/>
                </a:moveTo>
                <a:lnTo>
                  <a:pt x="0" y="7"/>
                </a:lnTo>
                <a:lnTo>
                  <a:pt x="0" y="4"/>
                </a:lnTo>
                <a:lnTo>
                  <a:pt x="0" y="2"/>
                </a:lnTo>
                <a:lnTo>
                  <a:pt x="0" y="0"/>
                </a:lnTo>
                <a:lnTo>
                  <a:pt x="7" y="0"/>
                </a:lnTo>
                <a:lnTo>
                  <a:pt x="13" y="0"/>
                </a:lnTo>
                <a:lnTo>
                  <a:pt x="20" y="0"/>
                </a:lnTo>
                <a:lnTo>
                  <a:pt x="26" y="0"/>
                </a:lnTo>
                <a:lnTo>
                  <a:pt x="32" y="0"/>
                </a:lnTo>
                <a:lnTo>
                  <a:pt x="39" y="0"/>
                </a:lnTo>
                <a:lnTo>
                  <a:pt x="45" y="0"/>
                </a:lnTo>
                <a:lnTo>
                  <a:pt x="51" y="0"/>
                </a:lnTo>
                <a:lnTo>
                  <a:pt x="51" y="2"/>
                </a:lnTo>
                <a:lnTo>
                  <a:pt x="51" y="4"/>
                </a:lnTo>
                <a:lnTo>
                  <a:pt x="51" y="5"/>
                </a:lnTo>
                <a:lnTo>
                  <a:pt x="51" y="7"/>
                </a:lnTo>
                <a:lnTo>
                  <a:pt x="45" y="7"/>
                </a:lnTo>
                <a:lnTo>
                  <a:pt x="39" y="7"/>
                </a:lnTo>
                <a:lnTo>
                  <a:pt x="32" y="7"/>
                </a:lnTo>
                <a:lnTo>
                  <a:pt x="26" y="7"/>
                </a:lnTo>
                <a:lnTo>
                  <a:pt x="20" y="8"/>
                </a:lnTo>
                <a:lnTo>
                  <a:pt x="13" y="8"/>
                </a:lnTo>
                <a:lnTo>
                  <a:pt x="7"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13" name="Freeform 43">
            <a:extLst>
              <a:ext uri="{FF2B5EF4-FFF2-40B4-BE49-F238E27FC236}">
                <a16:creationId xmlns:a16="http://schemas.microsoft.com/office/drawing/2014/main" id="{E56D96FF-D7A0-564F-91C5-B4B7352372F5}"/>
              </a:ext>
            </a:extLst>
          </p:cNvPr>
          <p:cNvSpPr>
            <a:spLocks/>
          </p:cNvSpPr>
          <p:nvPr/>
        </p:nvSpPr>
        <p:spPr bwMode="auto">
          <a:xfrm>
            <a:off x="5907089" y="4459289"/>
            <a:ext cx="53975" cy="15875"/>
          </a:xfrm>
          <a:custGeom>
            <a:avLst/>
            <a:gdLst>
              <a:gd name="T0" fmla="*/ 2147483647 w 27"/>
              <a:gd name="T1" fmla="*/ 2147483647 h 8"/>
              <a:gd name="T2" fmla="*/ 2147483647 w 27"/>
              <a:gd name="T3" fmla="*/ 2147483647 h 8"/>
              <a:gd name="T4" fmla="*/ 0 w 27"/>
              <a:gd name="T5" fmla="*/ 2147483647 h 8"/>
              <a:gd name="T6" fmla="*/ 0 w 27"/>
              <a:gd name="T7" fmla="*/ 2147483647 h 8"/>
              <a:gd name="T8" fmla="*/ 0 w 27"/>
              <a:gd name="T9" fmla="*/ 0 h 8"/>
              <a:gd name="T10" fmla="*/ 2147483647 w 27"/>
              <a:gd name="T11" fmla="*/ 2147483647 h 8"/>
              <a:gd name="T12" fmla="*/ 2147483647 w 27"/>
              <a:gd name="T13" fmla="*/ 2147483647 h 8"/>
              <a:gd name="T14" fmla="*/ 2147483647 w 27"/>
              <a:gd name="T15" fmla="*/ 2147483647 h 8"/>
              <a:gd name="T16" fmla="*/ 2147483647 w 27"/>
              <a:gd name="T17" fmla="*/ 2147483647 h 8"/>
              <a:gd name="T18" fmla="*/ 2147483647 w 27"/>
              <a:gd name="T19" fmla="*/ 2147483647 h 8"/>
              <a:gd name="T20" fmla="*/ 2147483647 w 27"/>
              <a:gd name="T21" fmla="*/ 2147483647 h 8"/>
              <a:gd name="T22" fmla="*/ 2147483647 w 27"/>
              <a:gd name="T23" fmla="*/ 2147483647 h 8"/>
              <a:gd name="T24" fmla="*/ 2147483647 w 27"/>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8"/>
              <a:gd name="T41" fmla="*/ 27 w 27"/>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8">
                <a:moveTo>
                  <a:pt x="3" y="8"/>
                </a:moveTo>
                <a:lnTo>
                  <a:pt x="2" y="8"/>
                </a:lnTo>
                <a:lnTo>
                  <a:pt x="0" y="7"/>
                </a:lnTo>
                <a:lnTo>
                  <a:pt x="0" y="5"/>
                </a:lnTo>
                <a:lnTo>
                  <a:pt x="0" y="0"/>
                </a:lnTo>
                <a:lnTo>
                  <a:pt x="13" y="2"/>
                </a:lnTo>
                <a:lnTo>
                  <a:pt x="21" y="2"/>
                </a:lnTo>
                <a:lnTo>
                  <a:pt x="24" y="4"/>
                </a:lnTo>
                <a:lnTo>
                  <a:pt x="27" y="5"/>
                </a:lnTo>
                <a:lnTo>
                  <a:pt x="22" y="7"/>
                </a:lnTo>
                <a:lnTo>
                  <a:pt x="18" y="8"/>
                </a:lnTo>
                <a:lnTo>
                  <a:pt x="13" y="8"/>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14" name="Freeform 44">
            <a:extLst>
              <a:ext uri="{FF2B5EF4-FFF2-40B4-BE49-F238E27FC236}">
                <a16:creationId xmlns:a16="http://schemas.microsoft.com/office/drawing/2014/main" id="{21FABA91-1D86-904B-ADC9-DE2805EF487B}"/>
              </a:ext>
            </a:extLst>
          </p:cNvPr>
          <p:cNvSpPr>
            <a:spLocks/>
          </p:cNvSpPr>
          <p:nvPr/>
        </p:nvSpPr>
        <p:spPr bwMode="auto">
          <a:xfrm>
            <a:off x="5791201" y="4256089"/>
            <a:ext cx="136525" cy="20637"/>
          </a:xfrm>
          <a:custGeom>
            <a:avLst/>
            <a:gdLst>
              <a:gd name="T0" fmla="*/ 2147483647 w 67"/>
              <a:gd name="T1" fmla="*/ 2147483647 h 10"/>
              <a:gd name="T2" fmla="*/ 0 w 67"/>
              <a:gd name="T3" fmla="*/ 2147483647 h 10"/>
              <a:gd name="T4" fmla="*/ 0 w 67"/>
              <a:gd name="T5" fmla="*/ 2147483647 h 10"/>
              <a:gd name="T6" fmla="*/ 0 w 67"/>
              <a:gd name="T7" fmla="*/ 2147483647 h 10"/>
              <a:gd name="T8" fmla="*/ 0 w 67"/>
              <a:gd name="T9" fmla="*/ 2147483647 h 10"/>
              <a:gd name="T10" fmla="*/ 2147483647 w 67"/>
              <a:gd name="T11" fmla="*/ 2147483647 h 10"/>
              <a:gd name="T12" fmla="*/ 2147483647 w 67"/>
              <a:gd name="T13" fmla="*/ 2147483647 h 10"/>
              <a:gd name="T14" fmla="*/ 2147483647 w 67"/>
              <a:gd name="T15" fmla="*/ 2147483647 h 10"/>
              <a:gd name="T16" fmla="*/ 2147483647 w 67"/>
              <a:gd name="T17" fmla="*/ 0 h 10"/>
              <a:gd name="T18" fmla="*/ 2147483647 w 67"/>
              <a:gd name="T19" fmla="*/ 0 h 10"/>
              <a:gd name="T20" fmla="*/ 2147483647 w 67"/>
              <a:gd name="T21" fmla="*/ 0 h 10"/>
              <a:gd name="T22" fmla="*/ 2147483647 w 67"/>
              <a:gd name="T23" fmla="*/ 0 h 10"/>
              <a:gd name="T24" fmla="*/ 2147483647 w 67"/>
              <a:gd name="T25" fmla="*/ 0 h 10"/>
              <a:gd name="T26" fmla="*/ 2147483647 w 67"/>
              <a:gd name="T27" fmla="*/ 2147483647 h 10"/>
              <a:gd name="T28" fmla="*/ 2147483647 w 67"/>
              <a:gd name="T29" fmla="*/ 2147483647 h 10"/>
              <a:gd name="T30" fmla="*/ 2147483647 w 67"/>
              <a:gd name="T31" fmla="*/ 2147483647 h 10"/>
              <a:gd name="T32" fmla="*/ 2147483647 w 67"/>
              <a:gd name="T33" fmla="*/ 2147483647 h 10"/>
              <a:gd name="T34" fmla="*/ 2147483647 w 67"/>
              <a:gd name="T35" fmla="*/ 2147483647 h 10"/>
              <a:gd name="T36" fmla="*/ 2147483647 w 67"/>
              <a:gd name="T37" fmla="*/ 2147483647 h 10"/>
              <a:gd name="T38" fmla="*/ 2147483647 w 67"/>
              <a:gd name="T39" fmla="*/ 2147483647 h 10"/>
              <a:gd name="T40" fmla="*/ 2147483647 w 67"/>
              <a:gd name="T41" fmla="*/ 2147483647 h 10"/>
              <a:gd name="T42" fmla="*/ 2147483647 w 67"/>
              <a:gd name="T43" fmla="*/ 2147483647 h 10"/>
              <a:gd name="T44" fmla="*/ 2147483647 w 67"/>
              <a:gd name="T45" fmla="*/ 2147483647 h 10"/>
              <a:gd name="T46" fmla="*/ 2147483647 w 67"/>
              <a:gd name="T47" fmla="*/ 2147483647 h 10"/>
              <a:gd name="T48" fmla="*/ 2147483647 w 67"/>
              <a:gd name="T49" fmla="*/ 2147483647 h 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10"/>
              <a:gd name="T77" fmla="*/ 67 w 67"/>
              <a:gd name="T78" fmla="*/ 10 h 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10">
                <a:moveTo>
                  <a:pt x="1" y="10"/>
                </a:moveTo>
                <a:lnTo>
                  <a:pt x="0" y="8"/>
                </a:lnTo>
                <a:lnTo>
                  <a:pt x="0" y="5"/>
                </a:lnTo>
                <a:lnTo>
                  <a:pt x="0" y="3"/>
                </a:lnTo>
                <a:lnTo>
                  <a:pt x="0" y="2"/>
                </a:lnTo>
                <a:lnTo>
                  <a:pt x="8" y="2"/>
                </a:lnTo>
                <a:lnTo>
                  <a:pt x="16" y="2"/>
                </a:lnTo>
                <a:lnTo>
                  <a:pt x="24" y="2"/>
                </a:lnTo>
                <a:lnTo>
                  <a:pt x="33" y="0"/>
                </a:lnTo>
                <a:lnTo>
                  <a:pt x="41" y="0"/>
                </a:lnTo>
                <a:lnTo>
                  <a:pt x="49" y="0"/>
                </a:lnTo>
                <a:lnTo>
                  <a:pt x="57" y="0"/>
                </a:lnTo>
                <a:lnTo>
                  <a:pt x="65" y="0"/>
                </a:lnTo>
                <a:lnTo>
                  <a:pt x="67" y="2"/>
                </a:lnTo>
                <a:lnTo>
                  <a:pt x="65" y="5"/>
                </a:lnTo>
                <a:lnTo>
                  <a:pt x="63" y="8"/>
                </a:lnTo>
                <a:lnTo>
                  <a:pt x="55" y="8"/>
                </a:lnTo>
                <a:lnTo>
                  <a:pt x="47" y="8"/>
                </a:lnTo>
                <a:lnTo>
                  <a:pt x="39" y="8"/>
                </a:lnTo>
                <a:lnTo>
                  <a:pt x="31" y="8"/>
                </a:lnTo>
                <a:lnTo>
                  <a:pt x="24" y="8"/>
                </a:lnTo>
                <a:lnTo>
                  <a:pt x="17" y="8"/>
                </a:lnTo>
                <a:lnTo>
                  <a:pt x="9" y="10"/>
                </a:lnTo>
                <a:lnTo>
                  <a:pt x="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15" name="Freeform 45">
            <a:extLst>
              <a:ext uri="{FF2B5EF4-FFF2-40B4-BE49-F238E27FC236}">
                <a16:creationId xmlns:a16="http://schemas.microsoft.com/office/drawing/2014/main" id="{9053C727-BB8B-974A-A9BE-F695C99FBFFC}"/>
              </a:ext>
            </a:extLst>
          </p:cNvPr>
          <p:cNvSpPr>
            <a:spLocks/>
          </p:cNvSpPr>
          <p:nvPr/>
        </p:nvSpPr>
        <p:spPr bwMode="auto">
          <a:xfrm>
            <a:off x="5926139" y="4100514"/>
            <a:ext cx="46037" cy="20637"/>
          </a:xfrm>
          <a:custGeom>
            <a:avLst/>
            <a:gdLst>
              <a:gd name="T0" fmla="*/ 2147483647 w 22"/>
              <a:gd name="T1" fmla="*/ 2147483647 h 10"/>
              <a:gd name="T2" fmla="*/ 2147483647 w 22"/>
              <a:gd name="T3" fmla="*/ 2147483647 h 10"/>
              <a:gd name="T4" fmla="*/ 2147483647 w 22"/>
              <a:gd name="T5" fmla="*/ 2147483647 h 10"/>
              <a:gd name="T6" fmla="*/ 2147483647 w 22"/>
              <a:gd name="T7" fmla="*/ 2147483647 h 10"/>
              <a:gd name="T8" fmla="*/ 2147483647 w 22"/>
              <a:gd name="T9" fmla="*/ 2147483647 h 10"/>
              <a:gd name="T10" fmla="*/ 0 w 22"/>
              <a:gd name="T11" fmla="*/ 2147483647 h 10"/>
              <a:gd name="T12" fmla="*/ 0 w 22"/>
              <a:gd name="T13" fmla="*/ 2147483647 h 10"/>
              <a:gd name="T14" fmla="*/ 0 w 22"/>
              <a:gd name="T15" fmla="*/ 2147483647 h 10"/>
              <a:gd name="T16" fmla="*/ 0 w 22"/>
              <a:gd name="T17" fmla="*/ 0 h 10"/>
              <a:gd name="T18" fmla="*/ 2147483647 w 22"/>
              <a:gd name="T19" fmla="*/ 2147483647 h 10"/>
              <a:gd name="T20" fmla="*/ 2147483647 w 22"/>
              <a:gd name="T21" fmla="*/ 2147483647 h 10"/>
              <a:gd name="T22" fmla="*/ 2147483647 w 22"/>
              <a:gd name="T23" fmla="*/ 2147483647 h 10"/>
              <a:gd name="T24" fmla="*/ 2147483647 w 22"/>
              <a:gd name="T25" fmla="*/ 2147483647 h 10"/>
              <a:gd name="T26" fmla="*/ 2147483647 w 22"/>
              <a:gd name="T27" fmla="*/ 2147483647 h 10"/>
              <a:gd name="T28" fmla="*/ 2147483647 w 22"/>
              <a:gd name="T29" fmla="*/ 2147483647 h 10"/>
              <a:gd name="T30" fmla="*/ 2147483647 w 22"/>
              <a:gd name="T31" fmla="*/ 2147483647 h 10"/>
              <a:gd name="T32" fmla="*/ 2147483647 w 22"/>
              <a:gd name="T33" fmla="*/ 2147483647 h 10"/>
              <a:gd name="T34" fmla="*/ 2147483647 w 22"/>
              <a:gd name="T35" fmla="*/ 2147483647 h 10"/>
              <a:gd name="T36" fmla="*/ 2147483647 w 22"/>
              <a:gd name="T37" fmla="*/ 2147483647 h 10"/>
              <a:gd name="T38" fmla="*/ 2147483647 w 22"/>
              <a:gd name="T39" fmla="*/ 2147483647 h 10"/>
              <a:gd name="T40" fmla="*/ 2147483647 w 22"/>
              <a:gd name="T41" fmla="*/ 2147483647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0"/>
              <a:gd name="T65" fmla="*/ 22 w 22"/>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0">
                <a:moveTo>
                  <a:pt x="8" y="10"/>
                </a:moveTo>
                <a:lnTo>
                  <a:pt x="6" y="8"/>
                </a:lnTo>
                <a:lnTo>
                  <a:pt x="5" y="8"/>
                </a:lnTo>
                <a:lnTo>
                  <a:pt x="3" y="8"/>
                </a:lnTo>
                <a:lnTo>
                  <a:pt x="2" y="7"/>
                </a:lnTo>
                <a:lnTo>
                  <a:pt x="0" y="5"/>
                </a:lnTo>
                <a:lnTo>
                  <a:pt x="0" y="3"/>
                </a:lnTo>
                <a:lnTo>
                  <a:pt x="0" y="2"/>
                </a:lnTo>
                <a:lnTo>
                  <a:pt x="0" y="0"/>
                </a:lnTo>
                <a:lnTo>
                  <a:pt x="5" y="2"/>
                </a:lnTo>
                <a:lnTo>
                  <a:pt x="11" y="2"/>
                </a:lnTo>
                <a:lnTo>
                  <a:pt x="16" y="2"/>
                </a:lnTo>
                <a:lnTo>
                  <a:pt x="22" y="3"/>
                </a:lnTo>
                <a:lnTo>
                  <a:pt x="22" y="5"/>
                </a:lnTo>
                <a:lnTo>
                  <a:pt x="22" y="7"/>
                </a:lnTo>
                <a:lnTo>
                  <a:pt x="22" y="8"/>
                </a:lnTo>
                <a:lnTo>
                  <a:pt x="22" y="10"/>
                </a:lnTo>
                <a:lnTo>
                  <a:pt x="19" y="10"/>
                </a:lnTo>
                <a:lnTo>
                  <a:pt x="16" y="10"/>
                </a:lnTo>
                <a:lnTo>
                  <a:pt x="11" y="10"/>
                </a:lnTo>
                <a:lnTo>
                  <a:pt x="8"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aphicFrame>
        <p:nvGraphicFramePr>
          <p:cNvPr id="1374254" name="Object 4">
            <a:extLst>
              <a:ext uri="{FF2B5EF4-FFF2-40B4-BE49-F238E27FC236}">
                <a16:creationId xmlns:a16="http://schemas.microsoft.com/office/drawing/2014/main" id="{B905AD55-E729-8044-A728-1FCCE8B97B31}"/>
              </a:ext>
            </a:extLst>
          </p:cNvPr>
          <p:cNvGraphicFramePr>
            <a:graphicFrameLocks noChangeAspect="1"/>
          </p:cNvGraphicFramePr>
          <p:nvPr/>
        </p:nvGraphicFramePr>
        <p:xfrm>
          <a:off x="4881563" y="3287713"/>
          <a:ext cx="671512" cy="633412"/>
        </p:xfrm>
        <a:graphic>
          <a:graphicData uri="http://schemas.openxmlformats.org/presentationml/2006/ole">
            <mc:AlternateContent xmlns:mc="http://schemas.openxmlformats.org/markup-compatibility/2006">
              <mc:Choice xmlns:v="urn:schemas-microsoft-com:vml" Requires="v">
                <p:oleObj spid="_x0000_s64865" name="CorelDRAW" r:id="rId8" imgW="1562100" imgH="1473200" progId="CorelDRAW.Graphic.11">
                  <p:embed/>
                </p:oleObj>
              </mc:Choice>
              <mc:Fallback>
                <p:oleObj name="CorelDRAW" r:id="rId8" imgW="1562100" imgH="1473200" progId="CorelDRAW.Graphic.11">
                  <p:embed/>
                  <p:pic>
                    <p:nvPicPr>
                      <p:cNvPr id="1374254" name="Object 4">
                        <a:extLst>
                          <a:ext uri="{FF2B5EF4-FFF2-40B4-BE49-F238E27FC236}">
                            <a16:creationId xmlns:a16="http://schemas.microsoft.com/office/drawing/2014/main" id="{B905AD55-E729-8044-A728-1FCCE8B97B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1563" y="3287713"/>
                        <a:ext cx="671512"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7117" name="Rectangle 47">
            <a:extLst>
              <a:ext uri="{FF2B5EF4-FFF2-40B4-BE49-F238E27FC236}">
                <a16:creationId xmlns:a16="http://schemas.microsoft.com/office/drawing/2014/main" id="{C573417E-0609-044D-A37C-DE76F0EB7BF2}"/>
              </a:ext>
            </a:extLst>
          </p:cNvPr>
          <p:cNvSpPr>
            <a:spLocks noChangeArrowheads="1"/>
          </p:cNvSpPr>
          <p:nvPr/>
        </p:nvSpPr>
        <p:spPr bwMode="auto">
          <a:xfrm>
            <a:off x="4676775" y="3781425"/>
            <a:ext cx="914400" cy="304800"/>
          </a:xfrm>
          <a:prstGeom prst="rect">
            <a:avLst/>
          </a:prstGeom>
          <a:solidFill>
            <a:srgbClr val="3366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aphicFrame>
        <p:nvGraphicFramePr>
          <p:cNvPr id="1374256" name="Object 5">
            <a:extLst>
              <a:ext uri="{FF2B5EF4-FFF2-40B4-BE49-F238E27FC236}">
                <a16:creationId xmlns:a16="http://schemas.microsoft.com/office/drawing/2014/main" id="{6935458D-0CE2-F045-8760-DE038822A805}"/>
              </a:ext>
            </a:extLst>
          </p:cNvPr>
          <p:cNvGraphicFramePr>
            <a:graphicFrameLocks noChangeAspect="1"/>
          </p:cNvGraphicFramePr>
          <p:nvPr/>
        </p:nvGraphicFramePr>
        <p:xfrm>
          <a:off x="2806700" y="3406776"/>
          <a:ext cx="4711700" cy="2003425"/>
        </p:xfrm>
        <a:graphic>
          <a:graphicData uri="http://schemas.openxmlformats.org/presentationml/2006/ole">
            <mc:AlternateContent xmlns:mc="http://schemas.openxmlformats.org/markup-compatibility/2006">
              <mc:Choice xmlns:v="urn:schemas-microsoft-com:vml" Requires="v">
                <p:oleObj spid="_x0000_s64866" name="CorelDRAW" r:id="rId10" imgW="14147800" imgH="6019800" progId="CorelDRAW.Graphic.11">
                  <p:embed/>
                </p:oleObj>
              </mc:Choice>
              <mc:Fallback>
                <p:oleObj name="CorelDRAW" r:id="rId10" imgW="14147800" imgH="6019800" progId="CorelDRAW.Graphic.11">
                  <p:embed/>
                  <p:pic>
                    <p:nvPicPr>
                      <p:cNvPr id="1374256" name="Object 5">
                        <a:extLst>
                          <a:ext uri="{FF2B5EF4-FFF2-40B4-BE49-F238E27FC236}">
                            <a16:creationId xmlns:a16="http://schemas.microsoft.com/office/drawing/2014/main" id="{6935458D-0CE2-F045-8760-DE038822A80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6700" y="3406776"/>
                        <a:ext cx="4711700" cy="200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2" name="Group 49">
            <a:extLst>
              <a:ext uri="{FF2B5EF4-FFF2-40B4-BE49-F238E27FC236}">
                <a16:creationId xmlns:a16="http://schemas.microsoft.com/office/drawing/2014/main" id="{8BE67D43-C41D-AB4B-9C01-B885E7BBC5C7}"/>
              </a:ext>
            </a:extLst>
          </p:cNvPr>
          <p:cNvGrpSpPr>
            <a:grpSpLocks/>
          </p:cNvGrpSpPr>
          <p:nvPr/>
        </p:nvGrpSpPr>
        <p:grpSpPr bwMode="auto">
          <a:xfrm>
            <a:off x="5894388" y="2255839"/>
            <a:ext cx="2982912" cy="1423987"/>
            <a:chOff x="3185" y="1432"/>
            <a:chExt cx="1879" cy="897"/>
          </a:xfrm>
        </p:grpSpPr>
        <p:graphicFrame>
          <p:nvGraphicFramePr>
            <p:cNvPr id="47129" name="Object 6">
              <a:extLst>
                <a:ext uri="{FF2B5EF4-FFF2-40B4-BE49-F238E27FC236}">
                  <a16:creationId xmlns:a16="http://schemas.microsoft.com/office/drawing/2014/main" id="{914ADC69-BBCD-AE4E-8E1B-3C4B3854384E}"/>
                </a:ext>
              </a:extLst>
            </p:cNvPr>
            <p:cNvGraphicFramePr>
              <a:graphicFrameLocks noChangeAspect="1"/>
            </p:cNvGraphicFramePr>
            <p:nvPr/>
          </p:nvGraphicFramePr>
          <p:xfrm>
            <a:off x="3637" y="2002"/>
            <a:ext cx="966" cy="327"/>
          </p:xfrm>
          <a:graphic>
            <a:graphicData uri="http://schemas.openxmlformats.org/presentationml/2006/ole">
              <mc:AlternateContent xmlns:mc="http://schemas.openxmlformats.org/markup-compatibility/2006">
                <mc:Choice xmlns:v="urn:schemas-microsoft-com:vml" Requires="v">
                  <p:oleObj spid="_x0000_s64867" name="CorelDRAW" r:id="rId12" imgW="4610100" imgH="1549400" progId="CorelDRAW.Graphic.11">
                    <p:embed/>
                  </p:oleObj>
                </mc:Choice>
                <mc:Fallback>
                  <p:oleObj name="CorelDRAW" r:id="rId12" imgW="4610100" imgH="1549400" progId="CorelDRAW.Graphic.11">
                    <p:embed/>
                    <p:pic>
                      <p:nvPicPr>
                        <p:cNvPr id="47129" name="Object 6">
                          <a:extLst>
                            <a:ext uri="{FF2B5EF4-FFF2-40B4-BE49-F238E27FC236}">
                              <a16:creationId xmlns:a16="http://schemas.microsoft.com/office/drawing/2014/main" id="{914ADC69-BBCD-AE4E-8E1B-3C4B3854384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37" y="2002"/>
                          <a:ext cx="96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7130" name="Freeform 51">
              <a:extLst>
                <a:ext uri="{FF2B5EF4-FFF2-40B4-BE49-F238E27FC236}">
                  <a16:creationId xmlns:a16="http://schemas.microsoft.com/office/drawing/2014/main" id="{CE77E787-184D-BF4B-A2F9-8B173BDBA52D}"/>
                </a:ext>
              </a:extLst>
            </p:cNvPr>
            <p:cNvSpPr>
              <a:spLocks/>
            </p:cNvSpPr>
            <p:nvPr/>
          </p:nvSpPr>
          <p:spPr bwMode="auto">
            <a:xfrm>
              <a:off x="4335" y="2248"/>
              <a:ext cx="41" cy="9"/>
            </a:xfrm>
            <a:custGeom>
              <a:avLst/>
              <a:gdLst>
                <a:gd name="T0" fmla="*/ 5597 w 32"/>
                <a:gd name="T1" fmla="*/ 3664 h 7"/>
                <a:gd name="T2" fmla="*/ 4368 w 32"/>
                <a:gd name="T3" fmla="*/ 3664 h 7"/>
                <a:gd name="T4" fmla="*/ 3104 w 32"/>
                <a:gd name="T5" fmla="*/ 3664 h 7"/>
                <a:gd name="T6" fmla="*/ 1476 w 32"/>
                <a:gd name="T7" fmla="*/ 3664 h 7"/>
                <a:gd name="T8" fmla="*/ 0 w 32"/>
                <a:gd name="T9" fmla="*/ 3664 h 7"/>
                <a:gd name="T10" fmla="*/ 0 w 32"/>
                <a:gd name="T11" fmla="*/ 2561 h 7"/>
                <a:gd name="T12" fmla="*/ 0 w 32"/>
                <a:gd name="T13" fmla="*/ 1992 h 7"/>
                <a:gd name="T14" fmla="*/ 0 w 32"/>
                <a:gd name="T15" fmla="*/ 1205 h 7"/>
                <a:gd name="T16" fmla="*/ 0 w 32"/>
                <a:gd name="T17" fmla="*/ 0 h 7"/>
                <a:gd name="T18" fmla="*/ 8213 w 32"/>
                <a:gd name="T19" fmla="*/ 1205 h 7"/>
                <a:gd name="T20" fmla="*/ 12315 w 32"/>
                <a:gd name="T21" fmla="*/ 1205 h 7"/>
                <a:gd name="T22" fmla="*/ 14696 w 32"/>
                <a:gd name="T23" fmla="*/ 1992 h 7"/>
                <a:gd name="T24" fmla="*/ 15779 w 32"/>
                <a:gd name="T25" fmla="*/ 2561 h 7"/>
                <a:gd name="T26" fmla="*/ 13483 w 32"/>
                <a:gd name="T27" fmla="*/ 2561 h 7"/>
                <a:gd name="T28" fmla="*/ 10718 w 32"/>
                <a:gd name="T29" fmla="*/ 2561 h 7"/>
                <a:gd name="T30" fmla="*/ 8365 w 32"/>
                <a:gd name="T31" fmla="*/ 3664 h 7"/>
                <a:gd name="T32" fmla="*/ 5597 w 32"/>
                <a:gd name="T33" fmla="*/ 3664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7"/>
                <a:gd name="T53" fmla="*/ 32 w 32"/>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7">
                  <a:moveTo>
                    <a:pt x="12" y="7"/>
                  </a:moveTo>
                  <a:lnTo>
                    <a:pt x="9" y="7"/>
                  </a:lnTo>
                  <a:lnTo>
                    <a:pt x="6" y="7"/>
                  </a:lnTo>
                  <a:lnTo>
                    <a:pt x="3" y="7"/>
                  </a:lnTo>
                  <a:lnTo>
                    <a:pt x="0" y="7"/>
                  </a:lnTo>
                  <a:lnTo>
                    <a:pt x="0" y="5"/>
                  </a:lnTo>
                  <a:lnTo>
                    <a:pt x="0" y="4"/>
                  </a:lnTo>
                  <a:lnTo>
                    <a:pt x="0" y="2"/>
                  </a:lnTo>
                  <a:lnTo>
                    <a:pt x="0" y="0"/>
                  </a:lnTo>
                  <a:lnTo>
                    <a:pt x="16" y="2"/>
                  </a:lnTo>
                  <a:lnTo>
                    <a:pt x="25" y="2"/>
                  </a:lnTo>
                  <a:lnTo>
                    <a:pt x="30" y="4"/>
                  </a:lnTo>
                  <a:lnTo>
                    <a:pt x="32" y="5"/>
                  </a:lnTo>
                  <a:lnTo>
                    <a:pt x="27" y="5"/>
                  </a:lnTo>
                  <a:lnTo>
                    <a:pt x="22" y="5"/>
                  </a:lnTo>
                  <a:lnTo>
                    <a:pt x="17" y="7"/>
                  </a:lnTo>
                  <a:lnTo>
                    <a:pt x="1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31" name="Freeform 52">
              <a:extLst>
                <a:ext uri="{FF2B5EF4-FFF2-40B4-BE49-F238E27FC236}">
                  <a16:creationId xmlns:a16="http://schemas.microsoft.com/office/drawing/2014/main" id="{58D661A6-C431-D443-BBDC-BF6C63D0B874}"/>
                </a:ext>
              </a:extLst>
            </p:cNvPr>
            <p:cNvSpPr>
              <a:spLocks/>
            </p:cNvSpPr>
            <p:nvPr/>
          </p:nvSpPr>
          <p:spPr bwMode="auto">
            <a:xfrm>
              <a:off x="3869" y="2231"/>
              <a:ext cx="82" cy="7"/>
            </a:xfrm>
            <a:custGeom>
              <a:avLst/>
              <a:gdLst>
                <a:gd name="T0" fmla="*/ 25903 w 64"/>
                <a:gd name="T1" fmla="*/ 302 h 6"/>
                <a:gd name="T2" fmla="*/ 18072 w 64"/>
                <a:gd name="T3" fmla="*/ 259 h 6"/>
                <a:gd name="T4" fmla="*/ 12570 w 64"/>
                <a:gd name="T5" fmla="*/ 259 h 6"/>
                <a:gd name="T6" fmla="*/ 8592 w 64"/>
                <a:gd name="T7" fmla="*/ 190 h 6"/>
                <a:gd name="T8" fmla="*/ 5234 w 64"/>
                <a:gd name="T9" fmla="*/ 190 h 6"/>
                <a:gd name="T10" fmla="*/ 3977 w 64"/>
                <a:gd name="T11" fmla="*/ 190 h 6"/>
                <a:gd name="T12" fmla="*/ 2423 w 64"/>
                <a:gd name="T13" fmla="*/ 2 h 6"/>
                <a:gd name="T14" fmla="*/ 1152 w 64"/>
                <a:gd name="T15" fmla="*/ 2 h 6"/>
                <a:gd name="T16" fmla="*/ 0 w 64"/>
                <a:gd name="T17" fmla="*/ 0 h 6"/>
                <a:gd name="T18" fmla="*/ 3977 w 64"/>
                <a:gd name="T19" fmla="*/ 0 h 6"/>
                <a:gd name="T20" fmla="*/ 8213 w 64"/>
                <a:gd name="T21" fmla="*/ 0 h 6"/>
                <a:gd name="T22" fmla="*/ 11009 w 64"/>
                <a:gd name="T23" fmla="*/ 0 h 6"/>
                <a:gd name="T24" fmla="*/ 15083 w 64"/>
                <a:gd name="T25" fmla="*/ 0 h 6"/>
                <a:gd name="T26" fmla="*/ 19189 w 64"/>
                <a:gd name="T27" fmla="*/ 0 h 6"/>
                <a:gd name="T28" fmla="*/ 22542 w 64"/>
                <a:gd name="T29" fmla="*/ 2 h 6"/>
                <a:gd name="T30" fmla="*/ 27369 w 64"/>
                <a:gd name="T31" fmla="*/ 190 h 6"/>
                <a:gd name="T32" fmla="*/ 31501 w 64"/>
                <a:gd name="T33" fmla="*/ 259 h 6"/>
                <a:gd name="T34" fmla="*/ 29848 w 64"/>
                <a:gd name="T35" fmla="*/ 259 h 6"/>
                <a:gd name="T36" fmla="*/ 28882 w 64"/>
                <a:gd name="T37" fmla="*/ 259 h 6"/>
                <a:gd name="T38" fmla="*/ 27369 w 64"/>
                <a:gd name="T39" fmla="*/ 259 h 6"/>
                <a:gd name="T40" fmla="*/ 25903 w 64"/>
                <a:gd name="T41" fmla="*/ 302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6"/>
                <a:gd name="T65" fmla="*/ 64 w 64"/>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6">
                  <a:moveTo>
                    <a:pt x="53" y="6"/>
                  </a:moveTo>
                  <a:lnTo>
                    <a:pt x="37" y="5"/>
                  </a:lnTo>
                  <a:lnTo>
                    <a:pt x="26" y="5"/>
                  </a:lnTo>
                  <a:lnTo>
                    <a:pt x="18" y="3"/>
                  </a:lnTo>
                  <a:lnTo>
                    <a:pt x="11" y="3"/>
                  </a:lnTo>
                  <a:lnTo>
                    <a:pt x="8" y="3"/>
                  </a:lnTo>
                  <a:lnTo>
                    <a:pt x="5" y="2"/>
                  </a:lnTo>
                  <a:lnTo>
                    <a:pt x="2" y="2"/>
                  </a:lnTo>
                  <a:lnTo>
                    <a:pt x="0" y="0"/>
                  </a:lnTo>
                  <a:lnTo>
                    <a:pt x="8" y="0"/>
                  </a:lnTo>
                  <a:lnTo>
                    <a:pt x="16" y="0"/>
                  </a:lnTo>
                  <a:lnTo>
                    <a:pt x="23" y="0"/>
                  </a:lnTo>
                  <a:lnTo>
                    <a:pt x="31" y="0"/>
                  </a:lnTo>
                  <a:lnTo>
                    <a:pt x="39" y="0"/>
                  </a:lnTo>
                  <a:lnTo>
                    <a:pt x="46" y="2"/>
                  </a:lnTo>
                  <a:lnTo>
                    <a:pt x="56" y="3"/>
                  </a:lnTo>
                  <a:lnTo>
                    <a:pt x="64" y="5"/>
                  </a:lnTo>
                  <a:lnTo>
                    <a:pt x="61" y="5"/>
                  </a:lnTo>
                  <a:lnTo>
                    <a:pt x="59" y="5"/>
                  </a:lnTo>
                  <a:lnTo>
                    <a:pt x="56" y="5"/>
                  </a:lnTo>
                  <a:lnTo>
                    <a:pt x="5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32" name="Freeform 53">
              <a:extLst>
                <a:ext uri="{FF2B5EF4-FFF2-40B4-BE49-F238E27FC236}">
                  <a16:creationId xmlns:a16="http://schemas.microsoft.com/office/drawing/2014/main" id="{E6F328A0-2015-F34A-ADF5-DA0859889C53}"/>
                </a:ext>
              </a:extLst>
            </p:cNvPr>
            <p:cNvSpPr>
              <a:spLocks/>
            </p:cNvSpPr>
            <p:nvPr/>
          </p:nvSpPr>
          <p:spPr bwMode="auto">
            <a:xfrm>
              <a:off x="4321" y="2175"/>
              <a:ext cx="76" cy="11"/>
            </a:xfrm>
            <a:custGeom>
              <a:avLst/>
              <a:gdLst>
                <a:gd name="T0" fmla="*/ 0 w 59"/>
                <a:gd name="T1" fmla="*/ 23485 h 8"/>
                <a:gd name="T2" fmla="*/ 0 w 59"/>
                <a:gd name="T3" fmla="*/ 17080 h 8"/>
                <a:gd name="T4" fmla="*/ 1 w 59"/>
                <a:gd name="T5" fmla="*/ 15593 h 8"/>
                <a:gd name="T6" fmla="*/ 1 w 59"/>
                <a:gd name="T7" fmla="*/ 15593 h 8"/>
                <a:gd name="T8" fmla="*/ 1 w 59"/>
                <a:gd name="T9" fmla="*/ 9034 h 8"/>
                <a:gd name="T10" fmla="*/ 3837 w 59"/>
                <a:gd name="T11" fmla="*/ 9034 h 8"/>
                <a:gd name="T12" fmla="*/ 7838 w 59"/>
                <a:gd name="T13" fmla="*/ 6570 h 8"/>
                <a:gd name="T14" fmla="*/ 12023 w 59"/>
                <a:gd name="T15" fmla="*/ 6570 h 8"/>
                <a:gd name="T16" fmla="*/ 16752 w 59"/>
                <a:gd name="T17" fmla="*/ 0 h 8"/>
                <a:gd name="T18" fmla="*/ 21277 w 59"/>
                <a:gd name="T19" fmla="*/ 0 h 8"/>
                <a:gd name="T20" fmla="*/ 25697 w 59"/>
                <a:gd name="T21" fmla="*/ 0 h 8"/>
                <a:gd name="T22" fmla="*/ 29087 w 59"/>
                <a:gd name="T23" fmla="*/ 6570 h 8"/>
                <a:gd name="T24" fmla="*/ 33101 w 59"/>
                <a:gd name="T25" fmla="*/ 9034 h 8"/>
                <a:gd name="T26" fmla="*/ 30776 w 59"/>
                <a:gd name="T27" fmla="*/ 15593 h 8"/>
                <a:gd name="T28" fmla="*/ 26774 w 59"/>
                <a:gd name="T29" fmla="*/ 17080 h 8"/>
                <a:gd name="T30" fmla="*/ 21579 w 59"/>
                <a:gd name="T31" fmla="*/ 17080 h 8"/>
                <a:gd name="T32" fmla="*/ 16752 w 59"/>
                <a:gd name="T33" fmla="*/ 23485 h 8"/>
                <a:gd name="T34" fmla="*/ 10565 w 59"/>
                <a:gd name="T35" fmla="*/ 23485 h 8"/>
                <a:gd name="T36" fmla="*/ 6085 w 59"/>
                <a:gd name="T37" fmla="*/ 23485 h 8"/>
                <a:gd name="T38" fmla="*/ 1586 w 59"/>
                <a:gd name="T39" fmla="*/ 23485 h 8"/>
                <a:gd name="T40" fmla="*/ 0 w 59"/>
                <a:gd name="T41" fmla="*/ 23485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9"/>
                <a:gd name="T64" fmla="*/ 0 h 8"/>
                <a:gd name="T65" fmla="*/ 59 w 59"/>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9" h="8">
                  <a:moveTo>
                    <a:pt x="0" y="8"/>
                  </a:moveTo>
                  <a:lnTo>
                    <a:pt x="0" y="6"/>
                  </a:lnTo>
                  <a:lnTo>
                    <a:pt x="1" y="5"/>
                  </a:lnTo>
                  <a:lnTo>
                    <a:pt x="1" y="3"/>
                  </a:lnTo>
                  <a:lnTo>
                    <a:pt x="7" y="3"/>
                  </a:lnTo>
                  <a:lnTo>
                    <a:pt x="14" y="2"/>
                  </a:lnTo>
                  <a:lnTo>
                    <a:pt x="22" y="2"/>
                  </a:lnTo>
                  <a:lnTo>
                    <a:pt x="30" y="0"/>
                  </a:lnTo>
                  <a:lnTo>
                    <a:pt x="38" y="0"/>
                  </a:lnTo>
                  <a:lnTo>
                    <a:pt x="46" y="0"/>
                  </a:lnTo>
                  <a:lnTo>
                    <a:pt x="52" y="2"/>
                  </a:lnTo>
                  <a:lnTo>
                    <a:pt x="59" y="3"/>
                  </a:lnTo>
                  <a:lnTo>
                    <a:pt x="55" y="5"/>
                  </a:lnTo>
                  <a:lnTo>
                    <a:pt x="47" y="6"/>
                  </a:lnTo>
                  <a:lnTo>
                    <a:pt x="39" y="6"/>
                  </a:lnTo>
                  <a:lnTo>
                    <a:pt x="30" y="8"/>
                  </a:lnTo>
                  <a:lnTo>
                    <a:pt x="19" y="8"/>
                  </a:lnTo>
                  <a:lnTo>
                    <a:pt x="11" y="8"/>
                  </a:lnTo>
                  <a:lnTo>
                    <a:pt x="3"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33" name="Freeform 54">
              <a:extLst>
                <a:ext uri="{FF2B5EF4-FFF2-40B4-BE49-F238E27FC236}">
                  <a16:creationId xmlns:a16="http://schemas.microsoft.com/office/drawing/2014/main" id="{45EA4CAF-BF48-F549-BDCD-EE20A071B6B9}"/>
                </a:ext>
              </a:extLst>
            </p:cNvPr>
            <p:cNvSpPr>
              <a:spLocks/>
            </p:cNvSpPr>
            <p:nvPr/>
          </p:nvSpPr>
          <p:spPr bwMode="auto">
            <a:xfrm>
              <a:off x="3892" y="2168"/>
              <a:ext cx="45" cy="10"/>
            </a:xfrm>
            <a:custGeom>
              <a:avLst/>
              <a:gdLst>
                <a:gd name="T0" fmla="*/ 8999 w 35"/>
                <a:gd name="T1" fmla="*/ 2170 h 8"/>
                <a:gd name="T2" fmla="*/ 6999 w 35"/>
                <a:gd name="T3" fmla="*/ 2170 h 8"/>
                <a:gd name="T4" fmla="*/ 4711 w 35"/>
                <a:gd name="T5" fmla="*/ 1736 h 8"/>
                <a:gd name="T6" fmla="*/ 2561 w 35"/>
                <a:gd name="T7" fmla="*/ 1736 h 8"/>
                <a:gd name="T8" fmla="*/ 0 w 35"/>
                <a:gd name="T9" fmla="*/ 1736 h 8"/>
                <a:gd name="T10" fmla="*/ 0 w 35"/>
                <a:gd name="T11" fmla="*/ 1111 h 8"/>
                <a:gd name="T12" fmla="*/ 0 w 35"/>
                <a:gd name="T13" fmla="*/ 889 h 8"/>
                <a:gd name="T14" fmla="*/ 0 w 35"/>
                <a:gd name="T15" fmla="*/ 1 h 8"/>
                <a:gd name="T16" fmla="*/ 0 w 35"/>
                <a:gd name="T17" fmla="*/ 0 h 8"/>
                <a:gd name="T18" fmla="*/ 4234 w 35"/>
                <a:gd name="T19" fmla="*/ 0 h 8"/>
                <a:gd name="T20" fmla="*/ 8999 w 35"/>
                <a:gd name="T21" fmla="*/ 0 h 8"/>
                <a:gd name="T22" fmla="*/ 13231 w 35"/>
                <a:gd name="T23" fmla="*/ 1 h 8"/>
                <a:gd name="T24" fmla="*/ 17376 w 35"/>
                <a:gd name="T25" fmla="*/ 1 h 8"/>
                <a:gd name="T26" fmla="*/ 18717 w 35"/>
                <a:gd name="T27" fmla="*/ 889 h 8"/>
                <a:gd name="T28" fmla="*/ 18717 w 35"/>
                <a:gd name="T29" fmla="*/ 1111 h 8"/>
                <a:gd name="T30" fmla="*/ 18717 w 35"/>
                <a:gd name="T31" fmla="*/ 1736 h 8"/>
                <a:gd name="T32" fmla="*/ 17376 w 35"/>
                <a:gd name="T33" fmla="*/ 2170 h 8"/>
                <a:gd name="T34" fmla="*/ 16061 w 35"/>
                <a:gd name="T35" fmla="*/ 2170 h 8"/>
                <a:gd name="T36" fmla="*/ 13231 w 35"/>
                <a:gd name="T37" fmla="*/ 2170 h 8"/>
                <a:gd name="T38" fmla="*/ 11323 w 35"/>
                <a:gd name="T39" fmla="*/ 2170 h 8"/>
                <a:gd name="T40" fmla="*/ 8999 w 35"/>
                <a:gd name="T41" fmla="*/ 2170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8"/>
                <a:gd name="T65" fmla="*/ 35 w 35"/>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8">
                  <a:moveTo>
                    <a:pt x="17" y="8"/>
                  </a:moveTo>
                  <a:lnTo>
                    <a:pt x="13" y="8"/>
                  </a:lnTo>
                  <a:lnTo>
                    <a:pt x="9" y="6"/>
                  </a:lnTo>
                  <a:lnTo>
                    <a:pt x="5" y="6"/>
                  </a:lnTo>
                  <a:lnTo>
                    <a:pt x="0" y="6"/>
                  </a:lnTo>
                  <a:lnTo>
                    <a:pt x="0" y="4"/>
                  </a:lnTo>
                  <a:lnTo>
                    <a:pt x="0" y="3"/>
                  </a:lnTo>
                  <a:lnTo>
                    <a:pt x="0" y="1"/>
                  </a:lnTo>
                  <a:lnTo>
                    <a:pt x="0" y="0"/>
                  </a:lnTo>
                  <a:lnTo>
                    <a:pt x="8" y="0"/>
                  </a:lnTo>
                  <a:lnTo>
                    <a:pt x="17" y="0"/>
                  </a:lnTo>
                  <a:lnTo>
                    <a:pt x="25" y="1"/>
                  </a:lnTo>
                  <a:lnTo>
                    <a:pt x="33" y="1"/>
                  </a:lnTo>
                  <a:lnTo>
                    <a:pt x="35" y="3"/>
                  </a:lnTo>
                  <a:lnTo>
                    <a:pt x="35" y="4"/>
                  </a:lnTo>
                  <a:lnTo>
                    <a:pt x="35" y="6"/>
                  </a:lnTo>
                  <a:lnTo>
                    <a:pt x="33" y="8"/>
                  </a:lnTo>
                  <a:lnTo>
                    <a:pt x="30" y="8"/>
                  </a:lnTo>
                  <a:lnTo>
                    <a:pt x="25" y="8"/>
                  </a:lnTo>
                  <a:lnTo>
                    <a:pt x="21" y="8"/>
                  </a:lnTo>
                  <a:lnTo>
                    <a:pt x="1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34" name="Freeform 55">
              <a:extLst>
                <a:ext uri="{FF2B5EF4-FFF2-40B4-BE49-F238E27FC236}">
                  <a16:creationId xmlns:a16="http://schemas.microsoft.com/office/drawing/2014/main" id="{F85539F6-48AF-6F45-B476-B353D8BD72F1}"/>
                </a:ext>
              </a:extLst>
            </p:cNvPr>
            <p:cNvSpPr>
              <a:spLocks/>
            </p:cNvSpPr>
            <p:nvPr/>
          </p:nvSpPr>
          <p:spPr bwMode="auto">
            <a:xfrm>
              <a:off x="3704" y="2042"/>
              <a:ext cx="851" cy="91"/>
            </a:xfrm>
            <a:custGeom>
              <a:avLst/>
              <a:gdLst>
                <a:gd name="T0" fmla="*/ 104138 w 665"/>
                <a:gd name="T1" fmla="*/ 34056 h 71"/>
                <a:gd name="T2" fmla="*/ 73654 w 665"/>
                <a:gd name="T3" fmla="*/ 31841 h 71"/>
                <a:gd name="T4" fmla="*/ 43044 w 665"/>
                <a:gd name="T5" fmla="*/ 26930 h 71"/>
                <a:gd name="T6" fmla="*/ 14444 w 665"/>
                <a:gd name="T7" fmla="*/ 21011 h 71"/>
                <a:gd name="T8" fmla="*/ 0 w 665"/>
                <a:gd name="T9" fmla="*/ 17371 h 71"/>
                <a:gd name="T10" fmla="*/ 0 w 665"/>
                <a:gd name="T11" fmla="*/ 15168 h 71"/>
                <a:gd name="T12" fmla="*/ 3359 w 665"/>
                <a:gd name="T13" fmla="*/ 13860 h 71"/>
                <a:gd name="T14" fmla="*/ 9009 w 665"/>
                <a:gd name="T15" fmla="*/ 11092 h 71"/>
                <a:gd name="T16" fmla="*/ 29100 w 665"/>
                <a:gd name="T17" fmla="*/ 8250 h 71"/>
                <a:gd name="T18" fmla="*/ 62689 w 665"/>
                <a:gd name="T19" fmla="*/ 4007 h 71"/>
                <a:gd name="T20" fmla="*/ 96976 w 665"/>
                <a:gd name="T21" fmla="*/ 1903 h 71"/>
                <a:gd name="T22" fmla="*/ 131375 w 665"/>
                <a:gd name="T23" fmla="*/ 1159 h 71"/>
                <a:gd name="T24" fmla="*/ 166320 w 665"/>
                <a:gd name="T25" fmla="*/ 0 h 71"/>
                <a:gd name="T26" fmla="*/ 201363 w 665"/>
                <a:gd name="T27" fmla="*/ 1159 h 71"/>
                <a:gd name="T28" fmla="*/ 236179 w 665"/>
                <a:gd name="T29" fmla="*/ 2439 h 71"/>
                <a:gd name="T30" fmla="*/ 270420 w 665"/>
                <a:gd name="T31" fmla="*/ 5136 h 71"/>
                <a:gd name="T32" fmla="*/ 296529 w 665"/>
                <a:gd name="T33" fmla="*/ 8250 h 71"/>
                <a:gd name="T34" fmla="*/ 308885 w 665"/>
                <a:gd name="T35" fmla="*/ 10574 h 71"/>
                <a:gd name="T36" fmla="*/ 314277 w 665"/>
                <a:gd name="T37" fmla="*/ 11834 h 71"/>
                <a:gd name="T38" fmla="*/ 316755 w 665"/>
                <a:gd name="T39" fmla="*/ 12620 h 71"/>
                <a:gd name="T40" fmla="*/ 314277 w 665"/>
                <a:gd name="T41" fmla="*/ 14217 h 71"/>
                <a:gd name="T42" fmla="*/ 304667 w 665"/>
                <a:gd name="T43" fmla="*/ 18222 h 71"/>
                <a:gd name="T44" fmla="*/ 292969 w 665"/>
                <a:gd name="T45" fmla="*/ 20731 h 71"/>
                <a:gd name="T46" fmla="*/ 282421 w 665"/>
                <a:gd name="T47" fmla="*/ 23355 h 71"/>
                <a:gd name="T48" fmla="*/ 269500 w 665"/>
                <a:gd name="T49" fmla="*/ 24843 h 71"/>
                <a:gd name="T50" fmla="*/ 248749 w 665"/>
                <a:gd name="T51" fmla="*/ 26930 h 71"/>
                <a:gd name="T52" fmla="*/ 228591 w 665"/>
                <a:gd name="T53" fmla="*/ 28536 h 71"/>
                <a:gd name="T54" fmla="*/ 208816 w 665"/>
                <a:gd name="T55" fmla="*/ 30116 h 71"/>
                <a:gd name="T56" fmla="*/ 189044 w 665"/>
                <a:gd name="T57" fmla="*/ 31841 h 71"/>
                <a:gd name="T58" fmla="*/ 169642 w 665"/>
                <a:gd name="T59" fmla="*/ 32798 h 71"/>
                <a:gd name="T60" fmla="*/ 149588 w 665"/>
                <a:gd name="T61" fmla="*/ 33159 h 71"/>
                <a:gd name="T62" fmla="*/ 129968 w 665"/>
                <a:gd name="T63" fmla="*/ 34056 h 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65"/>
                <a:gd name="T97" fmla="*/ 0 h 71"/>
                <a:gd name="T98" fmla="*/ 665 w 665"/>
                <a:gd name="T99" fmla="*/ 71 h 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65" h="71">
                  <a:moveTo>
                    <a:pt x="252" y="71"/>
                  </a:moveTo>
                  <a:lnTo>
                    <a:pt x="219" y="69"/>
                  </a:lnTo>
                  <a:lnTo>
                    <a:pt x="187" y="67"/>
                  </a:lnTo>
                  <a:lnTo>
                    <a:pt x="155" y="64"/>
                  </a:lnTo>
                  <a:lnTo>
                    <a:pt x="123" y="59"/>
                  </a:lnTo>
                  <a:lnTo>
                    <a:pt x="91" y="55"/>
                  </a:lnTo>
                  <a:lnTo>
                    <a:pt x="61" y="50"/>
                  </a:lnTo>
                  <a:lnTo>
                    <a:pt x="30" y="43"/>
                  </a:lnTo>
                  <a:lnTo>
                    <a:pt x="0" y="37"/>
                  </a:lnTo>
                  <a:lnTo>
                    <a:pt x="0" y="35"/>
                  </a:lnTo>
                  <a:lnTo>
                    <a:pt x="0" y="32"/>
                  </a:lnTo>
                  <a:lnTo>
                    <a:pt x="0" y="31"/>
                  </a:lnTo>
                  <a:lnTo>
                    <a:pt x="0" y="29"/>
                  </a:lnTo>
                  <a:lnTo>
                    <a:pt x="7" y="28"/>
                  </a:lnTo>
                  <a:lnTo>
                    <a:pt x="13" y="24"/>
                  </a:lnTo>
                  <a:lnTo>
                    <a:pt x="19" y="23"/>
                  </a:lnTo>
                  <a:lnTo>
                    <a:pt x="26" y="21"/>
                  </a:lnTo>
                  <a:lnTo>
                    <a:pt x="61" y="16"/>
                  </a:lnTo>
                  <a:lnTo>
                    <a:pt x="96" y="12"/>
                  </a:lnTo>
                  <a:lnTo>
                    <a:pt x="132" y="8"/>
                  </a:lnTo>
                  <a:lnTo>
                    <a:pt x="168" y="7"/>
                  </a:lnTo>
                  <a:lnTo>
                    <a:pt x="204" y="4"/>
                  </a:lnTo>
                  <a:lnTo>
                    <a:pt x="241" y="2"/>
                  </a:lnTo>
                  <a:lnTo>
                    <a:pt x="276" y="2"/>
                  </a:lnTo>
                  <a:lnTo>
                    <a:pt x="313" y="0"/>
                  </a:lnTo>
                  <a:lnTo>
                    <a:pt x="349" y="0"/>
                  </a:lnTo>
                  <a:lnTo>
                    <a:pt x="386" y="2"/>
                  </a:lnTo>
                  <a:lnTo>
                    <a:pt x="423" y="2"/>
                  </a:lnTo>
                  <a:lnTo>
                    <a:pt x="459" y="4"/>
                  </a:lnTo>
                  <a:lnTo>
                    <a:pt x="496" y="5"/>
                  </a:lnTo>
                  <a:lnTo>
                    <a:pt x="533" y="8"/>
                  </a:lnTo>
                  <a:lnTo>
                    <a:pt x="568" y="10"/>
                  </a:lnTo>
                  <a:lnTo>
                    <a:pt x="604" y="13"/>
                  </a:lnTo>
                  <a:lnTo>
                    <a:pt x="623" y="16"/>
                  </a:lnTo>
                  <a:lnTo>
                    <a:pt x="638" y="20"/>
                  </a:lnTo>
                  <a:lnTo>
                    <a:pt x="649" y="21"/>
                  </a:lnTo>
                  <a:lnTo>
                    <a:pt x="657" y="23"/>
                  </a:lnTo>
                  <a:lnTo>
                    <a:pt x="660" y="24"/>
                  </a:lnTo>
                  <a:lnTo>
                    <a:pt x="663" y="24"/>
                  </a:lnTo>
                  <a:lnTo>
                    <a:pt x="665" y="26"/>
                  </a:lnTo>
                  <a:lnTo>
                    <a:pt x="660" y="29"/>
                  </a:lnTo>
                  <a:lnTo>
                    <a:pt x="652" y="32"/>
                  </a:lnTo>
                  <a:lnTo>
                    <a:pt x="641" y="37"/>
                  </a:lnTo>
                  <a:lnTo>
                    <a:pt x="628" y="39"/>
                  </a:lnTo>
                  <a:lnTo>
                    <a:pt x="615" y="42"/>
                  </a:lnTo>
                  <a:lnTo>
                    <a:pt x="603" y="45"/>
                  </a:lnTo>
                  <a:lnTo>
                    <a:pt x="593" y="47"/>
                  </a:lnTo>
                  <a:lnTo>
                    <a:pt x="587" y="48"/>
                  </a:lnTo>
                  <a:lnTo>
                    <a:pt x="566" y="50"/>
                  </a:lnTo>
                  <a:lnTo>
                    <a:pt x="544" y="53"/>
                  </a:lnTo>
                  <a:lnTo>
                    <a:pt x="523" y="55"/>
                  </a:lnTo>
                  <a:lnTo>
                    <a:pt x="502" y="56"/>
                  </a:lnTo>
                  <a:lnTo>
                    <a:pt x="480" y="58"/>
                  </a:lnTo>
                  <a:lnTo>
                    <a:pt x="459" y="59"/>
                  </a:lnTo>
                  <a:lnTo>
                    <a:pt x="438" y="61"/>
                  </a:lnTo>
                  <a:lnTo>
                    <a:pt x="418" y="63"/>
                  </a:lnTo>
                  <a:lnTo>
                    <a:pt x="397" y="64"/>
                  </a:lnTo>
                  <a:lnTo>
                    <a:pt x="376" y="64"/>
                  </a:lnTo>
                  <a:lnTo>
                    <a:pt x="356" y="66"/>
                  </a:lnTo>
                  <a:lnTo>
                    <a:pt x="335" y="67"/>
                  </a:lnTo>
                  <a:lnTo>
                    <a:pt x="314" y="67"/>
                  </a:lnTo>
                  <a:lnTo>
                    <a:pt x="293" y="69"/>
                  </a:lnTo>
                  <a:lnTo>
                    <a:pt x="273" y="69"/>
                  </a:lnTo>
                  <a:lnTo>
                    <a:pt x="252" y="71"/>
                  </a:lnTo>
                  <a:close/>
                </a:path>
              </a:pathLst>
            </a:custGeom>
            <a:solidFill>
              <a:srgbClr val="99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35" name="Freeform 56">
              <a:extLst>
                <a:ext uri="{FF2B5EF4-FFF2-40B4-BE49-F238E27FC236}">
                  <a16:creationId xmlns:a16="http://schemas.microsoft.com/office/drawing/2014/main" id="{94A4EC08-0003-0642-86F4-9A112C7AD473}"/>
                </a:ext>
              </a:extLst>
            </p:cNvPr>
            <p:cNvSpPr>
              <a:spLocks/>
            </p:cNvSpPr>
            <p:nvPr/>
          </p:nvSpPr>
          <p:spPr bwMode="auto">
            <a:xfrm>
              <a:off x="3682" y="2096"/>
              <a:ext cx="885" cy="204"/>
            </a:xfrm>
            <a:custGeom>
              <a:avLst/>
              <a:gdLst>
                <a:gd name="T0" fmla="*/ 72629 w 691"/>
                <a:gd name="T1" fmla="*/ 77402 h 159"/>
                <a:gd name="T2" fmla="*/ 5215 w 691"/>
                <a:gd name="T3" fmla="*/ 63071 h 159"/>
                <a:gd name="T4" fmla="*/ 16021 w 691"/>
                <a:gd name="T5" fmla="*/ 59828 h 159"/>
                <a:gd name="T6" fmla="*/ 39757 w 691"/>
                <a:gd name="T7" fmla="*/ 61372 h 159"/>
                <a:gd name="T8" fmla="*/ 27536 w 691"/>
                <a:gd name="T9" fmla="*/ 58692 h 159"/>
                <a:gd name="T10" fmla="*/ 5215 w 691"/>
                <a:gd name="T11" fmla="*/ 52753 h 159"/>
                <a:gd name="T12" fmla="*/ 1 w 691"/>
                <a:gd name="T13" fmla="*/ 43508 h 159"/>
                <a:gd name="T14" fmla="*/ 21244 w 691"/>
                <a:gd name="T15" fmla="*/ 46631 h 159"/>
                <a:gd name="T16" fmla="*/ 52612 w 691"/>
                <a:gd name="T17" fmla="*/ 51835 h 159"/>
                <a:gd name="T18" fmla="*/ 56708 w 691"/>
                <a:gd name="T19" fmla="*/ 50185 h 159"/>
                <a:gd name="T20" fmla="*/ 41079 w 691"/>
                <a:gd name="T21" fmla="*/ 47834 h 159"/>
                <a:gd name="T22" fmla="*/ 20009 w 691"/>
                <a:gd name="T23" fmla="*/ 41766 h 159"/>
                <a:gd name="T24" fmla="*/ 3966 w 691"/>
                <a:gd name="T25" fmla="*/ 37282 h 159"/>
                <a:gd name="T26" fmla="*/ 0 w 691"/>
                <a:gd name="T27" fmla="*/ 29058 h 159"/>
                <a:gd name="T28" fmla="*/ 17181 w 691"/>
                <a:gd name="T29" fmla="*/ 30487 h 159"/>
                <a:gd name="T30" fmla="*/ 23937 w 691"/>
                <a:gd name="T31" fmla="*/ 31683 h 159"/>
                <a:gd name="T32" fmla="*/ 14593 w 691"/>
                <a:gd name="T33" fmla="*/ 26431 h 159"/>
                <a:gd name="T34" fmla="*/ 1888 w 691"/>
                <a:gd name="T35" fmla="*/ 15173 h 159"/>
                <a:gd name="T36" fmla="*/ 23018 w 691"/>
                <a:gd name="T37" fmla="*/ 19775 h 159"/>
                <a:gd name="T38" fmla="*/ 52612 w 691"/>
                <a:gd name="T39" fmla="*/ 26431 h 159"/>
                <a:gd name="T40" fmla="*/ 50919 w 691"/>
                <a:gd name="T41" fmla="*/ 24694 h 159"/>
                <a:gd name="T42" fmla="*/ 17181 w 691"/>
                <a:gd name="T43" fmla="*/ 12776 h 159"/>
                <a:gd name="T44" fmla="*/ 1888 w 691"/>
                <a:gd name="T45" fmla="*/ 3233 h 159"/>
                <a:gd name="T46" fmla="*/ 55417 w 691"/>
                <a:gd name="T47" fmla="*/ 13914 h 159"/>
                <a:gd name="T48" fmla="*/ 126719 w 691"/>
                <a:gd name="T49" fmla="*/ 19775 h 159"/>
                <a:gd name="T50" fmla="*/ 200314 w 691"/>
                <a:gd name="T51" fmla="*/ 18520 h 159"/>
                <a:gd name="T52" fmla="*/ 274184 w 691"/>
                <a:gd name="T53" fmla="*/ 12013 h 159"/>
                <a:gd name="T54" fmla="*/ 309335 w 691"/>
                <a:gd name="T55" fmla="*/ 6828 h 159"/>
                <a:gd name="T56" fmla="*/ 330142 w 691"/>
                <a:gd name="T57" fmla="*/ 1531 h 159"/>
                <a:gd name="T58" fmla="*/ 334420 w 691"/>
                <a:gd name="T59" fmla="*/ 5599 h 159"/>
                <a:gd name="T60" fmla="*/ 318902 w 691"/>
                <a:gd name="T61" fmla="*/ 12776 h 159"/>
                <a:gd name="T62" fmla="*/ 299802 w 691"/>
                <a:gd name="T63" fmla="*/ 19775 h 159"/>
                <a:gd name="T64" fmla="*/ 314838 w 691"/>
                <a:gd name="T65" fmla="*/ 17852 h 159"/>
                <a:gd name="T66" fmla="*/ 334420 w 691"/>
                <a:gd name="T67" fmla="*/ 12776 h 159"/>
                <a:gd name="T68" fmla="*/ 335660 w 691"/>
                <a:gd name="T69" fmla="*/ 19775 h 159"/>
                <a:gd name="T70" fmla="*/ 315832 w 691"/>
                <a:gd name="T71" fmla="*/ 27327 h 159"/>
                <a:gd name="T72" fmla="*/ 290251 w 691"/>
                <a:gd name="T73" fmla="*/ 32553 h 159"/>
                <a:gd name="T74" fmla="*/ 302874 w 691"/>
                <a:gd name="T75" fmla="*/ 33911 h 159"/>
                <a:gd name="T76" fmla="*/ 328955 w 691"/>
                <a:gd name="T77" fmla="*/ 30455 h 159"/>
                <a:gd name="T78" fmla="*/ 335660 w 691"/>
                <a:gd name="T79" fmla="*/ 33911 h 159"/>
                <a:gd name="T80" fmla="*/ 310509 w 691"/>
                <a:gd name="T81" fmla="*/ 42740 h 159"/>
                <a:gd name="T82" fmla="*/ 278378 w 691"/>
                <a:gd name="T83" fmla="*/ 48829 h 159"/>
                <a:gd name="T84" fmla="*/ 293420 w 691"/>
                <a:gd name="T85" fmla="*/ 47834 h 159"/>
                <a:gd name="T86" fmla="*/ 327003 w 691"/>
                <a:gd name="T87" fmla="*/ 43508 h 159"/>
                <a:gd name="T88" fmla="*/ 324019 w 691"/>
                <a:gd name="T89" fmla="*/ 52753 h 159"/>
                <a:gd name="T90" fmla="*/ 298920 w 691"/>
                <a:gd name="T91" fmla="*/ 58692 h 159"/>
                <a:gd name="T92" fmla="*/ 295847 w 691"/>
                <a:gd name="T93" fmla="*/ 59828 h 159"/>
                <a:gd name="T94" fmla="*/ 318902 w 691"/>
                <a:gd name="T95" fmla="*/ 56232 h 159"/>
                <a:gd name="T96" fmla="*/ 331313 w 691"/>
                <a:gd name="T97" fmla="*/ 55822 h 159"/>
                <a:gd name="T98" fmla="*/ 314580 w 691"/>
                <a:gd name="T99" fmla="*/ 64388 h 159"/>
                <a:gd name="T100" fmla="*/ 277191 w 691"/>
                <a:gd name="T101" fmla="*/ 72147 h 159"/>
                <a:gd name="T102" fmla="*/ 243119 w 691"/>
                <a:gd name="T103" fmla="*/ 74724 h 159"/>
                <a:gd name="T104" fmla="*/ 204037 w 691"/>
                <a:gd name="T105" fmla="*/ 76760 h 159"/>
                <a:gd name="T106" fmla="*/ 165897 w 691"/>
                <a:gd name="T107" fmla="*/ 79392 h 159"/>
                <a:gd name="T108" fmla="*/ 128577 w 691"/>
                <a:gd name="T109" fmla="*/ 80921 h 15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91"/>
                <a:gd name="T166" fmla="*/ 0 h 159"/>
                <a:gd name="T167" fmla="*/ 691 w 691"/>
                <a:gd name="T168" fmla="*/ 159 h 15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91" h="159">
                  <a:moveTo>
                    <a:pt x="245" y="159"/>
                  </a:moveTo>
                  <a:lnTo>
                    <a:pt x="221" y="158"/>
                  </a:lnTo>
                  <a:lnTo>
                    <a:pt x="188" y="156"/>
                  </a:lnTo>
                  <a:lnTo>
                    <a:pt x="149" y="153"/>
                  </a:lnTo>
                  <a:lnTo>
                    <a:pt x="108" y="148"/>
                  </a:lnTo>
                  <a:lnTo>
                    <a:pt x="68" y="142"/>
                  </a:lnTo>
                  <a:lnTo>
                    <a:pt x="35" y="134"/>
                  </a:lnTo>
                  <a:lnTo>
                    <a:pt x="11" y="124"/>
                  </a:lnTo>
                  <a:lnTo>
                    <a:pt x="0" y="111"/>
                  </a:lnTo>
                  <a:lnTo>
                    <a:pt x="11" y="113"/>
                  </a:lnTo>
                  <a:lnTo>
                    <a:pt x="22" y="116"/>
                  </a:lnTo>
                  <a:lnTo>
                    <a:pt x="33" y="118"/>
                  </a:lnTo>
                  <a:lnTo>
                    <a:pt x="44" y="118"/>
                  </a:lnTo>
                  <a:lnTo>
                    <a:pt x="57" y="119"/>
                  </a:lnTo>
                  <a:lnTo>
                    <a:pt x="68" y="121"/>
                  </a:lnTo>
                  <a:lnTo>
                    <a:pt x="82" y="121"/>
                  </a:lnTo>
                  <a:lnTo>
                    <a:pt x="95" y="121"/>
                  </a:lnTo>
                  <a:lnTo>
                    <a:pt x="82" y="119"/>
                  </a:lnTo>
                  <a:lnTo>
                    <a:pt x="68" y="118"/>
                  </a:lnTo>
                  <a:lnTo>
                    <a:pt x="57" y="115"/>
                  </a:lnTo>
                  <a:lnTo>
                    <a:pt x="44" y="113"/>
                  </a:lnTo>
                  <a:lnTo>
                    <a:pt x="33" y="110"/>
                  </a:lnTo>
                  <a:lnTo>
                    <a:pt x="22" y="108"/>
                  </a:lnTo>
                  <a:lnTo>
                    <a:pt x="11" y="104"/>
                  </a:lnTo>
                  <a:lnTo>
                    <a:pt x="1" y="100"/>
                  </a:lnTo>
                  <a:lnTo>
                    <a:pt x="1" y="96"/>
                  </a:lnTo>
                  <a:lnTo>
                    <a:pt x="1" y="91"/>
                  </a:lnTo>
                  <a:lnTo>
                    <a:pt x="1" y="86"/>
                  </a:lnTo>
                  <a:lnTo>
                    <a:pt x="0" y="83"/>
                  </a:lnTo>
                  <a:lnTo>
                    <a:pt x="14" y="86"/>
                  </a:lnTo>
                  <a:lnTo>
                    <a:pt x="28" y="89"/>
                  </a:lnTo>
                  <a:lnTo>
                    <a:pt x="44" y="92"/>
                  </a:lnTo>
                  <a:lnTo>
                    <a:pt x="60" y="96"/>
                  </a:lnTo>
                  <a:lnTo>
                    <a:pt x="75" y="99"/>
                  </a:lnTo>
                  <a:lnTo>
                    <a:pt x="90" y="100"/>
                  </a:lnTo>
                  <a:lnTo>
                    <a:pt x="108" y="102"/>
                  </a:lnTo>
                  <a:lnTo>
                    <a:pt x="124" y="102"/>
                  </a:lnTo>
                  <a:lnTo>
                    <a:pt x="122" y="100"/>
                  </a:lnTo>
                  <a:lnTo>
                    <a:pt x="119" y="100"/>
                  </a:lnTo>
                  <a:lnTo>
                    <a:pt x="116" y="99"/>
                  </a:lnTo>
                  <a:lnTo>
                    <a:pt x="113" y="99"/>
                  </a:lnTo>
                  <a:lnTo>
                    <a:pt x="106" y="97"/>
                  </a:lnTo>
                  <a:lnTo>
                    <a:pt x="97" y="96"/>
                  </a:lnTo>
                  <a:lnTo>
                    <a:pt x="84" y="94"/>
                  </a:lnTo>
                  <a:lnTo>
                    <a:pt x="68" y="92"/>
                  </a:lnTo>
                  <a:lnTo>
                    <a:pt x="59" y="89"/>
                  </a:lnTo>
                  <a:lnTo>
                    <a:pt x="51" y="86"/>
                  </a:lnTo>
                  <a:lnTo>
                    <a:pt x="41" y="83"/>
                  </a:lnTo>
                  <a:lnTo>
                    <a:pt x="33" y="81"/>
                  </a:lnTo>
                  <a:lnTo>
                    <a:pt x="25" y="78"/>
                  </a:lnTo>
                  <a:lnTo>
                    <a:pt x="17" y="75"/>
                  </a:lnTo>
                  <a:lnTo>
                    <a:pt x="8" y="73"/>
                  </a:lnTo>
                  <a:lnTo>
                    <a:pt x="0" y="70"/>
                  </a:lnTo>
                  <a:lnTo>
                    <a:pt x="0" y="67"/>
                  </a:lnTo>
                  <a:lnTo>
                    <a:pt x="0" y="62"/>
                  </a:lnTo>
                  <a:lnTo>
                    <a:pt x="0" y="57"/>
                  </a:lnTo>
                  <a:lnTo>
                    <a:pt x="1" y="52"/>
                  </a:lnTo>
                  <a:lnTo>
                    <a:pt x="16" y="56"/>
                  </a:lnTo>
                  <a:lnTo>
                    <a:pt x="27" y="59"/>
                  </a:lnTo>
                  <a:lnTo>
                    <a:pt x="35" y="60"/>
                  </a:lnTo>
                  <a:lnTo>
                    <a:pt x="39" y="62"/>
                  </a:lnTo>
                  <a:lnTo>
                    <a:pt x="44" y="62"/>
                  </a:lnTo>
                  <a:lnTo>
                    <a:pt x="46" y="62"/>
                  </a:lnTo>
                  <a:lnTo>
                    <a:pt x="49" y="62"/>
                  </a:lnTo>
                  <a:lnTo>
                    <a:pt x="51" y="62"/>
                  </a:lnTo>
                  <a:lnTo>
                    <a:pt x="49" y="60"/>
                  </a:lnTo>
                  <a:lnTo>
                    <a:pt x="44" y="57"/>
                  </a:lnTo>
                  <a:lnTo>
                    <a:pt x="30" y="52"/>
                  </a:lnTo>
                  <a:lnTo>
                    <a:pt x="4" y="43"/>
                  </a:lnTo>
                  <a:lnTo>
                    <a:pt x="4" y="40"/>
                  </a:lnTo>
                  <a:lnTo>
                    <a:pt x="4" y="35"/>
                  </a:lnTo>
                  <a:lnTo>
                    <a:pt x="4" y="30"/>
                  </a:lnTo>
                  <a:lnTo>
                    <a:pt x="4" y="27"/>
                  </a:lnTo>
                  <a:lnTo>
                    <a:pt x="19" y="32"/>
                  </a:lnTo>
                  <a:lnTo>
                    <a:pt x="33" y="35"/>
                  </a:lnTo>
                  <a:lnTo>
                    <a:pt x="47" y="40"/>
                  </a:lnTo>
                  <a:lnTo>
                    <a:pt x="63" y="43"/>
                  </a:lnTo>
                  <a:lnTo>
                    <a:pt x="78" y="48"/>
                  </a:lnTo>
                  <a:lnTo>
                    <a:pt x="92" y="49"/>
                  </a:lnTo>
                  <a:lnTo>
                    <a:pt x="108" y="52"/>
                  </a:lnTo>
                  <a:lnTo>
                    <a:pt x="126" y="54"/>
                  </a:lnTo>
                  <a:lnTo>
                    <a:pt x="121" y="52"/>
                  </a:lnTo>
                  <a:lnTo>
                    <a:pt x="113" y="51"/>
                  </a:lnTo>
                  <a:lnTo>
                    <a:pt x="105" y="48"/>
                  </a:lnTo>
                  <a:lnTo>
                    <a:pt x="94" y="45"/>
                  </a:lnTo>
                  <a:lnTo>
                    <a:pt x="78" y="40"/>
                  </a:lnTo>
                  <a:lnTo>
                    <a:pt x="59" y="33"/>
                  </a:lnTo>
                  <a:lnTo>
                    <a:pt x="35" y="25"/>
                  </a:lnTo>
                  <a:lnTo>
                    <a:pt x="4" y="16"/>
                  </a:lnTo>
                  <a:lnTo>
                    <a:pt x="4" y="13"/>
                  </a:lnTo>
                  <a:lnTo>
                    <a:pt x="4" y="9"/>
                  </a:lnTo>
                  <a:lnTo>
                    <a:pt x="4" y="6"/>
                  </a:lnTo>
                  <a:lnTo>
                    <a:pt x="4" y="3"/>
                  </a:lnTo>
                  <a:lnTo>
                    <a:pt x="41" y="13"/>
                  </a:lnTo>
                  <a:lnTo>
                    <a:pt x="78" y="21"/>
                  </a:lnTo>
                  <a:lnTo>
                    <a:pt x="114" y="27"/>
                  </a:lnTo>
                  <a:lnTo>
                    <a:pt x="151" y="32"/>
                  </a:lnTo>
                  <a:lnTo>
                    <a:pt x="188" y="35"/>
                  </a:lnTo>
                  <a:lnTo>
                    <a:pt x="224" y="38"/>
                  </a:lnTo>
                  <a:lnTo>
                    <a:pt x="261" y="40"/>
                  </a:lnTo>
                  <a:lnTo>
                    <a:pt x="299" y="40"/>
                  </a:lnTo>
                  <a:lnTo>
                    <a:pt x="336" y="40"/>
                  </a:lnTo>
                  <a:lnTo>
                    <a:pt x="374" y="38"/>
                  </a:lnTo>
                  <a:lnTo>
                    <a:pt x="412" y="37"/>
                  </a:lnTo>
                  <a:lnTo>
                    <a:pt x="449" y="35"/>
                  </a:lnTo>
                  <a:lnTo>
                    <a:pt x="487" y="32"/>
                  </a:lnTo>
                  <a:lnTo>
                    <a:pt x="526" y="29"/>
                  </a:lnTo>
                  <a:lnTo>
                    <a:pt x="564" y="24"/>
                  </a:lnTo>
                  <a:lnTo>
                    <a:pt x="602" y="21"/>
                  </a:lnTo>
                  <a:lnTo>
                    <a:pt x="613" y="17"/>
                  </a:lnTo>
                  <a:lnTo>
                    <a:pt x="624" y="16"/>
                  </a:lnTo>
                  <a:lnTo>
                    <a:pt x="636" y="13"/>
                  </a:lnTo>
                  <a:lnTo>
                    <a:pt x="647" y="9"/>
                  </a:lnTo>
                  <a:lnTo>
                    <a:pt x="658" y="8"/>
                  </a:lnTo>
                  <a:lnTo>
                    <a:pt x="667" y="5"/>
                  </a:lnTo>
                  <a:lnTo>
                    <a:pt x="679" y="3"/>
                  </a:lnTo>
                  <a:lnTo>
                    <a:pt x="690" y="0"/>
                  </a:lnTo>
                  <a:lnTo>
                    <a:pt x="690" y="3"/>
                  </a:lnTo>
                  <a:lnTo>
                    <a:pt x="690" y="6"/>
                  </a:lnTo>
                  <a:lnTo>
                    <a:pt x="688" y="11"/>
                  </a:lnTo>
                  <a:lnTo>
                    <a:pt x="688" y="14"/>
                  </a:lnTo>
                  <a:lnTo>
                    <a:pt x="677" y="17"/>
                  </a:lnTo>
                  <a:lnTo>
                    <a:pt x="667" y="21"/>
                  </a:lnTo>
                  <a:lnTo>
                    <a:pt x="656" y="25"/>
                  </a:lnTo>
                  <a:lnTo>
                    <a:pt x="647" y="29"/>
                  </a:lnTo>
                  <a:lnTo>
                    <a:pt x="637" y="32"/>
                  </a:lnTo>
                  <a:lnTo>
                    <a:pt x="626" y="35"/>
                  </a:lnTo>
                  <a:lnTo>
                    <a:pt x="616" y="40"/>
                  </a:lnTo>
                  <a:lnTo>
                    <a:pt x="605" y="43"/>
                  </a:lnTo>
                  <a:lnTo>
                    <a:pt x="621" y="40"/>
                  </a:lnTo>
                  <a:lnTo>
                    <a:pt x="636" y="38"/>
                  </a:lnTo>
                  <a:lnTo>
                    <a:pt x="648" y="35"/>
                  </a:lnTo>
                  <a:lnTo>
                    <a:pt x="661" y="32"/>
                  </a:lnTo>
                  <a:lnTo>
                    <a:pt x="672" y="29"/>
                  </a:lnTo>
                  <a:lnTo>
                    <a:pt x="682" y="27"/>
                  </a:lnTo>
                  <a:lnTo>
                    <a:pt x="688" y="25"/>
                  </a:lnTo>
                  <a:lnTo>
                    <a:pt x="691" y="25"/>
                  </a:lnTo>
                  <a:lnTo>
                    <a:pt x="691" y="32"/>
                  </a:lnTo>
                  <a:lnTo>
                    <a:pt x="691" y="35"/>
                  </a:lnTo>
                  <a:lnTo>
                    <a:pt x="691" y="40"/>
                  </a:lnTo>
                  <a:lnTo>
                    <a:pt x="690" y="46"/>
                  </a:lnTo>
                  <a:lnTo>
                    <a:pt x="675" y="49"/>
                  </a:lnTo>
                  <a:lnTo>
                    <a:pt x="663" y="51"/>
                  </a:lnTo>
                  <a:lnTo>
                    <a:pt x="650" y="54"/>
                  </a:lnTo>
                  <a:lnTo>
                    <a:pt x="637" y="57"/>
                  </a:lnTo>
                  <a:lnTo>
                    <a:pt x="623" y="60"/>
                  </a:lnTo>
                  <a:lnTo>
                    <a:pt x="610" y="64"/>
                  </a:lnTo>
                  <a:lnTo>
                    <a:pt x="597" y="65"/>
                  </a:lnTo>
                  <a:lnTo>
                    <a:pt x="583" y="68"/>
                  </a:lnTo>
                  <a:lnTo>
                    <a:pt x="596" y="68"/>
                  </a:lnTo>
                  <a:lnTo>
                    <a:pt x="610" y="67"/>
                  </a:lnTo>
                  <a:lnTo>
                    <a:pt x="623" y="67"/>
                  </a:lnTo>
                  <a:lnTo>
                    <a:pt x="637" y="65"/>
                  </a:lnTo>
                  <a:lnTo>
                    <a:pt x="650" y="64"/>
                  </a:lnTo>
                  <a:lnTo>
                    <a:pt x="664" y="62"/>
                  </a:lnTo>
                  <a:lnTo>
                    <a:pt x="677" y="59"/>
                  </a:lnTo>
                  <a:lnTo>
                    <a:pt x="691" y="57"/>
                  </a:lnTo>
                  <a:lnTo>
                    <a:pt x="691" y="60"/>
                  </a:lnTo>
                  <a:lnTo>
                    <a:pt x="691" y="64"/>
                  </a:lnTo>
                  <a:lnTo>
                    <a:pt x="691" y="67"/>
                  </a:lnTo>
                  <a:lnTo>
                    <a:pt x="691" y="70"/>
                  </a:lnTo>
                  <a:lnTo>
                    <a:pt x="674" y="76"/>
                  </a:lnTo>
                  <a:lnTo>
                    <a:pt x="656" y="81"/>
                  </a:lnTo>
                  <a:lnTo>
                    <a:pt x="639" y="84"/>
                  </a:lnTo>
                  <a:lnTo>
                    <a:pt x="623" y="88"/>
                  </a:lnTo>
                  <a:lnTo>
                    <a:pt x="605" y="91"/>
                  </a:lnTo>
                  <a:lnTo>
                    <a:pt x="589" y="94"/>
                  </a:lnTo>
                  <a:lnTo>
                    <a:pt x="572" y="96"/>
                  </a:lnTo>
                  <a:lnTo>
                    <a:pt x="556" y="97"/>
                  </a:lnTo>
                  <a:lnTo>
                    <a:pt x="572" y="97"/>
                  </a:lnTo>
                  <a:lnTo>
                    <a:pt x="588" y="96"/>
                  </a:lnTo>
                  <a:lnTo>
                    <a:pt x="604" y="94"/>
                  </a:lnTo>
                  <a:lnTo>
                    <a:pt x="621" y="91"/>
                  </a:lnTo>
                  <a:lnTo>
                    <a:pt x="639" y="89"/>
                  </a:lnTo>
                  <a:lnTo>
                    <a:pt x="655" y="88"/>
                  </a:lnTo>
                  <a:lnTo>
                    <a:pt x="672" y="86"/>
                  </a:lnTo>
                  <a:lnTo>
                    <a:pt x="690" y="86"/>
                  </a:lnTo>
                  <a:lnTo>
                    <a:pt x="687" y="92"/>
                  </a:lnTo>
                  <a:lnTo>
                    <a:pt x="679" y="99"/>
                  </a:lnTo>
                  <a:lnTo>
                    <a:pt x="667" y="104"/>
                  </a:lnTo>
                  <a:lnTo>
                    <a:pt x="655" y="108"/>
                  </a:lnTo>
                  <a:lnTo>
                    <a:pt x="640" y="111"/>
                  </a:lnTo>
                  <a:lnTo>
                    <a:pt x="626" y="113"/>
                  </a:lnTo>
                  <a:lnTo>
                    <a:pt x="615" y="115"/>
                  </a:lnTo>
                  <a:lnTo>
                    <a:pt x="607" y="116"/>
                  </a:lnTo>
                  <a:lnTo>
                    <a:pt x="607" y="118"/>
                  </a:lnTo>
                  <a:lnTo>
                    <a:pt x="609" y="118"/>
                  </a:lnTo>
                  <a:lnTo>
                    <a:pt x="609" y="119"/>
                  </a:lnTo>
                  <a:lnTo>
                    <a:pt x="629" y="116"/>
                  </a:lnTo>
                  <a:lnTo>
                    <a:pt x="645" y="115"/>
                  </a:lnTo>
                  <a:lnTo>
                    <a:pt x="656" y="111"/>
                  </a:lnTo>
                  <a:lnTo>
                    <a:pt x="664" y="111"/>
                  </a:lnTo>
                  <a:lnTo>
                    <a:pt x="671" y="110"/>
                  </a:lnTo>
                  <a:lnTo>
                    <a:pt x="677" y="110"/>
                  </a:lnTo>
                  <a:lnTo>
                    <a:pt x="682" y="110"/>
                  </a:lnTo>
                  <a:lnTo>
                    <a:pt x="687" y="110"/>
                  </a:lnTo>
                  <a:lnTo>
                    <a:pt x="679" y="116"/>
                  </a:lnTo>
                  <a:lnTo>
                    <a:pt x="666" y="121"/>
                  </a:lnTo>
                  <a:lnTo>
                    <a:pt x="647" y="127"/>
                  </a:lnTo>
                  <a:lnTo>
                    <a:pt x="626" y="131"/>
                  </a:lnTo>
                  <a:lnTo>
                    <a:pt x="605" y="135"/>
                  </a:lnTo>
                  <a:lnTo>
                    <a:pt x="586" y="139"/>
                  </a:lnTo>
                  <a:lnTo>
                    <a:pt x="570" y="142"/>
                  </a:lnTo>
                  <a:lnTo>
                    <a:pt x="561" y="143"/>
                  </a:lnTo>
                  <a:lnTo>
                    <a:pt x="540" y="145"/>
                  </a:lnTo>
                  <a:lnTo>
                    <a:pt x="521" y="147"/>
                  </a:lnTo>
                  <a:lnTo>
                    <a:pt x="500" y="147"/>
                  </a:lnTo>
                  <a:lnTo>
                    <a:pt x="481" y="148"/>
                  </a:lnTo>
                  <a:lnTo>
                    <a:pt x="460" y="150"/>
                  </a:lnTo>
                  <a:lnTo>
                    <a:pt x="440" y="151"/>
                  </a:lnTo>
                  <a:lnTo>
                    <a:pt x="420" y="151"/>
                  </a:lnTo>
                  <a:lnTo>
                    <a:pt x="400" y="153"/>
                  </a:lnTo>
                  <a:lnTo>
                    <a:pt x="381" y="155"/>
                  </a:lnTo>
                  <a:lnTo>
                    <a:pt x="360" y="155"/>
                  </a:lnTo>
                  <a:lnTo>
                    <a:pt x="341" y="156"/>
                  </a:lnTo>
                  <a:lnTo>
                    <a:pt x="322" y="158"/>
                  </a:lnTo>
                  <a:lnTo>
                    <a:pt x="302" y="158"/>
                  </a:lnTo>
                  <a:lnTo>
                    <a:pt x="283" y="158"/>
                  </a:lnTo>
                  <a:lnTo>
                    <a:pt x="264" y="159"/>
                  </a:lnTo>
                  <a:lnTo>
                    <a:pt x="245" y="159"/>
                  </a:lnTo>
                  <a:close/>
                </a:path>
              </a:pathLst>
            </a:custGeom>
            <a:solidFill>
              <a:srgbClr val="66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36" name="Text Box 57">
              <a:extLst>
                <a:ext uri="{FF2B5EF4-FFF2-40B4-BE49-F238E27FC236}">
                  <a16:creationId xmlns:a16="http://schemas.microsoft.com/office/drawing/2014/main" id="{F5F2C1C7-B9ED-2140-8086-4C443C5F1A45}"/>
                </a:ext>
              </a:extLst>
            </p:cNvPr>
            <p:cNvSpPr txBox="1">
              <a:spLocks noChangeArrowheads="1"/>
            </p:cNvSpPr>
            <p:nvPr/>
          </p:nvSpPr>
          <p:spPr bwMode="auto">
            <a:xfrm>
              <a:off x="3185" y="1432"/>
              <a:ext cx="1879"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300" dirty="0">
                  <a:latin typeface="+mj-lt"/>
                </a:rPr>
                <a:t>Effective pain management</a:t>
              </a:r>
            </a:p>
          </p:txBody>
        </p:sp>
      </p:grpSp>
      <p:grpSp>
        <p:nvGrpSpPr>
          <p:cNvPr id="3" name="Group 58">
            <a:extLst>
              <a:ext uri="{FF2B5EF4-FFF2-40B4-BE49-F238E27FC236}">
                <a16:creationId xmlns:a16="http://schemas.microsoft.com/office/drawing/2014/main" id="{A7D3B94C-9BC2-1446-A0E0-658A5EE6CFB6}"/>
              </a:ext>
            </a:extLst>
          </p:cNvPr>
          <p:cNvGrpSpPr>
            <a:grpSpLocks/>
          </p:cNvGrpSpPr>
          <p:nvPr/>
        </p:nvGrpSpPr>
        <p:grpSpPr bwMode="auto">
          <a:xfrm>
            <a:off x="2054225" y="3952875"/>
            <a:ext cx="1854200" cy="1443038"/>
            <a:chOff x="904" y="2530"/>
            <a:chExt cx="1168" cy="909"/>
          </a:xfrm>
        </p:grpSpPr>
        <p:grpSp>
          <p:nvGrpSpPr>
            <p:cNvPr id="47121" name="Group 59">
              <a:extLst>
                <a:ext uri="{FF2B5EF4-FFF2-40B4-BE49-F238E27FC236}">
                  <a16:creationId xmlns:a16="http://schemas.microsoft.com/office/drawing/2014/main" id="{D971AFAA-59D6-A345-9560-CBAE94A9EAE8}"/>
                </a:ext>
              </a:extLst>
            </p:cNvPr>
            <p:cNvGrpSpPr>
              <a:grpSpLocks/>
            </p:cNvGrpSpPr>
            <p:nvPr/>
          </p:nvGrpSpPr>
          <p:grpSpPr bwMode="auto">
            <a:xfrm>
              <a:off x="1035" y="3105"/>
              <a:ext cx="937" cy="334"/>
              <a:chOff x="911" y="3105"/>
              <a:chExt cx="937" cy="334"/>
            </a:xfrm>
          </p:grpSpPr>
          <p:sp>
            <p:nvSpPr>
              <p:cNvPr id="47123" name="Freeform 60">
                <a:extLst>
                  <a:ext uri="{FF2B5EF4-FFF2-40B4-BE49-F238E27FC236}">
                    <a16:creationId xmlns:a16="http://schemas.microsoft.com/office/drawing/2014/main" id="{6981C243-38D4-8643-9706-E86773797171}"/>
                  </a:ext>
                </a:extLst>
              </p:cNvPr>
              <p:cNvSpPr>
                <a:spLocks/>
              </p:cNvSpPr>
              <p:nvPr/>
            </p:nvSpPr>
            <p:spPr bwMode="auto">
              <a:xfrm>
                <a:off x="911" y="3105"/>
                <a:ext cx="937" cy="334"/>
              </a:xfrm>
              <a:custGeom>
                <a:avLst/>
                <a:gdLst>
                  <a:gd name="T0" fmla="*/ 90961 w 732"/>
                  <a:gd name="T1" fmla="*/ 120603 h 261"/>
                  <a:gd name="T2" fmla="*/ 66814 w 732"/>
                  <a:gd name="T3" fmla="*/ 117450 h 261"/>
                  <a:gd name="T4" fmla="*/ 43235 w 732"/>
                  <a:gd name="T5" fmla="*/ 114279 h 261"/>
                  <a:gd name="T6" fmla="*/ 20455 w 732"/>
                  <a:gd name="T7" fmla="*/ 110459 h 261"/>
                  <a:gd name="T8" fmla="*/ 3364 w 732"/>
                  <a:gd name="T9" fmla="*/ 93317 h 261"/>
                  <a:gd name="T10" fmla="*/ 0 w 732"/>
                  <a:gd name="T11" fmla="*/ 43042 h 261"/>
                  <a:gd name="T12" fmla="*/ 13336 w 732"/>
                  <a:gd name="T13" fmla="*/ 18484 h 261"/>
                  <a:gd name="T14" fmla="*/ 37365 w 732"/>
                  <a:gd name="T15" fmla="*/ 10492 h 261"/>
                  <a:gd name="T16" fmla="*/ 61774 w 732"/>
                  <a:gd name="T17" fmla="*/ 7534 h 261"/>
                  <a:gd name="T18" fmla="*/ 89677 w 732"/>
                  <a:gd name="T19" fmla="*/ 5165 h 261"/>
                  <a:gd name="T20" fmla="*/ 116700 w 732"/>
                  <a:gd name="T21" fmla="*/ 3913 h 261"/>
                  <a:gd name="T22" fmla="*/ 145392 w 732"/>
                  <a:gd name="T23" fmla="*/ 3058 h 261"/>
                  <a:gd name="T24" fmla="*/ 174793 w 732"/>
                  <a:gd name="T25" fmla="*/ 1460 h 261"/>
                  <a:gd name="T26" fmla="*/ 204212 w 732"/>
                  <a:gd name="T27" fmla="*/ 1 h 261"/>
                  <a:gd name="T28" fmla="*/ 234130 w 732"/>
                  <a:gd name="T29" fmla="*/ 0 h 261"/>
                  <a:gd name="T30" fmla="*/ 263507 w 732"/>
                  <a:gd name="T31" fmla="*/ 1460 h 261"/>
                  <a:gd name="T32" fmla="*/ 293335 w 732"/>
                  <a:gd name="T33" fmla="*/ 4298 h 261"/>
                  <a:gd name="T34" fmla="*/ 321867 w 732"/>
                  <a:gd name="T35" fmla="*/ 9006 h 261"/>
                  <a:gd name="T36" fmla="*/ 347129 w 732"/>
                  <a:gd name="T37" fmla="*/ 28138 h 261"/>
                  <a:gd name="T38" fmla="*/ 350791 w 732"/>
                  <a:gd name="T39" fmla="*/ 72921 h 261"/>
                  <a:gd name="T40" fmla="*/ 345571 w 732"/>
                  <a:gd name="T41" fmla="*/ 99631 h 261"/>
                  <a:gd name="T42" fmla="*/ 330400 w 732"/>
                  <a:gd name="T43" fmla="*/ 107242 h 261"/>
                  <a:gd name="T44" fmla="*/ 315201 w 732"/>
                  <a:gd name="T45" fmla="*/ 112137 h 261"/>
                  <a:gd name="T46" fmla="*/ 298519 w 732"/>
                  <a:gd name="T47" fmla="*/ 116127 h 261"/>
                  <a:gd name="T48" fmla="*/ 287555 w 732"/>
                  <a:gd name="T49" fmla="*/ 118108 h 261"/>
                  <a:gd name="T50" fmla="*/ 270326 w 732"/>
                  <a:gd name="T51" fmla="*/ 119319 h 261"/>
                  <a:gd name="T52" fmla="*/ 246240 w 732"/>
                  <a:gd name="T53" fmla="*/ 120603 h 261"/>
                  <a:gd name="T54" fmla="*/ 216188 w 732"/>
                  <a:gd name="T55" fmla="*/ 121986 h 261"/>
                  <a:gd name="T56" fmla="*/ 184932 w 732"/>
                  <a:gd name="T57" fmla="*/ 123575 h 261"/>
                  <a:gd name="T58" fmla="*/ 155354 w 732"/>
                  <a:gd name="T59" fmla="*/ 124098 h 261"/>
                  <a:gd name="T60" fmla="*/ 128413 w 732"/>
                  <a:gd name="T61" fmla="*/ 124098 h 261"/>
                  <a:gd name="T62" fmla="*/ 109478 w 732"/>
                  <a:gd name="T63" fmla="*/ 122551 h 2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2"/>
                  <a:gd name="T97" fmla="*/ 0 h 261"/>
                  <a:gd name="T98" fmla="*/ 732 w 732"/>
                  <a:gd name="T99" fmla="*/ 261 h 2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2" h="261">
                    <a:moveTo>
                      <a:pt x="215" y="256"/>
                    </a:moveTo>
                    <a:lnTo>
                      <a:pt x="190" y="253"/>
                    </a:lnTo>
                    <a:lnTo>
                      <a:pt x="164" y="250"/>
                    </a:lnTo>
                    <a:lnTo>
                      <a:pt x="139" y="247"/>
                    </a:lnTo>
                    <a:lnTo>
                      <a:pt x="115" y="244"/>
                    </a:lnTo>
                    <a:lnTo>
                      <a:pt x="91" y="240"/>
                    </a:lnTo>
                    <a:lnTo>
                      <a:pt x="67" y="237"/>
                    </a:lnTo>
                    <a:lnTo>
                      <a:pt x="43" y="232"/>
                    </a:lnTo>
                    <a:lnTo>
                      <a:pt x="21" y="228"/>
                    </a:lnTo>
                    <a:lnTo>
                      <a:pt x="7" y="196"/>
                    </a:lnTo>
                    <a:lnTo>
                      <a:pt x="2" y="145"/>
                    </a:lnTo>
                    <a:lnTo>
                      <a:pt x="0" y="91"/>
                    </a:lnTo>
                    <a:lnTo>
                      <a:pt x="5" y="52"/>
                    </a:lnTo>
                    <a:lnTo>
                      <a:pt x="27" y="38"/>
                    </a:lnTo>
                    <a:lnTo>
                      <a:pt x="51" y="28"/>
                    </a:lnTo>
                    <a:lnTo>
                      <a:pt x="77" y="22"/>
                    </a:lnTo>
                    <a:lnTo>
                      <a:pt x="104" y="17"/>
                    </a:lnTo>
                    <a:lnTo>
                      <a:pt x="129" y="16"/>
                    </a:lnTo>
                    <a:lnTo>
                      <a:pt x="158" y="14"/>
                    </a:lnTo>
                    <a:lnTo>
                      <a:pt x="187" y="11"/>
                    </a:lnTo>
                    <a:lnTo>
                      <a:pt x="215" y="9"/>
                    </a:lnTo>
                    <a:lnTo>
                      <a:pt x="244" y="8"/>
                    </a:lnTo>
                    <a:lnTo>
                      <a:pt x="274" y="8"/>
                    </a:lnTo>
                    <a:lnTo>
                      <a:pt x="303" y="6"/>
                    </a:lnTo>
                    <a:lnTo>
                      <a:pt x="333" y="4"/>
                    </a:lnTo>
                    <a:lnTo>
                      <a:pt x="365" y="3"/>
                    </a:lnTo>
                    <a:lnTo>
                      <a:pt x="395" y="1"/>
                    </a:lnTo>
                    <a:lnTo>
                      <a:pt x="426" y="1"/>
                    </a:lnTo>
                    <a:lnTo>
                      <a:pt x="458" y="0"/>
                    </a:lnTo>
                    <a:lnTo>
                      <a:pt x="488" y="0"/>
                    </a:lnTo>
                    <a:lnTo>
                      <a:pt x="520" y="1"/>
                    </a:lnTo>
                    <a:lnTo>
                      <a:pt x="550" y="3"/>
                    </a:lnTo>
                    <a:lnTo>
                      <a:pt x="582" y="4"/>
                    </a:lnTo>
                    <a:lnTo>
                      <a:pt x="612" y="9"/>
                    </a:lnTo>
                    <a:lnTo>
                      <a:pt x="643" y="14"/>
                    </a:lnTo>
                    <a:lnTo>
                      <a:pt x="671" y="19"/>
                    </a:lnTo>
                    <a:lnTo>
                      <a:pt x="702" y="27"/>
                    </a:lnTo>
                    <a:lnTo>
                      <a:pt x="724" y="59"/>
                    </a:lnTo>
                    <a:lnTo>
                      <a:pt x="732" y="103"/>
                    </a:lnTo>
                    <a:lnTo>
                      <a:pt x="732" y="153"/>
                    </a:lnTo>
                    <a:lnTo>
                      <a:pt x="730" y="197"/>
                    </a:lnTo>
                    <a:lnTo>
                      <a:pt x="721" y="209"/>
                    </a:lnTo>
                    <a:lnTo>
                      <a:pt x="706" y="217"/>
                    </a:lnTo>
                    <a:lnTo>
                      <a:pt x="690" y="225"/>
                    </a:lnTo>
                    <a:lnTo>
                      <a:pt x="674" y="231"/>
                    </a:lnTo>
                    <a:lnTo>
                      <a:pt x="657" y="236"/>
                    </a:lnTo>
                    <a:lnTo>
                      <a:pt x="639" y="240"/>
                    </a:lnTo>
                    <a:lnTo>
                      <a:pt x="623" y="244"/>
                    </a:lnTo>
                    <a:lnTo>
                      <a:pt x="609" y="247"/>
                    </a:lnTo>
                    <a:lnTo>
                      <a:pt x="600" y="248"/>
                    </a:lnTo>
                    <a:lnTo>
                      <a:pt x="585" y="248"/>
                    </a:lnTo>
                    <a:lnTo>
                      <a:pt x="564" y="250"/>
                    </a:lnTo>
                    <a:lnTo>
                      <a:pt x="541" y="252"/>
                    </a:lnTo>
                    <a:lnTo>
                      <a:pt x="513" y="253"/>
                    </a:lnTo>
                    <a:lnTo>
                      <a:pt x="483" y="255"/>
                    </a:lnTo>
                    <a:lnTo>
                      <a:pt x="451" y="256"/>
                    </a:lnTo>
                    <a:lnTo>
                      <a:pt x="419" y="258"/>
                    </a:lnTo>
                    <a:lnTo>
                      <a:pt x="386" y="260"/>
                    </a:lnTo>
                    <a:lnTo>
                      <a:pt x="354" y="260"/>
                    </a:lnTo>
                    <a:lnTo>
                      <a:pt x="324" y="261"/>
                    </a:lnTo>
                    <a:lnTo>
                      <a:pt x="295" y="261"/>
                    </a:lnTo>
                    <a:lnTo>
                      <a:pt x="268" y="261"/>
                    </a:lnTo>
                    <a:lnTo>
                      <a:pt x="246" y="260"/>
                    </a:lnTo>
                    <a:lnTo>
                      <a:pt x="228" y="258"/>
                    </a:lnTo>
                    <a:lnTo>
                      <a:pt x="215" y="2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24" name="Freeform 61">
                <a:extLst>
                  <a:ext uri="{FF2B5EF4-FFF2-40B4-BE49-F238E27FC236}">
                    <a16:creationId xmlns:a16="http://schemas.microsoft.com/office/drawing/2014/main" id="{12EEC23C-9FAE-DF41-9FED-93A0796EFE4F}"/>
                  </a:ext>
                </a:extLst>
              </p:cNvPr>
              <p:cNvSpPr>
                <a:spLocks/>
              </p:cNvSpPr>
              <p:nvPr/>
            </p:nvSpPr>
            <p:spPr bwMode="auto">
              <a:xfrm>
                <a:off x="939" y="3201"/>
                <a:ext cx="878" cy="211"/>
              </a:xfrm>
              <a:custGeom>
                <a:avLst/>
                <a:gdLst>
                  <a:gd name="T0" fmla="*/ 131768 w 686"/>
                  <a:gd name="T1" fmla="*/ 77029 h 165"/>
                  <a:gd name="T2" fmla="*/ 101885 w 686"/>
                  <a:gd name="T3" fmla="*/ 74142 h 165"/>
                  <a:gd name="T4" fmla="*/ 70176 w 686"/>
                  <a:gd name="T5" fmla="*/ 71699 h 165"/>
                  <a:gd name="T6" fmla="*/ 40741 w 686"/>
                  <a:gd name="T7" fmla="*/ 68326 h 165"/>
                  <a:gd name="T8" fmla="*/ 15219 w 686"/>
                  <a:gd name="T9" fmla="*/ 64419 h 165"/>
                  <a:gd name="T10" fmla="*/ 5041 w 686"/>
                  <a:gd name="T11" fmla="*/ 56515 h 165"/>
                  <a:gd name="T12" fmla="*/ 14788 w 686"/>
                  <a:gd name="T13" fmla="*/ 53975 h 165"/>
                  <a:gd name="T14" fmla="*/ 31909 w 686"/>
                  <a:gd name="T15" fmla="*/ 56515 h 165"/>
                  <a:gd name="T16" fmla="*/ 23943 w 686"/>
                  <a:gd name="T17" fmla="*/ 52094 h 165"/>
                  <a:gd name="T18" fmla="*/ 7053 w 686"/>
                  <a:gd name="T19" fmla="*/ 47474 h 165"/>
                  <a:gd name="T20" fmla="*/ 1879 w 686"/>
                  <a:gd name="T21" fmla="*/ 40185 h 165"/>
                  <a:gd name="T22" fmla="*/ 24931 w 686"/>
                  <a:gd name="T23" fmla="*/ 40185 h 165"/>
                  <a:gd name="T24" fmla="*/ 58533 w 686"/>
                  <a:gd name="T25" fmla="*/ 43845 h 165"/>
                  <a:gd name="T26" fmla="*/ 31909 w 686"/>
                  <a:gd name="T27" fmla="*/ 38914 h 165"/>
                  <a:gd name="T28" fmla="*/ 8465 w 686"/>
                  <a:gd name="T29" fmla="*/ 33006 h 165"/>
                  <a:gd name="T30" fmla="*/ 1879 w 686"/>
                  <a:gd name="T31" fmla="*/ 25321 h 165"/>
                  <a:gd name="T32" fmla="*/ 14788 w 686"/>
                  <a:gd name="T33" fmla="*/ 25321 h 165"/>
                  <a:gd name="T34" fmla="*/ 34298 w 686"/>
                  <a:gd name="T35" fmla="*/ 27968 h 165"/>
                  <a:gd name="T36" fmla="*/ 25331 w 686"/>
                  <a:gd name="T37" fmla="*/ 23796 h 165"/>
                  <a:gd name="T38" fmla="*/ 6452 w 686"/>
                  <a:gd name="T39" fmla="*/ 18333 h 165"/>
                  <a:gd name="T40" fmla="*/ 1147 w 686"/>
                  <a:gd name="T41" fmla="*/ 11379 h 165"/>
                  <a:gd name="T42" fmla="*/ 18707 w 686"/>
                  <a:gd name="T43" fmla="*/ 12923 h 165"/>
                  <a:gd name="T44" fmla="*/ 43141 w 686"/>
                  <a:gd name="T45" fmla="*/ 16828 h 165"/>
                  <a:gd name="T46" fmla="*/ 18707 w 686"/>
                  <a:gd name="T47" fmla="*/ 8898 h 165"/>
                  <a:gd name="T48" fmla="*/ 3364 w 686"/>
                  <a:gd name="T49" fmla="*/ 4255 h 165"/>
                  <a:gd name="T50" fmla="*/ 0 w 686"/>
                  <a:gd name="T51" fmla="*/ 1 h 165"/>
                  <a:gd name="T52" fmla="*/ 26798 w 686"/>
                  <a:gd name="T53" fmla="*/ 3009 h 165"/>
                  <a:gd name="T54" fmla="*/ 63591 w 686"/>
                  <a:gd name="T55" fmla="*/ 7404 h 165"/>
                  <a:gd name="T56" fmla="*/ 100985 w 686"/>
                  <a:gd name="T57" fmla="*/ 11379 h 165"/>
                  <a:gd name="T58" fmla="*/ 138693 w 686"/>
                  <a:gd name="T59" fmla="*/ 14629 h 165"/>
                  <a:gd name="T60" fmla="*/ 181397 w 686"/>
                  <a:gd name="T61" fmla="*/ 14146 h 165"/>
                  <a:gd name="T62" fmla="*/ 225245 w 686"/>
                  <a:gd name="T63" fmla="*/ 11379 h 165"/>
                  <a:gd name="T64" fmla="*/ 269186 w 686"/>
                  <a:gd name="T65" fmla="*/ 7404 h 165"/>
                  <a:gd name="T66" fmla="*/ 313495 w 686"/>
                  <a:gd name="T67" fmla="*/ 1840 h 165"/>
                  <a:gd name="T68" fmla="*/ 324965 w 686"/>
                  <a:gd name="T69" fmla="*/ 4255 h 165"/>
                  <a:gd name="T70" fmla="*/ 307717 w 686"/>
                  <a:gd name="T71" fmla="*/ 14146 h 165"/>
                  <a:gd name="T72" fmla="*/ 282744 w 686"/>
                  <a:gd name="T73" fmla="*/ 18090 h 165"/>
                  <a:gd name="T74" fmla="*/ 281679 w 686"/>
                  <a:gd name="T75" fmla="*/ 20104 h 165"/>
                  <a:gd name="T76" fmla="*/ 311187 w 686"/>
                  <a:gd name="T77" fmla="*/ 15484 h 165"/>
                  <a:gd name="T78" fmla="*/ 326552 w 686"/>
                  <a:gd name="T79" fmla="*/ 18707 h 165"/>
                  <a:gd name="T80" fmla="*/ 305247 w 686"/>
                  <a:gd name="T81" fmla="*/ 27518 h 165"/>
                  <a:gd name="T82" fmla="*/ 273753 w 686"/>
                  <a:gd name="T83" fmla="*/ 32876 h 165"/>
                  <a:gd name="T84" fmla="*/ 288931 w 686"/>
                  <a:gd name="T85" fmla="*/ 31424 h 165"/>
                  <a:gd name="T86" fmla="*/ 320123 w 686"/>
                  <a:gd name="T87" fmla="*/ 27968 h 165"/>
                  <a:gd name="T88" fmla="*/ 328073 w 686"/>
                  <a:gd name="T89" fmla="*/ 31856 h 165"/>
                  <a:gd name="T90" fmla="*/ 324965 w 686"/>
                  <a:gd name="T91" fmla="*/ 35190 h 165"/>
                  <a:gd name="T92" fmla="*/ 304222 w 686"/>
                  <a:gd name="T93" fmla="*/ 40185 h 165"/>
                  <a:gd name="T94" fmla="*/ 311017 w 686"/>
                  <a:gd name="T95" fmla="*/ 42208 h 165"/>
                  <a:gd name="T96" fmla="*/ 324028 w 686"/>
                  <a:gd name="T97" fmla="*/ 40737 h 165"/>
                  <a:gd name="T98" fmla="*/ 326552 w 686"/>
                  <a:gd name="T99" fmla="*/ 43226 h 165"/>
                  <a:gd name="T100" fmla="*/ 297112 w 686"/>
                  <a:gd name="T101" fmla="*/ 51388 h 165"/>
                  <a:gd name="T102" fmla="*/ 256330 w 686"/>
                  <a:gd name="T103" fmla="*/ 56920 h 165"/>
                  <a:gd name="T104" fmla="*/ 274339 w 686"/>
                  <a:gd name="T105" fmla="*/ 58803 h 165"/>
                  <a:gd name="T106" fmla="*/ 317677 w 686"/>
                  <a:gd name="T107" fmla="*/ 52094 h 165"/>
                  <a:gd name="T108" fmla="*/ 320123 w 686"/>
                  <a:gd name="T109" fmla="*/ 61696 h 165"/>
                  <a:gd name="T110" fmla="*/ 299142 w 686"/>
                  <a:gd name="T111" fmla="*/ 64419 h 165"/>
                  <a:gd name="T112" fmla="*/ 268326 w 686"/>
                  <a:gd name="T113" fmla="*/ 70688 h 165"/>
                  <a:gd name="T114" fmla="*/ 233447 w 686"/>
                  <a:gd name="T115" fmla="*/ 74142 h 165"/>
                  <a:gd name="T116" fmla="*/ 199255 w 686"/>
                  <a:gd name="T117" fmla="*/ 75940 h 165"/>
                  <a:gd name="T118" fmla="*/ 165019 w 686"/>
                  <a:gd name="T119" fmla="*/ 77103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86"/>
                  <a:gd name="T181" fmla="*/ 0 h 165"/>
                  <a:gd name="T182" fmla="*/ 686 w 686"/>
                  <a:gd name="T183" fmla="*/ 165 h 1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86" h="165">
                    <a:moveTo>
                      <a:pt x="326" y="165"/>
                    </a:moveTo>
                    <a:lnTo>
                      <a:pt x="310" y="165"/>
                    </a:lnTo>
                    <a:lnTo>
                      <a:pt x="294" y="164"/>
                    </a:lnTo>
                    <a:lnTo>
                      <a:pt x="276" y="164"/>
                    </a:lnTo>
                    <a:lnTo>
                      <a:pt x="260" y="162"/>
                    </a:lnTo>
                    <a:lnTo>
                      <a:pt x="244" y="161"/>
                    </a:lnTo>
                    <a:lnTo>
                      <a:pt x="228" y="161"/>
                    </a:lnTo>
                    <a:lnTo>
                      <a:pt x="213" y="159"/>
                    </a:lnTo>
                    <a:lnTo>
                      <a:pt x="195" y="157"/>
                    </a:lnTo>
                    <a:lnTo>
                      <a:pt x="179" y="156"/>
                    </a:lnTo>
                    <a:lnTo>
                      <a:pt x="163" y="154"/>
                    </a:lnTo>
                    <a:lnTo>
                      <a:pt x="147" y="153"/>
                    </a:lnTo>
                    <a:lnTo>
                      <a:pt x="131" y="151"/>
                    </a:lnTo>
                    <a:lnTo>
                      <a:pt x="115" y="150"/>
                    </a:lnTo>
                    <a:lnTo>
                      <a:pt x="99" y="148"/>
                    </a:lnTo>
                    <a:lnTo>
                      <a:pt x="85" y="146"/>
                    </a:lnTo>
                    <a:lnTo>
                      <a:pt x="69" y="145"/>
                    </a:lnTo>
                    <a:lnTo>
                      <a:pt x="55" y="142"/>
                    </a:lnTo>
                    <a:lnTo>
                      <a:pt x="42" y="140"/>
                    </a:lnTo>
                    <a:lnTo>
                      <a:pt x="32" y="138"/>
                    </a:lnTo>
                    <a:lnTo>
                      <a:pt x="26" y="135"/>
                    </a:lnTo>
                    <a:lnTo>
                      <a:pt x="20" y="132"/>
                    </a:lnTo>
                    <a:lnTo>
                      <a:pt x="13" y="127"/>
                    </a:lnTo>
                    <a:lnTo>
                      <a:pt x="10" y="121"/>
                    </a:lnTo>
                    <a:lnTo>
                      <a:pt x="5" y="111"/>
                    </a:lnTo>
                    <a:lnTo>
                      <a:pt x="13" y="113"/>
                    </a:lnTo>
                    <a:lnTo>
                      <a:pt x="23" y="114"/>
                    </a:lnTo>
                    <a:lnTo>
                      <a:pt x="31" y="116"/>
                    </a:lnTo>
                    <a:lnTo>
                      <a:pt x="40" y="118"/>
                    </a:lnTo>
                    <a:lnTo>
                      <a:pt x="48" y="119"/>
                    </a:lnTo>
                    <a:lnTo>
                      <a:pt x="58" y="121"/>
                    </a:lnTo>
                    <a:lnTo>
                      <a:pt x="67" y="121"/>
                    </a:lnTo>
                    <a:lnTo>
                      <a:pt x="77" y="119"/>
                    </a:lnTo>
                    <a:lnTo>
                      <a:pt x="67" y="116"/>
                    </a:lnTo>
                    <a:lnTo>
                      <a:pt x="59" y="114"/>
                    </a:lnTo>
                    <a:lnTo>
                      <a:pt x="50" y="111"/>
                    </a:lnTo>
                    <a:lnTo>
                      <a:pt x="42" y="110"/>
                    </a:lnTo>
                    <a:lnTo>
                      <a:pt x="32" y="106"/>
                    </a:lnTo>
                    <a:lnTo>
                      <a:pt x="23" y="105"/>
                    </a:lnTo>
                    <a:lnTo>
                      <a:pt x="15" y="102"/>
                    </a:lnTo>
                    <a:lnTo>
                      <a:pt x="5" y="100"/>
                    </a:lnTo>
                    <a:lnTo>
                      <a:pt x="4" y="95"/>
                    </a:lnTo>
                    <a:lnTo>
                      <a:pt x="4" y="91"/>
                    </a:lnTo>
                    <a:lnTo>
                      <a:pt x="4" y="86"/>
                    </a:lnTo>
                    <a:lnTo>
                      <a:pt x="2" y="81"/>
                    </a:lnTo>
                    <a:lnTo>
                      <a:pt x="18" y="83"/>
                    </a:lnTo>
                    <a:lnTo>
                      <a:pt x="36" y="84"/>
                    </a:lnTo>
                    <a:lnTo>
                      <a:pt x="52" y="86"/>
                    </a:lnTo>
                    <a:lnTo>
                      <a:pt x="69" y="89"/>
                    </a:lnTo>
                    <a:lnTo>
                      <a:pt x="87" y="92"/>
                    </a:lnTo>
                    <a:lnTo>
                      <a:pt x="104" y="94"/>
                    </a:lnTo>
                    <a:lnTo>
                      <a:pt x="122" y="94"/>
                    </a:lnTo>
                    <a:lnTo>
                      <a:pt x="139" y="94"/>
                    </a:lnTo>
                    <a:lnTo>
                      <a:pt x="109" y="89"/>
                    </a:lnTo>
                    <a:lnTo>
                      <a:pt x="85" y="86"/>
                    </a:lnTo>
                    <a:lnTo>
                      <a:pt x="67" y="83"/>
                    </a:lnTo>
                    <a:lnTo>
                      <a:pt x="53" y="79"/>
                    </a:lnTo>
                    <a:lnTo>
                      <a:pt x="40" y="78"/>
                    </a:lnTo>
                    <a:lnTo>
                      <a:pt x="31" y="75"/>
                    </a:lnTo>
                    <a:lnTo>
                      <a:pt x="18" y="71"/>
                    </a:lnTo>
                    <a:lnTo>
                      <a:pt x="4" y="68"/>
                    </a:lnTo>
                    <a:lnTo>
                      <a:pt x="4" y="63"/>
                    </a:lnTo>
                    <a:lnTo>
                      <a:pt x="4" y="59"/>
                    </a:lnTo>
                    <a:lnTo>
                      <a:pt x="4" y="54"/>
                    </a:lnTo>
                    <a:lnTo>
                      <a:pt x="4" y="47"/>
                    </a:lnTo>
                    <a:lnTo>
                      <a:pt x="12" y="49"/>
                    </a:lnTo>
                    <a:lnTo>
                      <a:pt x="21" y="52"/>
                    </a:lnTo>
                    <a:lnTo>
                      <a:pt x="31" y="54"/>
                    </a:lnTo>
                    <a:lnTo>
                      <a:pt x="40" y="57"/>
                    </a:lnTo>
                    <a:lnTo>
                      <a:pt x="50" y="59"/>
                    </a:lnTo>
                    <a:lnTo>
                      <a:pt x="61" y="60"/>
                    </a:lnTo>
                    <a:lnTo>
                      <a:pt x="72" y="60"/>
                    </a:lnTo>
                    <a:lnTo>
                      <a:pt x="82" y="60"/>
                    </a:lnTo>
                    <a:lnTo>
                      <a:pt x="72" y="57"/>
                    </a:lnTo>
                    <a:lnTo>
                      <a:pt x="63" y="54"/>
                    </a:lnTo>
                    <a:lnTo>
                      <a:pt x="53" y="51"/>
                    </a:lnTo>
                    <a:lnTo>
                      <a:pt x="44" y="47"/>
                    </a:lnTo>
                    <a:lnTo>
                      <a:pt x="32" y="46"/>
                    </a:lnTo>
                    <a:lnTo>
                      <a:pt x="23" y="43"/>
                    </a:lnTo>
                    <a:lnTo>
                      <a:pt x="13" y="39"/>
                    </a:lnTo>
                    <a:lnTo>
                      <a:pt x="4" y="36"/>
                    </a:lnTo>
                    <a:lnTo>
                      <a:pt x="2" y="33"/>
                    </a:lnTo>
                    <a:lnTo>
                      <a:pt x="2" y="28"/>
                    </a:lnTo>
                    <a:lnTo>
                      <a:pt x="2" y="24"/>
                    </a:lnTo>
                    <a:lnTo>
                      <a:pt x="0" y="20"/>
                    </a:lnTo>
                    <a:lnTo>
                      <a:pt x="13" y="22"/>
                    </a:lnTo>
                    <a:lnTo>
                      <a:pt x="26" y="24"/>
                    </a:lnTo>
                    <a:lnTo>
                      <a:pt x="39" y="27"/>
                    </a:lnTo>
                    <a:lnTo>
                      <a:pt x="53" y="30"/>
                    </a:lnTo>
                    <a:lnTo>
                      <a:pt x="66" y="33"/>
                    </a:lnTo>
                    <a:lnTo>
                      <a:pt x="79" y="36"/>
                    </a:lnTo>
                    <a:lnTo>
                      <a:pt x="91" y="36"/>
                    </a:lnTo>
                    <a:lnTo>
                      <a:pt x="104" y="36"/>
                    </a:lnTo>
                    <a:lnTo>
                      <a:pt x="75" y="28"/>
                    </a:lnTo>
                    <a:lnTo>
                      <a:pt x="55" y="24"/>
                    </a:lnTo>
                    <a:lnTo>
                      <a:pt x="39" y="19"/>
                    </a:lnTo>
                    <a:lnTo>
                      <a:pt x="28" y="16"/>
                    </a:lnTo>
                    <a:lnTo>
                      <a:pt x="18" y="14"/>
                    </a:lnTo>
                    <a:lnTo>
                      <a:pt x="13" y="11"/>
                    </a:lnTo>
                    <a:lnTo>
                      <a:pt x="7" y="9"/>
                    </a:lnTo>
                    <a:lnTo>
                      <a:pt x="2" y="6"/>
                    </a:lnTo>
                    <a:lnTo>
                      <a:pt x="0" y="4"/>
                    </a:lnTo>
                    <a:lnTo>
                      <a:pt x="0" y="3"/>
                    </a:lnTo>
                    <a:lnTo>
                      <a:pt x="0" y="1"/>
                    </a:lnTo>
                    <a:lnTo>
                      <a:pt x="0" y="0"/>
                    </a:lnTo>
                    <a:lnTo>
                      <a:pt x="20" y="1"/>
                    </a:lnTo>
                    <a:lnTo>
                      <a:pt x="37" y="4"/>
                    </a:lnTo>
                    <a:lnTo>
                      <a:pt x="56" y="6"/>
                    </a:lnTo>
                    <a:lnTo>
                      <a:pt x="75" y="9"/>
                    </a:lnTo>
                    <a:lnTo>
                      <a:pt x="95" y="11"/>
                    </a:lnTo>
                    <a:lnTo>
                      <a:pt x="114" y="14"/>
                    </a:lnTo>
                    <a:lnTo>
                      <a:pt x="133" y="16"/>
                    </a:lnTo>
                    <a:lnTo>
                      <a:pt x="152" y="17"/>
                    </a:lnTo>
                    <a:lnTo>
                      <a:pt x="173" y="20"/>
                    </a:lnTo>
                    <a:lnTo>
                      <a:pt x="192" y="22"/>
                    </a:lnTo>
                    <a:lnTo>
                      <a:pt x="211" y="24"/>
                    </a:lnTo>
                    <a:lnTo>
                      <a:pt x="232" y="25"/>
                    </a:lnTo>
                    <a:lnTo>
                      <a:pt x="251" y="28"/>
                    </a:lnTo>
                    <a:lnTo>
                      <a:pt x="271" y="30"/>
                    </a:lnTo>
                    <a:lnTo>
                      <a:pt x="291" y="32"/>
                    </a:lnTo>
                    <a:lnTo>
                      <a:pt x="311" y="33"/>
                    </a:lnTo>
                    <a:lnTo>
                      <a:pt x="334" y="32"/>
                    </a:lnTo>
                    <a:lnTo>
                      <a:pt x="358" y="32"/>
                    </a:lnTo>
                    <a:lnTo>
                      <a:pt x="380" y="30"/>
                    </a:lnTo>
                    <a:lnTo>
                      <a:pt x="402" y="28"/>
                    </a:lnTo>
                    <a:lnTo>
                      <a:pt x="426" y="27"/>
                    </a:lnTo>
                    <a:lnTo>
                      <a:pt x="448" y="25"/>
                    </a:lnTo>
                    <a:lnTo>
                      <a:pt x="471" y="24"/>
                    </a:lnTo>
                    <a:lnTo>
                      <a:pt x="495" y="22"/>
                    </a:lnTo>
                    <a:lnTo>
                      <a:pt x="517" y="20"/>
                    </a:lnTo>
                    <a:lnTo>
                      <a:pt x="541" y="17"/>
                    </a:lnTo>
                    <a:lnTo>
                      <a:pt x="563" y="16"/>
                    </a:lnTo>
                    <a:lnTo>
                      <a:pt x="587" y="12"/>
                    </a:lnTo>
                    <a:lnTo>
                      <a:pt x="609" y="11"/>
                    </a:lnTo>
                    <a:lnTo>
                      <a:pt x="633" y="8"/>
                    </a:lnTo>
                    <a:lnTo>
                      <a:pt x="656" y="4"/>
                    </a:lnTo>
                    <a:lnTo>
                      <a:pt x="680" y="1"/>
                    </a:lnTo>
                    <a:lnTo>
                      <a:pt x="680" y="4"/>
                    </a:lnTo>
                    <a:lnTo>
                      <a:pt x="680" y="6"/>
                    </a:lnTo>
                    <a:lnTo>
                      <a:pt x="680" y="9"/>
                    </a:lnTo>
                    <a:lnTo>
                      <a:pt x="681" y="12"/>
                    </a:lnTo>
                    <a:lnTo>
                      <a:pt x="670" y="20"/>
                    </a:lnTo>
                    <a:lnTo>
                      <a:pt x="659" y="27"/>
                    </a:lnTo>
                    <a:lnTo>
                      <a:pt x="644" y="30"/>
                    </a:lnTo>
                    <a:lnTo>
                      <a:pt x="632" y="32"/>
                    </a:lnTo>
                    <a:lnTo>
                      <a:pt x="617" y="33"/>
                    </a:lnTo>
                    <a:lnTo>
                      <a:pt x="605" y="35"/>
                    </a:lnTo>
                    <a:lnTo>
                      <a:pt x="592" y="38"/>
                    </a:lnTo>
                    <a:lnTo>
                      <a:pt x="582" y="43"/>
                    </a:lnTo>
                    <a:lnTo>
                      <a:pt x="584" y="43"/>
                    </a:lnTo>
                    <a:lnTo>
                      <a:pt x="587" y="43"/>
                    </a:lnTo>
                    <a:lnTo>
                      <a:pt x="590" y="43"/>
                    </a:lnTo>
                    <a:lnTo>
                      <a:pt x="598" y="41"/>
                    </a:lnTo>
                    <a:lnTo>
                      <a:pt x="611" y="39"/>
                    </a:lnTo>
                    <a:lnTo>
                      <a:pt x="629" y="36"/>
                    </a:lnTo>
                    <a:lnTo>
                      <a:pt x="652" y="33"/>
                    </a:lnTo>
                    <a:lnTo>
                      <a:pt x="684" y="27"/>
                    </a:lnTo>
                    <a:lnTo>
                      <a:pt x="684" y="32"/>
                    </a:lnTo>
                    <a:lnTo>
                      <a:pt x="684" y="36"/>
                    </a:lnTo>
                    <a:lnTo>
                      <a:pt x="684" y="41"/>
                    </a:lnTo>
                    <a:lnTo>
                      <a:pt x="686" y="47"/>
                    </a:lnTo>
                    <a:lnTo>
                      <a:pt x="670" y="51"/>
                    </a:lnTo>
                    <a:lnTo>
                      <a:pt x="654" y="54"/>
                    </a:lnTo>
                    <a:lnTo>
                      <a:pt x="638" y="59"/>
                    </a:lnTo>
                    <a:lnTo>
                      <a:pt x="622" y="62"/>
                    </a:lnTo>
                    <a:lnTo>
                      <a:pt x="605" y="65"/>
                    </a:lnTo>
                    <a:lnTo>
                      <a:pt x="589" y="68"/>
                    </a:lnTo>
                    <a:lnTo>
                      <a:pt x="573" y="70"/>
                    </a:lnTo>
                    <a:lnTo>
                      <a:pt x="557" y="73"/>
                    </a:lnTo>
                    <a:lnTo>
                      <a:pt x="573" y="71"/>
                    </a:lnTo>
                    <a:lnTo>
                      <a:pt x="589" y="70"/>
                    </a:lnTo>
                    <a:lnTo>
                      <a:pt x="605" y="67"/>
                    </a:lnTo>
                    <a:lnTo>
                      <a:pt x="622" y="65"/>
                    </a:lnTo>
                    <a:lnTo>
                      <a:pt x="638" y="62"/>
                    </a:lnTo>
                    <a:lnTo>
                      <a:pt x="654" y="60"/>
                    </a:lnTo>
                    <a:lnTo>
                      <a:pt x="670" y="60"/>
                    </a:lnTo>
                    <a:lnTo>
                      <a:pt x="686" y="62"/>
                    </a:lnTo>
                    <a:lnTo>
                      <a:pt x="686" y="63"/>
                    </a:lnTo>
                    <a:lnTo>
                      <a:pt x="686" y="65"/>
                    </a:lnTo>
                    <a:lnTo>
                      <a:pt x="686" y="68"/>
                    </a:lnTo>
                    <a:lnTo>
                      <a:pt x="686" y="70"/>
                    </a:lnTo>
                    <a:lnTo>
                      <a:pt x="684" y="71"/>
                    </a:lnTo>
                    <a:lnTo>
                      <a:pt x="683" y="73"/>
                    </a:lnTo>
                    <a:lnTo>
                      <a:pt x="680" y="75"/>
                    </a:lnTo>
                    <a:lnTo>
                      <a:pt x="675" y="76"/>
                    </a:lnTo>
                    <a:lnTo>
                      <a:pt x="665" y="79"/>
                    </a:lnTo>
                    <a:lnTo>
                      <a:pt x="652" y="83"/>
                    </a:lnTo>
                    <a:lnTo>
                      <a:pt x="637" y="86"/>
                    </a:lnTo>
                    <a:lnTo>
                      <a:pt x="613" y="92"/>
                    </a:lnTo>
                    <a:lnTo>
                      <a:pt x="629" y="92"/>
                    </a:lnTo>
                    <a:lnTo>
                      <a:pt x="641" y="91"/>
                    </a:lnTo>
                    <a:lnTo>
                      <a:pt x="651" y="91"/>
                    </a:lnTo>
                    <a:lnTo>
                      <a:pt x="659" y="91"/>
                    </a:lnTo>
                    <a:lnTo>
                      <a:pt x="665" y="89"/>
                    </a:lnTo>
                    <a:lnTo>
                      <a:pt x="672" y="89"/>
                    </a:lnTo>
                    <a:lnTo>
                      <a:pt x="678" y="87"/>
                    </a:lnTo>
                    <a:lnTo>
                      <a:pt x="686" y="86"/>
                    </a:lnTo>
                    <a:lnTo>
                      <a:pt x="684" y="87"/>
                    </a:lnTo>
                    <a:lnTo>
                      <a:pt x="684" y="91"/>
                    </a:lnTo>
                    <a:lnTo>
                      <a:pt x="684" y="92"/>
                    </a:lnTo>
                    <a:lnTo>
                      <a:pt x="684" y="95"/>
                    </a:lnTo>
                    <a:lnTo>
                      <a:pt x="664" y="102"/>
                    </a:lnTo>
                    <a:lnTo>
                      <a:pt x="641" y="106"/>
                    </a:lnTo>
                    <a:lnTo>
                      <a:pt x="621" y="110"/>
                    </a:lnTo>
                    <a:lnTo>
                      <a:pt x="600" y="114"/>
                    </a:lnTo>
                    <a:lnTo>
                      <a:pt x="578" y="116"/>
                    </a:lnTo>
                    <a:lnTo>
                      <a:pt x="557" y="119"/>
                    </a:lnTo>
                    <a:lnTo>
                      <a:pt x="536" y="122"/>
                    </a:lnTo>
                    <a:lnTo>
                      <a:pt x="515" y="124"/>
                    </a:lnTo>
                    <a:lnTo>
                      <a:pt x="531" y="127"/>
                    </a:lnTo>
                    <a:lnTo>
                      <a:pt x="552" y="127"/>
                    </a:lnTo>
                    <a:lnTo>
                      <a:pt x="574" y="126"/>
                    </a:lnTo>
                    <a:lnTo>
                      <a:pt x="598" y="122"/>
                    </a:lnTo>
                    <a:lnTo>
                      <a:pt x="621" y="119"/>
                    </a:lnTo>
                    <a:lnTo>
                      <a:pt x="644" y="114"/>
                    </a:lnTo>
                    <a:lnTo>
                      <a:pt x="665" y="111"/>
                    </a:lnTo>
                    <a:lnTo>
                      <a:pt x="684" y="108"/>
                    </a:lnTo>
                    <a:lnTo>
                      <a:pt x="683" y="119"/>
                    </a:lnTo>
                    <a:lnTo>
                      <a:pt x="678" y="127"/>
                    </a:lnTo>
                    <a:lnTo>
                      <a:pt x="670" y="132"/>
                    </a:lnTo>
                    <a:lnTo>
                      <a:pt x="660" y="135"/>
                    </a:lnTo>
                    <a:lnTo>
                      <a:pt x="649" y="135"/>
                    </a:lnTo>
                    <a:lnTo>
                      <a:pt x="638" y="137"/>
                    </a:lnTo>
                    <a:lnTo>
                      <a:pt x="627" y="138"/>
                    </a:lnTo>
                    <a:lnTo>
                      <a:pt x="617" y="143"/>
                    </a:lnTo>
                    <a:lnTo>
                      <a:pt x="598" y="146"/>
                    </a:lnTo>
                    <a:lnTo>
                      <a:pt x="581" y="148"/>
                    </a:lnTo>
                    <a:lnTo>
                      <a:pt x="562" y="151"/>
                    </a:lnTo>
                    <a:lnTo>
                      <a:pt x="544" y="153"/>
                    </a:lnTo>
                    <a:lnTo>
                      <a:pt x="525" y="154"/>
                    </a:lnTo>
                    <a:lnTo>
                      <a:pt x="507" y="157"/>
                    </a:lnTo>
                    <a:lnTo>
                      <a:pt x="488" y="159"/>
                    </a:lnTo>
                    <a:lnTo>
                      <a:pt x="471" y="159"/>
                    </a:lnTo>
                    <a:lnTo>
                      <a:pt x="453" y="161"/>
                    </a:lnTo>
                    <a:lnTo>
                      <a:pt x="436" y="162"/>
                    </a:lnTo>
                    <a:lnTo>
                      <a:pt x="417" y="162"/>
                    </a:lnTo>
                    <a:lnTo>
                      <a:pt x="399" y="164"/>
                    </a:lnTo>
                    <a:lnTo>
                      <a:pt x="381" y="164"/>
                    </a:lnTo>
                    <a:lnTo>
                      <a:pt x="362" y="165"/>
                    </a:lnTo>
                    <a:lnTo>
                      <a:pt x="345" y="165"/>
                    </a:lnTo>
                    <a:lnTo>
                      <a:pt x="326" y="165"/>
                    </a:lnTo>
                    <a:close/>
                  </a:path>
                </a:pathLst>
              </a:custGeom>
              <a:solidFill>
                <a:srgbClr val="66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25" name="Freeform 62">
                <a:extLst>
                  <a:ext uri="{FF2B5EF4-FFF2-40B4-BE49-F238E27FC236}">
                    <a16:creationId xmlns:a16="http://schemas.microsoft.com/office/drawing/2014/main" id="{06B06659-55BE-4542-A295-7D69968DE2E2}"/>
                  </a:ext>
                </a:extLst>
              </p:cNvPr>
              <p:cNvSpPr>
                <a:spLocks/>
              </p:cNvSpPr>
              <p:nvPr/>
            </p:nvSpPr>
            <p:spPr bwMode="auto">
              <a:xfrm>
                <a:off x="1076" y="3362"/>
                <a:ext cx="68" cy="8"/>
              </a:xfrm>
              <a:custGeom>
                <a:avLst/>
                <a:gdLst>
                  <a:gd name="T0" fmla="*/ 4148 w 53"/>
                  <a:gd name="T1" fmla="*/ 8457 h 6"/>
                  <a:gd name="T2" fmla="*/ 2520 w 53"/>
                  <a:gd name="T3" fmla="*/ 4905 h 6"/>
                  <a:gd name="T4" fmla="*/ 1193 w 53"/>
                  <a:gd name="T5" fmla="*/ 4905 h 6"/>
                  <a:gd name="T6" fmla="*/ 1193 w 53"/>
                  <a:gd name="T7" fmla="*/ 3679 h 6"/>
                  <a:gd name="T8" fmla="*/ 0 w 53"/>
                  <a:gd name="T9" fmla="*/ 1 h 6"/>
                  <a:gd name="T10" fmla="*/ 3455 w 53"/>
                  <a:gd name="T11" fmla="*/ 1 h 6"/>
                  <a:gd name="T12" fmla="*/ 6828 w 53"/>
                  <a:gd name="T13" fmla="*/ 1 h 6"/>
                  <a:gd name="T14" fmla="*/ 9363 w 53"/>
                  <a:gd name="T15" fmla="*/ 1 h 6"/>
                  <a:gd name="T16" fmla="*/ 12939 w 53"/>
                  <a:gd name="T17" fmla="*/ 0 h 6"/>
                  <a:gd name="T18" fmla="*/ 16392 w 53"/>
                  <a:gd name="T19" fmla="*/ 0 h 6"/>
                  <a:gd name="T20" fmla="*/ 19775 w 53"/>
                  <a:gd name="T21" fmla="*/ 0 h 6"/>
                  <a:gd name="T22" fmla="*/ 23762 w 53"/>
                  <a:gd name="T23" fmla="*/ 0 h 6"/>
                  <a:gd name="T24" fmla="*/ 26983 w 53"/>
                  <a:gd name="T25" fmla="*/ 0 h 6"/>
                  <a:gd name="T26" fmla="*/ 26983 w 53"/>
                  <a:gd name="T27" fmla="*/ 1 h 6"/>
                  <a:gd name="T28" fmla="*/ 26983 w 53"/>
                  <a:gd name="T29" fmla="*/ 3679 h 6"/>
                  <a:gd name="T30" fmla="*/ 26983 w 53"/>
                  <a:gd name="T31" fmla="*/ 4905 h 6"/>
                  <a:gd name="T32" fmla="*/ 26983 w 53"/>
                  <a:gd name="T33" fmla="*/ 8457 h 6"/>
                  <a:gd name="T34" fmla="*/ 21299 w 53"/>
                  <a:gd name="T35" fmla="*/ 8457 h 6"/>
                  <a:gd name="T36" fmla="*/ 14435 w 53"/>
                  <a:gd name="T37" fmla="*/ 8457 h 6"/>
                  <a:gd name="T38" fmla="*/ 9217 w 53"/>
                  <a:gd name="T39" fmla="*/ 8457 h 6"/>
                  <a:gd name="T40" fmla="*/ 4148 w 53"/>
                  <a:gd name="T41" fmla="*/ 8457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6"/>
                  <a:gd name="T65" fmla="*/ 53 w 53"/>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6">
                    <a:moveTo>
                      <a:pt x="8" y="6"/>
                    </a:moveTo>
                    <a:lnTo>
                      <a:pt x="5" y="4"/>
                    </a:lnTo>
                    <a:lnTo>
                      <a:pt x="2" y="4"/>
                    </a:lnTo>
                    <a:lnTo>
                      <a:pt x="2" y="3"/>
                    </a:lnTo>
                    <a:lnTo>
                      <a:pt x="0" y="1"/>
                    </a:lnTo>
                    <a:lnTo>
                      <a:pt x="7" y="1"/>
                    </a:lnTo>
                    <a:lnTo>
                      <a:pt x="13" y="1"/>
                    </a:lnTo>
                    <a:lnTo>
                      <a:pt x="19" y="1"/>
                    </a:lnTo>
                    <a:lnTo>
                      <a:pt x="26" y="0"/>
                    </a:lnTo>
                    <a:lnTo>
                      <a:pt x="32" y="0"/>
                    </a:lnTo>
                    <a:lnTo>
                      <a:pt x="40" y="0"/>
                    </a:lnTo>
                    <a:lnTo>
                      <a:pt x="47" y="0"/>
                    </a:lnTo>
                    <a:lnTo>
                      <a:pt x="53" y="0"/>
                    </a:lnTo>
                    <a:lnTo>
                      <a:pt x="53" y="1"/>
                    </a:lnTo>
                    <a:lnTo>
                      <a:pt x="53" y="3"/>
                    </a:lnTo>
                    <a:lnTo>
                      <a:pt x="53" y="4"/>
                    </a:lnTo>
                    <a:lnTo>
                      <a:pt x="53" y="6"/>
                    </a:lnTo>
                    <a:lnTo>
                      <a:pt x="42" y="6"/>
                    </a:lnTo>
                    <a:lnTo>
                      <a:pt x="29" y="6"/>
                    </a:lnTo>
                    <a:lnTo>
                      <a:pt x="18" y="6"/>
                    </a:lnTo>
                    <a:lnTo>
                      <a:pt x="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26" name="Freeform 63">
                <a:extLst>
                  <a:ext uri="{FF2B5EF4-FFF2-40B4-BE49-F238E27FC236}">
                    <a16:creationId xmlns:a16="http://schemas.microsoft.com/office/drawing/2014/main" id="{20EC3BD8-9347-7C4D-BA40-C5A26EB8E4E5}"/>
                  </a:ext>
                </a:extLst>
              </p:cNvPr>
              <p:cNvSpPr>
                <a:spLocks/>
              </p:cNvSpPr>
              <p:nvPr/>
            </p:nvSpPr>
            <p:spPr bwMode="auto">
              <a:xfrm>
                <a:off x="1170" y="3315"/>
                <a:ext cx="16" cy="11"/>
              </a:xfrm>
              <a:custGeom>
                <a:avLst/>
                <a:gdLst>
                  <a:gd name="T0" fmla="*/ 11276 w 12"/>
                  <a:gd name="T1" fmla="*/ 1212 h 9"/>
                  <a:gd name="T2" fmla="*/ 8457 w 12"/>
                  <a:gd name="T3" fmla="*/ 1212 h 9"/>
                  <a:gd name="T4" fmla="*/ 4905 w 12"/>
                  <a:gd name="T5" fmla="*/ 881 h 9"/>
                  <a:gd name="T6" fmla="*/ 1 w 12"/>
                  <a:gd name="T7" fmla="*/ 881 h 9"/>
                  <a:gd name="T8" fmla="*/ 0 w 12"/>
                  <a:gd name="T9" fmla="*/ 881 h 9"/>
                  <a:gd name="T10" fmla="*/ 0 w 12"/>
                  <a:gd name="T11" fmla="*/ 721 h 9"/>
                  <a:gd name="T12" fmla="*/ 0 w 12"/>
                  <a:gd name="T13" fmla="*/ 483 h 9"/>
                  <a:gd name="T14" fmla="*/ 0 w 12"/>
                  <a:gd name="T15" fmla="*/ 2 h 9"/>
                  <a:gd name="T16" fmla="*/ 0 w 12"/>
                  <a:gd name="T17" fmla="*/ 0 h 9"/>
                  <a:gd name="T18" fmla="*/ 3679 w 12"/>
                  <a:gd name="T19" fmla="*/ 0 h 9"/>
                  <a:gd name="T20" fmla="*/ 8457 w 12"/>
                  <a:gd name="T21" fmla="*/ 0 h 9"/>
                  <a:gd name="T22" fmla="*/ 11276 w 12"/>
                  <a:gd name="T23" fmla="*/ 2 h 9"/>
                  <a:gd name="T24" fmla="*/ 15035 w 12"/>
                  <a:gd name="T25" fmla="*/ 2 h 9"/>
                  <a:gd name="T26" fmla="*/ 15035 w 12"/>
                  <a:gd name="T27" fmla="*/ 483 h 9"/>
                  <a:gd name="T28" fmla="*/ 15503 w 12"/>
                  <a:gd name="T29" fmla="*/ 721 h 9"/>
                  <a:gd name="T30" fmla="*/ 15503 w 12"/>
                  <a:gd name="T31" fmla="*/ 881 h 9"/>
                  <a:gd name="T32" fmla="*/ 15503 w 12"/>
                  <a:gd name="T33" fmla="*/ 1212 h 9"/>
                  <a:gd name="T34" fmla="*/ 15035 w 12"/>
                  <a:gd name="T35" fmla="*/ 1316 h 9"/>
                  <a:gd name="T36" fmla="*/ 11627 w 12"/>
                  <a:gd name="T37" fmla="*/ 1316 h 9"/>
                  <a:gd name="T38" fmla="*/ 11627 w 12"/>
                  <a:gd name="T39" fmla="*/ 1316 h 9"/>
                  <a:gd name="T40" fmla="*/ 11276 w 12"/>
                  <a:gd name="T41" fmla="*/ 1212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9"/>
                  <a:gd name="T65" fmla="*/ 12 w 12"/>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9">
                    <a:moveTo>
                      <a:pt x="8" y="8"/>
                    </a:moveTo>
                    <a:lnTo>
                      <a:pt x="6" y="8"/>
                    </a:lnTo>
                    <a:lnTo>
                      <a:pt x="4" y="6"/>
                    </a:lnTo>
                    <a:lnTo>
                      <a:pt x="1" y="6"/>
                    </a:lnTo>
                    <a:lnTo>
                      <a:pt x="0" y="6"/>
                    </a:lnTo>
                    <a:lnTo>
                      <a:pt x="0" y="5"/>
                    </a:lnTo>
                    <a:lnTo>
                      <a:pt x="0" y="3"/>
                    </a:lnTo>
                    <a:lnTo>
                      <a:pt x="0" y="2"/>
                    </a:lnTo>
                    <a:lnTo>
                      <a:pt x="0" y="0"/>
                    </a:lnTo>
                    <a:lnTo>
                      <a:pt x="3" y="0"/>
                    </a:lnTo>
                    <a:lnTo>
                      <a:pt x="6" y="0"/>
                    </a:lnTo>
                    <a:lnTo>
                      <a:pt x="8" y="2"/>
                    </a:lnTo>
                    <a:lnTo>
                      <a:pt x="11" y="2"/>
                    </a:lnTo>
                    <a:lnTo>
                      <a:pt x="11" y="3"/>
                    </a:lnTo>
                    <a:lnTo>
                      <a:pt x="12" y="5"/>
                    </a:lnTo>
                    <a:lnTo>
                      <a:pt x="12" y="6"/>
                    </a:lnTo>
                    <a:lnTo>
                      <a:pt x="12" y="8"/>
                    </a:lnTo>
                    <a:lnTo>
                      <a:pt x="11" y="9"/>
                    </a:lnTo>
                    <a:lnTo>
                      <a:pt x="9" y="9"/>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27" name="Freeform 64">
                <a:extLst>
                  <a:ext uri="{FF2B5EF4-FFF2-40B4-BE49-F238E27FC236}">
                    <a16:creationId xmlns:a16="http://schemas.microsoft.com/office/drawing/2014/main" id="{6C4CDCE9-F642-1B41-8735-26C169AE9A18}"/>
                  </a:ext>
                </a:extLst>
              </p:cNvPr>
              <p:cNvSpPr>
                <a:spLocks/>
              </p:cNvSpPr>
              <p:nvPr/>
            </p:nvSpPr>
            <p:spPr bwMode="auto">
              <a:xfrm>
                <a:off x="1119" y="3256"/>
                <a:ext cx="72" cy="14"/>
              </a:xfrm>
              <a:custGeom>
                <a:avLst/>
                <a:gdLst>
                  <a:gd name="T0" fmla="*/ 24591 w 56"/>
                  <a:gd name="T1" fmla="*/ 3629 h 11"/>
                  <a:gd name="T2" fmla="*/ 10512 w 56"/>
                  <a:gd name="T3" fmla="*/ 3533 h 11"/>
                  <a:gd name="T4" fmla="*/ 4234 w 56"/>
                  <a:gd name="T5" fmla="*/ 2776 h 11"/>
                  <a:gd name="T6" fmla="*/ 1549 w 56"/>
                  <a:gd name="T7" fmla="*/ 1714 h 11"/>
                  <a:gd name="T8" fmla="*/ 0 w 56"/>
                  <a:gd name="T9" fmla="*/ 1347 h 11"/>
                  <a:gd name="T10" fmla="*/ 0 w 56"/>
                  <a:gd name="T11" fmla="*/ 1 h 11"/>
                  <a:gd name="T12" fmla="*/ 0 w 56"/>
                  <a:gd name="T13" fmla="*/ 1 h 11"/>
                  <a:gd name="T14" fmla="*/ 0 w 56"/>
                  <a:gd name="T15" fmla="*/ 0 h 11"/>
                  <a:gd name="T16" fmla="*/ 1 w 56"/>
                  <a:gd name="T17" fmla="*/ 0 h 11"/>
                  <a:gd name="T18" fmla="*/ 7557 w 56"/>
                  <a:gd name="T19" fmla="*/ 0 h 11"/>
                  <a:gd name="T20" fmla="*/ 12874 w 56"/>
                  <a:gd name="T21" fmla="*/ 1 h 11"/>
                  <a:gd name="T22" fmla="*/ 17011 w 56"/>
                  <a:gd name="T23" fmla="*/ 1 h 11"/>
                  <a:gd name="T24" fmla="*/ 19126 w 56"/>
                  <a:gd name="T25" fmla="*/ 1 h 11"/>
                  <a:gd name="T26" fmla="*/ 21871 w 56"/>
                  <a:gd name="T27" fmla="*/ 1 h 11"/>
                  <a:gd name="T28" fmla="*/ 23809 w 56"/>
                  <a:gd name="T29" fmla="*/ 1347 h 11"/>
                  <a:gd name="T30" fmla="*/ 26140 w 56"/>
                  <a:gd name="T31" fmla="*/ 1347 h 11"/>
                  <a:gd name="T32" fmla="*/ 28724 w 56"/>
                  <a:gd name="T33" fmla="*/ 1714 h 11"/>
                  <a:gd name="T34" fmla="*/ 30232 w 56"/>
                  <a:gd name="T35" fmla="*/ 2776 h 11"/>
                  <a:gd name="T36" fmla="*/ 30232 w 56"/>
                  <a:gd name="T37" fmla="*/ 3533 h 11"/>
                  <a:gd name="T38" fmla="*/ 30232 w 56"/>
                  <a:gd name="T39" fmla="*/ 3629 h 11"/>
                  <a:gd name="T40" fmla="*/ 30232 w 56"/>
                  <a:gd name="T41" fmla="*/ 4619 h 11"/>
                  <a:gd name="T42" fmla="*/ 28724 w 56"/>
                  <a:gd name="T43" fmla="*/ 3629 h 11"/>
                  <a:gd name="T44" fmla="*/ 27361 w 56"/>
                  <a:gd name="T45" fmla="*/ 3629 h 11"/>
                  <a:gd name="T46" fmla="*/ 26140 w 56"/>
                  <a:gd name="T47" fmla="*/ 3629 h 11"/>
                  <a:gd name="T48" fmla="*/ 24591 w 56"/>
                  <a:gd name="T49" fmla="*/ 3629 h 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6"/>
                  <a:gd name="T76" fmla="*/ 0 h 11"/>
                  <a:gd name="T77" fmla="*/ 56 w 56"/>
                  <a:gd name="T78" fmla="*/ 11 h 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6" h="11">
                    <a:moveTo>
                      <a:pt x="46" y="9"/>
                    </a:moveTo>
                    <a:lnTo>
                      <a:pt x="20" y="8"/>
                    </a:lnTo>
                    <a:lnTo>
                      <a:pt x="8" y="6"/>
                    </a:lnTo>
                    <a:lnTo>
                      <a:pt x="3" y="4"/>
                    </a:lnTo>
                    <a:lnTo>
                      <a:pt x="0" y="3"/>
                    </a:lnTo>
                    <a:lnTo>
                      <a:pt x="0" y="1"/>
                    </a:lnTo>
                    <a:lnTo>
                      <a:pt x="0" y="0"/>
                    </a:lnTo>
                    <a:lnTo>
                      <a:pt x="1" y="0"/>
                    </a:lnTo>
                    <a:lnTo>
                      <a:pt x="14" y="0"/>
                    </a:lnTo>
                    <a:lnTo>
                      <a:pt x="24" y="1"/>
                    </a:lnTo>
                    <a:lnTo>
                      <a:pt x="32" y="1"/>
                    </a:lnTo>
                    <a:lnTo>
                      <a:pt x="36" y="1"/>
                    </a:lnTo>
                    <a:lnTo>
                      <a:pt x="41" y="1"/>
                    </a:lnTo>
                    <a:lnTo>
                      <a:pt x="44" y="3"/>
                    </a:lnTo>
                    <a:lnTo>
                      <a:pt x="49" y="3"/>
                    </a:lnTo>
                    <a:lnTo>
                      <a:pt x="54" y="4"/>
                    </a:lnTo>
                    <a:lnTo>
                      <a:pt x="56" y="6"/>
                    </a:lnTo>
                    <a:lnTo>
                      <a:pt x="56" y="8"/>
                    </a:lnTo>
                    <a:lnTo>
                      <a:pt x="56" y="9"/>
                    </a:lnTo>
                    <a:lnTo>
                      <a:pt x="56" y="11"/>
                    </a:lnTo>
                    <a:lnTo>
                      <a:pt x="54" y="9"/>
                    </a:lnTo>
                    <a:lnTo>
                      <a:pt x="51" y="9"/>
                    </a:lnTo>
                    <a:lnTo>
                      <a:pt x="49" y="9"/>
                    </a:lnTo>
                    <a:lnTo>
                      <a:pt x="4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128" name="Freeform 65">
                <a:extLst>
                  <a:ext uri="{FF2B5EF4-FFF2-40B4-BE49-F238E27FC236}">
                    <a16:creationId xmlns:a16="http://schemas.microsoft.com/office/drawing/2014/main" id="{EA68EB97-5F5F-174C-9E1B-569F68F8C245}"/>
                  </a:ext>
                </a:extLst>
              </p:cNvPr>
              <p:cNvSpPr>
                <a:spLocks/>
              </p:cNvSpPr>
              <p:nvPr/>
            </p:nvSpPr>
            <p:spPr bwMode="auto">
              <a:xfrm>
                <a:off x="954" y="3141"/>
                <a:ext cx="850" cy="86"/>
              </a:xfrm>
              <a:custGeom>
                <a:avLst/>
                <a:gdLst>
                  <a:gd name="T0" fmla="*/ 126455 w 664"/>
                  <a:gd name="T1" fmla="*/ 32223 h 67"/>
                  <a:gd name="T2" fmla="*/ 86088 w 664"/>
                  <a:gd name="T3" fmla="*/ 28688 h 67"/>
                  <a:gd name="T4" fmla="*/ 56528 w 664"/>
                  <a:gd name="T5" fmla="*/ 25511 h 67"/>
                  <a:gd name="T6" fmla="*/ 35861 w 664"/>
                  <a:gd name="T7" fmla="*/ 23982 h 67"/>
                  <a:gd name="T8" fmla="*/ 21050 w 664"/>
                  <a:gd name="T9" fmla="*/ 22187 h 67"/>
                  <a:gd name="T10" fmla="*/ 11938 w 664"/>
                  <a:gd name="T11" fmla="*/ 21454 h 67"/>
                  <a:gd name="T12" fmla="*/ 6635 w 664"/>
                  <a:gd name="T13" fmla="*/ 19875 h 67"/>
                  <a:gd name="T14" fmla="*/ 1886 w 664"/>
                  <a:gd name="T15" fmla="*/ 19875 h 67"/>
                  <a:gd name="T16" fmla="*/ 0 w 664"/>
                  <a:gd name="T17" fmla="*/ 18033 h 67"/>
                  <a:gd name="T18" fmla="*/ 0 w 664"/>
                  <a:gd name="T19" fmla="*/ 16500 h 67"/>
                  <a:gd name="T20" fmla="*/ 1473 w 664"/>
                  <a:gd name="T21" fmla="*/ 14556 h 67"/>
                  <a:gd name="T22" fmla="*/ 5183 w 664"/>
                  <a:gd name="T23" fmla="*/ 12245 h 67"/>
                  <a:gd name="T24" fmla="*/ 24318 w 664"/>
                  <a:gd name="T25" fmla="*/ 9398 h 67"/>
                  <a:gd name="T26" fmla="*/ 58695 w 664"/>
                  <a:gd name="T27" fmla="*/ 5790 h 67"/>
                  <a:gd name="T28" fmla="*/ 93093 w 664"/>
                  <a:gd name="T29" fmla="*/ 2527 h 67"/>
                  <a:gd name="T30" fmla="*/ 128314 w 664"/>
                  <a:gd name="T31" fmla="*/ 1195 h 67"/>
                  <a:gd name="T32" fmla="*/ 163964 w 664"/>
                  <a:gd name="T33" fmla="*/ 0 h 67"/>
                  <a:gd name="T34" fmla="*/ 198609 w 664"/>
                  <a:gd name="T35" fmla="*/ 0 h 67"/>
                  <a:gd name="T36" fmla="*/ 233738 w 664"/>
                  <a:gd name="T37" fmla="*/ 1195 h 67"/>
                  <a:gd name="T38" fmla="*/ 269170 w 664"/>
                  <a:gd name="T39" fmla="*/ 2527 h 67"/>
                  <a:gd name="T40" fmla="*/ 290202 w 664"/>
                  <a:gd name="T41" fmla="*/ 4164 h 67"/>
                  <a:gd name="T42" fmla="*/ 299940 w 664"/>
                  <a:gd name="T43" fmla="*/ 5345 h 67"/>
                  <a:gd name="T44" fmla="*/ 308154 w 664"/>
                  <a:gd name="T45" fmla="*/ 7432 h 67"/>
                  <a:gd name="T46" fmla="*/ 315843 w 664"/>
                  <a:gd name="T47" fmla="*/ 12063 h 67"/>
                  <a:gd name="T48" fmla="*/ 318434 w 664"/>
                  <a:gd name="T49" fmla="*/ 16500 h 67"/>
                  <a:gd name="T50" fmla="*/ 318434 w 664"/>
                  <a:gd name="T51" fmla="*/ 17412 h 67"/>
                  <a:gd name="T52" fmla="*/ 306535 w 664"/>
                  <a:gd name="T53" fmla="*/ 18684 h 67"/>
                  <a:gd name="T54" fmla="*/ 285124 w 664"/>
                  <a:gd name="T55" fmla="*/ 22187 h 67"/>
                  <a:gd name="T56" fmla="*/ 264331 w 664"/>
                  <a:gd name="T57" fmla="*/ 24954 h 67"/>
                  <a:gd name="T58" fmla="*/ 243608 w 664"/>
                  <a:gd name="T59" fmla="*/ 27185 h 67"/>
                  <a:gd name="T60" fmla="*/ 222732 w 664"/>
                  <a:gd name="T61" fmla="*/ 29711 h 67"/>
                  <a:gd name="T62" fmla="*/ 201769 w 664"/>
                  <a:gd name="T63" fmla="*/ 31159 h 67"/>
                  <a:gd name="T64" fmla="*/ 181031 w 664"/>
                  <a:gd name="T65" fmla="*/ 32745 h 67"/>
                  <a:gd name="T66" fmla="*/ 160717 w 664"/>
                  <a:gd name="T67" fmla="*/ 34125 h 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64"/>
                  <a:gd name="T103" fmla="*/ 0 h 67"/>
                  <a:gd name="T104" fmla="*/ 664 w 664"/>
                  <a:gd name="T105" fmla="*/ 67 h 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64" h="67">
                    <a:moveTo>
                      <a:pt x="314" y="67"/>
                    </a:moveTo>
                    <a:lnTo>
                      <a:pt x="263" y="63"/>
                    </a:lnTo>
                    <a:lnTo>
                      <a:pt x="218" y="59"/>
                    </a:lnTo>
                    <a:lnTo>
                      <a:pt x="180" y="56"/>
                    </a:lnTo>
                    <a:lnTo>
                      <a:pt x="146" y="53"/>
                    </a:lnTo>
                    <a:lnTo>
                      <a:pt x="118" y="50"/>
                    </a:lnTo>
                    <a:lnTo>
                      <a:pt x="94" y="48"/>
                    </a:lnTo>
                    <a:lnTo>
                      <a:pt x="75" y="47"/>
                    </a:lnTo>
                    <a:lnTo>
                      <a:pt x="59" y="45"/>
                    </a:lnTo>
                    <a:lnTo>
                      <a:pt x="44" y="43"/>
                    </a:lnTo>
                    <a:lnTo>
                      <a:pt x="35" y="42"/>
                    </a:lnTo>
                    <a:lnTo>
                      <a:pt x="25" y="42"/>
                    </a:lnTo>
                    <a:lnTo>
                      <a:pt x="19" y="40"/>
                    </a:lnTo>
                    <a:lnTo>
                      <a:pt x="14" y="39"/>
                    </a:lnTo>
                    <a:lnTo>
                      <a:pt x="9" y="39"/>
                    </a:lnTo>
                    <a:lnTo>
                      <a:pt x="4" y="39"/>
                    </a:lnTo>
                    <a:lnTo>
                      <a:pt x="0" y="37"/>
                    </a:lnTo>
                    <a:lnTo>
                      <a:pt x="0" y="35"/>
                    </a:lnTo>
                    <a:lnTo>
                      <a:pt x="0" y="34"/>
                    </a:lnTo>
                    <a:lnTo>
                      <a:pt x="0" y="32"/>
                    </a:lnTo>
                    <a:lnTo>
                      <a:pt x="0" y="31"/>
                    </a:lnTo>
                    <a:lnTo>
                      <a:pt x="3" y="29"/>
                    </a:lnTo>
                    <a:lnTo>
                      <a:pt x="8" y="26"/>
                    </a:lnTo>
                    <a:lnTo>
                      <a:pt x="11" y="24"/>
                    </a:lnTo>
                    <a:lnTo>
                      <a:pt x="14" y="23"/>
                    </a:lnTo>
                    <a:lnTo>
                      <a:pt x="51" y="18"/>
                    </a:lnTo>
                    <a:lnTo>
                      <a:pt x="86" y="15"/>
                    </a:lnTo>
                    <a:lnTo>
                      <a:pt x="122" y="12"/>
                    </a:lnTo>
                    <a:lnTo>
                      <a:pt x="159" y="8"/>
                    </a:lnTo>
                    <a:lnTo>
                      <a:pt x="194" y="5"/>
                    </a:lnTo>
                    <a:lnTo>
                      <a:pt x="231" y="4"/>
                    </a:lnTo>
                    <a:lnTo>
                      <a:pt x="267" y="2"/>
                    </a:lnTo>
                    <a:lnTo>
                      <a:pt x="304" y="0"/>
                    </a:lnTo>
                    <a:lnTo>
                      <a:pt x="341" y="0"/>
                    </a:lnTo>
                    <a:lnTo>
                      <a:pt x="377" y="0"/>
                    </a:lnTo>
                    <a:lnTo>
                      <a:pt x="414" y="0"/>
                    </a:lnTo>
                    <a:lnTo>
                      <a:pt x="451" y="0"/>
                    </a:lnTo>
                    <a:lnTo>
                      <a:pt x="487" y="2"/>
                    </a:lnTo>
                    <a:lnTo>
                      <a:pt x="524" y="4"/>
                    </a:lnTo>
                    <a:lnTo>
                      <a:pt x="561" y="5"/>
                    </a:lnTo>
                    <a:lnTo>
                      <a:pt x="597" y="7"/>
                    </a:lnTo>
                    <a:lnTo>
                      <a:pt x="605" y="8"/>
                    </a:lnTo>
                    <a:lnTo>
                      <a:pt x="615" y="8"/>
                    </a:lnTo>
                    <a:lnTo>
                      <a:pt x="625" y="10"/>
                    </a:lnTo>
                    <a:lnTo>
                      <a:pt x="632" y="12"/>
                    </a:lnTo>
                    <a:lnTo>
                      <a:pt x="642" y="15"/>
                    </a:lnTo>
                    <a:lnTo>
                      <a:pt x="650" y="18"/>
                    </a:lnTo>
                    <a:lnTo>
                      <a:pt x="658" y="23"/>
                    </a:lnTo>
                    <a:lnTo>
                      <a:pt x="664" y="31"/>
                    </a:lnTo>
                    <a:lnTo>
                      <a:pt x="663" y="32"/>
                    </a:lnTo>
                    <a:lnTo>
                      <a:pt x="663" y="34"/>
                    </a:lnTo>
                    <a:lnTo>
                      <a:pt x="661" y="34"/>
                    </a:lnTo>
                    <a:lnTo>
                      <a:pt x="639" y="37"/>
                    </a:lnTo>
                    <a:lnTo>
                      <a:pt x="617" y="40"/>
                    </a:lnTo>
                    <a:lnTo>
                      <a:pt x="594" y="43"/>
                    </a:lnTo>
                    <a:lnTo>
                      <a:pt x="572" y="47"/>
                    </a:lnTo>
                    <a:lnTo>
                      <a:pt x="551" y="48"/>
                    </a:lnTo>
                    <a:lnTo>
                      <a:pt x="529" y="51"/>
                    </a:lnTo>
                    <a:lnTo>
                      <a:pt x="507" y="53"/>
                    </a:lnTo>
                    <a:lnTo>
                      <a:pt x="486" y="55"/>
                    </a:lnTo>
                    <a:lnTo>
                      <a:pt x="464" y="58"/>
                    </a:lnTo>
                    <a:lnTo>
                      <a:pt x="443" y="59"/>
                    </a:lnTo>
                    <a:lnTo>
                      <a:pt x="420" y="61"/>
                    </a:lnTo>
                    <a:lnTo>
                      <a:pt x="400" y="63"/>
                    </a:lnTo>
                    <a:lnTo>
                      <a:pt x="377" y="64"/>
                    </a:lnTo>
                    <a:lnTo>
                      <a:pt x="357" y="64"/>
                    </a:lnTo>
                    <a:lnTo>
                      <a:pt x="334" y="66"/>
                    </a:lnTo>
                    <a:lnTo>
                      <a:pt x="314" y="67"/>
                    </a:lnTo>
                    <a:close/>
                  </a:path>
                </a:pathLst>
              </a:custGeom>
              <a:solidFill>
                <a:srgbClr val="99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7122" name="Text Box 66">
              <a:extLst>
                <a:ext uri="{FF2B5EF4-FFF2-40B4-BE49-F238E27FC236}">
                  <a16:creationId xmlns:a16="http://schemas.microsoft.com/office/drawing/2014/main" id="{702A09F0-EFC7-A947-899A-8CE302650CCB}"/>
                </a:ext>
              </a:extLst>
            </p:cNvPr>
            <p:cNvSpPr txBox="1">
              <a:spLocks noChangeArrowheads="1"/>
            </p:cNvSpPr>
            <p:nvPr/>
          </p:nvSpPr>
          <p:spPr bwMode="auto">
            <a:xfrm>
              <a:off x="904" y="2530"/>
              <a:ext cx="1168"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300" dirty="0">
                  <a:latin typeface="+mj-lt"/>
                </a:rPr>
                <a:t>Adverse </a:t>
              </a:r>
              <a:br>
                <a:rPr lang="en-US" altLang="en-US" sz="2300" dirty="0">
                  <a:latin typeface="+mj-lt"/>
                </a:rPr>
              </a:br>
              <a:r>
                <a:rPr lang="en-US" altLang="en-US" sz="2300" dirty="0">
                  <a:latin typeface="+mj-lt"/>
                </a:rPr>
                <a:t>effects</a:t>
              </a:r>
            </a:p>
          </p:txBody>
        </p:sp>
      </p:grpSp>
    </p:spTree>
    <p:extLst>
      <p:ext uri="{BB962C8B-B14F-4D97-AF65-F5344CB8AC3E}">
        <p14:creationId xmlns:p14="http://schemas.microsoft.com/office/powerpoint/2010/main" val="146665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fill="hold" nodeType="afterEffect">
                                  <p:stCondLst>
                                    <p:cond delay="0"/>
                                  </p:stCondLst>
                                  <p:childTnLst>
                                    <p:animMotion origin="layout" path="M -3.33333E-6 -7.40741E-7 L -3.33333E-6 -0.23518 " pathEditMode="relative" rAng="0" ptsTypes="AA">
                                      <p:cBhvr>
                                        <p:cTn id="6" dur="2000" fill="hold"/>
                                        <p:tgtEl>
                                          <p:spTgt spid="3"/>
                                        </p:tgtEl>
                                        <p:attrNameLst>
                                          <p:attrName>ppt_x</p:attrName>
                                          <p:attrName>ppt_y</p:attrName>
                                        </p:attrNameLst>
                                      </p:cBhvr>
                                      <p:rCtr x="0" y="-11759"/>
                                    </p:animMotion>
                                  </p:childTnLst>
                                </p:cTn>
                              </p:par>
                              <p:par>
                                <p:cTn id="7" presetID="42" presetClass="path" presetSubtype="0" fill="hold" nodeType="withEffect">
                                  <p:stCondLst>
                                    <p:cond delay="0"/>
                                  </p:stCondLst>
                                  <p:childTnLst>
                                    <p:animMotion origin="layout" path="M -2.22222E-6 -3.7037E-6 L -2.22222E-6 0.2176 " pathEditMode="relative" rAng="0" ptsTypes="AA">
                                      <p:cBhvr>
                                        <p:cTn id="8" dur="2000" fill="hold"/>
                                        <p:tgtEl>
                                          <p:spTgt spid="2"/>
                                        </p:tgtEl>
                                        <p:attrNameLst>
                                          <p:attrName>ppt_x</p:attrName>
                                          <p:attrName>ppt_y</p:attrName>
                                        </p:attrNameLst>
                                      </p:cBhvr>
                                      <p:rCtr x="0" y="10880"/>
                                    </p:animMotion>
                                  </p:childTnLst>
                                </p:cTn>
                              </p:par>
                              <p:par>
                                <p:cTn id="9" presetID="8" presetClass="emph" presetSubtype="0" fill="hold" nodeType="withEffect">
                                  <p:stCondLst>
                                    <p:cond delay="0"/>
                                  </p:stCondLst>
                                  <p:childTnLst>
                                    <p:animRot by="2400000">
                                      <p:cBhvr>
                                        <p:cTn id="10" dur="2000" fill="hold"/>
                                        <p:tgtEl>
                                          <p:spTgt spid="1374256"/>
                                        </p:tgtEl>
                                        <p:attrNameLst>
                                          <p:attrName>r</p:attrName>
                                        </p:attrNameLst>
                                      </p:cBhvr>
                                    </p:animRot>
                                  </p:childTnLst>
                                </p:cTn>
                              </p:par>
                              <p:par>
                                <p:cTn id="11" presetID="8" presetClass="emph" presetSubtype="0" fill="hold" nodeType="withEffect">
                                  <p:stCondLst>
                                    <p:cond delay="0"/>
                                  </p:stCondLst>
                                  <p:childTnLst>
                                    <p:animRot by="5400000">
                                      <p:cBhvr>
                                        <p:cTn id="12" dur="2000" fill="hold"/>
                                        <p:tgtEl>
                                          <p:spTgt spid="13742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oup 595">
            <a:extLst>
              <a:ext uri="{FF2B5EF4-FFF2-40B4-BE49-F238E27FC236}">
                <a16:creationId xmlns:a16="http://schemas.microsoft.com/office/drawing/2014/main" id="{37696330-72A8-C34C-BC81-D2F0BA62366A}"/>
              </a:ext>
            </a:extLst>
          </p:cNvPr>
          <p:cNvGrpSpPr>
            <a:grpSpLocks/>
          </p:cNvGrpSpPr>
          <p:nvPr/>
        </p:nvGrpSpPr>
        <p:grpSpPr bwMode="auto">
          <a:xfrm>
            <a:off x="4703764" y="4470400"/>
            <a:ext cx="739775" cy="1295400"/>
            <a:chOff x="2603" y="2527"/>
            <a:chExt cx="466" cy="816"/>
          </a:xfrm>
        </p:grpSpPr>
        <p:sp>
          <p:nvSpPr>
            <p:cNvPr id="26853" name="Rectangle 115">
              <a:extLst>
                <a:ext uri="{FF2B5EF4-FFF2-40B4-BE49-F238E27FC236}">
                  <a16:creationId xmlns:a16="http://schemas.microsoft.com/office/drawing/2014/main" id="{E47320E4-A041-3346-B6EC-6FBD22B928FF}"/>
                </a:ext>
              </a:extLst>
            </p:cNvPr>
            <p:cNvSpPr>
              <a:spLocks noChangeArrowheads="1"/>
            </p:cNvSpPr>
            <p:nvPr/>
          </p:nvSpPr>
          <p:spPr bwMode="auto">
            <a:xfrm>
              <a:off x="2603" y="2527"/>
              <a:ext cx="5" cy="816"/>
            </a:xfrm>
            <a:prstGeom prst="rect">
              <a:avLst/>
            </a:prstGeom>
            <a:solidFill>
              <a:srgbClr val="0047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54" name="Rectangle 116">
              <a:extLst>
                <a:ext uri="{FF2B5EF4-FFF2-40B4-BE49-F238E27FC236}">
                  <a16:creationId xmlns:a16="http://schemas.microsoft.com/office/drawing/2014/main" id="{81800D2D-5CFD-764F-AFC1-EA842B523D87}"/>
                </a:ext>
              </a:extLst>
            </p:cNvPr>
            <p:cNvSpPr>
              <a:spLocks noChangeArrowheads="1"/>
            </p:cNvSpPr>
            <p:nvPr/>
          </p:nvSpPr>
          <p:spPr bwMode="auto">
            <a:xfrm>
              <a:off x="2608" y="2527"/>
              <a:ext cx="5" cy="816"/>
            </a:xfrm>
            <a:prstGeom prst="rect">
              <a:avLst/>
            </a:prstGeom>
            <a:solidFill>
              <a:srgbClr val="00484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55" name="Rectangle 117">
              <a:extLst>
                <a:ext uri="{FF2B5EF4-FFF2-40B4-BE49-F238E27FC236}">
                  <a16:creationId xmlns:a16="http://schemas.microsoft.com/office/drawing/2014/main" id="{EB7E49CE-EF67-9549-B8EB-A252A121DBF6}"/>
                </a:ext>
              </a:extLst>
            </p:cNvPr>
            <p:cNvSpPr>
              <a:spLocks noChangeArrowheads="1"/>
            </p:cNvSpPr>
            <p:nvPr/>
          </p:nvSpPr>
          <p:spPr bwMode="auto">
            <a:xfrm>
              <a:off x="2613" y="2527"/>
              <a:ext cx="5" cy="816"/>
            </a:xfrm>
            <a:prstGeom prst="rect">
              <a:avLst/>
            </a:prstGeom>
            <a:solidFill>
              <a:srgbClr val="0049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56" name="Rectangle 118">
              <a:extLst>
                <a:ext uri="{FF2B5EF4-FFF2-40B4-BE49-F238E27FC236}">
                  <a16:creationId xmlns:a16="http://schemas.microsoft.com/office/drawing/2014/main" id="{87229C49-2F86-AF4F-8583-0BE580653351}"/>
                </a:ext>
              </a:extLst>
            </p:cNvPr>
            <p:cNvSpPr>
              <a:spLocks noChangeArrowheads="1"/>
            </p:cNvSpPr>
            <p:nvPr/>
          </p:nvSpPr>
          <p:spPr bwMode="auto">
            <a:xfrm>
              <a:off x="2618" y="2527"/>
              <a:ext cx="4" cy="816"/>
            </a:xfrm>
            <a:prstGeom prst="rect">
              <a:avLst/>
            </a:prstGeom>
            <a:solidFill>
              <a:srgbClr val="004A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57" name="Rectangle 119">
              <a:extLst>
                <a:ext uri="{FF2B5EF4-FFF2-40B4-BE49-F238E27FC236}">
                  <a16:creationId xmlns:a16="http://schemas.microsoft.com/office/drawing/2014/main" id="{96427D3D-01A2-FD49-AE14-65743823A845}"/>
                </a:ext>
              </a:extLst>
            </p:cNvPr>
            <p:cNvSpPr>
              <a:spLocks noChangeArrowheads="1"/>
            </p:cNvSpPr>
            <p:nvPr/>
          </p:nvSpPr>
          <p:spPr bwMode="auto">
            <a:xfrm>
              <a:off x="2622" y="2527"/>
              <a:ext cx="5" cy="816"/>
            </a:xfrm>
            <a:prstGeom prst="rect">
              <a:avLst/>
            </a:prstGeom>
            <a:solidFill>
              <a:srgbClr val="004B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58" name="Rectangle 120">
              <a:extLst>
                <a:ext uri="{FF2B5EF4-FFF2-40B4-BE49-F238E27FC236}">
                  <a16:creationId xmlns:a16="http://schemas.microsoft.com/office/drawing/2014/main" id="{88FA125E-5328-A940-9B32-A406AFFDE86B}"/>
                </a:ext>
              </a:extLst>
            </p:cNvPr>
            <p:cNvSpPr>
              <a:spLocks noChangeArrowheads="1"/>
            </p:cNvSpPr>
            <p:nvPr/>
          </p:nvSpPr>
          <p:spPr bwMode="auto">
            <a:xfrm>
              <a:off x="2627" y="2527"/>
              <a:ext cx="5" cy="816"/>
            </a:xfrm>
            <a:prstGeom prst="rect">
              <a:avLst/>
            </a:prstGeom>
            <a:solidFill>
              <a:srgbClr val="004C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59" name="Rectangle 121">
              <a:extLst>
                <a:ext uri="{FF2B5EF4-FFF2-40B4-BE49-F238E27FC236}">
                  <a16:creationId xmlns:a16="http://schemas.microsoft.com/office/drawing/2014/main" id="{6FEDFD47-53FE-494F-BEC3-4FF506E7A42B}"/>
                </a:ext>
              </a:extLst>
            </p:cNvPr>
            <p:cNvSpPr>
              <a:spLocks noChangeArrowheads="1"/>
            </p:cNvSpPr>
            <p:nvPr/>
          </p:nvSpPr>
          <p:spPr bwMode="auto">
            <a:xfrm>
              <a:off x="2632" y="2527"/>
              <a:ext cx="5" cy="816"/>
            </a:xfrm>
            <a:prstGeom prst="rect">
              <a:avLst/>
            </a:prstGeom>
            <a:solidFill>
              <a:srgbClr val="004E4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60" name="Rectangle 122">
              <a:extLst>
                <a:ext uri="{FF2B5EF4-FFF2-40B4-BE49-F238E27FC236}">
                  <a16:creationId xmlns:a16="http://schemas.microsoft.com/office/drawing/2014/main" id="{4B39966B-6154-494F-ADCD-1F4B3354D79D}"/>
                </a:ext>
              </a:extLst>
            </p:cNvPr>
            <p:cNvSpPr>
              <a:spLocks noChangeArrowheads="1"/>
            </p:cNvSpPr>
            <p:nvPr/>
          </p:nvSpPr>
          <p:spPr bwMode="auto">
            <a:xfrm>
              <a:off x="2637" y="2527"/>
              <a:ext cx="5" cy="816"/>
            </a:xfrm>
            <a:prstGeom prst="rect">
              <a:avLst/>
            </a:prstGeom>
            <a:solidFill>
              <a:srgbClr val="0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61" name="Rectangle 123">
              <a:extLst>
                <a:ext uri="{FF2B5EF4-FFF2-40B4-BE49-F238E27FC236}">
                  <a16:creationId xmlns:a16="http://schemas.microsoft.com/office/drawing/2014/main" id="{7FA2BBA9-EFBD-B141-8EB7-A408CAF82E10}"/>
                </a:ext>
              </a:extLst>
            </p:cNvPr>
            <p:cNvSpPr>
              <a:spLocks noChangeArrowheads="1"/>
            </p:cNvSpPr>
            <p:nvPr/>
          </p:nvSpPr>
          <p:spPr bwMode="auto">
            <a:xfrm>
              <a:off x="2642" y="2527"/>
              <a:ext cx="4" cy="816"/>
            </a:xfrm>
            <a:prstGeom prst="rect">
              <a:avLst/>
            </a:prstGeom>
            <a:solidFill>
              <a:srgbClr val="0051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62" name="Rectangle 124">
              <a:extLst>
                <a:ext uri="{FF2B5EF4-FFF2-40B4-BE49-F238E27FC236}">
                  <a16:creationId xmlns:a16="http://schemas.microsoft.com/office/drawing/2014/main" id="{8532862A-A5B7-5041-B888-222551D5B4AA}"/>
                </a:ext>
              </a:extLst>
            </p:cNvPr>
            <p:cNvSpPr>
              <a:spLocks noChangeArrowheads="1"/>
            </p:cNvSpPr>
            <p:nvPr/>
          </p:nvSpPr>
          <p:spPr bwMode="auto">
            <a:xfrm>
              <a:off x="2646" y="2527"/>
              <a:ext cx="5" cy="816"/>
            </a:xfrm>
            <a:prstGeom prst="rect">
              <a:avLst/>
            </a:prstGeom>
            <a:solidFill>
              <a:srgbClr val="00535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63" name="Rectangle 125">
              <a:extLst>
                <a:ext uri="{FF2B5EF4-FFF2-40B4-BE49-F238E27FC236}">
                  <a16:creationId xmlns:a16="http://schemas.microsoft.com/office/drawing/2014/main" id="{3858AD5E-5775-0B45-BB8A-3573BFD55C2C}"/>
                </a:ext>
              </a:extLst>
            </p:cNvPr>
            <p:cNvSpPr>
              <a:spLocks noChangeArrowheads="1"/>
            </p:cNvSpPr>
            <p:nvPr/>
          </p:nvSpPr>
          <p:spPr bwMode="auto">
            <a:xfrm>
              <a:off x="2651" y="2527"/>
              <a:ext cx="5" cy="816"/>
            </a:xfrm>
            <a:prstGeom prst="rect">
              <a:avLst/>
            </a:prstGeom>
            <a:solidFill>
              <a:srgbClr val="0055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64" name="Rectangle 126">
              <a:extLst>
                <a:ext uri="{FF2B5EF4-FFF2-40B4-BE49-F238E27FC236}">
                  <a16:creationId xmlns:a16="http://schemas.microsoft.com/office/drawing/2014/main" id="{6F70D0A9-F164-894C-B37B-305D069B6944}"/>
                </a:ext>
              </a:extLst>
            </p:cNvPr>
            <p:cNvSpPr>
              <a:spLocks noChangeArrowheads="1"/>
            </p:cNvSpPr>
            <p:nvPr/>
          </p:nvSpPr>
          <p:spPr bwMode="auto">
            <a:xfrm>
              <a:off x="2656" y="2527"/>
              <a:ext cx="5" cy="816"/>
            </a:xfrm>
            <a:prstGeom prst="rect">
              <a:avLst/>
            </a:prstGeom>
            <a:solidFill>
              <a:srgbClr val="0057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65" name="Rectangle 127">
              <a:extLst>
                <a:ext uri="{FF2B5EF4-FFF2-40B4-BE49-F238E27FC236}">
                  <a16:creationId xmlns:a16="http://schemas.microsoft.com/office/drawing/2014/main" id="{576F30C7-2C34-974A-B66F-5D5F0AADED2A}"/>
                </a:ext>
              </a:extLst>
            </p:cNvPr>
            <p:cNvSpPr>
              <a:spLocks noChangeArrowheads="1"/>
            </p:cNvSpPr>
            <p:nvPr/>
          </p:nvSpPr>
          <p:spPr bwMode="auto">
            <a:xfrm>
              <a:off x="2661" y="2527"/>
              <a:ext cx="5" cy="816"/>
            </a:xfrm>
            <a:prstGeom prst="rect">
              <a:avLst/>
            </a:prstGeom>
            <a:solidFill>
              <a:srgbClr val="005A5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66" name="Rectangle 128">
              <a:extLst>
                <a:ext uri="{FF2B5EF4-FFF2-40B4-BE49-F238E27FC236}">
                  <a16:creationId xmlns:a16="http://schemas.microsoft.com/office/drawing/2014/main" id="{460A9A78-FDDB-DB4C-A17D-B049249CD2C5}"/>
                </a:ext>
              </a:extLst>
            </p:cNvPr>
            <p:cNvSpPr>
              <a:spLocks noChangeArrowheads="1"/>
            </p:cNvSpPr>
            <p:nvPr/>
          </p:nvSpPr>
          <p:spPr bwMode="auto">
            <a:xfrm>
              <a:off x="2666" y="2527"/>
              <a:ext cx="4" cy="816"/>
            </a:xfrm>
            <a:prstGeom prst="rect">
              <a:avLst/>
            </a:prstGeom>
            <a:solidFill>
              <a:srgbClr val="005C5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67" name="Rectangle 129">
              <a:extLst>
                <a:ext uri="{FF2B5EF4-FFF2-40B4-BE49-F238E27FC236}">
                  <a16:creationId xmlns:a16="http://schemas.microsoft.com/office/drawing/2014/main" id="{8D9151D4-D23C-6B49-84E8-668C9D019EC8}"/>
                </a:ext>
              </a:extLst>
            </p:cNvPr>
            <p:cNvSpPr>
              <a:spLocks noChangeArrowheads="1"/>
            </p:cNvSpPr>
            <p:nvPr/>
          </p:nvSpPr>
          <p:spPr bwMode="auto">
            <a:xfrm>
              <a:off x="2670" y="2527"/>
              <a:ext cx="5" cy="816"/>
            </a:xfrm>
            <a:prstGeom prst="rect">
              <a:avLst/>
            </a:prstGeom>
            <a:solidFill>
              <a:srgbClr val="00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68" name="Rectangle 130">
              <a:extLst>
                <a:ext uri="{FF2B5EF4-FFF2-40B4-BE49-F238E27FC236}">
                  <a16:creationId xmlns:a16="http://schemas.microsoft.com/office/drawing/2014/main" id="{AF409A68-131B-4F40-9B22-6DCC9A2E8729}"/>
                </a:ext>
              </a:extLst>
            </p:cNvPr>
            <p:cNvSpPr>
              <a:spLocks noChangeArrowheads="1"/>
            </p:cNvSpPr>
            <p:nvPr/>
          </p:nvSpPr>
          <p:spPr bwMode="auto">
            <a:xfrm>
              <a:off x="2675" y="2527"/>
              <a:ext cx="5" cy="816"/>
            </a:xfrm>
            <a:prstGeom prst="rect">
              <a:avLst/>
            </a:prstGeom>
            <a:solidFill>
              <a:srgbClr val="00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69" name="Rectangle 131">
              <a:extLst>
                <a:ext uri="{FF2B5EF4-FFF2-40B4-BE49-F238E27FC236}">
                  <a16:creationId xmlns:a16="http://schemas.microsoft.com/office/drawing/2014/main" id="{D726EF11-F07D-794A-9B7D-5DC25342342A}"/>
                </a:ext>
              </a:extLst>
            </p:cNvPr>
            <p:cNvSpPr>
              <a:spLocks noChangeArrowheads="1"/>
            </p:cNvSpPr>
            <p:nvPr/>
          </p:nvSpPr>
          <p:spPr bwMode="auto">
            <a:xfrm>
              <a:off x="2680" y="2527"/>
              <a:ext cx="5" cy="816"/>
            </a:xfrm>
            <a:prstGeom prst="rect">
              <a:avLst/>
            </a:prstGeom>
            <a:solidFill>
              <a:srgbClr val="00646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70" name="Rectangle 132">
              <a:extLst>
                <a:ext uri="{FF2B5EF4-FFF2-40B4-BE49-F238E27FC236}">
                  <a16:creationId xmlns:a16="http://schemas.microsoft.com/office/drawing/2014/main" id="{3875EAB8-4CAE-244B-953A-D174609CCA37}"/>
                </a:ext>
              </a:extLst>
            </p:cNvPr>
            <p:cNvSpPr>
              <a:spLocks noChangeArrowheads="1"/>
            </p:cNvSpPr>
            <p:nvPr/>
          </p:nvSpPr>
          <p:spPr bwMode="auto">
            <a:xfrm>
              <a:off x="2685" y="2527"/>
              <a:ext cx="5" cy="816"/>
            </a:xfrm>
            <a:prstGeom prst="rect">
              <a:avLst/>
            </a:prstGeom>
            <a:solidFill>
              <a:srgbClr val="00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71" name="Rectangle 133">
              <a:extLst>
                <a:ext uri="{FF2B5EF4-FFF2-40B4-BE49-F238E27FC236}">
                  <a16:creationId xmlns:a16="http://schemas.microsoft.com/office/drawing/2014/main" id="{3ADA9B62-7BBF-6E48-AE6F-4809A73C6512}"/>
                </a:ext>
              </a:extLst>
            </p:cNvPr>
            <p:cNvSpPr>
              <a:spLocks noChangeArrowheads="1"/>
            </p:cNvSpPr>
            <p:nvPr/>
          </p:nvSpPr>
          <p:spPr bwMode="auto">
            <a:xfrm>
              <a:off x="2690" y="2527"/>
              <a:ext cx="4" cy="816"/>
            </a:xfrm>
            <a:prstGeom prst="rect">
              <a:avLst/>
            </a:prstGeom>
            <a:solidFill>
              <a:srgbClr val="00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72" name="Rectangle 134">
              <a:extLst>
                <a:ext uri="{FF2B5EF4-FFF2-40B4-BE49-F238E27FC236}">
                  <a16:creationId xmlns:a16="http://schemas.microsoft.com/office/drawing/2014/main" id="{DA6741F5-5F95-2C44-B472-E39DF18CB348}"/>
                </a:ext>
              </a:extLst>
            </p:cNvPr>
            <p:cNvSpPr>
              <a:spLocks noChangeArrowheads="1"/>
            </p:cNvSpPr>
            <p:nvPr/>
          </p:nvSpPr>
          <p:spPr bwMode="auto">
            <a:xfrm>
              <a:off x="2694" y="2527"/>
              <a:ext cx="5" cy="816"/>
            </a:xfrm>
            <a:prstGeom prst="rect">
              <a:avLst/>
            </a:prstGeom>
            <a:solidFill>
              <a:srgbClr val="00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73" name="Rectangle 135">
              <a:extLst>
                <a:ext uri="{FF2B5EF4-FFF2-40B4-BE49-F238E27FC236}">
                  <a16:creationId xmlns:a16="http://schemas.microsoft.com/office/drawing/2014/main" id="{1FDCFEBE-85C3-0F45-B641-E58850131D6F}"/>
                </a:ext>
              </a:extLst>
            </p:cNvPr>
            <p:cNvSpPr>
              <a:spLocks noChangeArrowheads="1"/>
            </p:cNvSpPr>
            <p:nvPr/>
          </p:nvSpPr>
          <p:spPr bwMode="auto">
            <a:xfrm>
              <a:off x="2699" y="2527"/>
              <a:ext cx="5" cy="816"/>
            </a:xfrm>
            <a:prstGeom prst="rect">
              <a:avLst/>
            </a:prstGeom>
            <a:solidFill>
              <a:srgbClr val="00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74" name="Rectangle 136">
              <a:extLst>
                <a:ext uri="{FF2B5EF4-FFF2-40B4-BE49-F238E27FC236}">
                  <a16:creationId xmlns:a16="http://schemas.microsoft.com/office/drawing/2014/main" id="{483AFBB6-D6D3-2844-BDC1-5DC2F0E4849C}"/>
                </a:ext>
              </a:extLst>
            </p:cNvPr>
            <p:cNvSpPr>
              <a:spLocks noChangeArrowheads="1"/>
            </p:cNvSpPr>
            <p:nvPr/>
          </p:nvSpPr>
          <p:spPr bwMode="auto">
            <a:xfrm>
              <a:off x="2704" y="2527"/>
              <a:ext cx="5" cy="816"/>
            </a:xfrm>
            <a:prstGeom prst="rect">
              <a:avLst/>
            </a:prstGeom>
            <a:solidFill>
              <a:srgbClr val="0071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75" name="Rectangle 137">
              <a:extLst>
                <a:ext uri="{FF2B5EF4-FFF2-40B4-BE49-F238E27FC236}">
                  <a16:creationId xmlns:a16="http://schemas.microsoft.com/office/drawing/2014/main" id="{32CB9C0D-EE18-094B-87FB-E7407DDD8370}"/>
                </a:ext>
              </a:extLst>
            </p:cNvPr>
            <p:cNvSpPr>
              <a:spLocks noChangeArrowheads="1"/>
            </p:cNvSpPr>
            <p:nvPr/>
          </p:nvSpPr>
          <p:spPr bwMode="auto">
            <a:xfrm>
              <a:off x="2709" y="2527"/>
              <a:ext cx="5" cy="816"/>
            </a:xfrm>
            <a:prstGeom prst="rect">
              <a:avLst/>
            </a:prstGeom>
            <a:solidFill>
              <a:srgbClr val="00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76" name="Rectangle 138">
              <a:extLst>
                <a:ext uri="{FF2B5EF4-FFF2-40B4-BE49-F238E27FC236}">
                  <a16:creationId xmlns:a16="http://schemas.microsoft.com/office/drawing/2014/main" id="{F4A3D252-F53F-5F45-9BF4-A6F0FD1DA2EA}"/>
                </a:ext>
              </a:extLst>
            </p:cNvPr>
            <p:cNvSpPr>
              <a:spLocks noChangeArrowheads="1"/>
            </p:cNvSpPr>
            <p:nvPr/>
          </p:nvSpPr>
          <p:spPr bwMode="auto">
            <a:xfrm>
              <a:off x="2714" y="2527"/>
              <a:ext cx="4" cy="816"/>
            </a:xfrm>
            <a:prstGeom prst="rect">
              <a:avLst/>
            </a:prstGeom>
            <a:solidFill>
              <a:srgbClr val="00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77" name="Rectangle 139">
              <a:extLst>
                <a:ext uri="{FF2B5EF4-FFF2-40B4-BE49-F238E27FC236}">
                  <a16:creationId xmlns:a16="http://schemas.microsoft.com/office/drawing/2014/main" id="{1343DF96-F9E8-2642-BD9E-9AAA46857901}"/>
                </a:ext>
              </a:extLst>
            </p:cNvPr>
            <p:cNvSpPr>
              <a:spLocks noChangeArrowheads="1"/>
            </p:cNvSpPr>
            <p:nvPr/>
          </p:nvSpPr>
          <p:spPr bwMode="auto">
            <a:xfrm>
              <a:off x="2718" y="2527"/>
              <a:ext cx="5" cy="816"/>
            </a:xfrm>
            <a:prstGeom prst="rect">
              <a:avLst/>
            </a:prstGeom>
            <a:solidFill>
              <a:srgbClr val="0079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78" name="Rectangle 140">
              <a:extLst>
                <a:ext uri="{FF2B5EF4-FFF2-40B4-BE49-F238E27FC236}">
                  <a16:creationId xmlns:a16="http://schemas.microsoft.com/office/drawing/2014/main" id="{9A1C1727-9759-DD43-8695-FFE1AA66AB10}"/>
                </a:ext>
              </a:extLst>
            </p:cNvPr>
            <p:cNvSpPr>
              <a:spLocks noChangeArrowheads="1"/>
            </p:cNvSpPr>
            <p:nvPr/>
          </p:nvSpPr>
          <p:spPr bwMode="auto">
            <a:xfrm>
              <a:off x="2723" y="2527"/>
              <a:ext cx="5" cy="816"/>
            </a:xfrm>
            <a:prstGeom prst="rect">
              <a:avLst/>
            </a:prstGeom>
            <a:solidFill>
              <a:srgbClr val="007B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79" name="Rectangle 141">
              <a:extLst>
                <a:ext uri="{FF2B5EF4-FFF2-40B4-BE49-F238E27FC236}">
                  <a16:creationId xmlns:a16="http://schemas.microsoft.com/office/drawing/2014/main" id="{7866D1D0-D21B-534E-AE43-6C7E82A2C0B7}"/>
                </a:ext>
              </a:extLst>
            </p:cNvPr>
            <p:cNvSpPr>
              <a:spLocks noChangeArrowheads="1"/>
            </p:cNvSpPr>
            <p:nvPr/>
          </p:nvSpPr>
          <p:spPr bwMode="auto">
            <a:xfrm>
              <a:off x="2728" y="2527"/>
              <a:ext cx="5" cy="816"/>
            </a:xfrm>
            <a:prstGeom prst="rect">
              <a:avLst/>
            </a:prstGeom>
            <a:solidFill>
              <a:srgbClr val="00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80" name="Rectangle 142">
              <a:extLst>
                <a:ext uri="{FF2B5EF4-FFF2-40B4-BE49-F238E27FC236}">
                  <a16:creationId xmlns:a16="http://schemas.microsoft.com/office/drawing/2014/main" id="{5B2D2261-3827-7548-8620-C955D98963D9}"/>
                </a:ext>
              </a:extLst>
            </p:cNvPr>
            <p:cNvSpPr>
              <a:spLocks noChangeArrowheads="1"/>
            </p:cNvSpPr>
            <p:nvPr/>
          </p:nvSpPr>
          <p:spPr bwMode="auto">
            <a:xfrm>
              <a:off x="2733" y="2527"/>
              <a:ext cx="5" cy="816"/>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81" name="Rectangle 143">
              <a:extLst>
                <a:ext uri="{FF2B5EF4-FFF2-40B4-BE49-F238E27FC236}">
                  <a16:creationId xmlns:a16="http://schemas.microsoft.com/office/drawing/2014/main" id="{3F8D7F6E-8C79-6946-9212-CB173762C6EF}"/>
                </a:ext>
              </a:extLst>
            </p:cNvPr>
            <p:cNvSpPr>
              <a:spLocks noChangeArrowheads="1"/>
            </p:cNvSpPr>
            <p:nvPr/>
          </p:nvSpPr>
          <p:spPr bwMode="auto">
            <a:xfrm>
              <a:off x="2738" y="2527"/>
              <a:ext cx="4" cy="816"/>
            </a:xfrm>
            <a:prstGeom prst="rect">
              <a:avLst/>
            </a:prstGeom>
            <a:solidFill>
              <a:srgbClr val="0082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82" name="Rectangle 144">
              <a:extLst>
                <a:ext uri="{FF2B5EF4-FFF2-40B4-BE49-F238E27FC236}">
                  <a16:creationId xmlns:a16="http://schemas.microsoft.com/office/drawing/2014/main" id="{C55CF0A4-169F-894D-9109-FA8D6BD1DEB9}"/>
                </a:ext>
              </a:extLst>
            </p:cNvPr>
            <p:cNvSpPr>
              <a:spLocks noChangeArrowheads="1"/>
            </p:cNvSpPr>
            <p:nvPr/>
          </p:nvSpPr>
          <p:spPr bwMode="auto">
            <a:xfrm>
              <a:off x="2742" y="2527"/>
              <a:ext cx="5" cy="816"/>
            </a:xfrm>
            <a:prstGeom prst="rect">
              <a:avLst/>
            </a:prstGeom>
            <a:solidFill>
              <a:srgbClr val="0085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83" name="Rectangle 145">
              <a:extLst>
                <a:ext uri="{FF2B5EF4-FFF2-40B4-BE49-F238E27FC236}">
                  <a16:creationId xmlns:a16="http://schemas.microsoft.com/office/drawing/2014/main" id="{9B05BE57-EA80-A04A-837F-8FAC047148A3}"/>
                </a:ext>
              </a:extLst>
            </p:cNvPr>
            <p:cNvSpPr>
              <a:spLocks noChangeArrowheads="1"/>
            </p:cNvSpPr>
            <p:nvPr/>
          </p:nvSpPr>
          <p:spPr bwMode="auto">
            <a:xfrm>
              <a:off x="2747" y="2527"/>
              <a:ext cx="5" cy="816"/>
            </a:xfrm>
            <a:prstGeom prst="rect">
              <a:avLst/>
            </a:prstGeom>
            <a:solidFill>
              <a:srgbClr val="00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84" name="Rectangle 146">
              <a:extLst>
                <a:ext uri="{FF2B5EF4-FFF2-40B4-BE49-F238E27FC236}">
                  <a16:creationId xmlns:a16="http://schemas.microsoft.com/office/drawing/2014/main" id="{E65D1F30-DAD6-3A46-A80B-148B2A0EC604}"/>
                </a:ext>
              </a:extLst>
            </p:cNvPr>
            <p:cNvSpPr>
              <a:spLocks noChangeArrowheads="1"/>
            </p:cNvSpPr>
            <p:nvPr/>
          </p:nvSpPr>
          <p:spPr bwMode="auto">
            <a:xfrm>
              <a:off x="2752" y="2527"/>
              <a:ext cx="5" cy="816"/>
            </a:xfrm>
            <a:prstGeom prst="rect">
              <a:avLst/>
            </a:prstGeom>
            <a:solidFill>
              <a:srgbClr val="00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85" name="Rectangle 147">
              <a:extLst>
                <a:ext uri="{FF2B5EF4-FFF2-40B4-BE49-F238E27FC236}">
                  <a16:creationId xmlns:a16="http://schemas.microsoft.com/office/drawing/2014/main" id="{7340B6EC-CAD5-EF49-9512-316856CC4744}"/>
                </a:ext>
              </a:extLst>
            </p:cNvPr>
            <p:cNvSpPr>
              <a:spLocks noChangeArrowheads="1"/>
            </p:cNvSpPr>
            <p:nvPr/>
          </p:nvSpPr>
          <p:spPr bwMode="auto">
            <a:xfrm>
              <a:off x="2757" y="2527"/>
              <a:ext cx="5" cy="816"/>
            </a:xfrm>
            <a:prstGeom prst="rect">
              <a:avLst/>
            </a:prstGeom>
            <a:solidFill>
              <a:srgbClr val="008B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86" name="Rectangle 148">
              <a:extLst>
                <a:ext uri="{FF2B5EF4-FFF2-40B4-BE49-F238E27FC236}">
                  <a16:creationId xmlns:a16="http://schemas.microsoft.com/office/drawing/2014/main" id="{06F13BE0-0455-A74D-9CB9-F9E15B251232}"/>
                </a:ext>
              </a:extLst>
            </p:cNvPr>
            <p:cNvSpPr>
              <a:spLocks noChangeArrowheads="1"/>
            </p:cNvSpPr>
            <p:nvPr/>
          </p:nvSpPr>
          <p:spPr bwMode="auto">
            <a:xfrm>
              <a:off x="2762" y="2527"/>
              <a:ext cx="4" cy="816"/>
            </a:xfrm>
            <a:prstGeom prst="rect">
              <a:avLst/>
            </a:prstGeom>
            <a:solidFill>
              <a:srgbClr val="00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87" name="Rectangle 149">
              <a:extLst>
                <a:ext uri="{FF2B5EF4-FFF2-40B4-BE49-F238E27FC236}">
                  <a16:creationId xmlns:a16="http://schemas.microsoft.com/office/drawing/2014/main" id="{688679FE-85ED-E542-9F63-455350ECF12F}"/>
                </a:ext>
              </a:extLst>
            </p:cNvPr>
            <p:cNvSpPr>
              <a:spLocks noChangeArrowheads="1"/>
            </p:cNvSpPr>
            <p:nvPr/>
          </p:nvSpPr>
          <p:spPr bwMode="auto">
            <a:xfrm>
              <a:off x="2766" y="2527"/>
              <a:ext cx="5" cy="816"/>
            </a:xfrm>
            <a:prstGeom prst="rect">
              <a:avLst/>
            </a:prstGeom>
            <a:solidFill>
              <a:srgbClr val="008E8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88" name="Rectangle 150">
              <a:extLst>
                <a:ext uri="{FF2B5EF4-FFF2-40B4-BE49-F238E27FC236}">
                  <a16:creationId xmlns:a16="http://schemas.microsoft.com/office/drawing/2014/main" id="{75174600-159A-B945-80ED-494BFA7D3D8A}"/>
                </a:ext>
              </a:extLst>
            </p:cNvPr>
            <p:cNvSpPr>
              <a:spLocks noChangeArrowheads="1"/>
            </p:cNvSpPr>
            <p:nvPr/>
          </p:nvSpPr>
          <p:spPr bwMode="auto">
            <a:xfrm>
              <a:off x="2771" y="2527"/>
              <a:ext cx="5" cy="816"/>
            </a:xfrm>
            <a:prstGeom prst="rect">
              <a:avLst/>
            </a:prstGeom>
            <a:solidFill>
              <a:srgbClr val="0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89" name="Rectangle 151">
              <a:extLst>
                <a:ext uri="{FF2B5EF4-FFF2-40B4-BE49-F238E27FC236}">
                  <a16:creationId xmlns:a16="http://schemas.microsoft.com/office/drawing/2014/main" id="{8446633C-000D-DB4E-90F4-4472238E34D3}"/>
                </a:ext>
              </a:extLst>
            </p:cNvPr>
            <p:cNvSpPr>
              <a:spLocks noChangeArrowheads="1"/>
            </p:cNvSpPr>
            <p:nvPr/>
          </p:nvSpPr>
          <p:spPr bwMode="auto">
            <a:xfrm>
              <a:off x="2776" y="2527"/>
              <a:ext cx="5" cy="816"/>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90" name="Rectangle 152">
              <a:extLst>
                <a:ext uri="{FF2B5EF4-FFF2-40B4-BE49-F238E27FC236}">
                  <a16:creationId xmlns:a16="http://schemas.microsoft.com/office/drawing/2014/main" id="{6F2CEF51-2DEE-CB4E-9939-3466782D7FB3}"/>
                </a:ext>
              </a:extLst>
            </p:cNvPr>
            <p:cNvSpPr>
              <a:spLocks noChangeArrowheads="1"/>
            </p:cNvSpPr>
            <p:nvPr/>
          </p:nvSpPr>
          <p:spPr bwMode="auto">
            <a:xfrm>
              <a:off x="2781" y="2527"/>
              <a:ext cx="5" cy="816"/>
            </a:xfrm>
            <a:prstGeom prst="rect">
              <a:avLst/>
            </a:prstGeom>
            <a:solidFill>
              <a:srgbClr val="00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91" name="Rectangle 153">
              <a:extLst>
                <a:ext uri="{FF2B5EF4-FFF2-40B4-BE49-F238E27FC236}">
                  <a16:creationId xmlns:a16="http://schemas.microsoft.com/office/drawing/2014/main" id="{6664DA92-186F-CA46-A1C7-78AB3B68DDA7}"/>
                </a:ext>
              </a:extLst>
            </p:cNvPr>
            <p:cNvSpPr>
              <a:spLocks noChangeArrowheads="1"/>
            </p:cNvSpPr>
            <p:nvPr/>
          </p:nvSpPr>
          <p:spPr bwMode="auto">
            <a:xfrm>
              <a:off x="2786" y="2527"/>
              <a:ext cx="4" cy="816"/>
            </a:xfrm>
            <a:prstGeom prst="rect">
              <a:avLst/>
            </a:prstGeom>
            <a:solidFill>
              <a:srgbClr val="0093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92" name="Rectangle 154">
              <a:extLst>
                <a:ext uri="{FF2B5EF4-FFF2-40B4-BE49-F238E27FC236}">
                  <a16:creationId xmlns:a16="http://schemas.microsoft.com/office/drawing/2014/main" id="{4457646A-B954-1340-BA99-772BD658DE67}"/>
                </a:ext>
              </a:extLst>
            </p:cNvPr>
            <p:cNvSpPr>
              <a:spLocks noChangeArrowheads="1"/>
            </p:cNvSpPr>
            <p:nvPr/>
          </p:nvSpPr>
          <p:spPr bwMode="auto">
            <a:xfrm>
              <a:off x="2790" y="2527"/>
              <a:ext cx="5" cy="816"/>
            </a:xfrm>
            <a:prstGeom prst="rect">
              <a:avLst/>
            </a:prstGeom>
            <a:solidFill>
              <a:srgbClr val="00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93" name="Rectangle 155">
              <a:extLst>
                <a:ext uri="{FF2B5EF4-FFF2-40B4-BE49-F238E27FC236}">
                  <a16:creationId xmlns:a16="http://schemas.microsoft.com/office/drawing/2014/main" id="{B985448F-1A8A-894B-9CF7-A990E770BEBF}"/>
                </a:ext>
              </a:extLst>
            </p:cNvPr>
            <p:cNvSpPr>
              <a:spLocks noChangeArrowheads="1"/>
            </p:cNvSpPr>
            <p:nvPr/>
          </p:nvSpPr>
          <p:spPr bwMode="auto">
            <a:xfrm>
              <a:off x="2795" y="2527"/>
              <a:ext cx="10" cy="816"/>
            </a:xfrm>
            <a:prstGeom prst="rect">
              <a:avLst/>
            </a:prstGeom>
            <a:solidFill>
              <a:srgbClr val="00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94" name="Rectangle 156">
              <a:extLst>
                <a:ext uri="{FF2B5EF4-FFF2-40B4-BE49-F238E27FC236}">
                  <a16:creationId xmlns:a16="http://schemas.microsoft.com/office/drawing/2014/main" id="{98694DA3-4D57-A945-A678-07040CCF1924}"/>
                </a:ext>
              </a:extLst>
            </p:cNvPr>
            <p:cNvSpPr>
              <a:spLocks noChangeArrowheads="1"/>
            </p:cNvSpPr>
            <p:nvPr/>
          </p:nvSpPr>
          <p:spPr bwMode="auto">
            <a:xfrm>
              <a:off x="2805" y="2527"/>
              <a:ext cx="5" cy="816"/>
            </a:xfrm>
            <a:prstGeom prst="rect">
              <a:avLst/>
            </a:prstGeom>
            <a:solidFill>
              <a:srgbClr val="00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95" name="Rectangle 157">
              <a:extLst>
                <a:ext uri="{FF2B5EF4-FFF2-40B4-BE49-F238E27FC236}">
                  <a16:creationId xmlns:a16="http://schemas.microsoft.com/office/drawing/2014/main" id="{0CB4F1A6-BAC2-4A45-B6BC-B15D360BD636}"/>
                </a:ext>
              </a:extLst>
            </p:cNvPr>
            <p:cNvSpPr>
              <a:spLocks noChangeArrowheads="1"/>
            </p:cNvSpPr>
            <p:nvPr/>
          </p:nvSpPr>
          <p:spPr bwMode="auto">
            <a:xfrm>
              <a:off x="2810" y="2527"/>
              <a:ext cx="9" cy="816"/>
            </a:xfrm>
            <a:prstGeom prst="rect">
              <a:avLst/>
            </a:prstGeom>
            <a:solidFill>
              <a:srgbClr val="0097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96" name="Rectangle 158">
              <a:extLst>
                <a:ext uri="{FF2B5EF4-FFF2-40B4-BE49-F238E27FC236}">
                  <a16:creationId xmlns:a16="http://schemas.microsoft.com/office/drawing/2014/main" id="{F16054CD-3AC3-6646-96FA-E3B2A42772EE}"/>
                </a:ext>
              </a:extLst>
            </p:cNvPr>
            <p:cNvSpPr>
              <a:spLocks noChangeArrowheads="1"/>
            </p:cNvSpPr>
            <p:nvPr/>
          </p:nvSpPr>
          <p:spPr bwMode="auto">
            <a:xfrm>
              <a:off x="2819" y="2527"/>
              <a:ext cx="15" cy="816"/>
            </a:xfrm>
            <a:prstGeom prst="rect">
              <a:avLst/>
            </a:prstGeom>
            <a:solidFill>
              <a:srgbClr val="00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97" name="Rectangle 159">
              <a:extLst>
                <a:ext uri="{FF2B5EF4-FFF2-40B4-BE49-F238E27FC236}">
                  <a16:creationId xmlns:a16="http://schemas.microsoft.com/office/drawing/2014/main" id="{6B0218AA-86D9-9545-A26D-2D0E1890AC52}"/>
                </a:ext>
              </a:extLst>
            </p:cNvPr>
            <p:cNvSpPr>
              <a:spLocks noChangeArrowheads="1"/>
            </p:cNvSpPr>
            <p:nvPr/>
          </p:nvSpPr>
          <p:spPr bwMode="auto">
            <a:xfrm>
              <a:off x="2834" y="2527"/>
              <a:ext cx="4" cy="816"/>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98" name="Rectangle 160">
              <a:extLst>
                <a:ext uri="{FF2B5EF4-FFF2-40B4-BE49-F238E27FC236}">
                  <a16:creationId xmlns:a16="http://schemas.microsoft.com/office/drawing/2014/main" id="{ECC35BBB-07FF-A443-BEE2-CBE8184D8893}"/>
                </a:ext>
              </a:extLst>
            </p:cNvPr>
            <p:cNvSpPr>
              <a:spLocks noChangeArrowheads="1"/>
            </p:cNvSpPr>
            <p:nvPr/>
          </p:nvSpPr>
          <p:spPr bwMode="auto">
            <a:xfrm>
              <a:off x="2838" y="2527"/>
              <a:ext cx="15" cy="816"/>
            </a:xfrm>
            <a:prstGeom prst="rect">
              <a:avLst/>
            </a:prstGeom>
            <a:solidFill>
              <a:srgbClr val="00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899" name="Rectangle 161">
              <a:extLst>
                <a:ext uri="{FF2B5EF4-FFF2-40B4-BE49-F238E27FC236}">
                  <a16:creationId xmlns:a16="http://schemas.microsoft.com/office/drawing/2014/main" id="{83578957-E7DA-D549-8C35-D26DDEE16468}"/>
                </a:ext>
              </a:extLst>
            </p:cNvPr>
            <p:cNvSpPr>
              <a:spLocks noChangeArrowheads="1"/>
            </p:cNvSpPr>
            <p:nvPr/>
          </p:nvSpPr>
          <p:spPr bwMode="auto">
            <a:xfrm>
              <a:off x="2853" y="2527"/>
              <a:ext cx="9" cy="816"/>
            </a:xfrm>
            <a:prstGeom prst="rect">
              <a:avLst/>
            </a:prstGeom>
            <a:solidFill>
              <a:srgbClr val="0097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00" name="Rectangle 162">
              <a:extLst>
                <a:ext uri="{FF2B5EF4-FFF2-40B4-BE49-F238E27FC236}">
                  <a16:creationId xmlns:a16="http://schemas.microsoft.com/office/drawing/2014/main" id="{68625394-2E6D-554B-99CB-5047927FBA6A}"/>
                </a:ext>
              </a:extLst>
            </p:cNvPr>
            <p:cNvSpPr>
              <a:spLocks noChangeArrowheads="1"/>
            </p:cNvSpPr>
            <p:nvPr/>
          </p:nvSpPr>
          <p:spPr bwMode="auto">
            <a:xfrm>
              <a:off x="2862" y="2527"/>
              <a:ext cx="5" cy="816"/>
            </a:xfrm>
            <a:prstGeom prst="rect">
              <a:avLst/>
            </a:prstGeom>
            <a:solidFill>
              <a:srgbClr val="00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01" name="Rectangle 163">
              <a:extLst>
                <a:ext uri="{FF2B5EF4-FFF2-40B4-BE49-F238E27FC236}">
                  <a16:creationId xmlns:a16="http://schemas.microsoft.com/office/drawing/2014/main" id="{C5114191-3DDD-034C-82F7-880F4758ED26}"/>
                </a:ext>
              </a:extLst>
            </p:cNvPr>
            <p:cNvSpPr>
              <a:spLocks noChangeArrowheads="1"/>
            </p:cNvSpPr>
            <p:nvPr/>
          </p:nvSpPr>
          <p:spPr bwMode="auto">
            <a:xfrm>
              <a:off x="2867" y="2527"/>
              <a:ext cx="10" cy="816"/>
            </a:xfrm>
            <a:prstGeom prst="rect">
              <a:avLst/>
            </a:prstGeom>
            <a:solidFill>
              <a:srgbClr val="00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02" name="Rectangle 164">
              <a:extLst>
                <a:ext uri="{FF2B5EF4-FFF2-40B4-BE49-F238E27FC236}">
                  <a16:creationId xmlns:a16="http://schemas.microsoft.com/office/drawing/2014/main" id="{20185DF8-2F65-F94D-BDA6-75429C4A17C6}"/>
                </a:ext>
              </a:extLst>
            </p:cNvPr>
            <p:cNvSpPr>
              <a:spLocks noChangeArrowheads="1"/>
            </p:cNvSpPr>
            <p:nvPr/>
          </p:nvSpPr>
          <p:spPr bwMode="auto">
            <a:xfrm>
              <a:off x="2877" y="2527"/>
              <a:ext cx="5" cy="816"/>
            </a:xfrm>
            <a:prstGeom prst="rect">
              <a:avLst/>
            </a:prstGeom>
            <a:solidFill>
              <a:srgbClr val="00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03" name="Rectangle 165">
              <a:extLst>
                <a:ext uri="{FF2B5EF4-FFF2-40B4-BE49-F238E27FC236}">
                  <a16:creationId xmlns:a16="http://schemas.microsoft.com/office/drawing/2014/main" id="{F10CAE2B-C69A-9248-966A-D9DCD8462853}"/>
                </a:ext>
              </a:extLst>
            </p:cNvPr>
            <p:cNvSpPr>
              <a:spLocks noChangeArrowheads="1"/>
            </p:cNvSpPr>
            <p:nvPr/>
          </p:nvSpPr>
          <p:spPr bwMode="auto">
            <a:xfrm>
              <a:off x="2882" y="2527"/>
              <a:ext cx="4" cy="816"/>
            </a:xfrm>
            <a:prstGeom prst="rect">
              <a:avLst/>
            </a:prstGeom>
            <a:solidFill>
              <a:srgbClr val="0093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04" name="Rectangle 166">
              <a:extLst>
                <a:ext uri="{FF2B5EF4-FFF2-40B4-BE49-F238E27FC236}">
                  <a16:creationId xmlns:a16="http://schemas.microsoft.com/office/drawing/2014/main" id="{C4529F1F-E1AE-1849-B824-B12B7AA8AA13}"/>
                </a:ext>
              </a:extLst>
            </p:cNvPr>
            <p:cNvSpPr>
              <a:spLocks noChangeArrowheads="1"/>
            </p:cNvSpPr>
            <p:nvPr/>
          </p:nvSpPr>
          <p:spPr bwMode="auto">
            <a:xfrm>
              <a:off x="2886" y="2527"/>
              <a:ext cx="5" cy="816"/>
            </a:xfrm>
            <a:prstGeom prst="rect">
              <a:avLst/>
            </a:prstGeom>
            <a:solidFill>
              <a:srgbClr val="00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05" name="Rectangle 167">
              <a:extLst>
                <a:ext uri="{FF2B5EF4-FFF2-40B4-BE49-F238E27FC236}">
                  <a16:creationId xmlns:a16="http://schemas.microsoft.com/office/drawing/2014/main" id="{A26BD6EC-A3C2-6C40-B534-C59D0F53AF98}"/>
                </a:ext>
              </a:extLst>
            </p:cNvPr>
            <p:cNvSpPr>
              <a:spLocks noChangeArrowheads="1"/>
            </p:cNvSpPr>
            <p:nvPr/>
          </p:nvSpPr>
          <p:spPr bwMode="auto">
            <a:xfrm>
              <a:off x="2891" y="2527"/>
              <a:ext cx="5" cy="816"/>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06" name="Rectangle 168">
              <a:extLst>
                <a:ext uri="{FF2B5EF4-FFF2-40B4-BE49-F238E27FC236}">
                  <a16:creationId xmlns:a16="http://schemas.microsoft.com/office/drawing/2014/main" id="{726BE779-98A5-9F4A-8375-4D00D45D782A}"/>
                </a:ext>
              </a:extLst>
            </p:cNvPr>
            <p:cNvSpPr>
              <a:spLocks noChangeArrowheads="1"/>
            </p:cNvSpPr>
            <p:nvPr/>
          </p:nvSpPr>
          <p:spPr bwMode="auto">
            <a:xfrm>
              <a:off x="2896" y="2527"/>
              <a:ext cx="5" cy="816"/>
            </a:xfrm>
            <a:prstGeom prst="rect">
              <a:avLst/>
            </a:prstGeom>
            <a:solidFill>
              <a:srgbClr val="0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07" name="Rectangle 169">
              <a:extLst>
                <a:ext uri="{FF2B5EF4-FFF2-40B4-BE49-F238E27FC236}">
                  <a16:creationId xmlns:a16="http://schemas.microsoft.com/office/drawing/2014/main" id="{29DDC34B-8FF8-6F47-B3FA-7A79DFED930C}"/>
                </a:ext>
              </a:extLst>
            </p:cNvPr>
            <p:cNvSpPr>
              <a:spLocks noChangeArrowheads="1"/>
            </p:cNvSpPr>
            <p:nvPr/>
          </p:nvSpPr>
          <p:spPr bwMode="auto">
            <a:xfrm>
              <a:off x="2901" y="2527"/>
              <a:ext cx="5" cy="816"/>
            </a:xfrm>
            <a:prstGeom prst="rect">
              <a:avLst/>
            </a:prstGeom>
            <a:solidFill>
              <a:srgbClr val="008E8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08" name="Rectangle 170">
              <a:extLst>
                <a:ext uri="{FF2B5EF4-FFF2-40B4-BE49-F238E27FC236}">
                  <a16:creationId xmlns:a16="http://schemas.microsoft.com/office/drawing/2014/main" id="{D297DFA5-0648-9B4D-A135-5864ECF1D73C}"/>
                </a:ext>
              </a:extLst>
            </p:cNvPr>
            <p:cNvSpPr>
              <a:spLocks noChangeArrowheads="1"/>
            </p:cNvSpPr>
            <p:nvPr/>
          </p:nvSpPr>
          <p:spPr bwMode="auto">
            <a:xfrm>
              <a:off x="2906" y="2527"/>
              <a:ext cx="4" cy="816"/>
            </a:xfrm>
            <a:prstGeom prst="rect">
              <a:avLst/>
            </a:prstGeom>
            <a:solidFill>
              <a:srgbClr val="00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09" name="Rectangle 171">
              <a:extLst>
                <a:ext uri="{FF2B5EF4-FFF2-40B4-BE49-F238E27FC236}">
                  <a16:creationId xmlns:a16="http://schemas.microsoft.com/office/drawing/2014/main" id="{154E8EB7-D10D-8848-BA05-00EDB1A4521B}"/>
                </a:ext>
              </a:extLst>
            </p:cNvPr>
            <p:cNvSpPr>
              <a:spLocks noChangeArrowheads="1"/>
            </p:cNvSpPr>
            <p:nvPr/>
          </p:nvSpPr>
          <p:spPr bwMode="auto">
            <a:xfrm>
              <a:off x="2910" y="2527"/>
              <a:ext cx="5" cy="816"/>
            </a:xfrm>
            <a:prstGeom prst="rect">
              <a:avLst/>
            </a:prstGeom>
            <a:solidFill>
              <a:srgbClr val="008B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10" name="Rectangle 172">
              <a:extLst>
                <a:ext uri="{FF2B5EF4-FFF2-40B4-BE49-F238E27FC236}">
                  <a16:creationId xmlns:a16="http://schemas.microsoft.com/office/drawing/2014/main" id="{6D7E868E-9045-CC4B-86BC-B22D0DF32E4E}"/>
                </a:ext>
              </a:extLst>
            </p:cNvPr>
            <p:cNvSpPr>
              <a:spLocks noChangeArrowheads="1"/>
            </p:cNvSpPr>
            <p:nvPr/>
          </p:nvSpPr>
          <p:spPr bwMode="auto">
            <a:xfrm>
              <a:off x="2915" y="2527"/>
              <a:ext cx="5" cy="816"/>
            </a:xfrm>
            <a:prstGeom prst="rect">
              <a:avLst/>
            </a:prstGeom>
            <a:solidFill>
              <a:srgbClr val="00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11" name="Rectangle 173">
              <a:extLst>
                <a:ext uri="{FF2B5EF4-FFF2-40B4-BE49-F238E27FC236}">
                  <a16:creationId xmlns:a16="http://schemas.microsoft.com/office/drawing/2014/main" id="{6B6DB938-C760-0840-9F9D-53E28BFF8163}"/>
                </a:ext>
              </a:extLst>
            </p:cNvPr>
            <p:cNvSpPr>
              <a:spLocks noChangeArrowheads="1"/>
            </p:cNvSpPr>
            <p:nvPr/>
          </p:nvSpPr>
          <p:spPr bwMode="auto">
            <a:xfrm>
              <a:off x="2920" y="2527"/>
              <a:ext cx="5" cy="816"/>
            </a:xfrm>
            <a:prstGeom prst="rect">
              <a:avLst/>
            </a:prstGeom>
            <a:solidFill>
              <a:srgbClr val="00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12" name="Rectangle 174">
              <a:extLst>
                <a:ext uri="{FF2B5EF4-FFF2-40B4-BE49-F238E27FC236}">
                  <a16:creationId xmlns:a16="http://schemas.microsoft.com/office/drawing/2014/main" id="{75FABB67-483A-4D4B-A640-F0230CE1C74D}"/>
                </a:ext>
              </a:extLst>
            </p:cNvPr>
            <p:cNvSpPr>
              <a:spLocks noChangeArrowheads="1"/>
            </p:cNvSpPr>
            <p:nvPr/>
          </p:nvSpPr>
          <p:spPr bwMode="auto">
            <a:xfrm>
              <a:off x="2925" y="2527"/>
              <a:ext cx="5" cy="816"/>
            </a:xfrm>
            <a:prstGeom prst="rect">
              <a:avLst/>
            </a:prstGeom>
            <a:solidFill>
              <a:srgbClr val="0085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13" name="Rectangle 175">
              <a:extLst>
                <a:ext uri="{FF2B5EF4-FFF2-40B4-BE49-F238E27FC236}">
                  <a16:creationId xmlns:a16="http://schemas.microsoft.com/office/drawing/2014/main" id="{82FDA283-0C96-9F4F-95D3-89551C075D0F}"/>
                </a:ext>
              </a:extLst>
            </p:cNvPr>
            <p:cNvSpPr>
              <a:spLocks noChangeArrowheads="1"/>
            </p:cNvSpPr>
            <p:nvPr/>
          </p:nvSpPr>
          <p:spPr bwMode="auto">
            <a:xfrm>
              <a:off x="2930" y="2527"/>
              <a:ext cx="4" cy="816"/>
            </a:xfrm>
            <a:prstGeom prst="rect">
              <a:avLst/>
            </a:prstGeom>
            <a:solidFill>
              <a:srgbClr val="0082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14" name="Rectangle 176">
              <a:extLst>
                <a:ext uri="{FF2B5EF4-FFF2-40B4-BE49-F238E27FC236}">
                  <a16:creationId xmlns:a16="http://schemas.microsoft.com/office/drawing/2014/main" id="{9768D421-7BE3-7B44-857E-22F1996F7F5E}"/>
                </a:ext>
              </a:extLst>
            </p:cNvPr>
            <p:cNvSpPr>
              <a:spLocks noChangeArrowheads="1"/>
            </p:cNvSpPr>
            <p:nvPr/>
          </p:nvSpPr>
          <p:spPr bwMode="auto">
            <a:xfrm>
              <a:off x="2934" y="2527"/>
              <a:ext cx="5" cy="816"/>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15" name="Rectangle 177">
              <a:extLst>
                <a:ext uri="{FF2B5EF4-FFF2-40B4-BE49-F238E27FC236}">
                  <a16:creationId xmlns:a16="http://schemas.microsoft.com/office/drawing/2014/main" id="{F26E8D15-7EFA-034A-888A-0390F933A722}"/>
                </a:ext>
              </a:extLst>
            </p:cNvPr>
            <p:cNvSpPr>
              <a:spLocks noChangeArrowheads="1"/>
            </p:cNvSpPr>
            <p:nvPr/>
          </p:nvSpPr>
          <p:spPr bwMode="auto">
            <a:xfrm>
              <a:off x="2939" y="2527"/>
              <a:ext cx="5" cy="816"/>
            </a:xfrm>
            <a:prstGeom prst="rect">
              <a:avLst/>
            </a:prstGeom>
            <a:solidFill>
              <a:srgbClr val="00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16" name="Rectangle 178">
              <a:extLst>
                <a:ext uri="{FF2B5EF4-FFF2-40B4-BE49-F238E27FC236}">
                  <a16:creationId xmlns:a16="http://schemas.microsoft.com/office/drawing/2014/main" id="{D75DF412-9A7F-4949-AF84-2033423EEC35}"/>
                </a:ext>
              </a:extLst>
            </p:cNvPr>
            <p:cNvSpPr>
              <a:spLocks noChangeArrowheads="1"/>
            </p:cNvSpPr>
            <p:nvPr/>
          </p:nvSpPr>
          <p:spPr bwMode="auto">
            <a:xfrm>
              <a:off x="2944" y="2527"/>
              <a:ext cx="5" cy="816"/>
            </a:xfrm>
            <a:prstGeom prst="rect">
              <a:avLst/>
            </a:prstGeom>
            <a:solidFill>
              <a:srgbClr val="007B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17" name="Rectangle 179">
              <a:extLst>
                <a:ext uri="{FF2B5EF4-FFF2-40B4-BE49-F238E27FC236}">
                  <a16:creationId xmlns:a16="http://schemas.microsoft.com/office/drawing/2014/main" id="{E27BC4D0-1DD5-FF4E-9E2D-878C4D3FA4AA}"/>
                </a:ext>
              </a:extLst>
            </p:cNvPr>
            <p:cNvSpPr>
              <a:spLocks noChangeArrowheads="1"/>
            </p:cNvSpPr>
            <p:nvPr/>
          </p:nvSpPr>
          <p:spPr bwMode="auto">
            <a:xfrm>
              <a:off x="2949" y="2527"/>
              <a:ext cx="5" cy="816"/>
            </a:xfrm>
            <a:prstGeom prst="rect">
              <a:avLst/>
            </a:prstGeom>
            <a:solidFill>
              <a:srgbClr val="00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18" name="Rectangle 180">
              <a:extLst>
                <a:ext uri="{FF2B5EF4-FFF2-40B4-BE49-F238E27FC236}">
                  <a16:creationId xmlns:a16="http://schemas.microsoft.com/office/drawing/2014/main" id="{64183DFB-14DE-0744-ABD8-0B774CC2DBDF}"/>
                </a:ext>
              </a:extLst>
            </p:cNvPr>
            <p:cNvSpPr>
              <a:spLocks noChangeArrowheads="1"/>
            </p:cNvSpPr>
            <p:nvPr/>
          </p:nvSpPr>
          <p:spPr bwMode="auto">
            <a:xfrm>
              <a:off x="2954" y="2527"/>
              <a:ext cx="4" cy="816"/>
            </a:xfrm>
            <a:prstGeom prst="rect">
              <a:avLst/>
            </a:prstGeom>
            <a:solidFill>
              <a:srgbClr val="00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19" name="Rectangle 181">
              <a:extLst>
                <a:ext uri="{FF2B5EF4-FFF2-40B4-BE49-F238E27FC236}">
                  <a16:creationId xmlns:a16="http://schemas.microsoft.com/office/drawing/2014/main" id="{9501C516-EC52-C540-B1FB-87AAE1B2D868}"/>
                </a:ext>
              </a:extLst>
            </p:cNvPr>
            <p:cNvSpPr>
              <a:spLocks noChangeArrowheads="1"/>
            </p:cNvSpPr>
            <p:nvPr/>
          </p:nvSpPr>
          <p:spPr bwMode="auto">
            <a:xfrm>
              <a:off x="2958" y="2527"/>
              <a:ext cx="5" cy="816"/>
            </a:xfrm>
            <a:prstGeom prst="rect">
              <a:avLst/>
            </a:prstGeom>
            <a:solidFill>
              <a:srgbClr val="00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20" name="Rectangle 182">
              <a:extLst>
                <a:ext uri="{FF2B5EF4-FFF2-40B4-BE49-F238E27FC236}">
                  <a16:creationId xmlns:a16="http://schemas.microsoft.com/office/drawing/2014/main" id="{A5AA5987-A618-8C46-A7E8-D6906D3FEE1C}"/>
                </a:ext>
              </a:extLst>
            </p:cNvPr>
            <p:cNvSpPr>
              <a:spLocks noChangeArrowheads="1"/>
            </p:cNvSpPr>
            <p:nvPr/>
          </p:nvSpPr>
          <p:spPr bwMode="auto">
            <a:xfrm>
              <a:off x="2963" y="2527"/>
              <a:ext cx="5" cy="816"/>
            </a:xfrm>
            <a:prstGeom prst="rect">
              <a:avLst/>
            </a:prstGeom>
            <a:solidFill>
              <a:srgbClr val="0071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21" name="Rectangle 183">
              <a:extLst>
                <a:ext uri="{FF2B5EF4-FFF2-40B4-BE49-F238E27FC236}">
                  <a16:creationId xmlns:a16="http://schemas.microsoft.com/office/drawing/2014/main" id="{549A4031-583B-414D-B25C-87238D87D55E}"/>
                </a:ext>
              </a:extLst>
            </p:cNvPr>
            <p:cNvSpPr>
              <a:spLocks noChangeArrowheads="1"/>
            </p:cNvSpPr>
            <p:nvPr/>
          </p:nvSpPr>
          <p:spPr bwMode="auto">
            <a:xfrm>
              <a:off x="2968" y="2527"/>
              <a:ext cx="5" cy="816"/>
            </a:xfrm>
            <a:prstGeom prst="rect">
              <a:avLst/>
            </a:prstGeom>
            <a:solidFill>
              <a:srgbClr val="00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22" name="Rectangle 184">
              <a:extLst>
                <a:ext uri="{FF2B5EF4-FFF2-40B4-BE49-F238E27FC236}">
                  <a16:creationId xmlns:a16="http://schemas.microsoft.com/office/drawing/2014/main" id="{D1089B9B-625E-2C45-A64E-24DAF9E4CFD1}"/>
                </a:ext>
              </a:extLst>
            </p:cNvPr>
            <p:cNvSpPr>
              <a:spLocks noChangeArrowheads="1"/>
            </p:cNvSpPr>
            <p:nvPr/>
          </p:nvSpPr>
          <p:spPr bwMode="auto">
            <a:xfrm>
              <a:off x="2973" y="2527"/>
              <a:ext cx="5" cy="816"/>
            </a:xfrm>
            <a:prstGeom prst="rect">
              <a:avLst/>
            </a:prstGeom>
            <a:solidFill>
              <a:srgbClr val="00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23" name="Rectangle 185">
              <a:extLst>
                <a:ext uri="{FF2B5EF4-FFF2-40B4-BE49-F238E27FC236}">
                  <a16:creationId xmlns:a16="http://schemas.microsoft.com/office/drawing/2014/main" id="{6C9C59DD-BB5A-FF43-A8EB-2D3BFC1A02EB}"/>
                </a:ext>
              </a:extLst>
            </p:cNvPr>
            <p:cNvSpPr>
              <a:spLocks noChangeArrowheads="1"/>
            </p:cNvSpPr>
            <p:nvPr/>
          </p:nvSpPr>
          <p:spPr bwMode="auto">
            <a:xfrm>
              <a:off x="2978" y="2527"/>
              <a:ext cx="4" cy="816"/>
            </a:xfrm>
            <a:prstGeom prst="rect">
              <a:avLst/>
            </a:prstGeom>
            <a:solidFill>
              <a:srgbClr val="00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24" name="Rectangle 186">
              <a:extLst>
                <a:ext uri="{FF2B5EF4-FFF2-40B4-BE49-F238E27FC236}">
                  <a16:creationId xmlns:a16="http://schemas.microsoft.com/office/drawing/2014/main" id="{B8881AD7-BB3D-7944-A790-8A28DDC80327}"/>
                </a:ext>
              </a:extLst>
            </p:cNvPr>
            <p:cNvSpPr>
              <a:spLocks noChangeArrowheads="1"/>
            </p:cNvSpPr>
            <p:nvPr/>
          </p:nvSpPr>
          <p:spPr bwMode="auto">
            <a:xfrm>
              <a:off x="2982" y="2527"/>
              <a:ext cx="5" cy="816"/>
            </a:xfrm>
            <a:prstGeom prst="rect">
              <a:avLst/>
            </a:prstGeom>
            <a:solidFill>
              <a:srgbClr val="00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25" name="Rectangle 187">
              <a:extLst>
                <a:ext uri="{FF2B5EF4-FFF2-40B4-BE49-F238E27FC236}">
                  <a16:creationId xmlns:a16="http://schemas.microsoft.com/office/drawing/2014/main" id="{FC5C48DF-368D-E64F-8521-C29909A5AD9A}"/>
                </a:ext>
              </a:extLst>
            </p:cNvPr>
            <p:cNvSpPr>
              <a:spLocks noChangeArrowheads="1"/>
            </p:cNvSpPr>
            <p:nvPr/>
          </p:nvSpPr>
          <p:spPr bwMode="auto">
            <a:xfrm>
              <a:off x="2987" y="2527"/>
              <a:ext cx="5" cy="816"/>
            </a:xfrm>
            <a:prstGeom prst="rect">
              <a:avLst/>
            </a:prstGeom>
            <a:solidFill>
              <a:srgbClr val="00646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26" name="Rectangle 188">
              <a:extLst>
                <a:ext uri="{FF2B5EF4-FFF2-40B4-BE49-F238E27FC236}">
                  <a16:creationId xmlns:a16="http://schemas.microsoft.com/office/drawing/2014/main" id="{6F342E44-D921-6B4E-94B9-DE428625228E}"/>
                </a:ext>
              </a:extLst>
            </p:cNvPr>
            <p:cNvSpPr>
              <a:spLocks noChangeArrowheads="1"/>
            </p:cNvSpPr>
            <p:nvPr/>
          </p:nvSpPr>
          <p:spPr bwMode="auto">
            <a:xfrm>
              <a:off x="2992" y="2527"/>
              <a:ext cx="5" cy="816"/>
            </a:xfrm>
            <a:prstGeom prst="rect">
              <a:avLst/>
            </a:prstGeom>
            <a:solidFill>
              <a:srgbClr val="00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27" name="Rectangle 189">
              <a:extLst>
                <a:ext uri="{FF2B5EF4-FFF2-40B4-BE49-F238E27FC236}">
                  <a16:creationId xmlns:a16="http://schemas.microsoft.com/office/drawing/2014/main" id="{48F999E5-33EC-EA4B-A5ED-EC34A0F1082F}"/>
                </a:ext>
              </a:extLst>
            </p:cNvPr>
            <p:cNvSpPr>
              <a:spLocks noChangeArrowheads="1"/>
            </p:cNvSpPr>
            <p:nvPr/>
          </p:nvSpPr>
          <p:spPr bwMode="auto">
            <a:xfrm>
              <a:off x="2997" y="2527"/>
              <a:ext cx="5" cy="816"/>
            </a:xfrm>
            <a:prstGeom prst="rect">
              <a:avLst/>
            </a:prstGeom>
            <a:solidFill>
              <a:srgbClr val="00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28" name="Rectangle 190">
              <a:extLst>
                <a:ext uri="{FF2B5EF4-FFF2-40B4-BE49-F238E27FC236}">
                  <a16:creationId xmlns:a16="http://schemas.microsoft.com/office/drawing/2014/main" id="{0C7F55F1-0BB5-154B-AAA7-000971E2C152}"/>
                </a:ext>
              </a:extLst>
            </p:cNvPr>
            <p:cNvSpPr>
              <a:spLocks noChangeArrowheads="1"/>
            </p:cNvSpPr>
            <p:nvPr/>
          </p:nvSpPr>
          <p:spPr bwMode="auto">
            <a:xfrm>
              <a:off x="3002" y="2527"/>
              <a:ext cx="4" cy="816"/>
            </a:xfrm>
            <a:prstGeom prst="rect">
              <a:avLst/>
            </a:prstGeom>
            <a:solidFill>
              <a:srgbClr val="005C5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29" name="Rectangle 191">
              <a:extLst>
                <a:ext uri="{FF2B5EF4-FFF2-40B4-BE49-F238E27FC236}">
                  <a16:creationId xmlns:a16="http://schemas.microsoft.com/office/drawing/2014/main" id="{BC8340AA-4AA8-1C4B-87E9-D42694AA99D4}"/>
                </a:ext>
              </a:extLst>
            </p:cNvPr>
            <p:cNvSpPr>
              <a:spLocks noChangeArrowheads="1"/>
            </p:cNvSpPr>
            <p:nvPr/>
          </p:nvSpPr>
          <p:spPr bwMode="auto">
            <a:xfrm>
              <a:off x="3006" y="2527"/>
              <a:ext cx="5" cy="816"/>
            </a:xfrm>
            <a:prstGeom prst="rect">
              <a:avLst/>
            </a:prstGeom>
            <a:solidFill>
              <a:srgbClr val="005A5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30" name="Rectangle 192">
              <a:extLst>
                <a:ext uri="{FF2B5EF4-FFF2-40B4-BE49-F238E27FC236}">
                  <a16:creationId xmlns:a16="http://schemas.microsoft.com/office/drawing/2014/main" id="{5AB1BF5D-9B55-A44D-AD35-2D8FE7E131E9}"/>
                </a:ext>
              </a:extLst>
            </p:cNvPr>
            <p:cNvSpPr>
              <a:spLocks noChangeArrowheads="1"/>
            </p:cNvSpPr>
            <p:nvPr/>
          </p:nvSpPr>
          <p:spPr bwMode="auto">
            <a:xfrm>
              <a:off x="3011" y="2527"/>
              <a:ext cx="5" cy="816"/>
            </a:xfrm>
            <a:prstGeom prst="rect">
              <a:avLst/>
            </a:prstGeom>
            <a:solidFill>
              <a:srgbClr val="0057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31" name="Rectangle 193">
              <a:extLst>
                <a:ext uri="{FF2B5EF4-FFF2-40B4-BE49-F238E27FC236}">
                  <a16:creationId xmlns:a16="http://schemas.microsoft.com/office/drawing/2014/main" id="{081C7A5A-9593-C64F-B84D-5A6C5EC599D1}"/>
                </a:ext>
              </a:extLst>
            </p:cNvPr>
            <p:cNvSpPr>
              <a:spLocks noChangeArrowheads="1"/>
            </p:cNvSpPr>
            <p:nvPr/>
          </p:nvSpPr>
          <p:spPr bwMode="auto">
            <a:xfrm>
              <a:off x="3016" y="2527"/>
              <a:ext cx="5" cy="816"/>
            </a:xfrm>
            <a:prstGeom prst="rect">
              <a:avLst/>
            </a:prstGeom>
            <a:solidFill>
              <a:srgbClr val="0055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32" name="Rectangle 194">
              <a:extLst>
                <a:ext uri="{FF2B5EF4-FFF2-40B4-BE49-F238E27FC236}">
                  <a16:creationId xmlns:a16="http://schemas.microsoft.com/office/drawing/2014/main" id="{4F4E0522-2BDD-F949-8DDB-F55247C9FC62}"/>
                </a:ext>
              </a:extLst>
            </p:cNvPr>
            <p:cNvSpPr>
              <a:spLocks noChangeArrowheads="1"/>
            </p:cNvSpPr>
            <p:nvPr/>
          </p:nvSpPr>
          <p:spPr bwMode="auto">
            <a:xfrm>
              <a:off x="3021" y="2527"/>
              <a:ext cx="4" cy="816"/>
            </a:xfrm>
            <a:prstGeom prst="rect">
              <a:avLst/>
            </a:prstGeom>
            <a:solidFill>
              <a:srgbClr val="00535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33" name="Rectangle 195">
              <a:extLst>
                <a:ext uri="{FF2B5EF4-FFF2-40B4-BE49-F238E27FC236}">
                  <a16:creationId xmlns:a16="http://schemas.microsoft.com/office/drawing/2014/main" id="{6AB164BF-32AC-4349-97AA-B5716258CC7B}"/>
                </a:ext>
              </a:extLst>
            </p:cNvPr>
            <p:cNvSpPr>
              <a:spLocks noChangeArrowheads="1"/>
            </p:cNvSpPr>
            <p:nvPr/>
          </p:nvSpPr>
          <p:spPr bwMode="auto">
            <a:xfrm>
              <a:off x="3025" y="2527"/>
              <a:ext cx="5" cy="816"/>
            </a:xfrm>
            <a:prstGeom prst="rect">
              <a:avLst/>
            </a:prstGeom>
            <a:solidFill>
              <a:srgbClr val="0051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34" name="Rectangle 196">
              <a:extLst>
                <a:ext uri="{FF2B5EF4-FFF2-40B4-BE49-F238E27FC236}">
                  <a16:creationId xmlns:a16="http://schemas.microsoft.com/office/drawing/2014/main" id="{9C68A3E3-C49B-3347-8774-4D28B70748AF}"/>
                </a:ext>
              </a:extLst>
            </p:cNvPr>
            <p:cNvSpPr>
              <a:spLocks noChangeArrowheads="1"/>
            </p:cNvSpPr>
            <p:nvPr/>
          </p:nvSpPr>
          <p:spPr bwMode="auto">
            <a:xfrm>
              <a:off x="3030" y="2527"/>
              <a:ext cx="5" cy="816"/>
            </a:xfrm>
            <a:prstGeom prst="rect">
              <a:avLst/>
            </a:prstGeom>
            <a:solidFill>
              <a:srgbClr val="0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35" name="Rectangle 197">
              <a:extLst>
                <a:ext uri="{FF2B5EF4-FFF2-40B4-BE49-F238E27FC236}">
                  <a16:creationId xmlns:a16="http://schemas.microsoft.com/office/drawing/2014/main" id="{66876045-3C9E-7D4F-8C68-21ADCE9CA41F}"/>
                </a:ext>
              </a:extLst>
            </p:cNvPr>
            <p:cNvSpPr>
              <a:spLocks noChangeArrowheads="1"/>
            </p:cNvSpPr>
            <p:nvPr/>
          </p:nvSpPr>
          <p:spPr bwMode="auto">
            <a:xfrm>
              <a:off x="3035" y="2527"/>
              <a:ext cx="5" cy="816"/>
            </a:xfrm>
            <a:prstGeom prst="rect">
              <a:avLst/>
            </a:prstGeom>
            <a:solidFill>
              <a:srgbClr val="004E4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36" name="Rectangle 198">
              <a:extLst>
                <a:ext uri="{FF2B5EF4-FFF2-40B4-BE49-F238E27FC236}">
                  <a16:creationId xmlns:a16="http://schemas.microsoft.com/office/drawing/2014/main" id="{5736FBDC-40D0-A046-906F-5C3420405B5C}"/>
                </a:ext>
              </a:extLst>
            </p:cNvPr>
            <p:cNvSpPr>
              <a:spLocks noChangeArrowheads="1"/>
            </p:cNvSpPr>
            <p:nvPr/>
          </p:nvSpPr>
          <p:spPr bwMode="auto">
            <a:xfrm>
              <a:off x="3040" y="2527"/>
              <a:ext cx="5" cy="816"/>
            </a:xfrm>
            <a:prstGeom prst="rect">
              <a:avLst/>
            </a:prstGeom>
            <a:solidFill>
              <a:srgbClr val="004C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37" name="Rectangle 199">
              <a:extLst>
                <a:ext uri="{FF2B5EF4-FFF2-40B4-BE49-F238E27FC236}">
                  <a16:creationId xmlns:a16="http://schemas.microsoft.com/office/drawing/2014/main" id="{70A80495-B9AF-8A47-A440-3886099BAD1D}"/>
                </a:ext>
              </a:extLst>
            </p:cNvPr>
            <p:cNvSpPr>
              <a:spLocks noChangeArrowheads="1"/>
            </p:cNvSpPr>
            <p:nvPr/>
          </p:nvSpPr>
          <p:spPr bwMode="auto">
            <a:xfrm>
              <a:off x="3045" y="2527"/>
              <a:ext cx="4" cy="816"/>
            </a:xfrm>
            <a:prstGeom prst="rect">
              <a:avLst/>
            </a:prstGeom>
            <a:solidFill>
              <a:srgbClr val="004B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38" name="Rectangle 200">
              <a:extLst>
                <a:ext uri="{FF2B5EF4-FFF2-40B4-BE49-F238E27FC236}">
                  <a16:creationId xmlns:a16="http://schemas.microsoft.com/office/drawing/2014/main" id="{116C8F9F-8003-364E-8D3B-72EBB76680AE}"/>
                </a:ext>
              </a:extLst>
            </p:cNvPr>
            <p:cNvSpPr>
              <a:spLocks noChangeArrowheads="1"/>
            </p:cNvSpPr>
            <p:nvPr/>
          </p:nvSpPr>
          <p:spPr bwMode="auto">
            <a:xfrm>
              <a:off x="3049" y="2527"/>
              <a:ext cx="5" cy="816"/>
            </a:xfrm>
            <a:prstGeom prst="rect">
              <a:avLst/>
            </a:prstGeom>
            <a:solidFill>
              <a:srgbClr val="004A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39" name="Rectangle 201">
              <a:extLst>
                <a:ext uri="{FF2B5EF4-FFF2-40B4-BE49-F238E27FC236}">
                  <a16:creationId xmlns:a16="http://schemas.microsoft.com/office/drawing/2014/main" id="{8730015E-3845-3E45-BAC0-294E610FED6B}"/>
                </a:ext>
              </a:extLst>
            </p:cNvPr>
            <p:cNvSpPr>
              <a:spLocks noChangeArrowheads="1"/>
            </p:cNvSpPr>
            <p:nvPr/>
          </p:nvSpPr>
          <p:spPr bwMode="auto">
            <a:xfrm>
              <a:off x="3054" y="2527"/>
              <a:ext cx="5" cy="816"/>
            </a:xfrm>
            <a:prstGeom prst="rect">
              <a:avLst/>
            </a:prstGeom>
            <a:solidFill>
              <a:srgbClr val="0049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40" name="Rectangle 202">
              <a:extLst>
                <a:ext uri="{FF2B5EF4-FFF2-40B4-BE49-F238E27FC236}">
                  <a16:creationId xmlns:a16="http://schemas.microsoft.com/office/drawing/2014/main" id="{7D486DA7-ED61-6641-A7B4-1AEF42CD004C}"/>
                </a:ext>
              </a:extLst>
            </p:cNvPr>
            <p:cNvSpPr>
              <a:spLocks noChangeArrowheads="1"/>
            </p:cNvSpPr>
            <p:nvPr/>
          </p:nvSpPr>
          <p:spPr bwMode="auto">
            <a:xfrm>
              <a:off x="3059" y="2527"/>
              <a:ext cx="5" cy="816"/>
            </a:xfrm>
            <a:prstGeom prst="rect">
              <a:avLst/>
            </a:prstGeom>
            <a:solidFill>
              <a:srgbClr val="00484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41" name="Rectangle 203">
              <a:extLst>
                <a:ext uri="{FF2B5EF4-FFF2-40B4-BE49-F238E27FC236}">
                  <a16:creationId xmlns:a16="http://schemas.microsoft.com/office/drawing/2014/main" id="{77361857-3717-DA41-9559-DB4550E3CA3D}"/>
                </a:ext>
              </a:extLst>
            </p:cNvPr>
            <p:cNvSpPr>
              <a:spLocks noChangeArrowheads="1"/>
            </p:cNvSpPr>
            <p:nvPr/>
          </p:nvSpPr>
          <p:spPr bwMode="auto">
            <a:xfrm>
              <a:off x="3064" y="2527"/>
              <a:ext cx="5" cy="816"/>
            </a:xfrm>
            <a:prstGeom prst="rect">
              <a:avLst/>
            </a:prstGeom>
            <a:solidFill>
              <a:srgbClr val="0047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942" name="Rectangle 204">
              <a:extLst>
                <a:ext uri="{FF2B5EF4-FFF2-40B4-BE49-F238E27FC236}">
                  <a16:creationId xmlns:a16="http://schemas.microsoft.com/office/drawing/2014/main" id="{3C4EF055-6137-0B49-A54A-BAEF717C7FDD}"/>
                </a:ext>
              </a:extLst>
            </p:cNvPr>
            <p:cNvSpPr>
              <a:spLocks noChangeArrowheads="1"/>
            </p:cNvSpPr>
            <p:nvPr/>
          </p:nvSpPr>
          <p:spPr bwMode="auto">
            <a:xfrm>
              <a:off x="2603" y="2527"/>
              <a:ext cx="46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grpSp>
      <p:sp>
        <p:nvSpPr>
          <p:cNvPr id="26626" name="Rectangle 9">
            <a:extLst>
              <a:ext uri="{FF2B5EF4-FFF2-40B4-BE49-F238E27FC236}">
                <a16:creationId xmlns:a16="http://schemas.microsoft.com/office/drawing/2014/main" id="{2D41F6B9-2093-914D-8F4E-63C0A83BF831}"/>
              </a:ext>
            </a:extLst>
          </p:cNvPr>
          <p:cNvSpPr>
            <a:spLocks noChangeArrowheads="1"/>
          </p:cNvSpPr>
          <p:nvPr/>
        </p:nvSpPr>
        <p:spPr bwMode="auto">
          <a:xfrm>
            <a:off x="5437188" y="3346450"/>
            <a:ext cx="741362" cy="2420938"/>
          </a:xfrm>
          <a:prstGeom prst="rect">
            <a:avLst/>
          </a:prstGeom>
          <a:gradFill rotWithShape="1">
            <a:gsLst>
              <a:gs pos="0">
                <a:srgbClr val="144C6E"/>
              </a:gs>
              <a:gs pos="50000">
                <a:srgbClr val="ADD7F1"/>
              </a:gs>
              <a:gs pos="100000">
                <a:srgbClr val="144C6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27" name="Rectangle 2">
            <a:extLst>
              <a:ext uri="{FF2B5EF4-FFF2-40B4-BE49-F238E27FC236}">
                <a16:creationId xmlns:a16="http://schemas.microsoft.com/office/drawing/2014/main" id="{AF3A8925-73E1-F74C-986E-3593E78CB084}"/>
              </a:ext>
            </a:extLst>
          </p:cNvPr>
          <p:cNvSpPr>
            <a:spLocks noGrp="1" noChangeArrowheads="1"/>
          </p:cNvSpPr>
          <p:nvPr>
            <p:ph type="title"/>
          </p:nvPr>
        </p:nvSpPr>
        <p:spPr>
          <a:xfrm>
            <a:off x="571500" y="304800"/>
            <a:ext cx="9144000" cy="914400"/>
          </a:xfrm>
        </p:spPr>
        <p:txBody>
          <a:bodyPr/>
          <a:lstStyle/>
          <a:p>
            <a:pPr>
              <a:lnSpc>
                <a:spcPct val="90000"/>
              </a:lnSpc>
            </a:pPr>
            <a:r>
              <a:rPr lang="ja-JP" altLang="en-US" sz="3000" dirty="0">
                <a:ea typeface="ＭＳ Ｐゴシック" panose="020B0600070205080204" pitchFamily="34" charset="-128"/>
                <a:cs typeface="Arial" panose="020B0604020202020204" pitchFamily="34" charset="0"/>
              </a:rPr>
              <a:t>“</a:t>
            </a:r>
            <a:r>
              <a:rPr lang="en-US" altLang="ja-JP" sz="3000" dirty="0">
                <a:ea typeface="ＭＳ Ｐゴシック" panose="020B0600070205080204" pitchFamily="34" charset="-128"/>
                <a:cs typeface="Arial" panose="020B0604020202020204" pitchFamily="34" charset="0"/>
              </a:rPr>
              <a:t>Trade-offs</a:t>
            </a:r>
            <a:r>
              <a:rPr lang="ja-JP" altLang="en-US" sz="3000" dirty="0">
                <a:ea typeface="ＭＳ Ｐゴシック" panose="020B0600070205080204" pitchFamily="34" charset="-128"/>
                <a:cs typeface="Arial" panose="020B0604020202020204" pitchFamily="34" charset="0"/>
              </a:rPr>
              <a:t>”</a:t>
            </a:r>
            <a:r>
              <a:rPr lang="en-US" altLang="ja-JP" sz="3000" dirty="0">
                <a:ea typeface="ＭＳ Ｐゴシック" panose="020B0600070205080204" pitchFamily="34" charset="-128"/>
                <a:cs typeface="Arial" panose="020B0604020202020204" pitchFamily="34" charset="0"/>
              </a:rPr>
              <a:t> in Pain Management: Patients Have Concerns That May Hinder Treatment</a:t>
            </a:r>
            <a:endParaRPr lang="en-US" altLang="en-US" sz="3000" dirty="0">
              <a:ea typeface="ＭＳ Ｐゴシック" panose="020B0600070205080204" pitchFamily="34" charset="-128"/>
              <a:cs typeface="Arial" panose="020B0604020202020204" pitchFamily="34" charset="0"/>
            </a:endParaRPr>
          </a:p>
        </p:txBody>
      </p:sp>
      <p:sp>
        <p:nvSpPr>
          <p:cNvPr id="26628" name="Rectangle 8">
            <a:extLst>
              <a:ext uri="{FF2B5EF4-FFF2-40B4-BE49-F238E27FC236}">
                <a16:creationId xmlns:a16="http://schemas.microsoft.com/office/drawing/2014/main" id="{EFA6B7BB-30BF-644D-BB5D-EC14E12C225F}"/>
              </a:ext>
            </a:extLst>
          </p:cNvPr>
          <p:cNvSpPr>
            <a:spLocks noChangeArrowheads="1"/>
          </p:cNvSpPr>
          <p:nvPr/>
        </p:nvSpPr>
        <p:spPr bwMode="auto">
          <a:xfrm>
            <a:off x="1366839" y="1676400"/>
            <a:ext cx="785018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buClr>
                <a:srgbClr val="99002E"/>
              </a:buClr>
            </a:pPr>
            <a:r>
              <a:rPr lang="en-US" altLang="en-US" sz="1800" dirty="0">
                <a:solidFill>
                  <a:srgbClr val="FFFFFF"/>
                </a:solidFill>
                <a:latin typeface="+mj-lt"/>
              </a:rPr>
              <a:t>More post-surgical patients chose less pain relief</a:t>
            </a:r>
          </a:p>
          <a:p>
            <a:pPr algn="ctr">
              <a:buClr>
                <a:srgbClr val="99002E"/>
              </a:buClr>
            </a:pPr>
            <a:r>
              <a:rPr lang="en-US" altLang="en-US" sz="1800" dirty="0">
                <a:solidFill>
                  <a:srgbClr val="FFFFFF"/>
                </a:solidFill>
                <a:latin typeface="+mj-lt"/>
              </a:rPr>
              <a:t>than increased/more severe side effects</a:t>
            </a:r>
            <a:endParaRPr lang="en-US" altLang="en-US" sz="1800" baseline="30000" dirty="0">
              <a:solidFill>
                <a:srgbClr val="FFFFFF"/>
              </a:solidFill>
              <a:latin typeface="+mj-lt"/>
            </a:endParaRPr>
          </a:p>
        </p:txBody>
      </p:sp>
      <p:sp>
        <p:nvSpPr>
          <p:cNvPr id="26629" name="Rectangle 8">
            <a:extLst>
              <a:ext uri="{FF2B5EF4-FFF2-40B4-BE49-F238E27FC236}">
                <a16:creationId xmlns:a16="http://schemas.microsoft.com/office/drawing/2014/main" id="{03F8BBDA-CAA5-434F-A228-B22830C1A77E}"/>
              </a:ext>
            </a:extLst>
          </p:cNvPr>
          <p:cNvSpPr>
            <a:spLocks noChangeArrowheads="1"/>
          </p:cNvSpPr>
          <p:nvPr/>
        </p:nvSpPr>
        <p:spPr bwMode="auto">
          <a:xfrm>
            <a:off x="952500" y="2362200"/>
            <a:ext cx="83629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20000"/>
              </a:spcBef>
              <a:buClr>
                <a:srgbClr val="99002E"/>
              </a:buClr>
              <a:buFontTx/>
              <a:buChar char="•"/>
            </a:pPr>
            <a:endParaRPr lang="en-US" altLang="en-US" sz="1400" baseline="30000">
              <a:solidFill>
                <a:srgbClr val="FFFFFF"/>
              </a:solidFill>
            </a:endParaRPr>
          </a:p>
        </p:txBody>
      </p:sp>
      <p:sp>
        <p:nvSpPr>
          <p:cNvPr id="26630" name="Text Box 4">
            <a:extLst>
              <a:ext uri="{FF2B5EF4-FFF2-40B4-BE49-F238E27FC236}">
                <a16:creationId xmlns:a16="http://schemas.microsoft.com/office/drawing/2014/main" id="{92AFEFC5-0DB6-BA4B-A681-A4D20DF3080B}"/>
              </a:ext>
            </a:extLst>
          </p:cNvPr>
          <p:cNvSpPr txBox="1">
            <a:spLocks noChangeArrowheads="1"/>
          </p:cNvSpPr>
          <p:nvPr/>
        </p:nvSpPr>
        <p:spPr bwMode="auto">
          <a:xfrm>
            <a:off x="2247901" y="6248400"/>
            <a:ext cx="72501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marL="228600" indent="-228600" defTabSz="887413">
              <a:defRPr sz="2400" b="1">
                <a:solidFill>
                  <a:schemeClr val="tx1"/>
                </a:solidFill>
                <a:latin typeface="Arial" panose="020B0604020202020204" pitchFamily="34" charset="0"/>
                <a:ea typeface="ＭＳ Ｐゴシック" panose="020B0600070205080204" pitchFamily="34" charset="-128"/>
              </a:defRPr>
            </a:lvl1pPr>
            <a:lvl2pPr marL="742950" indent="-285750" defTabSz="887413">
              <a:defRPr sz="2400" b="1">
                <a:solidFill>
                  <a:schemeClr val="tx1"/>
                </a:solidFill>
                <a:latin typeface="Arial" panose="020B0604020202020204" pitchFamily="34" charset="0"/>
                <a:ea typeface="ＭＳ Ｐゴシック" panose="020B0600070205080204" pitchFamily="34" charset="-128"/>
              </a:defRPr>
            </a:lvl2pPr>
            <a:lvl3pPr marL="1143000" indent="-228600" defTabSz="887413">
              <a:defRPr sz="2400" b="1">
                <a:solidFill>
                  <a:schemeClr val="tx1"/>
                </a:solidFill>
                <a:latin typeface="Arial" panose="020B0604020202020204" pitchFamily="34" charset="0"/>
                <a:ea typeface="ＭＳ Ｐゴシック" panose="020B0600070205080204" pitchFamily="34" charset="-128"/>
              </a:defRPr>
            </a:lvl3pPr>
            <a:lvl4pPr marL="1600200" indent="-228600" defTabSz="887413">
              <a:defRPr sz="2400" b="1">
                <a:solidFill>
                  <a:schemeClr val="tx1"/>
                </a:solidFill>
                <a:latin typeface="Arial" panose="020B0604020202020204" pitchFamily="34" charset="0"/>
                <a:ea typeface="ＭＳ Ｐゴシック" panose="020B0600070205080204" pitchFamily="34" charset="-128"/>
              </a:defRPr>
            </a:lvl4pPr>
            <a:lvl5pPr marL="2057400" indent="-228600" defTabSz="887413">
              <a:defRPr sz="2400" b="1">
                <a:solidFill>
                  <a:schemeClr val="tx1"/>
                </a:solidFill>
                <a:latin typeface="Arial" panose="020B0604020202020204" pitchFamily="34" charset="0"/>
                <a:ea typeface="ＭＳ Ｐゴシック" panose="020B0600070205080204" pitchFamily="34" charset="-128"/>
              </a:defRPr>
            </a:lvl5pPr>
            <a:lvl6pPr marL="2514600" indent="-228600" defTabSz="887413"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887413"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887413"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887413"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r"/>
            <a:r>
              <a:rPr lang="en-US" altLang="en-US" sz="1600" b="0" i="1" dirty="0">
                <a:solidFill>
                  <a:srgbClr val="FFFF00"/>
                </a:solidFill>
                <a:latin typeface="+mj-lt"/>
              </a:rPr>
              <a:t>     </a:t>
            </a:r>
            <a:r>
              <a:rPr lang="en-US" altLang="en-US" sz="1600" b="0" i="1" dirty="0" err="1">
                <a:solidFill>
                  <a:srgbClr val="FFFF00"/>
                </a:solidFill>
                <a:latin typeface="+mj-lt"/>
              </a:rPr>
              <a:t>Gan</a:t>
            </a:r>
            <a:r>
              <a:rPr lang="en-US" altLang="en-US" sz="1600" b="0" i="1" dirty="0">
                <a:solidFill>
                  <a:srgbClr val="FFFF00"/>
                </a:solidFill>
                <a:latin typeface="+mj-lt"/>
              </a:rPr>
              <a:t> et al. Brit J </a:t>
            </a:r>
            <a:r>
              <a:rPr lang="en-US" altLang="en-US" sz="1600" b="0" i="1" dirty="0" err="1">
                <a:solidFill>
                  <a:srgbClr val="FFFF00"/>
                </a:solidFill>
                <a:latin typeface="+mj-lt"/>
              </a:rPr>
              <a:t>Anaesthesia</a:t>
            </a:r>
            <a:r>
              <a:rPr lang="en-US" altLang="en-US" sz="1600" b="0" i="1" dirty="0">
                <a:solidFill>
                  <a:srgbClr val="FFFF00"/>
                </a:solidFill>
                <a:latin typeface="+mj-lt"/>
              </a:rPr>
              <a:t>. 2004;92:681-688 </a:t>
            </a:r>
          </a:p>
        </p:txBody>
      </p:sp>
      <p:sp>
        <p:nvSpPr>
          <p:cNvPr id="26631" name="Rectangle 8">
            <a:extLst>
              <a:ext uri="{FF2B5EF4-FFF2-40B4-BE49-F238E27FC236}">
                <a16:creationId xmlns:a16="http://schemas.microsoft.com/office/drawing/2014/main" id="{868A3E24-A7EA-4647-B644-1590608A5B9B}"/>
              </a:ext>
            </a:extLst>
          </p:cNvPr>
          <p:cNvSpPr>
            <a:spLocks noChangeArrowheads="1"/>
          </p:cNvSpPr>
          <p:nvPr/>
        </p:nvSpPr>
        <p:spPr bwMode="auto">
          <a:xfrm>
            <a:off x="1441451" y="5818188"/>
            <a:ext cx="1514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20000"/>
              </a:spcBef>
              <a:buClr>
                <a:srgbClr val="99002E"/>
              </a:buClr>
            </a:pPr>
            <a:r>
              <a:rPr lang="ja-JP" altLang="en-US" sz="1200" dirty="0">
                <a:solidFill>
                  <a:srgbClr val="FFFFFF"/>
                </a:solidFill>
                <a:latin typeface="+mj-lt"/>
              </a:rPr>
              <a:t>“</a:t>
            </a:r>
            <a:r>
              <a:rPr lang="en-US" altLang="ja-JP" sz="1200" dirty="0">
                <a:solidFill>
                  <a:srgbClr val="FFFFFF"/>
                </a:solidFill>
                <a:latin typeface="+mj-lt"/>
              </a:rPr>
              <a:t>Moderate</a:t>
            </a:r>
            <a:r>
              <a:rPr lang="ja-JP" altLang="en-US" sz="1200" dirty="0">
                <a:solidFill>
                  <a:srgbClr val="FFFFFF"/>
                </a:solidFill>
                <a:latin typeface="+mj-lt"/>
              </a:rPr>
              <a:t>”</a:t>
            </a:r>
            <a:r>
              <a:rPr lang="en-US" altLang="ja-JP" sz="1200" dirty="0">
                <a:solidFill>
                  <a:srgbClr val="FFFFFF"/>
                </a:solidFill>
                <a:latin typeface="+mj-lt"/>
              </a:rPr>
              <a:t> V +</a:t>
            </a:r>
          </a:p>
          <a:p>
            <a:pPr>
              <a:lnSpc>
                <a:spcPct val="90000"/>
              </a:lnSpc>
              <a:spcBef>
                <a:spcPct val="20000"/>
              </a:spcBef>
              <a:buClr>
                <a:srgbClr val="99002E"/>
              </a:buClr>
            </a:pPr>
            <a:r>
              <a:rPr lang="ja-JP" altLang="en-US" sz="1200" dirty="0">
                <a:solidFill>
                  <a:srgbClr val="FFFFFF"/>
                </a:solidFill>
                <a:latin typeface="+mj-lt"/>
              </a:rPr>
              <a:t>“</a:t>
            </a:r>
            <a:r>
              <a:rPr lang="en-US" altLang="ja-JP" sz="1200" dirty="0">
                <a:solidFill>
                  <a:srgbClr val="FFFFFF"/>
                </a:solidFill>
                <a:latin typeface="+mj-lt"/>
              </a:rPr>
              <a:t>good</a:t>
            </a:r>
            <a:r>
              <a:rPr lang="ja-JP" altLang="en-US" sz="1200" dirty="0">
                <a:solidFill>
                  <a:srgbClr val="FFFFFF"/>
                </a:solidFill>
                <a:latin typeface="+mj-lt"/>
              </a:rPr>
              <a:t>”</a:t>
            </a:r>
            <a:r>
              <a:rPr lang="en-US" altLang="ja-JP" sz="1200" dirty="0">
                <a:solidFill>
                  <a:srgbClr val="FFFFFF"/>
                </a:solidFill>
                <a:latin typeface="+mj-lt"/>
              </a:rPr>
              <a:t> pain relief</a:t>
            </a:r>
            <a:endParaRPr lang="en-US" altLang="en-US" sz="1200" baseline="30000" dirty="0">
              <a:solidFill>
                <a:srgbClr val="FFFFFF"/>
              </a:solidFill>
              <a:latin typeface="+mj-lt"/>
            </a:endParaRPr>
          </a:p>
        </p:txBody>
      </p:sp>
      <p:sp>
        <p:nvSpPr>
          <p:cNvPr id="26632" name="Rectangle 8">
            <a:extLst>
              <a:ext uri="{FF2B5EF4-FFF2-40B4-BE49-F238E27FC236}">
                <a16:creationId xmlns:a16="http://schemas.microsoft.com/office/drawing/2014/main" id="{03E5386F-06A9-7147-B829-4FD11CB6CEDA}"/>
              </a:ext>
            </a:extLst>
          </p:cNvPr>
          <p:cNvSpPr>
            <a:spLocks noChangeArrowheads="1"/>
          </p:cNvSpPr>
          <p:nvPr/>
        </p:nvSpPr>
        <p:spPr bwMode="auto">
          <a:xfrm>
            <a:off x="2706140" y="5791994"/>
            <a:ext cx="1514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20000"/>
              </a:spcBef>
              <a:buClr>
                <a:srgbClr val="99002E"/>
              </a:buClr>
            </a:pPr>
            <a:r>
              <a:rPr lang="en-US" altLang="en-US" sz="1200" dirty="0">
                <a:solidFill>
                  <a:srgbClr val="FFFFFF"/>
                </a:solidFill>
                <a:latin typeface="+mj-lt"/>
              </a:rPr>
              <a:t>No side effects +</a:t>
            </a:r>
          </a:p>
          <a:p>
            <a:pPr>
              <a:lnSpc>
                <a:spcPct val="90000"/>
              </a:lnSpc>
              <a:spcBef>
                <a:spcPct val="20000"/>
              </a:spcBef>
              <a:buClr>
                <a:srgbClr val="99002E"/>
              </a:buClr>
            </a:pPr>
            <a:r>
              <a:rPr lang="ja-JP" altLang="en-US" sz="1200" dirty="0">
                <a:solidFill>
                  <a:srgbClr val="FFFFFF"/>
                </a:solidFill>
                <a:latin typeface="+mj-lt"/>
              </a:rPr>
              <a:t>“</a:t>
            </a:r>
            <a:r>
              <a:rPr lang="en-US" altLang="ja-JP" sz="1200" dirty="0">
                <a:solidFill>
                  <a:srgbClr val="FFFFFF"/>
                </a:solidFill>
                <a:latin typeface="+mj-lt"/>
              </a:rPr>
              <a:t>fair</a:t>
            </a:r>
            <a:r>
              <a:rPr lang="ja-JP" altLang="en-US" sz="1200" dirty="0">
                <a:solidFill>
                  <a:srgbClr val="FFFFFF"/>
                </a:solidFill>
                <a:latin typeface="+mj-lt"/>
              </a:rPr>
              <a:t>”</a:t>
            </a:r>
            <a:r>
              <a:rPr lang="en-US" altLang="ja-JP" sz="1200" dirty="0">
                <a:solidFill>
                  <a:srgbClr val="FFFFFF"/>
                </a:solidFill>
                <a:latin typeface="+mj-lt"/>
              </a:rPr>
              <a:t> pain relief</a:t>
            </a:r>
            <a:endParaRPr lang="en-US" altLang="en-US" sz="1200" baseline="30000" dirty="0">
              <a:solidFill>
                <a:srgbClr val="FFFFFF"/>
              </a:solidFill>
              <a:latin typeface="+mj-lt"/>
            </a:endParaRPr>
          </a:p>
        </p:txBody>
      </p:sp>
      <p:sp>
        <p:nvSpPr>
          <p:cNvPr id="26633" name="Rectangle 8">
            <a:extLst>
              <a:ext uri="{FF2B5EF4-FFF2-40B4-BE49-F238E27FC236}">
                <a16:creationId xmlns:a16="http://schemas.microsoft.com/office/drawing/2014/main" id="{77195D68-9FD3-994E-8526-59B71D81C37A}"/>
              </a:ext>
            </a:extLst>
          </p:cNvPr>
          <p:cNvSpPr>
            <a:spLocks noChangeArrowheads="1"/>
          </p:cNvSpPr>
          <p:nvPr/>
        </p:nvSpPr>
        <p:spPr bwMode="auto">
          <a:xfrm rot="16200000">
            <a:off x="-242094" y="4031457"/>
            <a:ext cx="239871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20000"/>
              </a:spcBef>
              <a:buClr>
                <a:srgbClr val="99002E"/>
              </a:buClr>
            </a:pPr>
            <a:r>
              <a:rPr lang="en-US" altLang="en-US" sz="1400" dirty="0">
                <a:solidFill>
                  <a:srgbClr val="FFFFFF"/>
                </a:solidFill>
                <a:latin typeface="+mj-lt"/>
              </a:rPr>
              <a:t>Patients Reporting Selected Profile (%)</a:t>
            </a:r>
            <a:endParaRPr lang="en-US" altLang="en-US" sz="1400" baseline="30000" dirty="0">
              <a:solidFill>
                <a:srgbClr val="FFFFFF"/>
              </a:solidFill>
              <a:latin typeface="+mj-lt"/>
            </a:endParaRPr>
          </a:p>
        </p:txBody>
      </p:sp>
      <p:sp>
        <p:nvSpPr>
          <p:cNvPr id="26634" name="Rectangle 8">
            <a:extLst>
              <a:ext uri="{FF2B5EF4-FFF2-40B4-BE49-F238E27FC236}">
                <a16:creationId xmlns:a16="http://schemas.microsoft.com/office/drawing/2014/main" id="{5947DFA6-5187-214D-BB26-7A053EB89914}"/>
              </a:ext>
            </a:extLst>
          </p:cNvPr>
          <p:cNvSpPr>
            <a:spLocks noChangeArrowheads="1"/>
          </p:cNvSpPr>
          <p:nvPr/>
        </p:nvSpPr>
        <p:spPr bwMode="auto">
          <a:xfrm>
            <a:off x="4046539" y="5818188"/>
            <a:ext cx="1514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20000"/>
              </a:spcBef>
              <a:buClr>
                <a:srgbClr val="99002E"/>
              </a:buClr>
            </a:pPr>
            <a:r>
              <a:rPr lang="ja-JP" altLang="en-US" sz="1200" dirty="0">
                <a:solidFill>
                  <a:srgbClr val="FFFFFF"/>
                </a:solidFill>
                <a:latin typeface="+mj-lt"/>
              </a:rPr>
              <a:t>“</a:t>
            </a:r>
            <a:r>
              <a:rPr lang="en-US" altLang="ja-JP" sz="1200" dirty="0">
                <a:solidFill>
                  <a:srgbClr val="FFFFFF"/>
                </a:solidFill>
                <a:latin typeface="+mj-lt"/>
              </a:rPr>
              <a:t>Severe</a:t>
            </a:r>
            <a:r>
              <a:rPr lang="ja-JP" altLang="en-US" sz="1200" dirty="0">
                <a:solidFill>
                  <a:srgbClr val="FFFFFF"/>
                </a:solidFill>
                <a:latin typeface="+mj-lt"/>
              </a:rPr>
              <a:t>”</a:t>
            </a:r>
            <a:r>
              <a:rPr lang="en-US" altLang="ja-JP" sz="1200" dirty="0">
                <a:solidFill>
                  <a:srgbClr val="FFFFFF"/>
                </a:solidFill>
                <a:latin typeface="+mj-lt"/>
              </a:rPr>
              <a:t> C +</a:t>
            </a:r>
          </a:p>
          <a:p>
            <a:pPr algn="ctr">
              <a:lnSpc>
                <a:spcPct val="90000"/>
              </a:lnSpc>
              <a:spcBef>
                <a:spcPct val="20000"/>
              </a:spcBef>
              <a:buClr>
                <a:srgbClr val="99002E"/>
              </a:buClr>
            </a:pPr>
            <a:r>
              <a:rPr lang="ja-JP" altLang="en-US" sz="1200" dirty="0">
                <a:solidFill>
                  <a:srgbClr val="FFFFFF"/>
                </a:solidFill>
                <a:latin typeface="+mj-lt"/>
              </a:rPr>
              <a:t>“</a:t>
            </a:r>
            <a:r>
              <a:rPr lang="en-US" altLang="ja-JP" sz="1200" dirty="0">
                <a:solidFill>
                  <a:srgbClr val="FFFFFF"/>
                </a:solidFill>
                <a:latin typeface="+mj-lt"/>
              </a:rPr>
              <a:t>excellent</a:t>
            </a:r>
            <a:r>
              <a:rPr lang="ja-JP" altLang="en-US" sz="1200" dirty="0">
                <a:solidFill>
                  <a:srgbClr val="FFFFFF"/>
                </a:solidFill>
                <a:latin typeface="+mj-lt"/>
              </a:rPr>
              <a:t>”</a:t>
            </a:r>
            <a:r>
              <a:rPr lang="en-US" altLang="ja-JP" sz="1200" dirty="0">
                <a:solidFill>
                  <a:srgbClr val="FFFFFF"/>
                </a:solidFill>
                <a:latin typeface="+mj-lt"/>
              </a:rPr>
              <a:t> pain relief</a:t>
            </a:r>
            <a:endParaRPr lang="en-US" altLang="en-US" sz="1200" baseline="30000" dirty="0">
              <a:solidFill>
                <a:srgbClr val="FFFFFF"/>
              </a:solidFill>
              <a:latin typeface="+mj-lt"/>
            </a:endParaRPr>
          </a:p>
        </p:txBody>
      </p:sp>
      <p:sp>
        <p:nvSpPr>
          <p:cNvPr id="26635" name="Rectangle 8">
            <a:extLst>
              <a:ext uri="{FF2B5EF4-FFF2-40B4-BE49-F238E27FC236}">
                <a16:creationId xmlns:a16="http://schemas.microsoft.com/office/drawing/2014/main" id="{B2161783-58F9-C54A-8AC6-4BAA1B566087}"/>
              </a:ext>
            </a:extLst>
          </p:cNvPr>
          <p:cNvSpPr>
            <a:spLocks noChangeArrowheads="1"/>
          </p:cNvSpPr>
          <p:nvPr/>
        </p:nvSpPr>
        <p:spPr bwMode="auto">
          <a:xfrm>
            <a:off x="5295901" y="5818188"/>
            <a:ext cx="1514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20000"/>
              </a:spcBef>
              <a:buClr>
                <a:srgbClr val="99002E"/>
              </a:buClr>
            </a:pPr>
            <a:r>
              <a:rPr lang="ja-JP" altLang="en-US" sz="1200">
                <a:solidFill>
                  <a:srgbClr val="FFFFFF"/>
                </a:solidFill>
                <a:latin typeface="+mj-lt"/>
              </a:rPr>
              <a:t>“</a:t>
            </a:r>
            <a:r>
              <a:rPr lang="en-US" altLang="ja-JP" sz="1200">
                <a:solidFill>
                  <a:srgbClr val="FFFFFF"/>
                </a:solidFill>
                <a:latin typeface="+mj-lt"/>
              </a:rPr>
              <a:t>Mild</a:t>
            </a:r>
            <a:r>
              <a:rPr lang="ja-JP" altLang="en-US" sz="1200">
                <a:solidFill>
                  <a:srgbClr val="FFFFFF"/>
                </a:solidFill>
                <a:latin typeface="+mj-lt"/>
              </a:rPr>
              <a:t>”</a:t>
            </a:r>
            <a:r>
              <a:rPr lang="en-US" altLang="ja-JP" sz="1200">
                <a:solidFill>
                  <a:srgbClr val="FFFFFF"/>
                </a:solidFill>
                <a:latin typeface="+mj-lt"/>
              </a:rPr>
              <a:t> C +</a:t>
            </a:r>
          </a:p>
          <a:p>
            <a:pPr algn="ctr">
              <a:lnSpc>
                <a:spcPct val="90000"/>
              </a:lnSpc>
              <a:spcBef>
                <a:spcPct val="20000"/>
              </a:spcBef>
              <a:buClr>
                <a:srgbClr val="99002E"/>
              </a:buClr>
            </a:pPr>
            <a:r>
              <a:rPr lang="ja-JP" altLang="en-US" sz="1200">
                <a:solidFill>
                  <a:srgbClr val="FFFFFF"/>
                </a:solidFill>
                <a:latin typeface="+mj-lt"/>
              </a:rPr>
              <a:t>“</a:t>
            </a:r>
            <a:r>
              <a:rPr lang="en-US" altLang="ja-JP" sz="1200">
                <a:solidFill>
                  <a:srgbClr val="FFFFFF"/>
                </a:solidFill>
                <a:latin typeface="+mj-lt"/>
              </a:rPr>
              <a:t>good</a:t>
            </a:r>
            <a:r>
              <a:rPr lang="ja-JP" altLang="en-US" sz="1200">
                <a:solidFill>
                  <a:srgbClr val="FFFFFF"/>
                </a:solidFill>
                <a:latin typeface="+mj-lt"/>
              </a:rPr>
              <a:t>”</a:t>
            </a:r>
            <a:r>
              <a:rPr lang="en-US" altLang="ja-JP" sz="1200">
                <a:solidFill>
                  <a:srgbClr val="FFFFFF"/>
                </a:solidFill>
                <a:latin typeface="+mj-lt"/>
              </a:rPr>
              <a:t> pain relief</a:t>
            </a:r>
            <a:endParaRPr lang="en-US" altLang="en-US" sz="1200" baseline="30000">
              <a:solidFill>
                <a:srgbClr val="FFFFFF"/>
              </a:solidFill>
              <a:latin typeface="+mj-lt"/>
            </a:endParaRPr>
          </a:p>
        </p:txBody>
      </p:sp>
      <p:sp>
        <p:nvSpPr>
          <p:cNvPr id="26636" name="Rectangle 8">
            <a:extLst>
              <a:ext uri="{FF2B5EF4-FFF2-40B4-BE49-F238E27FC236}">
                <a16:creationId xmlns:a16="http://schemas.microsoft.com/office/drawing/2014/main" id="{83DE4DEE-B2F8-0049-87C1-7F6597BE403F}"/>
              </a:ext>
            </a:extLst>
          </p:cNvPr>
          <p:cNvSpPr>
            <a:spLocks noChangeArrowheads="1"/>
          </p:cNvSpPr>
          <p:nvPr/>
        </p:nvSpPr>
        <p:spPr bwMode="auto">
          <a:xfrm>
            <a:off x="6723064" y="5818188"/>
            <a:ext cx="16208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20000"/>
              </a:spcBef>
              <a:buClr>
                <a:srgbClr val="99002E"/>
              </a:buClr>
            </a:pPr>
            <a:r>
              <a:rPr lang="ja-JP" altLang="en-US" sz="1200" dirty="0">
                <a:solidFill>
                  <a:srgbClr val="FFFFFF"/>
                </a:solidFill>
                <a:latin typeface="+mj-lt"/>
              </a:rPr>
              <a:t>“</a:t>
            </a:r>
            <a:r>
              <a:rPr lang="en-US" altLang="ja-JP" sz="1200" dirty="0">
                <a:solidFill>
                  <a:srgbClr val="FFFFFF"/>
                </a:solidFill>
                <a:latin typeface="+mj-lt"/>
              </a:rPr>
              <a:t>Severe</a:t>
            </a:r>
            <a:r>
              <a:rPr lang="ja-JP" altLang="en-US" sz="1200" dirty="0">
                <a:solidFill>
                  <a:srgbClr val="FFFFFF"/>
                </a:solidFill>
                <a:latin typeface="+mj-lt"/>
              </a:rPr>
              <a:t>”</a:t>
            </a:r>
            <a:r>
              <a:rPr lang="en-US" altLang="ja-JP" sz="1200" dirty="0">
                <a:solidFill>
                  <a:srgbClr val="FFFFFF"/>
                </a:solidFill>
                <a:latin typeface="+mj-lt"/>
              </a:rPr>
              <a:t> I +</a:t>
            </a:r>
          </a:p>
          <a:p>
            <a:pPr algn="ctr">
              <a:lnSpc>
                <a:spcPct val="90000"/>
              </a:lnSpc>
              <a:spcBef>
                <a:spcPct val="20000"/>
              </a:spcBef>
              <a:buClr>
                <a:srgbClr val="99002E"/>
              </a:buClr>
            </a:pPr>
            <a:r>
              <a:rPr lang="en-US" altLang="en-US" sz="1200" dirty="0">
                <a:solidFill>
                  <a:srgbClr val="FFFFFF"/>
                </a:solidFill>
                <a:latin typeface="+mj-lt"/>
              </a:rPr>
              <a:t> </a:t>
            </a:r>
            <a:r>
              <a:rPr lang="ja-JP" altLang="en-US" sz="1200" dirty="0">
                <a:solidFill>
                  <a:srgbClr val="FFFFFF"/>
                </a:solidFill>
                <a:latin typeface="+mj-lt"/>
              </a:rPr>
              <a:t>“</a:t>
            </a:r>
            <a:r>
              <a:rPr lang="en-US" altLang="ja-JP" sz="1200" dirty="0">
                <a:solidFill>
                  <a:srgbClr val="FFFFFF"/>
                </a:solidFill>
                <a:latin typeface="+mj-lt"/>
              </a:rPr>
              <a:t>excellent</a:t>
            </a:r>
            <a:r>
              <a:rPr lang="ja-JP" altLang="en-US" sz="1200" dirty="0">
                <a:solidFill>
                  <a:srgbClr val="FFFFFF"/>
                </a:solidFill>
                <a:latin typeface="+mj-lt"/>
              </a:rPr>
              <a:t>”</a:t>
            </a:r>
            <a:r>
              <a:rPr lang="en-US" altLang="ja-JP" sz="1200" dirty="0">
                <a:solidFill>
                  <a:srgbClr val="FFFFFF"/>
                </a:solidFill>
                <a:latin typeface="+mj-lt"/>
              </a:rPr>
              <a:t> </a:t>
            </a:r>
          </a:p>
          <a:p>
            <a:pPr algn="ctr">
              <a:lnSpc>
                <a:spcPct val="90000"/>
              </a:lnSpc>
              <a:spcBef>
                <a:spcPct val="20000"/>
              </a:spcBef>
              <a:buClr>
                <a:srgbClr val="99002E"/>
              </a:buClr>
            </a:pPr>
            <a:r>
              <a:rPr lang="en-US" altLang="en-US" sz="1200" dirty="0">
                <a:solidFill>
                  <a:srgbClr val="FFFFFF"/>
                </a:solidFill>
                <a:latin typeface="+mj-lt"/>
              </a:rPr>
              <a:t>pain relief</a:t>
            </a:r>
            <a:endParaRPr lang="en-US" altLang="en-US" sz="1200" baseline="30000" dirty="0">
              <a:solidFill>
                <a:srgbClr val="FFFFFF"/>
              </a:solidFill>
              <a:latin typeface="+mj-lt"/>
            </a:endParaRPr>
          </a:p>
        </p:txBody>
      </p:sp>
      <p:sp>
        <p:nvSpPr>
          <p:cNvPr id="26637" name="Rectangle 8">
            <a:extLst>
              <a:ext uri="{FF2B5EF4-FFF2-40B4-BE49-F238E27FC236}">
                <a16:creationId xmlns:a16="http://schemas.microsoft.com/office/drawing/2014/main" id="{2D95CAAD-0689-5C46-97F4-F5C1414FEEDA}"/>
              </a:ext>
            </a:extLst>
          </p:cNvPr>
          <p:cNvSpPr>
            <a:spLocks noChangeArrowheads="1"/>
          </p:cNvSpPr>
          <p:nvPr/>
        </p:nvSpPr>
        <p:spPr bwMode="auto">
          <a:xfrm>
            <a:off x="8013700" y="5818188"/>
            <a:ext cx="13716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20000"/>
              </a:spcBef>
              <a:buClr>
                <a:srgbClr val="99002E"/>
              </a:buClr>
            </a:pPr>
            <a:r>
              <a:rPr lang="ja-JP" altLang="en-US" sz="1200" dirty="0">
                <a:solidFill>
                  <a:srgbClr val="FFFFFF"/>
                </a:solidFill>
                <a:latin typeface="+mj-lt"/>
              </a:rPr>
              <a:t>“</a:t>
            </a:r>
            <a:r>
              <a:rPr lang="en-US" altLang="ja-JP" sz="1200" dirty="0">
                <a:solidFill>
                  <a:srgbClr val="FFFFFF"/>
                </a:solidFill>
                <a:latin typeface="+mj-lt"/>
              </a:rPr>
              <a:t>Mild</a:t>
            </a:r>
            <a:r>
              <a:rPr lang="ja-JP" altLang="en-US" sz="1200" dirty="0">
                <a:solidFill>
                  <a:srgbClr val="FFFFFF"/>
                </a:solidFill>
                <a:latin typeface="+mj-lt"/>
              </a:rPr>
              <a:t>”</a:t>
            </a:r>
            <a:r>
              <a:rPr lang="en-US" altLang="ja-JP" sz="1200" dirty="0">
                <a:solidFill>
                  <a:srgbClr val="FFFFFF"/>
                </a:solidFill>
                <a:latin typeface="+mj-lt"/>
              </a:rPr>
              <a:t> I +</a:t>
            </a:r>
          </a:p>
          <a:p>
            <a:pPr algn="ctr">
              <a:lnSpc>
                <a:spcPct val="90000"/>
              </a:lnSpc>
              <a:spcBef>
                <a:spcPct val="20000"/>
              </a:spcBef>
              <a:buClr>
                <a:srgbClr val="99002E"/>
              </a:buClr>
            </a:pPr>
            <a:r>
              <a:rPr lang="ja-JP" altLang="en-US" sz="1200" dirty="0">
                <a:solidFill>
                  <a:srgbClr val="FFFFFF"/>
                </a:solidFill>
                <a:latin typeface="+mj-lt"/>
              </a:rPr>
              <a:t>“</a:t>
            </a:r>
            <a:r>
              <a:rPr lang="en-US" altLang="ja-JP" sz="1200" dirty="0">
                <a:solidFill>
                  <a:srgbClr val="FFFFFF"/>
                </a:solidFill>
                <a:latin typeface="+mj-lt"/>
              </a:rPr>
              <a:t>good</a:t>
            </a:r>
            <a:r>
              <a:rPr lang="ja-JP" altLang="en-US" sz="1200" dirty="0">
                <a:solidFill>
                  <a:srgbClr val="FFFFFF"/>
                </a:solidFill>
                <a:latin typeface="+mj-lt"/>
              </a:rPr>
              <a:t>”</a:t>
            </a:r>
            <a:r>
              <a:rPr lang="en-US" altLang="ja-JP" sz="1200" dirty="0">
                <a:solidFill>
                  <a:srgbClr val="FFFFFF"/>
                </a:solidFill>
                <a:latin typeface="+mj-lt"/>
              </a:rPr>
              <a:t> pain relief</a:t>
            </a:r>
            <a:endParaRPr lang="en-US" altLang="en-US" sz="1200" baseline="30000" dirty="0">
              <a:solidFill>
                <a:srgbClr val="FFFFFF"/>
              </a:solidFill>
              <a:latin typeface="+mj-lt"/>
            </a:endParaRPr>
          </a:p>
        </p:txBody>
      </p:sp>
      <p:sp>
        <p:nvSpPr>
          <p:cNvPr id="26638" name="Line 596">
            <a:extLst>
              <a:ext uri="{FF2B5EF4-FFF2-40B4-BE49-F238E27FC236}">
                <a16:creationId xmlns:a16="http://schemas.microsoft.com/office/drawing/2014/main" id="{EFC1FC59-9477-9D40-B5D1-67CA0E6A4887}"/>
              </a:ext>
            </a:extLst>
          </p:cNvPr>
          <p:cNvSpPr>
            <a:spLocks noChangeShapeType="1"/>
          </p:cNvSpPr>
          <p:nvPr/>
        </p:nvSpPr>
        <p:spPr bwMode="auto">
          <a:xfrm>
            <a:off x="2863850" y="5810250"/>
            <a:ext cx="0" cy="2809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9" name="Line 597">
            <a:extLst>
              <a:ext uri="{FF2B5EF4-FFF2-40B4-BE49-F238E27FC236}">
                <a16:creationId xmlns:a16="http://schemas.microsoft.com/office/drawing/2014/main" id="{349D26BD-B00F-CE4A-A0A2-FB44B070076F}"/>
              </a:ext>
            </a:extLst>
          </p:cNvPr>
          <p:cNvSpPr>
            <a:spLocks noChangeShapeType="1"/>
          </p:cNvSpPr>
          <p:nvPr/>
        </p:nvSpPr>
        <p:spPr bwMode="auto">
          <a:xfrm>
            <a:off x="5441950" y="5810250"/>
            <a:ext cx="0" cy="2809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0" name="Line 598">
            <a:extLst>
              <a:ext uri="{FF2B5EF4-FFF2-40B4-BE49-F238E27FC236}">
                <a16:creationId xmlns:a16="http://schemas.microsoft.com/office/drawing/2014/main" id="{A652850B-C790-ED4B-A000-6E37981821F3}"/>
              </a:ext>
            </a:extLst>
          </p:cNvPr>
          <p:cNvSpPr>
            <a:spLocks noChangeShapeType="1"/>
          </p:cNvSpPr>
          <p:nvPr/>
        </p:nvSpPr>
        <p:spPr bwMode="auto">
          <a:xfrm>
            <a:off x="8032750" y="5810250"/>
            <a:ext cx="0" cy="2809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1" name="Rectangle 8">
            <a:extLst>
              <a:ext uri="{FF2B5EF4-FFF2-40B4-BE49-F238E27FC236}">
                <a16:creationId xmlns:a16="http://schemas.microsoft.com/office/drawing/2014/main" id="{DAC8FF24-CCC2-B147-BAF7-CD018A20DBB0}"/>
              </a:ext>
            </a:extLst>
          </p:cNvPr>
          <p:cNvSpPr>
            <a:spLocks noChangeArrowheads="1"/>
          </p:cNvSpPr>
          <p:nvPr/>
        </p:nvSpPr>
        <p:spPr bwMode="auto">
          <a:xfrm>
            <a:off x="1127126" y="2590801"/>
            <a:ext cx="8766175"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20000"/>
              </a:spcBef>
              <a:buClr>
                <a:srgbClr val="99002E"/>
              </a:buClr>
            </a:pPr>
            <a:r>
              <a:rPr lang="en-US" altLang="en-US" sz="1600" i="1" dirty="0">
                <a:solidFill>
                  <a:srgbClr val="FFFFFF"/>
                </a:solidFill>
                <a:latin typeface="+mj-lt"/>
              </a:rPr>
              <a:t>Side Effect:  Vomiting (V)                 Constipation (C)                     Itchiness (I)  </a:t>
            </a:r>
            <a:endParaRPr lang="en-US" altLang="en-US" sz="1600" i="1" baseline="30000" dirty="0">
              <a:solidFill>
                <a:srgbClr val="FFFFFF"/>
              </a:solidFill>
              <a:latin typeface="+mj-lt"/>
            </a:endParaRPr>
          </a:p>
        </p:txBody>
      </p:sp>
      <p:sp>
        <p:nvSpPr>
          <p:cNvPr id="26642" name="Rectangle 8">
            <a:extLst>
              <a:ext uri="{FF2B5EF4-FFF2-40B4-BE49-F238E27FC236}">
                <a16:creationId xmlns:a16="http://schemas.microsoft.com/office/drawing/2014/main" id="{2C53331E-77EC-C547-9130-96D62263BB7F}"/>
              </a:ext>
            </a:extLst>
          </p:cNvPr>
          <p:cNvSpPr>
            <a:spLocks noChangeArrowheads="1"/>
          </p:cNvSpPr>
          <p:nvPr/>
        </p:nvSpPr>
        <p:spPr bwMode="auto">
          <a:xfrm>
            <a:off x="8728076" y="2911475"/>
            <a:ext cx="8096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20000"/>
              </a:spcBef>
              <a:buClr>
                <a:srgbClr val="99002E"/>
              </a:buClr>
            </a:pPr>
            <a:r>
              <a:rPr lang="en-US" altLang="en-US" sz="1600">
                <a:solidFill>
                  <a:srgbClr val="FFFFFF"/>
                </a:solidFill>
                <a:latin typeface="+mj-lt"/>
              </a:rPr>
              <a:t>N=50</a:t>
            </a:r>
            <a:endParaRPr lang="en-US" altLang="en-US" sz="1600" baseline="30000">
              <a:solidFill>
                <a:srgbClr val="FFFFFF"/>
              </a:solidFill>
              <a:latin typeface="+mj-lt"/>
            </a:endParaRPr>
          </a:p>
        </p:txBody>
      </p:sp>
      <p:sp>
        <p:nvSpPr>
          <p:cNvPr id="26643" name="Rectangle 27">
            <a:extLst>
              <a:ext uri="{FF2B5EF4-FFF2-40B4-BE49-F238E27FC236}">
                <a16:creationId xmlns:a16="http://schemas.microsoft.com/office/drawing/2014/main" id="{AE029662-51D2-E447-9341-20083E85FC20}"/>
              </a:ext>
            </a:extLst>
          </p:cNvPr>
          <p:cNvSpPr>
            <a:spLocks noChangeArrowheads="1"/>
          </p:cNvSpPr>
          <p:nvPr/>
        </p:nvSpPr>
        <p:spPr bwMode="auto">
          <a:xfrm>
            <a:off x="2114550" y="4652964"/>
            <a:ext cx="7938" cy="1112837"/>
          </a:xfrm>
          <a:prstGeom prst="rect">
            <a:avLst/>
          </a:prstGeom>
          <a:solidFill>
            <a:srgbClr val="0047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44" name="Rectangle 28">
            <a:extLst>
              <a:ext uri="{FF2B5EF4-FFF2-40B4-BE49-F238E27FC236}">
                <a16:creationId xmlns:a16="http://schemas.microsoft.com/office/drawing/2014/main" id="{A9B4E4FF-1566-414D-8AD4-C445DC7F9DFB}"/>
              </a:ext>
            </a:extLst>
          </p:cNvPr>
          <p:cNvSpPr>
            <a:spLocks noChangeArrowheads="1"/>
          </p:cNvSpPr>
          <p:nvPr/>
        </p:nvSpPr>
        <p:spPr bwMode="auto">
          <a:xfrm>
            <a:off x="2122489" y="4652964"/>
            <a:ext cx="7937" cy="1112837"/>
          </a:xfrm>
          <a:prstGeom prst="rect">
            <a:avLst/>
          </a:prstGeom>
          <a:solidFill>
            <a:srgbClr val="00484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45" name="Rectangle 29">
            <a:extLst>
              <a:ext uri="{FF2B5EF4-FFF2-40B4-BE49-F238E27FC236}">
                <a16:creationId xmlns:a16="http://schemas.microsoft.com/office/drawing/2014/main" id="{B8C61326-9C0A-6F46-A2C0-273AF8309196}"/>
              </a:ext>
            </a:extLst>
          </p:cNvPr>
          <p:cNvSpPr>
            <a:spLocks noChangeArrowheads="1"/>
          </p:cNvSpPr>
          <p:nvPr/>
        </p:nvSpPr>
        <p:spPr bwMode="auto">
          <a:xfrm>
            <a:off x="2130425" y="4652964"/>
            <a:ext cx="6350" cy="1112837"/>
          </a:xfrm>
          <a:prstGeom prst="rect">
            <a:avLst/>
          </a:prstGeom>
          <a:solidFill>
            <a:srgbClr val="0049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46" name="Rectangle 30">
            <a:extLst>
              <a:ext uri="{FF2B5EF4-FFF2-40B4-BE49-F238E27FC236}">
                <a16:creationId xmlns:a16="http://schemas.microsoft.com/office/drawing/2014/main" id="{FEB5457A-B7FC-D94E-A3F3-ABA5309CF568}"/>
              </a:ext>
            </a:extLst>
          </p:cNvPr>
          <p:cNvSpPr>
            <a:spLocks noChangeArrowheads="1"/>
          </p:cNvSpPr>
          <p:nvPr/>
        </p:nvSpPr>
        <p:spPr bwMode="auto">
          <a:xfrm>
            <a:off x="2136775" y="4652964"/>
            <a:ext cx="7938" cy="1112837"/>
          </a:xfrm>
          <a:prstGeom prst="rect">
            <a:avLst/>
          </a:prstGeom>
          <a:solidFill>
            <a:srgbClr val="004A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47" name="Rectangle 31">
            <a:extLst>
              <a:ext uri="{FF2B5EF4-FFF2-40B4-BE49-F238E27FC236}">
                <a16:creationId xmlns:a16="http://schemas.microsoft.com/office/drawing/2014/main" id="{8C84E34B-196F-1A4E-95EA-52BE8D57F7DD}"/>
              </a:ext>
            </a:extLst>
          </p:cNvPr>
          <p:cNvSpPr>
            <a:spLocks noChangeArrowheads="1"/>
          </p:cNvSpPr>
          <p:nvPr/>
        </p:nvSpPr>
        <p:spPr bwMode="auto">
          <a:xfrm>
            <a:off x="2144714" y="4652964"/>
            <a:ext cx="7937" cy="1112837"/>
          </a:xfrm>
          <a:prstGeom prst="rect">
            <a:avLst/>
          </a:prstGeom>
          <a:solidFill>
            <a:srgbClr val="004B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48" name="Rectangle 32">
            <a:extLst>
              <a:ext uri="{FF2B5EF4-FFF2-40B4-BE49-F238E27FC236}">
                <a16:creationId xmlns:a16="http://schemas.microsoft.com/office/drawing/2014/main" id="{04C4542C-50E6-644E-991F-F84CBE6C2399}"/>
              </a:ext>
            </a:extLst>
          </p:cNvPr>
          <p:cNvSpPr>
            <a:spLocks noChangeArrowheads="1"/>
          </p:cNvSpPr>
          <p:nvPr/>
        </p:nvSpPr>
        <p:spPr bwMode="auto">
          <a:xfrm>
            <a:off x="2152650" y="4652964"/>
            <a:ext cx="7938" cy="1112837"/>
          </a:xfrm>
          <a:prstGeom prst="rect">
            <a:avLst/>
          </a:prstGeom>
          <a:solidFill>
            <a:srgbClr val="004C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49" name="Rectangle 33">
            <a:extLst>
              <a:ext uri="{FF2B5EF4-FFF2-40B4-BE49-F238E27FC236}">
                <a16:creationId xmlns:a16="http://schemas.microsoft.com/office/drawing/2014/main" id="{57787C9E-CF54-B84B-850C-C8E518BAB701}"/>
              </a:ext>
            </a:extLst>
          </p:cNvPr>
          <p:cNvSpPr>
            <a:spLocks noChangeArrowheads="1"/>
          </p:cNvSpPr>
          <p:nvPr/>
        </p:nvSpPr>
        <p:spPr bwMode="auto">
          <a:xfrm>
            <a:off x="2160589" y="4652964"/>
            <a:ext cx="7937" cy="1112837"/>
          </a:xfrm>
          <a:prstGeom prst="rect">
            <a:avLst/>
          </a:prstGeom>
          <a:solidFill>
            <a:srgbClr val="004E4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50" name="Rectangle 34">
            <a:extLst>
              <a:ext uri="{FF2B5EF4-FFF2-40B4-BE49-F238E27FC236}">
                <a16:creationId xmlns:a16="http://schemas.microsoft.com/office/drawing/2014/main" id="{9EA3D05E-C4F0-B14A-9D17-5ECB35D3F683}"/>
              </a:ext>
            </a:extLst>
          </p:cNvPr>
          <p:cNvSpPr>
            <a:spLocks noChangeArrowheads="1"/>
          </p:cNvSpPr>
          <p:nvPr/>
        </p:nvSpPr>
        <p:spPr bwMode="auto">
          <a:xfrm>
            <a:off x="2168525" y="4652964"/>
            <a:ext cx="6350" cy="1112837"/>
          </a:xfrm>
          <a:prstGeom prst="rect">
            <a:avLst/>
          </a:prstGeom>
          <a:solidFill>
            <a:srgbClr val="0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51" name="Rectangle 35">
            <a:extLst>
              <a:ext uri="{FF2B5EF4-FFF2-40B4-BE49-F238E27FC236}">
                <a16:creationId xmlns:a16="http://schemas.microsoft.com/office/drawing/2014/main" id="{E47B4D3A-FA07-094C-912D-56F411B7A605}"/>
              </a:ext>
            </a:extLst>
          </p:cNvPr>
          <p:cNvSpPr>
            <a:spLocks noChangeArrowheads="1"/>
          </p:cNvSpPr>
          <p:nvPr/>
        </p:nvSpPr>
        <p:spPr bwMode="auto">
          <a:xfrm>
            <a:off x="2174875" y="4652964"/>
            <a:ext cx="7938" cy="1112837"/>
          </a:xfrm>
          <a:prstGeom prst="rect">
            <a:avLst/>
          </a:prstGeom>
          <a:solidFill>
            <a:srgbClr val="0051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52" name="Rectangle 36">
            <a:extLst>
              <a:ext uri="{FF2B5EF4-FFF2-40B4-BE49-F238E27FC236}">
                <a16:creationId xmlns:a16="http://schemas.microsoft.com/office/drawing/2014/main" id="{19F2A72B-0138-9548-AE1F-088550586CEA}"/>
              </a:ext>
            </a:extLst>
          </p:cNvPr>
          <p:cNvSpPr>
            <a:spLocks noChangeArrowheads="1"/>
          </p:cNvSpPr>
          <p:nvPr/>
        </p:nvSpPr>
        <p:spPr bwMode="auto">
          <a:xfrm>
            <a:off x="2182814" y="4652964"/>
            <a:ext cx="7937" cy="1112837"/>
          </a:xfrm>
          <a:prstGeom prst="rect">
            <a:avLst/>
          </a:prstGeom>
          <a:solidFill>
            <a:srgbClr val="00535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53" name="Rectangle 37">
            <a:extLst>
              <a:ext uri="{FF2B5EF4-FFF2-40B4-BE49-F238E27FC236}">
                <a16:creationId xmlns:a16="http://schemas.microsoft.com/office/drawing/2014/main" id="{C4ADB1D6-A6B1-9A4B-873F-E559E162B757}"/>
              </a:ext>
            </a:extLst>
          </p:cNvPr>
          <p:cNvSpPr>
            <a:spLocks noChangeArrowheads="1"/>
          </p:cNvSpPr>
          <p:nvPr/>
        </p:nvSpPr>
        <p:spPr bwMode="auto">
          <a:xfrm>
            <a:off x="2190750" y="4652964"/>
            <a:ext cx="7938" cy="1112837"/>
          </a:xfrm>
          <a:prstGeom prst="rect">
            <a:avLst/>
          </a:prstGeom>
          <a:solidFill>
            <a:srgbClr val="0055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latin typeface="+mj-lt"/>
            </a:endParaRPr>
          </a:p>
        </p:txBody>
      </p:sp>
      <p:sp>
        <p:nvSpPr>
          <p:cNvPr id="26654" name="Rectangle 38">
            <a:extLst>
              <a:ext uri="{FF2B5EF4-FFF2-40B4-BE49-F238E27FC236}">
                <a16:creationId xmlns:a16="http://schemas.microsoft.com/office/drawing/2014/main" id="{3ADC4DFB-3169-9449-9049-E9D0E0164FDE}"/>
              </a:ext>
            </a:extLst>
          </p:cNvPr>
          <p:cNvSpPr>
            <a:spLocks noChangeArrowheads="1"/>
          </p:cNvSpPr>
          <p:nvPr/>
        </p:nvSpPr>
        <p:spPr bwMode="auto">
          <a:xfrm>
            <a:off x="2198689" y="4652964"/>
            <a:ext cx="7937" cy="1112837"/>
          </a:xfrm>
          <a:prstGeom prst="rect">
            <a:avLst/>
          </a:prstGeom>
          <a:solidFill>
            <a:srgbClr val="0057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55" name="Rectangle 39">
            <a:extLst>
              <a:ext uri="{FF2B5EF4-FFF2-40B4-BE49-F238E27FC236}">
                <a16:creationId xmlns:a16="http://schemas.microsoft.com/office/drawing/2014/main" id="{4666A535-27FC-F54D-823B-7887C82A88AF}"/>
              </a:ext>
            </a:extLst>
          </p:cNvPr>
          <p:cNvSpPr>
            <a:spLocks noChangeArrowheads="1"/>
          </p:cNvSpPr>
          <p:nvPr/>
        </p:nvSpPr>
        <p:spPr bwMode="auto">
          <a:xfrm>
            <a:off x="2206625" y="4652964"/>
            <a:ext cx="6350" cy="1112837"/>
          </a:xfrm>
          <a:prstGeom prst="rect">
            <a:avLst/>
          </a:prstGeom>
          <a:solidFill>
            <a:srgbClr val="00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56" name="Rectangle 40">
            <a:extLst>
              <a:ext uri="{FF2B5EF4-FFF2-40B4-BE49-F238E27FC236}">
                <a16:creationId xmlns:a16="http://schemas.microsoft.com/office/drawing/2014/main" id="{C2AA4E64-0DFC-C345-92F3-8486CB0B7B1A}"/>
              </a:ext>
            </a:extLst>
          </p:cNvPr>
          <p:cNvSpPr>
            <a:spLocks noChangeArrowheads="1"/>
          </p:cNvSpPr>
          <p:nvPr/>
        </p:nvSpPr>
        <p:spPr bwMode="auto">
          <a:xfrm>
            <a:off x="2212975" y="4652964"/>
            <a:ext cx="7938" cy="1112837"/>
          </a:xfrm>
          <a:prstGeom prst="rect">
            <a:avLst/>
          </a:prstGeom>
          <a:solidFill>
            <a:srgbClr val="005B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57" name="Rectangle 41">
            <a:extLst>
              <a:ext uri="{FF2B5EF4-FFF2-40B4-BE49-F238E27FC236}">
                <a16:creationId xmlns:a16="http://schemas.microsoft.com/office/drawing/2014/main" id="{64676742-5C11-2D40-81C3-6729650D88F4}"/>
              </a:ext>
            </a:extLst>
          </p:cNvPr>
          <p:cNvSpPr>
            <a:spLocks noChangeArrowheads="1"/>
          </p:cNvSpPr>
          <p:nvPr/>
        </p:nvSpPr>
        <p:spPr bwMode="auto">
          <a:xfrm>
            <a:off x="2220914" y="4652964"/>
            <a:ext cx="7937" cy="1112837"/>
          </a:xfrm>
          <a:prstGeom prst="rect">
            <a:avLst/>
          </a:prstGeom>
          <a:solidFill>
            <a:srgbClr val="00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58" name="Rectangle 42">
            <a:extLst>
              <a:ext uri="{FF2B5EF4-FFF2-40B4-BE49-F238E27FC236}">
                <a16:creationId xmlns:a16="http://schemas.microsoft.com/office/drawing/2014/main" id="{B7189D56-50A9-1646-97F6-C194B3B3BFE9}"/>
              </a:ext>
            </a:extLst>
          </p:cNvPr>
          <p:cNvSpPr>
            <a:spLocks noChangeArrowheads="1"/>
          </p:cNvSpPr>
          <p:nvPr/>
        </p:nvSpPr>
        <p:spPr bwMode="auto">
          <a:xfrm>
            <a:off x="2228850" y="4652964"/>
            <a:ext cx="7938" cy="1112837"/>
          </a:xfrm>
          <a:prstGeom prst="rect">
            <a:avLst/>
          </a:prstGeom>
          <a:solidFill>
            <a:srgbClr val="0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59" name="Rectangle 43">
            <a:extLst>
              <a:ext uri="{FF2B5EF4-FFF2-40B4-BE49-F238E27FC236}">
                <a16:creationId xmlns:a16="http://schemas.microsoft.com/office/drawing/2014/main" id="{1D186D1F-FEC7-C342-9AFD-A0A1A6D177A6}"/>
              </a:ext>
            </a:extLst>
          </p:cNvPr>
          <p:cNvSpPr>
            <a:spLocks noChangeArrowheads="1"/>
          </p:cNvSpPr>
          <p:nvPr/>
        </p:nvSpPr>
        <p:spPr bwMode="auto">
          <a:xfrm>
            <a:off x="2236789" y="4652964"/>
            <a:ext cx="7937" cy="1112837"/>
          </a:xfrm>
          <a:prstGeom prst="rect">
            <a:avLst/>
          </a:prstGeom>
          <a:solidFill>
            <a:srgbClr val="00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60" name="Rectangle 44">
            <a:extLst>
              <a:ext uri="{FF2B5EF4-FFF2-40B4-BE49-F238E27FC236}">
                <a16:creationId xmlns:a16="http://schemas.microsoft.com/office/drawing/2014/main" id="{A184F4C0-65C0-F540-8EC1-6470B4372271}"/>
              </a:ext>
            </a:extLst>
          </p:cNvPr>
          <p:cNvSpPr>
            <a:spLocks noChangeArrowheads="1"/>
          </p:cNvSpPr>
          <p:nvPr/>
        </p:nvSpPr>
        <p:spPr bwMode="auto">
          <a:xfrm>
            <a:off x="2244725" y="4652964"/>
            <a:ext cx="6350" cy="1112837"/>
          </a:xfrm>
          <a:prstGeom prst="rect">
            <a:avLst/>
          </a:prstGeom>
          <a:solidFill>
            <a:srgbClr val="00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61" name="Rectangle 45">
            <a:extLst>
              <a:ext uri="{FF2B5EF4-FFF2-40B4-BE49-F238E27FC236}">
                <a16:creationId xmlns:a16="http://schemas.microsoft.com/office/drawing/2014/main" id="{176699E0-BD22-804E-9559-E9AC1D48BFF7}"/>
              </a:ext>
            </a:extLst>
          </p:cNvPr>
          <p:cNvSpPr>
            <a:spLocks noChangeArrowheads="1"/>
          </p:cNvSpPr>
          <p:nvPr/>
        </p:nvSpPr>
        <p:spPr bwMode="auto">
          <a:xfrm>
            <a:off x="2251075" y="4652964"/>
            <a:ext cx="7938" cy="1112837"/>
          </a:xfrm>
          <a:prstGeom prst="rect">
            <a:avLst/>
          </a:prstGeom>
          <a:solidFill>
            <a:srgbClr val="0068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62" name="Rectangle 46">
            <a:extLst>
              <a:ext uri="{FF2B5EF4-FFF2-40B4-BE49-F238E27FC236}">
                <a16:creationId xmlns:a16="http://schemas.microsoft.com/office/drawing/2014/main" id="{5C07135F-34ED-4846-AD7F-0BB443AC822A}"/>
              </a:ext>
            </a:extLst>
          </p:cNvPr>
          <p:cNvSpPr>
            <a:spLocks noChangeArrowheads="1"/>
          </p:cNvSpPr>
          <p:nvPr/>
        </p:nvSpPr>
        <p:spPr bwMode="auto">
          <a:xfrm>
            <a:off x="2259014" y="4652964"/>
            <a:ext cx="7937" cy="1112837"/>
          </a:xfrm>
          <a:prstGeom prst="rect">
            <a:avLst/>
          </a:prstGeom>
          <a:solidFill>
            <a:srgbClr val="00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63" name="Rectangle 47">
            <a:extLst>
              <a:ext uri="{FF2B5EF4-FFF2-40B4-BE49-F238E27FC236}">
                <a16:creationId xmlns:a16="http://schemas.microsoft.com/office/drawing/2014/main" id="{733FCF73-20EC-1143-A620-76436441444B}"/>
              </a:ext>
            </a:extLst>
          </p:cNvPr>
          <p:cNvSpPr>
            <a:spLocks noChangeArrowheads="1"/>
          </p:cNvSpPr>
          <p:nvPr/>
        </p:nvSpPr>
        <p:spPr bwMode="auto">
          <a:xfrm>
            <a:off x="2266950" y="4652964"/>
            <a:ext cx="7938" cy="1112837"/>
          </a:xfrm>
          <a:prstGeom prst="rect">
            <a:avLst/>
          </a:prstGeom>
          <a:solidFill>
            <a:srgbClr val="00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64" name="Rectangle 48">
            <a:extLst>
              <a:ext uri="{FF2B5EF4-FFF2-40B4-BE49-F238E27FC236}">
                <a16:creationId xmlns:a16="http://schemas.microsoft.com/office/drawing/2014/main" id="{11EC6FFC-27ED-644D-9380-F347F63E8AAC}"/>
              </a:ext>
            </a:extLst>
          </p:cNvPr>
          <p:cNvSpPr>
            <a:spLocks noChangeArrowheads="1"/>
          </p:cNvSpPr>
          <p:nvPr/>
        </p:nvSpPr>
        <p:spPr bwMode="auto">
          <a:xfrm>
            <a:off x="2274888" y="4652964"/>
            <a:ext cx="6350" cy="1112837"/>
          </a:xfrm>
          <a:prstGeom prst="rect">
            <a:avLst/>
          </a:prstGeom>
          <a:solidFill>
            <a:srgbClr val="0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65" name="Rectangle 49">
            <a:extLst>
              <a:ext uri="{FF2B5EF4-FFF2-40B4-BE49-F238E27FC236}">
                <a16:creationId xmlns:a16="http://schemas.microsoft.com/office/drawing/2014/main" id="{5876BBE4-8CF8-6D48-A264-7824FEEF34A8}"/>
              </a:ext>
            </a:extLst>
          </p:cNvPr>
          <p:cNvSpPr>
            <a:spLocks noChangeArrowheads="1"/>
          </p:cNvSpPr>
          <p:nvPr/>
        </p:nvSpPr>
        <p:spPr bwMode="auto">
          <a:xfrm>
            <a:off x="2281239" y="4652964"/>
            <a:ext cx="7937" cy="1112837"/>
          </a:xfrm>
          <a:prstGeom prst="rect">
            <a:avLst/>
          </a:prstGeom>
          <a:solidFill>
            <a:srgbClr val="00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66" name="Rectangle 50">
            <a:extLst>
              <a:ext uri="{FF2B5EF4-FFF2-40B4-BE49-F238E27FC236}">
                <a16:creationId xmlns:a16="http://schemas.microsoft.com/office/drawing/2014/main" id="{986875EF-BEEF-8E48-99D0-960D833EFA99}"/>
              </a:ext>
            </a:extLst>
          </p:cNvPr>
          <p:cNvSpPr>
            <a:spLocks noChangeArrowheads="1"/>
          </p:cNvSpPr>
          <p:nvPr/>
        </p:nvSpPr>
        <p:spPr bwMode="auto">
          <a:xfrm>
            <a:off x="2289175" y="4652964"/>
            <a:ext cx="7938" cy="1112837"/>
          </a:xfrm>
          <a:prstGeom prst="rect">
            <a:avLst/>
          </a:prstGeom>
          <a:solidFill>
            <a:srgbClr val="00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67" name="Rectangle 51">
            <a:extLst>
              <a:ext uri="{FF2B5EF4-FFF2-40B4-BE49-F238E27FC236}">
                <a16:creationId xmlns:a16="http://schemas.microsoft.com/office/drawing/2014/main" id="{3A6FD526-BE82-754D-8480-D9181D4B1CB8}"/>
              </a:ext>
            </a:extLst>
          </p:cNvPr>
          <p:cNvSpPr>
            <a:spLocks noChangeArrowheads="1"/>
          </p:cNvSpPr>
          <p:nvPr/>
        </p:nvSpPr>
        <p:spPr bwMode="auto">
          <a:xfrm>
            <a:off x="2297114" y="4652964"/>
            <a:ext cx="7937" cy="1112837"/>
          </a:xfrm>
          <a:prstGeom prst="rect">
            <a:avLst/>
          </a:prstGeom>
          <a:solidFill>
            <a:srgbClr val="0079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68" name="Rectangle 52">
            <a:extLst>
              <a:ext uri="{FF2B5EF4-FFF2-40B4-BE49-F238E27FC236}">
                <a16:creationId xmlns:a16="http://schemas.microsoft.com/office/drawing/2014/main" id="{401F4941-E871-2844-87AD-E24D15443A86}"/>
              </a:ext>
            </a:extLst>
          </p:cNvPr>
          <p:cNvSpPr>
            <a:spLocks noChangeArrowheads="1"/>
          </p:cNvSpPr>
          <p:nvPr/>
        </p:nvSpPr>
        <p:spPr bwMode="auto">
          <a:xfrm>
            <a:off x="2305050" y="4652964"/>
            <a:ext cx="7938" cy="1112837"/>
          </a:xfrm>
          <a:prstGeom prst="rect">
            <a:avLst/>
          </a:prstGeom>
          <a:solidFill>
            <a:srgbClr val="007B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69" name="Rectangle 53">
            <a:extLst>
              <a:ext uri="{FF2B5EF4-FFF2-40B4-BE49-F238E27FC236}">
                <a16:creationId xmlns:a16="http://schemas.microsoft.com/office/drawing/2014/main" id="{01C9FA79-3613-A54D-BDD6-7D791CC00AEE}"/>
              </a:ext>
            </a:extLst>
          </p:cNvPr>
          <p:cNvSpPr>
            <a:spLocks noChangeArrowheads="1"/>
          </p:cNvSpPr>
          <p:nvPr/>
        </p:nvSpPr>
        <p:spPr bwMode="auto">
          <a:xfrm>
            <a:off x="2312988" y="4652964"/>
            <a:ext cx="6350" cy="1112837"/>
          </a:xfrm>
          <a:prstGeom prst="rect">
            <a:avLst/>
          </a:prstGeom>
          <a:solidFill>
            <a:srgbClr val="007D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70" name="Rectangle 54">
            <a:extLst>
              <a:ext uri="{FF2B5EF4-FFF2-40B4-BE49-F238E27FC236}">
                <a16:creationId xmlns:a16="http://schemas.microsoft.com/office/drawing/2014/main" id="{46B35C22-A471-BF4A-9989-6F3C8CB54976}"/>
              </a:ext>
            </a:extLst>
          </p:cNvPr>
          <p:cNvSpPr>
            <a:spLocks noChangeArrowheads="1"/>
          </p:cNvSpPr>
          <p:nvPr/>
        </p:nvSpPr>
        <p:spPr bwMode="auto">
          <a:xfrm>
            <a:off x="2319339" y="4652964"/>
            <a:ext cx="7937" cy="1112837"/>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71" name="Rectangle 55">
            <a:extLst>
              <a:ext uri="{FF2B5EF4-FFF2-40B4-BE49-F238E27FC236}">
                <a16:creationId xmlns:a16="http://schemas.microsoft.com/office/drawing/2014/main" id="{05830714-D75C-7D4F-9163-904D1C9A7075}"/>
              </a:ext>
            </a:extLst>
          </p:cNvPr>
          <p:cNvSpPr>
            <a:spLocks noChangeArrowheads="1"/>
          </p:cNvSpPr>
          <p:nvPr/>
        </p:nvSpPr>
        <p:spPr bwMode="auto">
          <a:xfrm>
            <a:off x="2327275" y="4652964"/>
            <a:ext cx="7938" cy="1112837"/>
          </a:xfrm>
          <a:prstGeom prst="rect">
            <a:avLst/>
          </a:prstGeom>
          <a:solidFill>
            <a:srgbClr val="0082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72" name="Rectangle 56">
            <a:extLst>
              <a:ext uri="{FF2B5EF4-FFF2-40B4-BE49-F238E27FC236}">
                <a16:creationId xmlns:a16="http://schemas.microsoft.com/office/drawing/2014/main" id="{7356F534-7621-1540-B82D-12B50F0624E2}"/>
              </a:ext>
            </a:extLst>
          </p:cNvPr>
          <p:cNvSpPr>
            <a:spLocks noChangeArrowheads="1"/>
          </p:cNvSpPr>
          <p:nvPr/>
        </p:nvSpPr>
        <p:spPr bwMode="auto">
          <a:xfrm>
            <a:off x="2335214" y="4652964"/>
            <a:ext cx="7937" cy="1112837"/>
          </a:xfrm>
          <a:prstGeom prst="rect">
            <a:avLst/>
          </a:prstGeom>
          <a:solidFill>
            <a:srgbClr val="00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73" name="Rectangle 57">
            <a:extLst>
              <a:ext uri="{FF2B5EF4-FFF2-40B4-BE49-F238E27FC236}">
                <a16:creationId xmlns:a16="http://schemas.microsoft.com/office/drawing/2014/main" id="{0C948F03-B197-9940-BECA-3F5A467AFD06}"/>
              </a:ext>
            </a:extLst>
          </p:cNvPr>
          <p:cNvSpPr>
            <a:spLocks noChangeArrowheads="1"/>
          </p:cNvSpPr>
          <p:nvPr/>
        </p:nvSpPr>
        <p:spPr bwMode="auto">
          <a:xfrm>
            <a:off x="2343150" y="4652964"/>
            <a:ext cx="7938" cy="1112837"/>
          </a:xfrm>
          <a:prstGeom prst="rect">
            <a:avLst/>
          </a:prstGeom>
          <a:solidFill>
            <a:srgbClr val="00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74" name="Rectangle 58">
            <a:extLst>
              <a:ext uri="{FF2B5EF4-FFF2-40B4-BE49-F238E27FC236}">
                <a16:creationId xmlns:a16="http://schemas.microsoft.com/office/drawing/2014/main" id="{DBDEAAF5-E1CF-B54A-ACDE-BEFB477EBC3D}"/>
              </a:ext>
            </a:extLst>
          </p:cNvPr>
          <p:cNvSpPr>
            <a:spLocks noChangeArrowheads="1"/>
          </p:cNvSpPr>
          <p:nvPr/>
        </p:nvSpPr>
        <p:spPr bwMode="auto">
          <a:xfrm>
            <a:off x="2351088" y="4652964"/>
            <a:ext cx="6350" cy="1112837"/>
          </a:xfrm>
          <a:prstGeom prst="rect">
            <a:avLst/>
          </a:prstGeom>
          <a:solidFill>
            <a:srgbClr val="00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75" name="Rectangle 59">
            <a:extLst>
              <a:ext uri="{FF2B5EF4-FFF2-40B4-BE49-F238E27FC236}">
                <a16:creationId xmlns:a16="http://schemas.microsoft.com/office/drawing/2014/main" id="{B80B7565-291A-5C46-ABE5-3508E3B3E1BA}"/>
              </a:ext>
            </a:extLst>
          </p:cNvPr>
          <p:cNvSpPr>
            <a:spLocks noChangeArrowheads="1"/>
          </p:cNvSpPr>
          <p:nvPr/>
        </p:nvSpPr>
        <p:spPr bwMode="auto">
          <a:xfrm>
            <a:off x="2357439" y="4652964"/>
            <a:ext cx="7937" cy="1112837"/>
          </a:xfrm>
          <a:prstGeom prst="rect">
            <a:avLst/>
          </a:prstGeom>
          <a:solidFill>
            <a:srgbClr val="00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76" name="Rectangle 60">
            <a:extLst>
              <a:ext uri="{FF2B5EF4-FFF2-40B4-BE49-F238E27FC236}">
                <a16:creationId xmlns:a16="http://schemas.microsoft.com/office/drawing/2014/main" id="{85C0A93E-144A-4443-842F-A5F39A5292AD}"/>
              </a:ext>
            </a:extLst>
          </p:cNvPr>
          <p:cNvSpPr>
            <a:spLocks noChangeArrowheads="1"/>
          </p:cNvSpPr>
          <p:nvPr/>
        </p:nvSpPr>
        <p:spPr bwMode="auto">
          <a:xfrm>
            <a:off x="2365375" y="4652964"/>
            <a:ext cx="7938" cy="1112837"/>
          </a:xfrm>
          <a:prstGeom prst="rect">
            <a:avLst/>
          </a:prstGeom>
          <a:solidFill>
            <a:srgbClr val="00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77" name="Rectangle 61">
            <a:extLst>
              <a:ext uri="{FF2B5EF4-FFF2-40B4-BE49-F238E27FC236}">
                <a16:creationId xmlns:a16="http://schemas.microsoft.com/office/drawing/2014/main" id="{E57925B2-3FAF-614A-93F5-145F8EE14166}"/>
              </a:ext>
            </a:extLst>
          </p:cNvPr>
          <p:cNvSpPr>
            <a:spLocks noChangeArrowheads="1"/>
          </p:cNvSpPr>
          <p:nvPr/>
        </p:nvSpPr>
        <p:spPr bwMode="auto">
          <a:xfrm>
            <a:off x="2373314" y="4652964"/>
            <a:ext cx="7937" cy="1112837"/>
          </a:xfrm>
          <a:prstGeom prst="rect">
            <a:avLst/>
          </a:prstGeom>
          <a:solidFill>
            <a:srgbClr val="008E8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78" name="Rectangle 62">
            <a:extLst>
              <a:ext uri="{FF2B5EF4-FFF2-40B4-BE49-F238E27FC236}">
                <a16:creationId xmlns:a16="http://schemas.microsoft.com/office/drawing/2014/main" id="{853F1C28-DB12-484A-926B-F48BBA34F4B2}"/>
              </a:ext>
            </a:extLst>
          </p:cNvPr>
          <p:cNvSpPr>
            <a:spLocks noChangeArrowheads="1"/>
          </p:cNvSpPr>
          <p:nvPr/>
        </p:nvSpPr>
        <p:spPr bwMode="auto">
          <a:xfrm>
            <a:off x="2381250" y="4652964"/>
            <a:ext cx="7938" cy="1112837"/>
          </a:xfrm>
          <a:prstGeom prst="rect">
            <a:avLst/>
          </a:prstGeom>
          <a:solidFill>
            <a:srgbClr val="00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79" name="Rectangle 63">
            <a:extLst>
              <a:ext uri="{FF2B5EF4-FFF2-40B4-BE49-F238E27FC236}">
                <a16:creationId xmlns:a16="http://schemas.microsoft.com/office/drawing/2014/main" id="{A5EEF7EB-B31D-5D48-A3A2-76F70AC35222}"/>
              </a:ext>
            </a:extLst>
          </p:cNvPr>
          <p:cNvSpPr>
            <a:spLocks noChangeArrowheads="1"/>
          </p:cNvSpPr>
          <p:nvPr/>
        </p:nvSpPr>
        <p:spPr bwMode="auto">
          <a:xfrm>
            <a:off x="2389189" y="4652964"/>
            <a:ext cx="14287" cy="1112837"/>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80" name="Rectangle 64">
            <a:extLst>
              <a:ext uri="{FF2B5EF4-FFF2-40B4-BE49-F238E27FC236}">
                <a16:creationId xmlns:a16="http://schemas.microsoft.com/office/drawing/2014/main" id="{4A5EE557-8CFB-A04E-9A15-41639EFEA282}"/>
              </a:ext>
            </a:extLst>
          </p:cNvPr>
          <p:cNvSpPr>
            <a:spLocks noChangeArrowheads="1"/>
          </p:cNvSpPr>
          <p:nvPr/>
        </p:nvSpPr>
        <p:spPr bwMode="auto">
          <a:xfrm>
            <a:off x="2403475" y="4652964"/>
            <a:ext cx="7938" cy="1112837"/>
          </a:xfrm>
          <a:prstGeom prst="rect">
            <a:avLst/>
          </a:prstGeom>
          <a:solidFill>
            <a:srgbClr val="00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81" name="Rectangle 65">
            <a:extLst>
              <a:ext uri="{FF2B5EF4-FFF2-40B4-BE49-F238E27FC236}">
                <a16:creationId xmlns:a16="http://schemas.microsoft.com/office/drawing/2014/main" id="{06DABE19-5051-2840-98BC-54DC419DB882}"/>
              </a:ext>
            </a:extLst>
          </p:cNvPr>
          <p:cNvSpPr>
            <a:spLocks noChangeArrowheads="1"/>
          </p:cNvSpPr>
          <p:nvPr/>
        </p:nvSpPr>
        <p:spPr bwMode="auto">
          <a:xfrm>
            <a:off x="2411414" y="4652964"/>
            <a:ext cx="15875" cy="1112837"/>
          </a:xfrm>
          <a:prstGeom prst="rect">
            <a:avLst/>
          </a:prstGeom>
          <a:solidFill>
            <a:srgbClr val="00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82" name="Rectangle 66">
            <a:extLst>
              <a:ext uri="{FF2B5EF4-FFF2-40B4-BE49-F238E27FC236}">
                <a16:creationId xmlns:a16="http://schemas.microsoft.com/office/drawing/2014/main" id="{CB9DA1F6-3266-6847-A5F7-B2E81B614BD3}"/>
              </a:ext>
            </a:extLst>
          </p:cNvPr>
          <p:cNvSpPr>
            <a:spLocks noChangeArrowheads="1"/>
          </p:cNvSpPr>
          <p:nvPr/>
        </p:nvSpPr>
        <p:spPr bwMode="auto">
          <a:xfrm>
            <a:off x="2427288" y="4652964"/>
            <a:ext cx="6350" cy="1112837"/>
          </a:xfrm>
          <a:prstGeom prst="rect">
            <a:avLst/>
          </a:prstGeom>
          <a:solidFill>
            <a:srgbClr val="00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83" name="Rectangle 67">
            <a:extLst>
              <a:ext uri="{FF2B5EF4-FFF2-40B4-BE49-F238E27FC236}">
                <a16:creationId xmlns:a16="http://schemas.microsoft.com/office/drawing/2014/main" id="{C76275F1-7C1F-F74C-B4C9-AC4A803C0B6D}"/>
              </a:ext>
            </a:extLst>
          </p:cNvPr>
          <p:cNvSpPr>
            <a:spLocks noChangeArrowheads="1"/>
          </p:cNvSpPr>
          <p:nvPr/>
        </p:nvSpPr>
        <p:spPr bwMode="auto">
          <a:xfrm>
            <a:off x="2433639" y="4652964"/>
            <a:ext cx="15875" cy="1112837"/>
          </a:xfrm>
          <a:prstGeom prst="rect">
            <a:avLst/>
          </a:prstGeom>
          <a:solidFill>
            <a:srgbClr val="00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84" name="Rectangle 68">
            <a:extLst>
              <a:ext uri="{FF2B5EF4-FFF2-40B4-BE49-F238E27FC236}">
                <a16:creationId xmlns:a16="http://schemas.microsoft.com/office/drawing/2014/main" id="{232FC12E-5E83-5D4A-BBF9-6EB690B4DF05}"/>
              </a:ext>
            </a:extLst>
          </p:cNvPr>
          <p:cNvSpPr>
            <a:spLocks noChangeArrowheads="1"/>
          </p:cNvSpPr>
          <p:nvPr/>
        </p:nvSpPr>
        <p:spPr bwMode="auto">
          <a:xfrm>
            <a:off x="2449514" y="4652964"/>
            <a:ext cx="7937" cy="1112837"/>
          </a:xfrm>
          <a:prstGeom prst="rect">
            <a:avLst/>
          </a:prstGeom>
          <a:solidFill>
            <a:srgbClr val="0097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85" name="Rectangle 69">
            <a:extLst>
              <a:ext uri="{FF2B5EF4-FFF2-40B4-BE49-F238E27FC236}">
                <a16:creationId xmlns:a16="http://schemas.microsoft.com/office/drawing/2014/main" id="{FF4DF402-8302-EC4E-877F-A91F9BAFCCBF}"/>
              </a:ext>
            </a:extLst>
          </p:cNvPr>
          <p:cNvSpPr>
            <a:spLocks noChangeArrowheads="1"/>
          </p:cNvSpPr>
          <p:nvPr/>
        </p:nvSpPr>
        <p:spPr bwMode="auto">
          <a:xfrm>
            <a:off x="2457451" y="4652964"/>
            <a:ext cx="22225" cy="1112837"/>
          </a:xfrm>
          <a:prstGeom prst="rect">
            <a:avLst/>
          </a:prstGeom>
          <a:solidFill>
            <a:srgbClr val="00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86" name="Rectangle 70">
            <a:extLst>
              <a:ext uri="{FF2B5EF4-FFF2-40B4-BE49-F238E27FC236}">
                <a16:creationId xmlns:a16="http://schemas.microsoft.com/office/drawing/2014/main" id="{A720CE20-FCB3-DF4B-9117-AFA767B2EEF0}"/>
              </a:ext>
            </a:extLst>
          </p:cNvPr>
          <p:cNvSpPr>
            <a:spLocks noChangeArrowheads="1"/>
          </p:cNvSpPr>
          <p:nvPr/>
        </p:nvSpPr>
        <p:spPr bwMode="auto">
          <a:xfrm>
            <a:off x="2479676" y="4652964"/>
            <a:ext cx="15875" cy="1112837"/>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87" name="Rectangle 71">
            <a:extLst>
              <a:ext uri="{FF2B5EF4-FFF2-40B4-BE49-F238E27FC236}">
                <a16:creationId xmlns:a16="http://schemas.microsoft.com/office/drawing/2014/main" id="{7C3B7516-515F-8E43-8CA1-07C677249C3D}"/>
              </a:ext>
            </a:extLst>
          </p:cNvPr>
          <p:cNvSpPr>
            <a:spLocks noChangeArrowheads="1"/>
          </p:cNvSpPr>
          <p:nvPr/>
        </p:nvSpPr>
        <p:spPr bwMode="auto">
          <a:xfrm>
            <a:off x="2495551" y="4652964"/>
            <a:ext cx="22225" cy="1112837"/>
          </a:xfrm>
          <a:prstGeom prst="rect">
            <a:avLst/>
          </a:prstGeom>
          <a:solidFill>
            <a:srgbClr val="00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88" name="Rectangle 72">
            <a:extLst>
              <a:ext uri="{FF2B5EF4-FFF2-40B4-BE49-F238E27FC236}">
                <a16:creationId xmlns:a16="http://schemas.microsoft.com/office/drawing/2014/main" id="{99300E65-A257-824B-8711-751FD54614C4}"/>
              </a:ext>
            </a:extLst>
          </p:cNvPr>
          <p:cNvSpPr>
            <a:spLocks noChangeArrowheads="1"/>
          </p:cNvSpPr>
          <p:nvPr/>
        </p:nvSpPr>
        <p:spPr bwMode="auto">
          <a:xfrm>
            <a:off x="2517775" y="4652964"/>
            <a:ext cx="7938" cy="1112837"/>
          </a:xfrm>
          <a:prstGeom prst="rect">
            <a:avLst/>
          </a:prstGeom>
          <a:solidFill>
            <a:srgbClr val="0097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89" name="Rectangle 73">
            <a:extLst>
              <a:ext uri="{FF2B5EF4-FFF2-40B4-BE49-F238E27FC236}">
                <a16:creationId xmlns:a16="http://schemas.microsoft.com/office/drawing/2014/main" id="{100C0074-D818-6741-B527-C289AC566B92}"/>
              </a:ext>
            </a:extLst>
          </p:cNvPr>
          <p:cNvSpPr>
            <a:spLocks noChangeArrowheads="1"/>
          </p:cNvSpPr>
          <p:nvPr/>
        </p:nvSpPr>
        <p:spPr bwMode="auto">
          <a:xfrm>
            <a:off x="2525714" y="4652964"/>
            <a:ext cx="15875" cy="1112837"/>
          </a:xfrm>
          <a:prstGeom prst="rect">
            <a:avLst/>
          </a:prstGeom>
          <a:solidFill>
            <a:srgbClr val="00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90" name="Rectangle 74">
            <a:extLst>
              <a:ext uri="{FF2B5EF4-FFF2-40B4-BE49-F238E27FC236}">
                <a16:creationId xmlns:a16="http://schemas.microsoft.com/office/drawing/2014/main" id="{7D2EB3DF-8CE8-CD4B-8CAF-6DA90628E61C}"/>
              </a:ext>
            </a:extLst>
          </p:cNvPr>
          <p:cNvSpPr>
            <a:spLocks noChangeArrowheads="1"/>
          </p:cNvSpPr>
          <p:nvPr/>
        </p:nvSpPr>
        <p:spPr bwMode="auto">
          <a:xfrm>
            <a:off x="2541588" y="4652964"/>
            <a:ext cx="6350" cy="1112837"/>
          </a:xfrm>
          <a:prstGeom prst="rect">
            <a:avLst/>
          </a:prstGeom>
          <a:solidFill>
            <a:srgbClr val="00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91" name="Rectangle 75">
            <a:extLst>
              <a:ext uri="{FF2B5EF4-FFF2-40B4-BE49-F238E27FC236}">
                <a16:creationId xmlns:a16="http://schemas.microsoft.com/office/drawing/2014/main" id="{ED2BF2F0-773D-A149-8076-654B5FAC48FC}"/>
              </a:ext>
            </a:extLst>
          </p:cNvPr>
          <p:cNvSpPr>
            <a:spLocks noChangeArrowheads="1"/>
          </p:cNvSpPr>
          <p:nvPr/>
        </p:nvSpPr>
        <p:spPr bwMode="auto">
          <a:xfrm>
            <a:off x="2547939" y="4652964"/>
            <a:ext cx="15875" cy="1112837"/>
          </a:xfrm>
          <a:prstGeom prst="rect">
            <a:avLst/>
          </a:prstGeom>
          <a:solidFill>
            <a:srgbClr val="00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92" name="Rectangle 76">
            <a:extLst>
              <a:ext uri="{FF2B5EF4-FFF2-40B4-BE49-F238E27FC236}">
                <a16:creationId xmlns:a16="http://schemas.microsoft.com/office/drawing/2014/main" id="{55689BB4-D416-6749-B4A1-39BE60AF73EA}"/>
              </a:ext>
            </a:extLst>
          </p:cNvPr>
          <p:cNvSpPr>
            <a:spLocks noChangeArrowheads="1"/>
          </p:cNvSpPr>
          <p:nvPr/>
        </p:nvSpPr>
        <p:spPr bwMode="auto">
          <a:xfrm>
            <a:off x="2563814" y="4652964"/>
            <a:ext cx="7937" cy="1112837"/>
          </a:xfrm>
          <a:prstGeom prst="rect">
            <a:avLst/>
          </a:prstGeom>
          <a:solidFill>
            <a:srgbClr val="00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93" name="Rectangle 77">
            <a:extLst>
              <a:ext uri="{FF2B5EF4-FFF2-40B4-BE49-F238E27FC236}">
                <a16:creationId xmlns:a16="http://schemas.microsoft.com/office/drawing/2014/main" id="{9FBAF208-709F-9644-833F-CBB29A41C6B8}"/>
              </a:ext>
            </a:extLst>
          </p:cNvPr>
          <p:cNvSpPr>
            <a:spLocks noChangeArrowheads="1"/>
          </p:cNvSpPr>
          <p:nvPr/>
        </p:nvSpPr>
        <p:spPr bwMode="auto">
          <a:xfrm>
            <a:off x="2571750" y="4652964"/>
            <a:ext cx="14288" cy="1112837"/>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94" name="Rectangle 78">
            <a:extLst>
              <a:ext uri="{FF2B5EF4-FFF2-40B4-BE49-F238E27FC236}">
                <a16:creationId xmlns:a16="http://schemas.microsoft.com/office/drawing/2014/main" id="{3C308928-731A-CB4C-8704-6DF25F359068}"/>
              </a:ext>
            </a:extLst>
          </p:cNvPr>
          <p:cNvSpPr>
            <a:spLocks noChangeArrowheads="1"/>
          </p:cNvSpPr>
          <p:nvPr/>
        </p:nvSpPr>
        <p:spPr bwMode="auto">
          <a:xfrm>
            <a:off x="2586039" y="4652964"/>
            <a:ext cx="7937" cy="1112837"/>
          </a:xfrm>
          <a:prstGeom prst="rect">
            <a:avLst/>
          </a:prstGeom>
          <a:solidFill>
            <a:srgbClr val="00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95" name="Rectangle 79">
            <a:extLst>
              <a:ext uri="{FF2B5EF4-FFF2-40B4-BE49-F238E27FC236}">
                <a16:creationId xmlns:a16="http://schemas.microsoft.com/office/drawing/2014/main" id="{44746BA1-775F-564D-80F2-1622DEC27C26}"/>
              </a:ext>
            </a:extLst>
          </p:cNvPr>
          <p:cNvSpPr>
            <a:spLocks noChangeArrowheads="1"/>
          </p:cNvSpPr>
          <p:nvPr/>
        </p:nvSpPr>
        <p:spPr bwMode="auto">
          <a:xfrm>
            <a:off x="2593975" y="4652964"/>
            <a:ext cx="7938" cy="1112837"/>
          </a:xfrm>
          <a:prstGeom prst="rect">
            <a:avLst/>
          </a:prstGeom>
          <a:solidFill>
            <a:srgbClr val="008E8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96" name="Rectangle 80">
            <a:extLst>
              <a:ext uri="{FF2B5EF4-FFF2-40B4-BE49-F238E27FC236}">
                <a16:creationId xmlns:a16="http://schemas.microsoft.com/office/drawing/2014/main" id="{559981F1-DB96-314E-B769-D8627F85878A}"/>
              </a:ext>
            </a:extLst>
          </p:cNvPr>
          <p:cNvSpPr>
            <a:spLocks noChangeArrowheads="1"/>
          </p:cNvSpPr>
          <p:nvPr/>
        </p:nvSpPr>
        <p:spPr bwMode="auto">
          <a:xfrm>
            <a:off x="2601914" y="4652964"/>
            <a:ext cx="7937" cy="1112837"/>
          </a:xfrm>
          <a:prstGeom prst="rect">
            <a:avLst/>
          </a:prstGeom>
          <a:solidFill>
            <a:srgbClr val="00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97" name="Rectangle 81">
            <a:extLst>
              <a:ext uri="{FF2B5EF4-FFF2-40B4-BE49-F238E27FC236}">
                <a16:creationId xmlns:a16="http://schemas.microsoft.com/office/drawing/2014/main" id="{075C5CCE-C2F4-E340-8D4E-57B8C5BBAA5C}"/>
              </a:ext>
            </a:extLst>
          </p:cNvPr>
          <p:cNvSpPr>
            <a:spLocks noChangeArrowheads="1"/>
          </p:cNvSpPr>
          <p:nvPr/>
        </p:nvSpPr>
        <p:spPr bwMode="auto">
          <a:xfrm>
            <a:off x="2609850" y="4652964"/>
            <a:ext cx="7938" cy="1112837"/>
          </a:xfrm>
          <a:prstGeom prst="rect">
            <a:avLst/>
          </a:prstGeom>
          <a:solidFill>
            <a:srgbClr val="00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98" name="Rectangle 82">
            <a:extLst>
              <a:ext uri="{FF2B5EF4-FFF2-40B4-BE49-F238E27FC236}">
                <a16:creationId xmlns:a16="http://schemas.microsoft.com/office/drawing/2014/main" id="{34AB57AF-7FAE-6C42-B840-421BDD792AE2}"/>
              </a:ext>
            </a:extLst>
          </p:cNvPr>
          <p:cNvSpPr>
            <a:spLocks noChangeArrowheads="1"/>
          </p:cNvSpPr>
          <p:nvPr/>
        </p:nvSpPr>
        <p:spPr bwMode="auto">
          <a:xfrm>
            <a:off x="2617788" y="4652964"/>
            <a:ext cx="6350" cy="1112837"/>
          </a:xfrm>
          <a:prstGeom prst="rect">
            <a:avLst/>
          </a:prstGeom>
          <a:solidFill>
            <a:srgbClr val="00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699" name="Rectangle 83">
            <a:extLst>
              <a:ext uri="{FF2B5EF4-FFF2-40B4-BE49-F238E27FC236}">
                <a16:creationId xmlns:a16="http://schemas.microsoft.com/office/drawing/2014/main" id="{EAA61B2C-E86F-594E-98FD-8D363A444C1F}"/>
              </a:ext>
            </a:extLst>
          </p:cNvPr>
          <p:cNvSpPr>
            <a:spLocks noChangeArrowheads="1"/>
          </p:cNvSpPr>
          <p:nvPr/>
        </p:nvSpPr>
        <p:spPr bwMode="auto">
          <a:xfrm>
            <a:off x="2624139" y="4652964"/>
            <a:ext cx="7937" cy="1112837"/>
          </a:xfrm>
          <a:prstGeom prst="rect">
            <a:avLst/>
          </a:prstGeom>
          <a:solidFill>
            <a:srgbClr val="00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00" name="Rectangle 84">
            <a:extLst>
              <a:ext uri="{FF2B5EF4-FFF2-40B4-BE49-F238E27FC236}">
                <a16:creationId xmlns:a16="http://schemas.microsoft.com/office/drawing/2014/main" id="{E84EFEB0-B9C2-CB48-AA06-DE1EA4E5DF60}"/>
              </a:ext>
            </a:extLst>
          </p:cNvPr>
          <p:cNvSpPr>
            <a:spLocks noChangeArrowheads="1"/>
          </p:cNvSpPr>
          <p:nvPr/>
        </p:nvSpPr>
        <p:spPr bwMode="auto">
          <a:xfrm>
            <a:off x="2632075" y="4652964"/>
            <a:ext cx="7938" cy="1112837"/>
          </a:xfrm>
          <a:prstGeom prst="rect">
            <a:avLst/>
          </a:prstGeom>
          <a:solidFill>
            <a:srgbClr val="00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01" name="Rectangle 85">
            <a:extLst>
              <a:ext uri="{FF2B5EF4-FFF2-40B4-BE49-F238E27FC236}">
                <a16:creationId xmlns:a16="http://schemas.microsoft.com/office/drawing/2014/main" id="{8F07AA89-198E-534E-810A-F1B509095A0D}"/>
              </a:ext>
            </a:extLst>
          </p:cNvPr>
          <p:cNvSpPr>
            <a:spLocks noChangeArrowheads="1"/>
          </p:cNvSpPr>
          <p:nvPr/>
        </p:nvSpPr>
        <p:spPr bwMode="auto">
          <a:xfrm>
            <a:off x="2640014" y="4652964"/>
            <a:ext cx="7937" cy="1112837"/>
          </a:xfrm>
          <a:prstGeom prst="rect">
            <a:avLst/>
          </a:prstGeom>
          <a:solidFill>
            <a:srgbClr val="0082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02" name="Rectangle 86">
            <a:extLst>
              <a:ext uri="{FF2B5EF4-FFF2-40B4-BE49-F238E27FC236}">
                <a16:creationId xmlns:a16="http://schemas.microsoft.com/office/drawing/2014/main" id="{627A7BB0-8520-E143-ACB3-B97C872ECC16}"/>
              </a:ext>
            </a:extLst>
          </p:cNvPr>
          <p:cNvSpPr>
            <a:spLocks noChangeArrowheads="1"/>
          </p:cNvSpPr>
          <p:nvPr/>
        </p:nvSpPr>
        <p:spPr bwMode="auto">
          <a:xfrm>
            <a:off x="2647950" y="4652964"/>
            <a:ext cx="7938" cy="1112837"/>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03" name="Rectangle 87">
            <a:extLst>
              <a:ext uri="{FF2B5EF4-FFF2-40B4-BE49-F238E27FC236}">
                <a16:creationId xmlns:a16="http://schemas.microsoft.com/office/drawing/2014/main" id="{118E2656-96D7-BB41-9264-6C4FFA277DD9}"/>
              </a:ext>
            </a:extLst>
          </p:cNvPr>
          <p:cNvSpPr>
            <a:spLocks noChangeArrowheads="1"/>
          </p:cNvSpPr>
          <p:nvPr/>
        </p:nvSpPr>
        <p:spPr bwMode="auto">
          <a:xfrm>
            <a:off x="2655888" y="4652964"/>
            <a:ext cx="6350" cy="1112837"/>
          </a:xfrm>
          <a:prstGeom prst="rect">
            <a:avLst/>
          </a:prstGeom>
          <a:solidFill>
            <a:srgbClr val="007D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04" name="Rectangle 88">
            <a:extLst>
              <a:ext uri="{FF2B5EF4-FFF2-40B4-BE49-F238E27FC236}">
                <a16:creationId xmlns:a16="http://schemas.microsoft.com/office/drawing/2014/main" id="{35EC9FBD-924E-0C42-AC65-BE875B4577DE}"/>
              </a:ext>
            </a:extLst>
          </p:cNvPr>
          <p:cNvSpPr>
            <a:spLocks noChangeArrowheads="1"/>
          </p:cNvSpPr>
          <p:nvPr/>
        </p:nvSpPr>
        <p:spPr bwMode="auto">
          <a:xfrm>
            <a:off x="2662239" y="4652964"/>
            <a:ext cx="7937" cy="1112837"/>
          </a:xfrm>
          <a:prstGeom prst="rect">
            <a:avLst/>
          </a:prstGeom>
          <a:solidFill>
            <a:srgbClr val="007B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05" name="Rectangle 89">
            <a:extLst>
              <a:ext uri="{FF2B5EF4-FFF2-40B4-BE49-F238E27FC236}">
                <a16:creationId xmlns:a16="http://schemas.microsoft.com/office/drawing/2014/main" id="{9645BBBE-B434-784D-BBAA-36116FA0F11C}"/>
              </a:ext>
            </a:extLst>
          </p:cNvPr>
          <p:cNvSpPr>
            <a:spLocks noChangeArrowheads="1"/>
          </p:cNvSpPr>
          <p:nvPr/>
        </p:nvSpPr>
        <p:spPr bwMode="auto">
          <a:xfrm>
            <a:off x="2670175" y="4652964"/>
            <a:ext cx="7938" cy="1112837"/>
          </a:xfrm>
          <a:prstGeom prst="rect">
            <a:avLst/>
          </a:prstGeom>
          <a:solidFill>
            <a:srgbClr val="0079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06" name="Rectangle 90">
            <a:extLst>
              <a:ext uri="{FF2B5EF4-FFF2-40B4-BE49-F238E27FC236}">
                <a16:creationId xmlns:a16="http://schemas.microsoft.com/office/drawing/2014/main" id="{04574683-D35C-5D42-950D-A318C115E8DF}"/>
              </a:ext>
            </a:extLst>
          </p:cNvPr>
          <p:cNvSpPr>
            <a:spLocks noChangeArrowheads="1"/>
          </p:cNvSpPr>
          <p:nvPr/>
        </p:nvSpPr>
        <p:spPr bwMode="auto">
          <a:xfrm>
            <a:off x="2678114" y="4652964"/>
            <a:ext cx="7937" cy="1112837"/>
          </a:xfrm>
          <a:prstGeom prst="rect">
            <a:avLst/>
          </a:prstGeom>
          <a:solidFill>
            <a:srgbClr val="00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07" name="Rectangle 91">
            <a:extLst>
              <a:ext uri="{FF2B5EF4-FFF2-40B4-BE49-F238E27FC236}">
                <a16:creationId xmlns:a16="http://schemas.microsoft.com/office/drawing/2014/main" id="{49F866DD-0E07-1F42-A80A-5220AFE744F7}"/>
              </a:ext>
            </a:extLst>
          </p:cNvPr>
          <p:cNvSpPr>
            <a:spLocks noChangeArrowheads="1"/>
          </p:cNvSpPr>
          <p:nvPr/>
        </p:nvSpPr>
        <p:spPr bwMode="auto">
          <a:xfrm>
            <a:off x="2686050" y="4652964"/>
            <a:ext cx="7938" cy="1112837"/>
          </a:xfrm>
          <a:prstGeom prst="rect">
            <a:avLst/>
          </a:prstGeom>
          <a:solidFill>
            <a:srgbClr val="00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08" name="Rectangle 92">
            <a:extLst>
              <a:ext uri="{FF2B5EF4-FFF2-40B4-BE49-F238E27FC236}">
                <a16:creationId xmlns:a16="http://schemas.microsoft.com/office/drawing/2014/main" id="{A03F0E8F-C70D-794A-8B71-AE2B241B071B}"/>
              </a:ext>
            </a:extLst>
          </p:cNvPr>
          <p:cNvSpPr>
            <a:spLocks noChangeArrowheads="1"/>
          </p:cNvSpPr>
          <p:nvPr/>
        </p:nvSpPr>
        <p:spPr bwMode="auto">
          <a:xfrm>
            <a:off x="2693988" y="4652964"/>
            <a:ext cx="6350" cy="1112837"/>
          </a:xfrm>
          <a:prstGeom prst="rect">
            <a:avLst/>
          </a:prstGeom>
          <a:solidFill>
            <a:srgbClr val="0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09" name="Rectangle 93">
            <a:extLst>
              <a:ext uri="{FF2B5EF4-FFF2-40B4-BE49-F238E27FC236}">
                <a16:creationId xmlns:a16="http://schemas.microsoft.com/office/drawing/2014/main" id="{6A7BD7F9-782E-9143-A29B-2516527CFA26}"/>
              </a:ext>
            </a:extLst>
          </p:cNvPr>
          <p:cNvSpPr>
            <a:spLocks noChangeArrowheads="1"/>
          </p:cNvSpPr>
          <p:nvPr/>
        </p:nvSpPr>
        <p:spPr bwMode="auto">
          <a:xfrm>
            <a:off x="2700339" y="4652964"/>
            <a:ext cx="7937" cy="1112837"/>
          </a:xfrm>
          <a:prstGeom prst="rect">
            <a:avLst/>
          </a:prstGeom>
          <a:solidFill>
            <a:srgbClr val="00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10" name="Rectangle 94">
            <a:extLst>
              <a:ext uri="{FF2B5EF4-FFF2-40B4-BE49-F238E27FC236}">
                <a16:creationId xmlns:a16="http://schemas.microsoft.com/office/drawing/2014/main" id="{55155761-D92F-2144-9FB9-7F8C6B2072A5}"/>
              </a:ext>
            </a:extLst>
          </p:cNvPr>
          <p:cNvSpPr>
            <a:spLocks noChangeArrowheads="1"/>
          </p:cNvSpPr>
          <p:nvPr/>
        </p:nvSpPr>
        <p:spPr bwMode="auto">
          <a:xfrm>
            <a:off x="2708275" y="4652964"/>
            <a:ext cx="7938" cy="1112837"/>
          </a:xfrm>
          <a:prstGeom prst="rect">
            <a:avLst/>
          </a:prstGeom>
          <a:solidFill>
            <a:srgbClr val="00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11" name="Rectangle 95">
            <a:extLst>
              <a:ext uri="{FF2B5EF4-FFF2-40B4-BE49-F238E27FC236}">
                <a16:creationId xmlns:a16="http://schemas.microsoft.com/office/drawing/2014/main" id="{AFB45323-DE95-6944-99AE-660AD605662A}"/>
              </a:ext>
            </a:extLst>
          </p:cNvPr>
          <p:cNvSpPr>
            <a:spLocks noChangeArrowheads="1"/>
          </p:cNvSpPr>
          <p:nvPr/>
        </p:nvSpPr>
        <p:spPr bwMode="auto">
          <a:xfrm>
            <a:off x="2716214" y="4652964"/>
            <a:ext cx="7937" cy="1112837"/>
          </a:xfrm>
          <a:prstGeom prst="rect">
            <a:avLst/>
          </a:prstGeom>
          <a:solidFill>
            <a:srgbClr val="0068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12" name="Rectangle 96">
            <a:extLst>
              <a:ext uri="{FF2B5EF4-FFF2-40B4-BE49-F238E27FC236}">
                <a16:creationId xmlns:a16="http://schemas.microsoft.com/office/drawing/2014/main" id="{2E86FF83-A23F-3E40-83FB-C18C311EEABC}"/>
              </a:ext>
            </a:extLst>
          </p:cNvPr>
          <p:cNvSpPr>
            <a:spLocks noChangeArrowheads="1"/>
          </p:cNvSpPr>
          <p:nvPr/>
        </p:nvSpPr>
        <p:spPr bwMode="auto">
          <a:xfrm>
            <a:off x="2724150" y="4652964"/>
            <a:ext cx="7938" cy="1112837"/>
          </a:xfrm>
          <a:prstGeom prst="rect">
            <a:avLst/>
          </a:prstGeom>
          <a:solidFill>
            <a:srgbClr val="00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13" name="Rectangle 97">
            <a:extLst>
              <a:ext uri="{FF2B5EF4-FFF2-40B4-BE49-F238E27FC236}">
                <a16:creationId xmlns:a16="http://schemas.microsoft.com/office/drawing/2014/main" id="{B541297A-D3BD-034C-8D7F-F09AED1642E9}"/>
              </a:ext>
            </a:extLst>
          </p:cNvPr>
          <p:cNvSpPr>
            <a:spLocks noChangeArrowheads="1"/>
          </p:cNvSpPr>
          <p:nvPr/>
        </p:nvSpPr>
        <p:spPr bwMode="auto">
          <a:xfrm>
            <a:off x="2732088" y="4652964"/>
            <a:ext cx="6350" cy="1112837"/>
          </a:xfrm>
          <a:prstGeom prst="rect">
            <a:avLst/>
          </a:prstGeom>
          <a:solidFill>
            <a:srgbClr val="00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14" name="Rectangle 98">
            <a:extLst>
              <a:ext uri="{FF2B5EF4-FFF2-40B4-BE49-F238E27FC236}">
                <a16:creationId xmlns:a16="http://schemas.microsoft.com/office/drawing/2014/main" id="{D2813ABB-7946-C743-AA4D-B51A607EE52B}"/>
              </a:ext>
            </a:extLst>
          </p:cNvPr>
          <p:cNvSpPr>
            <a:spLocks noChangeArrowheads="1"/>
          </p:cNvSpPr>
          <p:nvPr/>
        </p:nvSpPr>
        <p:spPr bwMode="auto">
          <a:xfrm>
            <a:off x="2738439" y="4652964"/>
            <a:ext cx="7937" cy="1112837"/>
          </a:xfrm>
          <a:prstGeom prst="rect">
            <a:avLst/>
          </a:prstGeom>
          <a:solidFill>
            <a:srgbClr val="00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15" name="Rectangle 99">
            <a:extLst>
              <a:ext uri="{FF2B5EF4-FFF2-40B4-BE49-F238E27FC236}">
                <a16:creationId xmlns:a16="http://schemas.microsoft.com/office/drawing/2014/main" id="{279C76B3-3A05-AD4A-9D5F-042AB05F7A42}"/>
              </a:ext>
            </a:extLst>
          </p:cNvPr>
          <p:cNvSpPr>
            <a:spLocks noChangeArrowheads="1"/>
          </p:cNvSpPr>
          <p:nvPr/>
        </p:nvSpPr>
        <p:spPr bwMode="auto">
          <a:xfrm>
            <a:off x="2746375" y="4652964"/>
            <a:ext cx="7938" cy="1112837"/>
          </a:xfrm>
          <a:prstGeom prst="rect">
            <a:avLst/>
          </a:prstGeom>
          <a:solidFill>
            <a:srgbClr val="00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16" name="Rectangle 100">
            <a:extLst>
              <a:ext uri="{FF2B5EF4-FFF2-40B4-BE49-F238E27FC236}">
                <a16:creationId xmlns:a16="http://schemas.microsoft.com/office/drawing/2014/main" id="{0BDC0DFC-EB3B-0D4D-A02E-A3C0545A18CD}"/>
              </a:ext>
            </a:extLst>
          </p:cNvPr>
          <p:cNvSpPr>
            <a:spLocks noChangeArrowheads="1"/>
          </p:cNvSpPr>
          <p:nvPr/>
        </p:nvSpPr>
        <p:spPr bwMode="auto">
          <a:xfrm>
            <a:off x="2754314" y="4652964"/>
            <a:ext cx="7937" cy="1112837"/>
          </a:xfrm>
          <a:prstGeom prst="rect">
            <a:avLst/>
          </a:prstGeom>
          <a:solidFill>
            <a:srgbClr val="005B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17" name="Rectangle 101">
            <a:extLst>
              <a:ext uri="{FF2B5EF4-FFF2-40B4-BE49-F238E27FC236}">
                <a16:creationId xmlns:a16="http://schemas.microsoft.com/office/drawing/2014/main" id="{DC2E5A98-06B1-E644-841E-9891D0232E57}"/>
              </a:ext>
            </a:extLst>
          </p:cNvPr>
          <p:cNvSpPr>
            <a:spLocks noChangeArrowheads="1"/>
          </p:cNvSpPr>
          <p:nvPr/>
        </p:nvSpPr>
        <p:spPr bwMode="auto">
          <a:xfrm>
            <a:off x="2762250" y="4652964"/>
            <a:ext cx="7938" cy="1112837"/>
          </a:xfrm>
          <a:prstGeom prst="rect">
            <a:avLst/>
          </a:prstGeom>
          <a:solidFill>
            <a:srgbClr val="00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18" name="Rectangle 102">
            <a:extLst>
              <a:ext uri="{FF2B5EF4-FFF2-40B4-BE49-F238E27FC236}">
                <a16:creationId xmlns:a16="http://schemas.microsoft.com/office/drawing/2014/main" id="{2F2B2D47-C2CA-534B-A013-5909381B744B}"/>
              </a:ext>
            </a:extLst>
          </p:cNvPr>
          <p:cNvSpPr>
            <a:spLocks noChangeArrowheads="1"/>
          </p:cNvSpPr>
          <p:nvPr/>
        </p:nvSpPr>
        <p:spPr bwMode="auto">
          <a:xfrm>
            <a:off x="2770188" y="4652964"/>
            <a:ext cx="6350" cy="1112837"/>
          </a:xfrm>
          <a:prstGeom prst="rect">
            <a:avLst/>
          </a:prstGeom>
          <a:solidFill>
            <a:srgbClr val="0057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19" name="Rectangle 103">
            <a:extLst>
              <a:ext uri="{FF2B5EF4-FFF2-40B4-BE49-F238E27FC236}">
                <a16:creationId xmlns:a16="http://schemas.microsoft.com/office/drawing/2014/main" id="{FC5A217E-3068-EC41-953D-61F90B10CE76}"/>
              </a:ext>
            </a:extLst>
          </p:cNvPr>
          <p:cNvSpPr>
            <a:spLocks noChangeArrowheads="1"/>
          </p:cNvSpPr>
          <p:nvPr/>
        </p:nvSpPr>
        <p:spPr bwMode="auto">
          <a:xfrm>
            <a:off x="2776539" y="4652964"/>
            <a:ext cx="7937" cy="1112837"/>
          </a:xfrm>
          <a:prstGeom prst="rect">
            <a:avLst/>
          </a:prstGeom>
          <a:solidFill>
            <a:srgbClr val="0055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20" name="Rectangle 104">
            <a:extLst>
              <a:ext uri="{FF2B5EF4-FFF2-40B4-BE49-F238E27FC236}">
                <a16:creationId xmlns:a16="http://schemas.microsoft.com/office/drawing/2014/main" id="{B6FAD5CF-34F2-BA49-8A80-29F498FF014E}"/>
              </a:ext>
            </a:extLst>
          </p:cNvPr>
          <p:cNvSpPr>
            <a:spLocks noChangeArrowheads="1"/>
          </p:cNvSpPr>
          <p:nvPr/>
        </p:nvSpPr>
        <p:spPr bwMode="auto">
          <a:xfrm>
            <a:off x="2784475" y="4652964"/>
            <a:ext cx="7938" cy="1112837"/>
          </a:xfrm>
          <a:prstGeom prst="rect">
            <a:avLst/>
          </a:prstGeom>
          <a:solidFill>
            <a:srgbClr val="00535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21" name="Rectangle 105">
            <a:extLst>
              <a:ext uri="{FF2B5EF4-FFF2-40B4-BE49-F238E27FC236}">
                <a16:creationId xmlns:a16="http://schemas.microsoft.com/office/drawing/2014/main" id="{07B79707-5EF5-1545-8821-C157245A5386}"/>
              </a:ext>
            </a:extLst>
          </p:cNvPr>
          <p:cNvSpPr>
            <a:spLocks noChangeArrowheads="1"/>
          </p:cNvSpPr>
          <p:nvPr/>
        </p:nvSpPr>
        <p:spPr bwMode="auto">
          <a:xfrm>
            <a:off x="2792414" y="4652964"/>
            <a:ext cx="7937" cy="1112837"/>
          </a:xfrm>
          <a:prstGeom prst="rect">
            <a:avLst/>
          </a:prstGeom>
          <a:solidFill>
            <a:srgbClr val="0051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22" name="Rectangle 106">
            <a:extLst>
              <a:ext uri="{FF2B5EF4-FFF2-40B4-BE49-F238E27FC236}">
                <a16:creationId xmlns:a16="http://schemas.microsoft.com/office/drawing/2014/main" id="{9743BB84-511C-6540-AFD0-3D03A28648FA}"/>
              </a:ext>
            </a:extLst>
          </p:cNvPr>
          <p:cNvSpPr>
            <a:spLocks noChangeArrowheads="1"/>
          </p:cNvSpPr>
          <p:nvPr/>
        </p:nvSpPr>
        <p:spPr bwMode="auto">
          <a:xfrm>
            <a:off x="2800350" y="4652964"/>
            <a:ext cx="7938" cy="1112837"/>
          </a:xfrm>
          <a:prstGeom prst="rect">
            <a:avLst/>
          </a:prstGeom>
          <a:solidFill>
            <a:srgbClr val="0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23" name="Rectangle 107">
            <a:extLst>
              <a:ext uri="{FF2B5EF4-FFF2-40B4-BE49-F238E27FC236}">
                <a16:creationId xmlns:a16="http://schemas.microsoft.com/office/drawing/2014/main" id="{38CF66B3-624D-D84C-B754-3EA953B05076}"/>
              </a:ext>
            </a:extLst>
          </p:cNvPr>
          <p:cNvSpPr>
            <a:spLocks noChangeArrowheads="1"/>
          </p:cNvSpPr>
          <p:nvPr/>
        </p:nvSpPr>
        <p:spPr bwMode="auto">
          <a:xfrm>
            <a:off x="2808288" y="4652964"/>
            <a:ext cx="6350" cy="1112837"/>
          </a:xfrm>
          <a:prstGeom prst="rect">
            <a:avLst/>
          </a:prstGeom>
          <a:solidFill>
            <a:srgbClr val="004E4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24" name="Rectangle 108">
            <a:extLst>
              <a:ext uri="{FF2B5EF4-FFF2-40B4-BE49-F238E27FC236}">
                <a16:creationId xmlns:a16="http://schemas.microsoft.com/office/drawing/2014/main" id="{649B9C88-304B-3849-BB6E-4866DF915330}"/>
              </a:ext>
            </a:extLst>
          </p:cNvPr>
          <p:cNvSpPr>
            <a:spLocks noChangeArrowheads="1"/>
          </p:cNvSpPr>
          <p:nvPr/>
        </p:nvSpPr>
        <p:spPr bwMode="auto">
          <a:xfrm>
            <a:off x="2814639" y="4652964"/>
            <a:ext cx="7937" cy="1112837"/>
          </a:xfrm>
          <a:prstGeom prst="rect">
            <a:avLst/>
          </a:prstGeom>
          <a:solidFill>
            <a:srgbClr val="004C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25" name="Rectangle 109">
            <a:extLst>
              <a:ext uri="{FF2B5EF4-FFF2-40B4-BE49-F238E27FC236}">
                <a16:creationId xmlns:a16="http://schemas.microsoft.com/office/drawing/2014/main" id="{DFACFD66-AE91-024B-BF40-EDF628B5E0D9}"/>
              </a:ext>
            </a:extLst>
          </p:cNvPr>
          <p:cNvSpPr>
            <a:spLocks noChangeArrowheads="1"/>
          </p:cNvSpPr>
          <p:nvPr/>
        </p:nvSpPr>
        <p:spPr bwMode="auto">
          <a:xfrm>
            <a:off x="2822575" y="4652964"/>
            <a:ext cx="7938" cy="1112837"/>
          </a:xfrm>
          <a:prstGeom prst="rect">
            <a:avLst/>
          </a:prstGeom>
          <a:solidFill>
            <a:srgbClr val="004B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26" name="Rectangle 110">
            <a:extLst>
              <a:ext uri="{FF2B5EF4-FFF2-40B4-BE49-F238E27FC236}">
                <a16:creationId xmlns:a16="http://schemas.microsoft.com/office/drawing/2014/main" id="{40CDA47B-4126-4248-95EC-71BE8A3ECB46}"/>
              </a:ext>
            </a:extLst>
          </p:cNvPr>
          <p:cNvSpPr>
            <a:spLocks noChangeArrowheads="1"/>
          </p:cNvSpPr>
          <p:nvPr/>
        </p:nvSpPr>
        <p:spPr bwMode="auto">
          <a:xfrm>
            <a:off x="2830514" y="4652964"/>
            <a:ext cx="7937" cy="1112837"/>
          </a:xfrm>
          <a:prstGeom prst="rect">
            <a:avLst/>
          </a:prstGeom>
          <a:solidFill>
            <a:srgbClr val="004A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27" name="Rectangle 111">
            <a:extLst>
              <a:ext uri="{FF2B5EF4-FFF2-40B4-BE49-F238E27FC236}">
                <a16:creationId xmlns:a16="http://schemas.microsoft.com/office/drawing/2014/main" id="{BB0057E0-1ADB-274F-B5F9-40A5092FE7B1}"/>
              </a:ext>
            </a:extLst>
          </p:cNvPr>
          <p:cNvSpPr>
            <a:spLocks noChangeArrowheads="1"/>
          </p:cNvSpPr>
          <p:nvPr/>
        </p:nvSpPr>
        <p:spPr bwMode="auto">
          <a:xfrm>
            <a:off x="2838450" y="4652964"/>
            <a:ext cx="7938" cy="1112837"/>
          </a:xfrm>
          <a:prstGeom prst="rect">
            <a:avLst/>
          </a:prstGeom>
          <a:solidFill>
            <a:srgbClr val="0049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28" name="Rectangle 112">
            <a:extLst>
              <a:ext uri="{FF2B5EF4-FFF2-40B4-BE49-F238E27FC236}">
                <a16:creationId xmlns:a16="http://schemas.microsoft.com/office/drawing/2014/main" id="{F2FA8F2C-6496-CF45-8DBE-AD2AA64E5B8F}"/>
              </a:ext>
            </a:extLst>
          </p:cNvPr>
          <p:cNvSpPr>
            <a:spLocks noChangeArrowheads="1"/>
          </p:cNvSpPr>
          <p:nvPr/>
        </p:nvSpPr>
        <p:spPr bwMode="auto">
          <a:xfrm>
            <a:off x="2846388" y="4652964"/>
            <a:ext cx="6350" cy="1112837"/>
          </a:xfrm>
          <a:prstGeom prst="rect">
            <a:avLst/>
          </a:prstGeom>
          <a:solidFill>
            <a:srgbClr val="00484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29" name="Rectangle 113">
            <a:extLst>
              <a:ext uri="{FF2B5EF4-FFF2-40B4-BE49-F238E27FC236}">
                <a16:creationId xmlns:a16="http://schemas.microsoft.com/office/drawing/2014/main" id="{E216A5EE-2D8A-9845-9891-E309EED42EBE}"/>
              </a:ext>
            </a:extLst>
          </p:cNvPr>
          <p:cNvSpPr>
            <a:spLocks noChangeArrowheads="1"/>
          </p:cNvSpPr>
          <p:nvPr/>
        </p:nvSpPr>
        <p:spPr bwMode="auto">
          <a:xfrm>
            <a:off x="2852739" y="4652964"/>
            <a:ext cx="7937" cy="1112837"/>
          </a:xfrm>
          <a:prstGeom prst="rect">
            <a:avLst/>
          </a:prstGeom>
          <a:solidFill>
            <a:srgbClr val="0047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30" name="Rectangle 114">
            <a:extLst>
              <a:ext uri="{FF2B5EF4-FFF2-40B4-BE49-F238E27FC236}">
                <a16:creationId xmlns:a16="http://schemas.microsoft.com/office/drawing/2014/main" id="{DDD86886-50A1-9140-8205-208E989B8D76}"/>
              </a:ext>
            </a:extLst>
          </p:cNvPr>
          <p:cNvSpPr>
            <a:spLocks noChangeArrowheads="1"/>
          </p:cNvSpPr>
          <p:nvPr/>
        </p:nvSpPr>
        <p:spPr bwMode="auto">
          <a:xfrm>
            <a:off x="2114551" y="4652964"/>
            <a:ext cx="746125"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grpSp>
        <p:nvGrpSpPr>
          <p:cNvPr id="26731" name="Group 596">
            <a:extLst>
              <a:ext uri="{FF2B5EF4-FFF2-40B4-BE49-F238E27FC236}">
                <a16:creationId xmlns:a16="http://schemas.microsoft.com/office/drawing/2014/main" id="{48815A9A-431D-1747-9E78-A7896783F965}"/>
              </a:ext>
            </a:extLst>
          </p:cNvPr>
          <p:cNvGrpSpPr>
            <a:grpSpLocks/>
          </p:cNvGrpSpPr>
          <p:nvPr/>
        </p:nvGrpSpPr>
        <p:grpSpPr bwMode="auto">
          <a:xfrm>
            <a:off x="7286626" y="4470400"/>
            <a:ext cx="746125" cy="1295400"/>
            <a:chOff x="4230" y="2527"/>
            <a:chExt cx="470" cy="816"/>
          </a:xfrm>
        </p:grpSpPr>
        <p:sp>
          <p:nvSpPr>
            <p:cNvPr id="26765" name="Rectangle 205">
              <a:extLst>
                <a:ext uri="{FF2B5EF4-FFF2-40B4-BE49-F238E27FC236}">
                  <a16:creationId xmlns:a16="http://schemas.microsoft.com/office/drawing/2014/main" id="{E9D549ED-902D-5240-85E0-DBAD21520077}"/>
                </a:ext>
              </a:extLst>
            </p:cNvPr>
            <p:cNvSpPr>
              <a:spLocks noChangeArrowheads="1"/>
            </p:cNvSpPr>
            <p:nvPr/>
          </p:nvSpPr>
          <p:spPr bwMode="auto">
            <a:xfrm>
              <a:off x="4230" y="2527"/>
              <a:ext cx="5" cy="816"/>
            </a:xfrm>
            <a:prstGeom prst="rect">
              <a:avLst/>
            </a:prstGeom>
            <a:solidFill>
              <a:srgbClr val="0047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66" name="Rectangle 206">
              <a:extLst>
                <a:ext uri="{FF2B5EF4-FFF2-40B4-BE49-F238E27FC236}">
                  <a16:creationId xmlns:a16="http://schemas.microsoft.com/office/drawing/2014/main" id="{2B8721C6-CF6A-834F-A155-5490EEE34358}"/>
                </a:ext>
              </a:extLst>
            </p:cNvPr>
            <p:cNvSpPr>
              <a:spLocks noChangeArrowheads="1"/>
            </p:cNvSpPr>
            <p:nvPr/>
          </p:nvSpPr>
          <p:spPr bwMode="auto">
            <a:xfrm>
              <a:off x="4235" y="2527"/>
              <a:ext cx="4" cy="816"/>
            </a:xfrm>
            <a:prstGeom prst="rect">
              <a:avLst/>
            </a:prstGeom>
            <a:solidFill>
              <a:srgbClr val="00484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67" name="Rectangle 207">
              <a:extLst>
                <a:ext uri="{FF2B5EF4-FFF2-40B4-BE49-F238E27FC236}">
                  <a16:creationId xmlns:a16="http://schemas.microsoft.com/office/drawing/2014/main" id="{26FA9C25-C50E-7144-A544-0CBD9F96C76E}"/>
                </a:ext>
              </a:extLst>
            </p:cNvPr>
            <p:cNvSpPr>
              <a:spLocks noChangeArrowheads="1"/>
            </p:cNvSpPr>
            <p:nvPr/>
          </p:nvSpPr>
          <p:spPr bwMode="auto">
            <a:xfrm>
              <a:off x="4239" y="2527"/>
              <a:ext cx="5" cy="816"/>
            </a:xfrm>
            <a:prstGeom prst="rect">
              <a:avLst/>
            </a:prstGeom>
            <a:solidFill>
              <a:srgbClr val="0049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68" name="Rectangle 208">
              <a:extLst>
                <a:ext uri="{FF2B5EF4-FFF2-40B4-BE49-F238E27FC236}">
                  <a16:creationId xmlns:a16="http://schemas.microsoft.com/office/drawing/2014/main" id="{3F38E47A-CA4E-D54F-9BE4-7E6BAA6F18FD}"/>
                </a:ext>
              </a:extLst>
            </p:cNvPr>
            <p:cNvSpPr>
              <a:spLocks noChangeArrowheads="1"/>
            </p:cNvSpPr>
            <p:nvPr/>
          </p:nvSpPr>
          <p:spPr bwMode="auto">
            <a:xfrm>
              <a:off x="4244" y="2527"/>
              <a:ext cx="5" cy="816"/>
            </a:xfrm>
            <a:prstGeom prst="rect">
              <a:avLst/>
            </a:prstGeom>
            <a:solidFill>
              <a:srgbClr val="004A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69" name="Rectangle 209">
              <a:extLst>
                <a:ext uri="{FF2B5EF4-FFF2-40B4-BE49-F238E27FC236}">
                  <a16:creationId xmlns:a16="http://schemas.microsoft.com/office/drawing/2014/main" id="{FBA7B339-1A40-4B4D-9DE8-B7EF5A34887C}"/>
                </a:ext>
              </a:extLst>
            </p:cNvPr>
            <p:cNvSpPr>
              <a:spLocks noChangeArrowheads="1"/>
            </p:cNvSpPr>
            <p:nvPr/>
          </p:nvSpPr>
          <p:spPr bwMode="auto">
            <a:xfrm>
              <a:off x="4249" y="2527"/>
              <a:ext cx="5" cy="816"/>
            </a:xfrm>
            <a:prstGeom prst="rect">
              <a:avLst/>
            </a:prstGeom>
            <a:solidFill>
              <a:srgbClr val="004B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70" name="Rectangle 210">
              <a:extLst>
                <a:ext uri="{FF2B5EF4-FFF2-40B4-BE49-F238E27FC236}">
                  <a16:creationId xmlns:a16="http://schemas.microsoft.com/office/drawing/2014/main" id="{F3EF941B-DE89-4945-9E8D-952AB8C68F51}"/>
                </a:ext>
              </a:extLst>
            </p:cNvPr>
            <p:cNvSpPr>
              <a:spLocks noChangeArrowheads="1"/>
            </p:cNvSpPr>
            <p:nvPr/>
          </p:nvSpPr>
          <p:spPr bwMode="auto">
            <a:xfrm>
              <a:off x="4254" y="2527"/>
              <a:ext cx="5" cy="816"/>
            </a:xfrm>
            <a:prstGeom prst="rect">
              <a:avLst/>
            </a:prstGeom>
            <a:solidFill>
              <a:srgbClr val="004C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71" name="Rectangle 211">
              <a:extLst>
                <a:ext uri="{FF2B5EF4-FFF2-40B4-BE49-F238E27FC236}">
                  <a16:creationId xmlns:a16="http://schemas.microsoft.com/office/drawing/2014/main" id="{EDC3E062-F3DF-F148-94B9-5644393EF107}"/>
                </a:ext>
              </a:extLst>
            </p:cNvPr>
            <p:cNvSpPr>
              <a:spLocks noChangeArrowheads="1"/>
            </p:cNvSpPr>
            <p:nvPr/>
          </p:nvSpPr>
          <p:spPr bwMode="auto">
            <a:xfrm>
              <a:off x="4259" y="2527"/>
              <a:ext cx="4" cy="816"/>
            </a:xfrm>
            <a:prstGeom prst="rect">
              <a:avLst/>
            </a:prstGeom>
            <a:solidFill>
              <a:srgbClr val="004E4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72" name="Rectangle 212">
              <a:extLst>
                <a:ext uri="{FF2B5EF4-FFF2-40B4-BE49-F238E27FC236}">
                  <a16:creationId xmlns:a16="http://schemas.microsoft.com/office/drawing/2014/main" id="{30FAA36A-4159-2343-9105-DFA54F0BD6BB}"/>
                </a:ext>
              </a:extLst>
            </p:cNvPr>
            <p:cNvSpPr>
              <a:spLocks noChangeArrowheads="1"/>
            </p:cNvSpPr>
            <p:nvPr/>
          </p:nvSpPr>
          <p:spPr bwMode="auto">
            <a:xfrm>
              <a:off x="4263" y="2527"/>
              <a:ext cx="5" cy="816"/>
            </a:xfrm>
            <a:prstGeom prst="rect">
              <a:avLst/>
            </a:prstGeom>
            <a:solidFill>
              <a:srgbClr val="0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73" name="Rectangle 213">
              <a:extLst>
                <a:ext uri="{FF2B5EF4-FFF2-40B4-BE49-F238E27FC236}">
                  <a16:creationId xmlns:a16="http://schemas.microsoft.com/office/drawing/2014/main" id="{EB161965-FA8D-AC4C-9E10-EE6DFDD4A9A4}"/>
                </a:ext>
              </a:extLst>
            </p:cNvPr>
            <p:cNvSpPr>
              <a:spLocks noChangeArrowheads="1"/>
            </p:cNvSpPr>
            <p:nvPr/>
          </p:nvSpPr>
          <p:spPr bwMode="auto">
            <a:xfrm>
              <a:off x="4268" y="2527"/>
              <a:ext cx="5" cy="816"/>
            </a:xfrm>
            <a:prstGeom prst="rect">
              <a:avLst/>
            </a:prstGeom>
            <a:solidFill>
              <a:srgbClr val="0051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74" name="Rectangle 214">
              <a:extLst>
                <a:ext uri="{FF2B5EF4-FFF2-40B4-BE49-F238E27FC236}">
                  <a16:creationId xmlns:a16="http://schemas.microsoft.com/office/drawing/2014/main" id="{7C0604B6-4BCF-F940-BF01-9902F1E43149}"/>
                </a:ext>
              </a:extLst>
            </p:cNvPr>
            <p:cNvSpPr>
              <a:spLocks noChangeArrowheads="1"/>
            </p:cNvSpPr>
            <p:nvPr/>
          </p:nvSpPr>
          <p:spPr bwMode="auto">
            <a:xfrm>
              <a:off x="4273" y="2527"/>
              <a:ext cx="5" cy="816"/>
            </a:xfrm>
            <a:prstGeom prst="rect">
              <a:avLst/>
            </a:prstGeom>
            <a:solidFill>
              <a:srgbClr val="00535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75" name="Rectangle 215">
              <a:extLst>
                <a:ext uri="{FF2B5EF4-FFF2-40B4-BE49-F238E27FC236}">
                  <a16:creationId xmlns:a16="http://schemas.microsoft.com/office/drawing/2014/main" id="{4229CFAE-871A-9F4A-9970-0105E62CEA5B}"/>
                </a:ext>
              </a:extLst>
            </p:cNvPr>
            <p:cNvSpPr>
              <a:spLocks noChangeArrowheads="1"/>
            </p:cNvSpPr>
            <p:nvPr/>
          </p:nvSpPr>
          <p:spPr bwMode="auto">
            <a:xfrm>
              <a:off x="4278" y="2527"/>
              <a:ext cx="5" cy="816"/>
            </a:xfrm>
            <a:prstGeom prst="rect">
              <a:avLst/>
            </a:prstGeom>
            <a:solidFill>
              <a:srgbClr val="0055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76" name="Rectangle 216">
              <a:extLst>
                <a:ext uri="{FF2B5EF4-FFF2-40B4-BE49-F238E27FC236}">
                  <a16:creationId xmlns:a16="http://schemas.microsoft.com/office/drawing/2014/main" id="{14006F84-C404-CC4C-A77B-48F91313EA8B}"/>
                </a:ext>
              </a:extLst>
            </p:cNvPr>
            <p:cNvSpPr>
              <a:spLocks noChangeArrowheads="1"/>
            </p:cNvSpPr>
            <p:nvPr/>
          </p:nvSpPr>
          <p:spPr bwMode="auto">
            <a:xfrm>
              <a:off x="4283" y="2527"/>
              <a:ext cx="4" cy="816"/>
            </a:xfrm>
            <a:prstGeom prst="rect">
              <a:avLst/>
            </a:prstGeom>
            <a:solidFill>
              <a:srgbClr val="0057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77" name="Rectangle 217">
              <a:extLst>
                <a:ext uri="{FF2B5EF4-FFF2-40B4-BE49-F238E27FC236}">
                  <a16:creationId xmlns:a16="http://schemas.microsoft.com/office/drawing/2014/main" id="{7D4EE7A4-7A6A-2848-9DB6-648D1FFCEE75}"/>
                </a:ext>
              </a:extLst>
            </p:cNvPr>
            <p:cNvSpPr>
              <a:spLocks noChangeArrowheads="1"/>
            </p:cNvSpPr>
            <p:nvPr/>
          </p:nvSpPr>
          <p:spPr bwMode="auto">
            <a:xfrm>
              <a:off x="4287" y="2527"/>
              <a:ext cx="5" cy="816"/>
            </a:xfrm>
            <a:prstGeom prst="rect">
              <a:avLst/>
            </a:prstGeom>
            <a:solidFill>
              <a:srgbClr val="00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78" name="Rectangle 218">
              <a:extLst>
                <a:ext uri="{FF2B5EF4-FFF2-40B4-BE49-F238E27FC236}">
                  <a16:creationId xmlns:a16="http://schemas.microsoft.com/office/drawing/2014/main" id="{A04C1B77-FB94-E04F-A589-0BC5BB50D267}"/>
                </a:ext>
              </a:extLst>
            </p:cNvPr>
            <p:cNvSpPr>
              <a:spLocks noChangeArrowheads="1"/>
            </p:cNvSpPr>
            <p:nvPr/>
          </p:nvSpPr>
          <p:spPr bwMode="auto">
            <a:xfrm>
              <a:off x="4292" y="2527"/>
              <a:ext cx="5" cy="816"/>
            </a:xfrm>
            <a:prstGeom prst="rect">
              <a:avLst/>
            </a:prstGeom>
            <a:solidFill>
              <a:srgbClr val="005B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79" name="Rectangle 219">
              <a:extLst>
                <a:ext uri="{FF2B5EF4-FFF2-40B4-BE49-F238E27FC236}">
                  <a16:creationId xmlns:a16="http://schemas.microsoft.com/office/drawing/2014/main" id="{BF7EBA59-1D3D-0544-B05B-B93B1949C974}"/>
                </a:ext>
              </a:extLst>
            </p:cNvPr>
            <p:cNvSpPr>
              <a:spLocks noChangeArrowheads="1"/>
            </p:cNvSpPr>
            <p:nvPr/>
          </p:nvSpPr>
          <p:spPr bwMode="auto">
            <a:xfrm>
              <a:off x="4297" y="2527"/>
              <a:ext cx="5" cy="816"/>
            </a:xfrm>
            <a:prstGeom prst="rect">
              <a:avLst/>
            </a:prstGeom>
            <a:solidFill>
              <a:srgbClr val="00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80" name="Rectangle 220">
              <a:extLst>
                <a:ext uri="{FF2B5EF4-FFF2-40B4-BE49-F238E27FC236}">
                  <a16:creationId xmlns:a16="http://schemas.microsoft.com/office/drawing/2014/main" id="{B1710804-D3F3-574F-844A-A9B2452A2C73}"/>
                </a:ext>
              </a:extLst>
            </p:cNvPr>
            <p:cNvSpPr>
              <a:spLocks noChangeArrowheads="1"/>
            </p:cNvSpPr>
            <p:nvPr/>
          </p:nvSpPr>
          <p:spPr bwMode="auto">
            <a:xfrm>
              <a:off x="4302" y="2527"/>
              <a:ext cx="5" cy="816"/>
            </a:xfrm>
            <a:prstGeom prst="rect">
              <a:avLst/>
            </a:prstGeom>
            <a:solidFill>
              <a:srgbClr val="0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81" name="Rectangle 221">
              <a:extLst>
                <a:ext uri="{FF2B5EF4-FFF2-40B4-BE49-F238E27FC236}">
                  <a16:creationId xmlns:a16="http://schemas.microsoft.com/office/drawing/2014/main" id="{C3B83AB8-F149-654B-A897-8DDC81905038}"/>
                </a:ext>
              </a:extLst>
            </p:cNvPr>
            <p:cNvSpPr>
              <a:spLocks noChangeArrowheads="1"/>
            </p:cNvSpPr>
            <p:nvPr/>
          </p:nvSpPr>
          <p:spPr bwMode="auto">
            <a:xfrm>
              <a:off x="4307" y="2527"/>
              <a:ext cx="4" cy="816"/>
            </a:xfrm>
            <a:prstGeom prst="rect">
              <a:avLst/>
            </a:prstGeom>
            <a:solidFill>
              <a:srgbClr val="00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82" name="Rectangle 222">
              <a:extLst>
                <a:ext uri="{FF2B5EF4-FFF2-40B4-BE49-F238E27FC236}">
                  <a16:creationId xmlns:a16="http://schemas.microsoft.com/office/drawing/2014/main" id="{A221DFA8-BA5A-D842-9D9B-171DD933A779}"/>
                </a:ext>
              </a:extLst>
            </p:cNvPr>
            <p:cNvSpPr>
              <a:spLocks noChangeArrowheads="1"/>
            </p:cNvSpPr>
            <p:nvPr/>
          </p:nvSpPr>
          <p:spPr bwMode="auto">
            <a:xfrm>
              <a:off x="4311" y="2527"/>
              <a:ext cx="5" cy="816"/>
            </a:xfrm>
            <a:prstGeom prst="rect">
              <a:avLst/>
            </a:prstGeom>
            <a:solidFill>
              <a:srgbClr val="00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83" name="Rectangle 223">
              <a:extLst>
                <a:ext uri="{FF2B5EF4-FFF2-40B4-BE49-F238E27FC236}">
                  <a16:creationId xmlns:a16="http://schemas.microsoft.com/office/drawing/2014/main" id="{BB7A3A9A-A747-EF43-8F66-63223F4A3975}"/>
                </a:ext>
              </a:extLst>
            </p:cNvPr>
            <p:cNvSpPr>
              <a:spLocks noChangeArrowheads="1"/>
            </p:cNvSpPr>
            <p:nvPr/>
          </p:nvSpPr>
          <p:spPr bwMode="auto">
            <a:xfrm>
              <a:off x="4316" y="2527"/>
              <a:ext cx="5" cy="816"/>
            </a:xfrm>
            <a:prstGeom prst="rect">
              <a:avLst/>
            </a:prstGeom>
            <a:solidFill>
              <a:srgbClr val="0068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84" name="Rectangle 224">
              <a:extLst>
                <a:ext uri="{FF2B5EF4-FFF2-40B4-BE49-F238E27FC236}">
                  <a16:creationId xmlns:a16="http://schemas.microsoft.com/office/drawing/2014/main" id="{69204F16-4179-A640-9835-57316DD33692}"/>
                </a:ext>
              </a:extLst>
            </p:cNvPr>
            <p:cNvSpPr>
              <a:spLocks noChangeArrowheads="1"/>
            </p:cNvSpPr>
            <p:nvPr/>
          </p:nvSpPr>
          <p:spPr bwMode="auto">
            <a:xfrm>
              <a:off x="4321" y="2527"/>
              <a:ext cx="5" cy="816"/>
            </a:xfrm>
            <a:prstGeom prst="rect">
              <a:avLst/>
            </a:prstGeom>
            <a:solidFill>
              <a:srgbClr val="00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85" name="Rectangle 225">
              <a:extLst>
                <a:ext uri="{FF2B5EF4-FFF2-40B4-BE49-F238E27FC236}">
                  <a16:creationId xmlns:a16="http://schemas.microsoft.com/office/drawing/2014/main" id="{2E0628C5-345A-EE48-90F8-49688860CD8A}"/>
                </a:ext>
              </a:extLst>
            </p:cNvPr>
            <p:cNvSpPr>
              <a:spLocks noChangeArrowheads="1"/>
            </p:cNvSpPr>
            <p:nvPr/>
          </p:nvSpPr>
          <p:spPr bwMode="auto">
            <a:xfrm>
              <a:off x="4326" y="2527"/>
              <a:ext cx="5" cy="816"/>
            </a:xfrm>
            <a:prstGeom prst="rect">
              <a:avLst/>
            </a:prstGeom>
            <a:solidFill>
              <a:srgbClr val="00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86" name="Rectangle 226">
              <a:extLst>
                <a:ext uri="{FF2B5EF4-FFF2-40B4-BE49-F238E27FC236}">
                  <a16:creationId xmlns:a16="http://schemas.microsoft.com/office/drawing/2014/main" id="{4D79C5C3-110D-2C4C-8D84-77369B8CC0D4}"/>
                </a:ext>
              </a:extLst>
            </p:cNvPr>
            <p:cNvSpPr>
              <a:spLocks noChangeArrowheads="1"/>
            </p:cNvSpPr>
            <p:nvPr/>
          </p:nvSpPr>
          <p:spPr bwMode="auto">
            <a:xfrm>
              <a:off x="4331" y="2527"/>
              <a:ext cx="4" cy="816"/>
            </a:xfrm>
            <a:prstGeom prst="rect">
              <a:avLst/>
            </a:prstGeom>
            <a:solidFill>
              <a:srgbClr val="0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87" name="Rectangle 228">
              <a:extLst>
                <a:ext uri="{FF2B5EF4-FFF2-40B4-BE49-F238E27FC236}">
                  <a16:creationId xmlns:a16="http://schemas.microsoft.com/office/drawing/2014/main" id="{853BC0B2-060C-EB4E-9BDE-16ECFAF4C618}"/>
                </a:ext>
              </a:extLst>
            </p:cNvPr>
            <p:cNvSpPr>
              <a:spLocks noChangeArrowheads="1"/>
            </p:cNvSpPr>
            <p:nvPr/>
          </p:nvSpPr>
          <p:spPr bwMode="auto">
            <a:xfrm>
              <a:off x="4335" y="2527"/>
              <a:ext cx="5" cy="816"/>
            </a:xfrm>
            <a:prstGeom prst="rect">
              <a:avLst/>
            </a:prstGeom>
            <a:solidFill>
              <a:srgbClr val="00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88" name="Rectangle 229">
              <a:extLst>
                <a:ext uri="{FF2B5EF4-FFF2-40B4-BE49-F238E27FC236}">
                  <a16:creationId xmlns:a16="http://schemas.microsoft.com/office/drawing/2014/main" id="{5F0C602C-BDF2-3E42-9E07-D2EA2CE9EA84}"/>
                </a:ext>
              </a:extLst>
            </p:cNvPr>
            <p:cNvSpPr>
              <a:spLocks noChangeArrowheads="1"/>
            </p:cNvSpPr>
            <p:nvPr/>
          </p:nvSpPr>
          <p:spPr bwMode="auto">
            <a:xfrm>
              <a:off x="4340" y="2527"/>
              <a:ext cx="5" cy="816"/>
            </a:xfrm>
            <a:prstGeom prst="rect">
              <a:avLst/>
            </a:prstGeom>
            <a:solidFill>
              <a:srgbClr val="00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89" name="Rectangle 230">
              <a:extLst>
                <a:ext uri="{FF2B5EF4-FFF2-40B4-BE49-F238E27FC236}">
                  <a16:creationId xmlns:a16="http://schemas.microsoft.com/office/drawing/2014/main" id="{590F5A72-C102-6648-87A6-B4737BD61AA8}"/>
                </a:ext>
              </a:extLst>
            </p:cNvPr>
            <p:cNvSpPr>
              <a:spLocks noChangeArrowheads="1"/>
            </p:cNvSpPr>
            <p:nvPr/>
          </p:nvSpPr>
          <p:spPr bwMode="auto">
            <a:xfrm>
              <a:off x="4345" y="2527"/>
              <a:ext cx="5" cy="816"/>
            </a:xfrm>
            <a:prstGeom prst="rect">
              <a:avLst/>
            </a:prstGeom>
            <a:solidFill>
              <a:srgbClr val="0079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90" name="Rectangle 231">
              <a:extLst>
                <a:ext uri="{FF2B5EF4-FFF2-40B4-BE49-F238E27FC236}">
                  <a16:creationId xmlns:a16="http://schemas.microsoft.com/office/drawing/2014/main" id="{04C5AF2D-3CD2-504E-91DB-9D8CD19A9F08}"/>
                </a:ext>
              </a:extLst>
            </p:cNvPr>
            <p:cNvSpPr>
              <a:spLocks noChangeArrowheads="1"/>
            </p:cNvSpPr>
            <p:nvPr/>
          </p:nvSpPr>
          <p:spPr bwMode="auto">
            <a:xfrm>
              <a:off x="4350" y="2527"/>
              <a:ext cx="5" cy="816"/>
            </a:xfrm>
            <a:prstGeom prst="rect">
              <a:avLst/>
            </a:prstGeom>
            <a:solidFill>
              <a:srgbClr val="007B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91" name="Rectangle 232">
              <a:extLst>
                <a:ext uri="{FF2B5EF4-FFF2-40B4-BE49-F238E27FC236}">
                  <a16:creationId xmlns:a16="http://schemas.microsoft.com/office/drawing/2014/main" id="{412AFB11-2BD7-134C-B014-E28201126A72}"/>
                </a:ext>
              </a:extLst>
            </p:cNvPr>
            <p:cNvSpPr>
              <a:spLocks noChangeArrowheads="1"/>
            </p:cNvSpPr>
            <p:nvPr/>
          </p:nvSpPr>
          <p:spPr bwMode="auto">
            <a:xfrm>
              <a:off x="4355" y="2527"/>
              <a:ext cx="4" cy="816"/>
            </a:xfrm>
            <a:prstGeom prst="rect">
              <a:avLst/>
            </a:prstGeom>
            <a:solidFill>
              <a:srgbClr val="007D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92" name="Rectangle 233">
              <a:extLst>
                <a:ext uri="{FF2B5EF4-FFF2-40B4-BE49-F238E27FC236}">
                  <a16:creationId xmlns:a16="http://schemas.microsoft.com/office/drawing/2014/main" id="{7E7DB014-EE97-A04B-877F-CA916B744FC7}"/>
                </a:ext>
              </a:extLst>
            </p:cNvPr>
            <p:cNvSpPr>
              <a:spLocks noChangeArrowheads="1"/>
            </p:cNvSpPr>
            <p:nvPr/>
          </p:nvSpPr>
          <p:spPr bwMode="auto">
            <a:xfrm>
              <a:off x="4359" y="2527"/>
              <a:ext cx="5" cy="816"/>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93" name="Rectangle 234">
              <a:extLst>
                <a:ext uri="{FF2B5EF4-FFF2-40B4-BE49-F238E27FC236}">
                  <a16:creationId xmlns:a16="http://schemas.microsoft.com/office/drawing/2014/main" id="{4FC32210-436F-714F-9A2A-604269A5CB4A}"/>
                </a:ext>
              </a:extLst>
            </p:cNvPr>
            <p:cNvSpPr>
              <a:spLocks noChangeArrowheads="1"/>
            </p:cNvSpPr>
            <p:nvPr/>
          </p:nvSpPr>
          <p:spPr bwMode="auto">
            <a:xfrm>
              <a:off x="4364" y="2527"/>
              <a:ext cx="5" cy="816"/>
            </a:xfrm>
            <a:prstGeom prst="rect">
              <a:avLst/>
            </a:prstGeom>
            <a:solidFill>
              <a:srgbClr val="0082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94" name="Rectangle 235">
              <a:extLst>
                <a:ext uri="{FF2B5EF4-FFF2-40B4-BE49-F238E27FC236}">
                  <a16:creationId xmlns:a16="http://schemas.microsoft.com/office/drawing/2014/main" id="{A53F92B4-0278-DF4F-970D-709CDD84FC08}"/>
                </a:ext>
              </a:extLst>
            </p:cNvPr>
            <p:cNvSpPr>
              <a:spLocks noChangeArrowheads="1"/>
            </p:cNvSpPr>
            <p:nvPr/>
          </p:nvSpPr>
          <p:spPr bwMode="auto">
            <a:xfrm>
              <a:off x="4369" y="2527"/>
              <a:ext cx="5" cy="816"/>
            </a:xfrm>
            <a:prstGeom prst="rect">
              <a:avLst/>
            </a:prstGeom>
            <a:solidFill>
              <a:srgbClr val="00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95" name="Rectangle 236">
              <a:extLst>
                <a:ext uri="{FF2B5EF4-FFF2-40B4-BE49-F238E27FC236}">
                  <a16:creationId xmlns:a16="http://schemas.microsoft.com/office/drawing/2014/main" id="{ED0033EC-5195-0648-9A53-7CF649BA22EB}"/>
                </a:ext>
              </a:extLst>
            </p:cNvPr>
            <p:cNvSpPr>
              <a:spLocks noChangeArrowheads="1"/>
            </p:cNvSpPr>
            <p:nvPr/>
          </p:nvSpPr>
          <p:spPr bwMode="auto">
            <a:xfrm>
              <a:off x="4374" y="2527"/>
              <a:ext cx="5" cy="816"/>
            </a:xfrm>
            <a:prstGeom prst="rect">
              <a:avLst/>
            </a:prstGeom>
            <a:solidFill>
              <a:srgbClr val="00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96" name="Rectangle 237">
              <a:extLst>
                <a:ext uri="{FF2B5EF4-FFF2-40B4-BE49-F238E27FC236}">
                  <a16:creationId xmlns:a16="http://schemas.microsoft.com/office/drawing/2014/main" id="{010F0ED6-934A-B44C-9BDA-DECCF3F4AD2E}"/>
                </a:ext>
              </a:extLst>
            </p:cNvPr>
            <p:cNvSpPr>
              <a:spLocks noChangeArrowheads="1"/>
            </p:cNvSpPr>
            <p:nvPr/>
          </p:nvSpPr>
          <p:spPr bwMode="auto">
            <a:xfrm>
              <a:off x="4379" y="2527"/>
              <a:ext cx="4" cy="816"/>
            </a:xfrm>
            <a:prstGeom prst="rect">
              <a:avLst/>
            </a:prstGeom>
            <a:solidFill>
              <a:srgbClr val="00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97" name="Rectangle 238">
              <a:extLst>
                <a:ext uri="{FF2B5EF4-FFF2-40B4-BE49-F238E27FC236}">
                  <a16:creationId xmlns:a16="http://schemas.microsoft.com/office/drawing/2014/main" id="{8E596025-551C-5A48-A64E-C91C5DD11F13}"/>
                </a:ext>
              </a:extLst>
            </p:cNvPr>
            <p:cNvSpPr>
              <a:spLocks noChangeArrowheads="1"/>
            </p:cNvSpPr>
            <p:nvPr/>
          </p:nvSpPr>
          <p:spPr bwMode="auto">
            <a:xfrm>
              <a:off x="4383" y="2527"/>
              <a:ext cx="5" cy="816"/>
            </a:xfrm>
            <a:prstGeom prst="rect">
              <a:avLst/>
            </a:prstGeom>
            <a:solidFill>
              <a:srgbClr val="00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98" name="Rectangle 239">
              <a:extLst>
                <a:ext uri="{FF2B5EF4-FFF2-40B4-BE49-F238E27FC236}">
                  <a16:creationId xmlns:a16="http://schemas.microsoft.com/office/drawing/2014/main" id="{88CBB847-4086-644F-B081-166D984211E2}"/>
                </a:ext>
              </a:extLst>
            </p:cNvPr>
            <p:cNvSpPr>
              <a:spLocks noChangeArrowheads="1"/>
            </p:cNvSpPr>
            <p:nvPr/>
          </p:nvSpPr>
          <p:spPr bwMode="auto">
            <a:xfrm>
              <a:off x="4388" y="2527"/>
              <a:ext cx="5" cy="816"/>
            </a:xfrm>
            <a:prstGeom prst="rect">
              <a:avLst/>
            </a:prstGeom>
            <a:solidFill>
              <a:srgbClr val="00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99" name="Rectangle 240">
              <a:extLst>
                <a:ext uri="{FF2B5EF4-FFF2-40B4-BE49-F238E27FC236}">
                  <a16:creationId xmlns:a16="http://schemas.microsoft.com/office/drawing/2014/main" id="{4D2682E6-0838-604F-A938-BA621DE9DA90}"/>
                </a:ext>
              </a:extLst>
            </p:cNvPr>
            <p:cNvSpPr>
              <a:spLocks noChangeArrowheads="1"/>
            </p:cNvSpPr>
            <p:nvPr/>
          </p:nvSpPr>
          <p:spPr bwMode="auto">
            <a:xfrm>
              <a:off x="4393" y="2527"/>
              <a:ext cx="5" cy="816"/>
            </a:xfrm>
            <a:prstGeom prst="rect">
              <a:avLst/>
            </a:prstGeom>
            <a:solidFill>
              <a:srgbClr val="008E8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00" name="Rectangle 241">
              <a:extLst>
                <a:ext uri="{FF2B5EF4-FFF2-40B4-BE49-F238E27FC236}">
                  <a16:creationId xmlns:a16="http://schemas.microsoft.com/office/drawing/2014/main" id="{137CF8FA-1F78-3848-96E1-97D86EF579A5}"/>
                </a:ext>
              </a:extLst>
            </p:cNvPr>
            <p:cNvSpPr>
              <a:spLocks noChangeArrowheads="1"/>
            </p:cNvSpPr>
            <p:nvPr/>
          </p:nvSpPr>
          <p:spPr bwMode="auto">
            <a:xfrm>
              <a:off x="4398" y="2527"/>
              <a:ext cx="5" cy="816"/>
            </a:xfrm>
            <a:prstGeom prst="rect">
              <a:avLst/>
            </a:prstGeom>
            <a:solidFill>
              <a:srgbClr val="00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01" name="Rectangle 242">
              <a:extLst>
                <a:ext uri="{FF2B5EF4-FFF2-40B4-BE49-F238E27FC236}">
                  <a16:creationId xmlns:a16="http://schemas.microsoft.com/office/drawing/2014/main" id="{1E2DC69C-DBC7-3943-BB93-E9D1F355A46E}"/>
                </a:ext>
              </a:extLst>
            </p:cNvPr>
            <p:cNvSpPr>
              <a:spLocks noChangeArrowheads="1"/>
            </p:cNvSpPr>
            <p:nvPr/>
          </p:nvSpPr>
          <p:spPr bwMode="auto">
            <a:xfrm>
              <a:off x="4403" y="2527"/>
              <a:ext cx="9" cy="816"/>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02" name="Rectangle 243">
              <a:extLst>
                <a:ext uri="{FF2B5EF4-FFF2-40B4-BE49-F238E27FC236}">
                  <a16:creationId xmlns:a16="http://schemas.microsoft.com/office/drawing/2014/main" id="{6E48A003-FBCA-9F41-91ED-4225C62319D0}"/>
                </a:ext>
              </a:extLst>
            </p:cNvPr>
            <p:cNvSpPr>
              <a:spLocks noChangeArrowheads="1"/>
            </p:cNvSpPr>
            <p:nvPr/>
          </p:nvSpPr>
          <p:spPr bwMode="auto">
            <a:xfrm>
              <a:off x="4412" y="2527"/>
              <a:ext cx="5" cy="816"/>
            </a:xfrm>
            <a:prstGeom prst="rect">
              <a:avLst/>
            </a:prstGeom>
            <a:solidFill>
              <a:srgbClr val="00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03" name="Rectangle 244">
              <a:extLst>
                <a:ext uri="{FF2B5EF4-FFF2-40B4-BE49-F238E27FC236}">
                  <a16:creationId xmlns:a16="http://schemas.microsoft.com/office/drawing/2014/main" id="{360EF284-7086-864E-8118-FD8EE2B3CADE}"/>
                </a:ext>
              </a:extLst>
            </p:cNvPr>
            <p:cNvSpPr>
              <a:spLocks noChangeArrowheads="1"/>
            </p:cNvSpPr>
            <p:nvPr/>
          </p:nvSpPr>
          <p:spPr bwMode="auto">
            <a:xfrm>
              <a:off x="4417" y="2527"/>
              <a:ext cx="10" cy="816"/>
            </a:xfrm>
            <a:prstGeom prst="rect">
              <a:avLst/>
            </a:prstGeom>
            <a:solidFill>
              <a:srgbClr val="00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04" name="Rectangle 245">
              <a:extLst>
                <a:ext uri="{FF2B5EF4-FFF2-40B4-BE49-F238E27FC236}">
                  <a16:creationId xmlns:a16="http://schemas.microsoft.com/office/drawing/2014/main" id="{302E8D79-CA6D-5C4C-BF41-FE727FB15F96}"/>
                </a:ext>
              </a:extLst>
            </p:cNvPr>
            <p:cNvSpPr>
              <a:spLocks noChangeArrowheads="1"/>
            </p:cNvSpPr>
            <p:nvPr/>
          </p:nvSpPr>
          <p:spPr bwMode="auto">
            <a:xfrm>
              <a:off x="4427" y="2527"/>
              <a:ext cx="4" cy="816"/>
            </a:xfrm>
            <a:prstGeom prst="rect">
              <a:avLst/>
            </a:prstGeom>
            <a:solidFill>
              <a:srgbClr val="00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05" name="Rectangle 246">
              <a:extLst>
                <a:ext uri="{FF2B5EF4-FFF2-40B4-BE49-F238E27FC236}">
                  <a16:creationId xmlns:a16="http://schemas.microsoft.com/office/drawing/2014/main" id="{B974BE84-86A5-DF49-8EA1-D432CA8F3A7C}"/>
                </a:ext>
              </a:extLst>
            </p:cNvPr>
            <p:cNvSpPr>
              <a:spLocks noChangeArrowheads="1"/>
            </p:cNvSpPr>
            <p:nvPr/>
          </p:nvSpPr>
          <p:spPr bwMode="auto">
            <a:xfrm>
              <a:off x="4431" y="2527"/>
              <a:ext cx="10" cy="816"/>
            </a:xfrm>
            <a:prstGeom prst="rect">
              <a:avLst/>
            </a:prstGeom>
            <a:solidFill>
              <a:srgbClr val="00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06" name="Rectangle 247">
              <a:extLst>
                <a:ext uri="{FF2B5EF4-FFF2-40B4-BE49-F238E27FC236}">
                  <a16:creationId xmlns:a16="http://schemas.microsoft.com/office/drawing/2014/main" id="{97A263D2-A49D-9A46-B492-3F5E9884DC14}"/>
                </a:ext>
              </a:extLst>
            </p:cNvPr>
            <p:cNvSpPr>
              <a:spLocks noChangeArrowheads="1"/>
            </p:cNvSpPr>
            <p:nvPr/>
          </p:nvSpPr>
          <p:spPr bwMode="auto">
            <a:xfrm>
              <a:off x="4441" y="2527"/>
              <a:ext cx="5" cy="816"/>
            </a:xfrm>
            <a:prstGeom prst="rect">
              <a:avLst/>
            </a:prstGeom>
            <a:solidFill>
              <a:srgbClr val="0097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07" name="Rectangle 248">
              <a:extLst>
                <a:ext uri="{FF2B5EF4-FFF2-40B4-BE49-F238E27FC236}">
                  <a16:creationId xmlns:a16="http://schemas.microsoft.com/office/drawing/2014/main" id="{38E130C2-A30E-484C-8947-418A5C085627}"/>
                </a:ext>
              </a:extLst>
            </p:cNvPr>
            <p:cNvSpPr>
              <a:spLocks noChangeArrowheads="1"/>
            </p:cNvSpPr>
            <p:nvPr/>
          </p:nvSpPr>
          <p:spPr bwMode="auto">
            <a:xfrm>
              <a:off x="4446" y="2527"/>
              <a:ext cx="14" cy="816"/>
            </a:xfrm>
            <a:prstGeom prst="rect">
              <a:avLst/>
            </a:prstGeom>
            <a:solidFill>
              <a:srgbClr val="00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08" name="Rectangle 249">
              <a:extLst>
                <a:ext uri="{FF2B5EF4-FFF2-40B4-BE49-F238E27FC236}">
                  <a16:creationId xmlns:a16="http://schemas.microsoft.com/office/drawing/2014/main" id="{B7DEF111-D30D-FA42-A500-A282E5F47FA7}"/>
                </a:ext>
              </a:extLst>
            </p:cNvPr>
            <p:cNvSpPr>
              <a:spLocks noChangeArrowheads="1"/>
            </p:cNvSpPr>
            <p:nvPr/>
          </p:nvSpPr>
          <p:spPr bwMode="auto">
            <a:xfrm>
              <a:off x="4460" y="2527"/>
              <a:ext cx="10" cy="816"/>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09" name="Rectangle 250">
              <a:extLst>
                <a:ext uri="{FF2B5EF4-FFF2-40B4-BE49-F238E27FC236}">
                  <a16:creationId xmlns:a16="http://schemas.microsoft.com/office/drawing/2014/main" id="{541E83C2-E7EE-484E-B1F6-95E0D09C3294}"/>
                </a:ext>
              </a:extLst>
            </p:cNvPr>
            <p:cNvSpPr>
              <a:spLocks noChangeArrowheads="1"/>
            </p:cNvSpPr>
            <p:nvPr/>
          </p:nvSpPr>
          <p:spPr bwMode="auto">
            <a:xfrm>
              <a:off x="4470" y="2527"/>
              <a:ext cx="14" cy="816"/>
            </a:xfrm>
            <a:prstGeom prst="rect">
              <a:avLst/>
            </a:prstGeom>
            <a:solidFill>
              <a:srgbClr val="00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10" name="Rectangle 251">
              <a:extLst>
                <a:ext uri="{FF2B5EF4-FFF2-40B4-BE49-F238E27FC236}">
                  <a16:creationId xmlns:a16="http://schemas.microsoft.com/office/drawing/2014/main" id="{A3230357-41DD-E946-822C-43489D636B2B}"/>
                </a:ext>
              </a:extLst>
            </p:cNvPr>
            <p:cNvSpPr>
              <a:spLocks noChangeArrowheads="1"/>
            </p:cNvSpPr>
            <p:nvPr/>
          </p:nvSpPr>
          <p:spPr bwMode="auto">
            <a:xfrm>
              <a:off x="4484" y="2527"/>
              <a:ext cx="5" cy="816"/>
            </a:xfrm>
            <a:prstGeom prst="rect">
              <a:avLst/>
            </a:prstGeom>
            <a:solidFill>
              <a:srgbClr val="0097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11" name="Rectangle 252">
              <a:extLst>
                <a:ext uri="{FF2B5EF4-FFF2-40B4-BE49-F238E27FC236}">
                  <a16:creationId xmlns:a16="http://schemas.microsoft.com/office/drawing/2014/main" id="{843BCDC4-9BB9-7B49-9DC1-FE0028137D02}"/>
                </a:ext>
              </a:extLst>
            </p:cNvPr>
            <p:cNvSpPr>
              <a:spLocks noChangeArrowheads="1"/>
            </p:cNvSpPr>
            <p:nvPr/>
          </p:nvSpPr>
          <p:spPr bwMode="auto">
            <a:xfrm>
              <a:off x="4489" y="2527"/>
              <a:ext cx="9" cy="816"/>
            </a:xfrm>
            <a:prstGeom prst="rect">
              <a:avLst/>
            </a:prstGeom>
            <a:solidFill>
              <a:srgbClr val="00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12" name="Rectangle 253">
              <a:extLst>
                <a:ext uri="{FF2B5EF4-FFF2-40B4-BE49-F238E27FC236}">
                  <a16:creationId xmlns:a16="http://schemas.microsoft.com/office/drawing/2014/main" id="{F2D03831-CC46-104F-8464-F4229D37A91E}"/>
                </a:ext>
              </a:extLst>
            </p:cNvPr>
            <p:cNvSpPr>
              <a:spLocks noChangeArrowheads="1"/>
            </p:cNvSpPr>
            <p:nvPr/>
          </p:nvSpPr>
          <p:spPr bwMode="auto">
            <a:xfrm>
              <a:off x="4498" y="2527"/>
              <a:ext cx="5" cy="816"/>
            </a:xfrm>
            <a:prstGeom prst="rect">
              <a:avLst/>
            </a:prstGeom>
            <a:solidFill>
              <a:srgbClr val="00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13" name="Rectangle 254">
              <a:extLst>
                <a:ext uri="{FF2B5EF4-FFF2-40B4-BE49-F238E27FC236}">
                  <a16:creationId xmlns:a16="http://schemas.microsoft.com/office/drawing/2014/main" id="{0DE14E37-A606-DA4D-AE67-5676ADBA794F}"/>
                </a:ext>
              </a:extLst>
            </p:cNvPr>
            <p:cNvSpPr>
              <a:spLocks noChangeArrowheads="1"/>
            </p:cNvSpPr>
            <p:nvPr/>
          </p:nvSpPr>
          <p:spPr bwMode="auto">
            <a:xfrm>
              <a:off x="4503" y="2527"/>
              <a:ext cx="10" cy="816"/>
            </a:xfrm>
            <a:prstGeom prst="rect">
              <a:avLst/>
            </a:prstGeom>
            <a:solidFill>
              <a:srgbClr val="00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14" name="Rectangle 255">
              <a:extLst>
                <a:ext uri="{FF2B5EF4-FFF2-40B4-BE49-F238E27FC236}">
                  <a16:creationId xmlns:a16="http://schemas.microsoft.com/office/drawing/2014/main" id="{7BC6F0F9-7B1C-2849-9799-D80D0FC27CAA}"/>
                </a:ext>
              </a:extLst>
            </p:cNvPr>
            <p:cNvSpPr>
              <a:spLocks noChangeArrowheads="1"/>
            </p:cNvSpPr>
            <p:nvPr/>
          </p:nvSpPr>
          <p:spPr bwMode="auto">
            <a:xfrm>
              <a:off x="4513" y="2527"/>
              <a:ext cx="5" cy="816"/>
            </a:xfrm>
            <a:prstGeom prst="rect">
              <a:avLst/>
            </a:prstGeom>
            <a:solidFill>
              <a:srgbClr val="00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15" name="Rectangle 256">
              <a:extLst>
                <a:ext uri="{FF2B5EF4-FFF2-40B4-BE49-F238E27FC236}">
                  <a16:creationId xmlns:a16="http://schemas.microsoft.com/office/drawing/2014/main" id="{C70C3A2C-14D3-BD48-B7F7-833C646693E5}"/>
                </a:ext>
              </a:extLst>
            </p:cNvPr>
            <p:cNvSpPr>
              <a:spLocks noChangeArrowheads="1"/>
            </p:cNvSpPr>
            <p:nvPr/>
          </p:nvSpPr>
          <p:spPr bwMode="auto">
            <a:xfrm>
              <a:off x="4518" y="2527"/>
              <a:ext cx="9" cy="816"/>
            </a:xfrm>
            <a:prstGeom prst="rect">
              <a:avLst/>
            </a:prstGeom>
            <a:solidFill>
              <a:srgbClr val="00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16" name="Rectangle 257">
              <a:extLst>
                <a:ext uri="{FF2B5EF4-FFF2-40B4-BE49-F238E27FC236}">
                  <a16:creationId xmlns:a16="http://schemas.microsoft.com/office/drawing/2014/main" id="{A729DD82-2CA1-EF46-8303-971700E54D67}"/>
                </a:ext>
              </a:extLst>
            </p:cNvPr>
            <p:cNvSpPr>
              <a:spLocks noChangeArrowheads="1"/>
            </p:cNvSpPr>
            <p:nvPr/>
          </p:nvSpPr>
          <p:spPr bwMode="auto">
            <a:xfrm>
              <a:off x="4527" y="2527"/>
              <a:ext cx="5" cy="816"/>
            </a:xfrm>
            <a:prstGeom prst="rect">
              <a:avLst/>
            </a:prstGeom>
            <a:solidFill>
              <a:srgbClr val="00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17" name="Rectangle 258">
              <a:extLst>
                <a:ext uri="{FF2B5EF4-FFF2-40B4-BE49-F238E27FC236}">
                  <a16:creationId xmlns:a16="http://schemas.microsoft.com/office/drawing/2014/main" id="{8E45B750-11C5-024F-862C-1B8AB0385782}"/>
                </a:ext>
              </a:extLst>
            </p:cNvPr>
            <p:cNvSpPr>
              <a:spLocks noChangeArrowheads="1"/>
            </p:cNvSpPr>
            <p:nvPr/>
          </p:nvSpPr>
          <p:spPr bwMode="auto">
            <a:xfrm>
              <a:off x="4532" y="2527"/>
              <a:ext cx="5" cy="816"/>
            </a:xfrm>
            <a:prstGeom prst="rect">
              <a:avLst/>
            </a:prstGeom>
            <a:solidFill>
              <a:srgbClr val="008E8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18" name="Rectangle 259">
              <a:extLst>
                <a:ext uri="{FF2B5EF4-FFF2-40B4-BE49-F238E27FC236}">
                  <a16:creationId xmlns:a16="http://schemas.microsoft.com/office/drawing/2014/main" id="{D9FFF9CD-B95D-E246-A874-5DE22374C3E4}"/>
                </a:ext>
              </a:extLst>
            </p:cNvPr>
            <p:cNvSpPr>
              <a:spLocks noChangeArrowheads="1"/>
            </p:cNvSpPr>
            <p:nvPr/>
          </p:nvSpPr>
          <p:spPr bwMode="auto">
            <a:xfrm>
              <a:off x="4537" y="2527"/>
              <a:ext cx="5" cy="816"/>
            </a:xfrm>
            <a:prstGeom prst="rect">
              <a:avLst/>
            </a:prstGeom>
            <a:solidFill>
              <a:srgbClr val="00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19" name="Rectangle 260">
              <a:extLst>
                <a:ext uri="{FF2B5EF4-FFF2-40B4-BE49-F238E27FC236}">
                  <a16:creationId xmlns:a16="http://schemas.microsoft.com/office/drawing/2014/main" id="{7C8F1D86-1DDE-D44C-B87A-9B8AAF640E72}"/>
                </a:ext>
              </a:extLst>
            </p:cNvPr>
            <p:cNvSpPr>
              <a:spLocks noChangeArrowheads="1"/>
            </p:cNvSpPr>
            <p:nvPr/>
          </p:nvSpPr>
          <p:spPr bwMode="auto">
            <a:xfrm>
              <a:off x="4542" y="2527"/>
              <a:ext cx="4" cy="816"/>
            </a:xfrm>
            <a:prstGeom prst="rect">
              <a:avLst/>
            </a:prstGeom>
            <a:solidFill>
              <a:srgbClr val="00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20" name="Rectangle 261">
              <a:extLst>
                <a:ext uri="{FF2B5EF4-FFF2-40B4-BE49-F238E27FC236}">
                  <a16:creationId xmlns:a16="http://schemas.microsoft.com/office/drawing/2014/main" id="{00BDEC81-78EB-1A40-8997-5608B058D638}"/>
                </a:ext>
              </a:extLst>
            </p:cNvPr>
            <p:cNvSpPr>
              <a:spLocks noChangeArrowheads="1"/>
            </p:cNvSpPr>
            <p:nvPr/>
          </p:nvSpPr>
          <p:spPr bwMode="auto">
            <a:xfrm>
              <a:off x="4546" y="2527"/>
              <a:ext cx="5" cy="816"/>
            </a:xfrm>
            <a:prstGeom prst="rect">
              <a:avLst/>
            </a:prstGeom>
            <a:solidFill>
              <a:srgbClr val="00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21" name="Rectangle 262">
              <a:extLst>
                <a:ext uri="{FF2B5EF4-FFF2-40B4-BE49-F238E27FC236}">
                  <a16:creationId xmlns:a16="http://schemas.microsoft.com/office/drawing/2014/main" id="{5BC6058D-0DEC-574C-82E6-E237036DD77A}"/>
                </a:ext>
              </a:extLst>
            </p:cNvPr>
            <p:cNvSpPr>
              <a:spLocks noChangeArrowheads="1"/>
            </p:cNvSpPr>
            <p:nvPr/>
          </p:nvSpPr>
          <p:spPr bwMode="auto">
            <a:xfrm>
              <a:off x="4551" y="2527"/>
              <a:ext cx="5" cy="816"/>
            </a:xfrm>
            <a:prstGeom prst="rect">
              <a:avLst/>
            </a:prstGeom>
            <a:solidFill>
              <a:srgbClr val="00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22" name="Rectangle 263">
              <a:extLst>
                <a:ext uri="{FF2B5EF4-FFF2-40B4-BE49-F238E27FC236}">
                  <a16:creationId xmlns:a16="http://schemas.microsoft.com/office/drawing/2014/main" id="{100EE3F3-9BB2-D44E-86EE-FAA11F40C40D}"/>
                </a:ext>
              </a:extLst>
            </p:cNvPr>
            <p:cNvSpPr>
              <a:spLocks noChangeArrowheads="1"/>
            </p:cNvSpPr>
            <p:nvPr/>
          </p:nvSpPr>
          <p:spPr bwMode="auto">
            <a:xfrm>
              <a:off x="4556" y="2527"/>
              <a:ext cx="5" cy="816"/>
            </a:xfrm>
            <a:prstGeom prst="rect">
              <a:avLst/>
            </a:prstGeom>
            <a:solidFill>
              <a:srgbClr val="00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23" name="Rectangle 264">
              <a:extLst>
                <a:ext uri="{FF2B5EF4-FFF2-40B4-BE49-F238E27FC236}">
                  <a16:creationId xmlns:a16="http://schemas.microsoft.com/office/drawing/2014/main" id="{F778EBDA-7520-934D-B4C7-ACC09BDE2C30}"/>
                </a:ext>
              </a:extLst>
            </p:cNvPr>
            <p:cNvSpPr>
              <a:spLocks noChangeArrowheads="1"/>
            </p:cNvSpPr>
            <p:nvPr/>
          </p:nvSpPr>
          <p:spPr bwMode="auto">
            <a:xfrm>
              <a:off x="4561" y="2527"/>
              <a:ext cx="5" cy="816"/>
            </a:xfrm>
            <a:prstGeom prst="rect">
              <a:avLst/>
            </a:prstGeom>
            <a:solidFill>
              <a:srgbClr val="0082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24" name="Rectangle 265">
              <a:extLst>
                <a:ext uri="{FF2B5EF4-FFF2-40B4-BE49-F238E27FC236}">
                  <a16:creationId xmlns:a16="http://schemas.microsoft.com/office/drawing/2014/main" id="{622E2195-DE83-9545-AC7B-B91367204093}"/>
                </a:ext>
              </a:extLst>
            </p:cNvPr>
            <p:cNvSpPr>
              <a:spLocks noChangeArrowheads="1"/>
            </p:cNvSpPr>
            <p:nvPr/>
          </p:nvSpPr>
          <p:spPr bwMode="auto">
            <a:xfrm>
              <a:off x="4566" y="2527"/>
              <a:ext cx="4" cy="816"/>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25" name="Rectangle 266">
              <a:extLst>
                <a:ext uri="{FF2B5EF4-FFF2-40B4-BE49-F238E27FC236}">
                  <a16:creationId xmlns:a16="http://schemas.microsoft.com/office/drawing/2014/main" id="{2AA07BB3-AE8B-3C4B-8657-E6CD1A22EE95}"/>
                </a:ext>
              </a:extLst>
            </p:cNvPr>
            <p:cNvSpPr>
              <a:spLocks noChangeArrowheads="1"/>
            </p:cNvSpPr>
            <p:nvPr/>
          </p:nvSpPr>
          <p:spPr bwMode="auto">
            <a:xfrm>
              <a:off x="4570" y="2527"/>
              <a:ext cx="5" cy="816"/>
            </a:xfrm>
            <a:prstGeom prst="rect">
              <a:avLst/>
            </a:prstGeom>
            <a:solidFill>
              <a:srgbClr val="007D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26" name="Rectangle 267">
              <a:extLst>
                <a:ext uri="{FF2B5EF4-FFF2-40B4-BE49-F238E27FC236}">
                  <a16:creationId xmlns:a16="http://schemas.microsoft.com/office/drawing/2014/main" id="{21A76487-4BD9-1245-A62A-F13CEF55D49D}"/>
                </a:ext>
              </a:extLst>
            </p:cNvPr>
            <p:cNvSpPr>
              <a:spLocks noChangeArrowheads="1"/>
            </p:cNvSpPr>
            <p:nvPr/>
          </p:nvSpPr>
          <p:spPr bwMode="auto">
            <a:xfrm>
              <a:off x="4575" y="2527"/>
              <a:ext cx="5" cy="816"/>
            </a:xfrm>
            <a:prstGeom prst="rect">
              <a:avLst/>
            </a:prstGeom>
            <a:solidFill>
              <a:srgbClr val="007B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27" name="Rectangle 268">
              <a:extLst>
                <a:ext uri="{FF2B5EF4-FFF2-40B4-BE49-F238E27FC236}">
                  <a16:creationId xmlns:a16="http://schemas.microsoft.com/office/drawing/2014/main" id="{EB421B9F-0D8B-624E-A6A4-527FF99F1507}"/>
                </a:ext>
              </a:extLst>
            </p:cNvPr>
            <p:cNvSpPr>
              <a:spLocks noChangeArrowheads="1"/>
            </p:cNvSpPr>
            <p:nvPr/>
          </p:nvSpPr>
          <p:spPr bwMode="auto">
            <a:xfrm>
              <a:off x="4580" y="2527"/>
              <a:ext cx="5" cy="816"/>
            </a:xfrm>
            <a:prstGeom prst="rect">
              <a:avLst/>
            </a:prstGeom>
            <a:solidFill>
              <a:srgbClr val="0079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28" name="Rectangle 269">
              <a:extLst>
                <a:ext uri="{FF2B5EF4-FFF2-40B4-BE49-F238E27FC236}">
                  <a16:creationId xmlns:a16="http://schemas.microsoft.com/office/drawing/2014/main" id="{E339250D-46C4-AE49-B526-B8347C3BE8DD}"/>
                </a:ext>
              </a:extLst>
            </p:cNvPr>
            <p:cNvSpPr>
              <a:spLocks noChangeArrowheads="1"/>
            </p:cNvSpPr>
            <p:nvPr/>
          </p:nvSpPr>
          <p:spPr bwMode="auto">
            <a:xfrm>
              <a:off x="4585" y="2527"/>
              <a:ext cx="5" cy="816"/>
            </a:xfrm>
            <a:prstGeom prst="rect">
              <a:avLst/>
            </a:prstGeom>
            <a:solidFill>
              <a:srgbClr val="0076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29" name="Rectangle 270">
              <a:extLst>
                <a:ext uri="{FF2B5EF4-FFF2-40B4-BE49-F238E27FC236}">
                  <a16:creationId xmlns:a16="http://schemas.microsoft.com/office/drawing/2014/main" id="{F9E28FF8-DC06-5B49-B26E-76754FD30A1E}"/>
                </a:ext>
              </a:extLst>
            </p:cNvPr>
            <p:cNvSpPr>
              <a:spLocks noChangeArrowheads="1"/>
            </p:cNvSpPr>
            <p:nvPr/>
          </p:nvSpPr>
          <p:spPr bwMode="auto">
            <a:xfrm>
              <a:off x="4590" y="2527"/>
              <a:ext cx="4" cy="816"/>
            </a:xfrm>
            <a:prstGeom prst="rect">
              <a:avLst/>
            </a:prstGeom>
            <a:solidFill>
              <a:srgbClr val="00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30" name="Rectangle 271">
              <a:extLst>
                <a:ext uri="{FF2B5EF4-FFF2-40B4-BE49-F238E27FC236}">
                  <a16:creationId xmlns:a16="http://schemas.microsoft.com/office/drawing/2014/main" id="{AD2FC0FE-706B-6241-98B9-77D6762B0015}"/>
                </a:ext>
              </a:extLst>
            </p:cNvPr>
            <p:cNvSpPr>
              <a:spLocks noChangeArrowheads="1"/>
            </p:cNvSpPr>
            <p:nvPr/>
          </p:nvSpPr>
          <p:spPr bwMode="auto">
            <a:xfrm>
              <a:off x="4594" y="2527"/>
              <a:ext cx="5" cy="816"/>
            </a:xfrm>
            <a:prstGeom prst="rect">
              <a:avLst/>
            </a:prstGeom>
            <a:solidFill>
              <a:srgbClr val="0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31" name="Rectangle 272">
              <a:extLst>
                <a:ext uri="{FF2B5EF4-FFF2-40B4-BE49-F238E27FC236}">
                  <a16:creationId xmlns:a16="http://schemas.microsoft.com/office/drawing/2014/main" id="{3B701AE7-6BD6-A641-9D17-FACEB3FBFA94}"/>
                </a:ext>
              </a:extLst>
            </p:cNvPr>
            <p:cNvSpPr>
              <a:spLocks noChangeArrowheads="1"/>
            </p:cNvSpPr>
            <p:nvPr/>
          </p:nvSpPr>
          <p:spPr bwMode="auto">
            <a:xfrm>
              <a:off x="4599" y="2527"/>
              <a:ext cx="5" cy="816"/>
            </a:xfrm>
            <a:prstGeom prst="rect">
              <a:avLst/>
            </a:prstGeom>
            <a:solidFill>
              <a:srgbClr val="00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32" name="Rectangle 273">
              <a:extLst>
                <a:ext uri="{FF2B5EF4-FFF2-40B4-BE49-F238E27FC236}">
                  <a16:creationId xmlns:a16="http://schemas.microsoft.com/office/drawing/2014/main" id="{1953C98B-549E-B242-BFEE-8B5972E0E4C7}"/>
                </a:ext>
              </a:extLst>
            </p:cNvPr>
            <p:cNvSpPr>
              <a:spLocks noChangeArrowheads="1"/>
            </p:cNvSpPr>
            <p:nvPr/>
          </p:nvSpPr>
          <p:spPr bwMode="auto">
            <a:xfrm>
              <a:off x="4604" y="2527"/>
              <a:ext cx="5" cy="816"/>
            </a:xfrm>
            <a:prstGeom prst="rect">
              <a:avLst/>
            </a:prstGeom>
            <a:solidFill>
              <a:srgbClr val="00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33" name="Rectangle 274">
              <a:extLst>
                <a:ext uri="{FF2B5EF4-FFF2-40B4-BE49-F238E27FC236}">
                  <a16:creationId xmlns:a16="http://schemas.microsoft.com/office/drawing/2014/main" id="{4CA176CD-5A61-7D42-9050-FA776DFB7EDA}"/>
                </a:ext>
              </a:extLst>
            </p:cNvPr>
            <p:cNvSpPr>
              <a:spLocks noChangeArrowheads="1"/>
            </p:cNvSpPr>
            <p:nvPr/>
          </p:nvSpPr>
          <p:spPr bwMode="auto">
            <a:xfrm>
              <a:off x="4609" y="2527"/>
              <a:ext cx="5" cy="816"/>
            </a:xfrm>
            <a:prstGeom prst="rect">
              <a:avLst/>
            </a:prstGeom>
            <a:solidFill>
              <a:srgbClr val="0068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34" name="Rectangle 275">
              <a:extLst>
                <a:ext uri="{FF2B5EF4-FFF2-40B4-BE49-F238E27FC236}">
                  <a16:creationId xmlns:a16="http://schemas.microsoft.com/office/drawing/2014/main" id="{EA998113-AD2D-1840-BD17-0041D0A58207}"/>
                </a:ext>
              </a:extLst>
            </p:cNvPr>
            <p:cNvSpPr>
              <a:spLocks noChangeArrowheads="1"/>
            </p:cNvSpPr>
            <p:nvPr/>
          </p:nvSpPr>
          <p:spPr bwMode="auto">
            <a:xfrm>
              <a:off x="4614" y="2527"/>
              <a:ext cx="4" cy="816"/>
            </a:xfrm>
            <a:prstGeom prst="rect">
              <a:avLst/>
            </a:prstGeom>
            <a:solidFill>
              <a:srgbClr val="00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35" name="Rectangle 276">
              <a:extLst>
                <a:ext uri="{FF2B5EF4-FFF2-40B4-BE49-F238E27FC236}">
                  <a16:creationId xmlns:a16="http://schemas.microsoft.com/office/drawing/2014/main" id="{6429B88A-F00C-6344-BA66-2FF882E5DEC0}"/>
                </a:ext>
              </a:extLst>
            </p:cNvPr>
            <p:cNvSpPr>
              <a:spLocks noChangeArrowheads="1"/>
            </p:cNvSpPr>
            <p:nvPr/>
          </p:nvSpPr>
          <p:spPr bwMode="auto">
            <a:xfrm>
              <a:off x="4618" y="2527"/>
              <a:ext cx="5" cy="816"/>
            </a:xfrm>
            <a:prstGeom prst="rect">
              <a:avLst/>
            </a:prstGeom>
            <a:solidFill>
              <a:srgbClr val="00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36" name="Rectangle 277">
              <a:extLst>
                <a:ext uri="{FF2B5EF4-FFF2-40B4-BE49-F238E27FC236}">
                  <a16:creationId xmlns:a16="http://schemas.microsoft.com/office/drawing/2014/main" id="{E0770D07-FC35-EA4B-AC0E-514A142743F2}"/>
                </a:ext>
              </a:extLst>
            </p:cNvPr>
            <p:cNvSpPr>
              <a:spLocks noChangeArrowheads="1"/>
            </p:cNvSpPr>
            <p:nvPr/>
          </p:nvSpPr>
          <p:spPr bwMode="auto">
            <a:xfrm>
              <a:off x="4623" y="2527"/>
              <a:ext cx="5" cy="816"/>
            </a:xfrm>
            <a:prstGeom prst="rect">
              <a:avLst/>
            </a:prstGeom>
            <a:solidFill>
              <a:srgbClr val="00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37" name="Rectangle 278">
              <a:extLst>
                <a:ext uri="{FF2B5EF4-FFF2-40B4-BE49-F238E27FC236}">
                  <a16:creationId xmlns:a16="http://schemas.microsoft.com/office/drawing/2014/main" id="{A46BEBAE-D8C5-6D4A-B413-DC959AE5D364}"/>
                </a:ext>
              </a:extLst>
            </p:cNvPr>
            <p:cNvSpPr>
              <a:spLocks noChangeArrowheads="1"/>
            </p:cNvSpPr>
            <p:nvPr/>
          </p:nvSpPr>
          <p:spPr bwMode="auto">
            <a:xfrm>
              <a:off x="4628" y="2527"/>
              <a:ext cx="5" cy="816"/>
            </a:xfrm>
            <a:prstGeom prst="rect">
              <a:avLst/>
            </a:prstGeom>
            <a:solidFill>
              <a:srgbClr val="00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38" name="Rectangle 279">
              <a:extLst>
                <a:ext uri="{FF2B5EF4-FFF2-40B4-BE49-F238E27FC236}">
                  <a16:creationId xmlns:a16="http://schemas.microsoft.com/office/drawing/2014/main" id="{730AA8A0-27BF-594B-9813-5D4AE53C8CD7}"/>
                </a:ext>
              </a:extLst>
            </p:cNvPr>
            <p:cNvSpPr>
              <a:spLocks noChangeArrowheads="1"/>
            </p:cNvSpPr>
            <p:nvPr/>
          </p:nvSpPr>
          <p:spPr bwMode="auto">
            <a:xfrm>
              <a:off x="4633" y="2527"/>
              <a:ext cx="5" cy="816"/>
            </a:xfrm>
            <a:prstGeom prst="rect">
              <a:avLst/>
            </a:prstGeom>
            <a:solidFill>
              <a:srgbClr val="005B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39" name="Rectangle 280">
              <a:extLst>
                <a:ext uri="{FF2B5EF4-FFF2-40B4-BE49-F238E27FC236}">
                  <a16:creationId xmlns:a16="http://schemas.microsoft.com/office/drawing/2014/main" id="{E6C416F9-0CDA-1945-9B40-AAB2242F5107}"/>
                </a:ext>
              </a:extLst>
            </p:cNvPr>
            <p:cNvSpPr>
              <a:spLocks noChangeArrowheads="1"/>
            </p:cNvSpPr>
            <p:nvPr/>
          </p:nvSpPr>
          <p:spPr bwMode="auto">
            <a:xfrm>
              <a:off x="4638" y="2527"/>
              <a:ext cx="4" cy="816"/>
            </a:xfrm>
            <a:prstGeom prst="rect">
              <a:avLst/>
            </a:prstGeom>
            <a:solidFill>
              <a:srgbClr val="00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40" name="Rectangle 281">
              <a:extLst>
                <a:ext uri="{FF2B5EF4-FFF2-40B4-BE49-F238E27FC236}">
                  <a16:creationId xmlns:a16="http://schemas.microsoft.com/office/drawing/2014/main" id="{80BAAA87-122D-AF4F-B6BC-5500BA441F19}"/>
                </a:ext>
              </a:extLst>
            </p:cNvPr>
            <p:cNvSpPr>
              <a:spLocks noChangeArrowheads="1"/>
            </p:cNvSpPr>
            <p:nvPr/>
          </p:nvSpPr>
          <p:spPr bwMode="auto">
            <a:xfrm>
              <a:off x="4642" y="2527"/>
              <a:ext cx="5" cy="816"/>
            </a:xfrm>
            <a:prstGeom prst="rect">
              <a:avLst/>
            </a:prstGeom>
            <a:solidFill>
              <a:srgbClr val="0057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41" name="Rectangle 282">
              <a:extLst>
                <a:ext uri="{FF2B5EF4-FFF2-40B4-BE49-F238E27FC236}">
                  <a16:creationId xmlns:a16="http://schemas.microsoft.com/office/drawing/2014/main" id="{C5A6025B-3DFD-E04D-9175-3E556C040026}"/>
                </a:ext>
              </a:extLst>
            </p:cNvPr>
            <p:cNvSpPr>
              <a:spLocks noChangeArrowheads="1"/>
            </p:cNvSpPr>
            <p:nvPr/>
          </p:nvSpPr>
          <p:spPr bwMode="auto">
            <a:xfrm>
              <a:off x="4647" y="2527"/>
              <a:ext cx="5" cy="816"/>
            </a:xfrm>
            <a:prstGeom prst="rect">
              <a:avLst/>
            </a:prstGeom>
            <a:solidFill>
              <a:srgbClr val="0055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42" name="Rectangle 283">
              <a:extLst>
                <a:ext uri="{FF2B5EF4-FFF2-40B4-BE49-F238E27FC236}">
                  <a16:creationId xmlns:a16="http://schemas.microsoft.com/office/drawing/2014/main" id="{8D06DD6C-21C9-5345-802F-4309C10A1CC7}"/>
                </a:ext>
              </a:extLst>
            </p:cNvPr>
            <p:cNvSpPr>
              <a:spLocks noChangeArrowheads="1"/>
            </p:cNvSpPr>
            <p:nvPr/>
          </p:nvSpPr>
          <p:spPr bwMode="auto">
            <a:xfrm>
              <a:off x="4652" y="2527"/>
              <a:ext cx="5" cy="816"/>
            </a:xfrm>
            <a:prstGeom prst="rect">
              <a:avLst/>
            </a:prstGeom>
            <a:solidFill>
              <a:srgbClr val="00535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43" name="Rectangle 284">
              <a:extLst>
                <a:ext uri="{FF2B5EF4-FFF2-40B4-BE49-F238E27FC236}">
                  <a16:creationId xmlns:a16="http://schemas.microsoft.com/office/drawing/2014/main" id="{B2ADD486-2CB8-444A-A67A-356ACDCB9EEF}"/>
                </a:ext>
              </a:extLst>
            </p:cNvPr>
            <p:cNvSpPr>
              <a:spLocks noChangeArrowheads="1"/>
            </p:cNvSpPr>
            <p:nvPr/>
          </p:nvSpPr>
          <p:spPr bwMode="auto">
            <a:xfrm>
              <a:off x="4657" y="2527"/>
              <a:ext cx="5" cy="816"/>
            </a:xfrm>
            <a:prstGeom prst="rect">
              <a:avLst/>
            </a:prstGeom>
            <a:solidFill>
              <a:srgbClr val="0051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44" name="Rectangle 285">
              <a:extLst>
                <a:ext uri="{FF2B5EF4-FFF2-40B4-BE49-F238E27FC236}">
                  <a16:creationId xmlns:a16="http://schemas.microsoft.com/office/drawing/2014/main" id="{E9B47A4F-D43F-4446-8D7A-34E16E43E09F}"/>
                </a:ext>
              </a:extLst>
            </p:cNvPr>
            <p:cNvSpPr>
              <a:spLocks noChangeArrowheads="1"/>
            </p:cNvSpPr>
            <p:nvPr/>
          </p:nvSpPr>
          <p:spPr bwMode="auto">
            <a:xfrm>
              <a:off x="4662" y="2527"/>
              <a:ext cx="4" cy="816"/>
            </a:xfrm>
            <a:prstGeom prst="rect">
              <a:avLst/>
            </a:prstGeom>
            <a:solidFill>
              <a:srgbClr val="0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45" name="Rectangle 286">
              <a:extLst>
                <a:ext uri="{FF2B5EF4-FFF2-40B4-BE49-F238E27FC236}">
                  <a16:creationId xmlns:a16="http://schemas.microsoft.com/office/drawing/2014/main" id="{333DD7C5-5339-6F43-AE98-FFC6EC18E0B8}"/>
                </a:ext>
              </a:extLst>
            </p:cNvPr>
            <p:cNvSpPr>
              <a:spLocks noChangeArrowheads="1"/>
            </p:cNvSpPr>
            <p:nvPr/>
          </p:nvSpPr>
          <p:spPr bwMode="auto">
            <a:xfrm>
              <a:off x="4666" y="2527"/>
              <a:ext cx="5" cy="816"/>
            </a:xfrm>
            <a:prstGeom prst="rect">
              <a:avLst/>
            </a:prstGeom>
            <a:solidFill>
              <a:srgbClr val="004E4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46" name="Rectangle 287">
              <a:extLst>
                <a:ext uri="{FF2B5EF4-FFF2-40B4-BE49-F238E27FC236}">
                  <a16:creationId xmlns:a16="http://schemas.microsoft.com/office/drawing/2014/main" id="{B035929C-E3A5-1741-8CC0-8048F0BCE467}"/>
                </a:ext>
              </a:extLst>
            </p:cNvPr>
            <p:cNvSpPr>
              <a:spLocks noChangeArrowheads="1"/>
            </p:cNvSpPr>
            <p:nvPr/>
          </p:nvSpPr>
          <p:spPr bwMode="auto">
            <a:xfrm>
              <a:off x="4671" y="2527"/>
              <a:ext cx="5" cy="816"/>
            </a:xfrm>
            <a:prstGeom prst="rect">
              <a:avLst/>
            </a:prstGeom>
            <a:solidFill>
              <a:srgbClr val="004C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47" name="Rectangle 288">
              <a:extLst>
                <a:ext uri="{FF2B5EF4-FFF2-40B4-BE49-F238E27FC236}">
                  <a16:creationId xmlns:a16="http://schemas.microsoft.com/office/drawing/2014/main" id="{9466BE6E-DE33-4A45-A5E5-954C621E1918}"/>
                </a:ext>
              </a:extLst>
            </p:cNvPr>
            <p:cNvSpPr>
              <a:spLocks noChangeArrowheads="1"/>
            </p:cNvSpPr>
            <p:nvPr/>
          </p:nvSpPr>
          <p:spPr bwMode="auto">
            <a:xfrm>
              <a:off x="4676" y="2527"/>
              <a:ext cx="5" cy="816"/>
            </a:xfrm>
            <a:prstGeom prst="rect">
              <a:avLst/>
            </a:prstGeom>
            <a:solidFill>
              <a:srgbClr val="004B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48" name="Rectangle 289">
              <a:extLst>
                <a:ext uri="{FF2B5EF4-FFF2-40B4-BE49-F238E27FC236}">
                  <a16:creationId xmlns:a16="http://schemas.microsoft.com/office/drawing/2014/main" id="{FF0FAD2C-7CAE-1E46-9FED-8C4040D6BA9D}"/>
                </a:ext>
              </a:extLst>
            </p:cNvPr>
            <p:cNvSpPr>
              <a:spLocks noChangeArrowheads="1"/>
            </p:cNvSpPr>
            <p:nvPr/>
          </p:nvSpPr>
          <p:spPr bwMode="auto">
            <a:xfrm>
              <a:off x="4681" y="2527"/>
              <a:ext cx="5" cy="816"/>
            </a:xfrm>
            <a:prstGeom prst="rect">
              <a:avLst/>
            </a:prstGeom>
            <a:solidFill>
              <a:srgbClr val="004A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49" name="Rectangle 290">
              <a:extLst>
                <a:ext uri="{FF2B5EF4-FFF2-40B4-BE49-F238E27FC236}">
                  <a16:creationId xmlns:a16="http://schemas.microsoft.com/office/drawing/2014/main" id="{A631E3B6-9994-2844-9262-A8703B437CAA}"/>
                </a:ext>
              </a:extLst>
            </p:cNvPr>
            <p:cNvSpPr>
              <a:spLocks noChangeArrowheads="1"/>
            </p:cNvSpPr>
            <p:nvPr/>
          </p:nvSpPr>
          <p:spPr bwMode="auto">
            <a:xfrm>
              <a:off x="4686" y="2527"/>
              <a:ext cx="4" cy="816"/>
            </a:xfrm>
            <a:prstGeom prst="rect">
              <a:avLst/>
            </a:prstGeom>
            <a:solidFill>
              <a:srgbClr val="0049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50" name="Rectangle 291">
              <a:extLst>
                <a:ext uri="{FF2B5EF4-FFF2-40B4-BE49-F238E27FC236}">
                  <a16:creationId xmlns:a16="http://schemas.microsoft.com/office/drawing/2014/main" id="{0E014D53-7835-9D47-A3A4-6EBB0F2D37B3}"/>
                </a:ext>
              </a:extLst>
            </p:cNvPr>
            <p:cNvSpPr>
              <a:spLocks noChangeArrowheads="1"/>
            </p:cNvSpPr>
            <p:nvPr/>
          </p:nvSpPr>
          <p:spPr bwMode="auto">
            <a:xfrm>
              <a:off x="4690" y="2527"/>
              <a:ext cx="5" cy="816"/>
            </a:xfrm>
            <a:prstGeom prst="rect">
              <a:avLst/>
            </a:prstGeom>
            <a:solidFill>
              <a:srgbClr val="00484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51" name="Rectangle 292">
              <a:extLst>
                <a:ext uri="{FF2B5EF4-FFF2-40B4-BE49-F238E27FC236}">
                  <a16:creationId xmlns:a16="http://schemas.microsoft.com/office/drawing/2014/main" id="{FAF3A4A0-1CE0-6044-8666-91EC82845C8F}"/>
                </a:ext>
              </a:extLst>
            </p:cNvPr>
            <p:cNvSpPr>
              <a:spLocks noChangeArrowheads="1"/>
            </p:cNvSpPr>
            <p:nvPr/>
          </p:nvSpPr>
          <p:spPr bwMode="auto">
            <a:xfrm>
              <a:off x="4695" y="2527"/>
              <a:ext cx="5" cy="816"/>
            </a:xfrm>
            <a:prstGeom prst="rect">
              <a:avLst/>
            </a:prstGeom>
            <a:solidFill>
              <a:srgbClr val="0047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852" name="Rectangle 293">
              <a:extLst>
                <a:ext uri="{FF2B5EF4-FFF2-40B4-BE49-F238E27FC236}">
                  <a16:creationId xmlns:a16="http://schemas.microsoft.com/office/drawing/2014/main" id="{C7413BF3-3A1F-144D-A3CB-C5DCEE365286}"/>
                </a:ext>
              </a:extLst>
            </p:cNvPr>
            <p:cNvSpPr>
              <a:spLocks noChangeArrowheads="1"/>
            </p:cNvSpPr>
            <p:nvPr/>
          </p:nvSpPr>
          <p:spPr bwMode="auto">
            <a:xfrm>
              <a:off x="4230" y="2527"/>
              <a:ext cx="470"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grpSp>
      <p:sp>
        <p:nvSpPr>
          <p:cNvPr id="26732" name="Rectangle 579">
            <a:extLst>
              <a:ext uri="{FF2B5EF4-FFF2-40B4-BE49-F238E27FC236}">
                <a16:creationId xmlns:a16="http://schemas.microsoft.com/office/drawing/2014/main" id="{1D11284A-C5C5-1E4A-BFEF-AEBD132D1427}"/>
              </a:ext>
            </a:extLst>
          </p:cNvPr>
          <p:cNvSpPr>
            <a:spLocks noChangeArrowheads="1"/>
          </p:cNvSpPr>
          <p:nvPr/>
        </p:nvSpPr>
        <p:spPr bwMode="auto">
          <a:xfrm>
            <a:off x="2325689" y="4400550"/>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r>
              <a:rPr lang="en-US" altLang="en-US" sz="1400" dirty="0">
                <a:solidFill>
                  <a:srgbClr val="FFFFFF"/>
                </a:solidFill>
                <a:latin typeface="+mj-lt"/>
              </a:rPr>
              <a:t>30%</a:t>
            </a:r>
            <a:endParaRPr lang="en-US" altLang="en-US" sz="1800" dirty="0">
              <a:solidFill>
                <a:srgbClr val="FFFFFF"/>
              </a:solidFill>
              <a:latin typeface="+mj-lt"/>
            </a:endParaRPr>
          </a:p>
        </p:txBody>
      </p:sp>
      <p:sp>
        <p:nvSpPr>
          <p:cNvPr id="26733" name="Rectangle 580">
            <a:extLst>
              <a:ext uri="{FF2B5EF4-FFF2-40B4-BE49-F238E27FC236}">
                <a16:creationId xmlns:a16="http://schemas.microsoft.com/office/drawing/2014/main" id="{71A34A9C-82B0-9544-9DF5-4D28A935B305}"/>
              </a:ext>
            </a:extLst>
          </p:cNvPr>
          <p:cNvSpPr>
            <a:spLocks noChangeArrowheads="1"/>
          </p:cNvSpPr>
          <p:nvPr/>
        </p:nvSpPr>
        <p:spPr bwMode="auto">
          <a:xfrm>
            <a:off x="4887914" y="4214813"/>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r>
              <a:rPr lang="en-US" altLang="en-US" sz="1400">
                <a:solidFill>
                  <a:srgbClr val="FFFFFF"/>
                </a:solidFill>
                <a:latin typeface="+mj-lt"/>
              </a:rPr>
              <a:t>35%</a:t>
            </a:r>
          </a:p>
        </p:txBody>
      </p:sp>
      <p:sp>
        <p:nvSpPr>
          <p:cNvPr id="26734" name="Rectangle 581">
            <a:extLst>
              <a:ext uri="{FF2B5EF4-FFF2-40B4-BE49-F238E27FC236}">
                <a16:creationId xmlns:a16="http://schemas.microsoft.com/office/drawing/2014/main" id="{A50D0410-11E3-D24A-B05C-A15423D04C98}"/>
              </a:ext>
            </a:extLst>
          </p:cNvPr>
          <p:cNvSpPr>
            <a:spLocks noChangeArrowheads="1"/>
          </p:cNvSpPr>
          <p:nvPr/>
        </p:nvSpPr>
        <p:spPr bwMode="auto">
          <a:xfrm>
            <a:off x="7477126" y="4222750"/>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r>
              <a:rPr lang="en-US" altLang="en-US" sz="1400">
                <a:solidFill>
                  <a:srgbClr val="FFFFFF"/>
                </a:solidFill>
                <a:latin typeface="+mj-lt"/>
              </a:rPr>
              <a:t>35%</a:t>
            </a:r>
          </a:p>
        </p:txBody>
      </p:sp>
      <p:sp>
        <p:nvSpPr>
          <p:cNvPr id="26735" name="Rectangle 582">
            <a:extLst>
              <a:ext uri="{FF2B5EF4-FFF2-40B4-BE49-F238E27FC236}">
                <a16:creationId xmlns:a16="http://schemas.microsoft.com/office/drawing/2014/main" id="{E2A45B51-411F-BA40-B207-57D0554ED0DE}"/>
              </a:ext>
            </a:extLst>
          </p:cNvPr>
          <p:cNvSpPr>
            <a:spLocks noChangeArrowheads="1"/>
          </p:cNvSpPr>
          <p:nvPr/>
        </p:nvSpPr>
        <p:spPr bwMode="auto">
          <a:xfrm>
            <a:off x="3048001" y="2935288"/>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r>
              <a:rPr lang="en-US" altLang="en-US" sz="1400" dirty="0">
                <a:solidFill>
                  <a:srgbClr val="FFFFFF"/>
                </a:solidFill>
                <a:latin typeface="+mj-lt"/>
              </a:rPr>
              <a:t>70%</a:t>
            </a:r>
            <a:endParaRPr lang="en-US" altLang="en-US" sz="1800" dirty="0">
              <a:solidFill>
                <a:srgbClr val="FFFFFF"/>
              </a:solidFill>
              <a:latin typeface="+mj-lt"/>
            </a:endParaRPr>
          </a:p>
        </p:txBody>
      </p:sp>
      <p:sp>
        <p:nvSpPr>
          <p:cNvPr id="26736" name="Rectangle 583">
            <a:extLst>
              <a:ext uri="{FF2B5EF4-FFF2-40B4-BE49-F238E27FC236}">
                <a16:creationId xmlns:a16="http://schemas.microsoft.com/office/drawing/2014/main" id="{C974D698-360B-A842-85D5-C3B19E3F0466}"/>
              </a:ext>
            </a:extLst>
          </p:cNvPr>
          <p:cNvSpPr>
            <a:spLocks noChangeArrowheads="1"/>
          </p:cNvSpPr>
          <p:nvPr/>
        </p:nvSpPr>
        <p:spPr bwMode="auto">
          <a:xfrm>
            <a:off x="5613401" y="3101975"/>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r>
              <a:rPr lang="en-US" altLang="en-US" sz="1400">
                <a:solidFill>
                  <a:srgbClr val="FFFFFF"/>
                </a:solidFill>
                <a:latin typeface="+mj-lt"/>
              </a:rPr>
              <a:t>65%</a:t>
            </a:r>
          </a:p>
        </p:txBody>
      </p:sp>
      <p:sp>
        <p:nvSpPr>
          <p:cNvPr id="26737" name="Rectangle 584">
            <a:extLst>
              <a:ext uri="{FF2B5EF4-FFF2-40B4-BE49-F238E27FC236}">
                <a16:creationId xmlns:a16="http://schemas.microsoft.com/office/drawing/2014/main" id="{F11ECB70-64FA-8244-B7EC-4CD0DC8316E6}"/>
              </a:ext>
            </a:extLst>
          </p:cNvPr>
          <p:cNvSpPr>
            <a:spLocks noChangeArrowheads="1"/>
          </p:cNvSpPr>
          <p:nvPr/>
        </p:nvSpPr>
        <p:spPr bwMode="auto">
          <a:xfrm>
            <a:off x="8212139" y="3089275"/>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r>
              <a:rPr lang="en-US" altLang="en-US" sz="1400">
                <a:solidFill>
                  <a:srgbClr val="FFFFFF"/>
                </a:solidFill>
                <a:latin typeface="+mj-lt"/>
              </a:rPr>
              <a:t>65%</a:t>
            </a:r>
          </a:p>
        </p:txBody>
      </p:sp>
      <p:sp>
        <p:nvSpPr>
          <p:cNvPr id="26738" name="Rectangle 585">
            <a:extLst>
              <a:ext uri="{FF2B5EF4-FFF2-40B4-BE49-F238E27FC236}">
                <a16:creationId xmlns:a16="http://schemas.microsoft.com/office/drawing/2014/main" id="{0B45F51B-B869-9D4F-8C0F-FD40505C3E09}"/>
              </a:ext>
            </a:extLst>
          </p:cNvPr>
          <p:cNvSpPr>
            <a:spLocks noChangeArrowheads="1"/>
          </p:cNvSpPr>
          <p:nvPr/>
        </p:nvSpPr>
        <p:spPr bwMode="auto">
          <a:xfrm>
            <a:off x="1386248" y="5651500"/>
            <a:ext cx="897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400" dirty="0">
                <a:solidFill>
                  <a:srgbClr val="FFFFFF"/>
                </a:solidFill>
                <a:latin typeface="+mj-lt"/>
              </a:rPr>
              <a:t>0</a:t>
            </a:r>
            <a:endParaRPr lang="en-US" altLang="en-US" sz="1800" dirty="0">
              <a:solidFill>
                <a:srgbClr val="FFFFFF"/>
              </a:solidFill>
              <a:latin typeface="+mj-lt"/>
            </a:endParaRPr>
          </a:p>
        </p:txBody>
      </p:sp>
      <p:sp>
        <p:nvSpPr>
          <p:cNvPr id="26739" name="Rectangle 586">
            <a:extLst>
              <a:ext uri="{FF2B5EF4-FFF2-40B4-BE49-F238E27FC236}">
                <a16:creationId xmlns:a16="http://schemas.microsoft.com/office/drawing/2014/main" id="{A33FA9F6-BFAF-F24D-8709-57ED3FA6EDED}"/>
              </a:ext>
            </a:extLst>
          </p:cNvPr>
          <p:cNvSpPr>
            <a:spLocks noChangeArrowheads="1"/>
          </p:cNvSpPr>
          <p:nvPr/>
        </p:nvSpPr>
        <p:spPr bwMode="auto">
          <a:xfrm>
            <a:off x="1292945" y="5278438"/>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400">
                <a:solidFill>
                  <a:srgbClr val="FFFFFF"/>
                </a:solidFill>
                <a:latin typeface="+mj-lt"/>
              </a:rPr>
              <a:t>10</a:t>
            </a:r>
            <a:endParaRPr lang="en-US" altLang="en-US" sz="1800">
              <a:solidFill>
                <a:srgbClr val="FFFFFF"/>
              </a:solidFill>
              <a:latin typeface="+mj-lt"/>
            </a:endParaRPr>
          </a:p>
        </p:txBody>
      </p:sp>
      <p:sp>
        <p:nvSpPr>
          <p:cNvPr id="26740" name="Rectangle 587">
            <a:extLst>
              <a:ext uri="{FF2B5EF4-FFF2-40B4-BE49-F238E27FC236}">
                <a16:creationId xmlns:a16="http://schemas.microsoft.com/office/drawing/2014/main" id="{35089102-CD6D-8E4D-9545-DF14DE7EF8DD}"/>
              </a:ext>
            </a:extLst>
          </p:cNvPr>
          <p:cNvSpPr>
            <a:spLocks noChangeArrowheads="1"/>
          </p:cNvSpPr>
          <p:nvPr/>
        </p:nvSpPr>
        <p:spPr bwMode="auto">
          <a:xfrm>
            <a:off x="1292945" y="4911725"/>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400" dirty="0">
                <a:solidFill>
                  <a:srgbClr val="FFFFFF"/>
                </a:solidFill>
                <a:latin typeface="+mj-lt"/>
              </a:rPr>
              <a:t>20</a:t>
            </a:r>
            <a:endParaRPr lang="en-US" altLang="en-US" sz="1800" dirty="0">
              <a:solidFill>
                <a:srgbClr val="FFFFFF"/>
              </a:solidFill>
              <a:latin typeface="+mj-lt"/>
            </a:endParaRPr>
          </a:p>
        </p:txBody>
      </p:sp>
      <p:sp>
        <p:nvSpPr>
          <p:cNvPr id="26741" name="Rectangle 588">
            <a:extLst>
              <a:ext uri="{FF2B5EF4-FFF2-40B4-BE49-F238E27FC236}">
                <a16:creationId xmlns:a16="http://schemas.microsoft.com/office/drawing/2014/main" id="{A048162E-436B-F040-92F1-F50A0A0382AC}"/>
              </a:ext>
            </a:extLst>
          </p:cNvPr>
          <p:cNvSpPr>
            <a:spLocks noChangeArrowheads="1"/>
          </p:cNvSpPr>
          <p:nvPr/>
        </p:nvSpPr>
        <p:spPr bwMode="auto">
          <a:xfrm>
            <a:off x="1292945" y="4538663"/>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400">
                <a:solidFill>
                  <a:srgbClr val="FFFFFF"/>
                </a:solidFill>
                <a:latin typeface="+mj-lt"/>
              </a:rPr>
              <a:t>30</a:t>
            </a:r>
            <a:endParaRPr lang="en-US" altLang="en-US" sz="1800">
              <a:solidFill>
                <a:srgbClr val="FFFFFF"/>
              </a:solidFill>
              <a:latin typeface="+mj-lt"/>
            </a:endParaRPr>
          </a:p>
        </p:txBody>
      </p:sp>
      <p:sp>
        <p:nvSpPr>
          <p:cNvPr id="26742" name="Rectangle 589">
            <a:extLst>
              <a:ext uri="{FF2B5EF4-FFF2-40B4-BE49-F238E27FC236}">
                <a16:creationId xmlns:a16="http://schemas.microsoft.com/office/drawing/2014/main" id="{7C73290B-A2FE-4B46-ACF2-56E244A67F7F}"/>
              </a:ext>
            </a:extLst>
          </p:cNvPr>
          <p:cNvSpPr>
            <a:spLocks noChangeArrowheads="1"/>
          </p:cNvSpPr>
          <p:nvPr/>
        </p:nvSpPr>
        <p:spPr bwMode="auto">
          <a:xfrm>
            <a:off x="1292945" y="4165600"/>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400">
                <a:solidFill>
                  <a:srgbClr val="FFFFFF"/>
                </a:solidFill>
                <a:latin typeface="+mj-lt"/>
              </a:rPr>
              <a:t>40</a:t>
            </a:r>
            <a:endParaRPr lang="en-US" altLang="en-US" sz="1800">
              <a:solidFill>
                <a:srgbClr val="FFFFFF"/>
              </a:solidFill>
              <a:latin typeface="+mj-lt"/>
            </a:endParaRPr>
          </a:p>
        </p:txBody>
      </p:sp>
      <p:sp>
        <p:nvSpPr>
          <p:cNvPr id="26743" name="Rectangle 590">
            <a:extLst>
              <a:ext uri="{FF2B5EF4-FFF2-40B4-BE49-F238E27FC236}">
                <a16:creationId xmlns:a16="http://schemas.microsoft.com/office/drawing/2014/main" id="{00D09BEF-9574-5742-84AB-D16288955066}"/>
              </a:ext>
            </a:extLst>
          </p:cNvPr>
          <p:cNvSpPr>
            <a:spLocks noChangeArrowheads="1"/>
          </p:cNvSpPr>
          <p:nvPr/>
        </p:nvSpPr>
        <p:spPr bwMode="auto">
          <a:xfrm>
            <a:off x="1292945" y="3792538"/>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400">
                <a:solidFill>
                  <a:srgbClr val="FFFFFF"/>
                </a:solidFill>
                <a:latin typeface="+mj-lt"/>
              </a:rPr>
              <a:t>50</a:t>
            </a:r>
            <a:endParaRPr lang="en-US" altLang="en-US" sz="1800">
              <a:solidFill>
                <a:srgbClr val="FFFFFF"/>
              </a:solidFill>
              <a:latin typeface="+mj-lt"/>
            </a:endParaRPr>
          </a:p>
        </p:txBody>
      </p:sp>
      <p:sp>
        <p:nvSpPr>
          <p:cNvPr id="26744" name="Rectangle 591">
            <a:extLst>
              <a:ext uri="{FF2B5EF4-FFF2-40B4-BE49-F238E27FC236}">
                <a16:creationId xmlns:a16="http://schemas.microsoft.com/office/drawing/2014/main" id="{5F859032-76CE-8B41-ABFB-63ED46913E3D}"/>
              </a:ext>
            </a:extLst>
          </p:cNvPr>
          <p:cNvSpPr>
            <a:spLocks noChangeArrowheads="1"/>
          </p:cNvSpPr>
          <p:nvPr/>
        </p:nvSpPr>
        <p:spPr bwMode="auto">
          <a:xfrm>
            <a:off x="1292945" y="3425825"/>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400" dirty="0">
                <a:solidFill>
                  <a:srgbClr val="FFFFFF"/>
                </a:solidFill>
                <a:latin typeface="+mj-lt"/>
              </a:rPr>
              <a:t>60</a:t>
            </a:r>
            <a:endParaRPr lang="en-US" altLang="en-US" sz="1800" dirty="0">
              <a:solidFill>
                <a:srgbClr val="FFFFFF"/>
              </a:solidFill>
              <a:latin typeface="+mj-lt"/>
            </a:endParaRPr>
          </a:p>
        </p:txBody>
      </p:sp>
      <p:sp>
        <p:nvSpPr>
          <p:cNvPr id="26745" name="Rectangle 592">
            <a:extLst>
              <a:ext uri="{FF2B5EF4-FFF2-40B4-BE49-F238E27FC236}">
                <a16:creationId xmlns:a16="http://schemas.microsoft.com/office/drawing/2014/main" id="{5D2C3521-CF5C-0E45-9783-FCC69B540EB0}"/>
              </a:ext>
            </a:extLst>
          </p:cNvPr>
          <p:cNvSpPr>
            <a:spLocks noChangeArrowheads="1"/>
          </p:cNvSpPr>
          <p:nvPr/>
        </p:nvSpPr>
        <p:spPr bwMode="auto">
          <a:xfrm>
            <a:off x="1292945" y="3052763"/>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400" dirty="0">
                <a:solidFill>
                  <a:srgbClr val="FFFFFF"/>
                </a:solidFill>
                <a:latin typeface="+mj-lt"/>
              </a:rPr>
              <a:t>70</a:t>
            </a:r>
            <a:endParaRPr lang="en-US" altLang="en-US" sz="1800" dirty="0">
              <a:solidFill>
                <a:srgbClr val="FFFFFF"/>
              </a:solidFill>
              <a:latin typeface="+mj-lt"/>
            </a:endParaRPr>
          </a:p>
        </p:txBody>
      </p:sp>
      <p:sp>
        <p:nvSpPr>
          <p:cNvPr id="26746" name="Rectangle 9">
            <a:extLst>
              <a:ext uri="{FF2B5EF4-FFF2-40B4-BE49-F238E27FC236}">
                <a16:creationId xmlns:a16="http://schemas.microsoft.com/office/drawing/2014/main" id="{3AE6D063-E8C6-9A44-AD08-D5834D874057}"/>
              </a:ext>
            </a:extLst>
          </p:cNvPr>
          <p:cNvSpPr>
            <a:spLocks noChangeArrowheads="1"/>
          </p:cNvSpPr>
          <p:nvPr/>
        </p:nvSpPr>
        <p:spPr bwMode="auto">
          <a:xfrm>
            <a:off x="2859088" y="3175000"/>
            <a:ext cx="741362" cy="2592388"/>
          </a:xfrm>
          <a:prstGeom prst="rect">
            <a:avLst/>
          </a:prstGeom>
          <a:gradFill rotWithShape="1">
            <a:gsLst>
              <a:gs pos="0">
                <a:srgbClr val="144C6E"/>
              </a:gs>
              <a:gs pos="50000">
                <a:srgbClr val="ADD7F1"/>
              </a:gs>
              <a:gs pos="100000">
                <a:srgbClr val="144C6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47" name="Rectangle 9">
            <a:extLst>
              <a:ext uri="{FF2B5EF4-FFF2-40B4-BE49-F238E27FC236}">
                <a16:creationId xmlns:a16="http://schemas.microsoft.com/office/drawing/2014/main" id="{E68A4648-BA41-904B-A385-C0F3FD2F4E4A}"/>
              </a:ext>
            </a:extLst>
          </p:cNvPr>
          <p:cNvSpPr>
            <a:spLocks noChangeArrowheads="1"/>
          </p:cNvSpPr>
          <p:nvPr/>
        </p:nvSpPr>
        <p:spPr bwMode="auto">
          <a:xfrm>
            <a:off x="8029576" y="3346450"/>
            <a:ext cx="741363" cy="2420938"/>
          </a:xfrm>
          <a:prstGeom prst="rect">
            <a:avLst/>
          </a:prstGeom>
          <a:gradFill rotWithShape="1">
            <a:gsLst>
              <a:gs pos="0">
                <a:srgbClr val="144C6E"/>
              </a:gs>
              <a:gs pos="50000">
                <a:srgbClr val="ADD7F1"/>
              </a:gs>
              <a:gs pos="100000">
                <a:srgbClr val="144C6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FFFFFF"/>
              </a:solidFill>
            </a:endParaRPr>
          </a:p>
        </p:txBody>
      </p:sp>
      <p:sp>
        <p:nvSpPr>
          <p:cNvPr id="26748" name="Rectangle 8">
            <a:extLst>
              <a:ext uri="{FF2B5EF4-FFF2-40B4-BE49-F238E27FC236}">
                <a16:creationId xmlns:a16="http://schemas.microsoft.com/office/drawing/2014/main" id="{60D8E85E-B7BE-E741-9143-D133FFDBC353}"/>
              </a:ext>
            </a:extLst>
          </p:cNvPr>
          <p:cNvSpPr>
            <a:spLocks noChangeArrowheads="1"/>
          </p:cNvSpPr>
          <p:nvPr/>
        </p:nvSpPr>
        <p:spPr bwMode="auto">
          <a:xfrm>
            <a:off x="2603500" y="5106988"/>
            <a:ext cx="5207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20000"/>
              </a:spcBef>
              <a:buClr>
                <a:srgbClr val="99002E"/>
              </a:buClr>
            </a:pPr>
            <a:r>
              <a:rPr lang="en-US" altLang="en-US" sz="1800">
                <a:solidFill>
                  <a:srgbClr val="FFFFFF"/>
                </a:solidFill>
                <a:latin typeface="+mj-lt"/>
              </a:rPr>
              <a:t>vs</a:t>
            </a:r>
            <a:endParaRPr lang="en-US" altLang="en-US" sz="1800" baseline="30000">
              <a:solidFill>
                <a:srgbClr val="FFFFFF"/>
              </a:solidFill>
              <a:latin typeface="+mj-lt"/>
            </a:endParaRPr>
          </a:p>
        </p:txBody>
      </p:sp>
      <p:sp>
        <p:nvSpPr>
          <p:cNvPr id="26749" name="Rectangle 8">
            <a:extLst>
              <a:ext uri="{FF2B5EF4-FFF2-40B4-BE49-F238E27FC236}">
                <a16:creationId xmlns:a16="http://schemas.microsoft.com/office/drawing/2014/main" id="{A2E0993E-5236-3141-B2CD-6EEC3187AB9F}"/>
              </a:ext>
            </a:extLst>
          </p:cNvPr>
          <p:cNvSpPr>
            <a:spLocks noChangeArrowheads="1"/>
          </p:cNvSpPr>
          <p:nvPr/>
        </p:nvSpPr>
        <p:spPr bwMode="auto">
          <a:xfrm>
            <a:off x="5192713" y="5106988"/>
            <a:ext cx="5207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20000"/>
              </a:spcBef>
              <a:buClr>
                <a:srgbClr val="99002E"/>
              </a:buClr>
            </a:pPr>
            <a:r>
              <a:rPr lang="en-US" altLang="en-US" sz="1800">
                <a:solidFill>
                  <a:srgbClr val="FFFFFF"/>
                </a:solidFill>
                <a:latin typeface="+mj-lt"/>
              </a:rPr>
              <a:t>vs</a:t>
            </a:r>
            <a:endParaRPr lang="en-US" altLang="en-US" sz="1800" baseline="30000">
              <a:solidFill>
                <a:srgbClr val="FFFFFF"/>
              </a:solidFill>
              <a:latin typeface="+mj-lt"/>
            </a:endParaRPr>
          </a:p>
        </p:txBody>
      </p:sp>
      <p:sp>
        <p:nvSpPr>
          <p:cNvPr id="26750" name="Rectangle 8">
            <a:extLst>
              <a:ext uri="{FF2B5EF4-FFF2-40B4-BE49-F238E27FC236}">
                <a16:creationId xmlns:a16="http://schemas.microsoft.com/office/drawing/2014/main" id="{B62271B5-AA60-C844-ADA5-1D6D728B0020}"/>
              </a:ext>
            </a:extLst>
          </p:cNvPr>
          <p:cNvSpPr>
            <a:spLocks noChangeArrowheads="1"/>
          </p:cNvSpPr>
          <p:nvPr/>
        </p:nvSpPr>
        <p:spPr bwMode="auto">
          <a:xfrm>
            <a:off x="7762875" y="5106988"/>
            <a:ext cx="5207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20000"/>
              </a:spcBef>
              <a:buClr>
                <a:srgbClr val="99002E"/>
              </a:buClr>
            </a:pPr>
            <a:r>
              <a:rPr lang="en-US" altLang="en-US" sz="1800">
                <a:solidFill>
                  <a:srgbClr val="FFFFFF"/>
                </a:solidFill>
                <a:latin typeface="+mj-lt"/>
              </a:rPr>
              <a:t>vs</a:t>
            </a:r>
            <a:endParaRPr lang="en-US" altLang="en-US" sz="1800" baseline="30000">
              <a:solidFill>
                <a:srgbClr val="FFFFFF"/>
              </a:solidFill>
              <a:latin typeface="+mj-lt"/>
            </a:endParaRPr>
          </a:p>
        </p:txBody>
      </p:sp>
      <p:sp>
        <p:nvSpPr>
          <p:cNvPr id="26751" name="Line 565">
            <a:extLst>
              <a:ext uri="{FF2B5EF4-FFF2-40B4-BE49-F238E27FC236}">
                <a16:creationId xmlns:a16="http://schemas.microsoft.com/office/drawing/2014/main" id="{B58F52B1-677A-AF43-B582-4B4676341B1E}"/>
              </a:ext>
            </a:extLst>
          </p:cNvPr>
          <p:cNvSpPr>
            <a:spLocks noChangeShapeType="1"/>
          </p:cNvSpPr>
          <p:nvPr/>
        </p:nvSpPr>
        <p:spPr bwMode="auto">
          <a:xfrm>
            <a:off x="1565275" y="3167064"/>
            <a:ext cx="1588" cy="25987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52" name="Line 566">
            <a:extLst>
              <a:ext uri="{FF2B5EF4-FFF2-40B4-BE49-F238E27FC236}">
                <a16:creationId xmlns:a16="http://schemas.microsoft.com/office/drawing/2014/main" id="{856FE90D-CE88-6A4A-B9E0-BDFE9C331D2E}"/>
              </a:ext>
            </a:extLst>
          </p:cNvPr>
          <p:cNvSpPr>
            <a:spLocks noChangeShapeType="1"/>
          </p:cNvSpPr>
          <p:nvPr/>
        </p:nvSpPr>
        <p:spPr bwMode="auto">
          <a:xfrm>
            <a:off x="1512889" y="5765800"/>
            <a:ext cx="52387" cy="15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53" name="Line 567">
            <a:extLst>
              <a:ext uri="{FF2B5EF4-FFF2-40B4-BE49-F238E27FC236}">
                <a16:creationId xmlns:a16="http://schemas.microsoft.com/office/drawing/2014/main" id="{B222F8D0-8489-D043-A393-BC64F21F25AD}"/>
              </a:ext>
            </a:extLst>
          </p:cNvPr>
          <p:cNvSpPr>
            <a:spLocks noChangeShapeType="1"/>
          </p:cNvSpPr>
          <p:nvPr/>
        </p:nvSpPr>
        <p:spPr bwMode="auto">
          <a:xfrm>
            <a:off x="1512889" y="5392739"/>
            <a:ext cx="52387"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54" name="Line 568">
            <a:extLst>
              <a:ext uri="{FF2B5EF4-FFF2-40B4-BE49-F238E27FC236}">
                <a16:creationId xmlns:a16="http://schemas.microsoft.com/office/drawing/2014/main" id="{0B7544CC-2774-A64A-BFAA-DA9AAD9CC836}"/>
              </a:ext>
            </a:extLst>
          </p:cNvPr>
          <p:cNvSpPr>
            <a:spLocks noChangeShapeType="1"/>
          </p:cNvSpPr>
          <p:nvPr/>
        </p:nvSpPr>
        <p:spPr bwMode="auto">
          <a:xfrm>
            <a:off x="1512889" y="5026025"/>
            <a:ext cx="52387" cy="15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55" name="Line 569">
            <a:extLst>
              <a:ext uri="{FF2B5EF4-FFF2-40B4-BE49-F238E27FC236}">
                <a16:creationId xmlns:a16="http://schemas.microsoft.com/office/drawing/2014/main" id="{E8EFB6A7-CB21-8D48-B902-8274C6B2BD27}"/>
              </a:ext>
            </a:extLst>
          </p:cNvPr>
          <p:cNvSpPr>
            <a:spLocks noChangeShapeType="1"/>
          </p:cNvSpPr>
          <p:nvPr/>
        </p:nvSpPr>
        <p:spPr bwMode="auto">
          <a:xfrm>
            <a:off x="1512889" y="4652964"/>
            <a:ext cx="52387"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56" name="Line 570">
            <a:extLst>
              <a:ext uri="{FF2B5EF4-FFF2-40B4-BE49-F238E27FC236}">
                <a16:creationId xmlns:a16="http://schemas.microsoft.com/office/drawing/2014/main" id="{9BDEB577-7687-554A-81BA-E664C616D38F}"/>
              </a:ext>
            </a:extLst>
          </p:cNvPr>
          <p:cNvSpPr>
            <a:spLocks noChangeShapeType="1"/>
          </p:cNvSpPr>
          <p:nvPr/>
        </p:nvSpPr>
        <p:spPr bwMode="auto">
          <a:xfrm>
            <a:off x="1512889" y="4279900"/>
            <a:ext cx="52387" cy="15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57" name="Line 571">
            <a:extLst>
              <a:ext uri="{FF2B5EF4-FFF2-40B4-BE49-F238E27FC236}">
                <a16:creationId xmlns:a16="http://schemas.microsoft.com/office/drawing/2014/main" id="{F38BAB20-FD9C-9945-AA99-322786C1FC28}"/>
              </a:ext>
            </a:extLst>
          </p:cNvPr>
          <p:cNvSpPr>
            <a:spLocks noChangeShapeType="1"/>
          </p:cNvSpPr>
          <p:nvPr/>
        </p:nvSpPr>
        <p:spPr bwMode="auto">
          <a:xfrm>
            <a:off x="1512889" y="3906839"/>
            <a:ext cx="52387"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58" name="Line 572">
            <a:extLst>
              <a:ext uri="{FF2B5EF4-FFF2-40B4-BE49-F238E27FC236}">
                <a16:creationId xmlns:a16="http://schemas.microsoft.com/office/drawing/2014/main" id="{00976CE4-90B9-FC4A-A72B-2DD80DC5C65B}"/>
              </a:ext>
            </a:extLst>
          </p:cNvPr>
          <p:cNvSpPr>
            <a:spLocks noChangeShapeType="1"/>
          </p:cNvSpPr>
          <p:nvPr/>
        </p:nvSpPr>
        <p:spPr bwMode="auto">
          <a:xfrm>
            <a:off x="1512889" y="3540125"/>
            <a:ext cx="52387" cy="15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59" name="Line 573">
            <a:extLst>
              <a:ext uri="{FF2B5EF4-FFF2-40B4-BE49-F238E27FC236}">
                <a16:creationId xmlns:a16="http://schemas.microsoft.com/office/drawing/2014/main" id="{3ECBCECB-DE84-7344-B929-A332343D7491}"/>
              </a:ext>
            </a:extLst>
          </p:cNvPr>
          <p:cNvSpPr>
            <a:spLocks noChangeShapeType="1"/>
          </p:cNvSpPr>
          <p:nvPr/>
        </p:nvSpPr>
        <p:spPr bwMode="auto">
          <a:xfrm>
            <a:off x="1512889" y="3167064"/>
            <a:ext cx="52387"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60" name="Line 574">
            <a:extLst>
              <a:ext uri="{FF2B5EF4-FFF2-40B4-BE49-F238E27FC236}">
                <a16:creationId xmlns:a16="http://schemas.microsoft.com/office/drawing/2014/main" id="{F4B65726-4D37-AC40-A2B6-17D3C77AAFBB}"/>
              </a:ext>
            </a:extLst>
          </p:cNvPr>
          <p:cNvSpPr>
            <a:spLocks noChangeShapeType="1"/>
          </p:cNvSpPr>
          <p:nvPr/>
        </p:nvSpPr>
        <p:spPr bwMode="auto">
          <a:xfrm>
            <a:off x="1565276" y="5765800"/>
            <a:ext cx="7762875" cy="15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61" name="Line 575">
            <a:extLst>
              <a:ext uri="{FF2B5EF4-FFF2-40B4-BE49-F238E27FC236}">
                <a16:creationId xmlns:a16="http://schemas.microsoft.com/office/drawing/2014/main" id="{5325EFFC-1E8F-754D-B639-F4F4401F88DA}"/>
              </a:ext>
            </a:extLst>
          </p:cNvPr>
          <p:cNvSpPr>
            <a:spLocks noChangeShapeType="1"/>
          </p:cNvSpPr>
          <p:nvPr/>
        </p:nvSpPr>
        <p:spPr bwMode="auto">
          <a:xfrm flipV="1">
            <a:off x="1565275" y="5765800"/>
            <a:ext cx="1588" cy="523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62" name="Line 576">
            <a:extLst>
              <a:ext uri="{FF2B5EF4-FFF2-40B4-BE49-F238E27FC236}">
                <a16:creationId xmlns:a16="http://schemas.microsoft.com/office/drawing/2014/main" id="{88290B51-14AF-244B-A186-8258A22FD1B5}"/>
              </a:ext>
            </a:extLst>
          </p:cNvPr>
          <p:cNvSpPr>
            <a:spLocks noChangeShapeType="1"/>
          </p:cNvSpPr>
          <p:nvPr/>
        </p:nvSpPr>
        <p:spPr bwMode="auto">
          <a:xfrm flipV="1">
            <a:off x="4156075" y="5765800"/>
            <a:ext cx="1588" cy="523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63" name="Line 577">
            <a:extLst>
              <a:ext uri="{FF2B5EF4-FFF2-40B4-BE49-F238E27FC236}">
                <a16:creationId xmlns:a16="http://schemas.microsoft.com/office/drawing/2014/main" id="{C16C483A-7F5A-1F45-9712-187867529BB4}"/>
              </a:ext>
            </a:extLst>
          </p:cNvPr>
          <p:cNvSpPr>
            <a:spLocks noChangeShapeType="1"/>
          </p:cNvSpPr>
          <p:nvPr/>
        </p:nvSpPr>
        <p:spPr bwMode="auto">
          <a:xfrm flipV="1">
            <a:off x="6737350" y="5765800"/>
            <a:ext cx="1588" cy="523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64" name="Line 578">
            <a:extLst>
              <a:ext uri="{FF2B5EF4-FFF2-40B4-BE49-F238E27FC236}">
                <a16:creationId xmlns:a16="http://schemas.microsoft.com/office/drawing/2014/main" id="{C9FE6677-3C33-0144-BCB1-E63FB78AA485}"/>
              </a:ext>
            </a:extLst>
          </p:cNvPr>
          <p:cNvSpPr>
            <a:spLocks noChangeShapeType="1"/>
          </p:cNvSpPr>
          <p:nvPr/>
        </p:nvSpPr>
        <p:spPr bwMode="auto">
          <a:xfrm flipV="1">
            <a:off x="9328150" y="5765800"/>
            <a:ext cx="1588" cy="523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247602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43">
            <a:extLst>
              <a:ext uri="{FF2B5EF4-FFF2-40B4-BE49-F238E27FC236}">
                <a16:creationId xmlns:a16="http://schemas.microsoft.com/office/drawing/2014/main" id="{D219856B-3AFF-A54E-8237-75EBB9FAD723}"/>
              </a:ext>
            </a:extLst>
          </p:cNvPr>
          <p:cNvCxnSpPr>
            <a:cxnSpLocks noChangeShapeType="1"/>
          </p:cNvCxnSpPr>
          <p:nvPr/>
        </p:nvCxnSpPr>
        <p:spPr bwMode="auto">
          <a:xfrm rot="10800000">
            <a:off x="5267325" y="2122489"/>
            <a:ext cx="990600" cy="1587"/>
          </a:xfrm>
          <a:prstGeom prst="straightConnector1">
            <a:avLst/>
          </a:prstGeom>
          <a:noFill/>
          <a:ln w="38100">
            <a:solidFill>
              <a:srgbClr val="FFC000"/>
            </a:solidFill>
            <a:round/>
            <a:headEnd/>
            <a:tailEnd type="arrow" w="med" len="med"/>
          </a:ln>
          <a:extLst>
            <a:ext uri="{909E8E84-426E-40DD-AFC4-6F175D3DCCD1}">
              <a14:hiddenFill xmlns:a14="http://schemas.microsoft.com/office/drawing/2010/main">
                <a:noFill/>
              </a14:hiddenFill>
            </a:ext>
          </a:extLst>
        </p:spPr>
      </p:cxnSp>
      <p:pic>
        <p:nvPicPr>
          <p:cNvPr id="49154" name="Picture 25" descr="iStock_000001425019Small.jpg">
            <a:extLst>
              <a:ext uri="{FF2B5EF4-FFF2-40B4-BE49-F238E27FC236}">
                <a16:creationId xmlns:a16="http://schemas.microsoft.com/office/drawing/2014/main" id="{BB005EF9-3408-F748-82BE-159262F941F7}"/>
              </a:ext>
            </a:extLst>
          </p:cNvPr>
          <p:cNvPicPr>
            <a:picLocks noChangeAspect="1"/>
          </p:cNvPicPr>
          <p:nvPr/>
        </p:nvPicPr>
        <p:blipFill>
          <a:blip r:embed="rId3">
            <a:clrChange>
              <a:clrFrom>
                <a:srgbClr val="FFFFFF"/>
              </a:clrFrom>
              <a:clrTo>
                <a:srgbClr val="FFFFFF">
                  <a:alpha val="0"/>
                </a:srgbClr>
              </a:clrTo>
            </a:clrChange>
            <a:lum bright="-18000" contrast="8000"/>
            <a:extLst>
              <a:ext uri="{28A0092B-C50C-407E-A947-70E740481C1C}">
                <a14:useLocalDpi xmlns:a14="http://schemas.microsoft.com/office/drawing/2010/main" val="0"/>
              </a:ext>
            </a:extLst>
          </a:blip>
          <a:srcRect l="475" t="475" r="475"/>
          <a:stretch>
            <a:fillRect/>
          </a:stretch>
        </p:blipFill>
        <p:spPr bwMode="auto">
          <a:xfrm rot="21559507">
            <a:off x="4000501" y="3646489"/>
            <a:ext cx="2513013"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55" name="Group 37">
            <a:extLst>
              <a:ext uri="{FF2B5EF4-FFF2-40B4-BE49-F238E27FC236}">
                <a16:creationId xmlns:a16="http://schemas.microsoft.com/office/drawing/2014/main" id="{9240EA4F-1017-CC44-9377-5AFACCE1E215}"/>
              </a:ext>
            </a:extLst>
          </p:cNvPr>
          <p:cNvGrpSpPr>
            <a:grpSpLocks/>
          </p:cNvGrpSpPr>
          <p:nvPr/>
        </p:nvGrpSpPr>
        <p:grpSpPr bwMode="auto">
          <a:xfrm>
            <a:off x="6486525" y="5551488"/>
            <a:ext cx="1733550" cy="1295400"/>
            <a:chOff x="5565164" y="4876800"/>
            <a:chExt cx="1915676" cy="1676400"/>
          </a:xfrm>
        </p:grpSpPr>
        <p:pic>
          <p:nvPicPr>
            <p:cNvPr id="49192" name="Picture 27" descr="iStock_000013091643Small.jpg">
              <a:extLst>
                <a:ext uri="{FF2B5EF4-FFF2-40B4-BE49-F238E27FC236}">
                  <a16:creationId xmlns:a16="http://schemas.microsoft.com/office/drawing/2014/main" id="{D16E542C-CF2A-8447-8C43-1F5E711DA5D7}"/>
                </a:ext>
              </a:extLst>
            </p:cNvPr>
            <p:cNvPicPr>
              <a:picLocks noChangeAspect="1"/>
            </p:cNvPicPr>
            <p:nvPr/>
          </p:nvPicPr>
          <p:blipFill>
            <a:blip r:embed="rId4">
              <a:clrChange>
                <a:clrFrom>
                  <a:srgbClr val="FFFFFF"/>
                </a:clrFrom>
                <a:clrTo>
                  <a:srgbClr val="FFFFFF">
                    <a:alpha val="0"/>
                  </a:srgbClr>
                </a:clrTo>
              </a:clrChange>
              <a:lum bright="-16000" contrast="8000"/>
              <a:extLst>
                <a:ext uri="{28A0092B-C50C-407E-A947-70E740481C1C}">
                  <a14:useLocalDpi xmlns:a14="http://schemas.microsoft.com/office/drawing/2010/main" val="0"/>
                </a:ext>
              </a:extLst>
            </a:blip>
            <a:srcRect l="546" t="710" r="546"/>
            <a:stretch>
              <a:fillRect/>
            </a:stretch>
          </p:blipFill>
          <p:spPr bwMode="auto">
            <a:xfrm>
              <a:off x="5565164" y="4888618"/>
              <a:ext cx="1915676" cy="165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cxnSp>
          <p:nvCxnSpPr>
            <p:cNvPr id="49193" name="Straight Connector 47">
              <a:extLst>
                <a:ext uri="{FF2B5EF4-FFF2-40B4-BE49-F238E27FC236}">
                  <a16:creationId xmlns:a16="http://schemas.microsoft.com/office/drawing/2014/main" id="{E946CADA-CF90-7247-8E2E-870404F8632A}"/>
                </a:ext>
              </a:extLst>
            </p:cNvPr>
            <p:cNvCxnSpPr>
              <a:cxnSpLocks noChangeShapeType="1"/>
            </p:cNvCxnSpPr>
            <p:nvPr/>
          </p:nvCxnSpPr>
          <p:spPr bwMode="auto">
            <a:xfrm rot="5400000">
              <a:off x="4800600" y="5715000"/>
              <a:ext cx="1676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175">
                  <a:solidFill>
                    <a:srgbClr val="000000"/>
                  </a:solidFill>
                  <a:round/>
                  <a:headEnd/>
                  <a:tailEnd/>
                </a14:hiddenLine>
              </a:ext>
            </a:extLst>
          </p:spPr>
        </p:cxnSp>
      </p:grpSp>
      <p:pic>
        <p:nvPicPr>
          <p:cNvPr id="49156" name="Picture 44" descr="brain.jpg">
            <a:extLst>
              <a:ext uri="{FF2B5EF4-FFF2-40B4-BE49-F238E27FC236}">
                <a16:creationId xmlns:a16="http://schemas.microsoft.com/office/drawing/2014/main" id="{5D79E768-4AE3-1F43-99D0-734C0397B470}"/>
              </a:ext>
            </a:extLst>
          </p:cNvPr>
          <p:cNvPicPr>
            <a:picLocks noChangeAspect="1"/>
          </p:cNvPicPr>
          <p:nvPr/>
        </p:nvPicPr>
        <p:blipFill>
          <a:blip r:embed="rId5">
            <a:clrChange>
              <a:clrFrom>
                <a:srgbClr val="004486"/>
              </a:clrFrom>
              <a:clrTo>
                <a:srgbClr val="004486">
                  <a:alpha val="0"/>
                </a:srgbClr>
              </a:clrTo>
            </a:clrChange>
            <a:lum contrast="30000"/>
            <a:extLst>
              <a:ext uri="{28A0092B-C50C-407E-A947-70E740481C1C}">
                <a14:useLocalDpi xmlns:a14="http://schemas.microsoft.com/office/drawing/2010/main" val="0"/>
              </a:ext>
            </a:extLst>
          </a:blip>
          <a:srcRect/>
          <a:stretch>
            <a:fillRect/>
          </a:stretch>
        </p:blipFill>
        <p:spPr bwMode="auto">
          <a:xfrm>
            <a:off x="3209926" y="1436688"/>
            <a:ext cx="24114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80EA948D-1C2F-AD4C-B238-268C92BE512E}"/>
              </a:ext>
            </a:extLst>
          </p:cNvPr>
          <p:cNvSpPr>
            <a:spLocks noChangeAspect="1" noChangeShapeType="1"/>
          </p:cNvSpPr>
          <p:nvPr/>
        </p:nvSpPr>
        <p:spPr bwMode="auto">
          <a:xfrm rot="606723" flipH="1">
            <a:off x="5262564" y="3476625"/>
            <a:ext cx="1538287" cy="801688"/>
          </a:xfrm>
          <a:prstGeom prst="line">
            <a:avLst/>
          </a:prstGeom>
          <a:noFill/>
          <a:ln w="38100">
            <a:solidFill>
              <a:srgbClr val="FFC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9" name="Text Box 4">
            <a:extLst>
              <a:ext uri="{FF2B5EF4-FFF2-40B4-BE49-F238E27FC236}">
                <a16:creationId xmlns:a16="http://schemas.microsoft.com/office/drawing/2014/main" id="{2D1A85A6-8754-7648-9201-B89130D85CCA}"/>
              </a:ext>
            </a:extLst>
          </p:cNvPr>
          <p:cNvSpPr txBox="1">
            <a:spLocks noChangeArrowheads="1"/>
          </p:cNvSpPr>
          <p:nvPr/>
        </p:nvSpPr>
        <p:spPr bwMode="gray">
          <a:xfrm>
            <a:off x="723900" y="6145214"/>
            <a:ext cx="5840413"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b="1">
                <a:solidFill>
                  <a:schemeClr val="tx1"/>
                </a:solidFill>
                <a:latin typeface="Arial" pitchFamily="34" charset="0"/>
                <a:ea typeface="ＭＳ Ｐゴシック" pitchFamily="1" charset="-128"/>
              </a:defRPr>
            </a:lvl1pPr>
            <a:lvl2pPr marL="742950" indent="-285750">
              <a:defRPr b="1">
                <a:solidFill>
                  <a:schemeClr val="tx1"/>
                </a:solidFill>
                <a:latin typeface="Arial" pitchFamily="34" charset="0"/>
                <a:ea typeface="ＭＳ Ｐゴシック" pitchFamily="1" charset="-128"/>
              </a:defRPr>
            </a:lvl2pPr>
            <a:lvl3pPr marL="1143000" indent="-228600">
              <a:defRPr b="1">
                <a:solidFill>
                  <a:schemeClr val="tx1"/>
                </a:solidFill>
                <a:latin typeface="Arial" pitchFamily="34" charset="0"/>
                <a:ea typeface="ＭＳ Ｐゴシック" pitchFamily="1" charset="-128"/>
              </a:defRPr>
            </a:lvl3pPr>
            <a:lvl4pPr marL="1600200" indent="-228600">
              <a:defRPr b="1">
                <a:solidFill>
                  <a:schemeClr val="tx1"/>
                </a:solidFill>
                <a:latin typeface="Arial" pitchFamily="34" charset="0"/>
                <a:ea typeface="ＭＳ Ｐゴシック" pitchFamily="1" charset="-128"/>
              </a:defRPr>
            </a:lvl4pPr>
            <a:lvl5pPr marL="2057400" indent="-228600">
              <a:defRPr b="1">
                <a:solidFill>
                  <a:schemeClr val="tx1"/>
                </a:solidFill>
                <a:latin typeface="Arial" pitchFamily="34" charset="0"/>
                <a:ea typeface="ＭＳ Ｐゴシック" pitchFamily="1"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1"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1"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1"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1" charset="-128"/>
              </a:defRPr>
            </a:lvl9pPr>
          </a:lstStyle>
          <a:p>
            <a:pPr marL="174625" indent="-174625" algn="l" eaLnBrk="1" hangingPunct="1">
              <a:spcBef>
                <a:spcPts val="0"/>
              </a:spcBef>
              <a:buFontTx/>
              <a:buAutoNum type="arabicPeriod"/>
              <a:defRPr/>
            </a:pPr>
            <a:r>
              <a:rPr lang="da-DK" sz="1200" b="0" i="1" dirty="0">
                <a:solidFill>
                  <a:schemeClr val="tx2"/>
                </a:solidFill>
                <a:latin typeface="+mj-lt"/>
              </a:rPr>
              <a:t>Adapted from Gottschalk A &amp; Smith D. Am Fam Physician</a:t>
            </a:r>
            <a:r>
              <a:rPr lang="nl-NL" sz="1200" b="0" i="1" dirty="0">
                <a:solidFill>
                  <a:schemeClr val="tx2"/>
                </a:solidFill>
                <a:latin typeface="+mj-lt"/>
              </a:rPr>
              <a:t>. 2001;63:1979-84.</a:t>
            </a:r>
          </a:p>
          <a:p>
            <a:pPr marL="174625" indent="-174625" algn="l" eaLnBrk="1" hangingPunct="1">
              <a:spcBef>
                <a:spcPts val="0"/>
              </a:spcBef>
              <a:buFontTx/>
              <a:buAutoNum type="arabicPeriod"/>
              <a:defRPr/>
            </a:pPr>
            <a:r>
              <a:rPr lang="nl-NL" sz="1200" b="0" i="1" dirty="0">
                <a:solidFill>
                  <a:schemeClr val="tx2"/>
                </a:solidFill>
                <a:latin typeface="+mj-lt"/>
              </a:rPr>
              <a:t>Iyengar S et al. J Pharmacol Exp Ther. 2004;311:576-84.</a:t>
            </a:r>
          </a:p>
          <a:p>
            <a:pPr eaLnBrk="1" hangingPunct="1">
              <a:spcBef>
                <a:spcPts val="0"/>
              </a:spcBef>
              <a:defRPr/>
            </a:pPr>
            <a:r>
              <a:rPr lang="da-DK" sz="1200" b="0" dirty="0">
                <a:solidFill>
                  <a:srgbClr val="FFFFFF"/>
                </a:solidFill>
                <a:latin typeface="+mj-lt"/>
              </a:rPr>
              <a:t> </a:t>
            </a:r>
          </a:p>
        </p:txBody>
      </p:sp>
      <p:sp>
        <p:nvSpPr>
          <p:cNvPr id="49159" name="Rectangle 5">
            <a:extLst>
              <a:ext uri="{FF2B5EF4-FFF2-40B4-BE49-F238E27FC236}">
                <a16:creationId xmlns:a16="http://schemas.microsoft.com/office/drawing/2014/main" id="{675F2EBB-2A59-DF41-A27B-9027A2BADCC0}"/>
              </a:ext>
            </a:extLst>
          </p:cNvPr>
          <p:cNvSpPr txBox="1">
            <a:spLocks noChangeArrowheads="1"/>
          </p:cNvSpPr>
          <p:nvPr/>
        </p:nvSpPr>
        <p:spPr bwMode="auto">
          <a:xfrm>
            <a:off x="1033464" y="479425"/>
            <a:ext cx="82248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nchorCtr="1"/>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r>
              <a:rPr lang="en-US" altLang="en-US" sz="3200" b="0" dirty="0">
                <a:solidFill>
                  <a:srgbClr val="EBE114"/>
                </a:solidFill>
                <a:effectLst>
                  <a:outerShdw blurRad="38100" dist="38100" dir="2700000" algn="tl">
                    <a:srgbClr val="000000">
                      <a:alpha val="43137"/>
                    </a:srgbClr>
                  </a:outerShdw>
                </a:effectLst>
                <a:latin typeface="+mj-lt"/>
              </a:rPr>
              <a:t>A Multimodal Approach Addresses </a:t>
            </a:r>
            <a:br>
              <a:rPr lang="en-US" altLang="en-US" sz="3200" b="0" dirty="0">
                <a:solidFill>
                  <a:srgbClr val="EBE114"/>
                </a:solidFill>
                <a:effectLst>
                  <a:outerShdw blurRad="38100" dist="38100" dir="2700000" algn="tl">
                    <a:srgbClr val="000000">
                      <a:alpha val="43137"/>
                    </a:srgbClr>
                  </a:outerShdw>
                </a:effectLst>
                <a:latin typeface="+mj-lt"/>
              </a:rPr>
            </a:br>
            <a:r>
              <a:rPr lang="en-US" altLang="en-US" sz="3200" b="0" dirty="0">
                <a:solidFill>
                  <a:srgbClr val="EBE114"/>
                </a:solidFill>
                <a:effectLst>
                  <a:outerShdw blurRad="38100" dist="38100" dir="2700000" algn="tl">
                    <a:srgbClr val="000000">
                      <a:alpha val="43137"/>
                    </a:srgbClr>
                  </a:outerShdw>
                </a:effectLst>
                <a:latin typeface="+mj-lt"/>
              </a:rPr>
              <a:t>the Complex Nature of Pain Transmission</a:t>
            </a:r>
            <a:endParaRPr lang="en-US" altLang="en-US" sz="3200" b="0" dirty="0">
              <a:solidFill>
                <a:schemeClr val="bg1"/>
              </a:solidFill>
              <a:effectLst>
                <a:outerShdw blurRad="38100" dist="38100" dir="2700000" algn="tl">
                  <a:srgbClr val="000000">
                    <a:alpha val="43137"/>
                  </a:srgbClr>
                </a:outerShdw>
              </a:effectLst>
              <a:latin typeface="+mj-lt"/>
            </a:endParaRPr>
          </a:p>
        </p:txBody>
      </p:sp>
      <p:sp>
        <p:nvSpPr>
          <p:cNvPr id="49160" name="Text Box 6">
            <a:extLst>
              <a:ext uri="{FF2B5EF4-FFF2-40B4-BE49-F238E27FC236}">
                <a16:creationId xmlns:a16="http://schemas.microsoft.com/office/drawing/2014/main" id="{8853D5E9-9D69-AE45-AA0E-6D310637E1BB}"/>
              </a:ext>
            </a:extLst>
          </p:cNvPr>
          <p:cNvSpPr txBox="1">
            <a:spLocks noChangeArrowheads="1"/>
          </p:cNvSpPr>
          <p:nvPr/>
        </p:nvSpPr>
        <p:spPr bwMode="auto">
          <a:xfrm>
            <a:off x="8162925" y="6237288"/>
            <a:ext cx="132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a:solidFill>
                  <a:srgbClr val="FFFFFF"/>
                </a:solidFill>
                <a:latin typeface="+mj-lt"/>
              </a:rPr>
              <a:t>Peripheral nociceptors</a:t>
            </a:r>
            <a:endParaRPr lang="en-US" altLang="en-US" sz="1200" baseline="30000">
              <a:solidFill>
                <a:srgbClr val="FFFFFF"/>
              </a:solidFill>
              <a:latin typeface="+mj-lt"/>
            </a:endParaRPr>
          </a:p>
        </p:txBody>
      </p:sp>
      <p:sp>
        <p:nvSpPr>
          <p:cNvPr id="12" name="Line 7">
            <a:extLst>
              <a:ext uri="{FF2B5EF4-FFF2-40B4-BE49-F238E27FC236}">
                <a16:creationId xmlns:a16="http://schemas.microsoft.com/office/drawing/2014/main" id="{3D97838B-1D05-1946-8FCA-C66C3330C9BC}"/>
              </a:ext>
            </a:extLst>
          </p:cNvPr>
          <p:cNvSpPr>
            <a:spLocks noChangeAspect="1" noChangeShapeType="1"/>
          </p:cNvSpPr>
          <p:nvPr/>
        </p:nvSpPr>
        <p:spPr bwMode="auto">
          <a:xfrm flipH="1">
            <a:off x="6518276" y="4637088"/>
            <a:ext cx="403225" cy="685800"/>
          </a:xfrm>
          <a:prstGeom prst="line">
            <a:avLst/>
          </a:prstGeom>
          <a:noFill/>
          <a:ln w="38100">
            <a:solidFill>
              <a:srgbClr val="FFC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3" name="Text Box 8">
            <a:extLst>
              <a:ext uri="{FF2B5EF4-FFF2-40B4-BE49-F238E27FC236}">
                <a16:creationId xmlns:a16="http://schemas.microsoft.com/office/drawing/2014/main" id="{5CABC5A9-7911-7944-96F3-7A1CD7D72F66}"/>
              </a:ext>
            </a:extLst>
          </p:cNvPr>
          <p:cNvSpPr txBox="1">
            <a:spLocks noChangeArrowheads="1"/>
          </p:cNvSpPr>
          <p:nvPr/>
        </p:nvSpPr>
        <p:spPr bwMode="auto">
          <a:xfrm>
            <a:off x="5191126" y="2884488"/>
            <a:ext cx="1063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a:solidFill>
                  <a:srgbClr val="FFFFFF"/>
                </a:solidFill>
                <a:latin typeface="+mj-lt"/>
              </a:rPr>
              <a:t>Descending modulation</a:t>
            </a:r>
            <a:endParaRPr lang="en-US" altLang="en-US" sz="1200" baseline="30000">
              <a:solidFill>
                <a:srgbClr val="FFFFFF"/>
              </a:solidFill>
              <a:latin typeface="+mj-lt"/>
            </a:endParaRPr>
          </a:p>
        </p:txBody>
      </p:sp>
      <p:sp>
        <p:nvSpPr>
          <p:cNvPr id="49163" name="Text Box 9">
            <a:extLst>
              <a:ext uri="{FF2B5EF4-FFF2-40B4-BE49-F238E27FC236}">
                <a16:creationId xmlns:a16="http://schemas.microsoft.com/office/drawing/2014/main" id="{4FD70322-F1FC-2D40-9F12-9B137F44B7CC}"/>
              </a:ext>
            </a:extLst>
          </p:cNvPr>
          <p:cNvSpPr txBox="1">
            <a:spLocks noChangeArrowheads="1"/>
          </p:cNvSpPr>
          <p:nvPr/>
        </p:nvSpPr>
        <p:spPr bwMode="auto">
          <a:xfrm>
            <a:off x="1838325" y="3113088"/>
            <a:ext cx="1644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dirty="0">
                <a:solidFill>
                  <a:srgbClr val="FFFFFF"/>
                </a:solidFill>
                <a:latin typeface="+mj-lt"/>
              </a:rPr>
              <a:t>Ascending input via Spinothalamic tract</a:t>
            </a:r>
            <a:endParaRPr lang="en-US" altLang="en-US" sz="1200" baseline="30000" dirty="0">
              <a:solidFill>
                <a:srgbClr val="FFFFFF"/>
              </a:solidFill>
              <a:latin typeface="+mj-lt"/>
            </a:endParaRPr>
          </a:p>
        </p:txBody>
      </p:sp>
      <p:sp>
        <p:nvSpPr>
          <p:cNvPr id="49164" name="Text Box 11">
            <a:extLst>
              <a:ext uri="{FF2B5EF4-FFF2-40B4-BE49-F238E27FC236}">
                <a16:creationId xmlns:a16="http://schemas.microsoft.com/office/drawing/2014/main" id="{8C63D5DF-A7D6-6B48-94D6-CA7EABBBFB0E}"/>
              </a:ext>
            </a:extLst>
          </p:cNvPr>
          <p:cNvSpPr txBox="1">
            <a:spLocks noChangeArrowheads="1"/>
          </p:cNvSpPr>
          <p:nvPr/>
        </p:nvSpPr>
        <p:spPr bwMode="auto">
          <a:xfrm>
            <a:off x="5159375" y="5627688"/>
            <a:ext cx="1022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a:solidFill>
                  <a:srgbClr val="FFFFFF"/>
                </a:solidFill>
                <a:latin typeface="+mj-lt"/>
              </a:rPr>
              <a:t>Peripheral</a:t>
            </a:r>
            <a:br>
              <a:rPr lang="en-US" altLang="en-US" sz="1200">
                <a:solidFill>
                  <a:srgbClr val="FFFFFF"/>
                </a:solidFill>
                <a:latin typeface="+mj-lt"/>
              </a:rPr>
            </a:br>
            <a:r>
              <a:rPr lang="en-US" altLang="en-US" sz="1200">
                <a:solidFill>
                  <a:srgbClr val="FFFFFF"/>
                </a:solidFill>
                <a:latin typeface="+mj-lt"/>
              </a:rPr>
              <a:t>nerve</a:t>
            </a:r>
            <a:endParaRPr lang="en-US" altLang="en-US" sz="1200" baseline="30000">
              <a:solidFill>
                <a:srgbClr val="FFFFFF"/>
              </a:solidFill>
              <a:latin typeface="+mj-lt"/>
            </a:endParaRPr>
          </a:p>
        </p:txBody>
      </p:sp>
      <p:sp>
        <p:nvSpPr>
          <p:cNvPr id="49165" name="Text Box 12">
            <a:extLst>
              <a:ext uri="{FF2B5EF4-FFF2-40B4-BE49-F238E27FC236}">
                <a16:creationId xmlns:a16="http://schemas.microsoft.com/office/drawing/2014/main" id="{DEC52E30-F14F-F340-A9EE-4D899910DD59}"/>
              </a:ext>
            </a:extLst>
          </p:cNvPr>
          <p:cNvSpPr txBox="1">
            <a:spLocks noChangeArrowheads="1"/>
          </p:cNvSpPr>
          <p:nvPr/>
        </p:nvSpPr>
        <p:spPr bwMode="auto">
          <a:xfrm>
            <a:off x="2600325" y="4179889"/>
            <a:ext cx="1157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a:solidFill>
                  <a:srgbClr val="FFFFFF"/>
                </a:solidFill>
                <a:latin typeface="+mj-lt"/>
              </a:rPr>
              <a:t>Dorsal horn</a:t>
            </a:r>
            <a:endParaRPr lang="en-US" altLang="en-US" sz="1200" baseline="30000">
              <a:solidFill>
                <a:srgbClr val="FFFFFF"/>
              </a:solidFill>
              <a:latin typeface="+mj-lt"/>
            </a:endParaRPr>
          </a:p>
        </p:txBody>
      </p:sp>
      <p:sp>
        <p:nvSpPr>
          <p:cNvPr id="17" name="AutoShape 22">
            <a:extLst>
              <a:ext uri="{FF2B5EF4-FFF2-40B4-BE49-F238E27FC236}">
                <a16:creationId xmlns:a16="http://schemas.microsoft.com/office/drawing/2014/main" id="{71029AB7-28B1-3443-8605-24C5A70D43AB}"/>
              </a:ext>
            </a:extLst>
          </p:cNvPr>
          <p:cNvSpPr>
            <a:spLocks noChangeArrowheads="1"/>
          </p:cNvSpPr>
          <p:nvPr/>
        </p:nvSpPr>
        <p:spPr bwMode="gray">
          <a:xfrm>
            <a:off x="6943141" y="3091230"/>
            <a:ext cx="1636559" cy="878538"/>
          </a:xfrm>
          <a:prstGeom prst="roundRect">
            <a:avLst>
              <a:gd name="adj" fmla="val 16667"/>
            </a:avLst>
          </a:prstGeom>
          <a:solidFill>
            <a:srgbClr val="FFFF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lgn="ctr">
              <a:lnSpc>
                <a:spcPct val="95000"/>
              </a:lnSpc>
              <a:defRPr/>
            </a:pPr>
            <a:r>
              <a:rPr lang="en-US" sz="1200" dirty="0">
                <a:solidFill>
                  <a:srgbClr val="000000"/>
                </a:solidFill>
                <a:latin typeface="+mj-lt"/>
                <a:ea typeface="MS PGothic" pitchFamily="34" charset="-128"/>
                <a:cs typeface="ＭＳ Ｐゴシック" charset="0"/>
              </a:rPr>
              <a:t>Local anesthetics</a:t>
            </a:r>
            <a:endParaRPr lang="en-US" sz="1200" baseline="30000" dirty="0">
              <a:solidFill>
                <a:srgbClr val="000000"/>
              </a:solidFill>
              <a:latin typeface="+mj-lt"/>
              <a:ea typeface="MS PGothic" pitchFamily="34" charset="-128"/>
              <a:cs typeface="ＭＳ Ｐゴシック" charset="0"/>
            </a:endParaRPr>
          </a:p>
          <a:p>
            <a:pPr algn="ctr">
              <a:lnSpc>
                <a:spcPct val="95000"/>
              </a:lnSpc>
              <a:defRPr/>
            </a:pPr>
            <a:r>
              <a:rPr lang="en-US" sz="1200" dirty="0">
                <a:solidFill>
                  <a:srgbClr val="000000"/>
                </a:solidFill>
                <a:latin typeface="+mj-lt"/>
                <a:ea typeface="MS PGothic" pitchFamily="34" charset="-128"/>
                <a:cs typeface="ＭＳ Ｐゴシック" charset="0"/>
              </a:rPr>
              <a:t>(epidural),</a:t>
            </a:r>
          </a:p>
          <a:p>
            <a:pPr algn="ctr">
              <a:lnSpc>
                <a:spcPct val="95000"/>
              </a:lnSpc>
              <a:defRPr/>
            </a:pPr>
            <a:r>
              <a:rPr lang="en-US" sz="1200" dirty="0">
                <a:solidFill>
                  <a:srgbClr val="000000"/>
                </a:solidFill>
                <a:latin typeface="+mj-lt"/>
                <a:ea typeface="MS PGothic" pitchFamily="34" charset="-128"/>
                <a:cs typeface="ＭＳ Ｐゴシック" charset="0"/>
              </a:rPr>
              <a:t>opioids,</a:t>
            </a:r>
          </a:p>
          <a:p>
            <a:pPr algn="ctr">
              <a:lnSpc>
                <a:spcPct val="95000"/>
              </a:lnSpc>
              <a:defRPr/>
            </a:pPr>
            <a:r>
              <a:rPr lang="en-US" sz="1200" dirty="0">
                <a:solidFill>
                  <a:srgbClr val="000000"/>
                </a:solidFill>
                <a:latin typeface="+mj-lt"/>
                <a:ea typeface="MS PGothic" pitchFamily="34" charset="-128"/>
                <a:cs typeface="ＭＳ Ｐゴシック" charset="0"/>
              </a:rPr>
              <a:t>alpha-2 agonists</a:t>
            </a:r>
            <a:r>
              <a:rPr lang="en-US" sz="1200" baseline="30000" dirty="0">
                <a:solidFill>
                  <a:srgbClr val="000000"/>
                </a:solidFill>
                <a:latin typeface="+mj-lt"/>
                <a:ea typeface="MS PGothic" pitchFamily="34" charset="-128"/>
                <a:cs typeface="ＭＳ Ｐゴシック" charset="0"/>
              </a:rPr>
              <a:t>1</a:t>
            </a:r>
            <a:endParaRPr lang="en-US" sz="1200" dirty="0">
              <a:solidFill>
                <a:srgbClr val="000000"/>
              </a:solidFill>
              <a:latin typeface="+mj-lt"/>
              <a:ea typeface="MS PGothic" pitchFamily="34" charset="-128"/>
              <a:cs typeface="ＭＳ Ｐゴシック" charset="0"/>
            </a:endParaRPr>
          </a:p>
        </p:txBody>
      </p:sp>
      <p:sp>
        <p:nvSpPr>
          <p:cNvPr id="18" name="AutoShape 23">
            <a:extLst>
              <a:ext uri="{FF2B5EF4-FFF2-40B4-BE49-F238E27FC236}">
                <a16:creationId xmlns:a16="http://schemas.microsoft.com/office/drawing/2014/main" id="{E4D447D2-E279-C646-8096-529F0FDAF79E}"/>
              </a:ext>
            </a:extLst>
          </p:cNvPr>
          <p:cNvSpPr>
            <a:spLocks noChangeArrowheads="1"/>
          </p:cNvSpPr>
          <p:nvPr/>
        </p:nvSpPr>
        <p:spPr bwMode="gray">
          <a:xfrm>
            <a:off x="6322466" y="1634041"/>
            <a:ext cx="2387966" cy="1202031"/>
          </a:xfrm>
          <a:prstGeom prst="roundRect">
            <a:avLst>
              <a:gd name="adj" fmla="val 16667"/>
            </a:avLst>
          </a:prstGeom>
          <a:solidFill>
            <a:srgbClr val="FFFF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5000"/>
              </a:lnSpc>
              <a:defRPr/>
            </a:pPr>
            <a:r>
              <a:rPr lang="en-US" sz="1200" dirty="0">
                <a:solidFill>
                  <a:srgbClr val="000000"/>
                </a:solidFill>
                <a:latin typeface="+mj-lt"/>
                <a:ea typeface="MS PGothic" charset="0"/>
                <a:cs typeface="MS PGothic" charset="0"/>
              </a:rPr>
              <a:t>Opioids,</a:t>
            </a:r>
            <a:endParaRPr lang="en-US" sz="1200" baseline="30000" dirty="0">
              <a:solidFill>
                <a:srgbClr val="000000"/>
              </a:solidFill>
              <a:latin typeface="+mj-lt"/>
              <a:ea typeface="MS PGothic" charset="0"/>
              <a:cs typeface="MS PGothic" charset="0"/>
            </a:endParaRPr>
          </a:p>
          <a:p>
            <a:pPr algn="ctr" eaLnBrk="1" hangingPunct="1">
              <a:lnSpc>
                <a:spcPct val="95000"/>
              </a:lnSpc>
              <a:defRPr/>
            </a:pPr>
            <a:r>
              <a:rPr lang="en-US" sz="1200" dirty="0">
                <a:solidFill>
                  <a:srgbClr val="000000"/>
                </a:solidFill>
                <a:latin typeface="+mj-lt"/>
                <a:ea typeface="MS PGothic" charset="0"/>
                <a:cs typeface="MS PGothic" charset="0"/>
              </a:rPr>
              <a:t>alpha-2 agonists</a:t>
            </a:r>
            <a:r>
              <a:rPr lang="en-US" sz="1200" baseline="30000" dirty="0">
                <a:solidFill>
                  <a:srgbClr val="000000"/>
                </a:solidFill>
                <a:latin typeface="+mj-lt"/>
                <a:ea typeface="MS PGothic" charset="0"/>
                <a:cs typeface="MS PGothic" charset="0"/>
              </a:rPr>
              <a:t>1</a:t>
            </a:r>
            <a:endParaRPr lang="en-US" sz="1200" dirty="0">
              <a:solidFill>
                <a:srgbClr val="000000"/>
              </a:solidFill>
              <a:latin typeface="+mj-lt"/>
              <a:ea typeface="MS PGothic" charset="0"/>
              <a:cs typeface="MS PGothic" charset="0"/>
            </a:endParaRPr>
          </a:p>
          <a:p>
            <a:pPr algn="ctr" eaLnBrk="1" hangingPunct="1">
              <a:lnSpc>
                <a:spcPct val="95000"/>
              </a:lnSpc>
              <a:defRPr/>
            </a:pPr>
            <a:r>
              <a:rPr lang="en-US" sz="1200" dirty="0">
                <a:solidFill>
                  <a:srgbClr val="000000"/>
                </a:solidFill>
                <a:latin typeface="+mj-lt"/>
                <a:ea typeface="MS PGothic" charset="0"/>
                <a:cs typeface="MS PGothic" charset="0"/>
              </a:rPr>
              <a:t>acetaminophen,</a:t>
            </a:r>
          </a:p>
          <a:p>
            <a:pPr algn="ctr" eaLnBrk="1" hangingPunct="1">
              <a:lnSpc>
                <a:spcPct val="95000"/>
              </a:lnSpc>
              <a:defRPr/>
            </a:pPr>
            <a:r>
              <a:rPr lang="en-US" sz="1200" dirty="0">
                <a:solidFill>
                  <a:srgbClr val="000000"/>
                </a:solidFill>
                <a:latin typeface="+mj-lt"/>
                <a:ea typeface="MS PGothic" charset="0"/>
                <a:cs typeface="MS PGothic" charset="0"/>
              </a:rPr>
              <a:t>NE-reuptake inhibitors</a:t>
            </a:r>
          </a:p>
          <a:p>
            <a:pPr algn="ctr" eaLnBrk="1" hangingPunct="1">
              <a:lnSpc>
                <a:spcPct val="95000"/>
              </a:lnSpc>
              <a:defRPr/>
            </a:pPr>
            <a:r>
              <a:rPr lang="en-US" sz="1200" dirty="0">
                <a:solidFill>
                  <a:srgbClr val="000000"/>
                </a:solidFill>
                <a:latin typeface="+mj-lt"/>
                <a:ea typeface="MS PGothic" charset="0"/>
                <a:cs typeface="MS PGothic" charset="0"/>
              </a:rPr>
              <a:t>ketamine</a:t>
            </a:r>
            <a:r>
              <a:rPr lang="en-US" sz="1200" baseline="30000" dirty="0">
                <a:solidFill>
                  <a:srgbClr val="000000"/>
                </a:solidFill>
                <a:latin typeface="+mj-lt"/>
                <a:ea typeface="MS PGothic" charset="0"/>
                <a:cs typeface="MS PGothic" charset="0"/>
              </a:rPr>
              <a:t>2</a:t>
            </a:r>
          </a:p>
          <a:p>
            <a:pPr algn="ctr" eaLnBrk="1" hangingPunct="1">
              <a:lnSpc>
                <a:spcPct val="95000"/>
              </a:lnSpc>
              <a:defRPr/>
            </a:pPr>
            <a:endParaRPr lang="en-US" sz="1200" baseline="30000" dirty="0">
              <a:solidFill>
                <a:srgbClr val="000000"/>
              </a:solidFill>
              <a:latin typeface="+mj-lt"/>
              <a:ea typeface="MS PGothic" charset="0"/>
              <a:cs typeface="MS PGothic" charset="0"/>
            </a:endParaRPr>
          </a:p>
        </p:txBody>
      </p:sp>
      <p:sp>
        <p:nvSpPr>
          <p:cNvPr id="19" name="AutoShape 24">
            <a:extLst>
              <a:ext uri="{FF2B5EF4-FFF2-40B4-BE49-F238E27FC236}">
                <a16:creationId xmlns:a16="http://schemas.microsoft.com/office/drawing/2014/main" id="{C00A0E91-6EB8-B44C-A89D-15629B655903}"/>
              </a:ext>
            </a:extLst>
          </p:cNvPr>
          <p:cNvSpPr>
            <a:spLocks noChangeArrowheads="1"/>
          </p:cNvSpPr>
          <p:nvPr/>
        </p:nvSpPr>
        <p:spPr bwMode="gray">
          <a:xfrm>
            <a:off x="6811063" y="4170872"/>
            <a:ext cx="1872901" cy="510778"/>
          </a:xfrm>
          <a:prstGeom prst="roundRect">
            <a:avLst>
              <a:gd name="adj" fmla="val 16667"/>
            </a:avLst>
          </a:prstGeom>
          <a:solidFill>
            <a:srgbClr val="FFFF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a:defRPr/>
            </a:pPr>
            <a:r>
              <a:rPr lang="en-US" sz="1200" dirty="0">
                <a:solidFill>
                  <a:srgbClr val="000000"/>
                </a:solidFill>
                <a:latin typeface="+mj-lt"/>
                <a:ea typeface="MS PGothic" pitchFamily="34" charset="-128"/>
                <a:cs typeface="ＭＳ Ｐゴシック" charset="0"/>
              </a:rPr>
              <a:t>Local anesthetics</a:t>
            </a:r>
            <a:endParaRPr lang="en-US" sz="1200" baseline="30000" dirty="0">
              <a:solidFill>
                <a:srgbClr val="000000"/>
              </a:solidFill>
              <a:latin typeface="+mj-lt"/>
              <a:ea typeface="MS PGothic" pitchFamily="34" charset="-128"/>
              <a:cs typeface="ＭＳ Ｐゴシック" charset="0"/>
            </a:endParaRPr>
          </a:p>
          <a:p>
            <a:pPr algn="ctr">
              <a:defRPr/>
            </a:pPr>
            <a:r>
              <a:rPr lang="en-US" sz="1200" dirty="0">
                <a:solidFill>
                  <a:srgbClr val="000000"/>
                </a:solidFill>
                <a:latin typeface="+mj-lt"/>
                <a:ea typeface="MS PGothic" pitchFamily="34" charset="-128"/>
                <a:cs typeface="ＭＳ Ｐゴシック" charset="0"/>
              </a:rPr>
              <a:t>(peripheral nerve block)</a:t>
            </a:r>
            <a:r>
              <a:rPr lang="en-US" sz="1200" baseline="30000" dirty="0">
                <a:solidFill>
                  <a:srgbClr val="000000"/>
                </a:solidFill>
                <a:latin typeface="+mj-lt"/>
                <a:ea typeface="MS PGothic" pitchFamily="34" charset="-128"/>
                <a:cs typeface="ＭＳ Ｐゴシック" charset="0"/>
              </a:rPr>
              <a:t>1</a:t>
            </a:r>
            <a:endParaRPr lang="en-US" sz="1200" dirty="0">
              <a:solidFill>
                <a:srgbClr val="000000"/>
              </a:solidFill>
              <a:latin typeface="+mj-lt"/>
              <a:ea typeface="MS PGothic" pitchFamily="34" charset="-128"/>
              <a:cs typeface="ＭＳ Ｐゴシック" charset="0"/>
            </a:endParaRPr>
          </a:p>
        </p:txBody>
      </p:sp>
      <p:cxnSp>
        <p:nvCxnSpPr>
          <p:cNvPr id="20" name="Straight Arrow Connector 40">
            <a:extLst>
              <a:ext uri="{FF2B5EF4-FFF2-40B4-BE49-F238E27FC236}">
                <a16:creationId xmlns:a16="http://schemas.microsoft.com/office/drawing/2014/main" id="{7B3D0924-8DE8-5846-B2B2-419327F8872F}"/>
              </a:ext>
            </a:extLst>
          </p:cNvPr>
          <p:cNvCxnSpPr>
            <a:cxnSpLocks noChangeShapeType="1"/>
          </p:cNvCxnSpPr>
          <p:nvPr/>
        </p:nvCxnSpPr>
        <p:spPr bwMode="auto">
          <a:xfrm rot="5400000">
            <a:off x="7400925" y="5551488"/>
            <a:ext cx="457200" cy="457200"/>
          </a:xfrm>
          <a:prstGeom prst="straightConnector1">
            <a:avLst/>
          </a:prstGeom>
          <a:noFill/>
          <a:ln w="38100">
            <a:solidFill>
              <a:srgbClr val="FFC000"/>
            </a:solidFill>
            <a:round/>
            <a:headEnd/>
            <a:tailEnd type="arrow" w="med" len="med"/>
          </a:ln>
          <a:extLst>
            <a:ext uri="{909E8E84-426E-40DD-AFC4-6F175D3DCCD1}">
              <a14:hiddenFill xmlns:a14="http://schemas.microsoft.com/office/drawing/2010/main">
                <a:noFill/>
              </a14:hiddenFill>
            </a:ext>
          </a:extLst>
        </p:spPr>
      </p:cxnSp>
      <p:sp>
        <p:nvSpPr>
          <p:cNvPr id="49176" name="Freeform 58">
            <a:extLst>
              <a:ext uri="{FF2B5EF4-FFF2-40B4-BE49-F238E27FC236}">
                <a16:creationId xmlns:a16="http://schemas.microsoft.com/office/drawing/2014/main" id="{0CC3BA6F-908B-304F-A281-FD2681913A10}"/>
              </a:ext>
            </a:extLst>
          </p:cNvPr>
          <p:cNvSpPr>
            <a:spLocks/>
          </p:cNvSpPr>
          <p:nvPr/>
        </p:nvSpPr>
        <p:spPr bwMode="auto">
          <a:xfrm rot="10980324">
            <a:off x="5038725" y="4256088"/>
            <a:ext cx="2286000" cy="1828800"/>
          </a:xfrm>
          <a:custGeom>
            <a:avLst/>
            <a:gdLst>
              <a:gd name="T0" fmla="*/ 0 w 1347952"/>
              <a:gd name="T1" fmla="*/ 2147483647 h 1318348"/>
              <a:gd name="T2" fmla="*/ 2147483647 w 1347952"/>
              <a:gd name="T3" fmla="*/ 2147483647 h 1318348"/>
              <a:gd name="T4" fmla="*/ 2147483647 w 1347952"/>
              <a:gd name="T5" fmla="*/ 2147483647 h 1318348"/>
              <a:gd name="T6" fmla="*/ 2147483647 w 1347952"/>
              <a:gd name="T7" fmla="*/ 2147483647 h 1318348"/>
              <a:gd name="T8" fmla="*/ 2147483647 w 1347952"/>
              <a:gd name="T9" fmla="*/ 2147483647 h 1318348"/>
              <a:gd name="T10" fmla="*/ 0 60000 65536"/>
              <a:gd name="T11" fmla="*/ 0 60000 65536"/>
              <a:gd name="T12" fmla="*/ 0 60000 65536"/>
              <a:gd name="T13" fmla="*/ 0 60000 65536"/>
              <a:gd name="T14" fmla="*/ 0 60000 65536"/>
              <a:gd name="T15" fmla="*/ 0 w 1347952"/>
              <a:gd name="T16" fmla="*/ 0 h 1318348"/>
              <a:gd name="T17" fmla="*/ 1347952 w 1347952"/>
              <a:gd name="T18" fmla="*/ 1318348 h 1318348"/>
            </a:gdLst>
            <a:ahLst/>
            <a:cxnLst>
              <a:cxn ang="T10">
                <a:pos x="T0" y="T1"/>
              </a:cxn>
              <a:cxn ang="T11">
                <a:pos x="T2" y="T3"/>
              </a:cxn>
              <a:cxn ang="T12">
                <a:pos x="T4" y="T5"/>
              </a:cxn>
              <a:cxn ang="T13">
                <a:pos x="T6" y="T7"/>
              </a:cxn>
              <a:cxn ang="T14">
                <a:pos x="T8" y="T9"/>
              </a:cxn>
            </a:cxnLst>
            <a:rect l="T15" t="T16" r="T17" b="T18"/>
            <a:pathLst>
              <a:path w="1347952" h="1318348">
                <a:moveTo>
                  <a:pt x="0" y="6383"/>
                </a:moveTo>
                <a:cubicBezTo>
                  <a:pt x="67617" y="0"/>
                  <a:pt x="99739" y="89554"/>
                  <a:pt x="149773" y="125652"/>
                </a:cubicBezTo>
                <a:cubicBezTo>
                  <a:pt x="199807" y="161750"/>
                  <a:pt x="192623" y="144153"/>
                  <a:pt x="300202" y="222972"/>
                </a:cubicBezTo>
                <a:cubicBezTo>
                  <a:pt x="472736" y="354618"/>
                  <a:pt x="639927" y="830985"/>
                  <a:pt x="814552" y="1013548"/>
                </a:cubicBezTo>
                <a:cubicBezTo>
                  <a:pt x="989177" y="1196111"/>
                  <a:pt x="1087679" y="1192084"/>
                  <a:pt x="1347952" y="1318348"/>
                </a:cubicBezTo>
              </a:path>
            </a:pathLst>
          </a:custGeom>
          <a:noFill/>
          <a:ln w="38100" cap="flat" cmpd="sng">
            <a:solidFill>
              <a:srgbClr val="00B0F0"/>
            </a:solidFill>
            <a:prstDash val="solid"/>
            <a:round/>
            <a:headEnd type="oval" w="sm" len="sm"/>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2" name="Freeform 67">
            <a:extLst>
              <a:ext uri="{FF2B5EF4-FFF2-40B4-BE49-F238E27FC236}">
                <a16:creationId xmlns:a16="http://schemas.microsoft.com/office/drawing/2014/main" id="{E43C3689-7972-3C4F-861B-9B4A33E9A397}"/>
              </a:ext>
            </a:extLst>
          </p:cNvPr>
          <p:cNvSpPr>
            <a:spLocks/>
          </p:cNvSpPr>
          <p:nvPr/>
        </p:nvSpPr>
        <p:spPr bwMode="auto">
          <a:xfrm rot="432044" flipH="1" flipV="1">
            <a:off x="4589464" y="2755901"/>
            <a:ext cx="458787" cy="1063625"/>
          </a:xfrm>
          <a:custGeom>
            <a:avLst/>
            <a:gdLst>
              <a:gd name="T0" fmla="*/ 1 w 704479"/>
              <a:gd name="T1" fmla="*/ 2147483647 h 441189"/>
              <a:gd name="T2" fmla="*/ 0 w 704479"/>
              <a:gd name="T3" fmla="*/ 0 h 441189"/>
              <a:gd name="T4" fmla="*/ 0 60000 65536"/>
              <a:gd name="T5" fmla="*/ 0 60000 65536"/>
              <a:gd name="T6" fmla="*/ 0 w 704479"/>
              <a:gd name="T7" fmla="*/ 0 h 441189"/>
              <a:gd name="T8" fmla="*/ 704479 w 704479"/>
              <a:gd name="T9" fmla="*/ 441189 h 441189"/>
            </a:gdLst>
            <a:ahLst/>
            <a:cxnLst>
              <a:cxn ang="T4">
                <a:pos x="T0" y="T1"/>
              </a:cxn>
              <a:cxn ang="T5">
                <a:pos x="T2" y="T3"/>
              </a:cxn>
            </a:cxnLst>
            <a:rect l="T6" t="T7" r="T8" b="T9"/>
            <a:pathLst>
              <a:path w="704479" h="441189">
                <a:moveTo>
                  <a:pt x="704479" y="441189"/>
                </a:moveTo>
                <a:lnTo>
                  <a:pt x="0" y="0"/>
                </a:lnTo>
              </a:path>
            </a:pathLst>
          </a:custGeom>
          <a:noFill/>
          <a:ln w="38100" cap="flat" cmpd="sng">
            <a:solidFill>
              <a:srgbClr val="66FF33"/>
            </a:solidFill>
            <a:prstDash val="solid"/>
            <a:round/>
            <a:headEnd type="none" w="med" len="med"/>
            <a:tailEnd type="arrow" w="med" len="sm"/>
          </a:ln>
          <a:extLst>
            <a:ext uri="{909E8E84-426E-40DD-AFC4-6F175D3DCCD1}">
              <a14:hiddenFill xmlns:a14="http://schemas.microsoft.com/office/drawing/2010/main">
                <a:solidFill>
                  <a:srgbClr val="FFFFFF"/>
                </a:solidFill>
              </a14:hiddenFill>
            </a:ext>
          </a:extLst>
        </p:spPr>
        <p:txBody>
          <a:bodyPr anchor="ctr"/>
          <a:lstStyle/>
          <a:p>
            <a:endParaRPr lang="en-US"/>
          </a:p>
        </p:txBody>
      </p:sp>
      <p:cxnSp>
        <p:nvCxnSpPr>
          <p:cNvPr id="49178" name="Straight Arrow Connector 33">
            <a:extLst>
              <a:ext uri="{FF2B5EF4-FFF2-40B4-BE49-F238E27FC236}">
                <a16:creationId xmlns:a16="http://schemas.microsoft.com/office/drawing/2014/main" id="{CEDE7188-470E-B841-AA93-49E28FCFDE13}"/>
              </a:ext>
            </a:extLst>
          </p:cNvPr>
          <p:cNvCxnSpPr>
            <a:cxnSpLocks noChangeShapeType="1"/>
          </p:cNvCxnSpPr>
          <p:nvPr/>
        </p:nvCxnSpPr>
        <p:spPr bwMode="auto">
          <a:xfrm rot="10800000">
            <a:off x="3438525" y="3341689"/>
            <a:ext cx="1066800" cy="1587"/>
          </a:xfrm>
          <a:prstGeom prst="straightConnector1">
            <a:avLst/>
          </a:prstGeom>
          <a:noFill/>
          <a:ln w="28575">
            <a:solidFill>
              <a:srgbClr val="FF3300"/>
            </a:solidFill>
            <a:round/>
            <a:headEnd type="oval" w="sm" len="sm"/>
            <a:tailEnd/>
          </a:ln>
          <a:extLst>
            <a:ext uri="{909E8E84-426E-40DD-AFC4-6F175D3DCCD1}">
              <a14:hiddenFill xmlns:a14="http://schemas.microsoft.com/office/drawing/2010/main">
                <a:noFill/>
              </a14:hiddenFill>
            </a:ext>
          </a:extLst>
        </p:spPr>
      </p:cxnSp>
      <p:sp>
        <p:nvSpPr>
          <p:cNvPr id="49179" name="Line 18">
            <a:extLst>
              <a:ext uri="{FF2B5EF4-FFF2-40B4-BE49-F238E27FC236}">
                <a16:creationId xmlns:a16="http://schemas.microsoft.com/office/drawing/2014/main" id="{F83EA576-39BF-F147-AB66-728BACA28B45}"/>
              </a:ext>
            </a:extLst>
          </p:cNvPr>
          <p:cNvSpPr>
            <a:spLocks noChangeAspect="1" noChangeShapeType="1"/>
          </p:cNvSpPr>
          <p:nvPr/>
        </p:nvSpPr>
        <p:spPr bwMode="auto">
          <a:xfrm flipV="1">
            <a:off x="6105526" y="5399088"/>
            <a:ext cx="271463" cy="309562"/>
          </a:xfrm>
          <a:prstGeom prst="line">
            <a:avLst/>
          </a:prstGeom>
          <a:noFill/>
          <a:ln w="28575">
            <a:solidFill>
              <a:srgbClr val="FF3300"/>
            </a:solidFill>
            <a:round/>
            <a:headEnd/>
            <a:tailEnd type="oval" w="sm" len="sm"/>
          </a:ln>
          <a:extLst>
            <a:ext uri="{909E8E84-426E-40DD-AFC4-6F175D3DCCD1}">
              <a14:hiddenFill xmlns:a14="http://schemas.microsoft.com/office/drawing/2010/main">
                <a:noFill/>
              </a14:hiddenFill>
            </a:ext>
          </a:extLst>
        </p:spPr>
        <p:txBody>
          <a:bodyPr/>
          <a:lstStyle/>
          <a:p>
            <a:endParaRPr lang="en-US"/>
          </a:p>
        </p:txBody>
      </p:sp>
      <p:sp>
        <p:nvSpPr>
          <p:cNvPr id="49180" name="Rectangle 36">
            <a:extLst>
              <a:ext uri="{FF2B5EF4-FFF2-40B4-BE49-F238E27FC236}">
                <a16:creationId xmlns:a16="http://schemas.microsoft.com/office/drawing/2014/main" id="{B6D44216-316A-6D46-993C-5B1055B9F4A9}"/>
              </a:ext>
            </a:extLst>
          </p:cNvPr>
          <p:cNvSpPr>
            <a:spLocks noChangeArrowheads="1"/>
          </p:cNvSpPr>
          <p:nvPr/>
        </p:nvSpPr>
        <p:spPr bwMode="auto">
          <a:xfrm>
            <a:off x="919164" y="5810250"/>
            <a:ext cx="41941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spcBef>
                <a:spcPct val="25000"/>
              </a:spcBef>
            </a:pPr>
            <a:r>
              <a:rPr lang="da-DK" altLang="en-US" sz="1400" b="0">
                <a:solidFill>
                  <a:srgbClr val="FFFFFF"/>
                </a:solidFill>
                <a:latin typeface="+mj-lt"/>
              </a:rPr>
              <a:t>NE=norepinephrine.</a:t>
            </a:r>
            <a:br>
              <a:rPr lang="da-DK" altLang="en-US" sz="1400" b="0">
                <a:solidFill>
                  <a:srgbClr val="FFFFFF"/>
                </a:solidFill>
                <a:latin typeface="+mj-lt"/>
              </a:rPr>
            </a:br>
            <a:r>
              <a:rPr lang="da-DK" altLang="en-US" sz="1400" b="0">
                <a:solidFill>
                  <a:srgbClr val="FFFFFF"/>
                </a:solidFill>
                <a:latin typeface="+mj-lt"/>
              </a:rPr>
              <a:t>NSAIDs=non-steroidal anti-inflammatory drugs. </a:t>
            </a:r>
          </a:p>
        </p:txBody>
      </p:sp>
      <p:sp>
        <p:nvSpPr>
          <p:cNvPr id="26" name="AutoShape 25">
            <a:extLst>
              <a:ext uri="{FF2B5EF4-FFF2-40B4-BE49-F238E27FC236}">
                <a16:creationId xmlns:a16="http://schemas.microsoft.com/office/drawing/2014/main" id="{94525B55-AC9F-8E44-803C-3E0A5932D1F5}"/>
              </a:ext>
            </a:extLst>
          </p:cNvPr>
          <p:cNvSpPr>
            <a:spLocks noChangeArrowheads="1"/>
          </p:cNvSpPr>
          <p:nvPr/>
        </p:nvSpPr>
        <p:spPr bwMode="gray">
          <a:xfrm>
            <a:off x="7054226" y="4912757"/>
            <a:ext cx="2251115" cy="715089"/>
          </a:xfrm>
          <a:prstGeom prst="roundRect">
            <a:avLst>
              <a:gd name="adj" fmla="val 16667"/>
            </a:avLst>
          </a:prstGeom>
          <a:solidFill>
            <a:srgbClr val="FFFF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en-US" sz="1200" dirty="0">
                <a:solidFill>
                  <a:srgbClr val="000000"/>
                </a:solidFill>
                <a:latin typeface="+mj-lt"/>
                <a:ea typeface="MS PGothic" charset="0"/>
                <a:cs typeface="MS PGothic" charset="0"/>
              </a:rPr>
              <a:t>Local anesthetics </a:t>
            </a:r>
            <a:br>
              <a:rPr lang="en-US" sz="1200" dirty="0">
                <a:solidFill>
                  <a:srgbClr val="000000"/>
                </a:solidFill>
                <a:latin typeface="+mj-lt"/>
                <a:ea typeface="MS PGothic" charset="0"/>
                <a:cs typeface="MS PGothic" charset="0"/>
              </a:rPr>
            </a:br>
            <a:r>
              <a:rPr lang="en-US" sz="1200" dirty="0">
                <a:solidFill>
                  <a:srgbClr val="000000"/>
                </a:solidFill>
                <a:latin typeface="+mj-lt"/>
                <a:ea typeface="MS PGothic" charset="0"/>
                <a:cs typeface="MS PGothic" charset="0"/>
              </a:rPr>
              <a:t>(field block),</a:t>
            </a:r>
          </a:p>
          <a:p>
            <a:pPr algn="ctr" eaLnBrk="1" hangingPunct="1">
              <a:defRPr/>
            </a:pPr>
            <a:r>
              <a:rPr lang="en-US" sz="1200" dirty="0">
                <a:solidFill>
                  <a:srgbClr val="000000"/>
                </a:solidFill>
                <a:latin typeface="+mj-lt"/>
                <a:ea typeface="MS PGothic" charset="0"/>
                <a:cs typeface="MS PGothic" charset="0"/>
              </a:rPr>
              <a:t>NSAIDs, coxibs</a:t>
            </a:r>
            <a:r>
              <a:rPr lang="en-US" sz="1200" baseline="30000" dirty="0">
                <a:solidFill>
                  <a:srgbClr val="000000"/>
                </a:solidFill>
                <a:latin typeface="+mj-lt"/>
                <a:ea typeface="MS PGothic" charset="0"/>
                <a:cs typeface="MS PGothic" charset="0"/>
              </a:rPr>
              <a:t>1</a:t>
            </a:r>
          </a:p>
        </p:txBody>
      </p:sp>
      <p:sp>
        <p:nvSpPr>
          <p:cNvPr id="49184" name="Freeform 53">
            <a:extLst>
              <a:ext uri="{FF2B5EF4-FFF2-40B4-BE49-F238E27FC236}">
                <a16:creationId xmlns:a16="http://schemas.microsoft.com/office/drawing/2014/main" id="{D5825691-379D-334B-8394-473ADF80AE01}"/>
              </a:ext>
            </a:extLst>
          </p:cNvPr>
          <p:cNvSpPr>
            <a:spLocks/>
          </p:cNvSpPr>
          <p:nvPr/>
        </p:nvSpPr>
        <p:spPr bwMode="auto">
          <a:xfrm rot="20695630">
            <a:off x="4581525" y="2732088"/>
            <a:ext cx="228600" cy="1536700"/>
          </a:xfrm>
          <a:custGeom>
            <a:avLst/>
            <a:gdLst>
              <a:gd name="T0" fmla="*/ 2147483647 w 192"/>
              <a:gd name="T1" fmla="*/ 2147483647 h 968"/>
              <a:gd name="T2" fmla="*/ 2147483647 w 192"/>
              <a:gd name="T3" fmla="*/ 2147483647 h 968"/>
              <a:gd name="T4" fmla="*/ 0 w 192"/>
              <a:gd name="T5" fmla="*/ 0 h 968"/>
              <a:gd name="T6" fmla="*/ 0 60000 65536"/>
              <a:gd name="T7" fmla="*/ 0 60000 65536"/>
              <a:gd name="T8" fmla="*/ 0 60000 65536"/>
              <a:gd name="T9" fmla="*/ 0 w 192"/>
              <a:gd name="T10" fmla="*/ 0 h 968"/>
              <a:gd name="T11" fmla="*/ 192 w 192"/>
              <a:gd name="T12" fmla="*/ 968 h 968"/>
            </a:gdLst>
            <a:ahLst/>
            <a:cxnLst>
              <a:cxn ang="T6">
                <a:pos x="T0" y="T1"/>
              </a:cxn>
              <a:cxn ang="T7">
                <a:pos x="T2" y="T3"/>
              </a:cxn>
              <a:cxn ang="T8">
                <a:pos x="T4" y="T5"/>
              </a:cxn>
            </a:cxnLst>
            <a:rect l="T9" t="T10" r="T11" b="T12"/>
            <a:pathLst>
              <a:path w="192" h="968">
                <a:moveTo>
                  <a:pt x="192" y="912"/>
                </a:moveTo>
                <a:cubicBezTo>
                  <a:pt x="136" y="940"/>
                  <a:pt x="80" y="968"/>
                  <a:pt x="48" y="816"/>
                </a:cubicBezTo>
                <a:cubicBezTo>
                  <a:pt x="16" y="664"/>
                  <a:pt x="8" y="136"/>
                  <a:pt x="0" y="0"/>
                </a:cubicBezTo>
              </a:path>
            </a:pathLst>
          </a:custGeom>
          <a:noFill/>
          <a:ln w="38100" cmpd="sng">
            <a:solidFill>
              <a:srgbClr val="00B0F0"/>
            </a:solidFill>
            <a:round/>
            <a:headEnd type="oval"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185" name="Rectangle 54">
            <a:extLst>
              <a:ext uri="{FF2B5EF4-FFF2-40B4-BE49-F238E27FC236}">
                <a16:creationId xmlns:a16="http://schemas.microsoft.com/office/drawing/2014/main" id="{162F3393-DE2C-8246-B41D-C78E787968C7}"/>
              </a:ext>
            </a:extLst>
          </p:cNvPr>
          <p:cNvSpPr>
            <a:spLocks noChangeArrowheads="1"/>
          </p:cNvSpPr>
          <p:nvPr/>
        </p:nvSpPr>
        <p:spPr bwMode="auto">
          <a:xfrm>
            <a:off x="4581525" y="55514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49186" name="Line 56">
            <a:extLst>
              <a:ext uri="{FF2B5EF4-FFF2-40B4-BE49-F238E27FC236}">
                <a16:creationId xmlns:a16="http://schemas.microsoft.com/office/drawing/2014/main" id="{B0508395-E8B6-B846-9C6C-2D6CDA10DA93}"/>
              </a:ext>
            </a:extLst>
          </p:cNvPr>
          <p:cNvSpPr>
            <a:spLocks noChangeShapeType="1"/>
          </p:cNvSpPr>
          <p:nvPr/>
        </p:nvSpPr>
        <p:spPr bwMode="auto">
          <a:xfrm flipV="1">
            <a:off x="3667125" y="4179888"/>
            <a:ext cx="1066800" cy="152400"/>
          </a:xfrm>
          <a:prstGeom prst="line">
            <a:avLst/>
          </a:prstGeom>
          <a:noFill/>
          <a:ln w="28575">
            <a:solidFill>
              <a:srgbClr val="FF3300"/>
            </a:solidFill>
            <a:round/>
            <a:headEnd/>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30" name="Line 57">
            <a:extLst>
              <a:ext uri="{FF2B5EF4-FFF2-40B4-BE49-F238E27FC236}">
                <a16:creationId xmlns:a16="http://schemas.microsoft.com/office/drawing/2014/main" id="{A4FA91D3-7E9B-0A4D-8179-9C0C9F70F305}"/>
              </a:ext>
            </a:extLst>
          </p:cNvPr>
          <p:cNvSpPr>
            <a:spLocks noChangeShapeType="1"/>
          </p:cNvSpPr>
          <p:nvPr/>
        </p:nvSpPr>
        <p:spPr bwMode="auto">
          <a:xfrm flipH="1">
            <a:off x="4810125" y="3113088"/>
            <a:ext cx="457200" cy="76200"/>
          </a:xfrm>
          <a:prstGeom prst="line">
            <a:avLst/>
          </a:prstGeom>
          <a:noFill/>
          <a:ln w="28575">
            <a:solidFill>
              <a:srgbClr val="FF3300"/>
            </a:solidFill>
            <a:round/>
            <a:headEnd/>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49188" name="Line 58">
            <a:extLst>
              <a:ext uri="{FF2B5EF4-FFF2-40B4-BE49-F238E27FC236}">
                <a16:creationId xmlns:a16="http://schemas.microsoft.com/office/drawing/2014/main" id="{AEA18DE6-52FC-5F46-8FD9-7C9F1E75FD53}"/>
              </a:ext>
            </a:extLst>
          </p:cNvPr>
          <p:cNvSpPr>
            <a:spLocks noChangeShapeType="1"/>
          </p:cNvSpPr>
          <p:nvPr/>
        </p:nvSpPr>
        <p:spPr bwMode="auto">
          <a:xfrm flipH="1" flipV="1">
            <a:off x="7400925" y="6084888"/>
            <a:ext cx="914400" cy="304800"/>
          </a:xfrm>
          <a:prstGeom prst="line">
            <a:avLst/>
          </a:prstGeom>
          <a:noFill/>
          <a:ln w="38100">
            <a:solidFill>
              <a:srgbClr val="FF3300"/>
            </a:solidFill>
            <a:round/>
            <a:headEnd/>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32" name="Explosion 1 31">
            <a:extLst>
              <a:ext uri="{FF2B5EF4-FFF2-40B4-BE49-F238E27FC236}">
                <a16:creationId xmlns:a16="http://schemas.microsoft.com/office/drawing/2014/main" id="{D5606A06-AFB8-A343-BB31-A5C24480AECB}"/>
              </a:ext>
            </a:extLst>
          </p:cNvPr>
          <p:cNvSpPr/>
          <p:nvPr/>
        </p:nvSpPr>
        <p:spPr>
          <a:xfrm>
            <a:off x="6866940" y="5932645"/>
            <a:ext cx="914400" cy="685800"/>
          </a:xfrm>
          <a:prstGeom prst="irregularSeal1">
            <a:avLst/>
          </a:prstGeom>
          <a:solidFill>
            <a:srgbClr val="FF0000"/>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600" dirty="0">
                <a:solidFill>
                  <a:schemeClr val="bg1"/>
                </a:solidFill>
              </a:rPr>
              <a:t>Pain</a:t>
            </a:r>
          </a:p>
        </p:txBody>
      </p:sp>
    </p:spTree>
    <p:extLst>
      <p:ext uri="{BB962C8B-B14F-4D97-AF65-F5344CB8AC3E}">
        <p14:creationId xmlns:p14="http://schemas.microsoft.com/office/powerpoint/2010/main" val="2149268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6" presetClass="emph" presetSubtype="0" repeatCount="2000" fill="remove" nodeType="withEffect">
                                  <p:stCondLst>
                                    <p:cond delay="0"/>
                                  </p:stCondLst>
                                  <p:childTnLst>
                                    <p:animScale>
                                      <p:cBhvr>
                                        <p:cTn id="9" dur="500" fill="hold"/>
                                        <p:tgtEl>
                                          <p:spTgt spid="32"/>
                                        </p:tgtEl>
                                      </p:cBhvr>
                                      <p:by x="150000" y="150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0" presetClass="path" presetSubtype="0" accel="50000" decel="50000" fill="hold" nodeType="clickEffect">
                                  <p:stCondLst>
                                    <p:cond delay="0"/>
                                  </p:stCondLst>
                                  <p:childTnLst>
                                    <p:animMotion origin="layout" path="M -3.33333E-6 9.24855E-7 L -0.03333 -0.04647 L -0.07465 -0.08463 L -0.14774 -0.24301 L -0.2552 -0.30937 " pathEditMode="relative" rAng="0" ptsTypes="AAAAA">
                                      <p:cBhvr>
                                        <p:cTn id="13" dur="3000" fill="hold"/>
                                        <p:tgtEl>
                                          <p:spTgt spid="32"/>
                                        </p:tgtEl>
                                        <p:attrNameLst>
                                          <p:attrName>ppt_x</p:attrName>
                                          <p:attrName>ppt_y</p:attrName>
                                        </p:attrNameLst>
                                      </p:cBhvr>
                                      <p:rCtr x="-12760" y="-15468"/>
                                    </p:animMotion>
                                  </p:childTnLst>
                                </p:cTn>
                              </p:par>
                            </p:childTnLst>
                          </p:cTn>
                        </p:par>
                      </p:childTnLst>
                    </p:cTn>
                  </p:par>
                  <p:par>
                    <p:cTn id="14" fill="hold" nodeType="clickPar">
                      <p:stCondLst>
                        <p:cond delay="indefinite"/>
                      </p:stCondLst>
                      <p:childTnLst>
                        <p:par>
                          <p:cTn id="15" fill="hold" nodeType="withGroup">
                            <p:stCondLst>
                              <p:cond delay="0"/>
                            </p:stCondLst>
                            <p:childTnLst>
                              <p:par>
                                <p:cTn id="16" presetID="0" presetClass="path" presetSubtype="0" accel="50000" decel="50000" fill="hold" nodeType="clickEffect">
                                  <p:stCondLst>
                                    <p:cond delay="0"/>
                                  </p:stCondLst>
                                  <p:childTnLst>
                                    <p:animMotion origin="layout" path="M -0.2552 -0.30728 L -0.27586 -0.32 L -0.32656 -0.53364 L -0.29479 -0.54636 " pathEditMode="relative" rAng="0" ptsTypes="AAAA">
                                      <p:cBhvr>
                                        <p:cTn id="17" dur="3000" fill="hold"/>
                                        <p:tgtEl>
                                          <p:spTgt spid="32"/>
                                        </p:tgtEl>
                                        <p:attrNameLst>
                                          <p:attrName>ppt_x</p:attrName>
                                          <p:attrName>ppt_y</p:attrName>
                                        </p:attrNameLst>
                                      </p:cBhvr>
                                      <p:rCtr x="-3576" y="-11954"/>
                                    </p:animMotion>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20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200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par>
                                <p:cTn id="58" presetID="10"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p:cNvSpPr>
          <p:nvPr>
            <p:ph type="title"/>
          </p:nvPr>
        </p:nvSpPr>
        <p:spPr>
          <a:xfrm>
            <a:off x="771525" y="457200"/>
            <a:ext cx="8743950" cy="1143000"/>
          </a:xfrm>
        </p:spPr>
        <p:txBody>
          <a:bodyPr/>
          <a:lstStyle/>
          <a:p>
            <a:r>
              <a:rPr lang="en-US" dirty="0"/>
              <a:t>Non-Opioids Used in</a:t>
            </a:r>
            <a:br>
              <a:rPr lang="en-US" dirty="0"/>
            </a:br>
            <a:r>
              <a:rPr lang="en-US" dirty="0"/>
              <a:t>Multimodal Pain Treatment Plans</a:t>
            </a:r>
          </a:p>
        </p:txBody>
      </p:sp>
      <p:sp>
        <p:nvSpPr>
          <p:cNvPr id="18436" name="Text Box 4"/>
          <p:cNvSpPr txBox="1">
            <a:spLocks noChangeArrowheads="1"/>
          </p:cNvSpPr>
          <p:nvPr/>
        </p:nvSpPr>
        <p:spPr bwMode="auto">
          <a:xfrm>
            <a:off x="571500" y="6248400"/>
            <a:ext cx="9585126" cy="548868"/>
          </a:xfrm>
          <a:prstGeom prst="rect">
            <a:avLst/>
          </a:prstGeom>
          <a:noFill/>
          <a:ln w="9525">
            <a:noFill/>
            <a:miter lim="800000"/>
            <a:headEnd/>
            <a:tailEnd/>
          </a:ln>
        </p:spPr>
        <p:txBody>
          <a:bodyPr wrap="square">
            <a:spAutoFit/>
          </a:bodyPr>
          <a:lstStyle/>
          <a:p>
            <a:pPr algn="r">
              <a:spcAft>
                <a:spcPts val="200"/>
              </a:spcAft>
            </a:pPr>
            <a:r>
              <a:rPr lang="en-US" sz="1400" dirty="0">
                <a:latin typeface="+mj-lt"/>
                <a:cs typeface="Arial" pitchFamily="34" charset="0"/>
              </a:rPr>
              <a:t>NMDA = N-methyl-D-aspartate; NSAIDs = non-steroidal anti-inflammatory drugs</a:t>
            </a:r>
          </a:p>
          <a:p>
            <a:pPr algn="r"/>
            <a:r>
              <a:rPr lang="en-US" sz="1400" i="1" dirty="0">
                <a:solidFill>
                  <a:schemeClr val="tx2"/>
                </a:solidFill>
                <a:latin typeface="+mj-lt"/>
                <a:cs typeface="Arial" pitchFamily="34" charset="0"/>
              </a:rPr>
              <a:t>Wu CL, Raja SN. Lancet. 2011; 377: 2215-2225.</a:t>
            </a:r>
            <a:endParaRPr lang="en-US" sz="1400" b="1" i="1" dirty="0">
              <a:solidFill>
                <a:schemeClr val="tx2"/>
              </a:solidFill>
              <a:latin typeface="+mj-lt"/>
              <a:cs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011169838"/>
              </p:ext>
            </p:extLst>
          </p:nvPr>
        </p:nvGraphicFramePr>
        <p:xfrm>
          <a:off x="428625" y="2057400"/>
          <a:ext cx="9429750" cy="1447800"/>
        </p:xfrm>
        <a:graphic>
          <a:graphicData uri="http://schemas.openxmlformats.org/drawingml/2006/table">
            <a:tbl>
              <a:tblPr firstRow="1" bandRow="1">
                <a:tableStyleId>{7DF18680-E054-41AD-8BC1-D1AEF772440D}</a:tableStyleId>
              </a:tblPr>
              <a:tblGrid>
                <a:gridCol w="3343275">
                  <a:extLst>
                    <a:ext uri="{9D8B030D-6E8A-4147-A177-3AD203B41FA5}">
                      <a16:colId xmlns:a16="http://schemas.microsoft.com/office/drawing/2014/main" val="20000"/>
                    </a:ext>
                  </a:extLst>
                </a:gridCol>
                <a:gridCol w="3257550">
                  <a:extLst>
                    <a:ext uri="{9D8B030D-6E8A-4147-A177-3AD203B41FA5}">
                      <a16:colId xmlns:a16="http://schemas.microsoft.com/office/drawing/2014/main" val="20001"/>
                    </a:ext>
                  </a:extLst>
                </a:gridCol>
                <a:gridCol w="2828925">
                  <a:extLst>
                    <a:ext uri="{9D8B030D-6E8A-4147-A177-3AD203B41FA5}">
                      <a16:colId xmlns:a16="http://schemas.microsoft.com/office/drawing/2014/main" val="20002"/>
                    </a:ext>
                  </a:extLst>
                </a:gridCol>
              </a:tblGrid>
              <a:tr h="468679">
                <a:tc>
                  <a:txBody>
                    <a:bodyPr/>
                    <a:lstStyle/>
                    <a:p>
                      <a:pPr algn="ctr">
                        <a:spcBef>
                          <a:spcPts val="0"/>
                        </a:spcBef>
                        <a:spcAft>
                          <a:spcPts val="0"/>
                        </a:spcAft>
                      </a:pPr>
                      <a:r>
                        <a:rPr lang="en-US" sz="1600" dirty="0">
                          <a:solidFill>
                            <a:schemeClr val="tx1"/>
                          </a:solidFill>
                          <a:latin typeface="+mj-lt"/>
                          <a:cs typeface="Arial" pitchFamily="34" charset="0"/>
                        </a:rPr>
                        <a:t>Acetaminophen</a:t>
                      </a:r>
                    </a:p>
                  </a:txBody>
                  <a:tcPr marL="102870" marR="102870" anchor="ctr">
                    <a:solidFill>
                      <a:srgbClr val="006E87"/>
                    </a:solidFill>
                  </a:tcPr>
                </a:tc>
                <a:tc>
                  <a:txBody>
                    <a:bodyPr/>
                    <a:lstStyle/>
                    <a:p>
                      <a:pPr algn="ctr">
                        <a:spcBef>
                          <a:spcPts val="0"/>
                        </a:spcBef>
                        <a:spcAft>
                          <a:spcPts val="0"/>
                        </a:spcAft>
                      </a:pPr>
                      <a:r>
                        <a:rPr lang="en-US" sz="1600" dirty="0">
                          <a:solidFill>
                            <a:schemeClr val="tx1"/>
                          </a:solidFill>
                          <a:latin typeface="+mj-lt"/>
                          <a:cs typeface="Arial" pitchFamily="34" charset="0"/>
                        </a:rPr>
                        <a:t>Alpha-2 agonists</a:t>
                      </a:r>
                    </a:p>
                  </a:txBody>
                  <a:tcPr marL="102870" marR="102870" anchor="ctr">
                    <a:solidFill>
                      <a:srgbClr val="006E87"/>
                    </a:solidFill>
                  </a:tcPr>
                </a:tc>
                <a:tc>
                  <a:txBody>
                    <a:bodyPr/>
                    <a:lstStyle/>
                    <a:p>
                      <a:pPr algn="ctr">
                        <a:spcBef>
                          <a:spcPts val="0"/>
                        </a:spcBef>
                        <a:spcAft>
                          <a:spcPts val="0"/>
                        </a:spcAft>
                      </a:pPr>
                      <a:r>
                        <a:rPr lang="en-US" sz="1600" dirty="0" err="1">
                          <a:solidFill>
                            <a:schemeClr val="tx1"/>
                          </a:solidFill>
                          <a:latin typeface="+mj-lt"/>
                          <a:cs typeface="Arial" pitchFamily="34" charset="0"/>
                        </a:rPr>
                        <a:t>Gabapentinoids</a:t>
                      </a:r>
                      <a:endParaRPr lang="en-US" sz="1600" dirty="0">
                        <a:solidFill>
                          <a:schemeClr val="tx1"/>
                        </a:solidFill>
                        <a:latin typeface="+mj-lt"/>
                        <a:cs typeface="Arial" pitchFamily="34" charset="0"/>
                      </a:endParaRPr>
                    </a:p>
                  </a:txBody>
                  <a:tcPr marL="102870" marR="102870" anchor="ctr">
                    <a:solidFill>
                      <a:srgbClr val="006E87"/>
                    </a:solidFill>
                  </a:tcPr>
                </a:tc>
                <a:extLst>
                  <a:ext uri="{0D108BD9-81ED-4DB2-BD59-A6C34878D82A}">
                    <a16:rowId xmlns:a16="http://schemas.microsoft.com/office/drawing/2014/main" val="10000"/>
                  </a:ext>
                </a:extLst>
              </a:tr>
              <a:tr h="979121">
                <a:tc>
                  <a:txBody>
                    <a:bodyPr/>
                    <a:lstStyle/>
                    <a:p>
                      <a:pPr algn="ctr">
                        <a:spcBef>
                          <a:spcPts val="0"/>
                        </a:spcBef>
                        <a:spcAft>
                          <a:spcPts val="0"/>
                        </a:spcAft>
                      </a:pPr>
                      <a:r>
                        <a:rPr lang="en-US" sz="1600" dirty="0">
                          <a:solidFill>
                            <a:schemeClr val="bg1"/>
                          </a:solidFill>
                          <a:latin typeface="+mj-lt"/>
                          <a:cs typeface="Arial" pitchFamily="34" charset="0"/>
                        </a:rPr>
                        <a:t>acetaminophen</a:t>
                      </a:r>
                    </a:p>
                  </a:txBody>
                  <a:tcPr marL="102870" marR="102870" anchor="ctr">
                    <a:solidFill>
                      <a:schemeClr val="tx1"/>
                    </a:solidFill>
                  </a:tcPr>
                </a:tc>
                <a:tc>
                  <a:txBody>
                    <a:bodyPr/>
                    <a:lstStyle/>
                    <a:p>
                      <a:pPr algn="ctr">
                        <a:spcBef>
                          <a:spcPts val="0"/>
                        </a:spcBef>
                        <a:spcAft>
                          <a:spcPts val="0"/>
                        </a:spcAft>
                      </a:pPr>
                      <a:r>
                        <a:rPr lang="en-US" sz="1600" dirty="0">
                          <a:solidFill>
                            <a:schemeClr val="bg1"/>
                          </a:solidFill>
                          <a:latin typeface="+mj-lt"/>
                          <a:cs typeface="Arial" pitchFamily="34" charset="0"/>
                        </a:rPr>
                        <a:t>clonidine</a:t>
                      </a:r>
                    </a:p>
                    <a:p>
                      <a:pPr algn="ctr">
                        <a:spcBef>
                          <a:spcPts val="0"/>
                        </a:spcBef>
                        <a:spcAft>
                          <a:spcPts val="0"/>
                        </a:spcAft>
                      </a:pPr>
                      <a:r>
                        <a:rPr lang="en-US" sz="1600" dirty="0" err="1">
                          <a:solidFill>
                            <a:schemeClr val="bg1"/>
                          </a:solidFill>
                          <a:latin typeface="+mj-lt"/>
                          <a:cs typeface="Arial" pitchFamily="34" charset="0"/>
                        </a:rPr>
                        <a:t>dexmedetomidine</a:t>
                      </a:r>
                      <a:endParaRPr lang="en-US" sz="1600" dirty="0">
                        <a:solidFill>
                          <a:schemeClr val="bg1"/>
                        </a:solidFill>
                        <a:latin typeface="+mj-lt"/>
                        <a:cs typeface="Arial" pitchFamily="34" charset="0"/>
                      </a:endParaRPr>
                    </a:p>
                    <a:p>
                      <a:pPr algn="ctr">
                        <a:spcBef>
                          <a:spcPts val="0"/>
                        </a:spcBef>
                        <a:spcAft>
                          <a:spcPts val="0"/>
                        </a:spcAft>
                      </a:pPr>
                      <a:endParaRPr lang="en-US" sz="1600" dirty="0">
                        <a:solidFill>
                          <a:schemeClr val="bg1"/>
                        </a:solidFill>
                        <a:latin typeface="+mj-lt"/>
                        <a:cs typeface="Arial" pitchFamily="34" charset="0"/>
                      </a:endParaRPr>
                    </a:p>
                  </a:txBody>
                  <a:tcPr marL="102870" marR="102870" anchor="ctr">
                    <a:solidFill>
                      <a:schemeClr val="tx1"/>
                    </a:solidFill>
                  </a:tcPr>
                </a:tc>
                <a:tc>
                  <a:txBody>
                    <a:bodyPr/>
                    <a:lstStyle/>
                    <a:p>
                      <a:pPr algn="ctr">
                        <a:spcBef>
                          <a:spcPts val="0"/>
                        </a:spcBef>
                        <a:spcAft>
                          <a:spcPts val="0"/>
                        </a:spcAft>
                      </a:pPr>
                      <a:r>
                        <a:rPr lang="en-US" sz="1600" dirty="0">
                          <a:solidFill>
                            <a:schemeClr val="bg1"/>
                          </a:solidFill>
                          <a:latin typeface="+mj-lt"/>
                          <a:cs typeface="Arial" pitchFamily="34" charset="0"/>
                        </a:rPr>
                        <a:t>gabapentin</a:t>
                      </a:r>
                    </a:p>
                    <a:p>
                      <a:pPr algn="ctr">
                        <a:spcBef>
                          <a:spcPts val="0"/>
                        </a:spcBef>
                        <a:spcAft>
                          <a:spcPts val="0"/>
                        </a:spcAft>
                      </a:pPr>
                      <a:r>
                        <a:rPr lang="en-US" sz="1600" dirty="0" err="1">
                          <a:solidFill>
                            <a:schemeClr val="bg1"/>
                          </a:solidFill>
                          <a:latin typeface="+mj-lt"/>
                          <a:cs typeface="Arial" pitchFamily="34" charset="0"/>
                        </a:rPr>
                        <a:t>pregabalin</a:t>
                      </a:r>
                      <a:endParaRPr lang="en-US" sz="1600" dirty="0">
                        <a:solidFill>
                          <a:schemeClr val="bg1"/>
                        </a:solidFill>
                        <a:latin typeface="+mj-lt"/>
                        <a:cs typeface="Arial" pitchFamily="34" charset="0"/>
                      </a:endParaRPr>
                    </a:p>
                  </a:txBody>
                  <a:tcPr marL="102870" marR="102870" anchor="ctr">
                    <a:solidFill>
                      <a:schemeClr val="tx1"/>
                    </a:solidFill>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031387400"/>
              </p:ext>
            </p:extLst>
          </p:nvPr>
        </p:nvGraphicFramePr>
        <p:xfrm>
          <a:off x="428625" y="3886200"/>
          <a:ext cx="9429750" cy="1600200"/>
        </p:xfrm>
        <a:graphic>
          <a:graphicData uri="http://schemas.openxmlformats.org/drawingml/2006/table">
            <a:tbl>
              <a:tblPr firstRow="1" bandRow="1">
                <a:tableStyleId>{7DF18680-E054-41AD-8BC1-D1AEF772440D}</a:tableStyleId>
              </a:tblPr>
              <a:tblGrid>
                <a:gridCol w="3368393">
                  <a:extLst>
                    <a:ext uri="{9D8B030D-6E8A-4147-A177-3AD203B41FA5}">
                      <a16:colId xmlns:a16="http://schemas.microsoft.com/office/drawing/2014/main" val="20000"/>
                    </a:ext>
                  </a:extLst>
                </a:gridCol>
                <a:gridCol w="3232432">
                  <a:extLst>
                    <a:ext uri="{9D8B030D-6E8A-4147-A177-3AD203B41FA5}">
                      <a16:colId xmlns:a16="http://schemas.microsoft.com/office/drawing/2014/main" val="20001"/>
                    </a:ext>
                  </a:extLst>
                </a:gridCol>
                <a:gridCol w="2828925">
                  <a:extLst>
                    <a:ext uri="{9D8B030D-6E8A-4147-A177-3AD203B41FA5}">
                      <a16:colId xmlns:a16="http://schemas.microsoft.com/office/drawing/2014/main" val="20002"/>
                    </a:ext>
                  </a:extLst>
                </a:gridCol>
              </a:tblGrid>
              <a:tr h="533400">
                <a:tc>
                  <a:txBody>
                    <a:bodyPr/>
                    <a:lstStyle/>
                    <a:p>
                      <a:pPr algn="ctr">
                        <a:spcBef>
                          <a:spcPts val="0"/>
                        </a:spcBef>
                        <a:spcAft>
                          <a:spcPts val="0"/>
                        </a:spcAft>
                      </a:pPr>
                      <a:r>
                        <a:rPr lang="en-US" sz="1600" dirty="0">
                          <a:solidFill>
                            <a:schemeClr val="tx1"/>
                          </a:solidFill>
                          <a:latin typeface="+mj-lt"/>
                          <a:cs typeface="Arial" pitchFamily="34" charset="0"/>
                        </a:rPr>
                        <a:t>Local anesthetics</a:t>
                      </a:r>
                    </a:p>
                  </a:txBody>
                  <a:tcPr marL="102870" marR="102870" anchor="ctr">
                    <a:solidFill>
                      <a:srgbClr val="006E8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mj-lt"/>
                          <a:cs typeface="Arial" pitchFamily="34" charset="0"/>
                        </a:rPr>
                        <a:t>NMDA receptor antagonists</a:t>
                      </a:r>
                    </a:p>
                  </a:txBody>
                  <a:tcPr marL="102870" marR="102870" anchor="ctr">
                    <a:solidFill>
                      <a:srgbClr val="006E87"/>
                    </a:solidFill>
                  </a:tcPr>
                </a:tc>
                <a:tc>
                  <a:txBody>
                    <a:bodyPr/>
                    <a:lstStyle/>
                    <a:p>
                      <a:pPr algn="ctr">
                        <a:spcBef>
                          <a:spcPts val="0"/>
                        </a:spcBef>
                        <a:spcAft>
                          <a:spcPts val="0"/>
                        </a:spcAft>
                      </a:pPr>
                      <a:r>
                        <a:rPr lang="en-US" sz="1600" baseline="0" dirty="0">
                          <a:solidFill>
                            <a:schemeClr val="tx1"/>
                          </a:solidFill>
                          <a:latin typeface="+mj-lt"/>
                          <a:cs typeface="Arial" pitchFamily="34" charset="0"/>
                        </a:rPr>
                        <a:t>NSAIDs/COX-2</a:t>
                      </a:r>
                      <a:endParaRPr lang="en-US" sz="1600" dirty="0">
                        <a:solidFill>
                          <a:schemeClr val="tx1"/>
                        </a:solidFill>
                        <a:latin typeface="+mj-lt"/>
                        <a:cs typeface="Arial" pitchFamily="34" charset="0"/>
                      </a:endParaRPr>
                    </a:p>
                  </a:txBody>
                  <a:tcPr marL="102870" marR="102870" anchor="ctr">
                    <a:solidFill>
                      <a:srgbClr val="006E87"/>
                    </a:solidFill>
                  </a:tcPr>
                </a:tc>
                <a:extLst>
                  <a:ext uri="{0D108BD9-81ED-4DB2-BD59-A6C34878D82A}">
                    <a16:rowId xmlns:a16="http://schemas.microsoft.com/office/drawing/2014/main" val="10000"/>
                  </a:ext>
                </a:extLst>
              </a:tr>
              <a:tr h="1055321">
                <a:tc>
                  <a:txBody>
                    <a:bodyPr/>
                    <a:lstStyle/>
                    <a:p>
                      <a:pPr algn="ctr">
                        <a:spcBef>
                          <a:spcPts val="0"/>
                        </a:spcBef>
                        <a:spcAft>
                          <a:spcPts val="0"/>
                        </a:spcAft>
                      </a:pPr>
                      <a:r>
                        <a:rPr lang="en-US" sz="1600" dirty="0">
                          <a:solidFill>
                            <a:schemeClr val="bg1"/>
                          </a:solidFill>
                          <a:latin typeface="+mj-lt"/>
                          <a:cs typeface="Arial" pitchFamily="34" charset="0"/>
                        </a:rPr>
                        <a:t>bupivacaine</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a:solidFill>
                            <a:schemeClr val="bg1"/>
                          </a:solidFill>
                          <a:latin typeface="+mj-lt"/>
                          <a:cs typeface="Arial" pitchFamily="34" charset="0"/>
                        </a:rPr>
                        <a:t>lidocaine</a:t>
                      </a:r>
                      <a:endParaRPr lang="en-US" sz="1600" dirty="0">
                        <a:solidFill>
                          <a:schemeClr val="bg1"/>
                        </a:solidFill>
                        <a:latin typeface="+mj-lt"/>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mj-lt"/>
                          <a:cs typeface="Arial" pitchFamily="34" charset="0"/>
                        </a:rPr>
                        <a:t>liposomal bupivacaine</a:t>
                      </a:r>
                    </a:p>
                  </a:txBody>
                  <a:tcPr marL="102870" marR="102870" anchor="ctr">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mj-lt"/>
                          <a:cs typeface="Arial" pitchFamily="34" charset="0"/>
                        </a:rPr>
                        <a:t>ketamine</a:t>
                      </a:r>
                    </a:p>
                  </a:txBody>
                  <a:tcPr marL="102870" marR="102870" anchor="ctr">
                    <a:solidFill>
                      <a:schemeClr val="tx1"/>
                    </a:solidFill>
                  </a:tcPr>
                </a:tc>
                <a:tc>
                  <a:txBody>
                    <a:bodyPr/>
                    <a:lstStyle/>
                    <a:p>
                      <a:pPr algn="ctr">
                        <a:spcBef>
                          <a:spcPts val="0"/>
                        </a:spcBef>
                        <a:spcAft>
                          <a:spcPts val="0"/>
                        </a:spcAft>
                      </a:pPr>
                      <a:r>
                        <a:rPr lang="en-US" sz="1600" dirty="0" err="1">
                          <a:solidFill>
                            <a:schemeClr val="bg1"/>
                          </a:solidFill>
                          <a:latin typeface="+mj-lt"/>
                          <a:cs typeface="Arial" pitchFamily="34" charset="0"/>
                        </a:rPr>
                        <a:t>celecoxib</a:t>
                      </a:r>
                      <a:endParaRPr lang="en-US" sz="1600" dirty="0">
                        <a:solidFill>
                          <a:schemeClr val="bg1"/>
                        </a:solidFill>
                        <a:latin typeface="+mj-lt"/>
                        <a:cs typeface="Arial" pitchFamily="34" charset="0"/>
                      </a:endParaRPr>
                    </a:p>
                    <a:p>
                      <a:pPr algn="ctr">
                        <a:spcBef>
                          <a:spcPts val="0"/>
                        </a:spcBef>
                        <a:spcAft>
                          <a:spcPts val="0"/>
                        </a:spcAft>
                      </a:pPr>
                      <a:r>
                        <a:rPr lang="en-US" sz="1600" dirty="0">
                          <a:solidFill>
                            <a:schemeClr val="bg1"/>
                          </a:solidFill>
                          <a:latin typeface="+mj-lt"/>
                          <a:cs typeface="Arial" pitchFamily="34" charset="0"/>
                        </a:rPr>
                        <a:t>ibuprofen</a:t>
                      </a:r>
                    </a:p>
                    <a:p>
                      <a:pPr algn="ctr">
                        <a:spcBef>
                          <a:spcPts val="0"/>
                        </a:spcBef>
                        <a:spcAft>
                          <a:spcPts val="0"/>
                        </a:spcAft>
                      </a:pPr>
                      <a:r>
                        <a:rPr lang="en-US" sz="1600" dirty="0">
                          <a:solidFill>
                            <a:schemeClr val="bg1"/>
                          </a:solidFill>
                          <a:latin typeface="+mj-lt"/>
                          <a:cs typeface="Arial" pitchFamily="34" charset="0"/>
                        </a:rPr>
                        <a:t>ketorolac</a:t>
                      </a:r>
                    </a:p>
                    <a:p>
                      <a:pPr algn="ctr">
                        <a:spcBef>
                          <a:spcPts val="0"/>
                        </a:spcBef>
                        <a:spcAft>
                          <a:spcPts val="0"/>
                        </a:spcAft>
                      </a:pPr>
                      <a:r>
                        <a:rPr lang="en-US" sz="1600" dirty="0">
                          <a:solidFill>
                            <a:schemeClr val="bg1"/>
                          </a:solidFill>
                          <a:latin typeface="+mj-lt"/>
                          <a:cs typeface="Arial" pitchFamily="34" charset="0"/>
                        </a:rPr>
                        <a:t>diclofenac</a:t>
                      </a:r>
                    </a:p>
                  </a:txBody>
                  <a:tcPr marL="102870" marR="102870" anchor="ctr">
                    <a:solidFill>
                      <a:schemeClr val="tx1"/>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364097" y="5600291"/>
            <a:ext cx="9429750" cy="523220"/>
          </a:xfrm>
          <a:prstGeom prst="rect">
            <a:avLst/>
          </a:prstGeom>
          <a:noFill/>
        </p:spPr>
        <p:txBody>
          <a:bodyPr wrap="square" rtlCol="0">
            <a:spAutoFit/>
          </a:bodyPr>
          <a:lstStyle/>
          <a:p>
            <a:r>
              <a:rPr lang="en-US" sz="1400" dirty="0">
                <a:latin typeface="+mj-lt"/>
                <a:cs typeface="Arial" pitchFamily="34" charset="0"/>
              </a:rPr>
              <a:t>Note:  The agents listed above are commonly employed in the perioperative management of acute pain.  </a:t>
            </a:r>
            <a:br>
              <a:rPr lang="en-US" sz="1400" dirty="0">
                <a:latin typeface="+mj-lt"/>
                <a:cs typeface="Arial" pitchFamily="34" charset="0"/>
              </a:rPr>
            </a:br>
            <a:r>
              <a:rPr lang="en-US" sz="1400" dirty="0">
                <a:latin typeface="+mj-lt"/>
                <a:cs typeface="Arial" pitchFamily="34" charset="0"/>
              </a:rPr>
              <a:t>This list is not meant to be a comprehensive directory of all available analgesic agents.</a:t>
            </a:r>
          </a:p>
        </p:txBody>
      </p:sp>
    </p:spTree>
    <p:extLst>
      <p:ext uri="{BB962C8B-B14F-4D97-AF65-F5344CB8AC3E}">
        <p14:creationId xmlns:p14="http://schemas.microsoft.com/office/powerpoint/2010/main" val="264097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7175" y="228600"/>
            <a:ext cx="97726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Content Placeholder 6"/>
          <p:cNvSpPr>
            <a:spLocks noGrp="1"/>
          </p:cNvSpPr>
          <p:nvPr>
            <p:ph idx="1"/>
          </p:nvPr>
        </p:nvSpPr>
        <p:spPr>
          <a:xfrm>
            <a:off x="514350" y="2667000"/>
            <a:ext cx="9258300" cy="3657600"/>
          </a:xfrm>
        </p:spPr>
        <p:txBody>
          <a:bodyPr/>
          <a:lstStyle/>
          <a:p>
            <a:r>
              <a:rPr lang="en-US" sz="2800" dirty="0">
                <a:latin typeface="+mj-lt"/>
                <a:ea typeface="ＭＳ Ｐゴシック" charset="0"/>
                <a:cs typeface="ＭＳ Ｐゴシック" charset="0"/>
              </a:rPr>
              <a:t>Transversus Abdominis Plane (TAP) Block</a:t>
            </a:r>
          </a:p>
          <a:p>
            <a:pPr lvl="1"/>
            <a:r>
              <a:rPr lang="en-US" sz="2400" dirty="0">
                <a:latin typeface="+mj-lt"/>
                <a:ea typeface="ＭＳ Ｐゴシック" charset="0"/>
              </a:rPr>
              <a:t>Abdominal procedures, e.g. Lap </a:t>
            </a:r>
            <a:r>
              <a:rPr lang="en-US" sz="2400" dirty="0" err="1">
                <a:latin typeface="+mj-lt"/>
                <a:ea typeface="ＭＳ Ｐゴシック" charset="0"/>
              </a:rPr>
              <a:t>Chole</a:t>
            </a:r>
            <a:r>
              <a:rPr lang="en-US" sz="2400" dirty="0">
                <a:latin typeface="+mj-lt"/>
                <a:ea typeface="ＭＳ Ｐゴシック" charset="0"/>
              </a:rPr>
              <a:t>, Inguinal hernia, GYN laparoscopic surgery, lap hysterectomy</a:t>
            </a:r>
          </a:p>
          <a:p>
            <a:r>
              <a:rPr lang="en-US" sz="2800" dirty="0">
                <a:latin typeface="+mj-lt"/>
                <a:ea typeface="ＭＳ Ｐゴシック" charset="0"/>
                <a:cs typeface="ＭＳ Ｐゴシック" charset="0"/>
              </a:rPr>
              <a:t>Pectoral Nerves Block</a:t>
            </a:r>
          </a:p>
          <a:p>
            <a:pPr lvl="1"/>
            <a:r>
              <a:rPr lang="en-US" sz="2400" dirty="0">
                <a:latin typeface="+mj-lt"/>
                <a:ea typeface="ＭＳ Ｐゴシック" charset="0"/>
              </a:rPr>
              <a:t>Breast surgery, pacemaker placement, port placement</a:t>
            </a:r>
          </a:p>
          <a:p>
            <a:r>
              <a:rPr lang="en-US" sz="2800" dirty="0">
                <a:latin typeface="+mj-lt"/>
                <a:ea typeface="ＭＳ Ｐゴシック" charset="0"/>
                <a:cs typeface="ＭＳ Ｐゴシック" charset="0"/>
              </a:rPr>
              <a:t>Adductor Canal Block</a:t>
            </a:r>
          </a:p>
          <a:p>
            <a:pPr lvl="1"/>
            <a:r>
              <a:rPr lang="en-US" sz="2400" dirty="0">
                <a:latin typeface="+mj-lt"/>
                <a:ea typeface="ＭＳ Ｐゴシック" charset="0"/>
              </a:rPr>
              <a:t>Lower limb procedures, arthroscopic knee surgeries, ACL, meniscectomy, TKA</a:t>
            </a:r>
          </a:p>
        </p:txBody>
      </p:sp>
      <p:sp>
        <p:nvSpPr>
          <p:cNvPr id="77827" name="TextBox 2"/>
          <p:cNvSpPr txBox="1">
            <a:spLocks noChangeArrowheads="1"/>
          </p:cNvSpPr>
          <p:nvPr/>
        </p:nvSpPr>
        <p:spPr bwMode="auto">
          <a:xfrm>
            <a:off x="3469852" y="6444734"/>
            <a:ext cx="6135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800" b="0" i="1" dirty="0" err="1">
                <a:solidFill>
                  <a:srgbClr val="FFFF00"/>
                </a:solidFill>
                <a:latin typeface="+mj-lt"/>
              </a:rPr>
              <a:t>Szafran</a:t>
            </a:r>
            <a:r>
              <a:rPr lang="en-US" sz="1800" b="0" i="1" dirty="0">
                <a:solidFill>
                  <a:srgbClr val="FFFF00"/>
                </a:solidFill>
                <a:latin typeface="+mj-lt"/>
              </a:rPr>
              <a:t> MJ, Abrahams E, Gan TJ. Ambulatory Anesthesia 2015 </a:t>
            </a:r>
          </a:p>
        </p:txBody>
      </p:sp>
    </p:spTree>
    <p:extLst>
      <p:ext uri="{BB962C8B-B14F-4D97-AF65-F5344CB8AC3E}">
        <p14:creationId xmlns:p14="http://schemas.microsoft.com/office/powerpoint/2010/main" val="2096578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t 1 - Figure 1 - optimal-analgesia-fina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0" y="533400"/>
            <a:ext cx="9144000" cy="5850731"/>
          </a:xfrm>
          <a:prstGeom prst="rect">
            <a:avLst/>
          </a:prstGeom>
        </p:spPr>
      </p:pic>
      <p:sp>
        <p:nvSpPr>
          <p:cNvPr id="2" name="TextBox 1">
            <a:extLst>
              <a:ext uri="{FF2B5EF4-FFF2-40B4-BE49-F238E27FC236}">
                <a16:creationId xmlns:a16="http://schemas.microsoft.com/office/drawing/2014/main" id="{86A413D5-9D05-194B-A1CD-898EF43E61EE}"/>
              </a:ext>
            </a:extLst>
          </p:cNvPr>
          <p:cNvSpPr txBox="1"/>
          <p:nvPr/>
        </p:nvSpPr>
        <p:spPr>
          <a:xfrm>
            <a:off x="4794503" y="6457890"/>
            <a:ext cx="5240537" cy="400110"/>
          </a:xfrm>
          <a:prstGeom prst="rect">
            <a:avLst/>
          </a:prstGeom>
          <a:noFill/>
        </p:spPr>
        <p:txBody>
          <a:bodyPr wrap="none" rtlCol="0">
            <a:spAutoFit/>
          </a:bodyPr>
          <a:lstStyle/>
          <a:p>
            <a:r>
              <a:rPr lang="en-US" b="0" i="1" dirty="0">
                <a:solidFill>
                  <a:schemeClr val="tx2"/>
                </a:solidFill>
              </a:rPr>
              <a:t>McEvoy et al. Perioperative Medicine (2017) 6:8</a:t>
            </a:r>
          </a:p>
        </p:txBody>
      </p:sp>
    </p:spTree>
    <p:extLst>
      <p:ext uri="{BB962C8B-B14F-4D97-AF65-F5344CB8AC3E}">
        <p14:creationId xmlns:p14="http://schemas.microsoft.com/office/powerpoint/2010/main" val="4188703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68493" y="6247256"/>
            <a:ext cx="5792547" cy="400110"/>
          </a:xfrm>
          <a:prstGeom prst="rect">
            <a:avLst/>
          </a:prstGeom>
          <a:noFill/>
        </p:spPr>
        <p:txBody>
          <a:bodyPr wrap="none" rtlCol="0">
            <a:spAutoFit/>
          </a:bodyPr>
          <a:lstStyle/>
          <a:p>
            <a:r>
              <a:rPr lang="en-US" b="0" i="1" dirty="0">
                <a:solidFill>
                  <a:schemeClr val="tx2"/>
                </a:solidFill>
                <a:latin typeface="+mj-lt"/>
                <a:cs typeface="Arial"/>
              </a:rPr>
              <a:t>Miller and Gan et al. </a:t>
            </a:r>
            <a:r>
              <a:rPr lang="en-US" b="0" i="1" dirty="0" err="1">
                <a:solidFill>
                  <a:schemeClr val="tx2"/>
                </a:solidFill>
                <a:latin typeface="+mj-lt"/>
                <a:cs typeface="Arial"/>
              </a:rPr>
              <a:t>Anesth</a:t>
            </a:r>
            <a:r>
              <a:rPr lang="en-US" b="0" i="1" dirty="0">
                <a:solidFill>
                  <a:schemeClr val="tx2"/>
                </a:solidFill>
                <a:latin typeface="+mj-lt"/>
                <a:cs typeface="Arial"/>
              </a:rPr>
              <a:t> Analg 2014;118:1052–61</a:t>
            </a:r>
          </a:p>
        </p:txBody>
      </p:sp>
      <p:sp>
        <p:nvSpPr>
          <p:cNvPr id="6" name="Content Placeholder 5"/>
          <p:cNvSpPr>
            <a:spLocks noGrp="1"/>
          </p:cNvSpPr>
          <p:nvPr>
            <p:ph idx="1"/>
          </p:nvPr>
        </p:nvSpPr>
        <p:spPr>
          <a:xfrm>
            <a:off x="514350" y="2742526"/>
            <a:ext cx="9258300" cy="3483294"/>
          </a:xfrm>
        </p:spPr>
        <p:txBody>
          <a:bodyPr>
            <a:normAutofit fontScale="92500" lnSpcReduction="20000"/>
          </a:bodyPr>
          <a:lstStyle/>
          <a:p>
            <a:pPr>
              <a:lnSpc>
                <a:spcPct val="120000"/>
              </a:lnSpc>
            </a:pPr>
            <a:r>
              <a:rPr lang="en-US" sz="2800" dirty="0">
                <a:latin typeface="+mj-lt"/>
              </a:rPr>
              <a:t>Quality Improvement Research</a:t>
            </a:r>
            <a:endParaRPr lang="en-US" sz="2800" dirty="0">
              <a:latin typeface="+mj-lt"/>
              <a:cs typeface="Arial" pitchFamily="34" charset="0"/>
            </a:endParaRPr>
          </a:p>
          <a:p>
            <a:pPr lvl="1">
              <a:lnSpc>
                <a:spcPct val="120000"/>
              </a:lnSpc>
            </a:pPr>
            <a:r>
              <a:rPr lang="en-US" sz="2400" dirty="0">
                <a:latin typeface="+mj-lt"/>
                <a:cs typeface="Arial" pitchFamily="34" charset="0"/>
              </a:rPr>
              <a:t>2009 – 99 patients (60% open vs. 40% laparoscopic) </a:t>
            </a:r>
          </a:p>
          <a:p>
            <a:pPr lvl="1">
              <a:lnSpc>
                <a:spcPct val="120000"/>
              </a:lnSpc>
            </a:pPr>
            <a:r>
              <a:rPr lang="en-US" sz="2400" dirty="0">
                <a:latin typeface="+mj-lt"/>
                <a:cs typeface="Arial" pitchFamily="34" charset="0"/>
              </a:rPr>
              <a:t>2010 </a:t>
            </a:r>
            <a:r>
              <a:rPr lang="en-US" sz="2400" dirty="0">
                <a:cs typeface="Arial" pitchFamily="34" charset="0"/>
              </a:rPr>
              <a:t>–</a:t>
            </a:r>
            <a:r>
              <a:rPr lang="en-US" sz="2400" dirty="0">
                <a:latin typeface="+mj-lt"/>
                <a:cs typeface="Arial" pitchFamily="34" charset="0"/>
              </a:rPr>
              <a:t> 142 patients (43% open vs. 57% laparoscopic)</a:t>
            </a:r>
          </a:p>
          <a:p>
            <a:pPr>
              <a:lnSpc>
                <a:spcPct val="120000"/>
              </a:lnSpc>
            </a:pPr>
            <a:r>
              <a:rPr lang="en-US" sz="2800" dirty="0">
                <a:latin typeface="+mj-lt"/>
                <a:cs typeface="Arial" pitchFamily="34" charset="0"/>
              </a:rPr>
              <a:t>Patients in the two groups did not differ in age, BMI, surgery time or ASA grade. </a:t>
            </a:r>
          </a:p>
          <a:p>
            <a:pPr>
              <a:lnSpc>
                <a:spcPct val="120000"/>
              </a:lnSpc>
            </a:pPr>
            <a:r>
              <a:rPr lang="en-US" sz="2800" dirty="0">
                <a:latin typeface="+mj-lt"/>
                <a:cs typeface="Arial" pitchFamily="34" charset="0"/>
              </a:rPr>
              <a:t>Thoracic epidural</a:t>
            </a:r>
          </a:p>
          <a:p>
            <a:pPr lvl="1">
              <a:lnSpc>
                <a:spcPct val="120000"/>
              </a:lnSpc>
            </a:pPr>
            <a:r>
              <a:rPr lang="en-US" sz="2400" dirty="0">
                <a:latin typeface="+mj-lt"/>
                <a:cs typeface="Arial" pitchFamily="34" charset="0"/>
              </a:rPr>
              <a:t>92.2% of patients in the ERAS group compared with 18.1% in the traditional group (p&lt;0.0001). </a:t>
            </a:r>
          </a:p>
        </p:txBody>
      </p:sp>
      <p:pic>
        <p:nvPicPr>
          <p:cNvPr id="7" name="Picture 6"/>
          <p:cNvPicPr>
            <a:picLocks noChangeAspect="1"/>
          </p:cNvPicPr>
          <p:nvPr/>
        </p:nvPicPr>
        <p:blipFill>
          <a:blip r:embed="rId2"/>
          <a:stretch>
            <a:fillRect/>
          </a:stretch>
        </p:blipFill>
        <p:spPr>
          <a:xfrm>
            <a:off x="840397" y="160577"/>
            <a:ext cx="8572064" cy="2360458"/>
          </a:xfrm>
          <a:prstGeom prst="rect">
            <a:avLst/>
          </a:prstGeom>
        </p:spPr>
      </p:pic>
    </p:spTree>
    <p:extLst>
      <p:ext uri="{BB962C8B-B14F-4D97-AF65-F5344CB8AC3E}">
        <p14:creationId xmlns:p14="http://schemas.microsoft.com/office/powerpoint/2010/main" val="506100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2DECF7B6-0636-684A-9DD5-7BC9AEF86DF4}"/>
              </a:ext>
            </a:extLst>
          </p:cNvPr>
          <p:cNvSpPr>
            <a:spLocks noGrp="1"/>
          </p:cNvSpPr>
          <p:nvPr>
            <p:ph type="title"/>
          </p:nvPr>
        </p:nvSpPr>
        <p:spPr/>
        <p:txBody>
          <a:bodyPr/>
          <a:lstStyle/>
          <a:p>
            <a:r>
              <a:rPr lang="en-US" altLang="en-US" dirty="0">
                <a:ea typeface="ＭＳ Ｐゴシック" panose="020B0600070205080204" pitchFamily="34" charset="-128"/>
              </a:rPr>
              <a:t>Multimodal Analgesic and Antiemetic Regimens for ERAS</a:t>
            </a:r>
          </a:p>
        </p:txBody>
      </p:sp>
      <p:sp>
        <p:nvSpPr>
          <p:cNvPr id="5" name="Content Placeholder 4">
            <a:extLst>
              <a:ext uri="{FF2B5EF4-FFF2-40B4-BE49-F238E27FC236}">
                <a16:creationId xmlns:a16="http://schemas.microsoft.com/office/drawing/2014/main" id="{D9D3DA0D-3296-8B49-B193-A74125C7C484}"/>
              </a:ext>
            </a:extLst>
          </p:cNvPr>
          <p:cNvSpPr>
            <a:spLocks noGrp="1"/>
          </p:cNvSpPr>
          <p:nvPr>
            <p:ph sz="half" idx="2"/>
          </p:nvPr>
        </p:nvSpPr>
        <p:spPr>
          <a:xfrm>
            <a:off x="1028700" y="1905000"/>
            <a:ext cx="4040188" cy="3951288"/>
          </a:xfrm>
        </p:spPr>
        <p:txBody>
          <a:bodyPr/>
          <a:lstStyle/>
          <a:p>
            <a:pPr>
              <a:buSzPct val="50000"/>
              <a:buFont typeface="Wingdings" charset="0"/>
              <a:buChar char="l"/>
              <a:defRPr/>
            </a:pPr>
            <a:r>
              <a:rPr lang="en-US" dirty="0"/>
              <a:t>Analgesic</a:t>
            </a:r>
          </a:p>
          <a:p>
            <a:pPr lvl="1">
              <a:defRPr/>
            </a:pPr>
            <a:r>
              <a:rPr lang="en-US" dirty="0"/>
              <a:t>Thoracic epidural (open)</a:t>
            </a:r>
          </a:p>
          <a:p>
            <a:pPr lvl="1">
              <a:defRPr/>
            </a:pPr>
            <a:r>
              <a:rPr lang="en-US" dirty="0"/>
              <a:t>Nerve block or TAP block (laparoscopic)</a:t>
            </a:r>
          </a:p>
          <a:p>
            <a:pPr lvl="1">
              <a:defRPr/>
            </a:pPr>
            <a:r>
              <a:rPr lang="en-US" dirty="0"/>
              <a:t>Acetaminophen</a:t>
            </a:r>
          </a:p>
          <a:p>
            <a:pPr lvl="1">
              <a:defRPr/>
            </a:pPr>
            <a:r>
              <a:rPr lang="en-US" dirty="0"/>
              <a:t>NSAID</a:t>
            </a:r>
          </a:p>
          <a:p>
            <a:pPr lvl="1">
              <a:defRPr/>
            </a:pPr>
            <a:r>
              <a:rPr lang="en-US" dirty="0"/>
              <a:t>Dexamethasone</a:t>
            </a:r>
          </a:p>
          <a:p>
            <a:pPr lvl="1">
              <a:defRPr/>
            </a:pPr>
            <a:r>
              <a:rPr lang="en-US" dirty="0" err="1"/>
              <a:t>Subanesthetic</a:t>
            </a:r>
            <a:r>
              <a:rPr lang="en-US" dirty="0"/>
              <a:t> ketamine</a:t>
            </a:r>
          </a:p>
          <a:p>
            <a:pPr lvl="1">
              <a:defRPr/>
            </a:pPr>
            <a:r>
              <a:rPr lang="en-US" dirty="0"/>
              <a:t>Gabapentin </a:t>
            </a:r>
          </a:p>
          <a:p>
            <a:pPr marL="0" indent="0">
              <a:buNone/>
              <a:defRPr/>
            </a:pPr>
            <a:endParaRPr lang="en-US" dirty="0"/>
          </a:p>
        </p:txBody>
      </p:sp>
      <p:sp>
        <p:nvSpPr>
          <p:cNvPr id="66563" name="Content Placeholder 6">
            <a:extLst>
              <a:ext uri="{FF2B5EF4-FFF2-40B4-BE49-F238E27FC236}">
                <a16:creationId xmlns:a16="http://schemas.microsoft.com/office/drawing/2014/main" id="{59F18EC0-E18B-054F-94E5-68C77B30667B}"/>
              </a:ext>
            </a:extLst>
          </p:cNvPr>
          <p:cNvSpPr>
            <a:spLocks noGrp="1"/>
          </p:cNvSpPr>
          <p:nvPr>
            <p:ph sz="quarter" idx="4"/>
          </p:nvPr>
        </p:nvSpPr>
        <p:spPr>
          <a:xfrm>
            <a:off x="5216526" y="1905000"/>
            <a:ext cx="4041775" cy="3951288"/>
          </a:xfrm>
        </p:spPr>
        <p:txBody>
          <a:bodyPr/>
          <a:lstStyle/>
          <a:p>
            <a:r>
              <a:rPr lang="en-US" altLang="en-US" dirty="0">
                <a:ea typeface="ＭＳ Ｐゴシック" panose="020B0600070205080204" pitchFamily="34" charset="-128"/>
              </a:rPr>
              <a:t>Antiemetic</a:t>
            </a:r>
          </a:p>
          <a:p>
            <a:pPr lvl="1"/>
            <a:r>
              <a:rPr lang="en-US" altLang="en-US" dirty="0">
                <a:ea typeface="ＭＳ Ｐゴシック" panose="020B0600070205080204" pitchFamily="34" charset="-128"/>
              </a:rPr>
              <a:t>Preoperative</a:t>
            </a:r>
          </a:p>
          <a:p>
            <a:pPr lvl="2"/>
            <a:r>
              <a:rPr lang="en-US" altLang="en-US" dirty="0">
                <a:ea typeface="ＭＳ Ｐゴシック" panose="020B0600070205080204" pitchFamily="34" charset="-128"/>
              </a:rPr>
              <a:t>Transdermal Scopolamine</a:t>
            </a:r>
          </a:p>
          <a:p>
            <a:pPr lvl="1"/>
            <a:r>
              <a:rPr lang="en-US" altLang="en-US" dirty="0">
                <a:ea typeface="ＭＳ Ｐゴシック" panose="020B0600070205080204" pitchFamily="34" charset="-128"/>
              </a:rPr>
              <a:t>Intraoperative</a:t>
            </a:r>
          </a:p>
          <a:p>
            <a:pPr lvl="2"/>
            <a:r>
              <a:rPr lang="en-US" altLang="en-US" dirty="0">
                <a:ea typeface="ＭＳ Ｐゴシック" panose="020B0600070205080204" pitchFamily="34" charset="-128"/>
              </a:rPr>
              <a:t>Dexamethasone</a:t>
            </a:r>
          </a:p>
          <a:p>
            <a:pPr lvl="2"/>
            <a:r>
              <a:rPr lang="en-US" altLang="en-US" dirty="0">
                <a:ea typeface="ＭＳ Ｐゴシック" panose="020B0600070205080204" pitchFamily="34" charset="-128"/>
              </a:rPr>
              <a:t>Ondansetron</a:t>
            </a:r>
          </a:p>
          <a:p>
            <a:pPr lvl="2"/>
            <a:r>
              <a:rPr lang="en-US" altLang="en-US" dirty="0" err="1">
                <a:ea typeface="ＭＳ Ｐゴシック" panose="020B0600070205080204" pitchFamily="34" charset="-128"/>
              </a:rPr>
              <a:t>Propofol</a:t>
            </a:r>
            <a:r>
              <a:rPr lang="en-US" altLang="en-US" dirty="0">
                <a:ea typeface="ＭＳ Ｐゴシック" panose="020B0600070205080204" pitchFamily="34" charset="-128"/>
              </a:rPr>
              <a:t> anesthetic</a:t>
            </a:r>
          </a:p>
          <a:p>
            <a:pPr lvl="1"/>
            <a:r>
              <a:rPr lang="en-US" altLang="en-US" dirty="0">
                <a:ea typeface="ＭＳ Ｐゴシック" panose="020B0600070205080204" pitchFamily="34" charset="-128"/>
              </a:rPr>
              <a:t>Rescue</a:t>
            </a:r>
          </a:p>
          <a:p>
            <a:pPr lvl="2"/>
            <a:r>
              <a:rPr lang="en-US" altLang="en-US" dirty="0">
                <a:ea typeface="ＭＳ Ｐゴシック" panose="020B0600070205080204" pitchFamily="34" charset="-128"/>
              </a:rPr>
              <a:t>Promethazine</a:t>
            </a:r>
          </a:p>
          <a:p>
            <a:pPr lvl="2"/>
            <a:r>
              <a:rPr lang="en-US" altLang="en-US" dirty="0">
                <a:ea typeface="ＭＳ Ｐゴシック" panose="020B0600070205080204" pitchFamily="34" charset="-128"/>
              </a:rPr>
              <a:t>Diphenhydramine</a:t>
            </a:r>
          </a:p>
          <a:p>
            <a:pPr lvl="2"/>
            <a:r>
              <a:rPr lang="en-US" altLang="en-US" dirty="0" err="1">
                <a:ea typeface="ＭＳ Ｐゴシック" panose="020B0600070205080204" pitchFamily="34" charset="-128"/>
              </a:rPr>
              <a:t>Droperidol</a:t>
            </a:r>
            <a:endParaRPr lang="en-US" altLang="en-US" dirty="0">
              <a:ea typeface="ＭＳ Ｐゴシック" panose="020B0600070205080204" pitchFamily="34" charset="-128"/>
            </a:endParaRPr>
          </a:p>
          <a:p>
            <a:pPr lvl="2"/>
            <a:r>
              <a:rPr lang="en-US" altLang="en-US" dirty="0" err="1">
                <a:ea typeface="ＭＳ Ｐゴシック" panose="020B0600070205080204" pitchFamily="34" charset="-128"/>
              </a:rPr>
              <a:t>Aprepitant</a:t>
            </a:r>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p:txBody>
      </p:sp>
      <p:sp>
        <p:nvSpPr>
          <p:cNvPr id="6" name="TextBox 5">
            <a:extLst>
              <a:ext uri="{FF2B5EF4-FFF2-40B4-BE49-F238E27FC236}">
                <a16:creationId xmlns:a16="http://schemas.microsoft.com/office/drawing/2014/main" id="{A8B8828A-DE9A-2846-9148-CB0B7CEB97B4}"/>
              </a:ext>
            </a:extLst>
          </p:cNvPr>
          <p:cNvSpPr txBox="1"/>
          <p:nvPr/>
        </p:nvSpPr>
        <p:spPr>
          <a:xfrm>
            <a:off x="4268493" y="6247256"/>
            <a:ext cx="5792547" cy="400110"/>
          </a:xfrm>
          <a:prstGeom prst="rect">
            <a:avLst/>
          </a:prstGeom>
          <a:noFill/>
        </p:spPr>
        <p:txBody>
          <a:bodyPr wrap="none" rtlCol="0">
            <a:spAutoFit/>
          </a:bodyPr>
          <a:lstStyle/>
          <a:p>
            <a:r>
              <a:rPr lang="en-US" b="0" i="1" dirty="0">
                <a:solidFill>
                  <a:schemeClr val="tx2"/>
                </a:solidFill>
                <a:latin typeface="+mj-lt"/>
                <a:cs typeface="Arial"/>
              </a:rPr>
              <a:t>Miller and Gan et al. </a:t>
            </a:r>
            <a:r>
              <a:rPr lang="en-US" b="0" i="1" dirty="0" err="1">
                <a:solidFill>
                  <a:schemeClr val="tx2"/>
                </a:solidFill>
                <a:latin typeface="+mj-lt"/>
                <a:cs typeface="Arial"/>
              </a:rPr>
              <a:t>Anesth</a:t>
            </a:r>
            <a:r>
              <a:rPr lang="en-US" b="0" i="1" dirty="0">
                <a:solidFill>
                  <a:schemeClr val="tx2"/>
                </a:solidFill>
                <a:latin typeface="+mj-lt"/>
                <a:cs typeface="Arial"/>
              </a:rPr>
              <a:t> Analg 2014;118:1052–61</a:t>
            </a:r>
          </a:p>
        </p:txBody>
      </p:sp>
    </p:spTree>
    <p:extLst>
      <p:ext uri="{BB962C8B-B14F-4D97-AF65-F5344CB8AC3E}">
        <p14:creationId xmlns:p14="http://schemas.microsoft.com/office/powerpoint/2010/main" val="895883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Length of Stay</a:t>
            </a:r>
          </a:p>
        </p:txBody>
      </p:sp>
      <p:graphicFrame>
        <p:nvGraphicFramePr>
          <p:cNvPr id="4" name="Content Placeholder 3"/>
          <p:cNvGraphicFramePr>
            <a:graphicFrameLocks noGrp="1"/>
          </p:cNvGraphicFramePr>
          <p:nvPr>
            <p:ph idx="1"/>
            <p:extLst/>
          </p:nvPr>
        </p:nvGraphicFramePr>
        <p:xfrm>
          <a:off x="771524" y="2057400"/>
          <a:ext cx="9096375" cy="43434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827684" y="2115979"/>
            <a:ext cx="415498" cy="646331"/>
          </a:xfrm>
          <a:prstGeom prst="rect">
            <a:avLst/>
          </a:prstGeom>
          <a:noFill/>
        </p:spPr>
        <p:txBody>
          <a:bodyPr wrap="none" rtlCol="0">
            <a:spAutoFit/>
          </a:bodyPr>
          <a:lstStyle/>
          <a:p>
            <a:r>
              <a:rPr lang="en-US" sz="3600" dirty="0"/>
              <a:t>*</a:t>
            </a:r>
          </a:p>
        </p:txBody>
      </p:sp>
      <p:sp>
        <p:nvSpPr>
          <p:cNvPr id="6" name="TextBox 5"/>
          <p:cNvSpPr txBox="1"/>
          <p:nvPr/>
        </p:nvSpPr>
        <p:spPr>
          <a:xfrm>
            <a:off x="8124792" y="2209800"/>
            <a:ext cx="1819308" cy="830997"/>
          </a:xfrm>
          <a:prstGeom prst="rect">
            <a:avLst/>
          </a:prstGeom>
          <a:noFill/>
        </p:spPr>
        <p:txBody>
          <a:bodyPr wrap="square" rtlCol="0">
            <a:spAutoFit/>
          </a:bodyPr>
          <a:lstStyle/>
          <a:p>
            <a:r>
              <a:rPr lang="en-US" sz="2400" dirty="0"/>
              <a:t>* p&lt;0.0001</a:t>
            </a:r>
          </a:p>
          <a:p>
            <a:r>
              <a:rPr lang="en-US" sz="2400" dirty="0"/>
              <a:t># p&lt;0.05</a:t>
            </a:r>
          </a:p>
        </p:txBody>
      </p:sp>
      <p:sp>
        <p:nvSpPr>
          <p:cNvPr id="7" name="TextBox 6"/>
          <p:cNvSpPr txBox="1"/>
          <p:nvPr/>
        </p:nvSpPr>
        <p:spPr>
          <a:xfrm>
            <a:off x="6531898" y="2858869"/>
            <a:ext cx="415498" cy="646331"/>
          </a:xfrm>
          <a:prstGeom prst="rect">
            <a:avLst/>
          </a:prstGeom>
          <a:noFill/>
        </p:spPr>
        <p:txBody>
          <a:bodyPr wrap="none" rtlCol="0">
            <a:spAutoFit/>
          </a:bodyPr>
          <a:lstStyle/>
          <a:p>
            <a:r>
              <a:rPr lang="en-US" sz="3600" dirty="0"/>
              <a:t>*</a:t>
            </a:r>
          </a:p>
        </p:txBody>
      </p:sp>
      <p:sp>
        <p:nvSpPr>
          <p:cNvPr id="8" name="TextBox 7"/>
          <p:cNvSpPr txBox="1"/>
          <p:nvPr/>
        </p:nvSpPr>
        <p:spPr>
          <a:xfrm>
            <a:off x="4203452" y="2039779"/>
            <a:ext cx="364202" cy="523220"/>
          </a:xfrm>
          <a:prstGeom prst="rect">
            <a:avLst/>
          </a:prstGeom>
          <a:noFill/>
        </p:spPr>
        <p:txBody>
          <a:bodyPr wrap="none" rtlCol="0">
            <a:spAutoFit/>
          </a:bodyPr>
          <a:lstStyle/>
          <a:p>
            <a:r>
              <a:rPr lang="en-US" sz="2800" dirty="0"/>
              <a:t>#</a:t>
            </a:r>
          </a:p>
        </p:txBody>
      </p:sp>
      <p:sp>
        <p:nvSpPr>
          <p:cNvPr id="9" name="TextBox 8"/>
          <p:cNvSpPr txBox="1"/>
          <p:nvPr/>
        </p:nvSpPr>
        <p:spPr>
          <a:xfrm>
            <a:off x="150120" y="1981200"/>
            <a:ext cx="726180" cy="400110"/>
          </a:xfrm>
          <a:prstGeom prst="rect">
            <a:avLst/>
          </a:prstGeom>
          <a:noFill/>
        </p:spPr>
        <p:txBody>
          <a:bodyPr wrap="none" rtlCol="0">
            <a:spAutoFit/>
          </a:bodyPr>
          <a:lstStyle/>
          <a:p>
            <a:r>
              <a:rPr lang="en-US" dirty="0"/>
              <a:t>Days</a:t>
            </a:r>
          </a:p>
        </p:txBody>
      </p:sp>
      <p:sp>
        <p:nvSpPr>
          <p:cNvPr id="11" name="TextBox 10"/>
          <p:cNvSpPr txBox="1"/>
          <p:nvPr/>
        </p:nvSpPr>
        <p:spPr>
          <a:xfrm>
            <a:off x="4060493" y="6381690"/>
            <a:ext cx="5984647" cy="400110"/>
          </a:xfrm>
          <a:prstGeom prst="rect">
            <a:avLst/>
          </a:prstGeom>
          <a:noFill/>
        </p:spPr>
        <p:txBody>
          <a:bodyPr wrap="none" rtlCol="0">
            <a:spAutoFit/>
          </a:bodyPr>
          <a:lstStyle/>
          <a:p>
            <a:r>
              <a:rPr lang="en-US" b="0" i="1" dirty="0">
                <a:solidFill>
                  <a:schemeClr val="tx2"/>
                </a:solidFill>
                <a:latin typeface="+mn-lt"/>
              </a:rPr>
              <a:t>Miller and Gan et al</a:t>
            </a:r>
            <a:r>
              <a:rPr lang="en-US" b="0" i="1" dirty="0">
                <a:solidFill>
                  <a:schemeClr val="tx2"/>
                </a:solidFill>
                <a:latin typeface="+mn-lt"/>
                <a:cs typeface="Arial"/>
              </a:rPr>
              <a:t>. </a:t>
            </a:r>
            <a:r>
              <a:rPr lang="en-US" b="0" i="1" dirty="0" err="1">
                <a:solidFill>
                  <a:schemeClr val="tx2"/>
                </a:solidFill>
                <a:latin typeface="+mn-lt"/>
                <a:cs typeface="Arial"/>
              </a:rPr>
              <a:t>Anesth</a:t>
            </a:r>
            <a:r>
              <a:rPr lang="en-US" b="0" i="1" dirty="0">
                <a:solidFill>
                  <a:schemeClr val="tx2"/>
                </a:solidFill>
                <a:latin typeface="+mn-lt"/>
                <a:cs typeface="Arial"/>
              </a:rPr>
              <a:t> </a:t>
            </a:r>
            <a:r>
              <a:rPr lang="en-US" b="0" i="1" dirty="0" err="1">
                <a:solidFill>
                  <a:schemeClr val="tx2"/>
                </a:solidFill>
                <a:latin typeface="+mn-lt"/>
                <a:cs typeface="Arial"/>
              </a:rPr>
              <a:t>Analg</a:t>
            </a:r>
            <a:r>
              <a:rPr lang="en-US" b="0" i="1" dirty="0">
                <a:solidFill>
                  <a:schemeClr val="tx2"/>
                </a:solidFill>
                <a:latin typeface="+mn-lt"/>
                <a:cs typeface="Arial"/>
              </a:rPr>
              <a:t> 2014;118:1052–61</a:t>
            </a:r>
            <a:endParaRPr lang="en-US" b="0" i="1" dirty="0">
              <a:solidFill>
                <a:schemeClr val="tx2"/>
              </a:solidFill>
              <a:latin typeface="+mn-lt"/>
            </a:endParaRPr>
          </a:p>
        </p:txBody>
      </p:sp>
    </p:spTree>
    <p:extLst>
      <p:ext uri="{BB962C8B-B14F-4D97-AF65-F5344CB8AC3E}">
        <p14:creationId xmlns:p14="http://schemas.microsoft.com/office/powerpoint/2010/main" val="1989037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75CEC-DC1E-3A4A-A05A-EB5726812C5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0935A0E7-21F6-C540-ABE7-9A770B2E36FA}"/>
              </a:ext>
            </a:extLst>
          </p:cNvPr>
          <p:cNvSpPr>
            <a:spLocks noGrp="1"/>
          </p:cNvSpPr>
          <p:nvPr>
            <p:ph idx="1"/>
          </p:nvPr>
        </p:nvSpPr>
        <p:spPr/>
        <p:txBody>
          <a:bodyPr/>
          <a:lstStyle/>
          <a:p>
            <a:r>
              <a:rPr lang="en-US" dirty="0"/>
              <a:t>Opioid related adverse events </a:t>
            </a:r>
          </a:p>
          <a:p>
            <a:r>
              <a:rPr lang="en-US" dirty="0"/>
              <a:t>Strategies for opioid sparing</a:t>
            </a:r>
          </a:p>
          <a:p>
            <a:pPr lvl="1"/>
            <a:r>
              <a:rPr lang="en-US" dirty="0"/>
              <a:t>Multimodal analgesia</a:t>
            </a:r>
          </a:p>
          <a:p>
            <a:pPr lvl="1"/>
            <a:r>
              <a:rPr lang="en-US" dirty="0"/>
              <a:t>Enhanced recovery strategy</a:t>
            </a:r>
          </a:p>
          <a:p>
            <a:pPr lvl="0"/>
            <a:r>
              <a:rPr lang="en-US" dirty="0"/>
              <a:t>Assessment for the reduction of opioid related adverse events</a:t>
            </a:r>
          </a:p>
          <a:p>
            <a:pPr lvl="1"/>
            <a:r>
              <a:rPr lang="en-US" dirty="0"/>
              <a:t>Objective</a:t>
            </a:r>
          </a:p>
          <a:p>
            <a:pPr lvl="1"/>
            <a:r>
              <a:rPr lang="en-US" dirty="0"/>
              <a:t>Subjective</a:t>
            </a:r>
          </a:p>
        </p:txBody>
      </p:sp>
    </p:spTree>
    <p:extLst>
      <p:ext uri="{BB962C8B-B14F-4D97-AF65-F5344CB8AC3E}">
        <p14:creationId xmlns:p14="http://schemas.microsoft.com/office/powerpoint/2010/main" val="4080376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21560A80-B879-D343-835C-51457D2B1238}"/>
              </a:ext>
            </a:extLst>
          </p:cNvPr>
          <p:cNvSpPr>
            <a:spLocks noGrp="1"/>
          </p:cNvSpPr>
          <p:nvPr>
            <p:ph type="title"/>
          </p:nvPr>
        </p:nvSpPr>
        <p:spPr>
          <a:xfrm>
            <a:off x="836766" y="458482"/>
            <a:ext cx="8743950" cy="1143000"/>
          </a:xfrm>
        </p:spPr>
        <p:txBody>
          <a:bodyPr/>
          <a:lstStyle/>
          <a:p>
            <a:r>
              <a:rPr lang="en-US" altLang="en-US" sz="4000" dirty="0">
                <a:ea typeface="ＭＳ Ｐゴシック" panose="020B0600070205080204" pitchFamily="34" charset="-128"/>
              </a:rPr>
              <a:t>Pain Score and Morphine Consumption</a:t>
            </a:r>
            <a:br>
              <a:rPr lang="en-US" altLang="en-US" sz="4000" dirty="0">
                <a:ea typeface="ＭＳ Ｐゴシック" panose="020B0600070205080204" pitchFamily="34" charset="-128"/>
              </a:rPr>
            </a:br>
            <a:r>
              <a:rPr lang="en-US" altLang="en-US" sz="4000" dirty="0">
                <a:ea typeface="ＭＳ Ｐゴシック" panose="020B0600070205080204" pitchFamily="34" charset="-128"/>
              </a:rPr>
              <a:t>Traditional Care vs. ERAS</a:t>
            </a:r>
          </a:p>
        </p:txBody>
      </p:sp>
      <p:graphicFrame>
        <p:nvGraphicFramePr>
          <p:cNvPr id="2" name="Content Placeholder 3">
            <a:extLst>
              <a:ext uri="{FF2B5EF4-FFF2-40B4-BE49-F238E27FC236}">
                <a16:creationId xmlns:a16="http://schemas.microsoft.com/office/drawing/2014/main" id="{4A1675E4-50F6-4846-9064-9731FA665873}"/>
              </a:ext>
            </a:extLst>
          </p:cNvPr>
          <p:cNvGraphicFramePr>
            <a:graphicFrameLocks noGrp="1"/>
          </p:cNvGraphicFramePr>
          <p:nvPr>
            <p:ph idx="1"/>
            <p:extLst>
              <p:ext uri="{D42A27DB-BD31-4B8C-83A1-F6EECF244321}">
                <p14:modId xmlns:p14="http://schemas.microsoft.com/office/powerpoint/2010/main" val="1830866299"/>
              </p:ext>
            </p:extLst>
          </p:nvPr>
        </p:nvGraphicFramePr>
        <p:xfrm>
          <a:off x="666591" y="1676400"/>
          <a:ext cx="4191000" cy="49852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ontent Placeholder 3">
            <a:extLst>
              <a:ext uri="{FF2B5EF4-FFF2-40B4-BE49-F238E27FC236}">
                <a16:creationId xmlns:a16="http://schemas.microsoft.com/office/drawing/2014/main" id="{0543F3AC-97DD-C247-ADFC-1192ADE680D3}"/>
              </a:ext>
            </a:extLst>
          </p:cNvPr>
          <p:cNvGraphicFramePr>
            <a:graphicFrameLocks/>
          </p:cNvGraphicFramePr>
          <p:nvPr/>
        </p:nvGraphicFramePr>
        <p:xfrm>
          <a:off x="5372100" y="1600200"/>
          <a:ext cx="4191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60420" name="TextBox 5">
            <a:extLst>
              <a:ext uri="{FF2B5EF4-FFF2-40B4-BE49-F238E27FC236}">
                <a16:creationId xmlns:a16="http://schemas.microsoft.com/office/drawing/2014/main" id="{AB318F21-9F4B-AB42-8428-53989BE2EBDC}"/>
              </a:ext>
            </a:extLst>
          </p:cNvPr>
          <p:cNvSpPr txBox="1">
            <a:spLocks noChangeArrowheads="1"/>
          </p:cNvSpPr>
          <p:nvPr/>
        </p:nvSpPr>
        <p:spPr bwMode="auto">
          <a:xfrm>
            <a:off x="100102" y="1644134"/>
            <a:ext cx="4924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mj-lt"/>
              </a:rPr>
              <a:t>mg</a:t>
            </a:r>
          </a:p>
        </p:txBody>
      </p:sp>
      <p:sp>
        <p:nvSpPr>
          <p:cNvPr id="60421" name="TextBox 6">
            <a:extLst>
              <a:ext uri="{FF2B5EF4-FFF2-40B4-BE49-F238E27FC236}">
                <a16:creationId xmlns:a16="http://schemas.microsoft.com/office/drawing/2014/main" id="{F89218F5-6010-2843-BF38-DB5276FC6965}"/>
              </a:ext>
            </a:extLst>
          </p:cNvPr>
          <p:cNvSpPr txBox="1">
            <a:spLocks noChangeArrowheads="1"/>
          </p:cNvSpPr>
          <p:nvPr/>
        </p:nvSpPr>
        <p:spPr bwMode="auto">
          <a:xfrm>
            <a:off x="3367088" y="1828800"/>
            <a:ext cx="4048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4400" dirty="0"/>
              <a:t>*</a:t>
            </a:r>
          </a:p>
        </p:txBody>
      </p:sp>
      <p:sp>
        <p:nvSpPr>
          <p:cNvPr id="60422" name="TextBox 7">
            <a:extLst>
              <a:ext uri="{FF2B5EF4-FFF2-40B4-BE49-F238E27FC236}">
                <a16:creationId xmlns:a16="http://schemas.microsoft.com/office/drawing/2014/main" id="{01C297F8-A711-204A-9BAD-54D72C9185C2}"/>
              </a:ext>
            </a:extLst>
          </p:cNvPr>
          <p:cNvSpPr txBox="1">
            <a:spLocks noChangeArrowheads="1"/>
          </p:cNvSpPr>
          <p:nvPr/>
        </p:nvSpPr>
        <p:spPr bwMode="auto">
          <a:xfrm>
            <a:off x="1690687" y="3685180"/>
            <a:ext cx="4048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4400" dirty="0"/>
              <a:t>*</a:t>
            </a:r>
          </a:p>
        </p:txBody>
      </p:sp>
      <p:sp>
        <p:nvSpPr>
          <p:cNvPr id="60423" name="TextBox 8">
            <a:extLst>
              <a:ext uri="{FF2B5EF4-FFF2-40B4-BE49-F238E27FC236}">
                <a16:creationId xmlns:a16="http://schemas.microsoft.com/office/drawing/2014/main" id="{17C1C471-2081-9D41-821D-47368E5B9EE5}"/>
              </a:ext>
            </a:extLst>
          </p:cNvPr>
          <p:cNvSpPr txBox="1">
            <a:spLocks noChangeArrowheads="1"/>
          </p:cNvSpPr>
          <p:nvPr/>
        </p:nvSpPr>
        <p:spPr bwMode="auto">
          <a:xfrm>
            <a:off x="6286501" y="1828800"/>
            <a:ext cx="4048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4400"/>
              <a:t>*</a:t>
            </a:r>
          </a:p>
        </p:txBody>
      </p:sp>
      <p:sp>
        <p:nvSpPr>
          <p:cNvPr id="60424" name="TextBox 9">
            <a:extLst>
              <a:ext uri="{FF2B5EF4-FFF2-40B4-BE49-F238E27FC236}">
                <a16:creationId xmlns:a16="http://schemas.microsoft.com/office/drawing/2014/main" id="{56C4BE3C-1D4E-0244-B8E0-79F6954ADCB7}"/>
              </a:ext>
            </a:extLst>
          </p:cNvPr>
          <p:cNvSpPr txBox="1">
            <a:spLocks noChangeArrowheads="1"/>
          </p:cNvSpPr>
          <p:nvPr/>
        </p:nvSpPr>
        <p:spPr bwMode="auto">
          <a:xfrm>
            <a:off x="7962900" y="1828800"/>
            <a:ext cx="457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4400"/>
              <a:t>*</a:t>
            </a:r>
          </a:p>
        </p:txBody>
      </p:sp>
      <p:sp>
        <p:nvSpPr>
          <p:cNvPr id="60425" name="TextBox 10">
            <a:extLst>
              <a:ext uri="{FF2B5EF4-FFF2-40B4-BE49-F238E27FC236}">
                <a16:creationId xmlns:a16="http://schemas.microsoft.com/office/drawing/2014/main" id="{F5FC8829-F9FA-C14A-9CFD-B61318B7C821}"/>
              </a:ext>
            </a:extLst>
          </p:cNvPr>
          <p:cNvSpPr txBox="1">
            <a:spLocks noChangeArrowheads="1"/>
          </p:cNvSpPr>
          <p:nvPr/>
        </p:nvSpPr>
        <p:spPr bwMode="auto">
          <a:xfrm>
            <a:off x="399978" y="6015554"/>
            <a:ext cx="1455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3600" dirty="0">
                <a:latin typeface="+mj-lt"/>
              </a:rPr>
              <a:t>*</a:t>
            </a:r>
            <a:r>
              <a:rPr lang="en-US" altLang="en-US" sz="2000" dirty="0">
                <a:latin typeface="+mj-lt"/>
              </a:rPr>
              <a:t>p&lt;0.0001</a:t>
            </a:r>
            <a:endParaRPr lang="en-US" altLang="en-US" sz="3600" dirty="0">
              <a:latin typeface="+mj-lt"/>
            </a:endParaRPr>
          </a:p>
        </p:txBody>
      </p:sp>
      <p:sp>
        <p:nvSpPr>
          <p:cNvPr id="60426" name="TextBox 11">
            <a:extLst>
              <a:ext uri="{FF2B5EF4-FFF2-40B4-BE49-F238E27FC236}">
                <a16:creationId xmlns:a16="http://schemas.microsoft.com/office/drawing/2014/main" id="{91FFE400-F1C4-4444-873D-53822EEDA996}"/>
              </a:ext>
            </a:extLst>
          </p:cNvPr>
          <p:cNvSpPr txBox="1">
            <a:spLocks noChangeArrowheads="1"/>
          </p:cNvSpPr>
          <p:nvPr/>
        </p:nvSpPr>
        <p:spPr bwMode="auto">
          <a:xfrm>
            <a:off x="4323656" y="6477000"/>
            <a:ext cx="49893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800" b="0" i="1" dirty="0">
                <a:solidFill>
                  <a:srgbClr val="FFFF00"/>
                </a:solidFill>
                <a:latin typeface="+mj-lt"/>
              </a:rPr>
              <a:t>Miller and </a:t>
            </a:r>
            <a:r>
              <a:rPr lang="en-US" altLang="en-US" sz="1800" b="0" i="1" dirty="0" err="1">
                <a:solidFill>
                  <a:srgbClr val="FFFF00"/>
                </a:solidFill>
                <a:latin typeface="+mj-lt"/>
              </a:rPr>
              <a:t>Gan</a:t>
            </a:r>
            <a:r>
              <a:rPr lang="en-US" altLang="en-US" sz="1800" b="0" i="1" dirty="0">
                <a:solidFill>
                  <a:srgbClr val="FFFF00"/>
                </a:solidFill>
                <a:latin typeface="+mj-lt"/>
              </a:rPr>
              <a:t> et al. </a:t>
            </a:r>
            <a:r>
              <a:rPr lang="en-US" altLang="en-US" sz="1800" b="0" i="1" dirty="0" err="1">
                <a:solidFill>
                  <a:srgbClr val="FFFF00"/>
                </a:solidFill>
                <a:latin typeface="+mj-lt"/>
              </a:rPr>
              <a:t>Anesth</a:t>
            </a:r>
            <a:r>
              <a:rPr lang="en-US" altLang="en-US" sz="1800" b="0" i="1" dirty="0">
                <a:solidFill>
                  <a:srgbClr val="FFFF00"/>
                </a:solidFill>
                <a:latin typeface="+mj-lt"/>
              </a:rPr>
              <a:t> </a:t>
            </a:r>
            <a:r>
              <a:rPr lang="en-US" altLang="en-US" sz="1800" b="0" i="1" dirty="0" err="1">
                <a:solidFill>
                  <a:srgbClr val="FFFF00"/>
                </a:solidFill>
                <a:latin typeface="+mj-lt"/>
              </a:rPr>
              <a:t>Analg</a:t>
            </a:r>
            <a:r>
              <a:rPr lang="en-US" altLang="en-US" sz="1800" b="0" i="1" dirty="0">
                <a:solidFill>
                  <a:srgbClr val="FFFF00"/>
                </a:solidFill>
                <a:latin typeface="+mj-lt"/>
              </a:rPr>
              <a:t> 2013 (in press)</a:t>
            </a:r>
          </a:p>
        </p:txBody>
      </p:sp>
    </p:spTree>
    <p:extLst>
      <p:ext uri="{BB962C8B-B14F-4D97-AF65-F5344CB8AC3E}">
        <p14:creationId xmlns:p14="http://schemas.microsoft.com/office/powerpoint/2010/main" val="1632069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525" y="76200"/>
            <a:ext cx="8743950" cy="1143000"/>
          </a:xfrm>
        </p:spPr>
        <p:txBody>
          <a:bodyPr/>
          <a:lstStyle/>
          <a:p>
            <a:r>
              <a:rPr lang="en-US" dirty="0"/>
              <a:t>ERAS – Perioperative Outcomes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84771074"/>
              </p:ext>
            </p:extLst>
          </p:nvPr>
        </p:nvGraphicFramePr>
        <p:xfrm>
          <a:off x="800100" y="1447800"/>
          <a:ext cx="8743952" cy="44653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1581152">
                  <a:extLst>
                    <a:ext uri="{9D8B030D-6E8A-4147-A177-3AD203B41FA5}">
                      <a16:colId xmlns:a16="http://schemas.microsoft.com/office/drawing/2014/main" val="20003"/>
                    </a:ext>
                  </a:extLst>
                </a:gridCol>
              </a:tblGrid>
              <a:tr h="370840">
                <a:tc>
                  <a:txBody>
                    <a:bodyPr/>
                    <a:lstStyle/>
                    <a:p>
                      <a:endParaRPr lang="en-US" sz="2800" dirty="0">
                        <a:latin typeface="+mj-lt"/>
                      </a:endParaRPr>
                    </a:p>
                  </a:txBody>
                  <a:tcPr/>
                </a:tc>
                <a:tc>
                  <a:txBody>
                    <a:bodyPr/>
                    <a:lstStyle/>
                    <a:p>
                      <a:pPr algn="ctr"/>
                      <a:r>
                        <a:rPr lang="en-US" sz="2800" dirty="0">
                          <a:latin typeface="+mj-lt"/>
                        </a:rPr>
                        <a:t>Pre ERAS</a:t>
                      </a:r>
                    </a:p>
                  </a:txBody>
                  <a:tcPr/>
                </a:tc>
                <a:tc>
                  <a:txBody>
                    <a:bodyPr/>
                    <a:lstStyle/>
                    <a:p>
                      <a:pPr algn="ctr"/>
                      <a:r>
                        <a:rPr lang="en-US" sz="2800" dirty="0">
                          <a:latin typeface="+mj-lt"/>
                        </a:rPr>
                        <a:t>Post ERAS</a:t>
                      </a:r>
                    </a:p>
                  </a:txBody>
                  <a:tcPr/>
                </a:tc>
                <a:tc>
                  <a:txBody>
                    <a:bodyPr/>
                    <a:lstStyle/>
                    <a:p>
                      <a:pPr algn="ctr"/>
                      <a:r>
                        <a:rPr lang="en-US" sz="2800" dirty="0">
                          <a:latin typeface="+mj-lt"/>
                        </a:rPr>
                        <a:t>P values</a:t>
                      </a:r>
                    </a:p>
                  </a:txBody>
                  <a:tcPr/>
                </a:tc>
                <a:extLst>
                  <a:ext uri="{0D108BD9-81ED-4DB2-BD59-A6C34878D82A}">
                    <a16:rowId xmlns:a16="http://schemas.microsoft.com/office/drawing/2014/main" val="10000"/>
                  </a:ext>
                </a:extLst>
              </a:tr>
              <a:tr h="370840">
                <a:tc>
                  <a:txBody>
                    <a:bodyPr/>
                    <a:lstStyle/>
                    <a:p>
                      <a:pPr marL="0" marR="0">
                        <a:spcBef>
                          <a:spcPts val="0"/>
                        </a:spcBef>
                        <a:spcAft>
                          <a:spcPts val="0"/>
                        </a:spcAft>
                      </a:pPr>
                      <a:r>
                        <a:rPr lang="en-US" sz="2000" b="1" dirty="0">
                          <a:solidFill>
                            <a:srgbClr val="0000FF"/>
                          </a:solidFill>
                          <a:effectLst/>
                          <a:latin typeface="+mj-lt"/>
                          <a:ea typeface="Times New Roman"/>
                          <a:cs typeface="Times New Roman"/>
                        </a:rPr>
                        <a:t>Intraoperative</a:t>
                      </a:r>
                    </a:p>
                  </a:txBody>
                  <a:tcPr marL="68580" marR="68580" marT="0" marB="0"/>
                </a:tc>
                <a:tc>
                  <a:txBody>
                    <a:bodyPr/>
                    <a:lstStyle/>
                    <a:p>
                      <a:pPr marL="0" marR="0" algn="ctr">
                        <a:spcBef>
                          <a:spcPts val="0"/>
                        </a:spcBef>
                        <a:spcAft>
                          <a:spcPts val="0"/>
                        </a:spcAft>
                      </a:pPr>
                      <a:endParaRPr lang="en-US" sz="1800" dirty="0">
                        <a:effectLst/>
                        <a:latin typeface="+mj-lt"/>
                        <a:ea typeface="ＭＳ 明朝"/>
                        <a:cs typeface="Times New Roman"/>
                      </a:endParaRPr>
                    </a:p>
                  </a:txBody>
                  <a:tcPr marL="68580" marR="68580" marT="0" marB="0"/>
                </a:tc>
                <a:tc>
                  <a:txBody>
                    <a:bodyPr/>
                    <a:lstStyle/>
                    <a:p>
                      <a:pPr marL="0" marR="0" algn="ctr">
                        <a:spcBef>
                          <a:spcPts val="0"/>
                        </a:spcBef>
                        <a:spcAft>
                          <a:spcPts val="0"/>
                        </a:spcAft>
                      </a:pPr>
                      <a:endParaRPr lang="en-US" sz="1800" dirty="0">
                        <a:effectLst/>
                        <a:latin typeface="+mj-lt"/>
                        <a:ea typeface="ＭＳ 明朝"/>
                        <a:cs typeface="Times New Roman"/>
                      </a:endParaRPr>
                    </a:p>
                  </a:txBody>
                  <a:tcPr marL="68580" marR="68580" marT="0" marB="0"/>
                </a:tc>
                <a:tc>
                  <a:txBody>
                    <a:bodyPr/>
                    <a:lstStyle/>
                    <a:p>
                      <a:pPr marL="0" marR="0" algn="ctr">
                        <a:spcBef>
                          <a:spcPts val="0"/>
                        </a:spcBef>
                        <a:spcAft>
                          <a:spcPts val="0"/>
                        </a:spcAft>
                      </a:pPr>
                      <a:endParaRPr lang="en-US" sz="1800" dirty="0">
                        <a:effectLst/>
                        <a:latin typeface="+mj-lt"/>
                        <a:ea typeface="ＭＳ 明朝"/>
                        <a:cs typeface="Times New Roman"/>
                      </a:endParaRPr>
                    </a:p>
                  </a:txBody>
                  <a:tcPr marL="68580" marR="68580" marT="0" marB="0"/>
                </a:tc>
                <a:extLst>
                  <a:ext uri="{0D108BD9-81ED-4DB2-BD59-A6C34878D82A}">
                    <a16:rowId xmlns:a16="http://schemas.microsoft.com/office/drawing/2014/main" val="10001"/>
                  </a:ext>
                </a:extLst>
              </a:tr>
              <a:tr h="370840">
                <a:tc>
                  <a:txBody>
                    <a:bodyPr/>
                    <a:lstStyle/>
                    <a:p>
                      <a:pPr marL="0" marR="0">
                        <a:spcBef>
                          <a:spcPts val="0"/>
                        </a:spcBef>
                        <a:spcAft>
                          <a:spcPts val="0"/>
                        </a:spcAft>
                      </a:pPr>
                      <a:r>
                        <a:rPr lang="en-US" sz="1800" b="1" dirty="0">
                          <a:solidFill>
                            <a:srgbClr val="000000"/>
                          </a:solidFill>
                          <a:effectLst/>
                          <a:latin typeface="+mj-lt"/>
                          <a:ea typeface="Times New Roman"/>
                          <a:cs typeface="Times New Roman"/>
                        </a:rPr>
                        <a:t>Crystalloid (ml)</a:t>
                      </a:r>
                      <a:endParaRPr lang="en-US" sz="1800" dirty="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dirty="0">
                          <a:solidFill>
                            <a:srgbClr val="000000"/>
                          </a:solidFill>
                          <a:effectLst/>
                          <a:latin typeface="+mj-lt"/>
                          <a:ea typeface="Times New Roman"/>
                          <a:cs typeface="Times New Roman"/>
                        </a:rPr>
                        <a:t>3170 </a:t>
                      </a:r>
                      <a:r>
                        <a:rPr lang="en-US" sz="1800" dirty="0">
                          <a:effectLst/>
                          <a:latin typeface="+mj-lt"/>
                          <a:ea typeface="ＭＳ 明朝"/>
                          <a:cs typeface="Times New Roman"/>
                        </a:rPr>
                        <a:t>± </a:t>
                      </a:r>
                      <a:r>
                        <a:rPr lang="en-US" sz="1800" dirty="0">
                          <a:solidFill>
                            <a:srgbClr val="000000"/>
                          </a:solidFill>
                          <a:effectLst/>
                          <a:latin typeface="+mj-lt"/>
                          <a:ea typeface="Times New Roman"/>
                          <a:cs typeface="Times New Roman"/>
                        </a:rPr>
                        <a:t>1621</a:t>
                      </a:r>
                      <a:endParaRPr lang="en-US" sz="1800" dirty="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dirty="0">
                          <a:solidFill>
                            <a:srgbClr val="000000"/>
                          </a:solidFill>
                          <a:effectLst/>
                          <a:latin typeface="+mj-lt"/>
                          <a:ea typeface="Times New Roman"/>
                          <a:cs typeface="Times New Roman"/>
                        </a:rPr>
                        <a:t>2261 </a:t>
                      </a:r>
                      <a:r>
                        <a:rPr lang="en-US" sz="1800" dirty="0">
                          <a:effectLst/>
                          <a:latin typeface="+mj-lt"/>
                          <a:ea typeface="ＭＳ 明朝"/>
                          <a:cs typeface="Times New Roman"/>
                        </a:rPr>
                        <a:t>± </a:t>
                      </a:r>
                      <a:r>
                        <a:rPr lang="en-US" sz="1800" dirty="0">
                          <a:solidFill>
                            <a:srgbClr val="000000"/>
                          </a:solidFill>
                          <a:effectLst/>
                          <a:latin typeface="+mj-lt"/>
                          <a:ea typeface="Times New Roman"/>
                          <a:cs typeface="Times New Roman"/>
                        </a:rPr>
                        <a:t>1282</a:t>
                      </a:r>
                      <a:endParaRPr lang="en-US" sz="1800" dirty="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dirty="0">
                          <a:solidFill>
                            <a:srgbClr val="000000"/>
                          </a:solidFill>
                          <a:effectLst/>
                          <a:latin typeface="+mj-lt"/>
                          <a:ea typeface="Times New Roman"/>
                          <a:cs typeface="Times New Roman"/>
                        </a:rPr>
                        <a:t>&lt;0.0001</a:t>
                      </a:r>
                      <a:endParaRPr lang="en-US" sz="1800" dirty="0">
                        <a:effectLst/>
                        <a:latin typeface="+mj-lt"/>
                        <a:ea typeface="ＭＳ 明朝"/>
                        <a:cs typeface="Times New Roman"/>
                      </a:endParaRPr>
                    </a:p>
                  </a:txBody>
                  <a:tcPr marL="68580" marR="68580" marT="0" marB="0"/>
                </a:tc>
                <a:extLst>
                  <a:ext uri="{0D108BD9-81ED-4DB2-BD59-A6C34878D82A}">
                    <a16:rowId xmlns:a16="http://schemas.microsoft.com/office/drawing/2014/main" val="10002"/>
                  </a:ext>
                </a:extLst>
              </a:tr>
              <a:tr h="370840">
                <a:tc>
                  <a:txBody>
                    <a:bodyPr/>
                    <a:lstStyle/>
                    <a:p>
                      <a:pPr marL="0" marR="0">
                        <a:spcBef>
                          <a:spcPts val="0"/>
                        </a:spcBef>
                        <a:spcAft>
                          <a:spcPts val="0"/>
                        </a:spcAft>
                      </a:pPr>
                      <a:r>
                        <a:rPr lang="en-US" sz="1800" b="1" dirty="0">
                          <a:solidFill>
                            <a:srgbClr val="000000"/>
                          </a:solidFill>
                          <a:effectLst/>
                          <a:latin typeface="+mj-lt"/>
                          <a:ea typeface="Times New Roman"/>
                          <a:cs typeface="Times New Roman"/>
                        </a:rPr>
                        <a:t>Colloid (ml)</a:t>
                      </a:r>
                      <a:endParaRPr lang="en-US" sz="1800" dirty="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a:solidFill>
                            <a:srgbClr val="000000"/>
                          </a:solidFill>
                          <a:effectLst/>
                          <a:latin typeface="+mj-lt"/>
                          <a:ea typeface="Times New Roman"/>
                          <a:cs typeface="Times New Roman"/>
                        </a:rPr>
                        <a:t>716 </a:t>
                      </a:r>
                      <a:r>
                        <a:rPr lang="en-US" sz="1800">
                          <a:effectLst/>
                          <a:latin typeface="+mj-lt"/>
                          <a:ea typeface="ＭＳ 明朝"/>
                          <a:cs typeface="Times New Roman"/>
                        </a:rPr>
                        <a:t>±</a:t>
                      </a:r>
                      <a:r>
                        <a:rPr lang="en-US" sz="1800">
                          <a:solidFill>
                            <a:srgbClr val="000000"/>
                          </a:solidFill>
                          <a:effectLst/>
                          <a:latin typeface="+mj-lt"/>
                          <a:ea typeface="Times New Roman"/>
                          <a:cs typeface="Times New Roman"/>
                        </a:rPr>
                        <a:t> 519</a:t>
                      </a:r>
                      <a:endParaRPr lang="en-US" sz="180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dirty="0">
                          <a:solidFill>
                            <a:srgbClr val="000000"/>
                          </a:solidFill>
                          <a:effectLst/>
                          <a:latin typeface="+mj-lt"/>
                          <a:ea typeface="Times New Roman"/>
                          <a:cs typeface="Times New Roman"/>
                        </a:rPr>
                        <a:t>1072 </a:t>
                      </a:r>
                      <a:r>
                        <a:rPr lang="en-US" sz="1800" dirty="0">
                          <a:effectLst/>
                          <a:latin typeface="+mj-lt"/>
                          <a:ea typeface="ＭＳ 明朝"/>
                          <a:cs typeface="Times New Roman"/>
                        </a:rPr>
                        <a:t>±</a:t>
                      </a:r>
                      <a:r>
                        <a:rPr lang="en-US" sz="1800" dirty="0">
                          <a:solidFill>
                            <a:srgbClr val="000000"/>
                          </a:solidFill>
                          <a:effectLst/>
                          <a:latin typeface="+mj-lt"/>
                          <a:ea typeface="Times New Roman"/>
                          <a:cs typeface="Times New Roman"/>
                        </a:rPr>
                        <a:t> 530</a:t>
                      </a:r>
                      <a:endParaRPr lang="en-US" sz="1800" dirty="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dirty="0">
                          <a:solidFill>
                            <a:srgbClr val="000000"/>
                          </a:solidFill>
                          <a:effectLst/>
                          <a:latin typeface="+mj-lt"/>
                          <a:ea typeface="Times New Roman"/>
                          <a:cs typeface="Times New Roman"/>
                        </a:rPr>
                        <a:t>&lt;0.0001</a:t>
                      </a:r>
                      <a:endParaRPr lang="en-US" sz="1800" dirty="0">
                        <a:effectLst/>
                        <a:latin typeface="+mj-lt"/>
                        <a:ea typeface="ＭＳ 明朝"/>
                        <a:cs typeface="Times New Roman"/>
                      </a:endParaRPr>
                    </a:p>
                  </a:txBody>
                  <a:tcPr marL="68580" marR="68580" marT="0" marB="0"/>
                </a:tc>
                <a:extLst>
                  <a:ext uri="{0D108BD9-81ED-4DB2-BD59-A6C34878D82A}">
                    <a16:rowId xmlns:a16="http://schemas.microsoft.com/office/drawing/2014/main" val="10003"/>
                  </a:ext>
                </a:extLst>
              </a:tr>
              <a:tr h="370840">
                <a:tc>
                  <a:txBody>
                    <a:bodyPr/>
                    <a:lstStyle/>
                    <a:p>
                      <a:pPr marL="0" marR="0">
                        <a:spcBef>
                          <a:spcPts val="0"/>
                        </a:spcBef>
                        <a:spcAft>
                          <a:spcPts val="0"/>
                        </a:spcAft>
                      </a:pPr>
                      <a:r>
                        <a:rPr lang="en-US" sz="1800" b="1" dirty="0">
                          <a:solidFill>
                            <a:srgbClr val="000000"/>
                          </a:solidFill>
                          <a:effectLst/>
                          <a:latin typeface="+mj-lt"/>
                          <a:ea typeface="Times New Roman"/>
                          <a:cs typeface="Times New Roman"/>
                        </a:rPr>
                        <a:t>Estimated blood loss (ml)</a:t>
                      </a:r>
                      <a:endParaRPr lang="en-US" sz="1800" dirty="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a:solidFill>
                            <a:srgbClr val="000000"/>
                          </a:solidFill>
                          <a:effectLst/>
                          <a:latin typeface="+mj-lt"/>
                          <a:ea typeface="Times New Roman"/>
                          <a:cs typeface="Times New Roman"/>
                        </a:rPr>
                        <a:t>319 </a:t>
                      </a:r>
                      <a:r>
                        <a:rPr lang="en-US" sz="1800">
                          <a:effectLst/>
                          <a:latin typeface="+mj-lt"/>
                          <a:ea typeface="ＭＳ 明朝"/>
                          <a:cs typeface="Times New Roman"/>
                        </a:rPr>
                        <a:t>± </a:t>
                      </a:r>
                      <a:r>
                        <a:rPr lang="en-US" sz="1800">
                          <a:solidFill>
                            <a:srgbClr val="000000"/>
                          </a:solidFill>
                          <a:effectLst/>
                          <a:latin typeface="+mj-lt"/>
                          <a:ea typeface="Times New Roman"/>
                          <a:cs typeface="Times New Roman"/>
                        </a:rPr>
                        <a:t>314</a:t>
                      </a:r>
                      <a:endParaRPr lang="en-US" sz="180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dirty="0">
                          <a:solidFill>
                            <a:srgbClr val="000000"/>
                          </a:solidFill>
                          <a:effectLst/>
                          <a:latin typeface="+mj-lt"/>
                          <a:ea typeface="Times New Roman"/>
                          <a:cs typeface="Times New Roman"/>
                        </a:rPr>
                        <a:t>246 </a:t>
                      </a:r>
                      <a:r>
                        <a:rPr lang="en-US" sz="1800" dirty="0">
                          <a:effectLst/>
                          <a:latin typeface="+mj-lt"/>
                          <a:ea typeface="ＭＳ 明朝"/>
                          <a:cs typeface="Times New Roman"/>
                        </a:rPr>
                        <a:t>±</a:t>
                      </a:r>
                      <a:r>
                        <a:rPr lang="en-US" sz="1800" dirty="0">
                          <a:solidFill>
                            <a:srgbClr val="000000"/>
                          </a:solidFill>
                          <a:effectLst/>
                          <a:latin typeface="+mj-lt"/>
                          <a:ea typeface="Times New Roman"/>
                          <a:cs typeface="Times New Roman"/>
                        </a:rPr>
                        <a:t> 430</a:t>
                      </a:r>
                      <a:endParaRPr lang="en-US" sz="1800" dirty="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dirty="0">
                          <a:solidFill>
                            <a:srgbClr val="000000"/>
                          </a:solidFill>
                          <a:effectLst/>
                          <a:latin typeface="+mj-lt"/>
                          <a:ea typeface="Times New Roman"/>
                          <a:cs typeface="Times New Roman"/>
                        </a:rPr>
                        <a:t>0.0003</a:t>
                      </a:r>
                      <a:endParaRPr lang="en-US" sz="1800" dirty="0">
                        <a:effectLst/>
                        <a:latin typeface="+mj-lt"/>
                        <a:ea typeface="ＭＳ 明朝"/>
                        <a:cs typeface="Times New Roman"/>
                      </a:endParaRPr>
                    </a:p>
                  </a:txBody>
                  <a:tcPr marL="68580" marR="68580" marT="0" marB="0"/>
                </a:tc>
                <a:extLst>
                  <a:ext uri="{0D108BD9-81ED-4DB2-BD59-A6C34878D82A}">
                    <a16:rowId xmlns:a16="http://schemas.microsoft.com/office/drawing/2014/main" val="10004"/>
                  </a:ext>
                </a:extLst>
              </a:tr>
              <a:tr h="370840">
                <a:tc>
                  <a:txBody>
                    <a:bodyPr/>
                    <a:lstStyle/>
                    <a:p>
                      <a:pPr marL="0" marR="0">
                        <a:spcBef>
                          <a:spcPts val="0"/>
                        </a:spcBef>
                        <a:spcAft>
                          <a:spcPts val="0"/>
                        </a:spcAft>
                      </a:pPr>
                      <a:endParaRPr lang="en-US" sz="2000" b="1" dirty="0">
                        <a:solidFill>
                          <a:srgbClr val="0000FF"/>
                        </a:solidFill>
                        <a:effectLst/>
                        <a:latin typeface="+mj-lt"/>
                        <a:ea typeface="Times New Roman"/>
                        <a:cs typeface="Times New Roman"/>
                      </a:endParaRPr>
                    </a:p>
                    <a:p>
                      <a:pPr marL="0" marR="0">
                        <a:spcBef>
                          <a:spcPts val="0"/>
                        </a:spcBef>
                        <a:spcAft>
                          <a:spcPts val="0"/>
                        </a:spcAft>
                      </a:pPr>
                      <a:r>
                        <a:rPr lang="en-US" sz="2000" b="1" dirty="0">
                          <a:solidFill>
                            <a:srgbClr val="0000FF"/>
                          </a:solidFill>
                          <a:effectLst/>
                          <a:latin typeface="+mj-lt"/>
                          <a:ea typeface="Times New Roman"/>
                          <a:cs typeface="Times New Roman"/>
                        </a:rPr>
                        <a:t>Postoperative</a:t>
                      </a:r>
                      <a:endParaRPr lang="en-US" sz="2000" dirty="0">
                        <a:solidFill>
                          <a:srgbClr val="0000FF"/>
                        </a:solidFill>
                        <a:effectLst/>
                        <a:latin typeface="+mj-lt"/>
                        <a:ea typeface="ＭＳ 明朝"/>
                        <a:cs typeface="Times New Roman"/>
                      </a:endParaRPr>
                    </a:p>
                  </a:txBody>
                  <a:tcPr marL="68580" marR="68580" marT="0" marB="0"/>
                </a:tc>
                <a:tc>
                  <a:txBody>
                    <a:bodyPr/>
                    <a:lstStyle/>
                    <a:p>
                      <a:pPr marL="0" marR="0" algn="ctr">
                        <a:spcBef>
                          <a:spcPts val="0"/>
                        </a:spcBef>
                        <a:spcAft>
                          <a:spcPts val="0"/>
                        </a:spcAft>
                      </a:pPr>
                      <a:endParaRPr lang="en-US" sz="1800" dirty="0">
                        <a:effectLst/>
                        <a:latin typeface="+mj-lt"/>
                        <a:ea typeface="ＭＳ 明朝"/>
                        <a:cs typeface="Times New Roman"/>
                      </a:endParaRPr>
                    </a:p>
                  </a:txBody>
                  <a:tcPr marL="68580" marR="68580" marT="0" marB="0"/>
                </a:tc>
                <a:tc>
                  <a:txBody>
                    <a:bodyPr/>
                    <a:lstStyle/>
                    <a:p>
                      <a:pPr marL="0" marR="0" algn="ctr">
                        <a:spcBef>
                          <a:spcPts val="0"/>
                        </a:spcBef>
                        <a:spcAft>
                          <a:spcPts val="0"/>
                        </a:spcAft>
                      </a:pPr>
                      <a:endParaRPr lang="en-US" sz="1800" dirty="0">
                        <a:effectLst/>
                        <a:latin typeface="+mj-lt"/>
                        <a:ea typeface="ＭＳ 明朝"/>
                        <a:cs typeface="Times New Roman"/>
                      </a:endParaRPr>
                    </a:p>
                  </a:txBody>
                  <a:tcPr marL="68580" marR="68580" marT="0" marB="0"/>
                </a:tc>
                <a:tc>
                  <a:txBody>
                    <a:bodyPr/>
                    <a:lstStyle/>
                    <a:p>
                      <a:pPr marL="0" marR="0" algn="ctr">
                        <a:spcBef>
                          <a:spcPts val="0"/>
                        </a:spcBef>
                        <a:spcAft>
                          <a:spcPts val="0"/>
                        </a:spcAft>
                      </a:pPr>
                      <a:endParaRPr lang="en-US" sz="1800" dirty="0">
                        <a:effectLst/>
                        <a:latin typeface="+mj-lt"/>
                        <a:ea typeface="ＭＳ 明朝"/>
                        <a:cs typeface="Times New Roman"/>
                      </a:endParaRPr>
                    </a:p>
                  </a:txBody>
                  <a:tcPr marL="68580" marR="68580" marT="0" marB="0"/>
                </a:tc>
                <a:extLst>
                  <a:ext uri="{0D108BD9-81ED-4DB2-BD59-A6C34878D82A}">
                    <a16:rowId xmlns:a16="http://schemas.microsoft.com/office/drawing/2014/main" val="10005"/>
                  </a:ext>
                </a:extLst>
              </a:tr>
              <a:tr h="370840">
                <a:tc>
                  <a:txBody>
                    <a:bodyPr/>
                    <a:lstStyle/>
                    <a:p>
                      <a:pPr marL="0" marR="0">
                        <a:spcBef>
                          <a:spcPts val="0"/>
                        </a:spcBef>
                        <a:spcAft>
                          <a:spcPts val="0"/>
                        </a:spcAft>
                      </a:pPr>
                      <a:r>
                        <a:rPr lang="en-US" sz="1800" b="1" dirty="0">
                          <a:solidFill>
                            <a:srgbClr val="000000"/>
                          </a:solidFill>
                          <a:effectLst/>
                          <a:latin typeface="+mj-lt"/>
                          <a:ea typeface="Times New Roman"/>
                          <a:cs typeface="Times New Roman"/>
                        </a:rPr>
                        <a:t>POD to first oral liquid</a:t>
                      </a:r>
                      <a:endParaRPr lang="en-US" sz="1800" dirty="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a:solidFill>
                            <a:srgbClr val="000000"/>
                          </a:solidFill>
                          <a:effectLst/>
                          <a:latin typeface="+mj-lt"/>
                          <a:ea typeface="Times New Roman"/>
                          <a:cs typeface="Times New Roman"/>
                        </a:rPr>
                        <a:t>1.8 </a:t>
                      </a:r>
                      <a:r>
                        <a:rPr lang="en-US" sz="1800">
                          <a:effectLst/>
                          <a:latin typeface="+mj-lt"/>
                          <a:ea typeface="ＭＳ 明朝"/>
                          <a:cs typeface="Times New Roman"/>
                        </a:rPr>
                        <a:t>±</a:t>
                      </a:r>
                      <a:r>
                        <a:rPr lang="en-US" sz="1800" b="1">
                          <a:effectLst/>
                          <a:latin typeface="+mj-lt"/>
                          <a:ea typeface="ＭＳ 明朝"/>
                          <a:cs typeface="Times New Roman"/>
                        </a:rPr>
                        <a:t> </a:t>
                      </a:r>
                      <a:r>
                        <a:rPr lang="en-US" sz="1800">
                          <a:solidFill>
                            <a:srgbClr val="000000"/>
                          </a:solidFill>
                          <a:effectLst/>
                          <a:latin typeface="+mj-lt"/>
                          <a:ea typeface="Times New Roman"/>
                          <a:cs typeface="Times New Roman"/>
                        </a:rPr>
                        <a:t>1.9</a:t>
                      </a:r>
                      <a:endParaRPr lang="en-US" sz="180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dirty="0">
                          <a:solidFill>
                            <a:srgbClr val="000000"/>
                          </a:solidFill>
                          <a:effectLst/>
                          <a:latin typeface="+mj-lt"/>
                          <a:ea typeface="Times New Roman"/>
                          <a:cs typeface="Times New Roman"/>
                        </a:rPr>
                        <a:t>0.5 </a:t>
                      </a:r>
                      <a:r>
                        <a:rPr lang="en-US" sz="1800" dirty="0">
                          <a:effectLst/>
                          <a:latin typeface="+mj-lt"/>
                          <a:ea typeface="ＭＳ 明朝"/>
                          <a:cs typeface="Times New Roman"/>
                        </a:rPr>
                        <a:t>±</a:t>
                      </a:r>
                      <a:r>
                        <a:rPr lang="en-US" sz="1800" dirty="0">
                          <a:solidFill>
                            <a:srgbClr val="000000"/>
                          </a:solidFill>
                          <a:effectLst/>
                          <a:latin typeface="+mj-lt"/>
                          <a:ea typeface="Times New Roman"/>
                          <a:cs typeface="Times New Roman"/>
                        </a:rPr>
                        <a:t> 1</a:t>
                      </a:r>
                      <a:endParaRPr lang="en-US" sz="1800" dirty="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dirty="0">
                          <a:solidFill>
                            <a:srgbClr val="000000"/>
                          </a:solidFill>
                          <a:effectLst/>
                          <a:latin typeface="+mj-lt"/>
                          <a:ea typeface="Times New Roman"/>
                          <a:cs typeface="Times New Roman"/>
                        </a:rPr>
                        <a:t>&lt;0.0001</a:t>
                      </a:r>
                      <a:endParaRPr lang="en-US" sz="1800" dirty="0">
                        <a:effectLst/>
                        <a:latin typeface="+mj-lt"/>
                        <a:ea typeface="ＭＳ 明朝"/>
                        <a:cs typeface="Times New Roman"/>
                      </a:endParaRPr>
                    </a:p>
                  </a:txBody>
                  <a:tcPr marL="68580" marR="68580" marT="0" marB="0"/>
                </a:tc>
                <a:extLst>
                  <a:ext uri="{0D108BD9-81ED-4DB2-BD59-A6C34878D82A}">
                    <a16:rowId xmlns:a16="http://schemas.microsoft.com/office/drawing/2014/main" val="10006"/>
                  </a:ext>
                </a:extLst>
              </a:tr>
              <a:tr h="370840">
                <a:tc>
                  <a:txBody>
                    <a:bodyPr/>
                    <a:lstStyle/>
                    <a:p>
                      <a:pPr marL="0" marR="0">
                        <a:spcBef>
                          <a:spcPts val="0"/>
                        </a:spcBef>
                        <a:spcAft>
                          <a:spcPts val="0"/>
                        </a:spcAft>
                      </a:pPr>
                      <a:r>
                        <a:rPr lang="en-US" sz="1800" b="1">
                          <a:solidFill>
                            <a:srgbClr val="000000"/>
                          </a:solidFill>
                          <a:effectLst/>
                          <a:latin typeface="+mj-lt"/>
                          <a:ea typeface="Times New Roman"/>
                          <a:cs typeface="Times New Roman"/>
                        </a:rPr>
                        <a:t>POD to first stool</a:t>
                      </a:r>
                      <a:endParaRPr lang="en-US" sz="180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a:solidFill>
                            <a:srgbClr val="000000"/>
                          </a:solidFill>
                          <a:effectLst/>
                          <a:latin typeface="+mj-lt"/>
                          <a:ea typeface="Times New Roman"/>
                          <a:cs typeface="Times New Roman"/>
                        </a:rPr>
                        <a:t>3.4 </a:t>
                      </a:r>
                      <a:r>
                        <a:rPr lang="en-US" sz="1800">
                          <a:effectLst/>
                          <a:latin typeface="+mj-lt"/>
                          <a:ea typeface="ＭＳ 明朝"/>
                          <a:cs typeface="Times New Roman"/>
                        </a:rPr>
                        <a:t>±</a:t>
                      </a:r>
                      <a:r>
                        <a:rPr lang="en-US" sz="1800">
                          <a:solidFill>
                            <a:srgbClr val="000000"/>
                          </a:solidFill>
                          <a:effectLst/>
                          <a:latin typeface="+mj-lt"/>
                          <a:ea typeface="Times New Roman"/>
                          <a:cs typeface="Times New Roman"/>
                        </a:rPr>
                        <a:t> 1.7</a:t>
                      </a:r>
                      <a:endParaRPr lang="en-US" sz="180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dirty="0">
                          <a:solidFill>
                            <a:srgbClr val="000000"/>
                          </a:solidFill>
                          <a:effectLst/>
                          <a:latin typeface="+mj-lt"/>
                          <a:ea typeface="Times New Roman"/>
                          <a:cs typeface="Times New Roman"/>
                        </a:rPr>
                        <a:t>2.4 </a:t>
                      </a:r>
                      <a:r>
                        <a:rPr lang="en-US" sz="1800" dirty="0">
                          <a:effectLst/>
                          <a:latin typeface="+mj-lt"/>
                          <a:ea typeface="ＭＳ 明朝"/>
                          <a:cs typeface="Times New Roman"/>
                        </a:rPr>
                        <a:t>±</a:t>
                      </a:r>
                      <a:r>
                        <a:rPr lang="en-US" sz="1800" dirty="0">
                          <a:solidFill>
                            <a:srgbClr val="000000"/>
                          </a:solidFill>
                          <a:effectLst/>
                          <a:latin typeface="+mj-lt"/>
                          <a:ea typeface="Times New Roman"/>
                          <a:cs typeface="Times New Roman"/>
                        </a:rPr>
                        <a:t> 1.6</a:t>
                      </a:r>
                      <a:endParaRPr lang="en-US" sz="1800" dirty="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dirty="0">
                          <a:solidFill>
                            <a:srgbClr val="000000"/>
                          </a:solidFill>
                          <a:effectLst/>
                          <a:latin typeface="+mj-lt"/>
                          <a:ea typeface="Times New Roman"/>
                          <a:cs typeface="Times New Roman"/>
                        </a:rPr>
                        <a:t>0.0001</a:t>
                      </a:r>
                      <a:endParaRPr lang="en-US" sz="1800" dirty="0">
                        <a:effectLst/>
                        <a:latin typeface="+mj-lt"/>
                        <a:ea typeface="ＭＳ 明朝"/>
                        <a:cs typeface="Times New Roman"/>
                      </a:endParaRPr>
                    </a:p>
                  </a:txBody>
                  <a:tcPr marL="68580" marR="68580" marT="0" marB="0"/>
                </a:tc>
                <a:extLst>
                  <a:ext uri="{0D108BD9-81ED-4DB2-BD59-A6C34878D82A}">
                    <a16:rowId xmlns:a16="http://schemas.microsoft.com/office/drawing/2014/main" val="10007"/>
                  </a:ext>
                </a:extLst>
              </a:tr>
              <a:tr h="370840">
                <a:tc>
                  <a:txBody>
                    <a:bodyPr/>
                    <a:lstStyle/>
                    <a:p>
                      <a:pPr marL="0" marR="0">
                        <a:spcBef>
                          <a:spcPts val="0"/>
                        </a:spcBef>
                        <a:spcAft>
                          <a:spcPts val="0"/>
                        </a:spcAft>
                      </a:pPr>
                      <a:r>
                        <a:rPr lang="en-US" sz="1800" b="1" dirty="0">
                          <a:solidFill>
                            <a:srgbClr val="000000"/>
                          </a:solidFill>
                          <a:effectLst/>
                          <a:latin typeface="+mj-lt"/>
                          <a:ea typeface="Times New Roman"/>
                          <a:cs typeface="Times New Roman"/>
                        </a:rPr>
                        <a:t>Urinary Tract Infection (%)</a:t>
                      </a:r>
                      <a:endParaRPr lang="en-US" sz="1800" dirty="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a:solidFill>
                            <a:srgbClr val="000000"/>
                          </a:solidFill>
                          <a:effectLst/>
                          <a:latin typeface="+mj-lt"/>
                          <a:ea typeface="Times New Roman"/>
                          <a:cs typeface="Times New Roman"/>
                        </a:rPr>
                        <a:t>24.2%</a:t>
                      </a:r>
                      <a:endParaRPr lang="en-US" sz="180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dirty="0">
                          <a:solidFill>
                            <a:srgbClr val="000000"/>
                          </a:solidFill>
                          <a:effectLst/>
                          <a:latin typeface="+mj-lt"/>
                          <a:ea typeface="Times New Roman"/>
                          <a:cs typeface="Times New Roman"/>
                        </a:rPr>
                        <a:t>13.4%</a:t>
                      </a:r>
                      <a:endParaRPr lang="en-US" sz="1800" dirty="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dirty="0">
                          <a:solidFill>
                            <a:srgbClr val="000000"/>
                          </a:solidFill>
                          <a:effectLst/>
                          <a:latin typeface="+mj-lt"/>
                          <a:ea typeface="Times New Roman"/>
                          <a:cs typeface="Times New Roman"/>
                        </a:rPr>
                        <a:t>0.03</a:t>
                      </a:r>
                      <a:endParaRPr lang="en-US" sz="1800" dirty="0">
                        <a:effectLst/>
                        <a:latin typeface="+mj-lt"/>
                        <a:ea typeface="ＭＳ 明朝"/>
                        <a:cs typeface="Times New Roman"/>
                      </a:endParaRPr>
                    </a:p>
                  </a:txBody>
                  <a:tcPr marL="68580" marR="68580" marT="0" marB="0"/>
                </a:tc>
                <a:extLst>
                  <a:ext uri="{0D108BD9-81ED-4DB2-BD59-A6C34878D82A}">
                    <a16:rowId xmlns:a16="http://schemas.microsoft.com/office/drawing/2014/main" val="10008"/>
                  </a:ext>
                </a:extLst>
              </a:tr>
              <a:tr h="370840">
                <a:tc>
                  <a:txBody>
                    <a:bodyPr/>
                    <a:lstStyle/>
                    <a:p>
                      <a:pPr marL="0" marR="0">
                        <a:spcBef>
                          <a:spcPts val="0"/>
                        </a:spcBef>
                        <a:spcAft>
                          <a:spcPts val="0"/>
                        </a:spcAft>
                      </a:pPr>
                      <a:r>
                        <a:rPr lang="en-US" sz="1800" b="1">
                          <a:solidFill>
                            <a:srgbClr val="000000"/>
                          </a:solidFill>
                          <a:effectLst/>
                          <a:latin typeface="+mj-lt"/>
                          <a:ea typeface="Times New Roman"/>
                          <a:cs typeface="Times New Roman"/>
                        </a:rPr>
                        <a:t>Readmission (%)</a:t>
                      </a:r>
                      <a:endParaRPr lang="en-US" sz="180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a:solidFill>
                            <a:srgbClr val="000000"/>
                          </a:solidFill>
                          <a:effectLst/>
                          <a:latin typeface="+mj-lt"/>
                          <a:ea typeface="Times New Roman"/>
                          <a:cs typeface="Times New Roman"/>
                        </a:rPr>
                        <a:t>20.2%</a:t>
                      </a:r>
                      <a:endParaRPr lang="en-US" sz="180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a:solidFill>
                            <a:srgbClr val="000000"/>
                          </a:solidFill>
                          <a:effectLst/>
                          <a:latin typeface="+mj-lt"/>
                          <a:ea typeface="Times New Roman"/>
                          <a:cs typeface="Times New Roman"/>
                        </a:rPr>
                        <a:t>9.8%</a:t>
                      </a:r>
                      <a:endParaRPr lang="en-US" sz="180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dirty="0">
                          <a:solidFill>
                            <a:srgbClr val="000000"/>
                          </a:solidFill>
                          <a:effectLst/>
                          <a:latin typeface="+mj-lt"/>
                          <a:ea typeface="Times New Roman"/>
                          <a:cs typeface="Times New Roman"/>
                        </a:rPr>
                        <a:t>0.02</a:t>
                      </a:r>
                      <a:endParaRPr lang="en-US" sz="1800" dirty="0">
                        <a:effectLst/>
                        <a:latin typeface="+mj-lt"/>
                        <a:ea typeface="ＭＳ 明朝"/>
                        <a:cs typeface="Times New Roman"/>
                      </a:endParaRPr>
                    </a:p>
                  </a:txBody>
                  <a:tcPr marL="68580" marR="68580" marT="0" marB="0"/>
                </a:tc>
                <a:extLst>
                  <a:ext uri="{0D108BD9-81ED-4DB2-BD59-A6C34878D82A}">
                    <a16:rowId xmlns:a16="http://schemas.microsoft.com/office/drawing/2014/main" val="10009"/>
                  </a:ext>
                </a:extLst>
              </a:tr>
              <a:tr h="370840">
                <a:tc>
                  <a:txBody>
                    <a:bodyPr/>
                    <a:lstStyle/>
                    <a:p>
                      <a:pPr marL="0" marR="0">
                        <a:spcBef>
                          <a:spcPts val="0"/>
                        </a:spcBef>
                        <a:spcAft>
                          <a:spcPts val="0"/>
                        </a:spcAft>
                      </a:pPr>
                      <a:r>
                        <a:rPr lang="en-US" sz="1800" b="1" dirty="0">
                          <a:solidFill>
                            <a:srgbClr val="000000"/>
                          </a:solidFill>
                          <a:effectLst/>
                          <a:latin typeface="+mj-lt"/>
                          <a:ea typeface="Times New Roman"/>
                          <a:cs typeface="Times New Roman"/>
                        </a:rPr>
                        <a:t>Death (%)</a:t>
                      </a:r>
                      <a:endParaRPr lang="en-US" sz="1800" dirty="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dirty="0">
                          <a:solidFill>
                            <a:srgbClr val="000000"/>
                          </a:solidFill>
                          <a:effectLst/>
                          <a:latin typeface="+mj-lt"/>
                          <a:ea typeface="Times New Roman"/>
                          <a:cs typeface="Times New Roman"/>
                        </a:rPr>
                        <a:t>1%</a:t>
                      </a:r>
                      <a:endParaRPr lang="en-US" sz="1800" dirty="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dirty="0">
                          <a:solidFill>
                            <a:srgbClr val="000000"/>
                          </a:solidFill>
                          <a:effectLst/>
                          <a:latin typeface="+mj-lt"/>
                          <a:ea typeface="Times New Roman"/>
                          <a:cs typeface="Times New Roman"/>
                        </a:rPr>
                        <a:t>0%</a:t>
                      </a:r>
                      <a:endParaRPr lang="en-US" sz="1800" dirty="0">
                        <a:effectLst/>
                        <a:latin typeface="+mj-lt"/>
                        <a:ea typeface="ＭＳ 明朝"/>
                        <a:cs typeface="Times New Roman"/>
                      </a:endParaRPr>
                    </a:p>
                  </a:txBody>
                  <a:tcPr marL="68580" marR="68580" marT="0" marB="0"/>
                </a:tc>
                <a:tc>
                  <a:txBody>
                    <a:bodyPr/>
                    <a:lstStyle/>
                    <a:p>
                      <a:pPr marL="0" marR="0" algn="ctr">
                        <a:spcBef>
                          <a:spcPts val="0"/>
                        </a:spcBef>
                        <a:spcAft>
                          <a:spcPts val="0"/>
                        </a:spcAft>
                      </a:pPr>
                      <a:r>
                        <a:rPr lang="en-US" sz="1800" dirty="0">
                          <a:solidFill>
                            <a:srgbClr val="000000"/>
                          </a:solidFill>
                          <a:effectLst/>
                          <a:latin typeface="+mj-lt"/>
                          <a:ea typeface="Times New Roman"/>
                          <a:cs typeface="Times New Roman"/>
                        </a:rPr>
                        <a:t>0.41</a:t>
                      </a:r>
                      <a:endParaRPr lang="en-US" sz="1800" dirty="0">
                        <a:effectLst/>
                        <a:latin typeface="+mj-lt"/>
                        <a:ea typeface="ＭＳ 明朝"/>
                        <a:cs typeface="Times New Roman"/>
                      </a:endParaRPr>
                    </a:p>
                  </a:txBody>
                  <a:tcPr marL="68580" marR="68580" marT="0" marB="0"/>
                </a:tc>
                <a:extLst>
                  <a:ext uri="{0D108BD9-81ED-4DB2-BD59-A6C34878D82A}">
                    <a16:rowId xmlns:a16="http://schemas.microsoft.com/office/drawing/2014/main" val="10010"/>
                  </a:ext>
                </a:extLst>
              </a:tr>
            </a:tbl>
          </a:graphicData>
        </a:graphic>
      </p:graphicFrame>
      <p:sp>
        <p:nvSpPr>
          <p:cNvPr id="6" name="TextBox 5"/>
          <p:cNvSpPr txBox="1"/>
          <p:nvPr/>
        </p:nvSpPr>
        <p:spPr>
          <a:xfrm>
            <a:off x="4060493" y="6381690"/>
            <a:ext cx="5984647" cy="400110"/>
          </a:xfrm>
          <a:prstGeom prst="rect">
            <a:avLst/>
          </a:prstGeom>
          <a:noFill/>
        </p:spPr>
        <p:txBody>
          <a:bodyPr wrap="none" rtlCol="0">
            <a:spAutoFit/>
          </a:bodyPr>
          <a:lstStyle/>
          <a:p>
            <a:r>
              <a:rPr lang="en-US" b="0" i="1" dirty="0">
                <a:solidFill>
                  <a:schemeClr val="tx2"/>
                </a:solidFill>
                <a:latin typeface="+mj-lt"/>
              </a:rPr>
              <a:t>Miller and Gan et al</a:t>
            </a:r>
            <a:r>
              <a:rPr lang="en-US" b="0" i="1" dirty="0">
                <a:solidFill>
                  <a:schemeClr val="tx2"/>
                </a:solidFill>
                <a:latin typeface="+mj-lt"/>
                <a:cs typeface="Arial"/>
              </a:rPr>
              <a:t>. </a:t>
            </a:r>
            <a:r>
              <a:rPr lang="en-US" b="0" i="1" dirty="0" err="1">
                <a:solidFill>
                  <a:schemeClr val="tx2"/>
                </a:solidFill>
                <a:latin typeface="+mj-lt"/>
                <a:cs typeface="Arial"/>
              </a:rPr>
              <a:t>Anesth</a:t>
            </a:r>
            <a:r>
              <a:rPr lang="en-US" b="0" i="1" dirty="0">
                <a:solidFill>
                  <a:schemeClr val="tx2"/>
                </a:solidFill>
                <a:latin typeface="+mj-lt"/>
                <a:cs typeface="Arial"/>
              </a:rPr>
              <a:t> </a:t>
            </a:r>
            <a:r>
              <a:rPr lang="en-US" b="0" i="1" dirty="0" err="1">
                <a:solidFill>
                  <a:schemeClr val="tx2"/>
                </a:solidFill>
                <a:latin typeface="+mj-lt"/>
                <a:cs typeface="Arial"/>
              </a:rPr>
              <a:t>Analg</a:t>
            </a:r>
            <a:r>
              <a:rPr lang="en-US" b="0" i="1" dirty="0">
                <a:solidFill>
                  <a:schemeClr val="tx2"/>
                </a:solidFill>
                <a:latin typeface="+mj-lt"/>
                <a:cs typeface="Arial"/>
              </a:rPr>
              <a:t> 2014;118:1052–61</a:t>
            </a:r>
            <a:endParaRPr lang="en-US" b="0" i="1" dirty="0">
              <a:solidFill>
                <a:schemeClr val="tx2"/>
              </a:solidFill>
              <a:latin typeface="+mj-lt"/>
            </a:endParaRPr>
          </a:p>
        </p:txBody>
      </p:sp>
    </p:spTree>
    <p:extLst>
      <p:ext uri="{BB962C8B-B14F-4D97-AF65-F5344CB8AC3E}">
        <p14:creationId xmlns:p14="http://schemas.microsoft.com/office/powerpoint/2010/main" val="2026813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216E-48C5-4E43-A414-FF4C97463D22}"/>
              </a:ext>
            </a:extLst>
          </p:cNvPr>
          <p:cNvSpPr>
            <a:spLocks noGrp="1"/>
          </p:cNvSpPr>
          <p:nvPr>
            <p:ph type="title"/>
          </p:nvPr>
        </p:nvSpPr>
        <p:spPr/>
        <p:txBody>
          <a:bodyPr/>
          <a:lstStyle/>
          <a:p>
            <a:r>
              <a:rPr lang="en-US" dirty="0"/>
              <a:t>Assessment for the reduction of opioid related adverse events</a:t>
            </a:r>
            <a:br>
              <a:rPr lang="en-US" dirty="0"/>
            </a:br>
            <a:endParaRPr lang="en-US" dirty="0"/>
          </a:p>
        </p:txBody>
      </p:sp>
      <p:sp>
        <p:nvSpPr>
          <p:cNvPr id="3" name="Content Placeholder 2">
            <a:extLst>
              <a:ext uri="{FF2B5EF4-FFF2-40B4-BE49-F238E27FC236}">
                <a16:creationId xmlns:a16="http://schemas.microsoft.com/office/drawing/2014/main" id="{7FCFB40A-D51D-7148-B711-FB463E5B768F}"/>
              </a:ext>
            </a:extLst>
          </p:cNvPr>
          <p:cNvSpPr>
            <a:spLocks noGrp="1"/>
          </p:cNvSpPr>
          <p:nvPr>
            <p:ph idx="1"/>
          </p:nvPr>
        </p:nvSpPr>
        <p:spPr>
          <a:xfrm>
            <a:off x="771525" y="1828800"/>
            <a:ext cx="8743950" cy="4114800"/>
          </a:xfrm>
        </p:spPr>
        <p:txBody>
          <a:bodyPr/>
          <a:lstStyle/>
          <a:p>
            <a:pPr lvl="0"/>
            <a:r>
              <a:rPr lang="en-US" dirty="0"/>
              <a:t>Objective:</a:t>
            </a:r>
          </a:p>
          <a:p>
            <a:pPr lvl="1"/>
            <a:r>
              <a:rPr lang="en-US" dirty="0"/>
              <a:t>Incidence of postoperative vomiting</a:t>
            </a:r>
          </a:p>
          <a:p>
            <a:pPr lvl="1"/>
            <a:r>
              <a:rPr lang="en-US" dirty="0"/>
              <a:t>Time to gastrointestinal recovery</a:t>
            </a:r>
          </a:p>
          <a:p>
            <a:pPr lvl="1"/>
            <a:r>
              <a:rPr lang="en-US" dirty="0"/>
              <a:t>Need for rescue </a:t>
            </a:r>
          </a:p>
          <a:p>
            <a:pPr lvl="0"/>
            <a:r>
              <a:rPr lang="en-US" dirty="0"/>
              <a:t>Subjective:</a:t>
            </a:r>
          </a:p>
          <a:p>
            <a:pPr lvl="1"/>
            <a:r>
              <a:rPr lang="en-US" dirty="0"/>
              <a:t>Opioid-related side-effects</a:t>
            </a:r>
          </a:p>
          <a:p>
            <a:pPr lvl="1"/>
            <a:r>
              <a:rPr lang="en-US" dirty="0"/>
              <a:t>Opioid-Related Symptom Distress Scale (OR-SDS)</a:t>
            </a:r>
          </a:p>
          <a:p>
            <a:pPr lvl="1"/>
            <a:r>
              <a:rPr lang="en-US" dirty="0" err="1"/>
              <a:t>QoR</a:t>
            </a:r>
            <a:r>
              <a:rPr lang="en-US" dirty="0"/>
              <a:t> scales</a:t>
            </a:r>
          </a:p>
          <a:p>
            <a:pPr lvl="1"/>
            <a:r>
              <a:rPr lang="en-US" dirty="0" err="1"/>
              <a:t>StEP</a:t>
            </a:r>
            <a:r>
              <a:rPr lang="en-US" dirty="0"/>
              <a:t> Initiative</a:t>
            </a:r>
          </a:p>
        </p:txBody>
      </p:sp>
    </p:spTree>
    <p:extLst>
      <p:ext uri="{BB962C8B-B14F-4D97-AF65-F5344CB8AC3E}">
        <p14:creationId xmlns:p14="http://schemas.microsoft.com/office/powerpoint/2010/main" val="1206603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11867-911D-1149-B8B1-ACD75574279B}"/>
              </a:ext>
            </a:extLst>
          </p:cNvPr>
          <p:cNvPicPr>
            <a:picLocks noChangeAspect="1"/>
          </p:cNvPicPr>
          <p:nvPr/>
        </p:nvPicPr>
        <p:blipFill>
          <a:blip r:embed="rId2"/>
          <a:stretch>
            <a:fillRect/>
          </a:stretch>
        </p:blipFill>
        <p:spPr>
          <a:xfrm>
            <a:off x="266700" y="228601"/>
            <a:ext cx="9677400" cy="1906154"/>
          </a:xfrm>
          <a:prstGeom prst="rect">
            <a:avLst/>
          </a:prstGeom>
        </p:spPr>
      </p:pic>
      <p:pic>
        <p:nvPicPr>
          <p:cNvPr id="5" name="Picture 2" descr="List">
            <a:extLst>
              <a:ext uri="{FF2B5EF4-FFF2-40B4-BE49-F238E27FC236}">
                <a16:creationId xmlns:a16="http://schemas.microsoft.com/office/drawing/2014/main" id="{524D8976-72A6-2349-9E77-A028D5447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976" y="4952504"/>
            <a:ext cx="3507186" cy="86875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3669E7D0-4CBD-9C44-9BC5-7994773FC4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542" t="9932" r="18726" b="7816"/>
          <a:stretch>
            <a:fillRect/>
          </a:stretch>
        </p:blipFill>
        <p:spPr bwMode="auto">
          <a:xfrm>
            <a:off x="3125380" y="2312882"/>
            <a:ext cx="4419600" cy="420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6">
            <a:extLst>
              <a:ext uri="{FF2B5EF4-FFF2-40B4-BE49-F238E27FC236}">
                <a16:creationId xmlns:a16="http://schemas.microsoft.com/office/drawing/2014/main" id="{FB5A6492-7F03-3E44-B48F-3B52A73120E5}"/>
              </a:ext>
            </a:extLst>
          </p:cNvPr>
          <p:cNvSpPr>
            <a:spLocks noChangeArrowheads="1"/>
          </p:cNvSpPr>
          <p:nvPr/>
        </p:nvSpPr>
        <p:spPr bwMode="auto">
          <a:xfrm>
            <a:off x="5710408" y="2972668"/>
            <a:ext cx="1338092" cy="3358620"/>
          </a:xfrm>
          <a:prstGeom prst="rect">
            <a:avLst/>
          </a:prstGeom>
          <a:noFill/>
          <a:ln w="38100">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7"/>
          </a:p>
        </p:txBody>
      </p:sp>
      <p:sp>
        <p:nvSpPr>
          <p:cNvPr id="9" name="Text Box 7">
            <a:extLst>
              <a:ext uri="{FF2B5EF4-FFF2-40B4-BE49-F238E27FC236}">
                <a16:creationId xmlns:a16="http://schemas.microsoft.com/office/drawing/2014/main" id="{B5D5FA46-FF16-0F4A-AB14-4C07967065F7}"/>
              </a:ext>
            </a:extLst>
          </p:cNvPr>
          <p:cNvSpPr txBox="1">
            <a:spLocks noChangeArrowheads="1"/>
          </p:cNvSpPr>
          <p:nvPr/>
        </p:nvSpPr>
        <p:spPr bwMode="auto">
          <a:xfrm>
            <a:off x="4830838" y="6509415"/>
            <a:ext cx="5456162" cy="35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66" tIns="45733" rIns="91466" bIns="45733">
            <a:spAutoFit/>
          </a:bodyPr>
          <a:lstStyle>
            <a:lvl1pPr defTabSz="1300163">
              <a:defRPr sz="2400">
                <a:solidFill>
                  <a:schemeClr val="tx1"/>
                </a:solidFill>
                <a:latin typeface="Arial" panose="020B0604020202020204" pitchFamily="34" charset="0"/>
                <a:ea typeface="ＭＳ Ｐゴシック" panose="020B0600070205080204" pitchFamily="34" charset="-128"/>
              </a:defRPr>
            </a:lvl1pPr>
            <a:lvl2pPr marL="649288" defTabSz="1300163">
              <a:defRPr sz="2400">
                <a:solidFill>
                  <a:schemeClr val="tx1"/>
                </a:solidFill>
                <a:latin typeface="Arial" panose="020B0604020202020204" pitchFamily="34" charset="0"/>
                <a:ea typeface="ＭＳ Ｐゴシック" panose="020B0600070205080204" pitchFamily="34" charset="-128"/>
              </a:defRPr>
            </a:lvl2pPr>
            <a:lvl3pPr marL="1300163" defTabSz="1300163">
              <a:defRPr sz="2400">
                <a:solidFill>
                  <a:schemeClr val="tx1"/>
                </a:solidFill>
                <a:latin typeface="Arial" panose="020B0604020202020204" pitchFamily="34" charset="0"/>
                <a:ea typeface="ＭＳ Ｐゴシック" panose="020B0600070205080204" pitchFamily="34" charset="-128"/>
              </a:defRPr>
            </a:lvl3pPr>
            <a:lvl4pPr marL="1949450" defTabSz="1300163">
              <a:defRPr sz="2400">
                <a:solidFill>
                  <a:schemeClr val="tx1"/>
                </a:solidFill>
                <a:latin typeface="Arial" panose="020B0604020202020204" pitchFamily="34" charset="0"/>
                <a:ea typeface="ＭＳ Ｐゴシック" panose="020B0600070205080204" pitchFamily="34" charset="-128"/>
              </a:defRPr>
            </a:lvl4pPr>
            <a:lvl5pPr marL="2600325" defTabSz="1300163">
              <a:defRPr sz="2400">
                <a:solidFill>
                  <a:schemeClr val="tx1"/>
                </a:solidFill>
                <a:latin typeface="Arial" panose="020B0604020202020204" pitchFamily="34" charset="0"/>
                <a:ea typeface="ＭＳ Ｐゴシック" panose="020B0600070205080204" pitchFamily="34" charset="-128"/>
              </a:defRPr>
            </a:lvl5pPr>
            <a:lvl6pPr marL="3057525" defTabSz="13001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514725" defTabSz="13001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71925" defTabSz="13001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429125" defTabSz="13001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407" b="0" i="1" dirty="0">
                <a:solidFill>
                  <a:schemeClr val="tx2"/>
                </a:solidFill>
              </a:rPr>
              <a:t>Gan TJ, et al. </a:t>
            </a:r>
            <a:r>
              <a:rPr lang="en-US" altLang="en-US" sz="1689" b="0" i="1" dirty="0">
                <a:solidFill>
                  <a:schemeClr val="tx2"/>
                </a:solidFill>
              </a:rPr>
              <a:t>Acta </a:t>
            </a:r>
            <a:r>
              <a:rPr lang="en-US" altLang="en-US" sz="1689" b="0" i="1" dirty="0" err="1">
                <a:solidFill>
                  <a:schemeClr val="tx2"/>
                </a:solidFill>
              </a:rPr>
              <a:t>Anesthesiol</a:t>
            </a:r>
            <a:r>
              <a:rPr lang="en-US" altLang="en-US" sz="1689" b="0" i="1" dirty="0">
                <a:solidFill>
                  <a:schemeClr val="tx2"/>
                </a:solidFill>
              </a:rPr>
              <a:t> </a:t>
            </a:r>
            <a:r>
              <a:rPr lang="en-US" altLang="en-US" sz="1689" b="0" i="1" dirty="0" err="1">
                <a:solidFill>
                  <a:schemeClr val="tx2"/>
                </a:solidFill>
              </a:rPr>
              <a:t>Scand</a:t>
            </a:r>
            <a:r>
              <a:rPr lang="en-US" altLang="en-US" sz="1689" b="0" i="1" dirty="0">
                <a:solidFill>
                  <a:schemeClr val="tx2"/>
                </a:solidFill>
              </a:rPr>
              <a:t> 2004;48:1194-207 </a:t>
            </a:r>
            <a:endParaRPr lang="en-GB" altLang="en-US" sz="1689" b="0" i="1" dirty="0">
              <a:solidFill>
                <a:schemeClr val="tx2"/>
              </a:solidFill>
            </a:endParaRPr>
          </a:p>
        </p:txBody>
      </p:sp>
    </p:spTree>
    <p:extLst>
      <p:ext uri="{BB962C8B-B14F-4D97-AF65-F5344CB8AC3E}">
        <p14:creationId xmlns:p14="http://schemas.microsoft.com/office/powerpoint/2010/main" val="1792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decel="50000" fill="hold" nodeType="clickEffect">
                                  <p:stCondLst>
                                    <p:cond delay="0"/>
                                  </p:stCondLst>
                                  <p:childTnLst>
                                    <p:animMotion origin="layout" path="M -2.22222E-6 -3.33333E-6 L 0.21597 -3.33333E-6 " pathEditMode="relative" rAng="0" ptsTypes="AA">
                                      <p:cBhvr>
                                        <p:cTn id="6" dur="1000" fill="hold"/>
                                        <p:tgtEl>
                                          <p:spTgt spid="7"/>
                                        </p:tgtEl>
                                        <p:attrNameLst>
                                          <p:attrName>ppt_x</p:attrName>
                                          <p:attrName>ppt_y</p:attrName>
                                        </p:attrNameLst>
                                      </p:cBhvr>
                                      <p:rCtr x="10799" y="0"/>
                                    </p:animMotion>
                                  </p:childTnLst>
                                </p:cTn>
                              </p:par>
                              <p:par>
                                <p:cTn id="7" presetID="10" presetClass="entr" presetSubtype="0" fill="hold" nodeType="withEffect">
                                  <p:stCondLst>
                                    <p:cond delay="6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childTnLst>
                                </p:cTn>
                              </p:par>
                              <p:par>
                                <p:cTn id="10" presetID="10" presetClass="entr" presetSubtype="0" fill="hold" nodeType="withEffect">
                                  <p:stCondLst>
                                    <p:cond delay="6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par>
                                <p:cTn id="13" presetID="64" presetClass="path" presetSubtype="0" fill="hold" nodeType="withEffect">
                                  <p:stCondLst>
                                    <p:cond delay="600"/>
                                  </p:stCondLst>
                                  <p:childTnLst>
                                    <p:animMotion origin="layout" path="M 0 3.33333E-6 L 0 -1.7 " pathEditMode="relative" rAng="0" ptsTypes="AA">
                                      <p:cBhvr>
                                        <p:cTn id="14" dur="12900" fill="hold"/>
                                        <p:tgtEl>
                                          <p:spTgt spid="5"/>
                                        </p:tgtEl>
                                        <p:attrNameLst>
                                          <p:attrName>ppt_x</p:attrName>
                                          <p:attrName>ppt_y</p:attrName>
                                        </p:attrNameLst>
                                      </p:cBhvr>
                                      <p:rCtr x="0" y="-85000"/>
                                    </p:animMotion>
                                  </p:childTnLst>
                                </p:cTn>
                              </p:par>
                              <p:par>
                                <p:cTn id="15" presetID="10" presetClass="exit" presetSubtype="0" fill="hold" nodeType="withEffect">
                                  <p:stCondLst>
                                    <p:cond delay="11000"/>
                                  </p:stCondLst>
                                  <p:childTnLst>
                                    <p:animEffect transition="out" filter="fade">
                                      <p:cBhvr>
                                        <p:cTn id="16" dur="2500"/>
                                        <p:tgtEl>
                                          <p:spTgt spid="5"/>
                                        </p:tgtEl>
                                      </p:cBhvr>
                                    </p:animEffect>
                                    <p:set>
                                      <p:cBhvr>
                                        <p:cTn id="17" dur="1" fill="hold">
                                          <p:stCondLst>
                                            <p:cond delay="2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CCC8D4-4E56-4E42-8E6C-04297D81F151}"/>
              </a:ext>
            </a:extLst>
          </p:cNvPr>
          <p:cNvPicPr>
            <a:picLocks noChangeAspect="1"/>
          </p:cNvPicPr>
          <p:nvPr/>
        </p:nvPicPr>
        <p:blipFill>
          <a:blip r:embed="rId2"/>
          <a:stretch>
            <a:fillRect/>
          </a:stretch>
        </p:blipFill>
        <p:spPr>
          <a:xfrm>
            <a:off x="495300" y="2984462"/>
            <a:ext cx="9372600" cy="3253989"/>
          </a:xfrm>
          <a:prstGeom prst="rect">
            <a:avLst/>
          </a:prstGeom>
        </p:spPr>
      </p:pic>
      <p:pic>
        <p:nvPicPr>
          <p:cNvPr id="4" name="Picture 3">
            <a:extLst>
              <a:ext uri="{FF2B5EF4-FFF2-40B4-BE49-F238E27FC236}">
                <a16:creationId xmlns:a16="http://schemas.microsoft.com/office/drawing/2014/main" id="{79C99A7F-5FC9-D349-AB1B-B1C847456CB6}"/>
              </a:ext>
            </a:extLst>
          </p:cNvPr>
          <p:cNvPicPr>
            <a:picLocks noChangeAspect="1"/>
          </p:cNvPicPr>
          <p:nvPr/>
        </p:nvPicPr>
        <p:blipFill>
          <a:blip r:embed="rId3"/>
          <a:stretch>
            <a:fillRect/>
          </a:stretch>
        </p:blipFill>
        <p:spPr>
          <a:xfrm>
            <a:off x="342900" y="457200"/>
            <a:ext cx="9601200" cy="1960359"/>
          </a:xfrm>
          <a:prstGeom prst="rect">
            <a:avLst/>
          </a:prstGeom>
        </p:spPr>
      </p:pic>
      <p:sp>
        <p:nvSpPr>
          <p:cNvPr id="5" name="TextBox 4">
            <a:extLst>
              <a:ext uri="{FF2B5EF4-FFF2-40B4-BE49-F238E27FC236}">
                <a16:creationId xmlns:a16="http://schemas.microsoft.com/office/drawing/2014/main" id="{90650389-D708-544D-984F-B2FA6D2397F4}"/>
              </a:ext>
            </a:extLst>
          </p:cNvPr>
          <p:cNvSpPr txBox="1"/>
          <p:nvPr/>
        </p:nvSpPr>
        <p:spPr>
          <a:xfrm>
            <a:off x="3524816" y="6437446"/>
            <a:ext cx="6462858" cy="400110"/>
          </a:xfrm>
          <a:prstGeom prst="rect">
            <a:avLst/>
          </a:prstGeom>
          <a:noFill/>
        </p:spPr>
        <p:txBody>
          <a:bodyPr wrap="none" rtlCol="0">
            <a:spAutoFit/>
          </a:bodyPr>
          <a:lstStyle/>
          <a:p>
            <a:r>
              <a:rPr lang="en-US" b="0" i="1" dirty="0">
                <a:solidFill>
                  <a:schemeClr val="tx2"/>
                </a:solidFill>
              </a:rPr>
              <a:t>Gan TJ et al. Acta </a:t>
            </a:r>
            <a:r>
              <a:rPr lang="en-US" b="0" i="1" dirty="0" err="1">
                <a:solidFill>
                  <a:schemeClr val="tx2"/>
                </a:solidFill>
              </a:rPr>
              <a:t>Anaesthesiol</a:t>
            </a:r>
            <a:r>
              <a:rPr lang="en-US" b="0" i="1" dirty="0">
                <a:solidFill>
                  <a:schemeClr val="tx2"/>
                </a:solidFill>
              </a:rPr>
              <a:t> </a:t>
            </a:r>
            <a:r>
              <a:rPr lang="en-US" b="0" i="1" dirty="0" err="1">
                <a:solidFill>
                  <a:schemeClr val="tx2"/>
                </a:solidFill>
              </a:rPr>
              <a:t>Scand</a:t>
            </a:r>
            <a:r>
              <a:rPr lang="en-US" b="0" i="1" dirty="0">
                <a:solidFill>
                  <a:schemeClr val="tx2"/>
                </a:solidFill>
              </a:rPr>
              <a:t> 2004; 48: 1194—1207</a:t>
            </a:r>
          </a:p>
        </p:txBody>
      </p:sp>
    </p:spTree>
    <p:extLst>
      <p:ext uri="{BB962C8B-B14F-4D97-AF65-F5344CB8AC3E}">
        <p14:creationId xmlns:p14="http://schemas.microsoft.com/office/powerpoint/2010/main" val="880575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4EF3BD-83F0-0D4C-BE90-4C846A627986}"/>
              </a:ext>
            </a:extLst>
          </p:cNvPr>
          <p:cNvPicPr>
            <a:picLocks noChangeAspect="1"/>
          </p:cNvPicPr>
          <p:nvPr/>
        </p:nvPicPr>
        <p:blipFill>
          <a:blip r:embed="rId2"/>
          <a:stretch>
            <a:fillRect/>
          </a:stretch>
        </p:blipFill>
        <p:spPr>
          <a:xfrm>
            <a:off x="2476500" y="2133600"/>
            <a:ext cx="6210300" cy="4252097"/>
          </a:xfrm>
          <a:prstGeom prst="rect">
            <a:avLst/>
          </a:prstGeom>
        </p:spPr>
      </p:pic>
      <p:pic>
        <p:nvPicPr>
          <p:cNvPr id="4" name="Picture 3">
            <a:extLst>
              <a:ext uri="{FF2B5EF4-FFF2-40B4-BE49-F238E27FC236}">
                <a16:creationId xmlns:a16="http://schemas.microsoft.com/office/drawing/2014/main" id="{81CC85CA-8899-AC40-B59A-AF3B8DF349F1}"/>
              </a:ext>
            </a:extLst>
          </p:cNvPr>
          <p:cNvPicPr>
            <a:picLocks noChangeAspect="1"/>
          </p:cNvPicPr>
          <p:nvPr/>
        </p:nvPicPr>
        <p:blipFill>
          <a:blip r:embed="rId3"/>
          <a:stretch>
            <a:fillRect/>
          </a:stretch>
        </p:blipFill>
        <p:spPr>
          <a:xfrm>
            <a:off x="266700" y="228600"/>
            <a:ext cx="9753600" cy="1527349"/>
          </a:xfrm>
          <a:prstGeom prst="rect">
            <a:avLst/>
          </a:prstGeom>
        </p:spPr>
      </p:pic>
      <p:sp>
        <p:nvSpPr>
          <p:cNvPr id="5" name="TextBox 4">
            <a:extLst>
              <a:ext uri="{FF2B5EF4-FFF2-40B4-BE49-F238E27FC236}">
                <a16:creationId xmlns:a16="http://schemas.microsoft.com/office/drawing/2014/main" id="{A422FEE0-6EF9-F64E-BE94-F340492601BB}"/>
              </a:ext>
            </a:extLst>
          </p:cNvPr>
          <p:cNvSpPr txBox="1"/>
          <p:nvPr/>
        </p:nvSpPr>
        <p:spPr>
          <a:xfrm>
            <a:off x="4629008" y="6457890"/>
            <a:ext cx="5658921" cy="400110"/>
          </a:xfrm>
          <a:prstGeom prst="rect">
            <a:avLst/>
          </a:prstGeom>
          <a:noFill/>
        </p:spPr>
        <p:txBody>
          <a:bodyPr wrap="none" rtlCol="0">
            <a:spAutoFit/>
          </a:bodyPr>
          <a:lstStyle/>
          <a:p>
            <a:r>
              <a:rPr lang="en-US" b="0" i="1" dirty="0">
                <a:solidFill>
                  <a:schemeClr val="tx2"/>
                </a:solidFill>
              </a:rPr>
              <a:t>Chan KS et al. </a:t>
            </a:r>
            <a:r>
              <a:rPr lang="en-US" b="0" i="1" dirty="0" err="1">
                <a:solidFill>
                  <a:schemeClr val="tx2"/>
                </a:solidFill>
              </a:rPr>
              <a:t>Qual</a:t>
            </a:r>
            <a:r>
              <a:rPr lang="en-US" b="0" i="1" dirty="0">
                <a:solidFill>
                  <a:schemeClr val="tx2"/>
                </a:solidFill>
              </a:rPr>
              <a:t> Life Res (2009) 18:1331–1340</a:t>
            </a:r>
          </a:p>
        </p:txBody>
      </p:sp>
    </p:spTree>
    <p:extLst>
      <p:ext uri="{BB962C8B-B14F-4D97-AF65-F5344CB8AC3E}">
        <p14:creationId xmlns:p14="http://schemas.microsoft.com/office/powerpoint/2010/main" val="2381001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47DE2E-0BAA-EE44-83BE-C2A20C384DD3}"/>
              </a:ext>
            </a:extLst>
          </p:cNvPr>
          <p:cNvPicPr>
            <a:picLocks noChangeAspect="1"/>
          </p:cNvPicPr>
          <p:nvPr/>
        </p:nvPicPr>
        <p:blipFill>
          <a:blip r:embed="rId2"/>
          <a:stretch>
            <a:fillRect/>
          </a:stretch>
        </p:blipFill>
        <p:spPr>
          <a:xfrm>
            <a:off x="3771900" y="2209800"/>
            <a:ext cx="2948378" cy="4468349"/>
          </a:xfrm>
          <a:prstGeom prst="rect">
            <a:avLst/>
          </a:prstGeom>
        </p:spPr>
      </p:pic>
      <p:pic>
        <p:nvPicPr>
          <p:cNvPr id="4" name="Picture 3">
            <a:extLst>
              <a:ext uri="{FF2B5EF4-FFF2-40B4-BE49-F238E27FC236}">
                <a16:creationId xmlns:a16="http://schemas.microsoft.com/office/drawing/2014/main" id="{CA1FC712-1AA2-4A42-81E6-D12C94ACCDBE}"/>
              </a:ext>
            </a:extLst>
          </p:cNvPr>
          <p:cNvPicPr>
            <a:picLocks noChangeAspect="1"/>
          </p:cNvPicPr>
          <p:nvPr/>
        </p:nvPicPr>
        <p:blipFill>
          <a:blip r:embed="rId3"/>
          <a:stretch>
            <a:fillRect/>
          </a:stretch>
        </p:blipFill>
        <p:spPr>
          <a:xfrm>
            <a:off x="342900" y="304800"/>
            <a:ext cx="9525000" cy="1685359"/>
          </a:xfrm>
          <a:prstGeom prst="rect">
            <a:avLst/>
          </a:prstGeom>
        </p:spPr>
      </p:pic>
    </p:spTree>
    <p:extLst>
      <p:ext uri="{BB962C8B-B14F-4D97-AF65-F5344CB8AC3E}">
        <p14:creationId xmlns:p14="http://schemas.microsoft.com/office/powerpoint/2010/main" val="645925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04F9E0-4618-1F4B-95D1-D725FE9B34E8}"/>
              </a:ext>
            </a:extLst>
          </p:cNvPr>
          <p:cNvPicPr>
            <a:picLocks noChangeAspect="1"/>
          </p:cNvPicPr>
          <p:nvPr/>
        </p:nvPicPr>
        <p:blipFill>
          <a:blip r:embed="rId2"/>
          <a:stretch>
            <a:fillRect/>
          </a:stretch>
        </p:blipFill>
        <p:spPr>
          <a:xfrm rot="5400000">
            <a:off x="4076700" y="-111807"/>
            <a:ext cx="2133601" cy="9756860"/>
          </a:xfrm>
          <a:prstGeom prst="rect">
            <a:avLst/>
          </a:prstGeom>
        </p:spPr>
      </p:pic>
      <p:pic>
        <p:nvPicPr>
          <p:cNvPr id="4" name="Picture 3">
            <a:extLst>
              <a:ext uri="{FF2B5EF4-FFF2-40B4-BE49-F238E27FC236}">
                <a16:creationId xmlns:a16="http://schemas.microsoft.com/office/drawing/2014/main" id="{34FD6DBA-CC70-8A47-B724-1264E60E99EC}"/>
              </a:ext>
            </a:extLst>
          </p:cNvPr>
          <p:cNvPicPr>
            <a:picLocks noChangeAspect="1"/>
          </p:cNvPicPr>
          <p:nvPr/>
        </p:nvPicPr>
        <p:blipFill>
          <a:blip r:embed="rId3"/>
          <a:stretch>
            <a:fillRect/>
          </a:stretch>
        </p:blipFill>
        <p:spPr>
          <a:xfrm>
            <a:off x="342900" y="457200"/>
            <a:ext cx="9601200" cy="2751446"/>
          </a:xfrm>
          <a:prstGeom prst="rect">
            <a:avLst/>
          </a:prstGeom>
        </p:spPr>
      </p:pic>
      <p:sp>
        <p:nvSpPr>
          <p:cNvPr id="5" name="TextBox 4">
            <a:extLst>
              <a:ext uri="{FF2B5EF4-FFF2-40B4-BE49-F238E27FC236}">
                <a16:creationId xmlns:a16="http://schemas.microsoft.com/office/drawing/2014/main" id="{0F8BED31-2835-4749-9CB9-474E872FD678}"/>
              </a:ext>
            </a:extLst>
          </p:cNvPr>
          <p:cNvSpPr txBox="1"/>
          <p:nvPr/>
        </p:nvSpPr>
        <p:spPr>
          <a:xfrm>
            <a:off x="4381500" y="6324600"/>
            <a:ext cx="5725350" cy="400110"/>
          </a:xfrm>
          <a:prstGeom prst="rect">
            <a:avLst/>
          </a:prstGeom>
          <a:noFill/>
        </p:spPr>
        <p:txBody>
          <a:bodyPr wrap="none" rtlCol="0">
            <a:spAutoFit/>
          </a:bodyPr>
          <a:lstStyle/>
          <a:p>
            <a:r>
              <a:rPr lang="en-US" b="0" i="1" dirty="0">
                <a:solidFill>
                  <a:schemeClr val="tx2"/>
                </a:solidFill>
              </a:rPr>
              <a:t>Myles PS et al. Br J </a:t>
            </a:r>
            <a:r>
              <a:rPr lang="en-US" b="0" i="1" dirty="0" err="1">
                <a:solidFill>
                  <a:schemeClr val="tx2"/>
                </a:solidFill>
              </a:rPr>
              <a:t>Anaesthesia</a:t>
            </a:r>
            <a:r>
              <a:rPr lang="en-US" b="0" i="1" dirty="0">
                <a:solidFill>
                  <a:schemeClr val="tx2"/>
                </a:solidFill>
              </a:rPr>
              <a:t>, 2018;120:705-711</a:t>
            </a:r>
          </a:p>
        </p:txBody>
      </p:sp>
    </p:spTree>
    <p:extLst>
      <p:ext uri="{BB962C8B-B14F-4D97-AF65-F5344CB8AC3E}">
        <p14:creationId xmlns:p14="http://schemas.microsoft.com/office/powerpoint/2010/main" val="1453537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53" y="434976"/>
            <a:ext cx="9483328" cy="842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375812" name="Text Box 4"/>
          <p:cNvSpPr txBox="1">
            <a:spLocks noChangeArrowheads="1"/>
          </p:cNvSpPr>
          <p:nvPr/>
        </p:nvSpPr>
        <p:spPr bwMode="auto">
          <a:xfrm>
            <a:off x="433984" y="3927476"/>
            <a:ext cx="933866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b="1">
                <a:solidFill>
                  <a:schemeClr val="tx1"/>
                </a:solidFill>
                <a:latin typeface="Arial" charset="0"/>
                <a:ea typeface="ＭＳ Ｐゴシック" charset="0"/>
                <a:cs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a:spcBef>
                <a:spcPct val="50000"/>
              </a:spcBef>
              <a:defRPr/>
            </a:pPr>
            <a:r>
              <a:rPr lang="ja-JP" altLang="en-US" sz="2800" dirty="0">
                <a:latin typeface="+mj-lt"/>
              </a:rPr>
              <a:t>“</a:t>
            </a:r>
            <a:r>
              <a:rPr lang="en-US" altLang="ja-JP" sz="2800" dirty="0">
                <a:latin typeface="+mj-lt"/>
              </a:rPr>
              <a:t>Whenever possible, anesthesiologists should employ multimodal pain management therapy. Unless contraindicated, all patients should receive an around-the-clock regimen of NSAIDs, </a:t>
            </a:r>
            <a:r>
              <a:rPr lang="en-US" altLang="ja-JP" sz="2800" dirty="0" err="1">
                <a:latin typeface="+mj-lt"/>
              </a:rPr>
              <a:t>coxibs</a:t>
            </a:r>
            <a:r>
              <a:rPr lang="en-US" altLang="ja-JP" sz="2800" dirty="0">
                <a:latin typeface="+mj-lt"/>
              </a:rPr>
              <a:t>, or acetaminophen.</a:t>
            </a:r>
            <a:r>
              <a:rPr lang="ja-JP" altLang="en-US" sz="2800" dirty="0">
                <a:latin typeface="+mj-lt"/>
              </a:rPr>
              <a:t>”</a:t>
            </a:r>
            <a:endParaRPr lang="en-US" sz="2800" dirty="0">
              <a:latin typeface="+mj-lt"/>
            </a:endParaRPr>
          </a:p>
        </p:txBody>
      </p:sp>
      <p:sp>
        <p:nvSpPr>
          <p:cNvPr id="375813" name="Text Box 5"/>
          <p:cNvSpPr txBox="1">
            <a:spLocks noChangeArrowheads="1"/>
          </p:cNvSpPr>
          <p:nvPr/>
        </p:nvSpPr>
        <p:spPr bwMode="auto">
          <a:xfrm>
            <a:off x="1255515" y="6348414"/>
            <a:ext cx="8749307"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r">
              <a:spcBef>
                <a:spcPct val="50000"/>
              </a:spcBef>
              <a:defRPr/>
            </a:pPr>
            <a:r>
              <a:rPr lang="en-US" sz="1600" b="0" i="1" dirty="0">
                <a:solidFill>
                  <a:srgbClr val="FFFF00"/>
                </a:solidFill>
              </a:rPr>
              <a:t>ASA Task Force on Acute Pain Management. Anesthesiology. 2012;116:248–73</a:t>
            </a:r>
          </a:p>
        </p:txBody>
      </p:sp>
      <p:pic>
        <p:nvPicPr>
          <p:cNvPr id="5325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219" y="1624013"/>
            <a:ext cx="91582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522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7A35D-9CEF-704B-B6CC-BA09CBA855DC}"/>
              </a:ext>
            </a:extLst>
          </p:cNvPr>
          <p:cNvSpPr>
            <a:spLocks noGrp="1"/>
          </p:cNvSpPr>
          <p:nvPr>
            <p:ph type="title"/>
          </p:nvPr>
        </p:nvSpPr>
        <p:spPr>
          <a:xfrm>
            <a:off x="771525" y="2209800"/>
            <a:ext cx="8743950" cy="1143000"/>
          </a:xfrm>
        </p:spPr>
        <p:txBody>
          <a:bodyPr/>
          <a:lstStyle/>
          <a:p>
            <a:r>
              <a:rPr lang="en-US" sz="11500" dirty="0"/>
              <a:t>Questions</a:t>
            </a:r>
          </a:p>
        </p:txBody>
      </p:sp>
      <p:sp>
        <p:nvSpPr>
          <p:cNvPr id="3" name="Content Placeholder 2">
            <a:extLst>
              <a:ext uri="{FF2B5EF4-FFF2-40B4-BE49-F238E27FC236}">
                <a16:creationId xmlns:a16="http://schemas.microsoft.com/office/drawing/2014/main" id="{93B790BE-544B-264A-9E8E-15D9C5177FC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11430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766168" y="271463"/>
            <a:ext cx="8483203" cy="1143000"/>
          </a:xfrm>
          <a:noFill/>
        </p:spPr>
        <p:txBody>
          <a:bodyPr anchor="ctr" anchorCtr="0"/>
          <a:lstStyle/>
          <a:p>
            <a:pPr eaLnBrk="1" hangingPunct="1"/>
            <a:r>
              <a:rPr lang="en-US" sz="3600" dirty="0">
                <a:ea typeface="ＭＳ Ｐゴシック" charset="0"/>
                <a:cs typeface="ＭＳ Ｐゴシック" charset="0"/>
              </a:rPr>
              <a:t>Side Effects </a:t>
            </a:r>
            <a:r>
              <a:rPr lang="en-US" sz="3600" dirty="0" err="1">
                <a:ea typeface="ＭＳ Ｐゴシック" charset="0"/>
                <a:cs typeface="ＭＳ Ｐゴシック" charset="0"/>
              </a:rPr>
              <a:t>Postsurgery</a:t>
            </a:r>
            <a:r>
              <a:rPr lang="en-US" sz="3600" dirty="0">
                <a:ea typeface="ＭＳ Ｐゴシック" charset="0"/>
                <a:cs typeface="ＭＳ Ｐゴシック" charset="0"/>
              </a:rPr>
              <a:t> </a:t>
            </a:r>
            <a:br>
              <a:rPr lang="en-US" sz="3600" dirty="0">
                <a:ea typeface="ＭＳ Ｐゴシック" charset="0"/>
                <a:cs typeface="ＭＳ Ｐゴシック" charset="0"/>
              </a:rPr>
            </a:br>
            <a:r>
              <a:rPr lang="en-US" sz="2800" dirty="0">
                <a:ea typeface="ＭＳ Ｐゴシック" charset="0"/>
                <a:cs typeface="ＭＳ Ｐゴシック" charset="0"/>
              </a:rPr>
              <a:t>Up to Two Weeks</a:t>
            </a:r>
            <a:endParaRPr lang="en-US" sz="3600" dirty="0">
              <a:ea typeface="ＭＳ Ｐゴシック" charset="0"/>
              <a:cs typeface="ＭＳ Ｐゴシック" charset="0"/>
            </a:endParaRPr>
          </a:p>
        </p:txBody>
      </p:sp>
      <p:graphicFrame>
        <p:nvGraphicFramePr>
          <p:cNvPr id="2" name="Object 2"/>
          <p:cNvGraphicFramePr>
            <a:graphicFrameLocks noGrp="1"/>
          </p:cNvGraphicFramePr>
          <p:nvPr>
            <p:ph type="chart" idx="1"/>
            <p:extLst>
              <p:ext uri="{D42A27DB-BD31-4B8C-83A1-F6EECF244321}">
                <p14:modId xmlns:p14="http://schemas.microsoft.com/office/powerpoint/2010/main" val="1060414522"/>
              </p:ext>
            </p:extLst>
          </p:nvPr>
        </p:nvGraphicFramePr>
        <p:xfrm>
          <a:off x="393700" y="1754189"/>
          <a:ext cx="9499600" cy="4721225"/>
        </p:xfrm>
        <a:graphic>
          <a:graphicData uri="http://schemas.openxmlformats.org/drawingml/2006/chart">
            <c:chart xmlns:c="http://schemas.openxmlformats.org/drawingml/2006/chart" xmlns:r="http://schemas.openxmlformats.org/officeDocument/2006/relationships" r:id="rId3"/>
          </a:graphicData>
        </a:graphic>
      </p:graphicFrame>
      <p:sp>
        <p:nvSpPr>
          <p:cNvPr id="51203" name="Text Box 5"/>
          <p:cNvSpPr txBox="1">
            <a:spLocks noChangeArrowheads="1"/>
          </p:cNvSpPr>
          <p:nvPr/>
        </p:nvSpPr>
        <p:spPr bwMode="auto">
          <a:xfrm>
            <a:off x="3729206" y="6324601"/>
            <a:ext cx="58807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2000" b="0" i="1" dirty="0" err="1">
                <a:solidFill>
                  <a:schemeClr val="tx2"/>
                </a:solidFill>
                <a:latin typeface="Times" charset="0"/>
                <a:cs typeface="Times New Roman" charset="0"/>
              </a:rPr>
              <a:t>Apfelbaum</a:t>
            </a:r>
            <a:r>
              <a:rPr lang="en-US" sz="2000" b="0" i="1" dirty="0">
                <a:solidFill>
                  <a:schemeClr val="tx2"/>
                </a:solidFill>
                <a:latin typeface="Times" charset="0"/>
                <a:cs typeface="Times New Roman" charset="0"/>
              </a:rPr>
              <a:t>, Gan et al. </a:t>
            </a:r>
            <a:r>
              <a:rPr lang="en-US" sz="2000" b="0" i="1" dirty="0" err="1">
                <a:solidFill>
                  <a:schemeClr val="tx2"/>
                </a:solidFill>
                <a:latin typeface="Times" charset="0"/>
                <a:cs typeface="Times New Roman" charset="0"/>
              </a:rPr>
              <a:t>Anesth</a:t>
            </a:r>
            <a:r>
              <a:rPr lang="en-US" sz="2000" b="0" i="1" dirty="0">
                <a:solidFill>
                  <a:schemeClr val="tx2"/>
                </a:solidFill>
                <a:latin typeface="Times" charset="0"/>
                <a:cs typeface="Times New Roman" charset="0"/>
              </a:rPr>
              <a:t> </a:t>
            </a:r>
            <a:r>
              <a:rPr lang="en-US" sz="2000" b="0" i="1" dirty="0" err="1">
                <a:solidFill>
                  <a:schemeClr val="tx2"/>
                </a:solidFill>
                <a:latin typeface="Times" charset="0"/>
                <a:cs typeface="Times New Roman" charset="0"/>
              </a:rPr>
              <a:t>Analg</a:t>
            </a:r>
            <a:r>
              <a:rPr lang="en-US" sz="2000" b="0" i="1" dirty="0">
                <a:solidFill>
                  <a:schemeClr val="tx2"/>
                </a:solidFill>
                <a:latin typeface="Times" charset="0"/>
                <a:cs typeface="Times New Roman" charset="0"/>
              </a:rPr>
              <a:t> 2003; </a:t>
            </a:r>
            <a:r>
              <a:rPr lang="en-US" sz="2000" b="0" i="1" dirty="0">
                <a:solidFill>
                  <a:schemeClr val="tx2"/>
                </a:solidFill>
                <a:latin typeface="Times New Roman" charset="0"/>
                <a:cs typeface="Times New Roman" charset="0"/>
              </a:rPr>
              <a:t>97:534-40</a:t>
            </a:r>
            <a:endParaRPr lang="en-US" sz="2000" b="0" i="1" dirty="0">
              <a:solidFill>
                <a:schemeClr val="tx2"/>
              </a:solidFill>
              <a:latin typeface="Times" charset="0"/>
              <a:cs typeface="Times New Roman" charset="0"/>
            </a:endParaRPr>
          </a:p>
        </p:txBody>
      </p:sp>
    </p:spTree>
    <p:extLst>
      <p:ext uri="{BB962C8B-B14F-4D97-AF65-F5344CB8AC3E}">
        <p14:creationId xmlns:p14="http://schemas.microsoft.com/office/powerpoint/2010/main" val="3457562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325ED7C5-4960-0643-BD9B-912F8568CDAA}"/>
              </a:ext>
            </a:extLst>
          </p:cNvPr>
          <p:cNvSpPr txBox="1">
            <a:spLocks/>
          </p:cNvSpPr>
          <p:nvPr/>
        </p:nvSpPr>
        <p:spPr bwMode="auto">
          <a:xfrm>
            <a:off x="9471025" y="6238875"/>
            <a:ext cx="355600" cy="3889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ctr" rtl="0" eaLnBrk="0" fontAlgn="base" hangingPunct="0">
              <a:spcBef>
                <a:spcPct val="0"/>
              </a:spcBef>
              <a:spcAft>
                <a:spcPct val="0"/>
              </a:spcAft>
              <a:defRPr sz="2000" b="1" kern="1200">
                <a:solidFill>
                  <a:schemeClr val="tx1"/>
                </a:solidFill>
                <a:latin typeface="Arial" charset="0"/>
                <a:ea typeface="Arial" charset="0"/>
                <a:cs typeface="Arial" charset="0"/>
              </a:defRPr>
            </a:lvl1pPr>
            <a:lvl2pPr marL="742950" indent="-285750" algn="ctr" rtl="0" eaLnBrk="0" fontAlgn="base" hangingPunct="0">
              <a:spcBef>
                <a:spcPct val="0"/>
              </a:spcBef>
              <a:spcAft>
                <a:spcPct val="0"/>
              </a:spcAft>
              <a:defRPr sz="2000" b="1" kern="1200">
                <a:solidFill>
                  <a:schemeClr val="tx1"/>
                </a:solidFill>
                <a:latin typeface="Arial" charset="0"/>
                <a:ea typeface="Arial" charset="0"/>
                <a:cs typeface="Arial" charset="0"/>
              </a:defRPr>
            </a:lvl2pPr>
            <a:lvl3pPr marL="1143000" indent="-228600" algn="ctr" rtl="0" eaLnBrk="0" fontAlgn="base" hangingPunct="0">
              <a:spcBef>
                <a:spcPct val="0"/>
              </a:spcBef>
              <a:spcAft>
                <a:spcPct val="0"/>
              </a:spcAft>
              <a:defRPr sz="2000" b="1" kern="1200">
                <a:solidFill>
                  <a:schemeClr val="tx1"/>
                </a:solidFill>
                <a:latin typeface="Arial" charset="0"/>
                <a:ea typeface="Arial" charset="0"/>
                <a:cs typeface="Arial" charset="0"/>
              </a:defRPr>
            </a:lvl3pPr>
            <a:lvl4pPr marL="1600200" indent="-228600" algn="ctr" rtl="0" eaLnBrk="0" fontAlgn="base" hangingPunct="0">
              <a:spcBef>
                <a:spcPct val="0"/>
              </a:spcBef>
              <a:spcAft>
                <a:spcPct val="0"/>
              </a:spcAft>
              <a:defRPr sz="2000" b="1" kern="1200">
                <a:solidFill>
                  <a:schemeClr val="tx1"/>
                </a:solidFill>
                <a:latin typeface="Arial" charset="0"/>
                <a:ea typeface="Arial" charset="0"/>
                <a:cs typeface="Arial" charset="0"/>
              </a:defRPr>
            </a:lvl4pPr>
            <a:lvl5pPr marL="2057400" indent="-228600" algn="ctr" rtl="0" eaLnBrk="0" fontAlgn="base" hangingPunct="0">
              <a:spcBef>
                <a:spcPct val="0"/>
              </a:spcBef>
              <a:spcAft>
                <a:spcPct val="0"/>
              </a:spcAft>
              <a:defRPr sz="2000" b="1" kern="1200">
                <a:solidFill>
                  <a:schemeClr val="tx1"/>
                </a:solidFill>
                <a:latin typeface="Arial" charset="0"/>
                <a:ea typeface="Arial" charset="0"/>
                <a:cs typeface="Arial" charset="0"/>
              </a:defRPr>
            </a:lvl5pPr>
            <a:lvl6pPr marL="2514600" indent="-228600" algn="l" defTabSz="457200" rtl="0" eaLnBrk="0" fontAlgn="base" latinLnBrk="0" hangingPunct="0">
              <a:spcBef>
                <a:spcPct val="0"/>
              </a:spcBef>
              <a:spcAft>
                <a:spcPct val="0"/>
              </a:spcAft>
              <a:defRPr sz="2000" b="1" kern="1200">
                <a:solidFill>
                  <a:schemeClr val="tx1"/>
                </a:solidFill>
                <a:latin typeface="Arial" charset="0"/>
                <a:ea typeface="Arial" charset="0"/>
                <a:cs typeface="Arial" charset="0"/>
              </a:defRPr>
            </a:lvl6pPr>
            <a:lvl7pPr marL="2971800" indent="-228600" algn="l" defTabSz="457200" rtl="0" eaLnBrk="0" fontAlgn="base" latinLnBrk="0" hangingPunct="0">
              <a:spcBef>
                <a:spcPct val="0"/>
              </a:spcBef>
              <a:spcAft>
                <a:spcPct val="0"/>
              </a:spcAft>
              <a:defRPr sz="2000" b="1" kern="1200">
                <a:solidFill>
                  <a:schemeClr val="tx1"/>
                </a:solidFill>
                <a:latin typeface="Arial" charset="0"/>
                <a:ea typeface="Arial" charset="0"/>
                <a:cs typeface="Arial" charset="0"/>
              </a:defRPr>
            </a:lvl7pPr>
            <a:lvl8pPr marL="3429000" indent="-228600" algn="l" defTabSz="457200" rtl="0" eaLnBrk="0" fontAlgn="base" latinLnBrk="0" hangingPunct="0">
              <a:spcBef>
                <a:spcPct val="0"/>
              </a:spcBef>
              <a:spcAft>
                <a:spcPct val="0"/>
              </a:spcAft>
              <a:defRPr sz="2000" b="1" kern="1200">
                <a:solidFill>
                  <a:schemeClr val="tx1"/>
                </a:solidFill>
                <a:latin typeface="Arial" charset="0"/>
                <a:ea typeface="Arial" charset="0"/>
                <a:cs typeface="Arial" charset="0"/>
              </a:defRPr>
            </a:lvl8pPr>
            <a:lvl9pPr marL="3886200" indent="-228600" algn="l" defTabSz="457200" rtl="0" eaLnBrk="0" fontAlgn="base" latinLnBrk="0" hangingPunct="0">
              <a:spcBef>
                <a:spcPct val="0"/>
              </a:spcBef>
              <a:spcAft>
                <a:spcPct val="0"/>
              </a:spcAft>
              <a:defRPr sz="2000" b="1" kern="1200">
                <a:solidFill>
                  <a:schemeClr val="tx1"/>
                </a:solidFill>
                <a:latin typeface="Arial" charset="0"/>
                <a:ea typeface="Arial" charset="0"/>
                <a:cs typeface="Arial" charset="0"/>
              </a:defRPr>
            </a:lvl9pPr>
          </a:lstStyle>
          <a:p>
            <a:fld id="{355D53B5-3E95-0B43-B906-FF74FAF1F62D}" type="slidenum">
              <a:rPr lang="en-US" altLang="en-US" smtClean="0">
                <a:solidFill>
                  <a:srgbClr val="595959"/>
                </a:solidFill>
                <a:latin typeface="Arial Narrow" charset="0"/>
              </a:rPr>
              <a:pPr/>
              <a:t>4</a:t>
            </a:fld>
            <a:endParaRPr lang="en-US" altLang="en-US">
              <a:solidFill>
                <a:srgbClr val="595959"/>
              </a:solidFill>
              <a:latin typeface="Arial Narrow" charset="0"/>
            </a:endParaRPr>
          </a:p>
        </p:txBody>
      </p:sp>
      <p:sp>
        <p:nvSpPr>
          <p:cNvPr id="3" name="Text Placeholder 52">
            <a:extLst>
              <a:ext uri="{FF2B5EF4-FFF2-40B4-BE49-F238E27FC236}">
                <a16:creationId xmlns:a16="http://schemas.microsoft.com/office/drawing/2014/main" id="{4FDB5ECA-2866-BB40-8F28-5BAB9E010949}"/>
              </a:ext>
            </a:extLst>
          </p:cNvPr>
          <p:cNvSpPr txBox="1">
            <a:spLocks/>
          </p:cNvSpPr>
          <p:nvPr/>
        </p:nvSpPr>
        <p:spPr bwMode="auto">
          <a:xfrm>
            <a:off x="1950113" y="6367324"/>
            <a:ext cx="8302625" cy="395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9pPr>
          </a:lstStyle>
          <a:p>
            <a:pPr marL="0" indent="0" algn="r">
              <a:buNone/>
            </a:pPr>
            <a:r>
              <a:rPr lang="fr-FR" sz="1800" b="0" i="1" kern="0" dirty="0" err="1">
                <a:solidFill>
                  <a:schemeClr val="tx2"/>
                </a:solidFill>
              </a:rPr>
              <a:t>Ghori</a:t>
            </a:r>
            <a:r>
              <a:rPr lang="fr-FR" sz="1800" b="0" i="1" kern="0" dirty="0">
                <a:solidFill>
                  <a:schemeClr val="tx2"/>
                </a:solidFill>
              </a:rPr>
              <a:t> MK, et al. In: Sinatra RS, et al, </a:t>
            </a:r>
            <a:r>
              <a:rPr lang="fr-FR" sz="1800" b="0" i="1" kern="0" dirty="0" err="1">
                <a:solidFill>
                  <a:schemeClr val="tx2"/>
                </a:solidFill>
              </a:rPr>
              <a:t>eds</a:t>
            </a:r>
            <a:r>
              <a:rPr lang="fr-FR" sz="1800" b="0" i="1" kern="0" dirty="0">
                <a:solidFill>
                  <a:schemeClr val="tx2"/>
                </a:solidFill>
              </a:rPr>
              <a:t>. Acute Pain Management; 2009:21-32</a:t>
            </a:r>
          </a:p>
        </p:txBody>
      </p:sp>
      <p:grpSp>
        <p:nvGrpSpPr>
          <p:cNvPr id="4" name="Group 3">
            <a:extLst>
              <a:ext uri="{FF2B5EF4-FFF2-40B4-BE49-F238E27FC236}">
                <a16:creationId xmlns:a16="http://schemas.microsoft.com/office/drawing/2014/main" id="{9CBD474A-01C8-E946-BE90-2EA0ED866786}"/>
              </a:ext>
            </a:extLst>
          </p:cNvPr>
          <p:cNvGrpSpPr/>
          <p:nvPr/>
        </p:nvGrpSpPr>
        <p:grpSpPr>
          <a:xfrm>
            <a:off x="800100" y="1804987"/>
            <a:ext cx="2943225" cy="4443412"/>
            <a:chOff x="146050" y="1441450"/>
            <a:chExt cx="2943225" cy="4443412"/>
          </a:xfrm>
        </p:grpSpPr>
        <p:grpSp>
          <p:nvGrpSpPr>
            <p:cNvPr id="5" name="Group 4">
              <a:extLst>
                <a:ext uri="{FF2B5EF4-FFF2-40B4-BE49-F238E27FC236}">
                  <a16:creationId xmlns:a16="http://schemas.microsoft.com/office/drawing/2014/main" id="{05C6BD8B-D62B-0144-8052-A6F4883392E2}"/>
                </a:ext>
              </a:extLst>
            </p:cNvPr>
            <p:cNvGrpSpPr>
              <a:grpSpLocks/>
            </p:cNvGrpSpPr>
            <p:nvPr/>
          </p:nvGrpSpPr>
          <p:grpSpPr bwMode="auto">
            <a:xfrm>
              <a:off x="146050" y="1989215"/>
              <a:ext cx="2943225" cy="3895647"/>
              <a:chOff x="146028" y="1989667"/>
              <a:chExt cx="2943283" cy="3894931"/>
            </a:xfrm>
          </p:grpSpPr>
          <p:sp>
            <p:nvSpPr>
              <p:cNvPr id="7" name="Rectangle 6">
                <a:extLst>
                  <a:ext uri="{FF2B5EF4-FFF2-40B4-BE49-F238E27FC236}">
                    <a16:creationId xmlns:a16="http://schemas.microsoft.com/office/drawing/2014/main" id="{8ABB2544-F2BA-B347-99F1-A79ED7FC3E2F}"/>
                  </a:ext>
                </a:extLst>
              </p:cNvPr>
              <p:cNvSpPr/>
              <p:nvPr/>
            </p:nvSpPr>
            <p:spPr bwMode="gray">
              <a:xfrm>
                <a:off x="200349" y="1989667"/>
                <a:ext cx="2834640" cy="3894931"/>
              </a:xfrm>
              <a:prstGeom prst="rect">
                <a:avLst/>
              </a:prstGeom>
              <a:gradFill>
                <a:gsLst>
                  <a:gs pos="100000">
                    <a:schemeClr val="bg1">
                      <a:lumMod val="40000"/>
                      <a:lumOff val="60000"/>
                    </a:schemeClr>
                  </a:gs>
                  <a:gs pos="0">
                    <a:schemeClr val="accent6">
                      <a:lumMod val="75000"/>
                      <a:alpha val="0"/>
                    </a:schemeClr>
                  </a:gs>
                </a:gsLst>
                <a:lin ang="2700000" scaled="1"/>
              </a:gradFill>
              <a:ln w="12700" algn="ctr">
                <a:noFill/>
                <a:miter lim="800000"/>
                <a:headEnd/>
                <a:tailEnd/>
              </a:ln>
              <a:effectLst/>
              <a:extLst/>
            </p:spPr>
            <p:txBody>
              <a:bodyPr wrap="none" lIns="182880" rIns="274320" anchor="ctr">
                <a:sp3d/>
              </a:bodyPr>
              <a:lstStyle/>
              <a:p>
                <a:pPr algn="ctr" eaLnBrk="1" hangingPunct="1">
                  <a:lnSpc>
                    <a:spcPct val="90000"/>
                  </a:lnSpc>
                  <a:defRPr/>
                </a:pPr>
                <a:endParaRPr lang="en-US" sz="1200" kern="0">
                  <a:solidFill>
                    <a:schemeClr val="bg1"/>
                  </a:solidFill>
                  <a:latin typeface="+mj-lt"/>
                  <a:ea typeface="Arial Narrow" charset="0"/>
                  <a:cs typeface="Arial Narrow" charset="0"/>
                </a:endParaRPr>
              </a:p>
            </p:txBody>
          </p:sp>
          <p:grpSp>
            <p:nvGrpSpPr>
              <p:cNvPr id="8" name="Group 37">
                <a:extLst>
                  <a:ext uri="{FF2B5EF4-FFF2-40B4-BE49-F238E27FC236}">
                    <a16:creationId xmlns:a16="http://schemas.microsoft.com/office/drawing/2014/main" id="{3B3A4749-9301-7B44-922E-F1A5EBFC246A}"/>
                  </a:ext>
                </a:extLst>
              </p:cNvPr>
              <p:cNvGrpSpPr>
                <a:grpSpLocks/>
              </p:cNvGrpSpPr>
              <p:nvPr/>
            </p:nvGrpSpPr>
            <p:grpSpPr bwMode="auto">
              <a:xfrm>
                <a:off x="146028" y="2797812"/>
                <a:ext cx="2943283" cy="2898253"/>
                <a:chOff x="418881" y="2828239"/>
                <a:chExt cx="2943283" cy="2898253"/>
              </a:xfrm>
            </p:grpSpPr>
            <p:grpSp>
              <p:nvGrpSpPr>
                <p:cNvPr id="14" name="Group 43">
                  <a:extLst>
                    <a:ext uri="{FF2B5EF4-FFF2-40B4-BE49-F238E27FC236}">
                      <a16:creationId xmlns:a16="http://schemas.microsoft.com/office/drawing/2014/main" id="{14AEF9EA-C753-9847-9414-AC6C35E168CE}"/>
                    </a:ext>
                  </a:extLst>
                </p:cNvPr>
                <p:cNvGrpSpPr>
                  <a:grpSpLocks/>
                </p:cNvGrpSpPr>
                <p:nvPr/>
              </p:nvGrpSpPr>
              <p:grpSpPr bwMode="auto">
                <a:xfrm>
                  <a:off x="692058" y="5165330"/>
                  <a:ext cx="2371214" cy="561162"/>
                  <a:chOff x="650751" y="5165330"/>
                  <a:chExt cx="2371214" cy="561162"/>
                </a:xfrm>
              </p:grpSpPr>
              <p:sp>
                <p:nvSpPr>
                  <p:cNvPr id="19" name="Rectangle 18">
                    <a:extLst>
                      <a:ext uri="{FF2B5EF4-FFF2-40B4-BE49-F238E27FC236}">
                        <a16:creationId xmlns:a16="http://schemas.microsoft.com/office/drawing/2014/main" id="{94E8B27A-BAAA-C244-8EC4-9705E82045C7}"/>
                      </a:ext>
                    </a:extLst>
                  </p:cNvPr>
                  <p:cNvSpPr/>
                  <p:nvPr/>
                </p:nvSpPr>
                <p:spPr bwMode="gray">
                  <a:xfrm>
                    <a:off x="2084170" y="5157926"/>
                    <a:ext cx="938231" cy="390453"/>
                  </a:xfrm>
                  <a:prstGeom prst="rect">
                    <a:avLst/>
                  </a:prstGeom>
                  <a:noFill/>
                  <a:ln w="12700" algn="ctr">
                    <a:noFill/>
                    <a:miter lim="800000"/>
                    <a:headEnd/>
                    <a:tailEnd/>
                  </a:ln>
                  <a:effectLst/>
                  <a:extLst/>
                </p:spPr>
                <p:txBody>
                  <a:bodyPr wrap="none" lIns="182880" rIns="274320" anchor="ctr">
                    <a:sp3d/>
                  </a:bodyPr>
                  <a:lstStyle/>
                  <a:p>
                    <a:pPr algn="ctr" eaLnBrk="1" hangingPunct="1">
                      <a:lnSpc>
                        <a:spcPct val="90000"/>
                      </a:lnSpc>
                      <a:defRPr/>
                    </a:pPr>
                    <a:r>
                      <a:rPr lang="en-US" sz="1600" kern="0" dirty="0">
                        <a:latin typeface="+mj-lt"/>
                        <a:ea typeface="Arial Narrow" charset="0"/>
                        <a:cs typeface="Arial Narrow" charset="0"/>
                      </a:rPr>
                      <a:t>Myocardial</a:t>
                    </a:r>
                  </a:p>
                  <a:p>
                    <a:pPr algn="ctr" eaLnBrk="1" hangingPunct="1">
                      <a:lnSpc>
                        <a:spcPct val="90000"/>
                      </a:lnSpc>
                      <a:defRPr/>
                    </a:pPr>
                    <a:r>
                      <a:rPr lang="en-US" sz="1600" kern="0" dirty="0">
                        <a:latin typeface="+mj-lt"/>
                        <a:ea typeface="Arial Narrow" charset="0"/>
                        <a:cs typeface="Arial Narrow" charset="0"/>
                      </a:rPr>
                      <a:t>Ischemia</a:t>
                    </a:r>
                  </a:p>
                </p:txBody>
              </p:sp>
              <p:sp>
                <p:nvSpPr>
                  <p:cNvPr id="20" name="Rectangle 19">
                    <a:extLst>
                      <a:ext uri="{FF2B5EF4-FFF2-40B4-BE49-F238E27FC236}">
                        <a16:creationId xmlns:a16="http://schemas.microsoft.com/office/drawing/2014/main" id="{AE48C3E4-F9DF-D64C-9751-D13A01EB5067}"/>
                      </a:ext>
                    </a:extLst>
                  </p:cNvPr>
                  <p:cNvSpPr/>
                  <p:nvPr/>
                </p:nvSpPr>
                <p:spPr bwMode="gray">
                  <a:xfrm>
                    <a:off x="650629" y="5157926"/>
                    <a:ext cx="998558" cy="568221"/>
                  </a:xfrm>
                  <a:prstGeom prst="rect">
                    <a:avLst/>
                  </a:prstGeom>
                  <a:noFill/>
                  <a:ln w="12700" algn="ctr">
                    <a:noFill/>
                    <a:miter lim="800000"/>
                    <a:headEnd/>
                    <a:tailEnd/>
                  </a:ln>
                  <a:effectLst/>
                  <a:extLst/>
                </p:spPr>
                <p:txBody>
                  <a:bodyPr wrap="none" lIns="182880" rIns="274320" anchor="ctr">
                    <a:sp3d/>
                  </a:bodyPr>
                  <a:lstStyle/>
                  <a:p>
                    <a:pPr algn="ctr" eaLnBrk="1" hangingPunct="1">
                      <a:lnSpc>
                        <a:spcPct val="90000"/>
                      </a:lnSpc>
                      <a:defRPr/>
                    </a:pPr>
                    <a:r>
                      <a:rPr lang="en-US" sz="1600" kern="0" dirty="0">
                        <a:latin typeface="+mj-lt"/>
                        <a:ea typeface="Arial Narrow" charset="0"/>
                        <a:cs typeface="Arial Narrow" charset="0"/>
                      </a:rPr>
                      <a:t>Infection,</a:t>
                    </a:r>
                  </a:p>
                  <a:p>
                    <a:pPr algn="ctr" eaLnBrk="1" hangingPunct="1">
                      <a:lnSpc>
                        <a:spcPct val="90000"/>
                      </a:lnSpc>
                      <a:defRPr/>
                    </a:pPr>
                    <a:r>
                      <a:rPr lang="en-US" sz="1600" kern="0" dirty="0">
                        <a:latin typeface="+mj-lt"/>
                        <a:ea typeface="Arial Narrow" charset="0"/>
                        <a:cs typeface="Arial Narrow" charset="0"/>
                      </a:rPr>
                      <a:t>Poor Wound </a:t>
                    </a:r>
                    <a:br>
                      <a:rPr lang="en-US" sz="1600" kern="0" dirty="0">
                        <a:latin typeface="+mj-lt"/>
                        <a:ea typeface="Arial Narrow" charset="0"/>
                        <a:cs typeface="Arial Narrow" charset="0"/>
                      </a:rPr>
                    </a:br>
                    <a:r>
                      <a:rPr lang="en-US" sz="1600" kern="0" dirty="0">
                        <a:latin typeface="+mj-lt"/>
                        <a:ea typeface="Arial Narrow" charset="0"/>
                        <a:cs typeface="Arial Narrow" charset="0"/>
                      </a:rPr>
                      <a:t>Healing</a:t>
                    </a:r>
                  </a:p>
                </p:txBody>
              </p:sp>
            </p:grpSp>
            <p:grpSp>
              <p:nvGrpSpPr>
                <p:cNvPr id="15" name="Group 44">
                  <a:extLst>
                    <a:ext uri="{FF2B5EF4-FFF2-40B4-BE49-F238E27FC236}">
                      <a16:creationId xmlns:a16="http://schemas.microsoft.com/office/drawing/2014/main" id="{E036C919-0D05-524C-B53F-82E5D676FB29}"/>
                    </a:ext>
                  </a:extLst>
                </p:cNvPr>
                <p:cNvGrpSpPr>
                  <a:grpSpLocks/>
                </p:cNvGrpSpPr>
                <p:nvPr/>
              </p:nvGrpSpPr>
              <p:grpSpPr bwMode="auto">
                <a:xfrm>
                  <a:off x="473202" y="3899905"/>
                  <a:ext cx="2876906" cy="581661"/>
                  <a:chOff x="459083" y="3899905"/>
                  <a:chExt cx="2876906" cy="581661"/>
                </a:xfrm>
              </p:grpSpPr>
              <p:sp>
                <p:nvSpPr>
                  <p:cNvPr id="17" name="Rectangle 16">
                    <a:extLst>
                      <a:ext uri="{FF2B5EF4-FFF2-40B4-BE49-F238E27FC236}">
                        <a16:creationId xmlns:a16="http://schemas.microsoft.com/office/drawing/2014/main" id="{3A3591D3-56E8-834C-908D-78C6D4712ABA}"/>
                      </a:ext>
                    </a:extLst>
                  </p:cNvPr>
                  <p:cNvSpPr/>
                  <p:nvPr/>
                </p:nvSpPr>
                <p:spPr bwMode="gray">
                  <a:xfrm>
                    <a:off x="1822428" y="3899271"/>
                    <a:ext cx="1512917" cy="576156"/>
                  </a:xfrm>
                  <a:prstGeom prst="rect">
                    <a:avLst/>
                  </a:prstGeom>
                  <a:noFill/>
                  <a:ln w="12700" algn="ctr">
                    <a:noFill/>
                    <a:miter lim="800000"/>
                    <a:headEnd/>
                    <a:tailEnd/>
                  </a:ln>
                  <a:effectLst/>
                  <a:extLst/>
                </p:spPr>
                <p:txBody>
                  <a:bodyPr wrap="none" lIns="182880" rIns="274320" anchor="ctr">
                    <a:sp3d/>
                  </a:bodyPr>
                  <a:lstStyle/>
                  <a:p>
                    <a:pPr algn="ctr" eaLnBrk="1" hangingPunct="1">
                      <a:lnSpc>
                        <a:spcPct val="90000"/>
                      </a:lnSpc>
                      <a:defRPr/>
                    </a:pPr>
                    <a:r>
                      <a:rPr lang="en-US" sz="1600" kern="0" dirty="0">
                        <a:latin typeface="+mj-lt"/>
                        <a:ea typeface="Arial Narrow" charset="0"/>
                        <a:cs typeface="Arial Narrow" charset="0"/>
                      </a:rPr>
                      <a:t>Increased</a:t>
                    </a:r>
                    <a:br>
                      <a:rPr lang="en-US" sz="1600" kern="0" dirty="0">
                        <a:latin typeface="+mj-lt"/>
                        <a:ea typeface="Arial Narrow" charset="0"/>
                        <a:cs typeface="Arial Narrow" charset="0"/>
                      </a:rPr>
                    </a:br>
                    <a:r>
                      <a:rPr lang="en-US" sz="1600" kern="0" dirty="0">
                        <a:latin typeface="+mj-lt"/>
                        <a:ea typeface="Arial Narrow" charset="0"/>
                        <a:cs typeface="Arial Narrow" charset="0"/>
                      </a:rPr>
                      <a:t>Oxygen</a:t>
                    </a:r>
                    <a:br>
                      <a:rPr lang="en-US" sz="1600" kern="0" dirty="0">
                        <a:latin typeface="+mj-lt"/>
                        <a:ea typeface="Arial Narrow" charset="0"/>
                        <a:cs typeface="Arial Narrow" charset="0"/>
                      </a:rPr>
                    </a:br>
                    <a:r>
                      <a:rPr lang="en-US" sz="1600" kern="0" dirty="0">
                        <a:latin typeface="+mj-lt"/>
                        <a:ea typeface="Arial Narrow" charset="0"/>
                        <a:cs typeface="Arial Narrow" charset="0"/>
                      </a:rPr>
                      <a:t>Consumption</a:t>
                    </a:r>
                  </a:p>
                </p:txBody>
              </p:sp>
              <p:sp>
                <p:nvSpPr>
                  <p:cNvPr id="18" name="Rectangle 17">
                    <a:extLst>
                      <a:ext uri="{FF2B5EF4-FFF2-40B4-BE49-F238E27FC236}">
                        <a16:creationId xmlns:a16="http://schemas.microsoft.com/office/drawing/2014/main" id="{FC7D6D4B-9188-8141-ABAC-0E61F4E703DB}"/>
                      </a:ext>
                    </a:extLst>
                  </p:cNvPr>
                  <p:cNvSpPr/>
                  <p:nvPr/>
                </p:nvSpPr>
                <p:spPr bwMode="gray">
                  <a:xfrm>
                    <a:off x="458738" y="3905620"/>
                    <a:ext cx="1439892" cy="576156"/>
                  </a:xfrm>
                  <a:prstGeom prst="rect">
                    <a:avLst/>
                  </a:prstGeom>
                  <a:noFill/>
                  <a:ln w="12700" algn="ctr">
                    <a:noFill/>
                    <a:miter lim="800000"/>
                    <a:headEnd/>
                    <a:tailEnd/>
                  </a:ln>
                  <a:effectLst/>
                  <a:extLst/>
                </p:spPr>
                <p:txBody>
                  <a:bodyPr wrap="none" lIns="182880" rIns="274320" anchor="ctr">
                    <a:sp3d/>
                  </a:bodyPr>
                  <a:lstStyle/>
                  <a:p>
                    <a:pPr algn="ctr" eaLnBrk="1" hangingPunct="1">
                      <a:lnSpc>
                        <a:spcPct val="90000"/>
                      </a:lnSpc>
                      <a:defRPr/>
                    </a:pPr>
                    <a:r>
                      <a:rPr lang="en-US" sz="1600" kern="0" dirty="0">
                        <a:latin typeface="+mj-lt"/>
                        <a:ea typeface="Arial Narrow" charset="0"/>
                        <a:cs typeface="Arial Narrow" charset="0"/>
                      </a:rPr>
                      <a:t>Decreased</a:t>
                    </a:r>
                  </a:p>
                  <a:p>
                    <a:pPr algn="ctr" eaLnBrk="1" hangingPunct="1">
                      <a:lnSpc>
                        <a:spcPct val="90000"/>
                      </a:lnSpc>
                      <a:defRPr/>
                    </a:pPr>
                    <a:r>
                      <a:rPr lang="en-US" sz="1600" kern="0" dirty="0">
                        <a:latin typeface="+mj-lt"/>
                        <a:ea typeface="Arial Narrow" charset="0"/>
                        <a:cs typeface="Arial Narrow" charset="0"/>
                      </a:rPr>
                      <a:t>Regional</a:t>
                    </a:r>
                    <a:br>
                      <a:rPr lang="en-US" sz="1600" kern="0" dirty="0">
                        <a:latin typeface="+mj-lt"/>
                        <a:ea typeface="Arial Narrow" charset="0"/>
                        <a:cs typeface="Arial Narrow" charset="0"/>
                      </a:rPr>
                    </a:br>
                    <a:r>
                      <a:rPr lang="en-US" sz="1600" kern="0" dirty="0">
                        <a:latin typeface="+mj-lt"/>
                        <a:ea typeface="Arial Narrow" charset="0"/>
                        <a:cs typeface="Arial Narrow" charset="0"/>
                      </a:rPr>
                      <a:t>Blood Flow</a:t>
                    </a:r>
                  </a:p>
                </p:txBody>
              </p:sp>
            </p:grpSp>
            <p:sp>
              <p:nvSpPr>
                <p:cNvPr id="16" name="Rectangle 15">
                  <a:extLst>
                    <a:ext uri="{FF2B5EF4-FFF2-40B4-BE49-F238E27FC236}">
                      <a16:creationId xmlns:a16="http://schemas.microsoft.com/office/drawing/2014/main" id="{B0043DCA-D329-9242-9FBD-FB28F7AD437B}"/>
                    </a:ext>
                  </a:extLst>
                </p:cNvPr>
                <p:cNvSpPr/>
                <p:nvPr/>
              </p:nvSpPr>
              <p:spPr bwMode="gray">
                <a:xfrm>
                  <a:off x="418881" y="2827905"/>
                  <a:ext cx="2943283" cy="490448"/>
                </a:xfrm>
                <a:prstGeom prst="rect">
                  <a:avLst/>
                </a:prstGeom>
                <a:noFill/>
                <a:ln w="12700" algn="ctr">
                  <a:noFill/>
                  <a:miter lim="800000"/>
                  <a:headEnd/>
                  <a:tailEnd/>
                </a:ln>
                <a:effectLst/>
                <a:extLst/>
              </p:spPr>
              <p:txBody>
                <a:bodyPr wrap="none" lIns="182880" rIns="274320" anchor="ctr">
                  <a:sp3d/>
                </a:bodyPr>
                <a:lstStyle/>
                <a:p>
                  <a:pPr algn="ctr" eaLnBrk="1" hangingPunct="1">
                    <a:lnSpc>
                      <a:spcPct val="90000"/>
                    </a:lnSpc>
                    <a:defRPr/>
                  </a:pPr>
                  <a:r>
                    <a:rPr lang="en-US" sz="1600" kern="0" dirty="0">
                      <a:latin typeface="+mj-lt"/>
                      <a:ea typeface="Arial Narrow" charset="0"/>
                      <a:cs typeface="Arial Narrow" charset="0"/>
                    </a:rPr>
                    <a:t>Tachycardia, Hypertension</a:t>
                  </a:r>
                </a:p>
              </p:txBody>
            </p:sp>
          </p:grpSp>
          <p:sp>
            <p:nvSpPr>
              <p:cNvPr id="9" name="Down Arrow 8">
                <a:extLst>
                  <a:ext uri="{FF2B5EF4-FFF2-40B4-BE49-F238E27FC236}">
                    <a16:creationId xmlns:a16="http://schemas.microsoft.com/office/drawing/2014/main" id="{56569DBE-26BC-504A-B4B0-A0E001EA7B0F}"/>
                  </a:ext>
                </a:extLst>
              </p:cNvPr>
              <p:cNvSpPr/>
              <p:nvPr/>
            </p:nvSpPr>
            <p:spPr>
              <a:xfrm>
                <a:off x="1310366" y="2173963"/>
                <a:ext cx="336004" cy="689774"/>
              </a:xfrm>
              <a:prstGeom prst="downArrow">
                <a:avLst>
                  <a:gd name="adj1" fmla="val 63704"/>
                  <a:gd name="adj2" fmla="val 44678"/>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mj-lt"/>
                </a:endParaRPr>
              </a:p>
            </p:txBody>
          </p:sp>
          <p:sp>
            <p:nvSpPr>
              <p:cNvPr id="10" name="Down Arrow 9">
                <a:extLst>
                  <a:ext uri="{FF2B5EF4-FFF2-40B4-BE49-F238E27FC236}">
                    <a16:creationId xmlns:a16="http://schemas.microsoft.com/office/drawing/2014/main" id="{D3D6F244-CDCD-4A46-B386-0FB181439BCD}"/>
                  </a:ext>
                </a:extLst>
              </p:cNvPr>
              <p:cNvSpPr/>
              <p:nvPr/>
            </p:nvSpPr>
            <p:spPr>
              <a:xfrm>
                <a:off x="2019868" y="3278514"/>
                <a:ext cx="336004" cy="554724"/>
              </a:xfrm>
              <a:prstGeom prst="downArrow">
                <a:avLst>
                  <a:gd name="adj1" fmla="val 63704"/>
                  <a:gd name="adj2" fmla="val 44678"/>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mj-lt"/>
                </a:endParaRPr>
              </a:p>
            </p:txBody>
          </p:sp>
          <p:sp>
            <p:nvSpPr>
              <p:cNvPr id="11" name="Down Arrow 10">
                <a:extLst>
                  <a:ext uri="{FF2B5EF4-FFF2-40B4-BE49-F238E27FC236}">
                    <a16:creationId xmlns:a16="http://schemas.microsoft.com/office/drawing/2014/main" id="{E968B9F7-3875-C54C-B461-5EEEBF31068E}"/>
                  </a:ext>
                </a:extLst>
              </p:cNvPr>
              <p:cNvSpPr/>
              <p:nvPr/>
            </p:nvSpPr>
            <p:spPr>
              <a:xfrm>
                <a:off x="603237" y="3278514"/>
                <a:ext cx="336004" cy="554724"/>
              </a:xfrm>
              <a:prstGeom prst="downArrow">
                <a:avLst>
                  <a:gd name="adj1" fmla="val 63704"/>
                  <a:gd name="adj2" fmla="val 44678"/>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mj-lt"/>
                </a:endParaRPr>
              </a:p>
            </p:txBody>
          </p:sp>
          <p:sp>
            <p:nvSpPr>
              <p:cNvPr id="12" name="Down Arrow 11">
                <a:extLst>
                  <a:ext uri="{FF2B5EF4-FFF2-40B4-BE49-F238E27FC236}">
                    <a16:creationId xmlns:a16="http://schemas.microsoft.com/office/drawing/2014/main" id="{B9D0B3C6-5347-3B45-9867-2DC8310953FF}"/>
                  </a:ext>
                </a:extLst>
              </p:cNvPr>
              <p:cNvSpPr/>
              <p:nvPr/>
            </p:nvSpPr>
            <p:spPr>
              <a:xfrm>
                <a:off x="2019868" y="4533746"/>
                <a:ext cx="336004" cy="554724"/>
              </a:xfrm>
              <a:prstGeom prst="downArrow">
                <a:avLst>
                  <a:gd name="adj1" fmla="val 63704"/>
                  <a:gd name="adj2" fmla="val 44678"/>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mj-lt"/>
                </a:endParaRPr>
              </a:p>
            </p:txBody>
          </p:sp>
          <p:sp>
            <p:nvSpPr>
              <p:cNvPr id="13" name="Down Arrow 12">
                <a:extLst>
                  <a:ext uri="{FF2B5EF4-FFF2-40B4-BE49-F238E27FC236}">
                    <a16:creationId xmlns:a16="http://schemas.microsoft.com/office/drawing/2014/main" id="{49DD0270-6913-E24C-AFF9-D60B78F9207F}"/>
                  </a:ext>
                </a:extLst>
              </p:cNvPr>
              <p:cNvSpPr/>
              <p:nvPr/>
            </p:nvSpPr>
            <p:spPr>
              <a:xfrm>
                <a:off x="603237" y="4533746"/>
                <a:ext cx="336004" cy="554724"/>
              </a:xfrm>
              <a:prstGeom prst="downArrow">
                <a:avLst>
                  <a:gd name="adj1" fmla="val 63704"/>
                  <a:gd name="adj2" fmla="val 44678"/>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mj-lt"/>
                </a:endParaRPr>
              </a:p>
            </p:txBody>
          </p:sp>
        </p:grpSp>
        <p:sp>
          <p:nvSpPr>
            <p:cNvPr id="6" name="Rectangle 5">
              <a:extLst>
                <a:ext uri="{FF2B5EF4-FFF2-40B4-BE49-F238E27FC236}">
                  <a16:creationId xmlns:a16="http://schemas.microsoft.com/office/drawing/2014/main" id="{A2F6C8AE-D28B-1043-A2B4-F5A29EF36645}"/>
                </a:ext>
              </a:extLst>
            </p:cNvPr>
            <p:cNvSpPr>
              <a:spLocks noChangeArrowheads="1"/>
            </p:cNvSpPr>
            <p:nvPr/>
          </p:nvSpPr>
          <p:spPr bwMode="gray">
            <a:xfrm>
              <a:off x="200025" y="1441450"/>
              <a:ext cx="2835275" cy="622300"/>
            </a:xfrm>
            <a:prstGeom prst="rect">
              <a:avLst/>
            </a:prstGeom>
            <a:solidFill>
              <a:srgbClr val="92D050"/>
            </a:solidFill>
            <a:ln>
              <a:noFill/>
            </a:ln>
            <a:effectLst>
              <a:outerShdw blurRad="114300" dist="50800" dir="3960000" algn="ctr" rotWithShape="0">
                <a:srgbClr val="000000">
                  <a:alpha val="34000"/>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lIns="182880" rIns="274320" anchor="ctr"/>
            <a:lstStyle/>
            <a:p>
              <a:pPr algn="ctr" eaLnBrk="1" hangingPunct="1">
                <a:lnSpc>
                  <a:spcPct val="90000"/>
                </a:lnSpc>
                <a:defRPr/>
              </a:pPr>
              <a:r>
                <a:rPr lang="en-US" sz="1600" kern="0" dirty="0">
                  <a:solidFill>
                    <a:schemeClr val="bg1"/>
                  </a:solidFill>
                  <a:latin typeface="+mj-lt"/>
                  <a:ea typeface="Arial Narrow" charset="0"/>
                  <a:cs typeface="Arial Narrow" charset="0"/>
                </a:rPr>
                <a:t>  Increased Sympathetic Activity</a:t>
              </a:r>
            </a:p>
          </p:txBody>
        </p:sp>
      </p:grpSp>
      <p:grpSp>
        <p:nvGrpSpPr>
          <p:cNvPr id="21" name="Group 20">
            <a:extLst>
              <a:ext uri="{FF2B5EF4-FFF2-40B4-BE49-F238E27FC236}">
                <a16:creationId xmlns:a16="http://schemas.microsoft.com/office/drawing/2014/main" id="{4F6D0F32-6962-044C-BA76-4486C93823A1}"/>
              </a:ext>
            </a:extLst>
          </p:cNvPr>
          <p:cNvGrpSpPr/>
          <p:nvPr/>
        </p:nvGrpSpPr>
        <p:grpSpPr>
          <a:xfrm>
            <a:off x="3808413" y="1804987"/>
            <a:ext cx="2835275" cy="4443413"/>
            <a:chOff x="3154363" y="1441450"/>
            <a:chExt cx="2835275" cy="4443413"/>
          </a:xfrm>
        </p:grpSpPr>
        <p:grpSp>
          <p:nvGrpSpPr>
            <p:cNvPr id="22" name="Group 21">
              <a:extLst>
                <a:ext uri="{FF2B5EF4-FFF2-40B4-BE49-F238E27FC236}">
                  <a16:creationId xmlns:a16="http://schemas.microsoft.com/office/drawing/2014/main" id="{E21DD253-6E26-5E40-8042-94306F6274F8}"/>
                </a:ext>
              </a:extLst>
            </p:cNvPr>
            <p:cNvGrpSpPr>
              <a:grpSpLocks/>
            </p:cNvGrpSpPr>
            <p:nvPr/>
          </p:nvGrpSpPr>
          <p:grpSpPr bwMode="auto">
            <a:xfrm>
              <a:off x="3154363" y="1984375"/>
              <a:ext cx="2835275" cy="3900488"/>
              <a:chOff x="3154680" y="1984819"/>
              <a:chExt cx="2834640" cy="3899779"/>
            </a:xfrm>
          </p:grpSpPr>
          <p:sp>
            <p:nvSpPr>
              <p:cNvPr id="24" name="Rectangle 23">
                <a:extLst>
                  <a:ext uri="{FF2B5EF4-FFF2-40B4-BE49-F238E27FC236}">
                    <a16:creationId xmlns:a16="http://schemas.microsoft.com/office/drawing/2014/main" id="{BC842C81-59D5-3443-AE04-F85637B7EC25}"/>
                  </a:ext>
                </a:extLst>
              </p:cNvPr>
              <p:cNvSpPr/>
              <p:nvPr/>
            </p:nvSpPr>
            <p:spPr bwMode="gray">
              <a:xfrm>
                <a:off x="3154680" y="1984819"/>
                <a:ext cx="2834640" cy="3899779"/>
              </a:xfrm>
              <a:prstGeom prst="rect">
                <a:avLst/>
              </a:prstGeom>
              <a:gradFill>
                <a:gsLst>
                  <a:gs pos="100000">
                    <a:schemeClr val="bg1">
                      <a:lumMod val="40000"/>
                      <a:lumOff val="60000"/>
                    </a:schemeClr>
                  </a:gs>
                  <a:gs pos="0">
                    <a:srgbClr val="00B0F0">
                      <a:alpha val="0"/>
                    </a:srgbClr>
                  </a:gs>
                </a:gsLst>
                <a:lin ang="2700000" scaled="1"/>
              </a:gradFill>
              <a:ln w="12700" algn="ctr">
                <a:noFill/>
                <a:miter lim="800000"/>
                <a:headEnd/>
                <a:tailEnd/>
              </a:ln>
              <a:effectLst/>
              <a:extLst/>
            </p:spPr>
            <p:txBody>
              <a:bodyPr wrap="none" lIns="182880" rIns="274320" anchor="ctr">
                <a:sp3d/>
              </a:bodyPr>
              <a:lstStyle/>
              <a:p>
                <a:pPr algn="ctr" eaLnBrk="1" hangingPunct="1">
                  <a:lnSpc>
                    <a:spcPct val="90000"/>
                  </a:lnSpc>
                  <a:defRPr/>
                </a:pPr>
                <a:endParaRPr lang="en-US" sz="1200" kern="0">
                  <a:solidFill>
                    <a:schemeClr val="bg1"/>
                  </a:solidFill>
                  <a:latin typeface="Arial Narrow" charset="0"/>
                  <a:ea typeface="Arial Narrow" charset="0"/>
                  <a:cs typeface="Arial Narrow" charset="0"/>
                </a:endParaRPr>
              </a:p>
            </p:txBody>
          </p:sp>
          <p:grpSp>
            <p:nvGrpSpPr>
              <p:cNvPr id="25" name="Group 30">
                <a:extLst>
                  <a:ext uri="{FF2B5EF4-FFF2-40B4-BE49-F238E27FC236}">
                    <a16:creationId xmlns:a16="http://schemas.microsoft.com/office/drawing/2014/main" id="{5DEF13D4-8310-3A45-A2AA-9A1CE3D2373E}"/>
                  </a:ext>
                </a:extLst>
              </p:cNvPr>
              <p:cNvGrpSpPr>
                <a:grpSpLocks/>
              </p:cNvGrpSpPr>
              <p:nvPr/>
            </p:nvGrpSpPr>
            <p:grpSpPr bwMode="auto">
              <a:xfrm>
                <a:off x="3259074" y="3486305"/>
                <a:ext cx="2625853" cy="1427407"/>
                <a:chOff x="3462472" y="2828239"/>
                <a:chExt cx="2625853" cy="1427407"/>
              </a:xfrm>
            </p:grpSpPr>
            <p:sp>
              <p:nvSpPr>
                <p:cNvPr id="28" name="Rectangle 27">
                  <a:extLst>
                    <a:ext uri="{FF2B5EF4-FFF2-40B4-BE49-F238E27FC236}">
                      <a16:creationId xmlns:a16="http://schemas.microsoft.com/office/drawing/2014/main" id="{F8CF9EB5-1523-5C49-9CA9-BC8C9B0FFEAC}"/>
                    </a:ext>
                  </a:extLst>
                </p:cNvPr>
                <p:cNvSpPr/>
                <p:nvPr/>
              </p:nvSpPr>
              <p:spPr bwMode="gray">
                <a:xfrm>
                  <a:off x="3462830" y="3853593"/>
                  <a:ext cx="2625137" cy="401565"/>
                </a:xfrm>
                <a:prstGeom prst="rect">
                  <a:avLst/>
                </a:prstGeom>
                <a:noFill/>
                <a:ln w="19050" algn="ctr">
                  <a:noFill/>
                  <a:miter lim="800000"/>
                  <a:headEnd/>
                  <a:tailEnd/>
                </a:ln>
                <a:effectLst/>
                <a:extLst/>
              </p:spPr>
              <p:txBody>
                <a:bodyPr wrap="none" lIns="182880" rIns="274320" anchor="ctr">
                  <a:sp3d/>
                </a:bodyPr>
                <a:lstStyle/>
                <a:p>
                  <a:pPr algn="ctr" eaLnBrk="1" hangingPunct="1">
                    <a:lnSpc>
                      <a:spcPct val="90000"/>
                    </a:lnSpc>
                    <a:defRPr/>
                  </a:pPr>
                  <a:r>
                    <a:rPr lang="en-US" sz="1600" kern="0" dirty="0">
                      <a:latin typeface="+mj-lt"/>
                      <a:ea typeface="Arial Narrow" charset="0"/>
                      <a:cs typeface="Arial Narrow" charset="0"/>
                    </a:rPr>
                    <a:t>Impaired Rehabilitation</a:t>
                  </a:r>
                </a:p>
              </p:txBody>
            </p:sp>
            <p:sp>
              <p:nvSpPr>
                <p:cNvPr id="29" name="Rectangle 28">
                  <a:extLst>
                    <a:ext uri="{FF2B5EF4-FFF2-40B4-BE49-F238E27FC236}">
                      <a16:creationId xmlns:a16="http://schemas.microsoft.com/office/drawing/2014/main" id="{A14AE120-6B57-6543-8F02-9DB8E774AEAE}"/>
                    </a:ext>
                  </a:extLst>
                </p:cNvPr>
                <p:cNvSpPr/>
                <p:nvPr/>
              </p:nvSpPr>
              <p:spPr bwMode="gray">
                <a:xfrm>
                  <a:off x="3467591" y="2828255"/>
                  <a:ext cx="2615614" cy="460291"/>
                </a:xfrm>
                <a:prstGeom prst="rect">
                  <a:avLst/>
                </a:prstGeom>
                <a:noFill/>
                <a:ln w="19050" algn="ctr">
                  <a:noFill/>
                  <a:miter lim="800000"/>
                  <a:headEnd/>
                  <a:tailEnd/>
                </a:ln>
                <a:effectLst/>
                <a:extLst/>
              </p:spPr>
              <p:txBody>
                <a:bodyPr wrap="none" lIns="182880" rIns="274320" anchor="ctr">
                  <a:sp3d/>
                </a:bodyPr>
                <a:lstStyle/>
                <a:p>
                  <a:pPr algn="ctr" eaLnBrk="1" hangingPunct="1">
                    <a:lnSpc>
                      <a:spcPct val="90000"/>
                    </a:lnSpc>
                    <a:defRPr/>
                  </a:pPr>
                  <a:r>
                    <a:rPr lang="en-US" sz="1600" kern="0" dirty="0">
                      <a:latin typeface="+mj-lt"/>
                      <a:ea typeface="Arial Narrow" charset="0"/>
                      <a:cs typeface="Arial Narrow" charset="0"/>
                    </a:rPr>
                    <a:t>Sleeplessness,</a:t>
                  </a:r>
                  <a:br>
                    <a:rPr lang="en-US" sz="1600" kern="0" dirty="0">
                      <a:latin typeface="+mj-lt"/>
                      <a:ea typeface="Arial Narrow" charset="0"/>
                      <a:cs typeface="Arial Narrow" charset="0"/>
                    </a:rPr>
                  </a:br>
                  <a:r>
                    <a:rPr lang="en-US" sz="1600" kern="0" dirty="0">
                      <a:latin typeface="+mj-lt"/>
                      <a:ea typeface="Arial Narrow" charset="0"/>
                      <a:cs typeface="Arial Narrow" charset="0"/>
                    </a:rPr>
                    <a:t>Helplessness</a:t>
                  </a:r>
                </a:p>
              </p:txBody>
            </p:sp>
          </p:grpSp>
          <p:sp>
            <p:nvSpPr>
              <p:cNvPr id="26" name="Down Arrow 25">
                <a:extLst>
                  <a:ext uri="{FF2B5EF4-FFF2-40B4-BE49-F238E27FC236}">
                    <a16:creationId xmlns:a16="http://schemas.microsoft.com/office/drawing/2014/main" id="{21C6A483-87E2-7947-AD2D-668B9AC5FE46}"/>
                  </a:ext>
                </a:extLst>
              </p:cNvPr>
              <p:cNvSpPr/>
              <p:nvPr/>
            </p:nvSpPr>
            <p:spPr>
              <a:xfrm>
                <a:off x="4337102" y="4075037"/>
                <a:ext cx="380915" cy="458704"/>
              </a:xfrm>
              <a:prstGeom prst="downArrow">
                <a:avLst>
                  <a:gd name="adj1" fmla="val 57407"/>
                  <a:gd name="adj2" fmla="val 54124"/>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7" name="Down Arrow 26">
                <a:extLst>
                  <a:ext uri="{FF2B5EF4-FFF2-40B4-BE49-F238E27FC236}">
                    <a16:creationId xmlns:a16="http://schemas.microsoft.com/office/drawing/2014/main" id="{1C088FB7-1ECE-E946-B8FC-850B6802CB16}"/>
                  </a:ext>
                </a:extLst>
              </p:cNvPr>
              <p:cNvSpPr/>
              <p:nvPr/>
            </p:nvSpPr>
            <p:spPr>
              <a:xfrm>
                <a:off x="4337102" y="2276105"/>
                <a:ext cx="380915" cy="1147352"/>
              </a:xfrm>
              <a:prstGeom prst="downArrow">
                <a:avLst>
                  <a:gd name="adj1" fmla="val 63704"/>
                  <a:gd name="adj2" fmla="val 44678"/>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23" name="Rectangle 22">
              <a:extLst>
                <a:ext uri="{FF2B5EF4-FFF2-40B4-BE49-F238E27FC236}">
                  <a16:creationId xmlns:a16="http://schemas.microsoft.com/office/drawing/2014/main" id="{320B0E86-C1D9-2040-99E6-0499FF2BB729}"/>
                </a:ext>
              </a:extLst>
            </p:cNvPr>
            <p:cNvSpPr>
              <a:spLocks noChangeArrowheads="1"/>
            </p:cNvSpPr>
            <p:nvPr/>
          </p:nvSpPr>
          <p:spPr bwMode="gray">
            <a:xfrm>
              <a:off x="3154363" y="1441450"/>
              <a:ext cx="2835275" cy="619125"/>
            </a:xfrm>
            <a:prstGeom prst="rect">
              <a:avLst/>
            </a:prstGeom>
            <a:gradFill rotWithShape="0">
              <a:gsLst>
                <a:gs pos="0">
                  <a:srgbClr val="0070C0"/>
                </a:gs>
                <a:gs pos="100000">
                  <a:srgbClr val="2C5E90"/>
                </a:gs>
              </a:gsLst>
              <a:lin ang="16200000"/>
            </a:gradFill>
            <a:ln>
              <a:noFill/>
            </a:ln>
            <a:effectLst>
              <a:outerShdw blurRad="114300" dist="50800" dir="3960000" algn="ctr" rotWithShape="0">
                <a:srgbClr val="000000">
                  <a:alpha val="34000"/>
                </a:srgbClr>
              </a:outerShdw>
            </a:effectLst>
            <a:extLst>
              <a:ext uri="{91240B29-F687-4F45-9708-019B960494DF}">
                <a14:hiddenLine xmlns:a14="http://schemas.microsoft.com/office/drawing/2010/main" w="19050">
                  <a:solidFill>
                    <a:srgbClr val="000000"/>
                  </a:solidFill>
                  <a:miter lim="800000"/>
                  <a:headEnd/>
                  <a:tailEnd/>
                </a14:hiddenLine>
              </a:ext>
            </a:extLst>
          </p:spPr>
          <p:txBody>
            <a:bodyPr wrap="none" lIns="182880" rIns="274320" anchor="ctr"/>
            <a:lstStyle/>
            <a:p>
              <a:pPr algn="ctr" eaLnBrk="1" hangingPunct="1">
                <a:lnSpc>
                  <a:spcPct val="90000"/>
                </a:lnSpc>
                <a:defRPr/>
              </a:pPr>
              <a:r>
                <a:rPr lang="en-US" sz="1600" kern="0" dirty="0">
                  <a:solidFill>
                    <a:srgbClr val="FFFFFF"/>
                  </a:solidFill>
                  <a:latin typeface="+mj-lt"/>
                  <a:ea typeface="Arial Narrow" charset="0"/>
                  <a:cs typeface="Arial Narrow" charset="0"/>
                </a:rPr>
                <a:t>  Fear, Anxiety</a:t>
              </a:r>
            </a:p>
          </p:txBody>
        </p:sp>
      </p:grpSp>
      <p:grpSp>
        <p:nvGrpSpPr>
          <p:cNvPr id="30" name="Group 29">
            <a:extLst>
              <a:ext uri="{FF2B5EF4-FFF2-40B4-BE49-F238E27FC236}">
                <a16:creationId xmlns:a16="http://schemas.microsoft.com/office/drawing/2014/main" id="{F6DFB1A6-DAAA-5A4F-8027-C2D17E6C34C1}"/>
              </a:ext>
            </a:extLst>
          </p:cNvPr>
          <p:cNvGrpSpPr/>
          <p:nvPr/>
        </p:nvGrpSpPr>
        <p:grpSpPr>
          <a:xfrm>
            <a:off x="6761163" y="1804987"/>
            <a:ext cx="2835275" cy="4443413"/>
            <a:chOff x="6107113" y="1441450"/>
            <a:chExt cx="2835275" cy="4443413"/>
          </a:xfrm>
        </p:grpSpPr>
        <p:grpSp>
          <p:nvGrpSpPr>
            <p:cNvPr id="31" name="Group 30">
              <a:extLst>
                <a:ext uri="{FF2B5EF4-FFF2-40B4-BE49-F238E27FC236}">
                  <a16:creationId xmlns:a16="http://schemas.microsoft.com/office/drawing/2014/main" id="{EDAB130A-D195-7E45-98A1-3B7BE055E8FA}"/>
                </a:ext>
              </a:extLst>
            </p:cNvPr>
            <p:cNvGrpSpPr>
              <a:grpSpLocks/>
            </p:cNvGrpSpPr>
            <p:nvPr/>
          </p:nvGrpSpPr>
          <p:grpSpPr bwMode="auto">
            <a:xfrm>
              <a:off x="6107113" y="1989224"/>
              <a:ext cx="2835275" cy="3895639"/>
              <a:chOff x="6107617" y="1989667"/>
              <a:chExt cx="2834640" cy="3894931"/>
            </a:xfrm>
          </p:grpSpPr>
          <p:sp>
            <p:nvSpPr>
              <p:cNvPr id="33" name="Rectangle 32">
                <a:extLst>
                  <a:ext uri="{FF2B5EF4-FFF2-40B4-BE49-F238E27FC236}">
                    <a16:creationId xmlns:a16="http://schemas.microsoft.com/office/drawing/2014/main" id="{E1FB1DF6-FC54-5341-9414-511BC7E39189}"/>
                  </a:ext>
                </a:extLst>
              </p:cNvPr>
              <p:cNvSpPr/>
              <p:nvPr/>
            </p:nvSpPr>
            <p:spPr bwMode="gray">
              <a:xfrm>
                <a:off x="6107617" y="1989667"/>
                <a:ext cx="2834640" cy="3894931"/>
              </a:xfrm>
              <a:prstGeom prst="rect">
                <a:avLst/>
              </a:prstGeom>
              <a:gradFill>
                <a:gsLst>
                  <a:gs pos="100000">
                    <a:schemeClr val="bg1">
                      <a:lumMod val="40000"/>
                      <a:lumOff val="60000"/>
                    </a:schemeClr>
                  </a:gs>
                  <a:gs pos="0">
                    <a:srgbClr val="92D050">
                      <a:alpha val="0"/>
                    </a:srgbClr>
                  </a:gs>
                </a:gsLst>
                <a:lin ang="2700000" scaled="1"/>
              </a:gradFill>
              <a:ln w="12700" algn="ctr">
                <a:noFill/>
                <a:miter lim="800000"/>
                <a:headEnd/>
                <a:tailEnd/>
              </a:ln>
              <a:effectLst/>
              <a:extLst/>
            </p:spPr>
            <p:txBody>
              <a:bodyPr wrap="none" lIns="182880" rIns="274320" anchor="ctr">
                <a:sp3d/>
              </a:bodyPr>
              <a:lstStyle/>
              <a:p>
                <a:pPr algn="ctr" eaLnBrk="1" hangingPunct="1">
                  <a:lnSpc>
                    <a:spcPct val="90000"/>
                  </a:lnSpc>
                  <a:defRPr/>
                </a:pPr>
                <a:endParaRPr lang="en-US" sz="1200" kern="0">
                  <a:solidFill>
                    <a:schemeClr val="bg1"/>
                  </a:solidFill>
                  <a:latin typeface="Arial Narrow" charset="0"/>
                  <a:ea typeface="Arial Narrow" charset="0"/>
                  <a:cs typeface="Arial Narrow" charset="0"/>
                </a:endParaRPr>
              </a:p>
            </p:txBody>
          </p:sp>
          <p:grpSp>
            <p:nvGrpSpPr>
              <p:cNvPr id="34" name="Group 23">
                <a:extLst>
                  <a:ext uri="{FF2B5EF4-FFF2-40B4-BE49-F238E27FC236}">
                    <a16:creationId xmlns:a16="http://schemas.microsoft.com/office/drawing/2014/main" id="{9047CEEE-83EB-CC46-91D8-EC3C2ABB07F4}"/>
                  </a:ext>
                </a:extLst>
              </p:cNvPr>
              <p:cNvGrpSpPr>
                <a:grpSpLocks/>
              </p:cNvGrpSpPr>
              <p:nvPr/>
            </p:nvGrpSpPr>
            <p:grpSpPr bwMode="auto">
              <a:xfrm>
                <a:off x="6220663" y="3486305"/>
                <a:ext cx="2608548" cy="1369302"/>
                <a:chOff x="6179642" y="2828239"/>
                <a:chExt cx="2608548" cy="1369302"/>
              </a:xfrm>
            </p:grpSpPr>
            <p:sp>
              <p:nvSpPr>
                <p:cNvPr id="37" name="Rectangle 36">
                  <a:extLst>
                    <a:ext uri="{FF2B5EF4-FFF2-40B4-BE49-F238E27FC236}">
                      <a16:creationId xmlns:a16="http://schemas.microsoft.com/office/drawing/2014/main" id="{B646C4E0-2100-E24D-A527-C205FEE78EE2}"/>
                    </a:ext>
                  </a:extLst>
                </p:cNvPr>
                <p:cNvSpPr/>
                <p:nvPr/>
              </p:nvSpPr>
              <p:spPr bwMode="gray">
                <a:xfrm>
                  <a:off x="6179283" y="3875815"/>
                  <a:ext cx="2609266" cy="322204"/>
                </a:xfrm>
                <a:prstGeom prst="rect">
                  <a:avLst/>
                </a:prstGeom>
                <a:noFill/>
                <a:ln w="19050" algn="ctr">
                  <a:noFill/>
                  <a:miter lim="800000"/>
                  <a:headEnd/>
                  <a:tailEnd/>
                </a:ln>
                <a:effectLst/>
                <a:extLst/>
              </p:spPr>
              <p:txBody>
                <a:bodyPr wrap="none" lIns="182880" rIns="274320" anchor="ctr">
                  <a:sp3d/>
                </a:bodyPr>
                <a:lstStyle/>
                <a:p>
                  <a:pPr algn="ctr" eaLnBrk="1" hangingPunct="1">
                    <a:lnSpc>
                      <a:spcPct val="90000"/>
                    </a:lnSpc>
                    <a:defRPr/>
                  </a:pPr>
                  <a:r>
                    <a:rPr lang="en-US" sz="1600" kern="0" dirty="0">
                      <a:latin typeface="+mj-lt"/>
                      <a:ea typeface="Arial Narrow" charset="0"/>
                      <a:cs typeface="Arial Narrow" charset="0"/>
                    </a:rPr>
                    <a:t>Pneumonia</a:t>
                  </a:r>
                </a:p>
              </p:txBody>
            </p:sp>
            <p:sp>
              <p:nvSpPr>
                <p:cNvPr id="38" name="Rectangle 37">
                  <a:extLst>
                    <a:ext uri="{FF2B5EF4-FFF2-40B4-BE49-F238E27FC236}">
                      <a16:creationId xmlns:a16="http://schemas.microsoft.com/office/drawing/2014/main" id="{F73C7FCB-C643-164D-BE31-6B2B9C32B7EF}"/>
                    </a:ext>
                  </a:extLst>
                </p:cNvPr>
                <p:cNvSpPr/>
                <p:nvPr/>
              </p:nvSpPr>
              <p:spPr bwMode="gray">
                <a:xfrm>
                  <a:off x="6179283" y="2828255"/>
                  <a:ext cx="2609266" cy="461879"/>
                </a:xfrm>
                <a:prstGeom prst="rect">
                  <a:avLst/>
                </a:prstGeom>
                <a:noFill/>
                <a:ln w="19050" algn="ctr">
                  <a:noFill/>
                  <a:miter lim="800000"/>
                  <a:headEnd/>
                  <a:tailEnd/>
                </a:ln>
                <a:effectLst/>
                <a:extLst/>
              </p:spPr>
              <p:txBody>
                <a:bodyPr wrap="none" lIns="182880" rIns="274320" anchor="ctr">
                  <a:sp3d/>
                </a:bodyPr>
                <a:lstStyle/>
                <a:p>
                  <a:pPr algn="ctr" eaLnBrk="1" hangingPunct="1">
                    <a:lnSpc>
                      <a:spcPct val="90000"/>
                    </a:lnSpc>
                    <a:defRPr/>
                  </a:pPr>
                  <a:r>
                    <a:rPr lang="en-US" sz="1600" kern="0" dirty="0">
                      <a:latin typeface="+mj-lt"/>
                      <a:ea typeface="Arial Narrow" charset="0"/>
                      <a:cs typeface="Arial Narrow" charset="0"/>
                    </a:rPr>
                    <a:t>Atelectasis, </a:t>
                  </a:r>
                  <a:br>
                    <a:rPr lang="en-US" sz="1600" kern="0" dirty="0">
                      <a:latin typeface="+mj-lt"/>
                      <a:ea typeface="Arial Narrow" charset="0"/>
                      <a:cs typeface="Arial Narrow" charset="0"/>
                    </a:rPr>
                  </a:br>
                  <a:r>
                    <a:rPr lang="en-US" sz="1600" kern="0" dirty="0" err="1">
                      <a:latin typeface="+mj-lt"/>
                      <a:ea typeface="Arial Narrow" charset="0"/>
                      <a:cs typeface="Arial Narrow" charset="0"/>
                    </a:rPr>
                    <a:t>Hypocarbia</a:t>
                  </a:r>
                  <a:r>
                    <a:rPr lang="en-US" sz="1600" kern="0" dirty="0">
                      <a:latin typeface="+mj-lt"/>
                      <a:ea typeface="Arial Narrow" charset="0"/>
                      <a:cs typeface="Arial Narrow" charset="0"/>
                    </a:rPr>
                    <a:t>, Hypoxia</a:t>
                  </a:r>
                </a:p>
              </p:txBody>
            </p:sp>
          </p:grpSp>
          <p:sp>
            <p:nvSpPr>
              <p:cNvPr id="35" name="Down Arrow 34">
                <a:extLst>
                  <a:ext uri="{FF2B5EF4-FFF2-40B4-BE49-F238E27FC236}">
                    <a16:creationId xmlns:a16="http://schemas.microsoft.com/office/drawing/2014/main" id="{30391DE9-632D-F94C-ACC0-9C7E71DC71AE}"/>
                  </a:ext>
                </a:extLst>
              </p:cNvPr>
              <p:cNvSpPr/>
              <p:nvPr/>
            </p:nvSpPr>
            <p:spPr>
              <a:xfrm>
                <a:off x="7208045" y="4009138"/>
                <a:ext cx="405771" cy="524604"/>
              </a:xfrm>
              <a:prstGeom prst="downArrow">
                <a:avLst>
                  <a:gd name="adj1" fmla="val 57407"/>
                  <a:gd name="adj2" fmla="val 54124"/>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6" name="Down Arrow 35">
                <a:extLst>
                  <a:ext uri="{FF2B5EF4-FFF2-40B4-BE49-F238E27FC236}">
                    <a16:creationId xmlns:a16="http://schemas.microsoft.com/office/drawing/2014/main" id="{F94BFE85-CDBD-9C49-8C65-3E8B0E59850D}"/>
                  </a:ext>
                </a:extLst>
              </p:cNvPr>
              <p:cNvSpPr/>
              <p:nvPr/>
            </p:nvSpPr>
            <p:spPr>
              <a:xfrm>
                <a:off x="7208045" y="2297819"/>
                <a:ext cx="405771" cy="1125638"/>
              </a:xfrm>
              <a:prstGeom prst="downArrow">
                <a:avLst>
                  <a:gd name="adj1" fmla="val 63704"/>
                  <a:gd name="adj2" fmla="val 44678"/>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32" name="Rectangle 31">
              <a:extLst>
                <a:ext uri="{FF2B5EF4-FFF2-40B4-BE49-F238E27FC236}">
                  <a16:creationId xmlns:a16="http://schemas.microsoft.com/office/drawing/2014/main" id="{A9F140D9-592C-3345-9D1D-87FB6BA8071B}"/>
                </a:ext>
              </a:extLst>
            </p:cNvPr>
            <p:cNvSpPr>
              <a:spLocks noChangeArrowheads="1"/>
            </p:cNvSpPr>
            <p:nvPr/>
          </p:nvSpPr>
          <p:spPr bwMode="gray">
            <a:xfrm>
              <a:off x="6107113" y="1441450"/>
              <a:ext cx="2835275" cy="622300"/>
            </a:xfrm>
            <a:prstGeom prst="rect">
              <a:avLst/>
            </a:prstGeom>
            <a:gradFill rotWithShape="0">
              <a:gsLst>
                <a:gs pos="0">
                  <a:srgbClr val="92D050"/>
                </a:gs>
                <a:gs pos="99001">
                  <a:srgbClr val="00B050"/>
                </a:gs>
                <a:gs pos="100000">
                  <a:srgbClr val="00B050"/>
                </a:gs>
              </a:gsLst>
              <a:lin ang="16200000"/>
            </a:gradFill>
            <a:ln>
              <a:noFill/>
            </a:ln>
            <a:effectLst>
              <a:outerShdw blurRad="114300" dist="50800" dir="3960000" algn="ctr" rotWithShape="0">
                <a:srgbClr val="000000">
                  <a:alpha val="34000"/>
                </a:srgbClr>
              </a:outerShdw>
            </a:effectLst>
            <a:extLst>
              <a:ext uri="{91240B29-F687-4F45-9708-019B960494DF}">
                <a14:hiddenLine xmlns:a14="http://schemas.microsoft.com/office/drawing/2010/main" w="19050">
                  <a:solidFill>
                    <a:srgbClr val="000000"/>
                  </a:solidFill>
                  <a:miter lim="800000"/>
                  <a:headEnd/>
                  <a:tailEnd/>
                </a14:hiddenLine>
              </a:ext>
            </a:extLst>
          </p:spPr>
          <p:txBody>
            <a:bodyPr wrap="none" lIns="182880" rIns="274320" anchor="ctr"/>
            <a:lstStyle/>
            <a:p>
              <a:pPr algn="ctr" eaLnBrk="1" hangingPunct="1">
                <a:lnSpc>
                  <a:spcPct val="90000"/>
                </a:lnSpc>
                <a:defRPr/>
              </a:pPr>
              <a:r>
                <a:rPr lang="en-US" sz="1600" dirty="0">
                  <a:solidFill>
                    <a:srgbClr val="FFFFFF"/>
                  </a:solidFill>
                  <a:latin typeface="+mj-lt"/>
                  <a:ea typeface="Arial Narrow" charset="0"/>
                  <a:cs typeface="Arial Narrow" charset="0"/>
                </a:rPr>
                <a:t>  </a:t>
              </a:r>
              <a:r>
                <a:rPr lang="en-US" sz="1600" dirty="0">
                  <a:solidFill>
                    <a:schemeClr val="bg1"/>
                  </a:solidFill>
                  <a:latin typeface="+mj-lt"/>
                  <a:ea typeface="Arial Narrow" charset="0"/>
                  <a:cs typeface="Arial Narrow" charset="0"/>
                </a:rPr>
                <a:t>Splinting, Shallow Breathing</a:t>
              </a:r>
            </a:p>
          </p:txBody>
        </p:sp>
      </p:grpSp>
      <p:sp>
        <p:nvSpPr>
          <p:cNvPr id="39" name="Title 38">
            <a:extLst>
              <a:ext uri="{FF2B5EF4-FFF2-40B4-BE49-F238E27FC236}">
                <a16:creationId xmlns:a16="http://schemas.microsoft.com/office/drawing/2014/main" id="{D48C0766-622A-2F40-85FC-22D91D642B49}"/>
              </a:ext>
            </a:extLst>
          </p:cNvPr>
          <p:cNvSpPr>
            <a:spLocks noGrp="1"/>
          </p:cNvSpPr>
          <p:nvPr>
            <p:ph type="title"/>
          </p:nvPr>
        </p:nvSpPr>
        <p:spPr>
          <a:xfrm>
            <a:off x="739775" y="269262"/>
            <a:ext cx="8743950" cy="1143000"/>
          </a:xfrm>
        </p:spPr>
        <p:txBody>
          <a:bodyPr/>
          <a:lstStyle/>
          <a:p>
            <a:r>
              <a:rPr lang="en-US" dirty="0"/>
              <a:t>Unrelieved Pain: Connections and Consequences</a:t>
            </a:r>
          </a:p>
        </p:txBody>
      </p:sp>
    </p:spTree>
    <p:extLst>
      <p:ext uri="{BB962C8B-B14F-4D97-AF65-F5344CB8AC3E}">
        <p14:creationId xmlns:p14="http://schemas.microsoft.com/office/powerpoint/2010/main" val="361643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1000"/>
                                        <p:tgtEl>
                                          <p:spTgt spid="21"/>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50" y="1470345"/>
            <a:ext cx="9468180" cy="4525963"/>
          </a:xfrm>
        </p:spPr>
        <p:txBody>
          <a:bodyPr/>
          <a:lstStyle/>
          <a:p>
            <a:r>
              <a:rPr lang="en-US" sz="2000" dirty="0"/>
              <a:t>A new national study of 500 patients who had orthopaedic or soft tissue surgery within the last year, and 200 surgeons who perform those procedures. </a:t>
            </a:r>
          </a:p>
        </p:txBody>
      </p:sp>
      <p:pic>
        <p:nvPicPr>
          <p:cNvPr id="4098" name="Picture 2" descr="C:\Users\ambers\Desktop\USA Today snap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93" y="2852925"/>
            <a:ext cx="3802095" cy="25347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9260" y="5502871"/>
            <a:ext cx="6048788" cy="523220"/>
          </a:xfrm>
          <a:prstGeom prst="rect">
            <a:avLst/>
          </a:prstGeom>
          <a:noFill/>
        </p:spPr>
        <p:txBody>
          <a:bodyPr wrap="square" rtlCol="0">
            <a:spAutoFit/>
          </a:bodyPr>
          <a:lstStyle/>
          <a:p>
            <a:pPr algn="ctr"/>
            <a:r>
              <a:rPr lang="en-US" sz="1400" b="1" dirty="0">
                <a:latin typeface="+mj-lt"/>
                <a:cs typeface="Arial" panose="020B0604020202020204" pitchFamily="34" charset="0"/>
              </a:rPr>
              <a:t>Key survey finding; reported on the cover of the </a:t>
            </a:r>
          </a:p>
          <a:p>
            <a:pPr algn="ctr"/>
            <a:r>
              <a:rPr lang="en-US" sz="1400" b="1" dirty="0">
                <a:latin typeface="+mj-lt"/>
                <a:cs typeface="Arial" panose="020B0604020202020204" pitchFamily="34" charset="0"/>
              </a:rPr>
              <a:t>Aug 9 print edition of </a:t>
            </a:r>
            <a:r>
              <a:rPr lang="en-US" sz="1400" b="1" i="1" dirty="0">
                <a:latin typeface="+mj-lt"/>
                <a:cs typeface="Arial" panose="020B0604020202020204" pitchFamily="34" charset="0"/>
              </a:rPr>
              <a:t>USA Today</a:t>
            </a:r>
            <a:r>
              <a:rPr lang="en-US" sz="1400" b="1" dirty="0">
                <a:latin typeface="+mj-lt"/>
                <a:cs typeface="Arial" panose="020B0604020202020204" pitchFamily="34" charset="0"/>
              </a:rPr>
              <a:t>.</a:t>
            </a:r>
          </a:p>
        </p:txBody>
      </p:sp>
      <p:sp>
        <p:nvSpPr>
          <p:cNvPr id="9" name="Title 1"/>
          <p:cNvSpPr txBox="1">
            <a:spLocks/>
          </p:cNvSpPr>
          <p:nvPr/>
        </p:nvSpPr>
        <p:spPr>
          <a:xfrm>
            <a:off x="514350" y="215518"/>
            <a:ext cx="9258300" cy="1003682"/>
          </a:xfrm>
          <a:prstGeom prst="rect">
            <a:avLst/>
          </a:prstGeom>
        </p:spPr>
        <p:txBody>
          <a:bodyPr anchor="ctr"/>
          <a:lstStyle>
            <a:lvl1pPr algn="l" defTabSz="914400" rtl="0" eaLnBrk="1" latinLnBrk="0" hangingPunct="1">
              <a:spcBef>
                <a:spcPct val="0"/>
              </a:spcBef>
              <a:buNone/>
              <a:defRPr sz="3200" b="1" kern="1200">
                <a:solidFill>
                  <a:schemeClr val="accent5">
                    <a:lumMod val="75000"/>
                  </a:schemeClr>
                </a:solidFill>
                <a:latin typeface="Arial" panose="020B0604020202020204" pitchFamily="34" charset="0"/>
                <a:ea typeface="+mj-ea"/>
                <a:cs typeface="Arial" panose="020B0604020202020204" pitchFamily="34" charset="0"/>
              </a:defRPr>
            </a:lvl1pPr>
          </a:lstStyle>
          <a:p>
            <a:pPr algn="ctr"/>
            <a:r>
              <a:rPr lang="en-US" sz="4400" b="0" dirty="0">
                <a:solidFill>
                  <a:schemeClr val="tx2"/>
                </a:solidFill>
                <a:effectLst>
                  <a:outerShdw blurRad="38100" dist="38100" dir="2700000" algn="tl">
                    <a:srgbClr val="000000">
                      <a:alpha val="43137"/>
                    </a:srgbClr>
                  </a:outerShdw>
                </a:effectLst>
                <a:latin typeface="+mj-lt"/>
              </a:rPr>
              <a:t>Risk of Opioid Addiction</a:t>
            </a:r>
          </a:p>
        </p:txBody>
      </p:sp>
      <p:sp>
        <p:nvSpPr>
          <p:cNvPr id="2" name="TextBox 1"/>
          <p:cNvSpPr txBox="1"/>
          <p:nvPr/>
        </p:nvSpPr>
        <p:spPr>
          <a:xfrm>
            <a:off x="4581827" y="2753349"/>
            <a:ext cx="5530320" cy="4385816"/>
          </a:xfrm>
          <a:prstGeom prst="rect">
            <a:avLst/>
          </a:prstGeom>
          <a:noFill/>
        </p:spPr>
        <p:txBody>
          <a:bodyPr wrap="square" rtlCol="0">
            <a:spAutoFit/>
          </a:bodyPr>
          <a:lstStyle/>
          <a:p>
            <a:pPr marL="339725" indent="-339725" algn="l">
              <a:spcBef>
                <a:spcPts val="1800"/>
              </a:spcBef>
              <a:buFont typeface="Arial" panose="020B0604020202020204" pitchFamily="34" charset="0"/>
              <a:buChar char="•"/>
            </a:pPr>
            <a:r>
              <a:rPr lang="en-US" altLang="en-US" sz="1800" b="0" dirty="0">
                <a:latin typeface="+mj-lt"/>
                <a:cs typeface="Arial" panose="020B0604020202020204" pitchFamily="34" charset="0"/>
              </a:rPr>
              <a:t>Almost all surgeons polled (94%) say they frequently prescribe opioids </a:t>
            </a:r>
          </a:p>
          <a:p>
            <a:pPr marL="742950" lvl="1" indent="-285750" algn="l">
              <a:spcBef>
                <a:spcPts val="600"/>
              </a:spcBef>
              <a:buClr>
                <a:schemeClr val="tx1"/>
              </a:buClr>
              <a:buFont typeface="Arial" panose="020B0604020202020204" pitchFamily="34" charset="0"/>
              <a:buChar char="•"/>
            </a:pPr>
            <a:r>
              <a:rPr lang="en-US" altLang="en-US" sz="1800" b="0" dirty="0">
                <a:solidFill>
                  <a:schemeClr val="accent5">
                    <a:lumMod val="75000"/>
                  </a:schemeClr>
                </a:solidFill>
                <a:latin typeface="+mj-lt"/>
                <a:cs typeface="Arial" panose="020B0604020202020204" pitchFamily="34" charset="0"/>
              </a:rPr>
              <a:t>91% admit that they feel pressure to prescribe more opioids </a:t>
            </a:r>
            <a:r>
              <a:rPr lang="en-US" altLang="en-US" sz="1800" b="0" dirty="0">
                <a:latin typeface="+mj-lt"/>
                <a:cs typeface="Arial" panose="020B0604020202020204" pitchFamily="34" charset="0"/>
              </a:rPr>
              <a:t>than their patients actually need (HCAHPS, formulary options, patient request)</a:t>
            </a:r>
          </a:p>
          <a:p>
            <a:pPr marL="285750" indent="-285750" algn="l">
              <a:spcBef>
                <a:spcPts val="600"/>
              </a:spcBef>
              <a:buFont typeface="Arial" panose="020B0604020202020204" pitchFamily="34" charset="0"/>
              <a:buChar char="•"/>
            </a:pPr>
            <a:r>
              <a:rPr lang="en-US" altLang="en-US" sz="1800" b="0" dirty="0">
                <a:latin typeface="+mj-lt"/>
                <a:cs typeface="Arial" panose="020B0604020202020204" pitchFamily="34" charset="0"/>
              </a:rPr>
              <a:t>Many patients expressed concerns about the risks of opioid addiction and a </a:t>
            </a:r>
            <a:r>
              <a:rPr lang="en-US" altLang="en-US" sz="1800" b="0" dirty="0">
                <a:solidFill>
                  <a:schemeClr val="accent5">
                    <a:lumMod val="75000"/>
                  </a:schemeClr>
                </a:solidFill>
                <a:latin typeface="+mj-lt"/>
                <a:cs typeface="Arial" panose="020B0604020202020204" pitchFamily="34" charset="0"/>
              </a:rPr>
              <a:t>vast majority of patients (79%) say they would prefer a non-opioid</a:t>
            </a:r>
          </a:p>
          <a:p>
            <a:pPr marL="742950" lvl="1" indent="-285750" algn="l">
              <a:spcBef>
                <a:spcPts val="600"/>
              </a:spcBef>
              <a:buFont typeface="Arial" panose="020B0604020202020204" pitchFamily="34" charset="0"/>
              <a:buChar char="•"/>
            </a:pPr>
            <a:r>
              <a:rPr lang="en-US" altLang="en-US" sz="1800" b="0" dirty="0">
                <a:latin typeface="+mj-lt"/>
                <a:cs typeface="Arial" panose="020B0604020202020204" pitchFamily="34" charset="0"/>
              </a:rPr>
              <a:t>Only 23% of patients say they discussed non-opioid options with their surgeon before their procedure</a:t>
            </a:r>
          </a:p>
          <a:p>
            <a:pPr marL="339725" indent="-339725" algn="l">
              <a:spcBef>
                <a:spcPts val="1800"/>
              </a:spcBef>
              <a:buFont typeface="Arial" panose="020B0604020202020204" pitchFamily="34" charset="0"/>
              <a:buChar char="•"/>
            </a:pPr>
            <a:endParaRPr lang="en-US" sz="1800" b="0" dirty="0">
              <a:latin typeface="+mj-lt"/>
              <a:cs typeface="Arial" panose="020B0604020202020204" pitchFamily="34" charset="0"/>
            </a:endParaRPr>
          </a:p>
          <a:p>
            <a:pPr marL="339725" indent="-339725" algn="l">
              <a:spcBef>
                <a:spcPts val="1800"/>
              </a:spcBef>
              <a:buFont typeface="Arial" panose="020B0604020202020204" pitchFamily="34" charset="0"/>
              <a:buChar char="•"/>
            </a:pPr>
            <a:endParaRPr lang="en-US" sz="1800" b="0" dirty="0">
              <a:latin typeface="+mj-lt"/>
              <a:cs typeface="Arial" panose="020B0604020202020204" pitchFamily="34" charset="0"/>
            </a:endParaRPr>
          </a:p>
        </p:txBody>
      </p:sp>
      <p:cxnSp>
        <p:nvCxnSpPr>
          <p:cNvPr id="8" name="Straight Connector 7"/>
          <p:cNvCxnSpPr/>
          <p:nvPr/>
        </p:nvCxnSpPr>
        <p:spPr>
          <a:xfrm>
            <a:off x="514350" y="2507280"/>
            <a:ext cx="946818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57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28625" y="241300"/>
            <a:ext cx="9424393" cy="1143000"/>
          </a:xfrm>
        </p:spPr>
        <p:txBody>
          <a:bodyPr bIns="27432"/>
          <a:lstStyle/>
          <a:p>
            <a:pPr eaLnBrk="1" hangingPunct="1"/>
            <a:r>
              <a:rPr lang="en-US" dirty="0">
                <a:ea typeface="ＭＳ Ｐゴシック" charset="0"/>
                <a:cs typeface="Arial" charset="0"/>
              </a:rPr>
              <a:t>Outcomes: Cost and Length of Stay (LOS) </a:t>
            </a:r>
            <a:r>
              <a:rPr lang="en-US" sz="2800" i="1" dirty="0">
                <a:ea typeface="ＭＳ Ｐゴシック" charset="0"/>
                <a:cs typeface="Arial" charset="0"/>
              </a:rPr>
              <a:t>Regional</a:t>
            </a:r>
          </a:p>
        </p:txBody>
      </p:sp>
      <p:graphicFrame>
        <p:nvGraphicFramePr>
          <p:cNvPr id="13" name="Chart 12"/>
          <p:cNvGraphicFramePr/>
          <p:nvPr>
            <p:extLst>
              <p:ext uri="{D42A27DB-BD31-4B8C-83A1-F6EECF244321}">
                <p14:modId xmlns:p14="http://schemas.microsoft.com/office/powerpoint/2010/main" val="2227932525"/>
              </p:ext>
            </p:extLst>
          </p:nvPr>
        </p:nvGraphicFramePr>
        <p:xfrm>
          <a:off x="37439" y="1470345"/>
          <a:ext cx="4784463" cy="46834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p:nvPr/>
        </p:nvGraphicFramePr>
        <p:xfrm>
          <a:off x="5358521" y="1671692"/>
          <a:ext cx="4796831" cy="4326442"/>
        </p:xfrm>
        <a:graphic>
          <a:graphicData uri="http://schemas.openxmlformats.org/drawingml/2006/chart">
            <c:chart xmlns:c="http://schemas.openxmlformats.org/drawingml/2006/chart" xmlns:r="http://schemas.openxmlformats.org/officeDocument/2006/relationships" r:id="rId4"/>
          </a:graphicData>
        </a:graphic>
      </p:graphicFrame>
      <p:sp>
        <p:nvSpPr>
          <p:cNvPr id="14340" name="TextBox 14"/>
          <p:cNvSpPr txBox="1">
            <a:spLocks noChangeArrowheads="1"/>
          </p:cNvSpPr>
          <p:nvPr/>
        </p:nvSpPr>
        <p:spPr bwMode="auto">
          <a:xfrm>
            <a:off x="2266355" y="5884864"/>
            <a:ext cx="153412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b="1">
                <a:solidFill>
                  <a:schemeClr val="tx1"/>
                </a:solidFill>
                <a:latin typeface="Arial" charset="0"/>
                <a:ea typeface="ＭＳ Ｐゴシック" charset="0"/>
                <a:cs typeface="ＭＳ Ｐゴシック" charset="0"/>
              </a:defRPr>
            </a:lvl1pPr>
            <a:lvl2pPr marL="742950" indent="-285750" defTabSz="457200">
              <a:defRPr sz="2400" b="1">
                <a:solidFill>
                  <a:schemeClr val="tx1"/>
                </a:solidFill>
                <a:latin typeface="Arial" charset="0"/>
                <a:ea typeface="ＭＳ Ｐゴシック" charset="0"/>
              </a:defRPr>
            </a:lvl2pPr>
            <a:lvl3pPr marL="1143000" indent="-228600" defTabSz="457200">
              <a:defRPr sz="2400" b="1">
                <a:solidFill>
                  <a:schemeClr val="tx1"/>
                </a:solidFill>
                <a:latin typeface="Arial" charset="0"/>
                <a:ea typeface="ＭＳ Ｐゴシック" charset="0"/>
              </a:defRPr>
            </a:lvl3pPr>
            <a:lvl4pPr marL="1600200" indent="-228600" defTabSz="457200">
              <a:defRPr sz="2400" b="1">
                <a:solidFill>
                  <a:schemeClr val="tx1"/>
                </a:solidFill>
                <a:latin typeface="Arial" charset="0"/>
                <a:ea typeface="ＭＳ Ｐゴシック" charset="0"/>
              </a:defRPr>
            </a:lvl4pPr>
            <a:lvl5pPr marL="2057400" indent="-228600" defTabSz="4572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800" dirty="0">
                <a:cs typeface="Arial" charset="0"/>
              </a:rPr>
              <a:t>↑</a:t>
            </a:r>
            <a:r>
              <a:rPr lang="en-US" dirty="0">
                <a:cs typeface="Arial" charset="0"/>
              </a:rPr>
              <a:t> 56%*</a:t>
            </a:r>
          </a:p>
        </p:txBody>
      </p:sp>
      <p:sp>
        <p:nvSpPr>
          <p:cNvPr id="14341" name="TextBox 15"/>
          <p:cNvSpPr txBox="1">
            <a:spLocks noChangeArrowheads="1"/>
          </p:cNvSpPr>
          <p:nvPr/>
        </p:nvSpPr>
        <p:spPr bwMode="auto">
          <a:xfrm>
            <a:off x="6936582" y="5810251"/>
            <a:ext cx="153412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b="1">
                <a:solidFill>
                  <a:schemeClr val="tx1"/>
                </a:solidFill>
                <a:latin typeface="Arial" charset="0"/>
                <a:ea typeface="ＭＳ Ｐゴシック" charset="0"/>
                <a:cs typeface="ＭＳ Ｐゴシック" charset="0"/>
              </a:defRPr>
            </a:lvl1pPr>
            <a:lvl2pPr marL="742950" indent="-285750" defTabSz="457200">
              <a:defRPr sz="2400" b="1">
                <a:solidFill>
                  <a:schemeClr val="tx1"/>
                </a:solidFill>
                <a:latin typeface="Arial" charset="0"/>
                <a:ea typeface="ＭＳ Ｐゴシック" charset="0"/>
              </a:defRPr>
            </a:lvl2pPr>
            <a:lvl3pPr marL="1143000" indent="-228600" defTabSz="457200">
              <a:defRPr sz="2400" b="1">
                <a:solidFill>
                  <a:schemeClr val="tx1"/>
                </a:solidFill>
                <a:latin typeface="Arial" charset="0"/>
                <a:ea typeface="ＭＳ Ｐゴシック" charset="0"/>
              </a:defRPr>
            </a:lvl3pPr>
            <a:lvl4pPr marL="1600200" indent="-228600" defTabSz="457200">
              <a:defRPr sz="2400" b="1">
                <a:solidFill>
                  <a:schemeClr val="tx1"/>
                </a:solidFill>
                <a:latin typeface="Arial" charset="0"/>
                <a:ea typeface="ＭＳ Ｐゴシック" charset="0"/>
              </a:defRPr>
            </a:lvl4pPr>
            <a:lvl5pPr marL="2057400" indent="-228600" defTabSz="4572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800">
                <a:cs typeface="Arial" charset="0"/>
              </a:rPr>
              <a:t>↑</a:t>
            </a:r>
            <a:r>
              <a:rPr lang="en-US">
                <a:cs typeface="Arial" charset="0"/>
              </a:rPr>
              <a:t> 69%*</a:t>
            </a:r>
          </a:p>
        </p:txBody>
      </p:sp>
      <p:sp>
        <p:nvSpPr>
          <p:cNvPr id="14342" name="TextBox 6"/>
          <p:cNvSpPr txBox="1">
            <a:spLocks noChangeArrowheads="1"/>
          </p:cNvSpPr>
          <p:nvPr/>
        </p:nvSpPr>
        <p:spPr bwMode="auto">
          <a:xfrm>
            <a:off x="4457700" y="1600201"/>
            <a:ext cx="2571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b="1">
                <a:solidFill>
                  <a:schemeClr val="tx1"/>
                </a:solidFill>
                <a:latin typeface="Arial" charset="0"/>
                <a:ea typeface="ＭＳ Ｐゴシック" charset="0"/>
                <a:cs typeface="ＭＳ Ｐゴシック" charset="0"/>
              </a:defRPr>
            </a:lvl1pPr>
            <a:lvl2pPr marL="742950" indent="-285750" defTabSz="457200">
              <a:defRPr sz="2400" b="1">
                <a:solidFill>
                  <a:schemeClr val="tx1"/>
                </a:solidFill>
                <a:latin typeface="Arial" charset="0"/>
                <a:ea typeface="ＭＳ Ｐゴシック" charset="0"/>
              </a:defRPr>
            </a:lvl2pPr>
            <a:lvl3pPr marL="1143000" indent="-228600" defTabSz="457200">
              <a:defRPr sz="2400" b="1">
                <a:solidFill>
                  <a:schemeClr val="tx1"/>
                </a:solidFill>
                <a:latin typeface="Arial" charset="0"/>
                <a:ea typeface="ＭＳ Ｐゴシック" charset="0"/>
              </a:defRPr>
            </a:lvl3pPr>
            <a:lvl4pPr marL="1600200" indent="-228600" defTabSz="457200">
              <a:defRPr sz="2400" b="1">
                <a:solidFill>
                  <a:schemeClr val="tx1"/>
                </a:solidFill>
                <a:latin typeface="Arial" charset="0"/>
                <a:ea typeface="ＭＳ Ｐゴシック" charset="0"/>
              </a:defRPr>
            </a:lvl4pPr>
            <a:lvl5pPr marL="2057400" indent="-228600" defTabSz="4572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b="0">
                <a:solidFill>
                  <a:srgbClr val="FFFF00"/>
                </a:solidFill>
                <a:cs typeface="Arial" charset="0"/>
              </a:rPr>
              <a:t>ADE=adverse drug event.</a:t>
            </a:r>
          </a:p>
        </p:txBody>
      </p:sp>
      <p:sp>
        <p:nvSpPr>
          <p:cNvPr id="14343" name="TextBox 2"/>
          <p:cNvSpPr txBox="1">
            <a:spLocks noChangeArrowheads="1"/>
          </p:cNvSpPr>
          <p:nvPr/>
        </p:nvSpPr>
        <p:spPr bwMode="auto">
          <a:xfrm>
            <a:off x="2628900" y="6391276"/>
            <a:ext cx="73678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000" b="0" i="1" dirty="0" err="1">
                <a:solidFill>
                  <a:srgbClr val="FFFF00"/>
                </a:solidFill>
                <a:latin typeface="Times New Roman" charset="0"/>
              </a:rPr>
              <a:t>Oderda</a:t>
            </a:r>
            <a:r>
              <a:rPr lang="en-US" sz="2000" b="0" i="1" dirty="0">
                <a:solidFill>
                  <a:srgbClr val="FFFF00"/>
                </a:solidFill>
                <a:latin typeface="Times New Roman" charset="0"/>
              </a:rPr>
              <a:t>, </a:t>
            </a:r>
            <a:r>
              <a:rPr lang="en-US" sz="2000" b="0" i="1" dirty="0" err="1">
                <a:solidFill>
                  <a:srgbClr val="FFFF00"/>
                </a:solidFill>
                <a:latin typeface="Times New Roman" charset="0"/>
              </a:rPr>
              <a:t>Gan</a:t>
            </a:r>
            <a:r>
              <a:rPr lang="en-US" sz="2000" b="0" i="1" dirty="0">
                <a:solidFill>
                  <a:srgbClr val="FFFF00"/>
                </a:solidFill>
                <a:latin typeface="Times New Roman" charset="0"/>
              </a:rPr>
              <a:t>  et al. J Pain &amp; Palliative Care Pharmacotherapy 2012</a:t>
            </a:r>
          </a:p>
        </p:txBody>
      </p:sp>
    </p:spTree>
    <p:extLst>
      <p:ext uri="{BB962C8B-B14F-4D97-AF65-F5344CB8AC3E}">
        <p14:creationId xmlns:p14="http://schemas.microsoft.com/office/powerpoint/2010/main" val="2929275682"/>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385" y="-150212"/>
            <a:ext cx="8502471" cy="1325563"/>
          </a:xfrm>
        </p:spPr>
        <p:txBody>
          <a:bodyPr/>
          <a:lstStyle/>
          <a:p>
            <a:r>
              <a:rPr lang="en-US" dirty="0"/>
              <a:t>Long-Term Adverse Consequences</a:t>
            </a:r>
          </a:p>
        </p:txBody>
      </p:sp>
      <p:sp>
        <p:nvSpPr>
          <p:cNvPr id="5" name="Rectangle 4"/>
          <p:cNvSpPr/>
          <p:nvPr/>
        </p:nvSpPr>
        <p:spPr>
          <a:xfrm>
            <a:off x="571500" y="6443246"/>
            <a:ext cx="9520706" cy="338554"/>
          </a:xfrm>
          <a:prstGeom prst="rect">
            <a:avLst/>
          </a:prstGeom>
        </p:spPr>
        <p:txBody>
          <a:bodyPr wrap="square">
            <a:spAutoFit/>
          </a:bodyPr>
          <a:lstStyle/>
          <a:p>
            <a:pPr algn="r"/>
            <a:r>
              <a:rPr lang="en-US" sz="1600" b="0" i="1" dirty="0" err="1">
                <a:solidFill>
                  <a:schemeClr val="tx2"/>
                </a:solidFill>
                <a:latin typeface="+mj-lt"/>
              </a:rPr>
              <a:t>Brummett</a:t>
            </a:r>
            <a:r>
              <a:rPr lang="en-US" sz="1600" b="0" i="1" dirty="0">
                <a:solidFill>
                  <a:schemeClr val="tx2"/>
                </a:solidFill>
                <a:latin typeface="+mj-lt"/>
              </a:rPr>
              <a:t> CM, et al. JAMA Surg. 2017;152(6):e170504. doi:10.1001/jamasurg.2017.0504</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2641" b="4420"/>
          <a:stretch/>
        </p:blipFill>
        <p:spPr>
          <a:xfrm>
            <a:off x="1074420" y="1007978"/>
            <a:ext cx="8138160" cy="19497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0467" y="3092531"/>
            <a:ext cx="5580309" cy="3155870"/>
          </a:xfrm>
          <a:prstGeom prst="rect">
            <a:avLst/>
          </a:prstGeom>
          <a:ln>
            <a:solidFill>
              <a:schemeClr val="tx1"/>
            </a:solidFill>
          </a:ln>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2494" t="15375" r="12336" b="37890"/>
          <a:stretch/>
        </p:blipFill>
        <p:spPr>
          <a:xfrm>
            <a:off x="1074420" y="3453140"/>
            <a:ext cx="8138160" cy="1473437"/>
          </a:xfrm>
          <a:prstGeom prst="rect">
            <a:avLst/>
          </a:prstGeom>
          <a:ln>
            <a:solidFill>
              <a:schemeClr val="tx1"/>
            </a:solidFill>
          </a:ln>
        </p:spPr>
      </p:pic>
    </p:spTree>
    <p:extLst>
      <p:ext uri="{BB962C8B-B14F-4D97-AF65-F5344CB8AC3E}">
        <p14:creationId xmlns:p14="http://schemas.microsoft.com/office/powerpoint/2010/main" val="204509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8826"/>
          <a:stretch/>
        </p:blipFill>
        <p:spPr>
          <a:xfrm>
            <a:off x="2324100" y="304800"/>
            <a:ext cx="5732172" cy="6046229"/>
          </a:xfrm>
          <a:prstGeom prst="rect">
            <a:avLst/>
          </a:prstGeom>
          <a:ln>
            <a:solidFill>
              <a:schemeClr val="tx1"/>
            </a:solidFill>
          </a:ln>
        </p:spPr>
      </p:pic>
      <p:sp>
        <p:nvSpPr>
          <p:cNvPr id="10" name="Rectangle 9">
            <a:extLst>
              <a:ext uri="{FF2B5EF4-FFF2-40B4-BE49-F238E27FC236}">
                <a16:creationId xmlns:a16="http://schemas.microsoft.com/office/drawing/2014/main" id="{4E5A51FD-2C1B-8B41-8BB7-0A4568896961}"/>
              </a:ext>
            </a:extLst>
          </p:cNvPr>
          <p:cNvSpPr/>
          <p:nvPr/>
        </p:nvSpPr>
        <p:spPr>
          <a:xfrm>
            <a:off x="571500" y="6519446"/>
            <a:ext cx="9520706" cy="338554"/>
          </a:xfrm>
          <a:prstGeom prst="rect">
            <a:avLst/>
          </a:prstGeom>
        </p:spPr>
        <p:txBody>
          <a:bodyPr wrap="square">
            <a:spAutoFit/>
          </a:bodyPr>
          <a:lstStyle/>
          <a:p>
            <a:pPr algn="r"/>
            <a:r>
              <a:rPr lang="en-US" sz="1600" b="0" i="1" dirty="0" err="1">
                <a:solidFill>
                  <a:schemeClr val="tx2"/>
                </a:solidFill>
                <a:latin typeface="+mj-lt"/>
              </a:rPr>
              <a:t>Brummett</a:t>
            </a:r>
            <a:r>
              <a:rPr lang="en-US" sz="1600" b="0" i="1" dirty="0">
                <a:solidFill>
                  <a:schemeClr val="tx2"/>
                </a:solidFill>
                <a:latin typeface="+mj-lt"/>
              </a:rPr>
              <a:t> CM, et al. JAMA Surg. 2017;152(6):e170504. doi:10.1001/jamasurg.2017.0504</a:t>
            </a:r>
          </a:p>
        </p:txBody>
      </p:sp>
    </p:spTree>
    <p:extLst>
      <p:ext uri="{BB962C8B-B14F-4D97-AF65-F5344CB8AC3E}">
        <p14:creationId xmlns:p14="http://schemas.microsoft.com/office/powerpoint/2010/main" val="293685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9E38F0-19D4-9540-BEB0-385D135A49C7}"/>
              </a:ext>
            </a:extLst>
          </p:cNvPr>
          <p:cNvPicPr>
            <a:picLocks noChangeAspect="1"/>
          </p:cNvPicPr>
          <p:nvPr/>
        </p:nvPicPr>
        <p:blipFill>
          <a:blip r:embed="rId2"/>
          <a:stretch>
            <a:fillRect/>
          </a:stretch>
        </p:blipFill>
        <p:spPr>
          <a:xfrm>
            <a:off x="5334214" y="526961"/>
            <a:ext cx="4579898" cy="5955405"/>
          </a:xfrm>
          <a:prstGeom prst="rect">
            <a:avLst/>
          </a:prstGeom>
        </p:spPr>
      </p:pic>
      <p:pic>
        <p:nvPicPr>
          <p:cNvPr id="3" name="Picture 2">
            <a:extLst>
              <a:ext uri="{FF2B5EF4-FFF2-40B4-BE49-F238E27FC236}">
                <a16:creationId xmlns:a16="http://schemas.microsoft.com/office/drawing/2014/main" id="{8C843B1F-0743-3845-AE5C-8F449537D78C}"/>
              </a:ext>
            </a:extLst>
          </p:cNvPr>
          <p:cNvPicPr>
            <a:picLocks noChangeAspect="1"/>
          </p:cNvPicPr>
          <p:nvPr/>
        </p:nvPicPr>
        <p:blipFill>
          <a:blip r:embed="rId3"/>
          <a:stretch>
            <a:fillRect/>
          </a:stretch>
        </p:blipFill>
        <p:spPr>
          <a:xfrm>
            <a:off x="419100" y="526961"/>
            <a:ext cx="4549723" cy="5936087"/>
          </a:xfrm>
          <a:prstGeom prst="rect">
            <a:avLst/>
          </a:prstGeom>
        </p:spPr>
      </p:pic>
    </p:spTree>
    <p:extLst>
      <p:ext uri="{BB962C8B-B14F-4D97-AF65-F5344CB8AC3E}">
        <p14:creationId xmlns:p14="http://schemas.microsoft.com/office/powerpoint/2010/main" val="2997869022"/>
      </p:ext>
    </p:extLst>
  </p:cSld>
  <p:clrMapOvr>
    <a:masterClrMapping/>
  </p:clrMapOvr>
</p:sld>
</file>

<file path=ppt/theme/theme1.xml><?xml version="1.0" encoding="utf-8"?>
<a:theme xmlns:a="http://schemas.openxmlformats.org/drawingml/2006/main" name="Gan">
  <a:themeElements>
    <a:clrScheme name="Ga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G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Times New Roman"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Times New Roman" pitchFamily="-65" charset="0"/>
          </a:defRPr>
        </a:defPPr>
      </a:lstStyle>
    </a:lnDef>
  </a:objectDefaults>
  <a:extraClrSchemeLst>
    <a:extraClrScheme>
      <a:clrScheme name="Ga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a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a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a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a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a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a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Corporate Palette">
      <a:dk1>
        <a:srgbClr val="000000"/>
      </a:dk1>
      <a:lt1>
        <a:srgbClr val="FFFFFF"/>
      </a:lt1>
      <a:dk2>
        <a:srgbClr val="004165"/>
      </a:dk2>
      <a:lt2>
        <a:srgbClr val="E2D478"/>
      </a:lt2>
      <a:accent1>
        <a:srgbClr val="58A618"/>
      </a:accent1>
      <a:accent2>
        <a:srgbClr val="2A6EBB"/>
      </a:accent2>
      <a:accent3>
        <a:srgbClr val="612141"/>
      </a:accent3>
      <a:accent4>
        <a:srgbClr val="FF9E1B"/>
      </a:accent4>
      <a:accent5>
        <a:srgbClr val="4BACC6"/>
      </a:accent5>
      <a:accent6>
        <a:srgbClr val="404545"/>
      </a:accent6>
      <a:hlink>
        <a:srgbClr val="0000FF"/>
      </a:hlink>
      <a:folHlink>
        <a:srgbClr val="2A6EB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20000"/>
            <a:lumOff val="80000"/>
          </a:schemeClr>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a:defPPr>
      </a:lstStyle>
    </a:txDef>
  </a:objectDefaults>
  <a:extraClrSchemeLst/>
  <a:extLst>
    <a:ext uri="{05A4C25C-085E-4340-85A3-A5531E510DB2}">
      <thm15:themeFamily xmlns:thm15="http://schemas.microsoft.com/office/thememl/2012/main" name="Blank.potx" id="{6DB9C3F6-7821-453B-B529-4035641E9CD5}" vid="{DF9DE91D-C6AE-4810-A7A7-8302F9F20431}"/>
    </a:ext>
  </a:extLst>
</a:theme>
</file>

<file path=ppt/theme/theme3.xml><?xml version="1.0" encoding="utf-8"?>
<a:theme xmlns:a="http://schemas.openxmlformats.org/drawingml/2006/main" name="1_blank">
  <a:themeElements>
    <a:clrScheme name="Corporate Palette">
      <a:dk1>
        <a:srgbClr val="000000"/>
      </a:dk1>
      <a:lt1>
        <a:srgbClr val="FFFFFF"/>
      </a:lt1>
      <a:dk2>
        <a:srgbClr val="004165"/>
      </a:dk2>
      <a:lt2>
        <a:srgbClr val="E2D478"/>
      </a:lt2>
      <a:accent1>
        <a:srgbClr val="58A618"/>
      </a:accent1>
      <a:accent2>
        <a:srgbClr val="2A6EBB"/>
      </a:accent2>
      <a:accent3>
        <a:srgbClr val="612141"/>
      </a:accent3>
      <a:accent4>
        <a:srgbClr val="FF9E1B"/>
      </a:accent4>
      <a:accent5>
        <a:srgbClr val="4BACC6"/>
      </a:accent5>
      <a:accent6>
        <a:srgbClr val="404545"/>
      </a:accent6>
      <a:hlink>
        <a:srgbClr val="0000FF"/>
      </a:hlink>
      <a:folHlink>
        <a:srgbClr val="2A6EB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20000"/>
            <a:lumOff val="80000"/>
          </a:schemeClr>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a:defPPr>
      </a:lstStyle>
    </a:txDef>
  </a:objectDefaults>
  <a:extraClrSchemeLst/>
  <a:extLst>
    <a:ext uri="{05A4C25C-085E-4340-85A3-A5531E510DB2}">
      <thm15:themeFamily xmlns:thm15="http://schemas.microsoft.com/office/thememl/2012/main" name="Blank.potx" id="{6DB9C3F6-7821-453B-B529-4035641E9CD5}" vid="{DF9DE91D-C6AE-4810-A7A7-8302F9F20431}"/>
    </a:ext>
  </a:extLst>
</a:theme>
</file>

<file path=ppt/theme/theme4.xml><?xml version="1.0" encoding="utf-8"?>
<a:theme xmlns:a="http://schemas.openxmlformats.org/drawingml/2006/main" name="2_blank">
  <a:themeElements>
    <a:clrScheme name="Corporate Palette">
      <a:dk1>
        <a:srgbClr val="000000"/>
      </a:dk1>
      <a:lt1>
        <a:srgbClr val="FFFFFF"/>
      </a:lt1>
      <a:dk2>
        <a:srgbClr val="004165"/>
      </a:dk2>
      <a:lt2>
        <a:srgbClr val="E2D478"/>
      </a:lt2>
      <a:accent1>
        <a:srgbClr val="58A618"/>
      </a:accent1>
      <a:accent2>
        <a:srgbClr val="2A6EBB"/>
      </a:accent2>
      <a:accent3>
        <a:srgbClr val="612141"/>
      </a:accent3>
      <a:accent4>
        <a:srgbClr val="FF9E1B"/>
      </a:accent4>
      <a:accent5>
        <a:srgbClr val="4BACC6"/>
      </a:accent5>
      <a:accent6>
        <a:srgbClr val="404545"/>
      </a:accent6>
      <a:hlink>
        <a:srgbClr val="0000FF"/>
      </a:hlink>
      <a:folHlink>
        <a:srgbClr val="2A6EB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20000"/>
            <a:lumOff val="80000"/>
          </a:schemeClr>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a:defPPr>
      </a:lstStyle>
    </a:txDef>
  </a:objectDefaults>
  <a:extraClrSchemeLst/>
  <a:extLst>
    <a:ext uri="{05A4C25C-085E-4340-85A3-A5531E510DB2}">
      <thm15:themeFamily xmlns:thm15="http://schemas.microsoft.com/office/thememl/2012/main" name="Blank.potx" id="{6DB9C3F6-7821-453B-B529-4035641E9CD5}" vid="{DF9DE91D-C6AE-4810-A7A7-8302F9F20431}"/>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Header Graphic Selections 1">
    <a:dk1>
      <a:srgbClr val="000000"/>
    </a:dk1>
    <a:lt1>
      <a:srgbClr val="FFFFFF"/>
    </a:lt1>
    <a:dk2>
      <a:srgbClr val="00539B"/>
    </a:dk2>
    <a:lt2>
      <a:srgbClr val="EEECE1"/>
    </a:lt2>
    <a:accent1>
      <a:srgbClr val="00539B"/>
    </a:accent1>
    <a:accent2>
      <a:srgbClr val="569BBE"/>
    </a:accent2>
    <a:accent3>
      <a:srgbClr val="FFFFFF"/>
    </a:accent3>
    <a:accent4>
      <a:srgbClr val="000000"/>
    </a:accent4>
    <a:accent5>
      <a:srgbClr val="AAB3CB"/>
    </a:accent5>
    <a:accent6>
      <a:srgbClr val="4D8CAC"/>
    </a:accent6>
    <a:hlink>
      <a:srgbClr val="0000FF"/>
    </a:hlink>
    <a:folHlink>
      <a:srgbClr val="800080"/>
    </a:folHlink>
  </a:clrScheme>
  <a:fontScheme name="Header Graphic Selection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Header Graphic Selections 1">
    <a:dk1>
      <a:srgbClr val="000000"/>
    </a:dk1>
    <a:lt1>
      <a:srgbClr val="FFFFFF"/>
    </a:lt1>
    <a:dk2>
      <a:srgbClr val="00539B"/>
    </a:dk2>
    <a:lt2>
      <a:srgbClr val="EEECE1"/>
    </a:lt2>
    <a:accent1>
      <a:srgbClr val="00539B"/>
    </a:accent1>
    <a:accent2>
      <a:srgbClr val="569BBE"/>
    </a:accent2>
    <a:accent3>
      <a:srgbClr val="FFFFFF"/>
    </a:accent3>
    <a:accent4>
      <a:srgbClr val="000000"/>
    </a:accent4>
    <a:accent5>
      <a:srgbClr val="AAB3CB"/>
    </a:accent5>
    <a:accent6>
      <a:srgbClr val="4D8CAC"/>
    </a:accent6>
    <a:hlink>
      <a:srgbClr val="0000FF"/>
    </a:hlink>
    <a:folHlink>
      <a:srgbClr val="800080"/>
    </a:folHlink>
  </a:clrScheme>
  <a:fontScheme name="Header Graphic Selection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Ga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G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Designs\Gan.pot</Template>
  <TotalTime>20433</TotalTime>
  <Words>1436</Words>
  <Application>Microsoft Macintosh PowerPoint</Application>
  <PresentationFormat>35mm Slides</PresentationFormat>
  <Paragraphs>281</Paragraphs>
  <Slides>29</Slides>
  <Notes>8</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29</vt:i4>
      </vt:variant>
    </vt:vector>
  </HeadingPairs>
  <TitlesOfParts>
    <vt:vector size="43" baseType="lpstr">
      <vt:lpstr>ＭＳ 明朝</vt:lpstr>
      <vt:lpstr>MS PGothic</vt:lpstr>
      <vt:lpstr>MS PGothic</vt:lpstr>
      <vt:lpstr>Arial</vt:lpstr>
      <vt:lpstr>Arial Narrow</vt:lpstr>
      <vt:lpstr>Calibri</vt:lpstr>
      <vt:lpstr>Times</vt:lpstr>
      <vt:lpstr>Times New Roman</vt:lpstr>
      <vt:lpstr>Wingdings</vt:lpstr>
      <vt:lpstr>Gan</vt:lpstr>
      <vt:lpstr>blank</vt:lpstr>
      <vt:lpstr>1_blank</vt:lpstr>
      <vt:lpstr>2_blank</vt:lpstr>
      <vt:lpstr>CorelDRAW</vt:lpstr>
      <vt:lpstr>Opioid-Sparing Clinical Trial Objectives and Outcomes:  Acute Pain</vt:lpstr>
      <vt:lpstr>Outline</vt:lpstr>
      <vt:lpstr>Side Effects Postsurgery  Up to Two Weeks</vt:lpstr>
      <vt:lpstr>Unrelieved Pain: Connections and Consequences</vt:lpstr>
      <vt:lpstr>PowerPoint Presentation</vt:lpstr>
      <vt:lpstr>Outcomes: Cost and Length of Stay (LOS) Regional</vt:lpstr>
      <vt:lpstr>Long-Term Adverse Consequences</vt:lpstr>
      <vt:lpstr>PowerPoint Presentation</vt:lpstr>
      <vt:lpstr>PowerPoint Presentation</vt:lpstr>
      <vt:lpstr>PowerPoint Presentation</vt:lpstr>
      <vt:lpstr> Balancing the Imperatives</vt:lpstr>
      <vt:lpstr>“Trade-offs” in Pain Management: Patients Have Concerns That May Hinder Treatment</vt:lpstr>
      <vt:lpstr>PowerPoint Presentation</vt:lpstr>
      <vt:lpstr>Non-Opioids Used in Multimodal Pain Treatment Plans</vt:lpstr>
      <vt:lpstr>PowerPoint Presentation</vt:lpstr>
      <vt:lpstr>PowerPoint Presentation</vt:lpstr>
      <vt:lpstr>PowerPoint Presentation</vt:lpstr>
      <vt:lpstr>Multimodal Analgesic and Antiemetic Regimens for ERAS</vt:lpstr>
      <vt:lpstr>Length of Stay</vt:lpstr>
      <vt:lpstr>Pain Score and Morphine Consumption Traditional Care vs. ERAS</vt:lpstr>
      <vt:lpstr>ERAS – Perioperative Outcomes</vt:lpstr>
      <vt:lpstr>Assessment for the reduction of opioid related adverse events </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Anesthesiology</Company>
  <LinksUpToDate>false</LinksUpToDate>
  <SharedDoc>false</SharedDoc>
  <HyperlinkBase/>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TJ Gan</dc:creator>
  <cp:lastModifiedBy>Gan, Tong Joo</cp:lastModifiedBy>
  <cp:revision>976</cp:revision>
  <cp:lastPrinted>2016-02-27T19:18:46Z</cp:lastPrinted>
  <dcterms:created xsi:type="dcterms:W3CDTF">2010-09-28T23:04:11Z</dcterms:created>
  <dcterms:modified xsi:type="dcterms:W3CDTF">2018-07-26T12:02:41Z</dcterms:modified>
</cp:coreProperties>
</file>