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41"/>
  </p:notesMasterIdLst>
  <p:sldIdLst>
    <p:sldId id="265" r:id="rId6"/>
    <p:sldId id="304" r:id="rId7"/>
    <p:sldId id="280" r:id="rId8"/>
    <p:sldId id="305" r:id="rId9"/>
    <p:sldId id="258" r:id="rId10"/>
    <p:sldId id="272" r:id="rId11"/>
    <p:sldId id="257" r:id="rId12"/>
    <p:sldId id="273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301" r:id="rId27"/>
    <p:sldId id="259" r:id="rId28"/>
    <p:sldId id="274" r:id="rId29"/>
    <p:sldId id="260" r:id="rId30"/>
    <p:sldId id="261" r:id="rId31"/>
    <p:sldId id="262" r:id="rId32"/>
    <p:sldId id="263" r:id="rId33"/>
    <p:sldId id="282" r:id="rId34"/>
    <p:sldId id="266" r:id="rId35"/>
    <p:sldId id="268" r:id="rId36"/>
    <p:sldId id="267" r:id="rId37"/>
    <p:sldId id="269" r:id="rId38"/>
    <p:sldId id="270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4EE"/>
    <a:srgbClr val="8E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AD391-00D8-4F23-AEFA-6C13DDA32AD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ED4D8-211A-40AE-B4C1-5389ED37E8DA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STATE</a:t>
          </a:r>
          <a:endParaRPr lang="en-US" dirty="0"/>
        </a:p>
      </dgm:t>
    </dgm:pt>
    <dgm:pt modelId="{75F5EBC6-558F-402A-B239-D5F9E748E690}" type="parTrans" cxnId="{2D383602-DE74-43E3-8DCE-56EFEE14E9EC}">
      <dgm:prSet/>
      <dgm:spPr/>
      <dgm:t>
        <a:bodyPr/>
        <a:lstStyle/>
        <a:p>
          <a:endParaRPr lang="en-US"/>
        </a:p>
      </dgm:t>
    </dgm:pt>
    <dgm:pt modelId="{7362FD2C-8525-4C7F-A6FE-67038073A2E5}" type="sibTrans" cxnId="{2D383602-DE74-43E3-8DCE-56EFEE14E9EC}">
      <dgm:prSet/>
      <dgm:spPr/>
      <dgm:t>
        <a:bodyPr/>
        <a:lstStyle/>
        <a:p>
          <a:endParaRPr lang="en-US"/>
        </a:p>
      </dgm:t>
    </dgm:pt>
    <dgm:pt modelId="{C19394F1-C708-4D14-B93B-22D55B28D972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err="1" smtClean="0"/>
            <a:t>Nociceptive</a:t>
          </a:r>
          <a:endParaRPr lang="en-US" sz="1400" dirty="0"/>
        </a:p>
      </dgm:t>
    </dgm:pt>
    <dgm:pt modelId="{D60A9B0C-B77F-498C-A0FA-3B68CC67ADA7}" type="parTrans" cxnId="{BC3E5131-9DD0-45DD-A183-B339B53D357A}">
      <dgm:prSet/>
      <dgm:spPr/>
      <dgm:t>
        <a:bodyPr/>
        <a:lstStyle/>
        <a:p>
          <a:endParaRPr lang="en-US"/>
        </a:p>
      </dgm:t>
    </dgm:pt>
    <dgm:pt modelId="{A0762B0A-101C-4C1D-A7CF-93FAB6D5288E}" type="sibTrans" cxnId="{BC3E5131-9DD0-45DD-A183-B339B53D357A}">
      <dgm:prSet/>
      <dgm:spPr/>
      <dgm:t>
        <a:bodyPr/>
        <a:lstStyle/>
        <a:p>
          <a:endParaRPr lang="en-US"/>
        </a:p>
      </dgm:t>
    </dgm:pt>
    <dgm:pt modelId="{21F65E02-D971-4924-B5E0-575E83958480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Dysfunctional</a:t>
          </a:r>
          <a:endParaRPr lang="en-US" sz="1400" dirty="0"/>
        </a:p>
      </dgm:t>
    </dgm:pt>
    <dgm:pt modelId="{27184EF8-0A93-416C-BD40-727C74164CDF}" type="parTrans" cxnId="{E55313A1-D714-447F-B641-766B6B518A33}">
      <dgm:prSet/>
      <dgm:spPr/>
      <dgm:t>
        <a:bodyPr/>
        <a:lstStyle/>
        <a:p>
          <a:endParaRPr lang="en-US"/>
        </a:p>
      </dgm:t>
    </dgm:pt>
    <dgm:pt modelId="{374E81BA-6B63-4F5F-BE96-760985016086}" type="sibTrans" cxnId="{E55313A1-D714-447F-B641-766B6B518A33}">
      <dgm:prSet/>
      <dgm:spPr/>
      <dgm:t>
        <a:bodyPr/>
        <a:lstStyle/>
        <a:p>
          <a:endParaRPr lang="en-US"/>
        </a:p>
      </dgm:t>
    </dgm:pt>
    <dgm:pt modelId="{2B810E65-EEAF-4A5E-985B-E4E7FB3B80B2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MECHANSIM</a:t>
          </a:r>
          <a:endParaRPr lang="en-US" dirty="0"/>
        </a:p>
      </dgm:t>
    </dgm:pt>
    <dgm:pt modelId="{B8436B9D-E20E-4D22-97AA-F676684592E2}" type="parTrans" cxnId="{D188A453-13E4-43C5-B3A9-3B80D9DAACD6}">
      <dgm:prSet/>
      <dgm:spPr/>
      <dgm:t>
        <a:bodyPr/>
        <a:lstStyle/>
        <a:p>
          <a:endParaRPr lang="en-US"/>
        </a:p>
      </dgm:t>
    </dgm:pt>
    <dgm:pt modelId="{47DA017C-01EA-4F6F-947B-8EC62B63FE36}" type="sibTrans" cxnId="{D188A453-13E4-43C5-B3A9-3B80D9DAACD6}">
      <dgm:prSet/>
      <dgm:spPr/>
      <dgm:t>
        <a:bodyPr/>
        <a:lstStyle/>
        <a:p>
          <a:endParaRPr lang="en-US"/>
        </a:p>
      </dgm:t>
    </dgm:pt>
    <dgm:pt modelId="{27CD15C4-A349-4B47-B7F1-36F980CD3926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Peripheral sensitization</a:t>
          </a:r>
          <a:endParaRPr lang="en-US" sz="1400" dirty="0"/>
        </a:p>
      </dgm:t>
    </dgm:pt>
    <dgm:pt modelId="{25EE9B1A-4CF0-4BF9-8954-16F6D85370E4}" type="parTrans" cxnId="{7BA3F1DA-96D7-4C05-B888-3415A12583DF}">
      <dgm:prSet/>
      <dgm:spPr/>
      <dgm:t>
        <a:bodyPr/>
        <a:lstStyle/>
        <a:p>
          <a:endParaRPr lang="en-US"/>
        </a:p>
      </dgm:t>
    </dgm:pt>
    <dgm:pt modelId="{4A6E5B0E-4E61-4322-9B36-FAEFEBA8C8B0}" type="sibTrans" cxnId="{7BA3F1DA-96D7-4C05-B888-3415A12583DF}">
      <dgm:prSet/>
      <dgm:spPr/>
      <dgm:t>
        <a:bodyPr/>
        <a:lstStyle/>
        <a:p>
          <a:endParaRPr lang="en-US"/>
        </a:p>
      </dgm:t>
    </dgm:pt>
    <dgm:pt modelId="{2A8D57D7-A9D8-4BD6-B78A-24AA291E13AE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 smtClean="0"/>
            <a:t>TARGET</a:t>
          </a:r>
        </a:p>
      </dgm:t>
    </dgm:pt>
    <dgm:pt modelId="{841902C0-7752-48B7-BBCA-472351507C1B}" type="parTrans" cxnId="{DA6BF00A-0735-4E8A-9141-5166C42AD41E}">
      <dgm:prSet/>
      <dgm:spPr/>
      <dgm:t>
        <a:bodyPr/>
        <a:lstStyle/>
        <a:p>
          <a:endParaRPr lang="en-US"/>
        </a:p>
      </dgm:t>
    </dgm:pt>
    <dgm:pt modelId="{2D37211F-8B24-4E78-B1BD-880C477AF5DA}" type="sibTrans" cxnId="{DA6BF00A-0735-4E8A-9141-5166C42AD41E}">
      <dgm:prSet/>
      <dgm:spPr/>
      <dgm:t>
        <a:bodyPr/>
        <a:lstStyle/>
        <a:p>
          <a:endParaRPr lang="en-US"/>
        </a:p>
      </dgm:t>
    </dgm:pt>
    <dgm:pt modelId="{E3003B7E-CF86-41C4-8B95-EBCB9E124271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Inflammatory</a:t>
          </a:r>
          <a:endParaRPr lang="en-US" sz="1400" dirty="0"/>
        </a:p>
      </dgm:t>
    </dgm:pt>
    <dgm:pt modelId="{C5A3A4DE-2653-4A61-9032-00B330811096}" type="parTrans" cxnId="{6074F089-F063-4166-AFAA-84FD3B213AA7}">
      <dgm:prSet/>
      <dgm:spPr/>
      <dgm:t>
        <a:bodyPr/>
        <a:lstStyle/>
        <a:p>
          <a:endParaRPr lang="en-US"/>
        </a:p>
      </dgm:t>
    </dgm:pt>
    <dgm:pt modelId="{1CB26C3D-0E49-4810-92D8-A58169A3B808}" type="sibTrans" cxnId="{6074F089-F063-4166-AFAA-84FD3B213AA7}">
      <dgm:prSet/>
      <dgm:spPr/>
      <dgm:t>
        <a:bodyPr/>
        <a:lstStyle/>
        <a:p>
          <a:endParaRPr lang="en-US"/>
        </a:p>
      </dgm:t>
    </dgm:pt>
    <dgm:pt modelId="{00D2D4B1-E37F-4354-8835-9919D2B0F52A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Neuropathic</a:t>
          </a:r>
          <a:endParaRPr lang="en-US" sz="1400" dirty="0"/>
        </a:p>
      </dgm:t>
    </dgm:pt>
    <dgm:pt modelId="{B8C17005-2272-47FF-A56E-3CF663D1DD10}" type="parTrans" cxnId="{6CBF9B26-79EC-40F2-84AD-8D2EB62D57A6}">
      <dgm:prSet/>
      <dgm:spPr/>
      <dgm:t>
        <a:bodyPr/>
        <a:lstStyle/>
        <a:p>
          <a:endParaRPr lang="en-US"/>
        </a:p>
      </dgm:t>
    </dgm:pt>
    <dgm:pt modelId="{BD46B257-0FEF-4753-B4C5-7A5EB0FBD605}" type="sibTrans" cxnId="{6CBF9B26-79EC-40F2-84AD-8D2EB62D57A6}">
      <dgm:prSet/>
      <dgm:spPr/>
      <dgm:t>
        <a:bodyPr/>
        <a:lstStyle/>
        <a:p>
          <a:endParaRPr lang="en-US"/>
        </a:p>
      </dgm:t>
    </dgm:pt>
    <dgm:pt modelId="{366F76B4-42BC-4514-9377-F0D05FC64234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 Central disinhibition </a:t>
          </a:r>
          <a:endParaRPr lang="en-US" sz="1400" dirty="0"/>
        </a:p>
      </dgm:t>
    </dgm:pt>
    <dgm:pt modelId="{32455D9F-58A5-4805-B2FD-70F720971021}" type="parTrans" cxnId="{7DFB7D55-3700-428E-887A-DCDCC347B5A2}">
      <dgm:prSet/>
      <dgm:spPr/>
      <dgm:t>
        <a:bodyPr/>
        <a:lstStyle/>
        <a:p>
          <a:endParaRPr lang="en-US"/>
        </a:p>
      </dgm:t>
    </dgm:pt>
    <dgm:pt modelId="{4E045A17-2639-4E19-A061-3FD9C7BE870A}" type="sibTrans" cxnId="{7DFB7D55-3700-428E-887A-DCDCC347B5A2}">
      <dgm:prSet/>
      <dgm:spPr/>
      <dgm:t>
        <a:bodyPr/>
        <a:lstStyle/>
        <a:p>
          <a:endParaRPr lang="en-US"/>
        </a:p>
      </dgm:t>
    </dgm:pt>
    <dgm:pt modelId="{B5EE3933-4C52-46EC-BA9D-F48024940C0F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Central sensitization</a:t>
          </a:r>
          <a:endParaRPr lang="en-US" sz="1400" dirty="0"/>
        </a:p>
      </dgm:t>
    </dgm:pt>
    <dgm:pt modelId="{71C24B5D-F8AD-426F-9CA5-3DEC1CE872D4}" type="parTrans" cxnId="{A331A5DE-1AC1-4E7C-AB1E-0CB5DBED9E7B}">
      <dgm:prSet/>
      <dgm:spPr/>
      <dgm:t>
        <a:bodyPr/>
        <a:lstStyle/>
        <a:p>
          <a:endParaRPr lang="en-US"/>
        </a:p>
      </dgm:t>
    </dgm:pt>
    <dgm:pt modelId="{91A44C1D-E504-4306-9CC8-57A71DD6C0EF}" type="sibTrans" cxnId="{A331A5DE-1AC1-4E7C-AB1E-0CB5DBED9E7B}">
      <dgm:prSet/>
      <dgm:spPr/>
      <dgm:t>
        <a:bodyPr/>
        <a:lstStyle/>
        <a:p>
          <a:endParaRPr lang="en-US"/>
        </a:p>
      </dgm:t>
    </dgm:pt>
    <dgm:pt modelId="{305E1B6D-974D-4BB8-B811-3FCC4AFE30F5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 Ectopic activity</a:t>
          </a:r>
          <a:endParaRPr lang="en-US" sz="1400" dirty="0"/>
        </a:p>
      </dgm:t>
    </dgm:pt>
    <dgm:pt modelId="{6F1205D7-5408-4487-8340-DFD875CAA98F}" type="parTrans" cxnId="{C10F03E2-C37F-43B9-B4C8-6A227892945A}">
      <dgm:prSet/>
      <dgm:spPr/>
      <dgm:t>
        <a:bodyPr/>
        <a:lstStyle/>
        <a:p>
          <a:endParaRPr lang="en-US"/>
        </a:p>
      </dgm:t>
    </dgm:pt>
    <dgm:pt modelId="{12855C6D-0BFD-4807-A670-41EB434DA5F9}" type="sibTrans" cxnId="{C10F03E2-C37F-43B9-B4C8-6A227892945A}">
      <dgm:prSet/>
      <dgm:spPr/>
      <dgm:t>
        <a:bodyPr/>
        <a:lstStyle/>
        <a:p>
          <a:endParaRPr lang="en-US"/>
        </a:p>
      </dgm:t>
    </dgm:pt>
    <dgm:pt modelId="{5B31B8B8-75C1-43F7-A212-754B9339B1B5}">
      <dgm:prSet phldrT="[Text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err="1" smtClean="0"/>
            <a:t>Nociceptive</a:t>
          </a:r>
          <a:r>
            <a:rPr lang="en-US" sz="1400" dirty="0" smtClean="0"/>
            <a:t> transmission</a:t>
          </a:r>
          <a:endParaRPr lang="en-US" sz="1400" dirty="0"/>
        </a:p>
      </dgm:t>
    </dgm:pt>
    <dgm:pt modelId="{F0668494-F472-4599-B605-67EF24B690B2}" type="parTrans" cxnId="{69545B7D-64B4-4ED6-A4F6-2B38080A6BC4}">
      <dgm:prSet/>
      <dgm:spPr/>
      <dgm:t>
        <a:bodyPr/>
        <a:lstStyle/>
        <a:p>
          <a:endParaRPr lang="en-US"/>
        </a:p>
      </dgm:t>
    </dgm:pt>
    <dgm:pt modelId="{91D9DB64-5B1F-4801-8B53-79110D46B6CE}" type="sibTrans" cxnId="{69545B7D-64B4-4ED6-A4F6-2B38080A6BC4}">
      <dgm:prSet/>
      <dgm:spPr/>
      <dgm:t>
        <a:bodyPr/>
        <a:lstStyle/>
        <a:p>
          <a:endParaRPr lang="en-US"/>
        </a:p>
      </dgm:t>
    </dgm:pt>
    <dgm:pt modelId="{B49EF082-AA3B-4675-8420-CA94DBBFD21B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NGF</a:t>
          </a:r>
          <a:endParaRPr lang="en-US" sz="1400" dirty="0"/>
        </a:p>
      </dgm:t>
    </dgm:pt>
    <dgm:pt modelId="{CAB0CF0A-DADB-4FDB-AB3E-945EBE91CF62}" type="parTrans" cxnId="{5900A1D5-6A99-45FD-8807-7EC88DD393DB}">
      <dgm:prSet/>
      <dgm:spPr/>
      <dgm:t>
        <a:bodyPr/>
        <a:lstStyle/>
        <a:p>
          <a:endParaRPr lang="en-US"/>
        </a:p>
      </dgm:t>
    </dgm:pt>
    <dgm:pt modelId="{0538ED70-CA84-441A-955D-798FF2D546E3}" type="sibTrans" cxnId="{5900A1D5-6A99-45FD-8807-7EC88DD393DB}">
      <dgm:prSet/>
      <dgm:spPr/>
      <dgm:t>
        <a:bodyPr/>
        <a:lstStyle/>
        <a:p>
          <a:endParaRPr lang="en-US"/>
        </a:p>
      </dgm:t>
    </dgm:pt>
    <dgm:pt modelId="{E2557971-2EAF-47EE-93B5-628261F03F17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err="1" smtClean="0"/>
            <a:t>TrkA</a:t>
          </a:r>
          <a:endParaRPr lang="en-US" sz="1400" dirty="0"/>
        </a:p>
      </dgm:t>
    </dgm:pt>
    <dgm:pt modelId="{A45EBDF9-F15A-422A-861A-095C7F31C812}" type="parTrans" cxnId="{88729C25-44BF-405F-A913-CFFDBDC51AC8}">
      <dgm:prSet/>
      <dgm:spPr/>
      <dgm:t>
        <a:bodyPr/>
        <a:lstStyle/>
        <a:p>
          <a:endParaRPr lang="en-US"/>
        </a:p>
      </dgm:t>
    </dgm:pt>
    <dgm:pt modelId="{81ACDE1E-A694-4801-8AA2-55259D588F28}" type="sibTrans" cxnId="{88729C25-44BF-405F-A913-CFFDBDC51AC8}">
      <dgm:prSet/>
      <dgm:spPr/>
      <dgm:t>
        <a:bodyPr/>
        <a:lstStyle/>
        <a:p>
          <a:endParaRPr lang="en-US"/>
        </a:p>
      </dgm:t>
    </dgm:pt>
    <dgm:pt modelId="{49FD7CFA-6644-4739-B6EF-1C79EC0CA16A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TRPV1</a:t>
          </a:r>
          <a:endParaRPr lang="en-US" sz="1400" dirty="0"/>
        </a:p>
      </dgm:t>
    </dgm:pt>
    <dgm:pt modelId="{A6B1A760-D759-48DF-8FDA-1121F4705067}" type="parTrans" cxnId="{A4684B0E-7935-4A32-B87E-0EF598B763E7}">
      <dgm:prSet/>
      <dgm:spPr/>
      <dgm:t>
        <a:bodyPr/>
        <a:lstStyle/>
        <a:p>
          <a:endParaRPr lang="en-US"/>
        </a:p>
      </dgm:t>
    </dgm:pt>
    <dgm:pt modelId="{8B69F183-93CE-4801-A096-06522242123A}" type="sibTrans" cxnId="{A4684B0E-7935-4A32-B87E-0EF598B763E7}">
      <dgm:prSet/>
      <dgm:spPr/>
      <dgm:t>
        <a:bodyPr/>
        <a:lstStyle/>
        <a:p>
          <a:endParaRPr lang="en-US"/>
        </a:p>
      </dgm:t>
    </dgm:pt>
    <dgm:pt modelId="{1830D33C-FAEF-45E1-9D15-3263C9B309AF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Nav1.7</a:t>
          </a:r>
          <a:endParaRPr lang="en-US" sz="1400" dirty="0"/>
        </a:p>
      </dgm:t>
    </dgm:pt>
    <dgm:pt modelId="{E757CB61-B6DB-4A8C-A00C-46C3DA8B9F37}" type="parTrans" cxnId="{CAC0F429-BFDB-417D-B67D-DFC72A6F20E3}">
      <dgm:prSet/>
      <dgm:spPr/>
      <dgm:t>
        <a:bodyPr/>
        <a:lstStyle/>
        <a:p>
          <a:endParaRPr lang="en-US"/>
        </a:p>
      </dgm:t>
    </dgm:pt>
    <dgm:pt modelId="{2DFC4BDC-91AE-4CA8-A3A4-3A7158C8182C}" type="sibTrans" cxnId="{CAC0F429-BFDB-417D-B67D-DFC72A6F20E3}">
      <dgm:prSet/>
      <dgm:spPr/>
      <dgm:t>
        <a:bodyPr/>
        <a:lstStyle/>
        <a:p>
          <a:endParaRPr lang="en-US"/>
        </a:p>
      </dgm:t>
    </dgm:pt>
    <dgm:pt modelId="{EE2816A5-1BB7-40DD-92D1-D8D9343BF8F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400" dirty="0" smtClean="0"/>
            <a:t>NMDAR</a:t>
          </a:r>
          <a:endParaRPr lang="en-US" sz="1400" dirty="0"/>
        </a:p>
      </dgm:t>
    </dgm:pt>
    <dgm:pt modelId="{10BE66AD-69F5-4421-A418-4102605520CB}" type="parTrans" cxnId="{B1E7DF69-DF09-4029-8BDA-E6CA2F94F1DD}">
      <dgm:prSet/>
      <dgm:spPr/>
      <dgm:t>
        <a:bodyPr/>
        <a:lstStyle/>
        <a:p>
          <a:endParaRPr lang="en-US"/>
        </a:p>
      </dgm:t>
    </dgm:pt>
    <dgm:pt modelId="{B323BBB7-05AC-4006-A445-8B17C52AA93B}" type="sibTrans" cxnId="{B1E7DF69-DF09-4029-8BDA-E6CA2F94F1DD}">
      <dgm:prSet/>
      <dgm:spPr/>
      <dgm:t>
        <a:bodyPr/>
        <a:lstStyle/>
        <a:p>
          <a:endParaRPr lang="en-US"/>
        </a:p>
      </dgm:t>
    </dgm:pt>
    <dgm:pt modelId="{1B9EA7BE-77AB-437C-84C4-53F955F437C3}" type="pres">
      <dgm:prSet presAssocID="{58FAD391-00D8-4F23-AEFA-6C13DDA32A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20D9-771F-450E-833D-E0E3FD32C411}" type="pres">
      <dgm:prSet presAssocID="{2FAED4D8-211A-40AE-B4C1-5389ED37E8DA}" presName="composite" presStyleCnt="0"/>
      <dgm:spPr/>
      <dgm:t>
        <a:bodyPr/>
        <a:lstStyle/>
        <a:p>
          <a:endParaRPr lang="en-US"/>
        </a:p>
      </dgm:t>
    </dgm:pt>
    <dgm:pt modelId="{15D643FF-1A8F-4B6D-838C-835A2E67FCF5}" type="pres">
      <dgm:prSet presAssocID="{2FAED4D8-211A-40AE-B4C1-5389ED37E8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902B9-D8E4-42CF-B1D5-18DB31227B54}" type="pres">
      <dgm:prSet presAssocID="{2FAED4D8-211A-40AE-B4C1-5389ED37E8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5CE23-44EC-4E86-90E4-43C6FF39F0FD}" type="pres">
      <dgm:prSet presAssocID="{7362FD2C-8525-4C7F-A6FE-67038073A2E5}" presName="sp" presStyleCnt="0"/>
      <dgm:spPr/>
      <dgm:t>
        <a:bodyPr/>
        <a:lstStyle/>
        <a:p>
          <a:endParaRPr lang="en-US"/>
        </a:p>
      </dgm:t>
    </dgm:pt>
    <dgm:pt modelId="{B5778029-8598-4C72-9FF0-EEC18D0B5C4D}" type="pres">
      <dgm:prSet presAssocID="{2B810E65-EEAF-4A5E-985B-E4E7FB3B80B2}" presName="composite" presStyleCnt="0"/>
      <dgm:spPr/>
      <dgm:t>
        <a:bodyPr/>
        <a:lstStyle/>
        <a:p>
          <a:endParaRPr lang="en-US"/>
        </a:p>
      </dgm:t>
    </dgm:pt>
    <dgm:pt modelId="{7F7A467A-B528-4BF6-9003-FDE6B818AD25}" type="pres">
      <dgm:prSet presAssocID="{2B810E65-EEAF-4A5E-985B-E4E7FB3B80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93E7E-C08E-4CB9-8874-58CECE073721}" type="pres">
      <dgm:prSet presAssocID="{2B810E65-EEAF-4A5E-985B-E4E7FB3B80B2}" presName="descendantText" presStyleLbl="alignAcc1" presStyleIdx="1" presStyleCnt="3" custLinFactNeighborY="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4FEDC-C977-4282-B712-255582DF306E}" type="pres">
      <dgm:prSet presAssocID="{47DA017C-01EA-4F6F-947B-8EC62B63FE36}" presName="sp" presStyleCnt="0"/>
      <dgm:spPr/>
      <dgm:t>
        <a:bodyPr/>
        <a:lstStyle/>
        <a:p>
          <a:endParaRPr lang="en-US"/>
        </a:p>
      </dgm:t>
    </dgm:pt>
    <dgm:pt modelId="{64638360-3FC8-469F-AD0D-AAA06BB88D49}" type="pres">
      <dgm:prSet presAssocID="{2A8D57D7-A9D8-4BD6-B78A-24AA291E13AE}" presName="composite" presStyleCnt="0"/>
      <dgm:spPr/>
      <dgm:t>
        <a:bodyPr/>
        <a:lstStyle/>
        <a:p>
          <a:endParaRPr lang="en-US"/>
        </a:p>
      </dgm:t>
    </dgm:pt>
    <dgm:pt modelId="{4ABBC878-A092-4491-ABAB-8C852BBDB1B0}" type="pres">
      <dgm:prSet presAssocID="{2A8D57D7-A9D8-4BD6-B78A-24AA291E13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46D16-1F78-4695-8AA8-EF23BFB7B780}" type="pres">
      <dgm:prSet presAssocID="{2A8D57D7-A9D8-4BD6-B78A-24AA291E13AE}" presName="descendantText" presStyleLbl="alignAcc1" presStyleIdx="2" presStyleCnt="3" custLinFactNeighborX="834" custLinFactNeighborY="-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96551-13B8-4720-BD25-B62BB561E61A}" type="presOf" srcId="{B49EF082-AA3B-4675-8420-CA94DBBFD21B}" destId="{0B946D16-1F78-4695-8AA8-EF23BFB7B780}" srcOrd="0" destOrd="0" presId="urn:microsoft.com/office/officeart/2005/8/layout/chevron2"/>
    <dgm:cxn modelId="{DA6BF00A-0735-4E8A-9141-5166C42AD41E}" srcId="{58FAD391-00D8-4F23-AEFA-6C13DDA32ADE}" destId="{2A8D57D7-A9D8-4BD6-B78A-24AA291E13AE}" srcOrd="2" destOrd="0" parTransId="{841902C0-7752-48B7-BBCA-472351507C1B}" sibTransId="{2D37211F-8B24-4E78-B1BD-880C477AF5DA}"/>
    <dgm:cxn modelId="{39B4AD0D-F4B0-4787-BB7F-EC2E06024191}" type="presOf" srcId="{B5EE3933-4C52-46EC-BA9D-F48024940C0F}" destId="{C5093E7E-C08E-4CB9-8874-58CECE073721}" srcOrd="0" destOrd="3" presId="urn:microsoft.com/office/officeart/2005/8/layout/chevron2"/>
    <dgm:cxn modelId="{2B89DA58-D603-4A01-8FFA-43CB91AC52A1}" type="presOf" srcId="{58FAD391-00D8-4F23-AEFA-6C13DDA32ADE}" destId="{1B9EA7BE-77AB-437C-84C4-53F955F437C3}" srcOrd="0" destOrd="0" presId="urn:microsoft.com/office/officeart/2005/8/layout/chevron2"/>
    <dgm:cxn modelId="{69545B7D-64B4-4ED6-A4F6-2B38080A6BC4}" srcId="{2B810E65-EEAF-4A5E-985B-E4E7FB3B80B2}" destId="{5B31B8B8-75C1-43F7-A212-754B9339B1B5}" srcOrd="0" destOrd="0" parTransId="{F0668494-F472-4599-B605-67EF24B690B2}" sibTransId="{91D9DB64-5B1F-4801-8B53-79110D46B6CE}"/>
    <dgm:cxn modelId="{5900A1D5-6A99-45FD-8807-7EC88DD393DB}" srcId="{2A8D57D7-A9D8-4BD6-B78A-24AA291E13AE}" destId="{B49EF082-AA3B-4675-8420-CA94DBBFD21B}" srcOrd="0" destOrd="0" parTransId="{CAB0CF0A-DADB-4FDB-AB3E-945EBE91CF62}" sibTransId="{0538ED70-CA84-441A-955D-798FF2D546E3}"/>
    <dgm:cxn modelId="{2D67C302-F508-466C-8210-68EDB83C0435}" type="presOf" srcId="{366F76B4-42BC-4514-9377-F0D05FC64234}" destId="{C5093E7E-C08E-4CB9-8874-58CECE073721}" srcOrd="0" destOrd="4" presId="urn:microsoft.com/office/officeart/2005/8/layout/chevron2"/>
    <dgm:cxn modelId="{A331A5DE-1AC1-4E7C-AB1E-0CB5DBED9E7B}" srcId="{2B810E65-EEAF-4A5E-985B-E4E7FB3B80B2}" destId="{B5EE3933-4C52-46EC-BA9D-F48024940C0F}" srcOrd="3" destOrd="0" parTransId="{71C24B5D-F8AD-426F-9CA5-3DEC1CE872D4}" sibTransId="{91A44C1D-E504-4306-9CC8-57A71DD6C0EF}"/>
    <dgm:cxn modelId="{C10F03E2-C37F-43B9-B4C8-6A227892945A}" srcId="{2B810E65-EEAF-4A5E-985B-E4E7FB3B80B2}" destId="{305E1B6D-974D-4BB8-B811-3FCC4AFE30F5}" srcOrd="2" destOrd="0" parTransId="{6F1205D7-5408-4487-8340-DFD875CAA98F}" sibTransId="{12855C6D-0BFD-4807-A670-41EB434DA5F9}"/>
    <dgm:cxn modelId="{E55313A1-D714-447F-B641-766B6B518A33}" srcId="{2FAED4D8-211A-40AE-B4C1-5389ED37E8DA}" destId="{21F65E02-D971-4924-B5E0-575E83958480}" srcOrd="3" destOrd="0" parTransId="{27184EF8-0A93-416C-BD40-727C74164CDF}" sibTransId="{374E81BA-6B63-4F5F-BE96-760985016086}"/>
    <dgm:cxn modelId="{7BA3F1DA-96D7-4C05-B888-3415A12583DF}" srcId="{2B810E65-EEAF-4A5E-985B-E4E7FB3B80B2}" destId="{27CD15C4-A349-4B47-B7F1-36F980CD3926}" srcOrd="1" destOrd="0" parTransId="{25EE9B1A-4CF0-4BF9-8954-16F6D85370E4}" sibTransId="{4A6E5B0E-4E61-4322-9B36-FAEFEBA8C8B0}"/>
    <dgm:cxn modelId="{A3C78486-CB79-46C3-B149-8EE2FC1FAE3F}" type="presOf" srcId="{EE2816A5-1BB7-40DD-92D1-D8D9343BF8FD}" destId="{0B946D16-1F78-4695-8AA8-EF23BFB7B780}" srcOrd="0" destOrd="4" presId="urn:microsoft.com/office/officeart/2005/8/layout/chevron2"/>
    <dgm:cxn modelId="{3EBFAE5F-3CA7-423C-9DC9-D99154AAF89D}" type="presOf" srcId="{2A8D57D7-A9D8-4BD6-B78A-24AA291E13AE}" destId="{4ABBC878-A092-4491-ABAB-8C852BBDB1B0}" srcOrd="0" destOrd="0" presId="urn:microsoft.com/office/officeart/2005/8/layout/chevron2"/>
    <dgm:cxn modelId="{068AD889-D5E7-472D-BF1A-BFE80F4F647F}" type="presOf" srcId="{27CD15C4-A349-4B47-B7F1-36F980CD3926}" destId="{C5093E7E-C08E-4CB9-8874-58CECE073721}" srcOrd="0" destOrd="1" presId="urn:microsoft.com/office/officeart/2005/8/layout/chevron2"/>
    <dgm:cxn modelId="{CAC0F429-BFDB-417D-B67D-DFC72A6F20E3}" srcId="{2A8D57D7-A9D8-4BD6-B78A-24AA291E13AE}" destId="{1830D33C-FAEF-45E1-9D15-3263C9B309AF}" srcOrd="3" destOrd="0" parTransId="{E757CB61-B6DB-4A8C-A00C-46C3DA8B9F37}" sibTransId="{2DFC4BDC-91AE-4CA8-A3A4-3A7158C8182C}"/>
    <dgm:cxn modelId="{3A44732B-62D9-444C-B6D2-6F4A17734DCC}" type="presOf" srcId="{00D2D4B1-E37F-4354-8835-9919D2B0F52A}" destId="{583902B9-D8E4-42CF-B1D5-18DB31227B54}" srcOrd="0" destOrd="2" presId="urn:microsoft.com/office/officeart/2005/8/layout/chevron2"/>
    <dgm:cxn modelId="{B0AD0C12-206B-4126-88F4-535EA7976514}" type="presOf" srcId="{2FAED4D8-211A-40AE-B4C1-5389ED37E8DA}" destId="{15D643FF-1A8F-4B6D-838C-835A2E67FCF5}" srcOrd="0" destOrd="0" presId="urn:microsoft.com/office/officeart/2005/8/layout/chevron2"/>
    <dgm:cxn modelId="{6074F089-F063-4166-AFAA-84FD3B213AA7}" srcId="{2FAED4D8-211A-40AE-B4C1-5389ED37E8DA}" destId="{E3003B7E-CF86-41C4-8B95-EBCB9E124271}" srcOrd="1" destOrd="0" parTransId="{C5A3A4DE-2653-4A61-9032-00B330811096}" sibTransId="{1CB26C3D-0E49-4810-92D8-A58169A3B808}"/>
    <dgm:cxn modelId="{44ABB62B-4D61-440F-A2DB-32A157AB5D5E}" type="presOf" srcId="{E2557971-2EAF-47EE-93B5-628261F03F17}" destId="{0B946D16-1F78-4695-8AA8-EF23BFB7B780}" srcOrd="0" destOrd="1" presId="urn:microsoft.com/office/officeart/2005/8/layout/chevron2"/>
    <dgm:cxn modelId="{7DFB7D55-3700-428E-887A-DCDCC347B5A2}" srcId="{2B810E65-EEAF-4A5E-985B-E4E7FB3B80B2}" destId="{366F76B4-42BC-4514-9377-F0D05FC64234}" srcOrd="4" destOrd="0" parTransId="{32455D9F-58A5-4805-B2FD-70F720971021}" sibTransId="{4E045A17-2639-4E19-A061-3FD9C7BE870A}"/>
    <dgm:cxn modelId="{01023F2A-C4C4-401D-9C18-4CCCD935A3C2}" type="presOf" srcId="{21F65E02-D971-4924-B5E0-575E83958480}" destId="{583902B9-D8E4-42CF-B1D5-18DB31227B54}" srcOrd="0" destOrd="3" presId="urn:microsoft.com/office/officeart/2005/8/layout/chevron2"/>
    <dgm:cxn modelId="{3BD66177-F850-4E32-A128-7DAA2283371B}" type="presOf" srcId="{49FD7CFA-6644-4739-B6EF-1C79EC0CA16A}" destId="{0B946D16-1F78-4695-8AA8-EF23BFB7B780}" srcOrd="0" destOrd="2" presId="urn:microsoft.com/office/officeart/2005/8/layout/chevron2"/>
    <dgm:cxn modelId="{06F40566-82DF-4795-9A7D-E09D2EA2F8E0}" type="presOf" srcId="{2B810E65-EEAF-4A5E-985B-E4E7FB3B80B2}" destId="{7F7A467A-B528-4BF6-9003-FDE6B818AD25}" srcOrd="0" destOrd="0" presId="urn:microsoft.com/office/officeart/2005/8/layout/chevron2"/>
    <dgm:cxn modelId="{6CBF9B26-79EC-40F2-84AD-8D2EB62D57A6}" srcId="{2FAED4D8-211A-40AE-B4C1-5389ED37E8DA}" destId="{00D2D4B1-E37F-4354-8835-9919D2B0F52A}" srcOrd="2" destOrd="0" parTransId="{B8C17005-2272-47FF-A56E-3CF663D1DD10}" sibTransId="{BD46B257-0FEF-4753-B4C5-7A5EB0FBD605}"/>
    <dgm:cxn modelId="{458F7B81-6753-4715-91E5-6E169CA0B8C0}" type="presOf" srcId="{C19394F1-C708-4D14-B93B-22D55B28D972}" destId="{583902B9-D8E4-42CF-B1D5-18DB31227B54}" srcOrd="0" destOrd="0" presId="urn:microsoft.com/office/officeart/2005/8/layout/chevron2"/>
    <dgm:cxn modelId="{DC3199A3-92C7-443B-B03C-6CF1A763C549}" type="presOf" srcId="{E3003B7E-CF86-41C4-8B95-EBCB9E124271}" destId="{583902B9-D8E4-42CF-B1D5-18DB31227B54}" srcOrd="0" destOrd="1" presId="urn:microsoft.com/office/officeart/2005/8/layout/chevron2"/>
    <dgm:cxn modelId="{2D383602-DE74-43E3-8DCE-56EFEE14E9EC}" srcId="{58FAD391-00D8-4F23-AEFA-6C13DDA32ADE}" destId="{2FAED4D8-211A-40AE-B4C1-5389ED37E8DA}" srcOrd="0" destOrd="0" parTransId="{75F5EBC6-558F-402A-B239-D5F9E748E690}" sibTransId="{7362FD2C-8525-4C7F-A6FE-67038073A2E5}"/>
    <dgm:cxn modelId="{6D74AE6D-A84E-4C56-AD38-F33CC862547C}" type="presOf" srcId="{5B31B8B8-75C1-43F7-A212-754B9339B1B5}" destId="{C5093E7E-C08E-4CB9-8874-58CECE073721}" srcOrd="0" destOrd="0" presId="urn:microsoft.com/office/officeart/2005/8/layout/chevron2"/>
    <dgm:cxn modelId="{B1E7DF69-DF09-4029-8BDA-E6CA2F94F1DD}" srcId="{2A8D57D7-A9D8-4BD6-B78A-24AA291E13AE}" destId="{EE2816A5-1BB7-40DD-92D1-D8D9343BF8FD}" srcOrd="4" destOrd="0" parTransId="{10BE66AD-69F5-4421-A418-4102605520CB}" sibTransId="{B323BBB7-05AC-4006-A445-8B17C52AA93B}"/>
    <dgm:cxn modelId="{448C2311-F15A-4364-8B85-80A807029634}" type="presOf" srcId="{1830D33C-FAEF-45E1-9D15-3263C9B309AF}" destId="{0B946D16-1F78-4695-8AA8-EF23BFB7B780}" srcOrd="0" destOrd="3" presId="urn:microsoft.com/office/officeart/2005/8/layout/chevron2"/>
    <dgm:cxn modelId="{5224393E-E800-4578-B8B9-F04AB432BC85}" type="presOf" srcId="{305E1B6D-974D-4BB8-B811-3FCC4AFE30F5}" destId="{C5093E7E-C08E-4CB9-8874-58CECE073721}" srcOrd="0" destOrd="2" presId="urn:microsoft.com/office/officeart/2005/8/layout/chevron2"/>
    <dgm:cxn modelId="{88729C25-44BF-405F-A913-CFFDBDC51AC8}" srcId="{2A8D57D7-A9D8-4BD6-B78A-24AA291E13AE}" destId="{E2557971-2EAF-47EE-93B5-628261F03F17}" srcOrd="1" destOrd="0" parTransId="{A45EBDF9-F15A-422A-861A-095C7F31C812}" sibTransId="{81ACDE1E-A694-4801-8AA2-55259D588F28}"/>
    <dgm:cxn modelId="{BC3E5131-9DD0-45DD-A183-B339B53D357A}" srcId="{2FAED4D8-211A-40AE-B4C1-5389ED37E8DA}" destId="{C19394F1-C708-4D14-B93B-22D55B28D972}" srcOrd="0" destOrd="0" parTransId="{D60A9B0C-B77F-498C-A0FA-3B68CC67ADA7}" sibTransId="{A0762B0A-101C-4C1D-A7CF-93FAB6D5288E}"/>
    <dgm:cxn modelId="{D188A453-13E4-43C5-B3A9-3B80D9DAACD6}" srcId="{58FAD391-00D8-4F23-AEFA-6C13DDA32ADE}" destId="{2B810E65-EEAF-4A5E-985B-E4E7FB3B80B2}" srcOrd="1" destOrd="0" parTransId="{B8436B9D-E20E-4D22-97AA-F676684592E2}" sibTransId="{47DA017C-01EA-4F6F-947B-8EC62B63FE36}"/>
    <dgm:cxn modelId="{A4684B0E-7935-4A32-B87E-0EF598B763E7}" srcId="{2A8D57D7-A9D8-4BD6-B78A-24AA291E13AE}" destId="{49FD7CFA-6644-4739-B6EF-1C79EC0CA16A}" srcOrd="2" destOrd="0" parTransId="{A6B1A760-D759-48DF-8FDA-1121F4705067}" sibTransId="{8B69F183-93CE-4801-A096-06522242123A}"/>
    <dgm:cxn modelId="{9496DA53-6EEB-4590-870A-8642CAB4D8B1}" type="presParOf" srcId="{1B9EA7BE-77AB-437C-84C4-53F955F437C3}" destId="{753320D9-771F-450E-833D-E0E3FD32C411}" srcOrd="0" destOrd="0" presId="urn:microsoft.com/office/officeart/2005/8/layout/chevron2"/>
    <dgm:cxn modelId="{2DCEB6B0-F2B4-4CAD-9408-9A7D33C114A5}" type="presParOf" srcId="{753320D9-771F-450E-833D-E0E3FD32C411}" destId="{15D643FF-1A8F-4B6D-838C-835A2E67FCF5}" srcOrd="0" destOrd="0" presId="urn:microsoft.com/office/officeart/2005/8/layout/chevron2"/>
    <dgm:cxn modelId="{75CD9D22-045C-4669-98CE-8B12263787E3}" type="presParOf" srcId="{753320D9-771F-450E-833D-E0E3FD32C411}" destId="{583902B9-D8E4-42CF-B1D5-18DB31227B54}" srcOrd="1" destOrd="0" presId="urn:microsoft.com/office/officeart/2005/8/layout/chevron2"/>
    <dgm:cxn modelId="{6ED325AA-A48B-40AB-A652-6BCD12823222}" type="presParOf" srcId="{1B9EA7BE-77AB-437C-84C4-53F955F437C3}" destId="{1295CE23-44EC-4E86-90E4-43C6FF39F0FD}" srcOrd="1" destOrd="0" presId="urn:microsoft.com/office/officeart/2005/8/layout/chevron2"/>
    <dgm:cxn modelId="{23035AD4-C873-42F2-A461-41C333CAD60F}" type="presParOf" srcId="{1B9EA7BE-77AB-437C-84C4-53F955F437C3}" destId="{B5778029-8598-4C72-9FF0-EEC18D0B5C4D}" srcOrd="2" destOrd="0" presId="urn:microsoft.com/office/officeart/2005/8/layout/chevron2"/>
    <dgm:cxn modelId="{2105B936-B461-42EA-B631-C4EF6AFC141D}" type="presParOf" srcId="{B5778029-8598-4C72-9FF0-EEC18D0B5C4D}" destId="{7F7A467A-B528-4BF6-9003-FDE6B818AD25}" srcOrd="0" destOrd="0" presId="urn:microsoft.com/office/officeart/2005/8/layout/chevron2"/>
    <dgm:cxn modelId="{EA122998-CFB0-4F87-BB23-32AE10BDD6DA}" type="presParOf" srcId="{B5778029-8598-4C72-9FF0-EEC18D0B5C4D}" destId="{C5093E7E-C08E-4CB9-8874-58CECE073721}" srcOrd="1" destOrd="0" presId="urn:microsoft.com/office/officeart/2005/8/layout/chevron2"/>
    <dgm:cxn modelId="{7E71F706-A703-43FC-B910-B5CC79B54A50}" type="presParOf" srcId="{1B9EA7BE-77AB-437C-84C4-53F955F437C3}" destId="{6374FEDC-C977-4282-B712-255582DF306E}" srcOrd="3" destOrd="0" presId="urn:microsoft.com/office/officeart/2005/8/layout/chevron2"/>
    <dgm:cxn modelId="{AFE4B7D8-4EB3-49D4-B32B-B0B1F98699E8}" type="presParOf" srcId="{1B9EA7BE-77AB-437C-84C4-53F955F437C3}" destId="{64638360-3FC8-469F-AD0D-AAA06BB88D49}" srcOrd="4" destOrd="0" presId="urn:microsoft.com/office/officeart/2005/8/layout/chevron2"/>
    <dgm:cxn modelId="{52EC25DC-7E04-45E1-8A1C-B0715A1B11D3}" type="presParOf" srcId="{64638360-3FC8-469F-AD0D-AAA06BB88D49}" destId="{4ABBC878-A092-4491-ABAB-8C852BBDB1B0}" srcOrd="0" destOrd="0" presId="urn:microsoft.com/office/officeart/2005/8/layout/chevron2"/>
    <dgm:cxn modelId="{BB42A9F3-FD17-426E-839A-86E31B663E46}" type="presParOf" srcId="{64638360-3FC8-469F-AD0D-AAA06BB88D49}" destId="{0B946D16-1F78-4695-8AA8-EF23BFB7B7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43FF-1A8F-4B6D-838C-835A2E67FCF5}">
      <dsp:nvSpPr>
        <dsp:cNvPr id="0" name=""/>
        <dsp:cNvSpPr/>
      </dsp:nvSpPr>
      <dsp:spPr>
        <a:xfrm rot="5400000">
          <a:off x="-301569" y="302839"/>
          <a:ext cx="2010465" cy="140732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</a:t>
          </a:r>
          <a:endParaRPr lang="en-US" sz="2000" kern="1200" dirty="0"/>
        </a:p>
      </dsp:txBody>
      <dsp:txXfrm rot="-5400000">
        <a:off x="2" y="704932"/>
        <a:ext cx="1407325" cy="603140"/>
      </dsp:txXfrm>
    </dsp:sp>
    <dsp:sp modelId="{583902B9-D8E4-42CF-B1D5-18DB31227B54}">
      <dsp:nvSpPr>
        <dsp:cNvPr id="0" name=""/>
        <dsp:cNvSpPr/>
      </dsp:nvSpPr>
      <dsp:spPr>
        <a:xfrm rot="5400000">
          <a:off x="1954365" y="-545769"/>
          <a:ext cx="1306802" cy="2400881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Nociceptive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Inflammatory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Neuropathic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Dysfunctional</a:t>
          </a:r>
          <a:endParaRPr lang="en-US" sz="1400" kern="1200" dirty="0"/>
        </a:p>
      </dsp:txBody>
      <dsp:txXfrm rot="-5400000">
        <a:off x="1407326" y="65063"/>
        <a:ext cx="2337088" cy="1179216"/>
      </dsp:txXfrm>
    </dsp:sp>
    <dsp:sp modelId="{7F7A467A-B528-4BF6-9003-FDE6B818AD25}">
      <dsp:nvSpPr>
        <dsp:cNvPr id="0" name=""/>
        <dsp:cNvSpPr/>
      </dsp:nvSpPr>
      <dsp:spPr>
        <a:xfrm rot="5400000">
          <a:off x="-301569" y="2077637"/>
          <a:ext cx="2010465" cy="140732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MECHANSIM</a:t>
          </a:r>
          <a:endParaRPr lang="en-US" sz="2000" kern="1200" dirty="0"/>
        </a:p>
      </dsp:txBody>
      <dsp:txXfrm rot="-5400000">
        <a:off x="2" y="2479730"/>
        <a:ext cx="1407325" cy="603140"/>
      </dsp:txXfrm>
    </dsp:sp>
    <dsp:sp modelId="{C5093E7E-C08E-4CB9-8874-58CECE073721}">
      <dsp:nvSpPr>
        <dsp:cNvPr id="0" name=""/>
        <dsp:cNvSpPr/>
      </dsp:nvSpPr>
      <dsp:spPr>
        <a:xfrm rot="5400000">
          <a:off x="1954365" y="1247114"/>
          <a:ext cx="1306802" cy="2400881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Nociceptive</a:t>
          </a:r>
          <a:r>
            <a:rPr lang="en-US" sz="1400" kern="1200" dirty="0" smtClean="0"/>
            <a:t> transmission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Peripheral sensitization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Ectopic activity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Central sensitization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Central disinhibition </a:t>
          </a:r>
          <a:endParaRPr lang="en-US" sz="1400" kern="1200" dirty="0"/>
        </a:p>
      </dsp:txBody>
      <dsp:txXfrm rot="-5400000">
        <a:off x="1407326" y="1857947"/>
        <a:ext cx="2337088" cy="1179216"/>
      </dsp:txXfrm>
    </dsp:sp>
    <dsp:sp modelId="{4ABBC878-A092-4491-ABAB-8C852BBDB1B0}">
      <dsp:nvSpPr>
        <dsp:cNvPr id="0" name=""/>
        <dsp:cNvSpPr/>
      </dsp:nvSpPr>
      <dsp:spPr>
        <a:xfrm rot="5400000">
          <a:off x="-301569" y="3852434"/>
          <a:ext cx="2010465" cy="1407325"/>
        </a:xfrm>
        <a:prstGeom prst="chevron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TARGET</a:t>
          </a:r>
        </a:p>
      </dsp:txBody>
      <dsp:txXfrm rot="-5400000">
        <a:off x="2" y="4254527"/>
        <a:ext cx="1407325" cy="603140"/>
      </dsp:txXfrm>
    </dsp:sp>
    <dsp:sp modelId="{0B946D16-1F78-4695-8AA8-EF23BFB7B780}">
      <dsp:nvSpPr>
        <dsp:cNvPr id="0" name=""/>
        <dsp:cNvSpPr/>
      </dsp:nvSpPr>
      <dsp:spPr>
        <a:xfrm rot="5400000">
          <a:off x="1954365" y="2996128"/>
          <a:ext cx="1306802" cy="2400881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NGF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TrkA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TRPV1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Nav1.7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NMDAR</a:t>
          </a:r>
          <a:endParaRPr lang="en-US" sz="1400" kern="1200" dirty="0"/>
        </a:p>
      </dsp:txBody>
      <dsp:txXfrm rot="-5400000">
        <a:off x="1407326" y="3606961"/>
        <a:ext cx="2337088" cy="1179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DB715-918B-406B-94A4-8D3F6C935C11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6E68-2DE0-452B-849E-3A1F9657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7534-4147-48B3-A546-E38F13040E8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2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7534-4147-48B3-A546-E38F13040E8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3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7534-4147-48B3-A546-E38F13040E8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8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7534-4147-48B3-A546-E38F13040E8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9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7534-4147-48B3-A546-E38F13040E8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8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8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9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2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1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86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1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7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7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43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4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1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2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78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05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1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99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1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4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43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67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2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24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4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67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8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9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1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4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78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4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2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83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2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63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26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2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3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B571-13C1-48D3-9865-37405F3EAA1E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5043-C47A-40BE-AAC3-35D41230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8D66-623A-4E5A-A1A1-9B86487CFD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340F-042B-4466-B649-BD4CB4589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E19B-D4D3-41BE-86DB-509D48D94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BD6A-2BB1-46EF-8CBA-12A0F90091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0537"/>
            <a:ext cx="114300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114801" y="2362200"/>
            <a:ext cx="34369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History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Physical examination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Quantitative sensory tests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Clinical Electrophysiology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Imaging</a:t>
            </a:r>
          </a:p>
          <a:p>
            <a:pPr eaLnBrk="0" hangingPunct="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1" y="1447801"/>
            <a:ext cx="3621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Measuring Pain Phenotype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7400" y="838200"/>
            <a:ext cx="2286000" cy="46990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53882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 algn="ctr">
              <a:defRPr/>
            </a:pPr>
            <a:r>
              <a:rPr lang="en-US" sz="1500" b="1" dirty="0">
                <a:solidFill>
                  <a:prstClr val="black"/>
                </a:solidFill>
              </a:rPr>
              <a:t>Standardized Interview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057400" y="1392238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Current pain state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057400" y="1828801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Pain location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057400" y="2271713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Onset and time course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057400" y="2709863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Temporal characteristics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057400" y="3155951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Pain-evoking stimuli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057400" y="3603626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Quality of the pain 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057400" y="4038601"/>
            <a:ext cx="2286000" cy="7397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Effect of drug therapy and other pain-alleviating conditions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057400" y="4748213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Non-painful sensations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057400" y="5195888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Sensory deficits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05401" y="838200"/>
            <a:ext cx="4684713" cy="46990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53882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 algn="ctr">
              <a:defRPr/>
            </a:pPr>
            <a:r>
              <a:rPr lang="en-US" sz="1500" b="1">
                <a:solidFill>
                  <a:prstClr val="black"/>
                </a:solidFill>
              </a:rPr>
              <a:t>Physical examination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5105400" y="1582739"/>
            <a:ext cx="2286000" cy="6683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 b="1">
                <a:solidFill>
                  <a:prstClr val="black"/>
                </a:solidFill>
              </a:rPr>
              <a:t>Skin and appendages, subcutaneous tissue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105400" y="2209801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Skin lesions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105400" y="2652713"/>
            <a:ext cx="2286000" cy="4302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Swelling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105400" y="3095626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Change of skin color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105400" y="3543301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Altered sweating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105400" y="3990976"/>
            <a:ext cx="2286000" cy="4302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Trophic changes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5105400" y="4437064"/>
            <a:ext cx="2286000" cy="6683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Pressure sensitivity of deep tissues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696200" y="1458914"/>
            <a:ext cx="2286000" cy="66833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/>
          <a:lstStyle/>
          <a:p>
            <a:pPr>
              <a:defRPr/>
            </a:pPr>
            <a:r>
              <a:rPr lang="en-US" sz="1400" b="1">
                <a:solidFill>
                  <a:prstClr val="black"/>
                </a:solidFill>
              </a:rPr>
              <a:t>Sensory nervous system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696200" y="2133600"/>
            <a:ext cx="2286000" cy="527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Response to punctuate mechanical stimuli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696200" y="3800476"/>
            <a:ext cx="22860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Sense of vibration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7696200" y="4224437"/>
            <a:ext cx="2286000" cy="30777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Response to thermal stimuli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7696200" y="4648201"/>
            <a:ext cx="22860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Temporal summation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7696200" y="4953000"/>
            <a:ext cx="2286000" cy="527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Sense of position and response to movement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696200" y="2667001"/>
            <a:ext cx="22860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Response to pressure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696200" y="2971800"/>
            <a:ext cx="2286000" cy="52705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Response to a dynamic mechanical stimulus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696200" y="3495676"/>
            <a:ext cx="2286000" cy="314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64008" rIns="64008"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black"/>
                </a:solidFill>
              </a:rPr>
              <a:t>Pinprick pain</a:t>
            </a:r>
          </a:p>
        </p:txBody>
      </p:sp>
      <p:sp>
        <p:nvSpPr>
          <p:cNvPr id="24605" name="Text Box 187"/>
          <p:cNvSpPr txBox="1">
            <a:spLocks noChangeArrowheads="1"/>
          </p:cNvSpPr>
          <p:nvPr/>
        </p:nvSpPr>
        <p:spPr bwMode="auto">
          <a:xfrm>
            <a:off x="1676401" y="228600"/>
            <a:ext cx="1858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Pain Phenotype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752601" y="5791201"/>
            <a:ext cx="3389313" cy="392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9144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3300"/>
                </a:solidFill>
              </a:rPr>
              <a:t>Standardized interview 46 items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6019801" y="5791201"/>
            <a:ext cx="3389313" cy="392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9144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3300"/>
                </a:solidFill>
              </a:rPr>
              <a:t>Physical examination 39 items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1" y="6400800"/>
            <a:ext cx="550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Each individual </a:t>
            </a:r>
            <a:r>
              <a:rPr lang="en-US" dirty="0" smtClean="0">
                <a:solidFill>
                  <a:prstClr val="black"/>
                </a:solidFill>
              </a:rPr>
              <a:t>had </a:t>
            </a:r>
            <a:r>
              <a:rPr lang="en-US" dirty="0">
                <a:solidFill>
                  <a:prstClr val="black"/>
                </a:solidFill>
              </a:rPr>
              <a:t>85 tags defining their pain “universe”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4038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April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87" y="4685373"/>
            <a:ext cx="1294787" cy="1583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019148"/>
            <a:ext cx="8385883" cy="20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752601" y="203200"/>
            <a:ext cx="1360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prstClr val="black"/>
                </a:solidFill>
              </a:rPr>
              <a:t>Enrollment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981200" y="690563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881188" y="1246189"/>
            <a:ext cx="84058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400">
              <a:solidFill>
                <a:prstClr val="black"/>
              </a:solidFill>
            </a:endParaRP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Postherpetic neuralgia  </a:t>
            </a:r>
            <a:r>
              <a:rPr lang="en-US" b="1">
                <a:solidFill>
                  <a:srgbClr val="FF3300"/>
                </a:solidFill>
              </a:rPr>
              <a:t>23</a:t>
            </a: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Painful diabetic polyneuropathy  </a:t>
            </a:r>
            <a:r>
              <a:rPr lang="en-US" b="1">
                <a:solidFill>
                  <a:srgbClr val="FF3300"/>
                </a:solidFill>
              </a:rPr>
              <a:t>50</a:t>
            </a: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Low back pain with signs of nerve root damage  rLBP </a:t>
            </a:r>
            <a:r>
              <a:rPr lang="en-US" b="1">
                <a:solidFill>
                  <a:srgbClr val="FF3300"/>
                </a:solidFill>
              </a:rPr>
              <a:t>57</a:t>
            </a:r>
            <a:endParaRPr lang="en-US" sz="1400" b="1">
              <a:solidFill>
                <a:srgbClr val="FF3300"/>
              </a:solidFill>
            </a:endParaRP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Axial low back pain </a:t>
            </a:r>
            <a:r>
              <a:rPr lang="en-US">
                <a:solidFill>
                  <a:prstClr val="black"/>
                </a:solidFill>
              </a:rPr>
              <a:t>w/o radicular symptoms or signs  </a:t>
            </a:r>
            <a:r>
              <a:rPr lang="en-US" b="1">
                <a:solidFill>
                  <a:prstClr val="black"/>
                </a:solidFill>
              </a:rPr>
              <a:t>aLBP 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57</a:t>
            </a:r>
          </a:p>
          <a:p>
            <a:pPr eaLnBrk="0" hangingPunct="0">
              <a:buSzPct val="75000"/>
              <a:buFont typeface="Wingdings" pitchFamily="2" charset="2"/>
              <a:buNone/>
            </a:pPr>
            <a:endParaRPr lang="en-US" sz="1000" b="1">
              <a:solidFill>
                <a:srgbClr val="FF3300"/>
              </a:solidFill>
            </a:endParaRPr>
          </a:p>
          <a:p>
            <a:pPr eaLnBrk="0" hangingPunct="0">
              <a:buSzPct val="75000"/>
              <a:buFont typeface="Wingdings" pitchFamily="2" charset="2"/>
              <a:buNone/>
            </a:pPr>
            <a:r>
              <a:rPr lang="en-US" b="1">
                <a:solidFill>
                  <a:srgbClr val="FF3300"/>
                </a:solidFill>
              </a:rPr>
              <a:t>							Total 187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81188" y="3494088"/>
            <a:ext cx="713041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prstClr val="black"/>
                </a:solidFill>
              </a:rPr>
              <a:t>Inclusion criteria:</a:t>
            </a:r>
          </a:p>
          <a:p>
            <a:pPr eaLnBrk="0" hangingPunct="0"/>
            <a:endParaRPr lang="en-US" sz="1400" b="1">
              <a:solidFill>
                <a:prstClr val="black"/>
              </a:solidFill>
            </a:endParaRP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>
                <a:solidFill>
                  <a:prstClr val="black"/>
                </a:solidFill>
              </a:rPr>
              <a:t>   </a:t>
            </a:r>
            <a:r>
              <a:rPr lang="en-US" b="1">
                <a:solidFill>
                  <a:prstClr val="black"/>
                </a:solidFill>
              </a:rPr>
              <a:t>At least </a:t>
            </a:r>
            <a:r>
              <a:rPr lang="en-US" b="1">
                <a:solidFill>
                  <a:srgbClr val="FF3300"/>
                </a:solidFill>
              </a:rPr>
              <a:t>18 </a:t>
            </a:r>
            <a:r>
              <a:rPr lang="en-US" b="1">
                <a:solidFill>
                  <a:prstClr val="black"/>
                </a:solidFill>
              </a:rPr>
              <a:t>years of age</a:t>
            </a: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Chronic pain (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</a:t>
            </a:r>
            <a:r>
              <a:rPr lang="en-US" b="1">
                <a:solidFill>
                  <a:srgbClr val="FF3300"/>
                </a:solidFill>
              </a:rPr>
              <a:t> 3 months</a:t>
            </a:r>
            <a:r>
              <a:rPr lang="en-US" b="1">
                <a:solidFill>
                  <a:prstClr val="black"/>
                </a:solidFill>
              </a:rPr>
              <a:t>)</a:t>
            </a:r>
          </a:p>
          <a:p>
            <a:pPr eaLnBrk="0" hangingPunct="0">
              <a:buSzPct val="75000"/>
              <a:buFont typeface="Wingdings" pitchFamily="2" charset="2"/>
              <a:buChar char="§"/>
            </a:pPr>
            <a:r>
              <a:rPr lang="en-US" b="1">
                <a:solidFill>
                  <a:prstClr val="black"/>
                </a:solidFill>
              </a:rPr>
              <a:t>   Average pain intensity rated </a:t>
            </a:r>
            <a:r>
              <a:rPr lang="en-US" b="1">
                <a:solidFill>
                  <a:srgbClr val="FF3300"/>
                </a:solidFill>
              </a:rPr>
              <a:t>6/10 or higher</a:t>
            </a:r>
            <a:r>
              <a:rPr lang="en-US" b="1">
                <a:solidFill>
                  <a:prstClr val="black"/>
                </a:solidFill>
              </a:rPr>
              <a:t> on a numerical rating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6796" r="7542"/>
          <a:stretch>
            <a:fillRect/>
          </a:stretch>
        </p:blipFill>
        <p:spPr bwMode="auto">
          <a:xfrm>
            <a:off x="1676400" y="1371600"/>
            <a:ext cx="8763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752601" y="5867401"/>
            <a:ext cx="3389313" cy="384721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bIns="9144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3300"/>
                </a:solidFill>
              </a:rPr>
              <a:t>Standardized interview 46 items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4191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4126468"/>
            <a:ext cx="731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							       187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762001"/>
            <a:ext cx="9148763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1828801" y="5943601"/>
            <a:ext cx="3389313" cy="392113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bIns="9144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</a:rPr>
              <a:t>Physical examination 39 items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5240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93925" y="60325"/>
            <a:ext cx="3167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prstClr val="black"/>
                </a:solidFill>
              </a:rPr>
              <a:t>Combined history and examination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8194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19812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905500" y="54483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 b="48207"/>
          <a:stretch>
            <a:fillRect/>
          </a:stretch>
        </p:blipFill>
        <p:spPr bwMode="auto">
          <a:xfrm>
            <a:off x="2362200" y="1681163"/>
            <a:ext cx="75692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4" y="4552950"/>
            <a:ext cx="6992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772400" y="5257800"/>
            <a:ext cx="20574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58201" y="5348287"/>
            <a:ext cx="649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aLBP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590800" y="6477000"/>
            <a:ext cx="19050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657600" y="5957887"/>
            <a:ext cx="3048000" cy="0"/>
          </a:xfrm>
          <a:prstGeom prst="line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581400" y="5257800"/>
            <a:ext cx="4191000" cy="0"/>
          </a:xfrm>
          <a:prstGeom prst="line">
            <a:avLst/>
          </a:prstGeom>
          <a:noFill/>
          <a:ln w="889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486400" y="6477000"/>
            <a:ext cx="1219200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00600" y="60198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PHN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4001" y="5334000"/>
            <a:ext cx="61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rLBP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0" y="6477000"/>
            <a:ext cx="606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PDN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52400"/>
            <a:ext cx="4411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1"/>
            <a:ext cx="53594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097" y="5107786"/>
            <a:ext cx="10779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effectLst/>
              </a:rPr>
              <a:t>“Doctors have always recognized that every patient is unique, and doctors have always tried to tailor their treatments as best they can to individuals. You can match a blood transfusion to a blood type — that was an important discovery. What if matching a cancer cure to our genetic code was just as easy, just as standard? What if figuring out the right dose of medicine was as simple as taking our temperature?”</a:t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>- President Obama, January 30,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34" y="120126"/>
            <a:ext cx="6540257" cy="466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191000" y="304801"/>
            <a:ext cx="3595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prstClr val="black"/>
                </a:solidFill>
              </a:rPr>
              <a:t>Classification Tree Analysis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 cstate="print"/>
          <a:srcRect l="1234"/>
          <a:stretch>
            <a:fillRect/>
          </a:stretch>
        </p:blipFill>
        <p:spPr bwMode="auto">
          <a:xfrm>
            <a:off x="2895600" y="838201"/>
            <a:ext cx="60960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971800" y="5943601"/>
            <a:ext cx="5584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prstClr val="black"/>
                </a:solidFill>
              </a:rPr>
              <a:t>StEP = 6 interview &amp; 10 examination items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191000" y="304801"/>
            <a:ext cx="3595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prstClr val="black"/>
                </a:solidFill>
              </a:rPr>
              <a:t>Classification Tree Analysis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 cstate="print"/>
          <a:srcRect l="2069"/>
          <a:stretch>
            <a:fillRect/>
          </a:stretch>
        </p:blipFill>
        <p:spPr bwMode="auto">
          <a:xfrm>
            <a:off x="2590801" y="1066801"/>
            <a:ext cx="7212013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print"/>
          <a:srcRect b="37396"/>
          <a:stretch>
            <a:fillRect/>
          </a:stretch>
        </p:blipFill>
        <p:spPr bwMode="auto">
          <a:xfrm>
            <a:off x="2286000" y="1524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7315200" y="3810000"/>
            <a:ext cx="259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315200" y="3886200"/>
            <a:ext cx="2367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Peripheral sensitization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4495800"/>
            <a:ext cx="4038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943601" y="4572000"/>
            <a:ext cx="2081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Central sensitization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54363" y="5867400"/>
            <a:ext cx="2743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3502025" y="5954713"/>
            <a:ext cx="1589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Ectopic activity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191000" y="5181600"/>
            <a:ext cx="22860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438650" y="5257800"/>
            <a:ext cx="1367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Disinhibition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1" y="50292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971" y="6513414"/>
            <a:ext cx="32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Scholz et al </a:t>
            </a:r>
            <a:r>
              <a:rPr lang="en-US" dirty="0" err="1" smtClean="0"/>
              <a:t>PLoS</a:t>
            </a:r>
            <a:r>
              <a:rPr lang="en-US" dirty="0" smtClean="0"/>
              <a:t> Medicine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2" y="172122"/>
            <a:ext cx="10976285" cy="265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570" y="3366919"/>
            <a:ext cx="3655801" cy="65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2" y="4885926"/>
            <a:ext cx="3808126" cy="786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05" y="3181307"/>
            <a:ext cx="3979483" cy="27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12" y="1887164"/>
            <a:ext cx="8580976" cy="30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16" y="856174"/>
            <a:ext cx="10554906" cy="3283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5" r="18747" b="1"/>
          <a:stretch/>
        </p:blipFill>
        <p:spPr>
          <a:xfrm>
            <a:off x="8921675" y="6476105"/>
            <a:ext cx="3270325" cy="3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663495"/>
            <a:ext cx="11770266" cy="3478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5" r="18747" b="1"/>
          <a:stretch/>
        </p:blipFill>
        <p:spPr>
          <a:xfrm>
            <a:off x="8921675" y="6476105"/>
            <a:ext cx="3270325" cy="3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43" y="1736670"/>
            <a:ext cx="7311601" cy="799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7043"/>
          <a:stretch/>
        </p:blipFill>
        <p:spPr>
          <a:xfrm>
            <a:off x="2098544" y="3117053"/>
            <a:ext cx="8124001" cy="1820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1539" y="5518673"/>
            <a:ext cx="6651006" cy="33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925" r="18747" b="1"/>
          <a:stretch/>
        </p:blipFill>
        <p:spPr>
          <a:xfrm>
            <a:off x="8921675" y="6476105"/>
            <a:ext cx="3270325" cy="3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5" y="1570101"/>
            <a:ext cx="9481362" cy="3840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25" r="18747" b="1"/>
          <a:stretch/>
        </p:blipFill>
        <p:spPr>
          <a:xfrm>
            <a:off x="8921675" y="6476105"/>
            <a:ext cx="3270325" cy="3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9" y="1407528"/>
            <a:ext cx="11008659" cy="37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13" y="494852"/>
            <a:ext cx="8044836" cy="4563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2337" y="4125685"/>
            <a:ext cx="55581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rgbClr val="96E4EE"/>
                </a:solidFill>
              </a:rPr>
              <a:t>PRECISION PAIN </a:t>
            </a:r>
            <a:r>
              <a:rPr lang="en-US" sz="2400" b="1" dirty="0" smtClean="0">
                <a:solidFill>
                  <a:schemeClr val="bg1"/>
                </a:solidFill>
              </a:rPr>
              <a:t>MEDICINE INITIATIVE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5538569"/>
              </p:ext>
            </p:extLst>
          </p:nvPr>
        </p:nvGraphicFramePr>
        <p:xfrm>
          <a:off x="2807746" y="0"/>
          <a:ext cx="3808207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6" name="AutoShape 2" descr="Image result for R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AutoShape 4" descr="Image result for R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AutoShape 2" descr="https://upload.wikimedia.org/wikipedia/commons/5/5e/Rx_symbol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0" name="AutoShape 4" descr="https://upload.wikimedia.org/wikipedia/commons/5/5e/Rx_symbol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AutoShape 6" descr="https://upload.wikimedia.org/wikipedia/commons/5/5e/Rx_symbol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4" name="AutoShape 8" descr="http://www.clipartbest.com/cliparts/ace/RaX/aceRaXrki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94211" y="5638800"/>
            <a:ext cx="1219200" cy="1219200"/>
            <a:chOff x="1524000" y="4800600"/>
            <a:chExt cx="1219200" cy="1219200"/>
          </a:xfrm>
          <a:gradFill flip="none" rotWithShape="1">
            <a:gsLst>
              <a:gs pos="100000">
                <a:srgbClr val="00B050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3" name="Oval 12"/>
            <p:cNvSpPr/>
            <p:nvPr/>
          </p:nvSpPr>
          <p:spPr>
            <a:xfrm>
              <a:off x="1524000" y="4800600"/>
              <a:ext cx="1219200" cy="1219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109" name="Picture 13" descr="C:\Users\ddv0\AppData\Local\Microsoft\Windows\Temporary Internet Files\Content.IE5\Y6XTXXF7\rx_symbol_black_courier_plain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2600" y="5029200"/>
              <a:ext cx="762000" cy="762000"/>
            </a:xfrm>
            <a:prstGeom prst="rect">
              <a:avLst/>
            </a:prstGeom>
            <a:grp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8997" y="457200"/>
            <a:ext cx="1688950" cy="2533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7168" r="30678"/>
          <a:stretch/>
        </p:blipFill>
        <p:spPr>
          <a:xfrm>
            <a:off x="8788997" y="3411520"/>
            <a:ext cx="1688950" cy="26970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13888"/>
              </p:ext>
            </p:extLst>
          </p:nvPr>
        </p:nvGraphicFramePr>
        <p:xfrm>
          <a:off x="1699708" y="-5627"/>
          <a:ext cx="8968292" cy="68554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92601"/>
                <a:gridCol w="6875691"/>
              </a:tblGrid>
              <a:tr h="57855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PAIN STATE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DIAGNOSTIC</a:t>
                      </a:r>
                      <a:r>
                        <a:rPr lang="en-US" baseline="0" dirty="0" smtClean="0"/>
                        <a:t> CRITERIA</a:t>
                      </a:r>
                      <a:endParaRPr lang="en-US" dirty="0"/>
                    </a:p>
                  </a:txBody>
                  <a:tcPr/>
                </a:tc>
              </a:tr>
              <a:tr h="166938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Nociceptive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</a:t>
                      </a:r>
                      <a:r>
                        <a:rPr lang="en-US" b="1" baseline="0" dirty="0" smtClean="0"/>
                        <a:t> of noxious (mechanical) insult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b="1" baseline="0" dirty="0" smtClean="0"/>
                        <a:t>Symptoms</a:t>
                      </a:r>
                      <a:r>
                        <a:rPr lang="en-US" baseline="0" dirty="0" smtClean="0"/>
                        <a:t>: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pain localized to area of stimulus/joint damage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b="1" baseline="0" dirty="0" smtClean="0"/>
                        <a:t>Signs</a:t>
                      </a:r>
                      <a:r>
                        <a:rPr lang="en-US" baseline="0" dirty="0" smtClean="0"/>
                        <a:t>: imaging - mechanical pathology/altered joint architecture such that normal movements will likely produce excessive forces sufficient to activate nociceptors</a:t>
                      </a:r>
                      <a:endParaRPr lang="en-US" dirty="0"/>
                    </a:p>
                  </a:txBody>
                  <a:tcPr/>
                </a:tc>
              </a:tr>
              <a:tr h="17022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Inflammatory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Evidence of inflammation: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Sterile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infectious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b="1" dirty="0" smtClean="0"/>
                        <a:t>Symptoms</a:t>
                      </a:r>
                      <a:r>
                        <a:rPr lang="en-US" dirty="0" smtClean="0"/>
                        <a:t>: redness,</a:t>
                      </a:r>
                      <a:r>
                        <a:rPr lang="en-US" baseline="0" dirty="0" smtClean="0"/>
                        <a:t> warmth, swelling of affected area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b="1" baseline="0" dirty="0" smtClean="0"/>
                        <a:t>Signs</a:t>
                      </a:r>
                      <a:r>
                        <a:rPr lang="en-US" baseline="0" dirty="0" smtClean="0"/>
                        <a:t>: imaging (MRI, SPECT ) immune cell and cytokines, detection of pathogens/response to antibiotics</a:t>
                      </a:r>
                      <a:endParaRPr lang="en-US" dirty="0"/>
                    </a:p>
                  </a:txBody>
                  <a:tcPr/>
                </a:tc>
              </a:tr>
              <a:tr h="17022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Neuropathic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Evidence of sensory</a:t>
                      </a:r>
                      <a:r>
                        <a:rPr lang="en-US" b="1" baseline="0" dirty="0" smtClean="0"/>
                        <a:t> nerve damage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Symptoms</a:t>
                      </a:r>
                      <a:r>
                        <a:rPr lang="en-US" baseline="0" dirty="0" smtClean="0"/>
                        <a:t>: burning, tingling or  shock-like, spontaneous pain; </a:t>
                      </a:r>
                      <a:r>
                        <a:rPr lang="en-US" baseline="0" dirty="0" err="1" smtClean="0"/>
                        <a:t>paresthesias</a:t>
                      </a:r>
                      <a:r>
                        <a:rPr lang="en-US" baseline="0" dirty="0" smtClean="0"/>
                        <a:t> or  </a:t>
                      </a:r>
                      <a:r>
                        <a:rPr lang="en-US" baseline="0" dirty="0" err="1" smtClean="0"/>
                        <a:t>dysthesias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Signs: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0" baseline="0" dirty="0" smtClean="0"/>
                        <a:t>decreased pinprick or vibration sense, straight leg raise*,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mechanical and cold allodynia </a:t>
                      </a:r>
                    </a:p>
                    <a:p>
                      <a:r>
                        <a:rPr lang="en-US" dirty="0" smtClean="0"/>
                        <a:t>*lumbar radiculopathy</a:t>
                      </a:r>
                      <a:endParaRPr lang="en-US" dirty="0"/>
                    </a:p>
                  </a:txBody>
                  <a:tcPr/>
                </a:tc>
              </a:tr>
              <a:tr h="113279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Dysfunctional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Pain in the absence of detectable pathology</a:t>
                      </a:r>
                    </a:p>
                    <a:p>
                      <a:r>
                        <a:rPr lang="en-US" b="0" dirty="0" smtClean="0"/>
                        <a:t>No</a:t>
                      </a:r>
                      <a:r>
                        <a:rPr lang="en-US" b="0" baseline="0" dirty="0" smtClean="0"/>
                        <a:t> identifiable noxious stimulus, inflammation or neural damage; evidence of increased amplification / reduced inhibition.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7010400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1964"/>
            <a:ext cx="8077900" cy="6194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1" y="533400"/>
            <a:ext cx="1884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 – nociceptive</a:t>
            </a:r>
          </a:p>
          <a:p>
            <a:r>
              <a:rPr lang="en-US" dirty="0">
                <a:solidFill>
                  <a:prstClr val="black"/>
                </a:solidFill>
              </a:rPr>
              <a:t>i- inflammatory</a:t>
            </a:r>
          </a:p>
          <a:p>
            <a:r>
              <a:rPr lang="en-US" dirty="0">
                <a:solidFill>
                  <a:prstClr val="black"/>
                </a:solidFill>
              </a:rPr>
              <a:t>Nep - neuropathic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68389"/>
              </p:ext>
            </p:extLst>
          </p:nvPr>
        </p:nvGraphicFramePr>
        <p:xfrm>
          <a:off x="430307" y="400463"/>
          <a:ext cx="11370833" cy="611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315"/>
                <a:gridCol w="2882623"/>
                <a:gridCol w="2833946"/>
                <a:gridCol w="852814"/>
                <a:gridCol w="758056"/>
                <a:gridCol w="649932"/>
                <a:gridCol w="487147"/>
              </a:tblGrid>
              <a:tr h="623980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GENERAL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 PAIN MECHANISM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b="0" dirty="0" smtClean="0"/>
                        <a:t>CLINICAL</a:t>
                      </a:r>
                      <a:r>
                        <a:rPr lang="en-US" b="0" baseline="0" dirty="0" smtClean="0"/>
                        <a:t> D</a:t>
                      </a:r>
                      <a:r>
                        <a:rPr lang="en-US" b="0" dirty="0" smtClean="0"/>
                        <a:t>IAGNOSTIC</a:t>
                      </a:r>
                      <a:r>
                        <a:rPr lang="en-US" b="0" baseline="0" dirty="0" smtClean="0"/>
                        <a:t> CRITERIA</a:t>
                      </a:r>
                      <a:endParaRPr lang="en-US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0" dirty="0" smtClean="0"/>
                        <a:t>SPECIFIC</a:t>
                      </a:r>
                      <a:r>
                        <a:rPr lang="en-US" b="0" baseline="0" dirty="0" smtClean="0"/>
                        <a:t> TREATMENT EXAMPLES</a:t>
                      </a:r>
                      <a:endParaRPr lang="en-US" b="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b="0" dirty="0" smtClean="0"/>
                        <a:t>NONSPECIFIC</a:t>
                      </a:r>
                      <a:r>
                        <a:rPr lang="en-US" b="0" baseline="0" dirty="0" smtClean="0"/>
                        <a:t> TREATMET EXAMPLES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8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Gaba-pentinoid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AED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Opioid</a:t>
                      </a:r>
                      <a:endParaRPr lang="en-US" sz="1000" dirty="0"/>
                    </a:p>
                  </a:txBody>
                  <a:tcPr/>
                </a:tc>
              </a:tr>
              <a:tr h="811174">
                <a:tc>
                  <a:txBody>
                    <a:bodyPr/>
                    <a:lstStyle/>
                    <a:p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Nociceptive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Proportionate</a:t>
                      </a:r>
                      <a:r>
                        <a:rPr lang="en-US" sz="1400" baseline="0" dirty="0" smtClean="0"/>
                        <a:t>  pain in response</a:t>
                      </a:r>
                      <a:r>
                        <a:rPr lang="en-US" sz="1400" dirty="0" smtClean="0"/>
                        <a:t> to identifiable noxious stimulus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Removing stimulus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</a:p>
                  </a:txBody>
                  <a:tcPr/>
                </a:tc>
              </a:tr>
              <a:tr h="1372756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 Sensitization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 hyperalgesia due to decreased</a:t>
                      </a:r>
                      <a:r>
                        <a:rPr lang="en-US" sz="1400" baseline="0" dirty="0" smtClean="0"/>
                        <a:t> transduction threshold of nociceptor terminals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Anti-inflammatory</a:t>
                      </a:r>
                      <a:r>
                        <a:rPr lang="en-US" sz="1400" baseline="0" dirty="0" smtClean="0"/>
                        <a:t> (e.g. NSAID, </a:t>
                      </a:r>
                      <a:r>
                        <a:rPr lang="en-US" sz="1400" baseline="0" dirty="0" err="1" smtClean="0"/>
                        <a:t>Coxibs</a:t>
                      </a:r>
                      <a:r>
                        <a:rPr lang="en-US" sz="1400" baseline="0" dirty="0" smtClean="0"/>
                        <a:t>);</a:t>
                      </a:r>
                    </a:p>
                    <a:p>
                      <a:r>
                        <a:rPr lang="en-US" sz="1400" baseline="0" dirty="0" smtClean="0"/>
                        <a:t>Immunosuppressant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X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050" dirty="0" smtClean="0"/>
                        <a:t>possibly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/>
                </a:tc>
              </a:tr>
              <a:tr h="998368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Ectopic Activity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Spontaneous pain in</a:t>
                      </a:r>
                      <a:r>
                        <a:rPr lang="en-US" sz="1400" baseline="0" dirty="0" smtClean="0"/>
                        <a:t> the absence of obvious peripheral trigger; relieved by nerve block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Nav</a:t>
                      </a:r>
                      <a:r>
                        <a:rPr lang="en-US" sz="1400" dirty="0" smtClean="0"/>
                        <a:t> channel</a:t>
                      </a:r>
                      <a:r>
                        <a:rPr lang="en-US" sz="1400" baseline="0" dirty="0" smtClean="0"/>
                        <a:t> blockers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998368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Sensitization 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Secondary hyperalgesia</a:t>
                      </a:r>
                    </a:p>
                    <a:p>
                      <a:r>
                        <a:rPr lang="en-US" sz="1400" dirty="0" smtClean="0"/>
                        <a:t>Temporal summation</a:t>
                      </a:r>
                    </a:p>
                    <a:p>
                      <a:r>
                        <a:rPr lang="en-US" sz="1400" baseline="0" dirty="0" smtClean="0"/>
                        <a:t>Allodynia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NMDA-Antagonists</a:t>
                      </a:r>
                      <a:r>
                        <a:rPr lang="en-US" sz="1400" baseline="0" dirty="0" smtClean="0"/>
                        <a:t> (e.g. Ketamine)</a:t>
                      </a:r>
                    </a:p>
                    <a:p>
                      <a:r>
                        <a:rPr lang="en-US" sz="1400" baseline="0" dirty="0" err="1" smtClean="0"/>
                        <a:t>Gabapentanoids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Some e.g. VA,</a:t>
                      </a:r>
                      <a:r>
                        <a:rPr lang="en-US" sz="1050" baseline="0" dirty="0" smtClean="0"/>
                        <a:t> TPM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811174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Disinhibition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Secondary hyperalgesia</a:t>
                      </a:r>
                    </a:p>
                    <a:p>
                      <a:r>
                        <a:rPr lang="en-US" sz="1400" dirty="0" smtClean="0"/>
                        <a:t>Allodynia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GABA</a:t>
                      </a:r>
                      <a:r>
                        <a:rPr lang="en-US" sz="1400" baseline="0" dirty="0" smtClean="0"/>
                        <a:t>-A alpha 2 subunit agonist</a:t>
                      </a:r>
                    </a:p>
                    <a:p>
                      <a:r>
                        <a:rPr lang="en-US" sz="1400" baseline="0" dirty="0" smtClean="0"/>
                        <a:t>Dual amine uptake inhibitors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See above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00200" y="0"/>
          <a:ext cx="9067800" cy="68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  <a:gridCol w="1511300"/>
              </a:tblGrid>
              <a:tr h="7725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 PAIN MECHANMISS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(selected)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PRECLINICAL</a:t>
                      </a:r>
                      <a:r>
                        <a:rPr lang="en-US" sz="1400" baseline="0" dirty="0" smtClean="0"/>
                        <a:t> MANIFESTATION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SPECIFIC CLINICAL</a:t>
                      </a:r>
                      <a:r>
                        <a:rPr lang="en-US" sz="1400" baseline="0" dirty="0" smtClean="0"/>
                        <a:t> MANIFESTATION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MOLECULAR</a:t>
                      </a:r>
                      <a:r>
                        <a:rPr lang="en-US" sz="1400" baseline="0" dirty="0" smtClean="0"/>
                        <a:t> 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VALIDATION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SPECIFIC TREATMENT</a:t>
                      </a:r>
                      <a:endParaRPr lang="en-US" sz="1400" dirty="0"/>
                    </a:p>
                  </a:txBody>
                  <a:tcPr/>
                </a:tc>
              </a:tr>
              <a:tr h="947057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NGF synthesis 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Nociceptor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activation at lowered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heat threshold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Peripheral</a:t>
                      </a:r>
                      <a:r>
                        <a:rPr lang="en-US" sz="1400" baseline="0" dirty="0" smtClean="0"/>
                        <a:t> sensitization</a:t>
                      </a:r>
                    </a:p>
                    <a:p>
                      <a:r>
                        <a:rPr lang="en-US" sz="1400" baseline="0" dirty="0" smtClean="0"/>
                        <a:t>No specific diagnostic criteria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NGF, </a:t>
                      </a:r>
                      <a:r>
                        <a:rPr lang="en-US" sz="1400" dirty="0" err="1" smtClean="0"/>
                        <a:t>TrkA</a:t>
                      </a:r>
                      <a:r>
                        <a:rPr lang="en-US" sz="1400" dirty="0" smtClean="0"/>
                        <a:t> (NGF receptor);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TRPV1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HSAN IV</a:t>
                      </a:r>
                    </a:p>
                    <a:p>
                      <a:r>
                        <a:rPr lang="en-US" sz="1400" dirty="0" smtClean="0"/>
                        <a:t>HSAN 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anti-NGF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(phase 3);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TrkA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 antagonist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(phase 2)</a:t>
                      </a:r>
                      <a:endParaRPr lang="en-US" sz="1400" dirty="0"/>
                    </a:p>
                  </a:txBody>
                  <a:tcPr/>
                </a:tc>
              </a:tr>
              <a:tr h="9470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NMDA receptor </a:t>
                      </a:r>
                      <a:r>
                        <a:rPr lang="en-US" sz="1400" dirty="0" err="1" smtClean="0"/>
                        <a:t>phosphorylation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post-synaptic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Pain</a:t>
                      </a:r>
                      <a:r>
                        <a:rPr lang="en-US" sz="1400" baseline="0" dirty="0" smtClean="0"/>
                        <a:t> amplification</a:t>
                      </a:r>
                    </a:p>
                    <a:p>
                      <a:r>
                        <a:rPr lang="en-US" sz="1400" baseline="0" dirty="0" smtClean="0"/>
                        <a:t>No specific diagnostic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NMDA</a:t>
                      </a:r>
                      <a:r>
                        <a:rPr lang="en-US" sz="1400" baseline="0" dirty="0" smtClean="0"/>
                        <a:t> receptor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NMDA receptor antagonist (e.g. </a:t>
                      </a:r>
                      <a:r>
                        <a:rPr lang="en-US" sz="1400" dirty="0" err="1" smtClean="0"/>
                        <a:t>Ketamine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11215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Excitatory transmitter release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</a:t>
                      </a:r>
                      <a:r>
                        <a:rPr lang="en-US" sz="1400" baseline="0" dirty="0" smtClean="0"/>
                        <a:t> post-synaptic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Pain</a:t>
                      </a:r>
                      <a:r>
                        <a:rPr lang="en-US" sz="1400" baseline="0" dirty="0" smtClean="0"/>
                        <a:t> amplification No specific diagnostic criteria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Ca(v)</a:t>
                      </a:r>
                      <a:r>
                        <a:rPr lang="el-GR" sz="1400" dirty="0" smtClean="0"/>
                        <a:t>α2δ-1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Gabapentinoids</a:t>
                      </a:r>
                      <a:endParaRPr lang="en-US" sz="1400" dirty="0"/>
                    </a:p>
                  </a:txBody>
                  <a:tcPr/>
                </a:tc>
              </a:tr>
              <a:tr h="112151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Nav</a:t>
                      </a:r>
                      <a:r>
                        <a:rPr lang="en-US" sz="1400" dirty="0" smtClean="0"/>
                        <a:t> 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Nociceptor</a:t>
                      </a:r>
                      <a:r>
                        <a:rPr lang="en-US" sz="1400" baseline="0" dirty="0" smtClean="0"/>
                        <a:t> firing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Nociceptive pain</a:t>
                      </a:r>
                    </a:p>
                    <a:p>
                      <a:r>
                        <a:rPr lang="pt-BR" sz="1400" dirty="0" smtClean="0"/>
                        <a:t>No specific diagnostic critria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Nav</a:t>
                      </a:r>
                      <a:r>
                        <a:rPr lang="en-US" sz="1400" dirty="0" smtClean="0"/>
                        <a:t> 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Paroxysmal extreme pain disorder; primary erythromelalgia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Nav</a:t>
                      </a:r>
                      <a:r>
                        <a:rPr lang="en-US" sz="1400" dirty="0" smtClean="0"/>
                        <a:t> 1.7 antagonist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2)</a:t>
                      </a:r>
                      <a:endParaRPr lang="en-US" sz="1100" dirty="0"/>
                    </a:p>
                  </a:txBody>
                  <a:tcPr/>
                </a:tc>
              </a:tr>
              <a:tr h="9470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Spinal inhibitory</a:t>
                      </a:r>
                    </a:p>
                    <a:p>
                      <a:r>
                        <a:rPr lang="en-US" sz="1400" dirty="0" smtClean="0"/>
                        <a:t>interneuron dysfunction/degeneration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Decreased</a:t>
                      </a:r>
                      <a:r>
                        <a:rPr lang="en-US" sz="1400" baseline="0" dirty="0" smtClean="0"/>
                        <a:t> inhibitory transmission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Pain amplification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No specific diagnostic criteria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Gaba</a:t>
                      </a:r>
                      <a:r>
                        <a:rPr lang="en-US" sz="1400" dirty="0" smtClean="0"/>
                        <a:t> A receptor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Gaba</a:t>
                      </a:r>
                      <a:r>
                        <a:rPr lang="en-US" sz="1400" dirty="0" smtClean="0"/>
                        <a:t> A</a:t>
                      </a:r>
                      <a:r>
                        <a:rPr lang="en-US" sz="1400" baseline="0" dirty="0" smtClean="0"/>
                        <a:t> receptor subtype selective agonist</a:t>
                      </a:r>
                      <a:endParaRPr lang="en-US" sz="1400" dirty="0"/>
                    </a:p>
                  </a:txBody>
                  <a:tcPr/>
                </a:tc>
              </a:tr>
              <a:tr h="7725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TRPA1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Nociceptor</a:t>
                      </a:r>
                      <a:r>
                        <a:rPr lang="en-US" sz="1400" baseline="0" dirty="0" smtClean="0"/>
                        <a:t> firing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Nociceptive pain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specific diagnostic criteria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TRPA1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amilial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episodic pain syndrome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TRPA1</a:t>
                      </a:r>
                      <a:r>
                        <a:rPr lang="en-US" sz="1400" baseline="0" dirty="0" smtClean="0"/>
                        <a:t> antagonist phase 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4016"/>
              </p:ext>
            </p:extLst>
          </p:nvPr>
        </p:nvGraphicFramePr>
        <p:xfrm>
          <a:off x="1194100" y="0"/>
          <a:ext cx="9595821" cy="688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095"/>
                <a:gridCol w="3278572"/>
                <a:gridCol w="4238154"/>
              </a:tblGrid>
              <a:tr h="3837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DIAGNOSTIC</a:t>
                      </a:r>
                      <a:r>
                        <a:rPr lang="en-US" sz="1200" baseline="0" dirty="0" smtClean="0"/>
                        <a:t>  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INTERPRETATION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LIMITATIONS</a:t>
                      </a:r>
                      <a:endParaRPr lang="en-US" sz="1200" dirty="0"/>
                    </a:p>
                  </a:txBody>
                  <a:tcPr/>
                </a:tc>
              </a:tr>
              <a:tr h="230247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HISTORY</a:t>
                      </a:r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041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Quality</a:t>
                      </a:r>
                      <a:r>
                        <a:rPr lang="en-US" sz="1200" baseline="0" dirty="0" smtClean="0"/>
                        <a:t> and severity of 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burning/tingling/electric shock like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paresthesias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neuropathic pain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Dull, aching =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nociceptive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Poor specificity</a:t>
                      </a:r>
                    </a:p>
                    <a:p>
                      <a:r>
                        <a:rPr lang="en-US" sz="1200" dirty="0" smtClean="0"/>
                        <a:t>Coexistence of more than one pain state</a:t>
                      </a:r>
                    </a:p>
                    <a:p>
                      <a:r>
                        <a:rPr lang="en-US" sz="1200" dirty="0" smtClean="0"/>
                        <a:t>Different</a:t>
                      </a:r>
                      <a:r>
                        <a:rPr lang="en-US" sz="1200" baseline="0" dirty="0" smtClean="0"/>
                        <a:t> mechanisms can produce same symptoms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No gold standard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230247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PHYSCIAL</a:t>
                      </a:r>
                      <a:r>
                        <a:rPr lang="en-US" sz="1200" baseline="0" dirty="0" smtClean="0"/>
                        <a:t> EXAM</a:t>
                      </a:r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041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Straight leg raise (SLR)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Lumbar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radiculopathy</a:t>
                      </a:r>
                      <a:r>
                        <a:rPr lang="en-US" sz="1200" baseline="0" dirty="0" smtClean="0"/>
                        <a:t>/ sciatic nerve irritation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Low specificity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baseline="0" dirty="0" smtClean="0"/>
                        <a:t>(e.g. many patients have </a:t>
                      </a:r>
                      <a:r>
                        <a:rPr lang="en-US" sz="1200" dirty="0" smtClean="0"/>
                        <a:t>hamstring and </a:t>
                      </a:r>
                      <a:r>
                        <a:rPr lang="en-US" sz="1200" dirty="0" err="1" smtClean="0"/>
                        <a:t>gluteal</a:t>
                      </a:r>
                      <a:r>
                        <a:rPr lang="en-US" sz="1200" dirty="0" smtClean="0"/>
                        <a:t> tightness</a:t>
                      </a:r>
                      <a:r>
                        <a:rPr lang="en-US" sz="1200" baseline="0" dirty="0" smtClean="0"/>
                        <a:t> eliciting pain upon SLR).</a:t>
                      </a:r>
                    </a:p>
                    <a:p>
                      <a:r>
                        <a:rPr lang="en-US" sz="1200" baseline="0" dirty="0" smtClean="0"/>
                        <a:t>Unable to distinguish between L4, L5, S1 root or sciatic nerve.</a:t>
                      </a:r>
                      <a:endParaRPr lang="en-US" sz="1200" dirty="0"/>
                    </a:p>
                  </a:txBody>
                  <a:tcPr/>
                </a:tc>
              </a:tr>
              <a:tr h="56218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Dermatomal</a:t>
                      </a:r>
                      <a:r>
                        <a:rPr lang="en-US" sz="1200" dirty="0" smtClean="0"/>
                        <a:t> sensory</a:t>
                      </a:r>
                      <a:r>
                        <a:rPr lang="en-US" sz="1200" baseline="0" dirty="0" smtClean="0"/>
                        <a:t> loss/</a:t>
                      </a:r>
                    </a:p>
                    <a:p>
                      <a:r>
                        <a:rPr lang="en-US" sz="1200" baseline="0" dirty="0" err="1" smtClean="0"/>
                        <a:t>Myotomal</a:t>
                      </a:r>
                      <a:r>
                        <a:rPr lang="en-US" sz="1200" baseline="0" dirty="0" smtClean="0"/>
                        <a:t> deficit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root</a:t>
                      </a:r>
                      <a:r>
                        <a:rPr lang="en-US" sz="1200" baseline="0" dirty="0" smtClean="0"/>
                        <a:t> compression/ damage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Inconsistent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</a:rPr>
                        <a:t> finding</a:t>
                      </a:r>
                    </a:p>
                    <a:p>
                      <a:r>
                        <a:rPr lang="en-US" sz="1200" baseline="0" dirty="0" smtClean="0"/>
                        <a:t>Significant </a:t>
                      </a:r>
                      <a:r>
                        <a:rPr lang="en-US" sz="1200" baseline="0" dirty="0" err="1" smtClean="0"/>
                        <a:t>dermatomal</a:t>
                      </a:r>
                      <a:r>
                        <a:rPr lang="en-US" sz="1200" baseline="0" dirty="0" smtClean="0"/>
                        <a:t>/ </a:t>
                      </a:r>
                      <a:r>
                        <a:rPr lang="en-US" sz="1200" baseline="0" dirty="0" err="1" smtClean="0"/>
                        <a:t>myotomal</a:t>
                      </a:r>
                      <a:r>
                        <a:rPr lang="en-US" sz="1200" baseline="0" dirty="0" smtClean="0"/>
                        <a:t> overlap </a:t>
                      </a:r>
                      <a:endParaRPr lang="en-US" sz="1200" dirty="0"/>
                    </a:p>
                  </a:txBody>
                  <a:tcPr/>
                </a:tc>
              </a:tr>
              <a:tr h="6907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Musculoskeletal maneuvers, e.g. facet loading, sacroiliac</a:t>
                      </a:r>
                      <a:r>
                        <a:rPr lang="en-US" sz="1200" baseline="0" dirty="0" smtClean="0"/>
                        <a:t> joint and hip maneuvers, low back palpation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Anatomic localization of pain driver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Poor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</a:rPr>
                        <a:t> specificity</a:t>
                      </a:r>
                    </a:p>
                    <a:p>
                      <a:r>
                        <a:rPr lang="en-US" sz="1200" baseline="0" dirty="0" smtClean="0"/>
                        <a:t>multiple structures are simultaneously stimulated</a:t>
                      </a:r>
                      <a:endParaRPr lang="en-US" sz="1200" dirty="0"/>
                    </a:p>
                  </a:txBody>
                  <a:tcPr/>
                </a:tc>
              </a:tr>
              <a:tr h="230247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INVESTIGATIONS</a:t>
                      </a:r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739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NCS/ EMG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Presence/ absence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of neuropathy or </a:t>
                      </a:r>
                      <a:r>
                        <a:rPr lang="en-US" sz="1200" dirty="0" err="1" smtClean="0"/>
                        <a:t>radiculopathy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Only evaluates</a:t>
                      </a:r>
                      <a:r>
                        <a:rPr lang="en-US" sz="1200" baseline="0" dirty="0" smtClean="0"/>
                        <a:t> large-diameter fibers (not A-</a:t>
                      </a:r>
                      <a:r>
                        <a:rPr lang="el-GR" sz="1200" baseline="0" dirty="0" smtClean="0"/>
                        <a:t>δ</a:t>
                      </a:r>
                      <a:r>
                        <a:rPr lang="en-US" sz="1200" baseline="0" dirty="0" smtClean="0"/>
                        <a:t> and C fibers)</a:t>
                      </a:r>
                    </a:p>
                    <a:p>
                      <a:r>
                        <a:rPr lang="en-US" sz="1200" baseline="0" dirty="0" smtClean="0"/>
                        <a:t>Lesions proximal to DRG are not routinely captured</a:t>
                      </a:r>
                      <a:endParaRPr lang="en-US" sz="1200" dirty="0"/>
                    </a:p>
                  </a:txBody>
                  <a:tcPr/>
                </a:tc>
              </a:tr>
              <a:tr h="7397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Quantitative</a:t>
                      </a:r>
                      <a:r>
                        <a:rPr lang="en-US" sz="1200" baseline="0" dirty="0" smtClean="0"/>
                        <a:t> Sensory Testing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“sensory fingerprint” indicative of pain mechanism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 consuming</a:t>
                      </a:r>
                      <a:r>
                        <a:rPr lang="en-US" sz="1200" baseline="0" dirty="0" smtClean="0"/>
                        <a:t> and resource heavy</a:t>
                      </a:r>
                    </a:p>
                    <a:p>
                      <a:r>
                        <a:rPr lang="en-US" sz="1200" baseline="0" dirty="0" smtClean="0"/>
                        <a:t>No gold standard</a:t>
                      </a:r>
                    </a:p>
                    <a:p>
                      <a:r>
                        <a:rPr lang="en-US" sz="1200" baseline="0" dirty="0" smtClean="0"/>
                        <a:t>Same disease with multiple sensory clusters</a:t>
                      </a:r>
                    </a:p>
                  </a:txBody>
                  <a:tcPr/>
                </a:tc>
              </a:tr>
              <a:tr h="9041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MRI imaging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Degenerative changes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</a:rPr>
                        <a:t>Poor specificity</a:t>
                      </a:r>
                      <a:r>
                        <a:rPr lang="en-US" sz="1200" dirty="0" smtClean="0"/>
                        <a:t>.</a:t>
                      </a:r>
                    </a:p>
                    <a:p>
                      <a:r>
                        <a:rPr lang="en-US" sz="1200" dirty="0" smtClean="0"/>
                        <a:t>Degree</a:t>
                      </a:r>
                      <a:r>
                        <a:rPr lang="en-US" sz="1200" baseline="0" dirty="0" smtClean="0"/>
                        <a:t> of degenerative changes does not correlate with symptoms</a:t>
                      </a:r>
                    </a:p>
                    <a:p>
                      <a:r>
                        <a:rPr lang="en-US" sz="1200" baseline="0" dirty="0" smtClean="0"/>
                        <a:t>Only anatomical changes considered (not functional/inflammation, etc)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02893" y="6488668"/>
            <a:ext cx="188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Vardeh et al,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828" y="2884714"/>
            <a:ext cx="3248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Pain Genomics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7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1511387"/>
            <a:ext cx="9516445" cy="38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78" y="989704"/>
            <a:ext cx="7990358" cy="2345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035"/>
          <a:stretch/>
        </p:blipFill>
        <p:spPr>
          <a:xfrm>
            <a:off x="2269863" y="3155284"/>
            <a:ext cx="7519595" cy="28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863984"/>
            <a:ext cx="10614747" cy="203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4788" b="2141"/>
          <a:stretch/>
        </p:blipFill>
        <p:spPr>
          <a:xfrm>
            <a:off x="6336254" y="6369190"/>
            <a:ext cx="5723068" cy="4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86" y="1613508"/>
            <a:ext cx="7975984" cy="34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114801" y="381001"/>
            <a:ext cx="377590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b="1" dirty="0">
                <a:solidFill>
                  <a:prstClr val="black"/>
                </a:solidFill>
              </a:rPr>
              <a:t>Pain Phenotype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Disease  	Nature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	 	Duration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		Location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		Extent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Age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Gender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Genotype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prstClr val="black"/>
                </a:solidFill>
              </a:rPr>
              <a:t>Neurobiological mechanisms</a:t>
            </a:r>
          </a:p>
          <a:p>
            <a:pPr eaLnBrk="0" hangingPunct="0"/>
            <a:endParaRPr lang="en-US" sz="1200" dirty="0">
              <a:solidFill>
                <a:prstClr val="black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Psychosocial factors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	Individual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	Family 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	Culture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	Society</a:t>
            </a:r>
          </a:p>
        </p:txBody>
      </p:sp>
    </p:spTree>
    <p:extLst>
      <p:ext uri="{BB962C8B-B14F-4D97-AF65-F5344CB8AC3E}">
        <p14:creationId xmlns:p14="http://schemas.microsoft.com/office/powerpoint/2010/main" val="7955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11675</TotalTime>
  <Words>1097</Words>
  <Application>Microsoft Office PowerPoint</Application>
  <PresentationFormat>Widescreen</PresentationFormat>
  <Paragraphs>296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Wingdings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Woolf, Clifford</dc:creator>
  <cp:lastModifiedBy>Woolf, Clifford</cp:lastModifiedBy>
  <cp:revision>23</cp:revision>
  <dcterms:created xsi:type="dcterms:W3CDTF">2016-05-23T16:56:46Z</dcterms:created>
  <dcterms:modified xsi:type="dcterms:W3CDTF">2016-06-30T17:29:31Z</dcterms:modified>
</cp:coreProperties>
</file>