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8" r:id="rId2"/>
    <p:sldId id="319" r:id="rId3"/>
    <p:sldId id="263" r:id="rId4"/>
    <p:sldId id="279" r:id="rId5"/>
    <p:sldId id="311" r:id="rId6"/>
    <p:sldId id="286" r:id="rId7"/>
    <p:sldId id="287" r:id="rId8"/>
    <p:sldId id="288" r:id="rId9"/>
    <p:sldId id="289" r:id="rId10"/>
    <p:sldId id="281" r:id="rId11"/>
    <p:sldId id="282" r:id="rId12"/>
    <p:sldId id="283" r:id="rId13"/>
    <p:sldId id="284" r:id="rId14"/>
    <p:sldId id="290" r:id="rId15"/>
    <p:sldId id="291" r:id="rId16"/>
    <p:sldId id="292" r:id="rId17"/>
    <p:sldId id="293" r:id="rId18"/>
    <p:sldId id="294" r:id="rId19"/>
    <p:sldId id="295" r:id="rId20"/>
    <p:sldId id="318" r:id="rId21"/>
    <p:sldId id="297" r:id="rId22"/>
    <p:sldId id="298" r:id="rId23"/>
    <p:sldId id="299" r:id="rId24"/>
    <p:sldId id="314" r:id="rId25"/>
    <p:sldId id="300" r:id="rId26"/>
    <p:sldId id="316" r:id="rId27"/>
    <p:sldId id="301" r:id="rId28"/>
    <p:sldId id="302" r:id="rId29"/>
    <p:sldId id="303" r:id="rId30"/>
    <p:sldId id="321" r:id="rId31"/>
    <p:sldId id="320" r:id="rId32"/>
    <p:sldId id="304" r:id="rId33"/>
    <p:sldId id="305" r:id="rId34"/>
    <p:sldId id="309" r:id="rId35"/>
    <p:sldId id="317" r:id="rId3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77473" autoAdjust="0"/>
  </p:normalViewPr>
  <p:slideViewPr>
    <p:cSldViewPr snapToGrid="0" showGuides="1">
      <p:cViewPr varScale="1">
        <p:scale>
          <a:sx n="112" d="100"/>
          <a:sy n="112" d="100"/>
        </p:scale>
        <p:origin x="978" y="108"/>
      </p:cViewPr>
      <p:guideLst>
        <p:guide orient="horz" pos="212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4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3A191-5D84-4478-AB0A-7477EAD7E67D}" type="datetimeFigureOut">
              <a:rPr lang="en-US" smtClean="0"/>
              <a:t>7/1/2016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E3B70-66C3-4141-959A-A694825F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20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1"/>
            <a:ext cx="548640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6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D88AFD-8FED-4645-BD5A-35D5132FB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54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54243" indent="-290093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60374" indent="-232075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24523" indent="-232075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88672" indent="-232075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94E67DE-6903-45FC-B092-3E7372AC23C9}" type="slidenum">
              <a:rPr lang="en-US" sz="1200" baseline="0">
                <a:latin typeface="Times New Roman" pitchFamily="18" charset="0"/>
              </a:rPr>
              <a:pPr/>
              <a:t>16</a:t>
            </a:fld>
            <a:endParaRPr lang="en-US" sz="1200" baseline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617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9C6590-FF38-421F-8770-A3ACE59C6FFA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664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1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31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F77395-9EBE-4F6E-8AE0-F4FFA39A7CB8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57053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54243" indent="-290093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60374" indent="-232075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24523" indent="-232075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88672" indent="-232075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2E565B2-D5C7-4B31-A07A-DD3DD690E820}" type="slidenum">
              <a:rPr lang="en-US" sz="1200" baseline="0">
                <a:latin typeface="Times New Roman" pitchFamily="18" charset="0"/>
              </a:rPr>
              <a:pPr/>
              <a:t>28</a:t>
            </a:fld>
            <a:endParaRPr lang="en-US" sz="1200" baseline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4563"/>
          </a:xfrm>
          <a:ln w="12700"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40"/>
            <a:ext cx="5029200" cy="41846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420" tIns="47212" rIns="94420" bIns="4721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0689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1AF6C4-4C0F-4482-A315-120341E3399F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462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B671B-E5E8-4839-9DBC-B25F0C442D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5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02CD1-9FF3-49BB-BCBE-D6DCB454D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8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8C454-92EA-4285-ADE2-D0F1F79A47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63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88380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99289700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E3AF7-BAD9-456F-B238-5523EB455C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5C605-2E18-45B5-AB9C-FCB1A99B9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0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EE15E-5F22-4634-985B-843BE56B5E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1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39B63-C55D-4CB2-9B03-3F6AC5DDCE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1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05B14-C97F-4420-8312-FF970B8505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8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1E8B-F4F1-495E-8C16-B22F88125E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3000F-43CC-4C05-BA48-F84D89E7F5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4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E91A6-D83B-4701-8E5A-1D77584139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4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45AC0F-1B13-479E-88D2-770502B101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emf"/><Relationship Id="rId4" Type="http://schemas.openxmlformats.org/officeDocument/2006/relationships/image" Target="../media/image11.emf"/><Relationship Id="rId9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0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1055688"/>
            <a:ext cx="8223250" cy="1855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chemeClr val="tx2"/>
                </a:solidFill>
                <a:latin typeface="Times Roman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Non-Pharmacologic </a:t>
            </a:r>
            <a:r>
              <a:rPr lang="en-US" b="1" dirty="0">
                <a:solidFill>
                  <a:srgbClr val="FFFF00"/>
                </a:solidFill>
              </a:rPr>
              <a:t>T</a:t>
            </a:r>
            <a:r>
              <a:rPr lang="en-US" b="1" dirty="0" smtClean="0">
                <a:solidFill>
                  <a:srgbClr val="FFFF00"/>
                </a:solidFill>
              </a:rPr>
              <a:t>reatments </a:t>
            </a:r>
            <a:r>
              <a:rPr lang="en-US" b="1" dirty="0">
                <a:solidFill>
                  <a:srgbClr val="FFFF00"/>
                </a:solidFill>
              </a:rPr>
              <a:t>in </a:t>
            </a:r>
            <a:r>
              <a:rPr lang="en-US" b="1" dirty="0" smtClean="0">
                <a:solidFill>
                  <a:srgbClr val="FFFF00"/>
                </a:solidFill>
              </a:rPr>
              <a:t>Precision </a:t>
            </a:r>
            <a:r>
              <a:rPr lang="en-US" b="1" dirty="0">
                <a:solidFill>
                  <a:srgbClr val="FFFF00"/>
                </a:solidFill>
              </a:rPr>
              <a:t>P</a:t>
            </a:r>
            <a:r>
              <a:rPr lang="en-US" b="1" dirty="0" smtClean="0">
                <a:solidFill>
                  <a:srgbClr val="FFFF00"/>
                </a:solidFill>
              </a:rPr>
              <a:t>ain </a:t>
            </a:r>
            <a:r>
              <a:rPr lang="en-US" b="1" dirty="0">
                <a:solidFill>
                  <a:srgbClr val="FFFF00"/>
                </a:solidFill>
              </a:rPr>
              <a:t>M</a:t>
            </a:r>
            <a:r>
              <a:rPr lang="en-US" b="1" dirty="0" smtClean="0">
                <a:solidFill>
                  <a:srgbClr val="FFFF00"/>
                </a:solidFill>
              </a:rPr>
              <a:t>edicine: Rationale for Splitting (Stratifying) vs. Lumping</a:t>
            </a:r>
            <a:endParaRPr lang="en-US" b="1" dirty="0" smtClean="0">
              <a:solidFill>
                <a:srgbClr val="FFFF00"/>
              </a:solidFill>
              <a:latin typeface="Arial" pitchFamily="34" charset="0"/>
            </a:endParaRPr>
          </a:p>
          <a:p>
            <a:pPr marL="0" indent="0" algn="ctr">
              <a:lnSpc>
                <a:spcPct val="175000"/>
              </a:lnSpc>
              <a:spcAft>
                <a:spcPct val="25000"/>
              </a:spcAft>
              <a:buFont typeface="Wingdings" pitchFamily="2" charset="2"/>
              <a:buNone/>
            </a:pPr>
            <a:endParaRPr lang="en-US" sz="32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0" indent="0" algn="ctr">
              <a:lnSpc>
                <a:spcPct val="175000"/>
              </a:lnSpc>
              <a:spcAft>
                <a:spcPct val="25000"/>
              </a:spcAft>
              <a:buFont typeface="Wingdings" pitchFamily="2" charset="2"/>
              <a:buNone/>
            </a:pPr>
            <a:endParaRPr lang="en-US" sz="3200" b="1" dirty="0" smtClean="0">
              <a:latin typeface="Arial Rounded MT Bold" pitchFamily="34" charset="0"/>
            </a:endParaRPr>
          </a:p>
        </p:txBody>
      </p:sp>
      <p:pic>
        <p:nvPicPr>
          <p:cNvPr id="2051" name="Picture 5" descr="Description: http://www.cabarizona2011.org/sites/cabarizona2011.org/files/u9/UWMedicin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6122988"/>
            <a:ext cx="245745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5" y="5861050"/>
            <a:ext cx="2028825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87325" y="2930525"/>
            <a:ext cx="8769350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25000"/>
              </a:lnSpc>
              <a:spcAft>
                <a:spcPts val="1200"/>
              </a:spcAft>
              <a:buClr>
                <a:srgbClr val="0099FF"/>
              </a:buClr>
              <a:buFont typeface="Wingdings" pitchFamily="2" charset="2"/>
              <a:buNone/>
            </a:pPr>
            <a:r>
              <a:rPr lang="en-US" sz="2800" b="1" baseline="0">
                <a:solidFill>
                  <a:schemeClr val="bg1"/>
                </a:solidFill>
              </a:rPr>
              <a:t>Dennis C. Turk, Ph.D.</a:t>
            </a:r>
          </a:p>
          <a:p>
            <a:pPr algn="ctr">
              <a:buClr>
                <a:srgbClr val="0099FF"/>
              </a:buClr>
              <a:buFont typeface="Wingdings" pitchFamily="2" charset="2"/>
              <a:buNone/>
            </a:pPr>
            <a:r>
              <a:rPr lang="en-US" b="1" baseline="0">
                <a:solidFill>
                  <a:schemeClr val="bg1"/>
                </a:solidFill>
              </a:rPr>
              <a:t>Department of Anesthesiology &amp; Pain Research</a:t>
            </a:r>
          </a:p>
          <a:p>
            <a:pPr algn="ctr">
              <a:buClr>
                <a:srgbClr val="0099FF"/>
              </a:buClr>
              <a:buFont typeface="Wingdings" pitchFamily="2" charset="2"/>
              <a:buNone/>
            </a:pPr>
            <a:r>
              <a:rPr lang="en-US" b="1" baseline="0">
                <a:solidFill>
                  <a:schemeClr val="bg1"/>
                </a:solidFill>
              </a:rPr>
              <a:t>and</a:t>
            </a:r>
          </a:p>
          <a:p>
            <a:pPr algn="ctr">
              <a:buClr>
                <a:srgbClr val="0099FF"/>
              </a:buClr>
              <a:buFont typeface="Wingdings" pitchFamily="2" charset="2"/>
              <a:buNone/>
            </a:pPr>
            <a:r>
              <a:rPr lang="en-US" b="1" baseline="0">
                <a:solidFill>
                  <a:schemeClr val="bg1"/>
                </a:solidFill>
              </a:rPr>
              <a:t>Center for Research on Pain Impact, Measurement, &amp; Effectiveness (C-PRIME)</a:t>
            </a:r>
          </a:p>
          <a:p>
            <a:pPr algn="ctr">
              <a:buClr>
                <a:srgbClr val="0099FF"/>
              </a:buClr>
              <a:buFont typeface="Wingdings" pitchFamily="2" charset="2"/>
              <a:buNone/>
            </a:pPr>
            <a:r>
              <a:rPr lang="en-US" b="1" baseline="0">
                <a:solidFill>
                  <a:schemeClr val="bg1"/>
                </a:solidFill>
              </a:rPr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9441427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79375" y="-9525"/>
            <a:ext cx="8940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b="1" baseline="0" dirty="0">
                <a:solidFill>
                  <a:srgbClr val="FFFF00"/>
                </a:solidFill>
                <a:cs typeface="Arial" pitchFamily="34" charset="0"/>
              </a:rPr>
              <a:t>Moderate-Severe </a:t>
            </a:r>
            <a:r>
              <a:rPr lang="en-US" b="1" baseline="0" dirty="0" err="1">
                <a:solidFill>
                  <a:srgbClr val="FFFF00"/>
                </a:solidFill>
                <a:cs typeface="Arial" pitchFamily="34" charset="0"/>
              </a:rPr>
              <a:t>Sx</a:t>
            </a:r>
            <a:r>
              <a:rPr lang="en-US" b="1" baseline="0" dirty="0">
                <a:solidFill>
                  <a:srgbClr val="FFFF00"/>
                </a:solidFill>
                <a:cs typeface="Arial" pitchFamily="34" charset="0"/>
              </a:rPr>
              <a:t> vs. Mildly </a:t>
            </a:r>
            <a:r>
              <a:rPr lang="en-US" b="1" baseline="0" dirty="0" err="1" smtClean="0">
                <a:solidFill>
                  <a:srgbClr val="FFFF00"/>
                </a:solidFill>
                <a:cs typeface="Arial" pitchFamily="34" charset="0"/>
              </a:rPr>
              <a:t>Sx</a:t>
            </a:r>
            <a:r>
              <a:rPr lang="en-US" b="1" baseline="0" dirty="0" smtClean="0">
                <a:solidFill>
                  <a:srgbClr val="FFFF00"/>
                </a:solidFill>
                <a:cs typeface="Arial" pitchFamily="34" charset="0"/>
              </a:rPr>
              <a:t> in Whiplash Pts: </a:t>
            </a:r>
            <a:endParaRPr lang="en-US" b="1" baseline="0" dirty="0">
              <a:solidFill>
                <a:srgbClr val="FFFF00"/>
              </a:solidFill>
              <a:cs typeface="Arial" pitchFamily="34" charset="0"/>
            </a:endParaRPr>
          </a:p>
          <a:p>
            <a:pPr algn="ctr"/>
            <a:r>
              <a:rPr lang="en-US" b="1" baseline="0" dirty="0">
                <a:solidFill>
                  <a:srgbClr val="FFFF00"/>
                </a:solidFill>
                <a:cs typeface="Arial" pitchFamily="34" charset="0"/>
              </a:rPr>
              <a:t>Differences on Physical Examination, Imagining, &amp; Neuropsychological </a:t>
            </a:r>
            <a:r>
              <a:rPr lang="en-US" b="1" baseline="0" dirty="0" smtClean="0">
                <a:solidFill>
                  <a:srgbClr val="FFFF00"/>
                </a:solidFill>
                <a:cs typeface="Arial" pitchFamily="34" charset="0"/>
              </a:rPr>
              <a:t>Tests (n = 108)</a:t>
            </a:r>
            <a:endParaRPr lang="en-US" b="1" baseline="0" dirty="0">
              <a:solidFill>
                <a:srgbClr val="FFFF00"/>
              </a:solidFill>
              <a:cs typeface="Arial" pitchFamily="34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34938" y="1104900"/>
            <a:ext cx="6288087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u="sng" baseline="0" dirty="0">
                <a:solidFill>
                  <a:schemeClr val="bg1"/>
                </a:solidFill>
                <a:cs typeface="Arial" pitchFamily="34" charset="0"/>
              </a:rPr>
              <a:t>Physical Examination</a:t>
            </a:r>
            <a:r>
              <a:rPr lang="en-US" b="1" baseline="0" dirty="0">
                <a:cs typeface="Arial" pitchFamily="34" charset="0"/>
              </a:rPr>
              <a:t>			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CROM (degrees) (extension, flexion, </a:t>
            </a:r>
            <a:r>
              <a:rPr lang="en-US" b="1" baseline="0" dirty="0" err="1">
                <a:solidFill>
                  <a:schemeClr val="bg1"/>
                </a:solidFill>
                <a:cs typeface="Arial" pitchFamily="34" charset="0"/>
              </a:rPr>
              <a:t>lt-rt</a:t>
            </a: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  </a:t>
            </a:r>
          </a:p>
          <a:p>
            <a:r>
              <a:rPr lang="en-US" b="1" baseline="0" dirty="0">
                <a:cs typeface="Arial" pitchFamily="34" charset="0"/>
              </a:rPr>
              <a:t>   </a:t>
            </a: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rotation, </a:t>
            </a:r>
            <a:r>
              <a:rPr lang="en-US" b="1" baseline="0" dirty="0" err="1">
                <a:solidFill>
                  <a:schemeClr val="bg1"/>
                </a:solidFill>
                <a:cs typeface="Arial" pitchFamily="34" charset="0"/>
              </a:rPr>
              <a:t>lt-rt</a:t>
            </a: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 lateral bend)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Neck s</a:t>
            </a:r>
            <a:r>
              <a:rPr lang="en-US" b="1" baseline="0" dirty="0" smtClean="0">
                <a:solidFill>
                  <a:schemeClr val="bg1"/>
                </a:solidFill>
                <a:cs typeface="Arial" pitchFamily="34" charset="0"/>
              </a:rPr>
              <a:t>trength </a:t>
            </a: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force in pounds 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    (flexion, extension, </a:t>
            </a:r>
            <a:r>
              <a:rPr lang="en-US" b="1" baseline="0" dirty="0" err="1">
                <a:solidFill>
                  <a:schemeClr val="bg1"/>
                </a:solidFill>
                <a:cs typeface="Arial" pitchFamily="34" charset="0"/>
              </a:rPr>
              <a:t>rt-lt</a:t>
            </a: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 lateral bend)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Shoulder range of motion degrees 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    (abduction, flexion, </a:t>
            </a:r>
            <a:r>
              <a:rPr lang="en-US" b="1" baseline="0" dirty="0" err="1">
                <a:solidFill>
                  <a:schemeClr val="bg1"/>
                </a:solidFill>
                <a:cs typeface="Arial" pitchFamily="34" charset="0"/>
              </a:rPr>
              <a:t>ext</a:t>
            </a: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-inter  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    rotation)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Shoulder strength force in pounds  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    (abduction, flexion, </a:t>
            </a:r>
            <a:r>
              <a:rPr lang="en-US" b="1" baseline="0" dirty="0" err="1">
                <a:solidFill>
                  <a:schemeClr val="bg1"/>
                </a:solidFill>
                <a:cs typeface="Arial" pitchFamily="34" charset="0"/>
              </a:rPr>
              <a:t>ext-int</a:t>
            </a: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 rotation)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Elbow (flexion-extension)	</a:t>
            </a: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Grip </a:t>
            </a:r>
            <a:r>
              <a:rPr lang="en-US" b="1" baseline="0" dirty="0" smtClean="0">
                <a:solidFill>
                  <a:schemeClr val="bg1"/>
                </a:solidFill>
                <a:cs typeface="Arial" pitchFamily="34" charset="0"/>
              </a:rPr>
              <a:t>strength</a:t>
            </a:r>
            <a:endParaRPr lang="en-US" b="1" baseline="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Pinch </a:t>
            </a:r>
            <a:r>
              <a:rPr lang="en-US" b="1" baseline="0" dirty="0" smtClean="0">
                <a:solidFill>
                  <a:schemeClr val="bg1"/>
                </a:solidFill>
                <a:cs typeface="Arial" pitchFamily="34" charset="0"/>
              </a:rPr>
              <a:t>strength</a:t>
            </a:r>
            <a:endParaRPr lang="en-US" b="1" baseline="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Plain X-rays of cervical spine</a:t>
            </a:r>
          </a:p>
        </p:txBody>
      </p:sp>
      <p:sp>
        <p:nvSpPr>
          <p:cNvPr id="1220613" name="Text Box 5"/>
          <p:cNvSpPr txBox="1">
            <a:spLocks noChangeArrowheads="1"/>
          </p:cNvSpPr>
          <p:nvPr/>
        </p:nvSpPr>
        <p:spPr bwMode="auto">
          <a:xfrm>
            <a:off x="1090612" y="2133600"/>
            <a:ext cx="6919913" cy="1958975"/>
          </a:xfrm>
          <a:prstGeom prst="rect">
            <a:avLst/>
          </a:prstGeom>
          <a:solidFill>
            <a:srgbClr val="FF0000"/>
          </a:solidFill>
          <a:ln w="381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6000" b="1" baseline="0" dirty="0">
                <a:solidFill>
                  <a:schemeClr val="bg1"/>
                </a:solidFill>
                <a:cs typeface="Arial" pitchFamily="34" charset="0"/>
              </a:rPr>
              <a:t>No significant</a:t>
            </a:r>
          </a:p>
          <a:p>
            <a:pPr algn="ctr"/>
            <a:r>
              <a:rPr lang="en-US" sz="6000" b="1" baseline="0" dirty="0">
                <a:solidFill>
                  <a:schemeClr val="bg1"/>
                </a:solidFill>
                <a:cs typeface="Arial" pitchFamily="34" charset="0"/>
              </a:rPr>
              <a:t> difference on any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092700" y="4899025"/>
            <a:ext cx="3873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u="sng" baseline="0">
                <a:solidFill>
                  <a:schemeClr val="bg1"/>
                </a:solidFill>
                <a:cs typeface="Arial" pitchFamily="34" charset="0"/>
              </a:rPr>
              <a:t>Neuropsychological Test</a:t>
            </a:r>
          </a:p>
          <a:p>
            <a:r>
              <a:rPr lang="en-US" b="1" baseline="0">
                <a:solidFill>
                  <a:schemeClr val="bg1"/>
                </a:solidFill>
                <a:cs typeface="Arial" pitchFamily="34" charset="0"/>
              </a:rPr>
              <a:t>  Wechsler Memory Scale</a:t>
            </a:r>
          </a:p>
          <a:p>
            <a:r>
              <a:rPr lang="en-US" b="1" baseline="0">
                <a:solidFill>
                  <a:schemeClr val="bg1"/>
                </a:solidFill>
                <a:cs typeface="Arial" pitchFamily="34" charset="0"/>
              </a:rPr>
              <a:t>  Trails A, B</a:t>
            </a:r>
            <a:endParaRPr lang="en-US" baseline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03200" y="1143000"/>
            <a:ext cx="86947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88913" y="6492050"/>
            <a:ext cx="52035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 smtClean="0">
                <a:solidFill>
                  <a:schemeClr val="bg1"/>
                </a:solidFill>
              </a:rPr>
              <a:t>Robinson </a:t>
            </a:r>
            <a:r>
              <a:rPr lang="en-US" sz="1600" baseline="0" dirty="0">
                <a:solidFill>
                  <a:schemeClr val="bg1"/>
                </a:solidFill>
              </a:rPr>
              <a:t>et al. Arch </a:t>
            </a:r>
            <a:r>
              <a:rPr lang="en-US" sz="1600" baseline="0" dirty="0" err="1">
                <a:solidFill>
                  <a:schemeClr val="bg1"/>
                </a:solidFill>
              </a:rPr>
              <a:t>Phys</a:t>
            </a:r>
            <a:r>
              <a:rPr lang="en-US" sz="1600" baseline="0" dirty="0">
                <a:solidFill>
                  <a:schemeClr val="bg1"/>
                </a:solidFill>
              </a:rPr>
              <a:t> Med </a:t>
            </a:r>
            <a:r>
              <a:rPr lang="en-US" sz="1600" baseline="0" dirty="0" err="1" smtClean="0">
                <a:solidFill>
                  <a:schemeClr val="bg1"/>
                </a:solidFill>
              </a:rPr>
              <a:t>Rehabil</a:t>
            </a:r>
            <a:r>
              <a:rPr lang="en-US" sz="1600" baseline="0" dirty="0" smtClean="0">
                <a:solidFill>
                  <a:schemeClr val="bg1"/>
                </a:solidFill>
              </a:rPr>
              <a:t> </a:t>
            </a:r>
            <a:r>
              <a:rPr lang="en-US" sz="1600" baseline="0" dirty="0">
                <a:solidFill>
                  <a:schemeClr val="bg1"/>
                </a:solidFill>
              </a:rPr>
              <a:t>2007; 88:774-9 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192088" y="6491225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010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0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0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061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93750" y="404175"/>
            <a:ext cx="7553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 b="1" baseline="0" dirty="0">
                <a:solidFill>
                  <a:srgbClr val="FFFF00"/>
                </a:solidFill>
                <a:cs typeface="Arial" pitchFamily="34" charset="0"/>
              </a:rPr>
              <a:t>Pictorial Fear of Activity Scale (</a:t>
            </a:r>
            <a:r>
              <a:rPr lang="en-US" sz="2800" b="1" baseline="0" dirty="0" err="1">
                <a:solidFill>
                  <a:srgbClr val="FFFF00"/>
                </a:solidFill>
                <a:cs typeface="Arial" pitchFamily="34" charset="0"/>
              </a:rPr>
              <a:t>PFActS</a:t>
            </a:r>
            <a:r>
              <a:rPr lang="en-US" sz="2800" b="1" baseline="0" dirty="0">
                <a:solidFill>
                  <a:srgbClr val="FFFF00"/>
                </a:solidFill>
                <a:cs typeface="Arial" pitchFamily="34" charset="0"/>
              </a:rPr>
              <a:t>-C)</a:t>
            </a:r>
          </a:p>
        </p:txBody>
      </p:sp>
      <p:sp>
        <p:nvSpPr>
          <p:cNvPr id="922628" name="Text Box 4"/>
          <p:cNvSpPr txBox="1">
            <a:spLocks noChangeArrowheads="1"/>
          </p:cNvSpPr>
          <p:nvPr/>
        </p:nvSpPr>
        <p:spPr bwMode="auto">
          <a:xfrm>
            <a:off x="293688" y="1328738"/>
            <a:ext cx="8601075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ct val="25000"/>
              </a:spcAft>
              <a:buClr>
                <a:srgbClr val="0099FF"/>
              </a:buClr>
            </a:pPr>
            <a:r>
              <a:rPr lang="en-US" baseline="0" dirty="0">
                <a:latin typeface="Times New Roman" pitchFamily="18" charset="0"/>
              </a:rPr>
              <a:t>   </a:t>
            </a:r>
            <a:r>
              <a:rPr lang="en-US" b="1" baseline="0" dirty="0">
                <a:solidFill>
                  <a:schemeClr val="bg1"/>
                </a:solidFill>
              </a:rPr>
              <a:t>78 Photographs of movements + 5 control involving lower body)</a:t>
            </a:r>
          </a:p>
          <a:p>
            <a:pPr marL="800100" lvl="1" indent="-342900"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 Arm Position: Side, Extended at shoulder, </a:t>
            </a:r>
            <a:r>
              <a:rPr lang="en-US" b="1" baseline="0" dirty="0" smtClean="0">
                <a:solidFill>
                  <a:schemeClr val="bg1"/>
                </a:solidFill>
              </a:rPr>
              <a:t>                                   Overhead</a:t>
            </a:r>
            <a:endParaRPr lang="en-US" b="1" baseline="0" dirty="0">
              <a:solidFill>
                <a:schemeClr val="bg1"/>
              </a:solidFill>
            </a:endParaRPr>
          </a:p>
          <a:p>
            <a:pPr marL="800100" lvl="1" indent="-342900">
              <a:spcAft>
                <a:spcPct val="500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</a:t>
            </a:r>
            <a:r>
              <a:rPr lang="en-US" b="1" baseline="0" dirty="0" smtClean="0">
                <a:solidFill>
                  <a:schemeClr val="bg1"/>
                </a:solidFill>
              </a:rPr>
              <a:t> Loading</a:t>
            </a:r>
            <a:r>
              <a:rPr lang="en-US" b="1" baseline="0" dirty="0">
                <a:solidFill>
                  <a:schemeClr val="bg1"/>
                </a:solidFill>
              </a:rPr>
              <a:t>: Loaded, Unloaded</a:t>
            </a:r>
          </a:p>
          <a:p>
            <a:pPr marL="800100" lvl="1" indent="-342900"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 Movements:  Flexion, Extension, Lateral bending (</a:t>
            </a:r>
            <a:r>
              <a:rPr lang="en-US" b="1" baseline="0" dirty="0" err="1">
                <a:solidFill>
                  <a:schemeClr val="bg1"/>
                </a:solidFill>
              </a:rPr>
              <a:t>Rt</a:t>
            </a:r>
            <a:r>
              <a:rPr lang="en-US" b="1" baseline="0" dirty="0">
                <a:solidFill>
                  <a:schemeClr val="bg1"/>
                </a:solidFill>
              </a:rPr>
              <a:t>, Lt), Rotation (</a:t>
            </a:r>
            <a:r>
              <a:rPr lang="en-US" b="1" baseline="0" dirty="0" err="1">
                <a:solidFill>
                  <a:schemeClr val="bg1"/>
                </a:solidFill>
              </a:rPr>
              <a:t>Rt</a:t>
            </a:r>
            <a:r>
              <a:rPr lang="en-US" b="1" baseline="0" dirty="0">
                <a:solidFill>
                  <a:schemeClr val="bg1"/>
                </a:solidFill>
              </a:rPr>
              <a:t>, Lt)</a:t>
            </a:r>
          </a:p>
          <a:p>
            <a:pPr marL="800100" lvl="1" indent="-342900"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 Degree: Minimal, Extreme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249238" y="1018600"/>
            <a:ext cx="869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66113" y="6469000"/>
            <a:ext cx="3632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 smtClean="0">
                <a:solidFill>
                  <a:schemeClr val="bg1"/>
                </a:solidFill>
              </a:rPr>
              <a:t>Turk</a:t>
            </a:r>
            <a:r>
              <a:rPr lang="en-US" sz="1600" b="1" baseline="0" dirty="0" smtClean="0">
                <a:solidFill>
                  <a:schemeClr val="bg1"/>
                </a:solidFill>
              </a:rPr>
              <a:t> </a:t>
            </a:r>
            <a:r>
              <a:rPr lang="en-US" sz="1600" baseline="0" dirty="0">
                <a:solidFill>
                  <a:schemeClr val="bg1"/>
                </a:solidFill>
              </a:rPr>
              <a:t>et al. Pain 2008;139:55-62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169863" y="6414838"/>
            <a:ext cx="869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265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2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28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23651" name="Picture 3" descr="255M24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3036375"/>
            <a:ext cx="2155825" cy="3657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652" name="Picture 4" descr="255M24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3067050"/>
            <a:ext cx="2157412" cy="3657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653" name="Text Box 5"/>
          <p:cNvSpPr txBox="1">
            <a:spLocks noChangeArrowheads="1"/>
          </p:cNvSpPr>
          <p:nvPr/>
        </p:nvSpPr>
        <p:spPr bwMode="auto">
          <a:xfrm>
            <a:off x="138113" y="1400425"/>
            <a:ext cx="237917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Arms at side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Unloaded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Lt rotation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Extreme</a:t>
            </a:r>
          </a:p>
        </p:txBody>
      </p:sp>
      <p:sp>
        <p:nvSpPr>
          <p:cNvPr id="923654" name="Text Box 6"/>
          <p:cNvSpPr txBox="1">
            <a:spLocks noChangeArrowheads="1"/>
          </p:cNvSpPr>
          <p:nvPr/>
        </p:nvSpPr>
        <p:spPr bwMode="auto">
          <a:xfrm>
            <a:off x="3101975" y="1398838"/>
            <a:ext cx="28408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Arms extended </a:t>
            </a:r>
            <a:endParaRPr lang="en-US" b="1" baseline="0" dirty="0" smtClean="0">
              <a:solidFill>
                <a:schemeClr val="bg1"/>
              </a:solidFill>
              <a:cs typeface="Arial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 smtClean="0">
                <a:solidFill>
                  <a:schemeClr val="bg1"/>
                </a:solidFill>
                <a:cs typeface="Arial" pitchFamily="34" charset="0"/>
              </a:rPr>
              <a:t>Unloaded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 err="1" smtClean="0">
                <a:solidFill>
                  <a:schemeClr val="bg1"/>
                </a:solidFill>
                <a:cs typeface="Arial" pitchFamily="34" charset="0"/>
              </a:rPr>
              <a:t>Rt</a:t>
            </a:r>
            <a:r>
              <a:rPr lang="en-US" b="1" baseline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rotation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Minimal</a:t>
            </a:r>
          </a:p>
        </p:txBody>
      </p:sp>
      <p:pic>
        <p:nvPicPr>
          <p:cNvPr id="923655" name="Picture 7" descr="255M24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498" y="3043300"/>
            <a:ext cx="2145840" cy="3638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656" name="Text Box 8"/>
          <p:cNvSpPr txBox="1">
            <a:spLocks noChangeArrowheads="1"/>
          </p:cNvSpPr>
          <p:nvPr/>
        </p:nvSpPr>
        <p:spPr bwMode="auto">
          <a:xfrm>
            <a:off x="6210998" y="1329275"/>
            <a:ext cx="27735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Arms overhead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Loaded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Flexion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  <a:cs typeface="Arial" pitchFamily="34" charset="0"/>
              </a:rPr>
              <a:t>Extreme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911225" y="191513"/>
            <a:ext cx="7302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baseline="0" dirty="0">
                <a:solidFill>
                  <a:srgbClr val="FFFF00"/>
                </a:solidFill>
                <a:cs typeface="Arial" pitchFamily="34" charset="0"/>
              </a:rPr>
              <a:t>Pictorial Fear of Activity Scale (</a:t>
            </a:r>
            <a:r>
              <a:rPr lang="en-US" sz="2800" b="1" baseline="0" dirty="0" err="1">
                <a:solidFill>
                  <a:srgbClr val="FFFF00"/>
                </a:solidFill>
                <a:cs typeface="Arial" pitchFamily="34" charset="0"/>
              </a:rPr>
              <a:t>PFActS</a:t>
            </a:r>
            <a:r>
              <a:rPr lang="en-US" sz="2800" b="1" baseline="0" dirty="0">
                <a:solidFill>
                  <a:srgbClr val="FFFF00"/>
                </a:solidFill>
                <a:cs typeface="Arial" pitchFamily="34" charset="0"/>
              </a:rPr>
              <a:t>-C)</a:t>
            </a:r>
          </a:p>
          <a:p>
            <a:r>
              <a:rPr lang="en-US" sz="2800" b="1" baseline="0" dirty="0">
                <a:solidFill>
                  <a:srgbClr val="FFFF00"/>
                </a:solidFill>
                <a:cs typeface="Arial" pitchFamily="34" charset="0"/>
              </a:rPr>
              <a:t>Examples From Set of 78 + 5 controls</a:t>
            </a:r>
            <a:r>
              <a:rPr lang="en-US" sz="2800" b="1" baseline="0" dirty="0">
                <a:solidFill>
                  <a:schemeClr val="tx2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231775" y="1192213"/>
            <a:ext cx="86947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723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3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3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3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3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3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3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53" grpId="0" autoUpdateAnimBg="0"/>
      <p:bldP spid="923654" grpId="0" autoUpdateAnimBg="0"/>
      <p:bldP spid="9236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90513" y="358775"/>
            <a:ext cx="80533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2" algn="ctr">
              <a:spcBef>
                <a:spcPct val="20000"/>
              </a:spcBef>
              <a:buClr>
                <a:srgbClr val="91C8FF"/>
              </a:buClr>
            </a:pPr>
            <a:r>
              <a:rPr lang="en-US" sz="2800" b="1" baseline="0" dirty="0">
                <a:solidFill>
                  <a:srgbClr val="FFFF00"/>
                </a:solidFill>
                <a:cs typeface="Arial" pitchFamily="34" charset="0"/>
              </a:rPr>
              <a:t>Hierarchical Multiple Regression of Current Symptoms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30188" y="1820863"/>
            <a:ext cx="8680450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2000" baseline="0" dirty="0" err="1">
                <a:solidFill>
                  <a:schemeClr val="bg1"/>
                </a:solidFill>
                <a:cs typeface="Arial" pitchFamily="34" charset="0"/>
              </a:rPr>
              <a:t>Pred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bg1"/>
                </a:solidFill>
                <a:cs typeface="Arial" pitchFamily="34" charset="0"/>
              </a:rPr>
              <a:t>Var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 &amp; Step		                    R</a:t>
            </a:r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2		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          R</a:t>
            </a:r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2 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Change</a:t>
            </a:r>
          </a:p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			</a:t>
            </a:r>
            <a:r>
              <a:rPr lang="en-US" sz="2000" baseline="0" dirty="0">
                <a:solidFill>
                  <a:srgbClr val="FFFF00"/>
                </a:solidFill>
                <a:cs typeface="Arial" pitchFamily="34" charset="0"/>
              </a:rPr>
              <a:t>MPI-PS     #</a:t>
            </a:r>
            <a:r>
              <a:rPr lang="en-US" sz="2000" baseline="0" dirty="0" err="1">
                <a:solidFill>
                  <a:srgbClr val="FFFF00"/>
                </a:solidFill>
                <a:cs typeface="Arial" pitchFamily="34" charset="0"/>
              </a:rPr>
              <a:t>Sx</a:t>
            </a:r>
            <a:r>
              <a:rPr lang="en-US" sz="2000" baseline="0" dirty="0">
                <a:solidFill>
                  <a:srgbClr val="FFFF00"/>
                </a:solidFill>
                <a:cs typeface="Arial" pitchFamily="34" charset="0"/>
              </a:rPr>
              <a:t>      NDI      MPI-PS      #</a:t>
            </a:r>
            <a:r>
              <a:rPr lang="en-US" sz="2000" baseline="0" dirty="0" err="1">
                <a:solidFill>
                  <a:srgbClr val="FFFF00"/>
                </a:solidFill>
                <a:cs typeface="Arial" pitchFamily="34" charset="0"/>
              </a:rPr>
              <a:t>Sx</a:t>
            </a:r>
            <a:r>
              <a:rPr lang="en-US" sz="2000" baseline="0" dirty="0">
                <a:solidFill>
                  <a:srgbClr val="FFFF00"/>
                </a:solidFill>
                <a:cs typeface="Arial" pitchFamily="34" charset="0"/>
              </a:rPr>
              <a:t>      NDI</a:t>
            </a:r>
          </a:p>
          <a:p>
            <a:pPr>
              <a:spcBef>
                <a:spcPct val="20000"/>
              </a:spcBef>
              <a:buClr>
                <a:srgbClr val="91C8FF"/>
              </a:buClr>
            </a:pPr>
            <a:endParaRPr lang="en-US" sz="2000" baseline="0" dirty="0">
              <a:solidFill>
                <a:srgbClr val="FFFF00"/>
              </a:solidFill>
              <a:cs typeface="Arial" pitchFamily="34" charset="0"/>
            </a:endParaRPr>
          </a:p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1. Age			  .001	   .031      .002       .001         .031     .002</a:t>
            </a:r>
          </a:p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2. CROM		  .004       .035      .011       .002         .003     .009</a:t>
            </a:r>
          </a:p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3. TSK			  .205       .168      .244       .201</a:t>
            </a:r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** 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      .133</a:t>
            </a:r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*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    .233</a:t>
            </a:r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**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4. </a:t>
            </a:r>
            <a:r>
              <a:rPr lang="en-US" sz="2000" baseline="0" dirty="0" err="1">
                <a:solidFill>
                  <a:schemeClr val="bg1"/>
                </a:solidFill>
                <a:cs typeface="Arial" pitchFamily="34" charset="0"/>
              </a:rPr>
              <a:t>PFActS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-C		  .445       .274      .463       .240</a:t>
            </a:r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***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      .106</a:t>
            </a:r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*     </a:t>
            </a: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.219</a:t>
            </a:r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*** </a:t>
            </a:r>
          </a:p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2000" baseline="0" dirty="0">
                <a:solidFill>
                  <a:schemeClr val="bg1"/>
                </a:solidFill>
                <a:cs typeface="Arial" pitchFamily="34" charset="0"/>
              </a:rPr>
              <a:t>5. CESD 		  .461	   .300	   .545	    .017	        .025    .082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265113" y="5083175"/>
            <a:ext cx="87026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312738" y="2203450"/>
            <a:ext cx="8531225" cy="33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V="1">
            <a:off x="312738" y="2611438"/>
            <a:ext cx="8535987" cy="33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39450" y="5151625"/>
            <a:ext cx="8526463" cy="112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1600" dirty="0">
                <a:solidFill>
                  <a:schemeClr val="bg1"/>
                </a:solidFill>
                <a:latin typeface="Arial Rounded MT Bold" pitchFamily="34" charset="0"/>
              </a:rPr>
              <a:t>*</a:t>
            </a:r>
            <a:r>
              <a:rPr lang="en-US" sz="1600" i="1" baseline="0" dirty="0">
                <a:solidFill>
                  <a:schemeClr val="bg1"/>
                </a:solidFill>
                <a:cs typeface="Arial" pitchFamily="34" charset="0"/>
              </a:rPr>
              <a:t>P</a:t>
            </a:r>
            <a:r>
              <a:rPr lang="en-US" sz="1600" baseline="0" dirty="0">
                <a:solidFill>
                  <a:schemeClr val="bg1"/>
                </a:solidFill>
                <a:cs typeface="Arial" pitchFamily="34" charset="0"/>
              </a:rPr>
              <a:t>&lt;0.05, </a:t>
            </a:r>
            <a:r>
              <a:rPr lang="en-US" sz="1600" dirty="0">
                <a:solidFill>
                  <a:schemeClr val="bg1"/>
                </a:solidFill>
                <a:cs typeface="Arial" pitchFamily="34" charset="0"/>
              </a:rPr>
              <a:t>**</a:t>
            </a:r>
            <a:r>
              <a:rPr lang="en-US" sz="1600" i="1" baseline="0" dirty="0">
                <a:solidFill>
                  <a:schemeClr val="bg1"/>
                </a:solidFill>
                <a:cs typeface="Arial" pitchFamily="34" charset="0"/>
              </a:rPr>
              <a:t>P</a:t>
            </a:r>
            <a:r>
              <a:rPr lang="en-US" sz="1600" baseline="0" dirty="0">
                <a:solidFill>
                  <a:schemeClr val="bg1"/>
                </a:solidFill>
                <a:cs typeface="Arial" pitchFamily="34" charset="0"/>
              </a:rPr>
              <a:t>&lt;0.01, </a:t>
            </a:r>
            <a:r>
              <a:rPr lang="en-US" sz="1600" dirty="0">
                <a:solidFill>
                  <a:schemeClr val="bg1"/>
                </a:solidFill>
                <a:cs typeface="Arial" pitchFamily="34" charset="0"/>
              </a:rPr>
              <a:t>***</a:t>
            </a:r>
            <a:r>
              <a:rPr lang="en-US" sz="1600" i="1" baseline="0" dirty="0">
                <a:solidFill>
                  <a:schemeClr val="bg1"/>
                </a:solidFill>
                <a:cs typeface="Arial" pitchFamily="34" charset="0"/>
              </a:rPr>
              <a:t>P</a:t>
            </a:r>
            <a:r>
              <a:rPr lang="en-US" sz="1600" baseline="0" dirty="0">
                <a:solidFill>
                  <a:schemeClr val="bg1"/>
                </a:solidFill>
                <a:cs typeface="Arial" pitchFamily="34" charset="0"/>
              </a:rPr>
              <a:t>&lt;0.001 </a:t>
            </a:r>
            <a:endParaRPr lang="en-US" sz="1600" baseline="0" dirty="0" smtClean="0">
              <a:solidFill>
                <a:schemeClr val="bg1"/>
              </a:solidFill>
              <a:cs typeface="Arial" pitchFamily="34" charset="0"/>
            </a:endParaRPr>
          </a:p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1600" baseline="0" dirty="0" smtClean="0">
                <a:solidFill>
                  <a:schemeClr val="bg1"/>
                </a:solidFill>
                <a:cs typeface="Arial" pitchFamily="34" charset="0"/>
              </a:rPr>
              <a:t>CROM, cervical range of motion; TSK, Tampa Scale of </a:t>
            </a:r>
            <a:r>
              <a:rPr lang="en-US" sz="1600" baseline="0" dirty="0" err="1" smtClean="0">
                <a:solidFill>
                  <a:schemeClr val="bg1"/>
                </a:solidFill>
                <a:cs typeface="Arial" pitchFamily="34" charset="0"/>
              </a:rPr>
              <a:t>Kinesiophobia</a:t>
            </a:r>
            <a:r>
              <a:rPr lang="en-US" sz="1600" baseline="0" dirty="0">
                <a:solidFill>
                  <a:schemeClr val="bg1"/>
                </a:solidFill>
                <a:cs typeface="Arial" pitchFamily="34" charset="0"/>
              </a:rPr>
              <a:t>;</a:t>
            </a:r>
            <a:r>
              <a:rPr lang="en-US" sz="1600" baseline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1600" baseline="0" dirty="0" err="1" smtClean="0">
                <a:solidFill>
                  <a:schemeClr val="bg1"/>
                </a:solidFill>
                <a:cs typeface="Arial" pitchFamily="34" charset="0"/>
              </a:rPr>
              <a:t>PFActS</a:t>
            </a:r>
            <a:r>
              <a:rPr lang="en-US" sz="1600" baseline="0" dirty="0" smtClean="0">
                <a:solidFill>
                  <a:schemeClr val="bg1"/>
                </a:solidFill>
                <a:cs typeface="Arial" pitchFamily="34" charset="0"/>
              </a:rPr>
              <a:t>-C, Pictorial Fear of Activity Scale-Cervical; CESD, Center for Epidemiological Studies Depression Scale; MPI-PS, Multidimensional Pain Inventory-Pain Severity; NDI, Neck Disability Index</a:t>
            </a:r>
            <a:endParaRPr lang="en-US" sz="1600" baseline="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06375" y="6419475"/>
            <a:ext cx="38703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91C8FF"/>
              </a:buClr>
            </a:pPr>
            <a:r>
              <a:rPr lang="en-US" sz="1600" baseline="0" dirty="0" smtClean="0">
                <a:solidFill>
                  <a:schemeClr val="bg1"/>
                </a:solidFill>
              </a:rPr>
              <a:t>Turk </a:t>
            </a:r>
            <a:r>
              <a:rPr lang="en-US" sz="1600" baseline="0" dirty="0">
                <a:solidFill>
                  <a:schemeClr val="bg1"/>
                </a:solidFill>
              </a:rPr>
              <a:t>et al. J </a:t>
            </a:r>
            <a:r>
              <a:rPr lang="en-US" sz="1600" baseline="0" dirty="0" smtClean="0">
                <a:solidFill>
                  <a:schemeClr val="bg1"/>
                </a:solidFill>
              </a:rPr>
              <a:t>Pain </a:t>
            </a:r>
            <a:r>
              <a:rPr lang="en-US" sz="1600" baseline="0" dirty="0">
                <a:solidFill>
                  <a:schemeClr val="bg1"/>
                </a:solidFill>
              </a:rPr>
              <a:t>2004;5 (</a:t>
            </a:r>
            <a:r>
              <a:rPr lang="en-US" sz="1600" baseline="0" dirty="0" err="1">
                <a:solidFill>
                  <a:schemeClr val="bg1"/>
                </a:solidFill>
              </a:rPr>
              <a:t>Suppl</a:t>
            </a:r>
            <a:r>
              <a:rPr lang="en-US" sz="1600" baseline="0" dirty="0">
                <a:solidFill>
                  <a:schemeClr val="bg1"/>
                </a:solidFill>
              </a:rPr>
              <a:t> 1):124</a:t>
            </a:r>
            <a:r>
              <a:rPr lang="en-US" sz="2000" baseline="0" dirty="0">
                <a:latin typeface="Arial Rounded MT Bold" pitchFamily="34" charset="0"/>
              </a:rPr>
              <a:t> </a:t>
            </a:r>
          </a:p>
        </p:txBody>
      </p:sp>
      <p:sp>
        <p:nvSpPr>
          <p:cNvPr id="1222666" name="Oval 10"/>
          <p:cNvSpPr>
            <a:spLocks noChangeArrowheads="1"/>
          </p:cNvSpPr>
          <p:nvPr/>
        </p:nvSpPr>
        <p:spPr bwMode="auto">
          <a:xfrm>
            <a:off x="3092450" y="3700463"/>
            <a:ext cx="822325" cy="7635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2667" name="Oval 11"/>
          <p:cNvSpPr>
            <a:spLocks noChangeArrowheads="1"/>
          </p:cNvSpPr>
          <p:nvPr/>
        </p:nvSpPr>
        <p:spPr bwMode="auto">
          <a:xfrm>
            <a:off x="4048125" y="3700463"/>
            <a:ext cx="855663" cy="7635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2668" name="Oval 12"/>
          <p:cNvSpPr>
            <a:spLocks noChangeArrowheads="1"/>
          </p:cNvSpPr>
          <p:nvPr/>
        </p:nvSpPr>
        <p:spPr bwMode="auto">
          <a:xfrm>
            <a:off x="4987925" y="3683000"/>
            <a:ext cx="806450" cy="7810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249238" y="1314450"/>
            <a:ext cx="869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V="1">
            <a:off x="241362" y="6379025"/>
            <a:ext cx="8726425" cy="33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2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2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2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2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2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2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2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2666" grpId="0" animBg="1"/>
      <p:bldP spid="1222667" grpId="0" animBg="1"/>
      <p:bldP spid="12226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01503" y="1114930"/>
            <a:ext cx="6848475" cy="465348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Demographic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Genetics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Biomedical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Mechanisms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Clinical presentation (</a:t>
            </a:r>
            <a:r>
              <a:rPr lang="en-US" sz="2400" b="1" dirty="0" err="1" smtClean="0">
                <a:solidFill>
                  <a:schemeClr val="accent5"/>
                </a:solidFill>
                <a:latin typeface="Arial" pitchFamily="34" charset="0"/>
              </a:rPr>
              <a:t>eg</a:t>
            </a: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, symptoms)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Etiological (actual or perceived)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</a:rPr>
              <a:t>Psychological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Response to treatment</a:t>
            </a:r>
          </a:p>
          <a:p>
            <a:pPr>
              <a:lnSpc>
                <a:spcPct val="70000"/>
              </a:lnSpc>
              <a:spcBef>
                <a:spcPct val="75000"/>
              </a:spcBef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116497" y="1114930"/>
            <a:ext cx="869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92696" y="134777"/>
            <a:ext cx="8066087" cy="9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Splitting vs. Lumping – </a:t>
            </a:r>
            <a:b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Criteria for Stratifying Patients</a:t>
            </a:r>
          </a:p>
        </p:txBody>
      </p:sp>
    </p:spTree>
    <p:extLst>
      <p:ext uri="{BB962C8B-B14F-4D97-AF65-F5344CB8AC3E}">
        <p14:creationId xmlns:p14="http://schemas.microsoft.com/office/powerpoint/2010/main" val="2360791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260475" y="420688"/>
            <a:ext cx="6654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200" b="1" baseline="0">
                <a:solidFill>
                  <a:srgbClr val="FFFF00"/>
                </a:solidFill>
                <a:cs typeface="Arial" pitchFamily="34" charset="0"/>
              </a:rPr>
              <a:t>Multidimensional Pain Inventory</a:t>
            </a:r>
            <a:r>
              <a:rPr lang="en-US" sz="3200" b="1" baseline="0">
                <a:cs typeface="Arial" pitchFamily="34" charset="0"/>
              </a:rPr>
              <a:t> </a:t>
            </a:r>
          </a:p>
        </p:txBody>
      </p:sp>
      <p:sp>
        <p:nvSpPr>
          <p:cNvPr id="1089539" name="Text Box 3"/>
          <p:cNvSpPr txBox="1">
            <a:spLocks noChangeArrowheads="1"/>
          </p:cNvSpPr>
          <p:nvPr/>
        </p:nvSpPr>
        <p:spPr bwMode="auto">
          <a:xfrm>
            <a:off x="203200" y="1423988"/>
            <a:ext cx="3207738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baseline="0" dirty="0"/>
              <a:t>        </a:t>
            </a:r>
            <a:r>
              <a:rPr lang="en-US" sz="2800" b="1" u="sng" baseline="0" dirty="0">
                <a:solidFill>
                  <a:schemeClr val="bg1"/>
                </a:solidFill>
              </a:rPr>
              <a:t>Part I</a:t>
            </a:r>
          </a:p>
          <a:p>
            <a:endParaRPr lang="en-US" sz="2800" b="1" u="sng" baseline="0" dirty="0">
              <a:solidFill>
                <a:schemeClr val="bg1"/>
              </a:solidFill>
            </a:endParaRPr>
          </a:p>
          <a:p>
            <a:pPr marL="457200" indent="-4572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sz="2800" b="1" baseline="0" dirty="0">
                <a:solidFill>
                  <a:schemeClr val="bg1"/>
                </a:solidFill>
              </a:rPr>
              <a:t> </a:t>
            </a:r>
            <a:r>
              <a:rPr lang="en-US" b="1" baseline="0" dirty="0">
                <a:solidFill>
                  <a:schemeClr val="bg1"/>
                </a:solidFill>
              </a:rPr>
              <a:t>Pain Severity</a:t>
            </a: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Interference</a:t>
            </a: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Life Control</a:t>
            </a: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Affective Distress</a:t>
            </a: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Support</a:t>
            </a:r>
          </a:p>
        </p:txBody>
      </p:sp>
      <p:sp>
        <p:nvSpPr>
          <p:cNvPr id="1089540" name="Text Box 4"/>
          <p:cNvSpPr txBox="1">
            <a:spLocks noChangeArrowheads="1"/>
          </p:cNvSpPr>
          <p:nvPr/>
        </p:nvSpPr>
        <p:spPr bwMode="auto">
          <a:xfrm>
            <a:off x="3048000" y="1423988"/>
            <a:ext cx="3147015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baseline="0" dirty="0"/>
              <a:t>        </a:t>
            </a:r>
            <a:r>
              <a:rPr lang="en-US" sz="2800" b="1" u="sng" baseline="0" dirty="0">
                <a:solidFill>
                  <a:schemeClr val="bg1"/>
                </a:solidFill>
              </a:rPr>
              <a:t>Part II</a:t>
            </a:r>
          </a:p>
          <a:p>
            <a:endParaRPr lang="en-US" sz="2800" b="1" u="sng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Negative Resp.</a:t>
            </a: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</a:t>
            </a:r>
            <a:r>
              <a:rPr lang="en-US" b="1" baseline="0" dirty="0" err="1">
                <a:solidFill>
                  <a:schemeClr val="bg1"/>
                </a:solidFill>
              </a:rPr>
              <a:t>Solicitious</a:t>
            </a:r>
            <a:r>
              <a:rPr lang="en-US" b="1" baseline="0" dirty="0">
                <a:solidFill>
                  <a:schemeClr val="bg1"/>
                </a:solidFill>
              </a:rPr>
              <a:t> Resp.</a:t>
            </a: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Distracting Resp.</a:t>
            </a:r>
          </a:p>
        </p:txBody>
      </p:sp>
      <p:sp>
        <p:nvSpPr>
          <p:cNvPr id="1089541" name="Text Box 5"/>
          <p:cNvSpPr txBox="1">
            <a:spLocks noChangeArrowheads="1"/>
          </p:cNvSpPr>
          <p:nvPr/>
        </p:nvSpPr>
        <p:spPr bwMode="auto">
          <a:xfrm>
            <a:off x="6115050" y="1373188"/>
            <a:ext cx="296408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baseline="0" dirty="0"/>
              <a:t>       </a:t>
            </a:r>
            <a:r>
              <a:rPr lang="en-US" b="1" u="sng" baseline="0" dirty="0">
                <a:solidFill>
                  <a:schemeClr val="bg1"/>
                </a:solidFill>
              </a:rPr>
              <a:t>Part III</a:t>
            </a:r>
          </a:p>
          <a:p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</a:t>
            </a:r>
            <a:r>
              <a:rPr lang="en-US" b="1" baseline="0" dirty="0" err="1">
                <a:solidFill>
                  <a:schemeClr val="bg1"/>
                </a:solidFill>
              </a:rPr>
              <a:t>Houshold</a:t>
            </a:r>
            <a:r>
              <a:rPr lang="en-US" b="1" baseline="0" dirty="0">
                <a:solidFill>
                  <a:schemeClr val="bg1"/>
                </a:solidFill>
              </a:rPr>
              <a:t> </a:t>
            </a:r>
          </a:p>
          <a:p>
            <a:pPr>
              <a:buClr>
                <a:srgbClr val="FF0000"/>
              </a:buClr>
              <a:buSzPct val="100000"/>
            </a:pPr>
            <a:r>
              <a:rPr lang="en-US" b="1" baseline="0" dirty="0" smtClean="0">
                <a:solidFill>
                  <a:schemeClr val="bg1"/>
                </a:solidFill>
              </a:rPr>
              <a:t>     Chores</a:t>
            </a: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Outdoor Work</a:t>
            </a: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Activities </a:t>
            </a:r>
            <a:r>
              <a:rPr lang="en-US" b="1" baseline="0" dirty="0" smtClean="0">
                <a:solidFill>
                  <a:schemeClr val="bg1"/>
                </a:solidFill>
              </a:rPr>
              <a:t>Away</a:t>
            </a:r>
          </a:p>
          <a:p>
            <a:pPr>
              <a:buClr>
                <a:srgbClr val="FF0000"/>
              </a:buClr>
              <a:buSzPct val="100000"/>
            </a:pPr>
            <a:r>
              <a:rPr lang="en-US" b="1" baseline="0" dirty="0">
                <a:solidFill>
                  <a:schemeClr val="bg1"/>
                </a:solidFill>
              </a:rPr>
              <a:t> </a:t>
            </a:r>
            <a:r>
              <a:rPr lang="en-US" b="1" baseline="0" dirty="0" smtClean="0">
                <a:solidFill>
                  <a:schemeClr val="bg1"/>
                </a:solidFill>
              </a:rPr>
              <a:t>    from </a:t>
            </a:r>
            <a:r>
              <a:rPr lang="en-US" b="1" baseline="0" dirty="0">
                <a:solidFill>
                  <a:schemeClr val="bg1"/>
                </a:solidFill>
              </a:rPr>
              <a:t>Home</a:t>
            </a: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 Social Activities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86188" y="6465575"/>
            <a:ext cx="3546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>
                <a:solidFill>
                  <a:schemeClr val="bg1"/>
                </a:solidFill>
              </a:rPr>
              <a:t>Kerns </a:t>
            </a:r>
            <a:r>
              <a:rPr lang="en-US" sz="1600" baseline="0" dirty="0" smtClean="0">
                <a:solidFill>
                  <a:schemeClr val="bg1"/>
                </a:solidFill>
              </a:rPr>
              <a:t> </a:t>
            </a:r>
            <a:r>
              <a:rPr lang="en-US" sz="1600" baseline="0" dirty="0">
                <a:solidFill>
                  <a:schemeClr val="bg1"/>
                </a:solidFill>
              </a:rPr>
              <a:t>et al. Pain 1985;23:345‑56</a:t>
            </a:r>
            <a:r>
              <a:rPr lang="en-US" sz="1600" baseline="0" dirty="0"/>
              <a:t> 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V="1">
            <a:off x="333375" y="1003300"/>
            <a:ext cx="85359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174625" y="6421125"/>
            <a:ext cx="8335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47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8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8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9539" grpId="0"/>
      <p:bldP spid="1089540" grpId="0"/>
      <p:bldP spid="10895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350" y="117475"/>
            <a:ext cx="8709025" cy="1187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Psychotyping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” -- Unique Characteristics of Subgroups of Chronic Pain Patients Based on Adaptation 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 flipV="1">
            <a:off x="282575" y="1323088"/>
            <a:ext cx="8470900" cy="2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4068" name="Text Box 4"/>
          <p:cNvSpPr txBox="1">
            <a:spLocks noChangeArrowheads="1"/>
          </p:cNvSpPr>
          <p:nvPr/>
        </p:nvSpPr>
        <p:spPr bwMode="auto">
          <a:xfrm>
            <a:off x="95250" y="1477963"/>
            <a:ext cx="2946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en-US" b="1" u="sng" baseline="0" dirty="0">
                <a:solidFill>
                  <a:srgbClr val="FFFF00"/>
                </a:solidFill>
              </a:rPr>
              <a:t>Dysfunctional</a:t>
            </a:r>
            <a:r>
              <a:rPr lang="en-US" b="1" baseline="0" dirty="0">
                <a:solidFill>
                  <a:schemeClr val="bg1"/>
                </a:solidFill>
              </a:rPr>
              <a:t>   </a:t>
            </a: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Hi pain         </a:t>
            </a: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Hi </a:t>
            </a:r>
            <a:r>
              <a:rPr lang="en-US" b="1" baseline="0" dirty="0" err="1">
                <a:solidFill>
                  <a:schemeClr val="bg1"/>
                </a:solidFill>
              </a:rPr>
              <a:t>emot</a:t>
            </a:r>
            <a:r>
              <a:rPr lang="en-US" b="1" baseline="0" dirty="0">
                <a:solidFill>
                  <a:schemeClr val="bg1"/>
                </a:solidFill>
              </a:rPr>
              <a:t> distress</a:t>
            </a: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Lo sense control</a:t>
            </a: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Lo activity     </a:t>
            </a:r>
          </a:p>
        </p:txBody>
      </p:sp>
      <p:sp>
        <p:nvSpPr>
          <p:cNvPr id="984069" name="Text Box 5"/>
          <p:cNvSpPr txBox="1">
            <a:spLocks noChangeArrowheads="1"/>
          </p:cNvSpPr>
          <p:nvPr/>
        </p:nvSpPr>
        <p:spPr bwMode="auto">
          <a:xfrm>
            <a:off x="3089275" y="2208213"/>
            <a:ext cx="37115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en-US" b="1" u="sng" baseline="0" dirty="0">
                <a:solidFill>
                  <a:srgbClr val="FFFF00"/>
                </a:solidFill>
              </a:rPr>
              <a:t>Interpersonally Distressed</a:t>
            </a: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Lo support</a:t>
            </a: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Lo solicitous </a:t>
            </a:r>
            <a:r>
              <a:rPr lang="en-US" b="1" baseline="0" dirty="0" err="1">
                <a:solidFill>
                  <a:schemeClr val="bg1"/>
                </a:solidFill>
              </a:rPr>
              <a:t>resp</a:t>
            </a: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Lo distract </a:t>
            </a:r>
            <a:r>
              <a:rPr lang="en-US" b="1" baseline="0" dirty="0" err="1">
                <a:solidFill>
                  <a:schemeClr val="bg1"/>
                </a:solidFill>
              </a:rPr>
              <a:t>resp</a:t>
            </a:r>
            <a:endParaRPr lang="en-US" b="1" baseline="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Hi negative </a:t>
            </a:r>
            <a:r>
              <a:rPr lang="en-US" b="1" baseline="0" dirty="0" err="1">
                <a:solidFill>
                  <a:schemeClr val="bg1"/>
                </a:solidFill>
              </a:rPr>
              <a:t>resp</a:t>
            </a:r>
            <a:endParaRPr lang="en-US" b="1" baseline="0" dirty="0">
              <a:solidFill>
                <a:schemeClr val="bg1"/>
              </a:solidFill>
            </a:endParaRPr>
          </a:p>
        </p:txBody>
      </p:sp>
      <p:sp>
        <p:nvSpPr>
          <p:cNvPr id="984070" name="Text Box 6"/>
          <p:cNvSpPr txBox="1">
            <a:spLocks noChangeArrowheads="1"/>
          </p:cNvSpPr>
          <p:nvPr/>
        </p:nvSpPr>
        <p:spPr bwMode="auto">
          <a:xfrm>
            <a:off x="6084888" y="4092575"/>
            <a:ext cx="299312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en-US" b="1" u="sng" baseline="0" dirty="0">
                <a:solidFill>
                  <a:srgbClr val="FFFF00"/>
                </a:solidFill>
              </a:rPr>
              <a:t>Adaptive </a:t>
            </a:r>
            <a:r>
              <a:rPr lang="en-US" b="1" u="sng" baseline="0" dirty="0" err="1">
                <a:solidFill>
                  <a:srgbClr val="FFFF00"/>
                </a:solidFill>
              </a:rPr>
              <a:t>Copers</a:t>
            </a:r>
            <a:endParaRPr lang="en-US" b="1" u="sng" baseline="0" dirty="0">
              <a:solidFill>
                <a:srgbClr val="FFFF00"/>
              </a:solidFill>
            </a:endParaRP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Lo </a:t>
            </a:r>
            <a:r>
              <a:rPr lang="en-US" b="1" baseline="0" dirty="0" err="1">
                <a:solidFill>
                  <a:schemeClr val="bg1"/>
                </a:solidFill>
              </a:rPr>
              <a:t>emot</a:t>
            </a:r>
            <a:r>
              <a:rPr lang="en-US" b="1" baseline="0" dirty="0">
                <a:solidFill>
                  <a:schemeClr val="bg1"/>
                </a:solidFill>
              </a:rPr>
              <a:t> distress</a:t>
            </a: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Hi sense control</a:t>
            </a:r>
          </a:p>
          <a:p>
            <a:pPr marL="342900" indent="-342900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b="1" baseline="0" dirty="0">
                <a:solidFill>
                  <a:schemeClr val="bg1"/>
                </a:solidFill>
              </a:rPr>
              <a:t>Hi activity</a:t>
            </a:r>
          </a:p>
        </p:txBody>
      </p:sp>
      <p:sp>
        <p:nvSpPr>
          <p:cNvPr id="36871" name="TextBox 1"/>
          <p:cNvSpPr txBox="1">
            <a:spLocks noChangeArrowheads="1"/>
          </p:cNvSpPr>
          <p:nvPr/>
        </p:nvSpPr>
        <p:spPr bwMode="auto">
          <a:xfrm>
            <a:off x="134938" y="6501513"/>
            <a:ext cx="5438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>
                <a:solidFill>
                  <a:schemeClr val="bg1"/>
                </a:solidFill>
              </a:rPr>
              <a:t>Turk DC, Rudy TE. J Consult </a:t>
            </a:r>
            <a:r>
              <a:rPr lang="en-US" sz="1600" baseline="0" dirty="0" err="1">
                <a:solidFill>
                  <a:schemeClr val="bg1"/>
                </a:solidFill>
              </a:rPr>
              <a:t>Clin</a:t>
            </a:r>
            <a:r>
              <a:rPr lang="en-US" sz="1600" baseline="0" dirty="0">
                <a:solidFill>
                  <a:schemeClr val="bg1"/>
                </a:solidFill>
              </a:rPr>
              <a:t> </a:t>
            </a:r>
            <a:r>
              <a:rPr lang="en-US" sz="1600" baseline="0" dirty="0" err="1">
                <a:solidFill>
                  <a:schemeClr val="bg1"/>
                </a:solidFill>
              </a:rPr>
              <a:t>Psychol</a:t>
            </a:r>
            <a:r>
              <a:rPr lang="en-US" sz="1600" baseline="0" dirty="0">
                <a:solidFill>
                  <a:schemeClr val="bg1"/>
                </a:solidFill>
              </a:rPr>
              <a:t> 1988;56:233-8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V="1">
            <a:off x="231075" y="6469700"/>
            <a:ext cx="836295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8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8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/>
      <p:bldP spid="984069" grpId="0"/>
      <p:bldP spid="9840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36788" y="649288"/>
            <a:ext cx="4654550" cy="469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MPI Profile Distributions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2063" y="2630050"/>
            <a:ext cx="7412037" cy="2058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80000"/>
              </a:lnSpc>
              <a:spcBef>
                <a:spcPct val="15000"/>
              </a:spcBef>
              <a:buFont typeface="Wingdings" pitchFamily="2" charset="2"/>
              <a:buNone/>
              <a:tabLst>
                <a:tab pos="2568575" algn="ctr"/>
                <a:tab pos="4060825" algn="ctr"/>
                <a:tab pos="5426075" algn="ctr"/>
                <a:tab pos="6854825" algn="ctr"/>
              </a:tabLst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62%        46%       44%     14%        64%      31%</a:t>
            </a:r>
          </a:p>
          <a:p>
            <a:pPr marL="0" indent="0">
              <a:lnSpc>
                <a:spcPct val="80000"/>
              </a:lnSpc>
              <a:spcBef>
                <a:spcPct val="15000"/>
              </a:spcBef>
              <a:buFont typeface="Wingdings" pitchFamily="2" charset="2"/>
              <a:buNone/>
              <a:tabLst>
                <a:tab pos="2568575" algn="ctr"/>
                <a:tab pos="4060825" algn="ctr"/>
                <a:tab pos="5426075" algn="ctr"/>
                <a:tab pos="6854825" algn="ctr"/>
              </a:tabLst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spcBef>
                <a:spcPct val="15000"/>
              </a:spcBef>
              <a:buFont typeface="Wingdings" pitchFamily="2" charset="2"/>
              <a:buNone/>
              <a:tabLst>
                <a:tab pos="2568575" algn="ctr"/>
                <a:tab pos="4060825" algn="ctr"/>
                <a:tab pos="5426075" algn="ctr"/>
                <a:tab pos="6854825" algn="ctr"/>
              </a:tabLst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18%	        22%       26%     28%         6%       35%</a:t>
            </a:r>
          </a:p>
          <a:p>
            <a:pPr marL="0" indent="0">
              <a:lnSpc>
                <a:spcPct val="80000"/>
              </a:lnSpc>
              <a:spcBef>
                <a:spcPct val="15000"/>
              </a:spcBef>
              <a:buFont typeface="Wingdings" pitchFamily="2" charset="2"/>
              <a:buNone/>
              <a:tabLst>
                <a:tab pos="2568575" algn="ctr"/>
                <a:tab pos="4060825" algn="ctr"/>
                <a:tab pos="5426075" algn="ctr"/>
                <a:tab pos="6854825" algn="ctr"/>
              </a:tabLst>
            </a:pP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spcBef>
                <a:spcPct val="15000"/>
              </a:spcBef>
              <a:buFont typeface="Wingdings" pitchFamily="2" charset="2"/>
              <a:buNone/>
              <a:tabLst>
                <a:tab pos="2568575" algn="ctr"/>
                <a:tab pos="4060825" algn="ctr"/>
                <a:tab pos="5426075" algn="ctr"/>
                <a:tab pos="6854825" algn="ctr"/>
              </a:tabLst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        32%	       30%      46%        31%      34%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55613" y="2322075"/>
            <a:ext cx="7993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798513" y="3317875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aseline="0">
              <a:latin typeface="Times New Roman" pitchFamily="18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401638" y="2530225"/>
            <a:ext cx="71365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baseline="0" dirty="0">
                <a:solidFill>
                  <a:srgbClr val="FFFF00"/>
                </a:solidFill>
              </a:rPr>
              <a:t>DYS</a:t>
            </a:r>
          </a:p>
          <a:p>
            <a:endParaRPr lang="en-US" sz="2000" b="1" baseline="0" dirty="0">
              <a:solidFill>
                <a:srgbClr val="FFFF00"/>
              </a:solidFill>
            </a:endParaRPr>
          </a:p>
          <a:p>
            <a:r>
              <a:rPr lang="en-US" sz="2000" b="1" baseline="0" dirty="0">
                <a:solidFill>
                  <a:srgbClr val="FFFF00"/>
                </a:solidFill>
              </a:rPr>
              <a:t>ID</a:t>
            </a:r>
          </a:p>
          <a:p>
            <a:endParaRPr lang="en-US" sz="2000" b="1" baseline="0" dirty="0">
              <a:solidFill>
                <a:srgbClr val="FFFF00"/>
              </a:solidFill>
            </a:endParaRPr>
          </a:p>
          <a:p>
            <a:r>
              <a:rPr lang="en-US" sz="2000" b="1" baseline="0" dirty="0">
                <a:solidFill>
                  <a:srgbClr val="FFFF00"/>
                </a:solidFill>
              </a:rPr>
              <a:t>AC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7361238" y="1788550"/>
            <a:ext cx="697627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5000"/>
              </a:lnSpc>
              <a:spcAft>
                <a:spcPts val="1800"/>
              </a:spcAft>
            </a:pPr>
            <a:r>
              <a:rPr lang="en-US" sz="2000" b="1" baseline="0" dirty="0">
                <a:solidFill>
                  <a:schemeClr val="bg1"/>
                </a:solidFill>
                <a:cs typeface="Arial" pitchFamily="34" charset="0"/>
              </a:rPr>
              <a:t>FM</a:t>
            </a:r>
            <a:r>
              <a:rPr lang="en-US" sz="20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2000" b="1" baseline="0" dirty="0">
              <a:solidFill>
                <a:schemeClr val="bg1"/>
              </a:solidFill>
              <a:cs typeface="Arial" pitchFamily="34" charset="0"/>
            </a:endParaRP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baseline="0" dirty="0">
                <a:solidFill>
                  <a:schemeClr val="bg1"/>
                </a:solidFill>
                <a:cs typeface="Arial" pitchFamily="34" charset="0"/>
              </a:rPr>
              <a:t>26%</a:t>
            </a:r>
          </a:p>
          <a:p>
            <a:pPr>
              <a:lnSpc>
                <a:spcPct val="165000"/>
              </a:lnSpc>
              <a:spcBef>
                <a:spcPct val="25000"/>
              </a:spcBef>
              <a:spcAft>
                <a:spcPts val="600"/>
              </a:spcAft>
            </a:pPr>
            <a:r>
              <a:rPr lang="en-US" sz="2000" b="1" baseline="0" dirty="0">
                <a:solidFill>
                  <a:schemeClr val="bg1"/>
                </a:solidFill>
                <a:cs typeface="Arial" pitchFamily="34" charset="0"/>
              </a:rPr>
              <a:t>39%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chemeClr val="bg1"/>
                </a:solidFill>
                <a:cs typeface="Arial" pitchFamily="34" charset="0"/>
              </a:rPr>
              <a:t>35%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67469" y="6027271"/>
            <a:ext cx="8769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1</a:t>
            </a:r>
            <a:r>
              <a:rPr lang="en-US" sz="1600" baseline="0" dirty="0">
                <a:solidFill>
                  <a:schemeClr val="bg1"/>
                </a:solidFill>
              </a:rPr>
              <a:t>Turk DC &amp; Rudy </a:t>
            </a:r>
            <a:r>
              <a:rPr lang="en-US" sz="1600" baseline="0" dirty="0" smtClean="0">
                <a:solidFill>
                  <a:schemeClr val="bg1"/>
                </a:solidFill>
              </a:rPr>
              <a:t>TE. </a:t>
            </a:r>
            <a:r>
              <a:rPr lang="en-US" sz="1600" baseline="0" dirty="0">
                <a:solidFill>
                  <a:schemeClr val="bg1"/>
                </a:solidFill>
              </a:rPr>
              <a:t>Pain 1990;43:27-36;</a:t>
            </a:r>
            <a:r>
              <a:rPr lang="en-US" sz="1600" dirty="0">
                <a:solidFill>
                  <a:schemeClr val="bg1"/>
                </a:solidFill>
              </a:rPr>
              <a:t>2</a:t>
            </a:r>
            <a:r>
              <a:rPr lang="en-US" sz="1600" baseline="0" dirty="0">
                <a:solidFill>
                  <a:schemeClr val="bg1"/>
                </a:solidFill>
              </a:rPr>
              <a:t>Turk </a:t>
            </a:r>
            <a:r>
              <a:rPr lang="en-US" sz="1600" baseline="0" dirty="0" smtClean="0">
                <a:solidFill>
                  <a:schemeClr val="bg1"/>
                </a:solidFill>
              </a:rPr>
              <a:t>et </a:t>
            </a:r>
            <a:r>
              <a:rPr lang="en-US" sz="1600" baseline="0" dirty="0">
                <a:solidFill>
                  <a:schemeClr val="bg1"/>
                </a:solidFill>
              </a:rPr>
              <a:t>al. J </a:t>
            </a:r>
            <a:r>
              <a:rPr lang="en-US" sz="1600" baseline="0" dirty="0" err="1" smtClean="0">
                <a:solidFill>
                  <a:schemeClr val="bg1"/>
                </a:solidFill>
              </a:rPr>
              <a:t>Rheumatol</a:t>
            </a:r>
            <a:r>
              <a:rPr lang="en-US" sz="1600" baseline="0" dirty="0" smtClean="0">
                <a:solidFill>
                  <a:schemeClr val="bg1"/>
                </a:solidFill>
              </a:rPr>
              <a:t> 1996;23:1255-62;</a:t>
            </a:r>
            <a:r>
              <a:rPr lang="en-US" sz="1600" dirty="0" smtClean="0">
                <a:solidFill>
                  <a:schemeClr val="bg1"/>
                </a:solidFill>
              </a:rPr>
              <a:t>3</a:t>
            </a:r>
            <a:r>
              <a:rPr lang="en-US" sz="1600" baseline="0" dirty="0" smtClean="0">
                <a:solidFill>
                  <a:schemeClr val="bg1"/>
                </a:solidFill>
              </a:rPr>
              <a:t>Greco et al. </a:t>
            </a:r>
            <a:r>
              <a:rPr lang="en-US" sz="1600" baseline="0" dirty="0">
                <a:solidFill>
                  <a:schemeClr val="bg1"/>
                </a:solidFill>
              </a:rPr>
              <a:t>Pain </a:t>
            </a:r>
            <a:r>
              <a:rPr lang="en-US" sz="1600" baseline="0" dirty="0" smtClean="0">
                <a:solidFill>
                  <a:schemeClr val="bg1"/>
                </a:solidFill>
              </a:rPr>
              <a:t>Med </a:t>
            </a:r>
            <a:r>
              <a:rPr lang="en-US" sz="1600" baseline="0" dirty="0">
                <a:solidFill>
                  <a:schemeClr val="bg1"/>
                </a:solidFill>
              </a:rPr>
              <a:t>2003;4:39-50;</a:t>
            </a:r>
            <a:r>
              <a:rPr lang="en-US" sz="1600" dirty="0">
                <a:solidFill>
                  <a:schemeClr val="bg1"/>
                </a:solidFill>
                <a:cs typeface="Times New Roman" pitchFamily="18" charset="0"/>
              </a:rPr>
              <a:t>4</a:t>
            </a:r>
            <a:r>
              <a:rPr lang="en-US" sz="1600" baseline="0" dirty="0">
                <a:solidFill>
                  <a:schemeClr val="bg1"/>
                </a:solidFill>
              </a:rPr>
              <a:t>Turk </a:t>
            </a:r>
            <a:r>
              <a:rPr lang="en-US" sz="1600" baseline="0" dirty="0" smtClean="0">
                <a:solidFill>
                  <a:schemeClr val="bg1"/>
                </a:solidFill>
              </a:rPr>
              <a:t>et </a:t>
            </a:r>
            <a:r>
              <a:rPr lang="en-US" sz="1600" baseline="0" dirty="0">
                <a:solidFill>
                  <a:schemeClr val="bg1"/>
                </a:solidFill>
              </a:rPr>
              <a:t>al. </a:t>
            </a:r>
            <a:r>
              <a:rPr lang="en-US" sz="1600" baseline="0" dirty="0" smtClean="0">
                <a:solidFill>
                  <a:schemeClr val="bg1"/>
                </a:solidFill>
              </a:rPr>
              <a:t>Pai</a:t>
            </a:r>
            <a:r>
              <a:rPr lang="en-US" sz="1600" baseline="0" dirty="0">
                <a:solidFill>
                  <a:schemeClr val="bg1"/>
                </a:solidFill>
              </a:rPr>
              <a:t>n</a:t>
            </a:r>
            <a:r>
              <a:rPr lang="en-US" sz="1600" baseline="0" dirty="0" smtClean="0">
                <a:solidFill>
                  <a:schemeClr val="bg1"/>
                </a:solidFill>
              </a:rPr>
              <a:t> </a:t>
            </a:r>
            <a:r>
              <a:rPr lang="en-US" sz="1600" baseline="0" dirty="0">
                <a:solidFill>
                  <a:schemeClr val="bg1"/>
                </a:solidFill>
              </a:rPr>
              <a:t>1998;74:247-56</a:t>
            </a:r>
            <a:endParaRPr lang="en-US" sz="1600" baseline="0" dirty="0"/>
          </a:p>
        </p:txBody>
      </p:sp>
      <p:sp>
        <p:nvSpPr>
          <p:cNvPr id="1093642" name="Oval 10"/>
          <p:cNvSpPr>
            <a:spLocks noChangeArrowheads="1"/>
          </p:cNvSpPr>
          <p:nvPr/>
        </p:nvSpPr>
        <p:spPr bwMode="auto">
          <a:xfrm>
            <a:off x="5259295" y="3099414"/>
            <a:ext cx="712787" cy="5842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3645" name="Oval 13"/>
          <p:cNvSpPr>
            <a:spLocks noChangeArrowheads="1"/>
          </p:cNvSpPr>
          <p:nvPr/>
        </p:nvSpPr>
        <p:spPr bwMode="auto">
          <a:xfrm>
            <a:off x="1286057" y="2509459"/>
            <a:ext cx="677862" cy="5175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5"/>
          <p:cNvSpPr>
            <a:spLocks noChangeShapeType="1"/>
          </p:cNvSpPr>
          <p:nvPr/>
        </p:nvSpPr>
        <p:spPr bwMode="auto">
          <a:xfrm>
            <a:off x="414338" y="1185863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Text Box 16"/>
          <p:cNvSpPr txBox="1">
            <a:spLocks noChangeArrowheads="1"/>
          </p:cNvSpPr>
          <p:nvPr/>
        </p:nvSpPr>
        <p:spPr bwMode="auto">
          <a:xfrm>
            <a:off x="1222375" y="1801375"/>
            <a:ext cx="67649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b="1" baseline="0" dirty="0">
                <a:solidFill>
                  <a:schemeClr val="bg1"/>
                </a:solidFill>
              </a:rPr>
              <a:t>CLBP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en-US" sz="2000" b="1" baseline="0" dirty="0">
                <a:solidFill>
                  <a:schemeClr val="bg1"/>
                </a:solidFill>
              </a:rPr>
              <a:t>      HA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en-US" sz="2000" b="1" baseline="0" dirty="0">
                <a:solidFill>
                  <a:schemeClr val="bg1"/>
                </a:solidFill>
              </a:rPr>
              <a:t>     TMD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en-US" sz="2000" b="1" baseline="0" dirty="0">
                <a:solidFill>
                  <a:schemeClr val="bg1"/>
                </a:solidFill>
              </a:rPr>
              <a:t>   SLE</a:t>
            </a:r>
            <a:r>
              <a:rPr lang="en-US" sz="2000" b="1" dirty="0">
                <a:solidFill>
                  <a:schemeClr val="bg1"/>
                </a:solidFill>
              </a:rPr>
              <a:t>3</a:t>
            </a:r>
            <a:r>
              <a:rPr lang="en-US" sz="2000" b="1" baseline="0" dirty="0">
                <a:solidFill>
                  <a:schemeClr val="bg1"/>
                </a:solidFill>
              </a:rPr>
              <a:t>    MetCa</a:t>
            </a:r>
            <a:r>
              <a:rPr lang="en-US" sz="2000" b="1" dirty="0">
                <a:solidFill>
                  <a:schemeClr val="bg1"/>
                </a:solidFill>
              </a:rPr>
              <a:t>4</a:t>
            </a:r>
            <a:r>
              <a:rPr lang="en-US" sz="2000" b="1" baseline="0" dirty="0">
                <a:solidFill>
                  <a:schemeClr val="bg1"/>
                </a:solidFill>
              </a:rPr>
              <a:t>  Local Ca</a:t>
            </a:r>
            <a:r>
              <a:rPr lang="en-US" sz="2000" b="1" dirty="0">
                <a:solidFill>
                  <a:schemeClr val="bg1"/>
                </a:solidFill>
              </a:rPr>
              <a:t>4</a:t>
            </a:r>
            <a:r>
              <a:rPr lang="en-US" sz="2000" baseline="0" dirty="0">
                <a:solidFill>
                  <a:schemeClr val="bg1"/>
                </a:solidFill>
              </a:rPr>
              <a:t>         </a:t>
            </a:r>
          </a:p>
        </p:txBody>
      </p:sp>
      <p:sp>
        <p:nvSpPr>
          <p:cNvPr id="37904" name="Line 17"/>
          <p:cNvSpPr>
            <a:spLocks noChangeShapeType="1"/>
          </p:cNvSpPr>
          <p:nvPr/>
        </p:nvSpPr>
        <p:spPr bwMode="auto">
          <a:xfrm>
            <a:off x="159691" y="5791774"/>
            <a:ext cx="8335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4187032" y="2530225"/>
            <a:ext cx="677862" cy="5175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7308133" y="3025775"/>
            <a:ext cx="712787" cy="584200"/>
          </a:xfrm>
          <a:prstGeom prst="ellips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1307502" y="3645671"/>
            <a:ext cx="576926" cy="59135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76254" y="3648691"/>
            <a:ext cx="576926" cy="59135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4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3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3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93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93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42" grpId="0" animBg="1"/>
      <p:bldP spid="1093645" grpId="0" animBg="1"/>
      <p:bldP spid="16" grpId="0" animBg="1"/>
      <p:bldP spid="17" grpId="0" animBg="1"/>
      <p:bldP spid="2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05875" y="385494"/>
            <a:ext cx="6524625" cy="846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External Validation of MPI Clusters, TMD – Physical Examination</a:t>
            </a:r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3048000"/>
            <a:ext cx="7648575" cy="259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  <a:tabLst>
                <a:tab pos="3771900" algn="dec"/>
                <a:tab pos="5138738" algn="dec"/>
                <a:tab pos="6403975" algn="dec"/>
                <a:tab pos="7770813" algn="ctr"/>
              </a:tabLst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Pain Duration (yrs.)	4.74	5.89	5.95	 ns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  <a:tabLst>
                <a:tab pos="3771900" algn="dec"/>
                <a:tab pos="5138738" algn="dec"/>
                <a:tab pos="6403975" algn="dec"/>
                <a:tab pos="7770813" algn="ctr"/>
              </a:tabLst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#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Sx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/ Exam	1.18	1.16	1.38	ns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  <a:tabLst>
                <a:tab pos="3771900" algn="dec"/>
                <a:tab pos="5138738" algn="dec"/>
                <a:tab pos="6403975" algn="dec"/>
                <a:tab pos="7770813" algn="ctr"/>
              </a:tabLst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Max.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Intercisal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30.23	30.31	32.09	ns</a:t>
            </a:r>
            <a:b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Open (mm)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  <a:tabLst>
                <a:tab pos="3771900" algn="dec"/>
                <a:tab pos="5138738" algn="dec"/>
                <a:tab pos="6403975" algn="dec"/>
                <a:tab pos="7770813" algn="ctr"/>
              </a:tabLst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Prop.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Abn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CTs	0.44	0.52	0.47	ns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484188" y="2105025"/>
            <a:ext cx="7585075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165600" y="23622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54175" algn="ctr"/>
                <a:tab pos="2919413" algn="ctr"/>
                <a:tab pos="4173538" algn="ctr"/>
                <a:tab pos="7315200" algn="ctr"/>
                <a:tab pos="85725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baseline="0">
                <a:solidFill>
                  <a:schemeClr val="tx2"/>
                </a:solidFill>
                <a:latin typeface="Arial Rounded MT Bold" pitchFamily="34" charset="0"/>
              </a:rPr>
              <a:t>  </a:t>
            </a:r>
            <a:r>
              <a:rPr lang="en-US" sz="2000" b="1" u="sng" baseline="0">
                <a:solidFill>
                  <a:srgbClr val="FFFF00"/>
                </a:solidFill>
                <a:cs typeface="Arial" pitchFamily="34" charset="0"/>
              </a:rPr>
              <a:t>DYS</a:t>
            </a:r>
            <a:r>
              <a:rPr lang="en-US" sz="2000" b="1" baseline="0">
                <a:solidFill>
                  <a:srgbClr val="FFFF00"/>
                </a:solidFill>
                <a:cs typeface="Arial" pitchFamily="34" charset="0"/>
              </a:rPr>
              <a:t>	</a:t>
            </a:r>
            <a:r>
              <a:rPr lang="en-US" sz="2000" b="1" u="sng" baseline="0">
                <a:solidFill>
                  <a:srgbClr val="FFFF00"/>
                </a:solidFill>
                <a:cs typeface="Arial" pitchFamily="34" charset="0"/>
              </a:rPr>
              <a:t>ID</a:t>
            </a:r>
            <a:r>
              <a:rPr lang="en-US" sz="2000" b="1" baseline="0">
                <a:solidFill>
                  <a:srgbClr val="FFFF00"/>
                </a:solidFill>
                <a:cs typeface="Arial" pitchFamily="34" charset="0"/>
              </a:rPr>
              <a:t>	</a:t>
            </a:r>
            <a:r>
              <a:rPr lang="en-US" sz="2000" b="1" u="sng" baseline="0">
                <a:solidFill>
                  <a:srgbClr val="FFFF00"/>
                </a:solidFill>
                <a:cs typeface="Arial" pitchFamily="34" charset="0"/>
              </a:rPr>
              <a:t>AC</a:t>
            </a:r>
            <a:r>
              <a:rPr lang="en-US" sz="2000" b="1" baseline="0">
                <a:solidFill>
                  <a:schemeClr val="bg1"/>
                </a:solidFill>
                <a:cs typeface="Arial" pitchFamily="34" charset="0"/>
              </a:rPr>
              <a:t>	</a:t>
            </a:r>
            <a:r>
              <a:rPr lang="en-US" sz="2000" b="1" u="sng" baseline="0">
                <a:solidFill>
                  <a:schemeClr val="bg1"/>
                </a:solidFill>
                <a:cs typeface="Arial" pitchFamily="34" charset="0"/>
              </a:rPr>
              <a:t>Sig. </a:t>
            </a:r>
            <a:endParaRPr lang="en-US" sz="2000" u="sng" baseline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V="1">
            <a:off x="294700" y="6454400"/>
            <a:ext cx="8366125" cy="190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677863" y="14478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000" baseline="0">
              <a:latin typeface="Times New Roman" pitchFamily="18" charset="0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09600" y="1600200"/>
            <a:ext cx="728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62513" algn="l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baseline="0">
                <a:solidFill>
                  <a:schemeClr val="bg1"/>
                </a:solidFill>
                <a:cs typeface="Arial" pitchFamily="34" charset="0"/>
              </a:rPr>
              <a:t>Variable                                     Cluster Means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07382" y="6500438"/>
            <a:ext cx="32094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600" baseline="0" dirty="0">
                <a:solidFill>
                  <a:schemeClr val="bg1"/>
                </a:solidFill>
              </a:rPr>
              <a:t>Rudy </a:t>
            </a:r>
            <a:r>
              <a:rPr lang="en-US" sz="1600" baseline="0" dirty="0" smtClean="0">
                <a:solidFill>
                  <a:schemeClr val="bg1"/>
                </a:solidFill>
              </a:rPr>
              <a:t>et </a:t>
            </a:r>
            <a:r>
              <a:rPr lang="en-US" sz="1600" baseline="0" dirty="0">
                <a:solidFill>
                  <a:schemeClr val="bg1"/>
                </a:solidFill>
              </a:rPr>
              <a:t>al. Pain 1989;36:311-20</a:t>
            </a: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609600" y="1393125"/>
            <a:ext cx="7883525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705725" y="2792413"/>
            <a:ext cx="914400" cy="2486025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064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3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59" grpId="0" build="p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6863" y="232725"/>
            <a:ext cx="8532812" cy="904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Observed Physical Functioning </a:t>
            </a:r>
            <a:b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of Chronic Pain 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atients by MPI Subgroups</a:t>
            </a:r>
          </a:p>
        </p:txBody>
      </p:sp>
      <p:graphicFrame>
        <p:nvGraphicFramePr>
          <p:cNvPr id="39939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50825" y="2027238"/>
          <a:ext cx="2025650" cy="421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" name="Chart" r:id="rId3" imgW="2038434" imgH="4238638" progId="MSGraph.Chart.8">
                  <p:embed followColorScheme="full"/>
                </p:oleObj>
              </mc:Choice>
              <mc:Fallback>
                <p:oleObj name="Chart" r:id="rId3" imgW="2038434" imgH="423863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027238"/>
                        <a:ext cx="2025650" cy="421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828925" y="6227763"/>
            <a:ext cx="3182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1600" b="1" baseline="0">
                <a:solidFill>
                  <a:schemeClr val="bg1"/>
                </a:solidFill>
              </a:rPr>
              <a:t>All not statistically significant</a:t>
            </a:r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2466975" y="2027238"/>
          <a:ext cx="2030413" cy="421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9" name="Chart" r:id="rId5" imgW="2038434" imgH="4238638" progId="MSGraph.Chart.8">
                  <p:embed followColorScheme="full"/>
                </p:oleObj>
              </mc:Choice>
              <mc:Fallback>
                <p:oleObj name="Chart" r:id="rId5" imgW="2038434" imgH="423863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2027238"/>
                        <a:ext cx="2030413" cy="421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4684713" y="2027238"/>
          <a:ext cx="2089150" cy="421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0" name="Chart" r:id="rId7" imgW="2095372" imgH="4229177" progId="MSGraph.Chart.8">
                  <p:embed followColorScheme="full"/>
                </p:oleObj>
              </mc:Choice>
              <mc:Fallback>
                <p:oleObj name="Chart" r:id="rId7" imgW="2095372" imgH="4229177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2027238"/>
                        <a:ext cx="2089150" cy="421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6961188" y="2027238"/>
          <a:ext cx="2030412" cy="421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1" name="Chart" r:id="rId9" imgW="2038434" imgH="4238638" progId="MSGraph.Chart.8">
                  <p:embed followColorScheme="full"/>
                </p:oleObj>
              </mc:Choice>
              <mc:Fallback>
                <p:oleObj name="Chart" r:id="rId9" imgW="2038434" imgH="423863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88" y="2027238"/>
                        <a:ext cx="2030412" cy="421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893763" y="1762125"/>
            <a:ext cx="1022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Lumbar</a:t>
            </a:r>
            <a:br>
              <a:rPr lang="en-US" sz="1800" b="1" baseline="0">
                <a:solidFill>
                  <a:schemeClr val="bg1"/>
                </a:solidFill>
              </a:rPr>
            </a:br>
            <a:r>
              <a:rPr lang="en-US" sz="1800" b="1" baseline="0">
                <a:solidFill>
                  <a:schemeClr val="bg1"/>
                </a:solidFill>
              </a:rPr>
              <a:t>Flexion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038475" y="1762125"/>
            <a:ext cx="1289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Fingertips</a:t>
            </a:r>
            <a:br>
              <a:rPr lang="en-US" sz="1800" b="1" baseline="0">
                <a:solidFill>
                  <a:schemeClr val="bg1"/>
                </a:solidFill>
              </a:rPr>
            </a:br>
            <a:r>
              <a:rPr lang="en-US" sz="1800" b="1" baseline="0">
                <a:solidFill>
                  <a:schemeClr val="bg1"/>
                </a:solidFill>
              </a:rPr>
              <a:t>to Floor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5354638" y="1762125"/>
            <a:ext cx="1263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Straight</a:t>
            </a:r>
            <a:br>
              <a:rPr lang="en-US" sz="1800" b="1" baseline="0">
                <a:solidFill>
                  <a:schemeClr val="bg1"/>
                </a:solidFill>
              </a:rPr>
            </a:br>
            <a:r>
              <a:rPr lang="en-US" sz="1800" b="1" baseline="0">
                <a:solidFill>
                  <a:schemeClr val="bg1"/>
                </a:solidFill>
              </a:rPr>
              <a:t>Leg Raise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7624763" y="1762125"/>
            <a:ext cx="1073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Cervical</a:t>
            </a:r>
            <a:br>
              <a:rPr lang="en-US" sz="1800" b="1" baseline="0">
                <a:solidFill>
                  <a:schemeClr val="bg1"/>
                </a:solidFill>
              </a:rPr>
            </a:br>
            <a:r>
              <a:rPr lang="en-US" sz="1800" b="1" baseline="0">
                <a:solidFill>
                  <a:schemeClr val="bg1"/>
                </a:solidFill>
              </a:rPr>
              <a:t>ROM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3065463" y="1381125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aseline="0">
                <a:solidFill>
                  <a:schemeClr val="bg1"/>
                </a:solidFill>
              </a:rPr>
              <a:t>DYS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4365625" y="134937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aseline="0">
                <a:solidFill>
                  <a:schemeClr val="bg1"/>
                </a:solidFill>
              </a:rPr>
              <a:t>ID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5426075" y="1349375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aseline="0">
                <a:solidFill>
                  <a:schemeClr val="bg1"/>
                </a:solidFill>
              </a:rPr>
              <a:t>AC</a:t>
            </a: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2860675" y="1489075"/>
            <a:ext cx="182563" cy="182563"/>
          </a:xfrm>
          <a:prstGeom prst="rect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4187825" y="1441450"/>
            <a:ext cx="182563" cy="182563"/>
          </a:xfrm>
          <a:prstGeom prst="rect">
            <a:avLst/>
          </a:prstGeom>
          <a:gradFill rotWithShape="1">
            <a:gsLst>
              <a:gs pos="0">
                <a:srgbClr val="2F7618"/>
              </a:gs>
              <a:gs pos="50000">
                <a:srgbClr val="66FF33"/>
              </a:gs>
              <a:gs pos="100000">
                <a:srgbClr val="2F7618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5249863" y="1441450"/>
            <a:ext cx="182562" cy="182563"/>
          </a:xfrm>
          <a:prstGeom prst="rect">
            <a:avLst/>
          </a:prstGeom>
          <a:gradFill rotWithShape="1">
            <a:gsLst>
              <a:gs pos="0">
                <a:srgbClr val="007676"/>
              </a:gs>
              <a:gs pos="50000">
                <a:srgbClr val="00FFFF"/>
              </a:gs>
              <a:gs pos="100000">
                <a:srgbClr val="00767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4674" name="Oval 18"/>
          <p:cNvSpPr>
            <a:spLocks noChangeArrowheads="1"/>
          </p:cNvSpPr>
          <p:nvPr/>
        </p:nvSpPr>
        <p:spPr bwMode="auto">
          <a:xfrm>
            <a:off x="2781300" y="6096000"/>
            <a:ext cx="3200400" cy="6000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4763" y="6540500"/>
            <a:ext cx="30512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>
                <a:solidFill>
                  <a:schemeClr val="bg1"/>
                </a:solidFill>
              </a:rPr>
              <a:t>Turk </a:t>
            </a:r>
            <a:r>
              <a:rPr lang="en-US" sz="1600" baseline="0" dirty="0" smtClean="0">
                <a:solidFill>
                  <a:schemeClr val="bg1"/>
                </a:solidFill>
              </a:rPr>
              <a:t>et </a:t>
            </a:r>
            <a:r>
              <a:rPr lang="en-US" sz="1600" baseline="0" dirty="0">
                <a:solidFill>
                  <a:schemeClr val="bg1"/>
                </a:solidFill>
              </a:rPr>
              <a:t>al. Pain 1996;68:423-30</a:t>
            </a:r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414338" y="1203325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461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4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4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46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382588"/>
            <a:ext cx="8106650" cy="16940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450850">
              <a:lnSpc>
                <a:spcPct val="115000"/>
              </a:lnSpc>
              <a:spcBef>
                <a:spcPct val="0"/>
              </a:spcBef>
              <a:buFont typeface="Wingdings" pitchFamily="2" charset="2"/>
              <a:buNone/>
              <a:tabLst>
                <a:tab pos="6686550" algn="r"/>
              </a:tabLst>
            </a:pPr>
            <a:r>
              <a:rPr lang="en-US" altLang="en-US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There are two kinds of people in the world…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63575" y="2909888"/>
            <a:ext cx="163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811013" name="Text Box 5"/>
          <p:cNvSpPr txBox="1">
            <a:spLocks noChangeArrowheads="1"/>
          </p:cNvSpPr>
          <p:nvPr/>
        </p:nvSpPr>
        <p:spPr bwMode="auto">
          <a:xfrm>
            <a:off x="663575" y="4333875"/>
            <a:ext cx="8002588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The first group can be labeled</a:t>
            </a:r>
            <a:r>
              <a:rPr lang="en-US" altLang="en-US" sz="2800" b="1" dirty="0"/>
              <a:t> </a:t>
            </a:r>
            <a:r>
              <a:rPr lang="en-US" altLang="en-US" sz="3000" b="1" dirty="0">
                <a:solidFill>
                  <a:srgbClr val="FFFF00"/>
                </a:solidFill>
              </a:rPr>
              <a:t>splitters</a:t>
            </a:r>
            <a:r>
              <a:rPr lang="en-US" altLang="en-US" sz="2800" b="1" dirty="0">
                <a:solidFill>
                  <a:schemeClr val="bg1"/>
                </a:solidFill>
              </a:rPr>
              <a:t>, the latter</a:t>
            </a:r>
            <a:r>
              <a:rPr lang="en-US" altLang="en-US" sz="2800" b="1" dirty="0"/>
              <a:t> </a:t>
            </a:r>
            <a:r>
              <a:rPr lang="en-US" altLang="en-US" sz="3000" b="1" dirty="0">
                <a:solidFill>
                  <a:srgbClr val="FFFF00"/>
                </a:solidFill>
              </a:rPr>
              <a:t>lumpers</a:t>
            </a:r>
            <a:r>
              <a:rPr lang="en-US" altLang="en-US" sz="2800" b="1" dirty="0">
                <a:solidFill>
                  <a:schemeClr val="bg1"/>
                </a:solidFill>
              </a:rPr>
              <a:t>.</a:t>
            </a:r>
            <a:endParaRPr lang="en-US" altLang="en-US" sz="20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1014" name="Text Box 6"/>
          <p:cNvSpPr txBox="1">
            <a:spLocks noChangeArrowheads="1"/>
          </p:cNvSpPr>
          <p:nvPr/>
        </p:nvSpPr>
        <p:spPr bwMode="auto">
          <a:xfrm>
            <a:off x="827088" y="2200592"/>
            <a:ext cx="7661275" cy="108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buClr>
                <a:schemeClr val="accent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those who think there are two kinds of people and those who don’t</a:t>
            </a:r>
            <a:r>
              <a:rPr lang="en-US" altLang="en-US" sz="2800" b="1" dirty="0" smtClean="0">
                <a:solidFill>
                  <a:schemeClr val="bg1"/>
                </a:solidFill>
              </a:rPr>
              <a:t>.</a:t>
            </a:r>
            <a:endParaRPr lang="en-US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2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1010" grpId="0" build="p"/>
      <p:bldP spid="811013" grpId="0"/>
      <p:bldP spid="8110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Line 2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67" name="Text Box 3"/>
          <p:cNvSpPr txBox="1">
            <a:spLocks noChangeArrowheads="1"/>
          </p:cNvSpPr>
          <p:nvPr/>
        </p:nvSpPr>
        <p:spPr bwMode="auto">
          <a:xfrm>
            <a:off x="927100" y="234950"/>
            <a:ext cx="7273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Psychiatric Diagnoses in MPI Subgroups </a:t>
            </a:r>
          </a:p>
        </p:txBody>
      </p:sp>
      <p:sp>
        <p:nvSpPr>
          <p:cNvPr id="369668" name="Line 4"/>
          <p:cNvSpPr>
            <a:spLocks noChangeShapeType="1"/>
          </p:cNvSpPr>
          <p:nvPr/>
        </p:nvSpPr>
        <p:spPr bwMode="auto">
          <a:xfrm>
            <a:off x="401638" y="757238"/>
            <a:ext cx="7866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696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046163"/>
            <a:ext cx="7705725" cy="50609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438150" y="6399213"/>
            <a:ext cx="4397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bg1"/>
                </a:solidFill>
              </a:rPr>
              <a:t>Thieme et al. Psychosom Med 2004;66:837-44</a:t>
            </a:r>
          </a:p>
        </p:txBody>
      </p:sp>
      <p:sp>
        <p:nvSpPr>
          <p:cNvPr id="369671" name="Line 7"/>
          <p:cNvSpPr>
            <a:spLocks noChangeShapeType="1"/>
          </p:cNvSpPr>
          <p:nvPr/>
        </p:nvSpPr>
        <p:spPr bwMode="auto">
          <a:xfrm>
            <a:off x="501650" y="6361113"/>
            <a:ext cx="78660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2" name="Rectangle 1"/>
          <p:cNvSpPr>
            <a:spLocks noChangeArrowheads="1"/>
          </p:cNvSpPr>
          <p:nvPr/>
        </p:nvSpPr>
        <p:spPr bwMode="auto">
          <a:xfrm>
            <a:off x="2403475" y="4494213"/>
            <a:ext cx="914400" cy="173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69673" name="Rectangle 8"/>
          <p:cNvSpPr>
            <a:spLocks noChangeArrowheads="1"/>
          </p:cNvSpPr>
          <p:nvPr/>
        </p:nvSpPr>
        <p:spPr bwMode="auto">
          <a:xfrm>
            <a:off x="4860925" y="4459288"/>
            <a:ext cx="660400" cy="173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434983" y="5657316"/>
            <a:ext cx="1204957" cy="85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312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3013" y="1174750"/>
            <a:ext cx="6848475" cy="54387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Demographic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Genetics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Biomedical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Mechanisms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Clinical presentation (</a:t>
            </a:r>
            <a:r>
              <a:rPr lang="en-US" sz="2400" b="1" dirty="0" err="1" smtClean="0">
                <a:solidFill>
                  <a:schemeClr val="accent5"/>
                </a:solidFill>
                <a:latin typeface="Arial" pitchFamily="34" charset="0"/>
              </a:rPr>
              <a:t>eg</a:t>
            </a: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, symptoms)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Etiological (actual or perceived)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Psychological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</a:rPr>
              <a:t>Response to treatment</a:t>
            </a:r>
          </a:p>
          <a:p>
            <a:pPr marL="571500" indent="-571500">
              <a:lnSpc>
                <a:spcPct val="70000"/>
              </a:lnSpc>
              <a:spcBef>
                <a:spcPct val="75000"/>
              </a:spcBef>
              <a:buClr>
                <a:srgbClr val="3399FF"/>
              </a:buClr>
              <a:buSzTx/>
              <a:buFont typeface="Wingdings" pitchFamily="2" charset="2"/>
              <a:buChar char="v"/>
              <a:defRPr/>
            </a:pPr>
            <a:endParaRPr lang="en-US" sz="2400" dirty="0" smtClean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323185" y="1168563"/>
            <a:ext cx="869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34280" y="85458"/>
            <a:ext cx="8066087" cy="9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Splitting vs. Lumping – </a:t>
            </a:r>
            <a:b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Criteria for Stratifying Patients</a:t>
            </a:r>
          </a:p>
        </p:txBody>
      </p:sp>
    </p:spTree>
    <p:extLst>
      <p:ext uri="{BB962C8B-B14F-4D97-AF65-F5344CB8AC3E}">
        <p14:creationId xmlns:p14="http://schemas.microsoft.com/office/powerpoint/2010/main" val="2337782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4850" y="92388"/>
            <a:ext cx="7721600" cy="465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Treatments for  FM:  Pharmacological</a:t>
            </a:r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 flipV="1">
            <a:off x="177800" y="608075"/>
            <a:ext cx="8664575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28575" y="650875"/>
            <a:ext cx="2427288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Antidepressants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u="sng" baseline="0" dirty="0">
                <a:solidFill>
                  <a:schemeClr val="bg1"/>
                </a:solidFill>
              </a:rPr>
              <a:t>MAO Inhibitors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 </a:t>
            </a:r>
            <a:r>
              <a:rPr lang="en-US" sz="1800" baseline="0" dirty="0" err="1">
                <a:solidFill>
                  <a:schemeClr val="bg1"/>
                </a:solidFill>
              </a:rPr>
              <a:t>Moclobemide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    </a:t>
            </a:r>
            <a:r>
              <a:rPr lang="en-US" sz="1800" baseline="0" dirty="0" err="1">
                <a:solidFill>
                  <a:schemeClr val="bg1"/>
                </a:solidFill>
              </a:rPr>
              <a:t>Pirlindole</a:t>
            </a:r>
            <a:r>
              <a:rPr lang="en-US" sz="1800" baseline="0" dirty="0">
                <a:solidFill>
                  <a:schemeClr val="bg1"/>
                </a:solidFill>
              </a:rPr>
              <a:t>  </a:t>
            </a:r>
          </a:p>
          <a:p>
            <a:r>
              <a:rPr lang="en-US" sz="1800" u="sng" baseline="0" dirty="0" err="1">
                <a:solidFill>
                  <a:schemeClr val="bg1"/>
                </a:solidFill>
              </a:rPr>
              <a:t>Tricyclics</a:t>
            </a:r>
            <a:endParaRPr lang="en-US" sz="1800" u="sng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  Amitriptyline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Cyclobenzaprine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Clomipramine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</a:t>
            </a:r>
            <a:r>
              <a:rPr lang="en-US" sz="1800" baseline="0" dirty="0" err="1">
                <a:solidFill>
                  <a:schemeClr val="bg1"/>
                </a:solidFill>
              </a:rPr>
              <a:t>Dothiepim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  Doxepin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u="sng" baseline="0" dirty="0">
                <a:solidFill>
                  <a:schemeClr val="bg1"/>
                </a:solidFill>
              </a:rPr>
              <a:t>Tetracyclic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</a:t>
            </a:r>
            <a:r>
              <a:rPr lang="en-US" sz="1800" baseline="0" dirty="0" err="1">
                <a:solidFill>
                  <a:schemeClr val="bg1"/>
                </a:solidFill>
              </a:rPr>
              <a:t>Maprotiline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  Mirtazapine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u="sng" baseline="0" dirty="0">
                <a:solidFill>
                  <a:schemeClr val="bg1"/>
                </a:solidFill>
              </a:rPr>
              <a:t>SSRIs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  Citalopram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Fluoxetine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</a:t>
            </a:r>
            <a:r>
              <a:rPr lang="en-US" sz="1800" baseline="0" dirty="0" err="1">
                <a:solidFill>
                  <a:schemeClr val="bg1"/>
                </a:solidFill>
              </a:rPr>
              <a:t>Sertaline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  Paroxetine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u="sng" baseline="0" dirty="0">
                <a:solidFill>
                  <a:schemeClr val="bg1"/>
                </a:solidFill>
              </a:rPr>
              <a:t>SNRIs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 Duloxetine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 </a:t>
            </a:r>
            <a:r>
              <a:rPr lang="en-US" sz="1800" baseline="0" dirty="0" err="1">
                <a:solidFill>
                  <a:schemeClr val="bg1"/>
                </a:solidFill>
              </a:rPr>
              <a:t>Milnacipran</a:t>
            </a:r>
            <a:r>
              <a:rPr lang="en-US" sz="1800" baseline="0" dirty="0">
                <a:solidFill>
                  <a:schemeClr val="bg1"/>
                </a:solidFill>
              </a:rPr>
              <a:t>  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 Venlafaxine</a:t>
            </a:r>
          </a:p>
        </p:txBody>
      </p:sp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2143125" y="652463"/>
            <a:ext cx="2638425" cy="575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Opioids</a:t>
            </a:r>
          </a:p>
          <a:p>
            <a:r>
              <a:rPr lang="en-US" sz="1800" b="1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>
                <a:solidFill>
                  <a:schemeClr val="bg1"/>
                </a:solidFill>
              </a:rPr>
              <a:t>Morphine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Tramadol + APAP</a:t>
            </a:r>
          </a:p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Sedative/Hypnotics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Sodium </a:t>
            </a:r>
            <a:r>
              <a:rPr lang="en-US" sz="1800" baseline="0" dirty="0" err="1">
                <a:solidFill>
                  <a:schemeClr val="bg1"/>
                </a:solidFill>
              </a:rPr>
              <a:t>Oxybate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Zolpiclone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Zolpidem</a:t>
            </a:r>
            <a:endParaRPr lang="en-US" sz="1800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Anticonvulsants</a:t>
            </a:r>
          </a:p>
          <a:p>
            <a:r>
              <a:rPr lang="en-US" sz="1800" b="1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Pregbalin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Pramipexole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Ropinirole</a:t>
            </a:r>
            <a:endParaRPr lang="en-US" sz="1800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5-HT3 Antagonists</a:t>
            </a:r>
          </a:p>
          <a:p>
            <a:r>
              <a:rPr lang="en-US" sz="1800" b="1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Ondanseron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Tropisetron</a:t>
            </a:r>
            <a:endParaRPr lang="en-US" sz="1800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NMDA Antagonists</a:t>
            </a:r>
          </a:p>
          <a:p>
            <a:r>
              <a:rPr lang="en-US" sz="1800" b="1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>
                <a:solidFill>
                  <a:schemeClr val="bg1"/>
                </a:solidFill>
              </a:rPr>
              <a:t>Dextromethorphan</a:t>
            </a:r>
          </a:p>
          <a:p>
            <a:r>
              <a:rPr lang="en-US" sz="2000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>
                <a:solidFill>
                  <a:schemeClr val="bg1"/>
                </a:solidFill>
              </a:rPr>
              <a:t>Ketamine</a:t>
            </a:r>
          </a:p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Supplements</a:t>
            </a:r>
          </a:p>
          <a:p>
            <a:r>
              <a:rPr lang="en-US" sz="1800" b="1" baseline="0" dirty="0">
                <a:solidFill>
                  <a:schemeClr val="bg1"/>
                </a:solidFill>
              </a:rPr>
              <a:t>   </a:t>
            </a:r>
            <a:r>
              <a:rPr lang="en-US" sz="1800" baseline="0" dirty="0">
                <a:solidFill>
                  <a:schemeClr val="bg1"/>
                </a:solidFill>
              </a:rPr>
              <a:t>SAM-e</a:t>
            </a:r>
          </a:p>
          <a:p>
            <a:r>
              <a:rPr lang="en-US" baseline="0" dirty="0">
                <a:solidFill>
                  <a:schemeClr val="bg1"/>
                </a:solidFill>
              </a:rPr>
              <a:t>   </a:t>
            </a:r>
            <a:r>
              <a:rPr lang="en-US" sz="1800" baseline="0" dirty="0" err="1">
                <a:solidFill>
                  <a:schemeClr val="bg1"/>
                </a:solidFill>
              </a:rPr>
              <a:t>Ginko</a:t>
            </a:r>
            <a:r>
              <a:rPr lang="en-US" sz="1800" baseline="0" dirty="0">
                <a:solidFill>
                  <a:schemeClr val="bg1"/>
                </a:solidFill>
              </a:rPr>
              <a:t> </a:t>
            </a:r>
            <a:r>
              <a:rPr lang="en-US" sz="1800" baseline="0" dirty="0" err="1">
                <a:solidFill>
                  <a:schemeClr val="bg1"/>
                </a:solidFill>
              </a:rPr>
              <a:t>Biloba</a:t>
            </a:r>
            <a:endParaRPr lang="en-US" sz="1800" baseline="0" dirty="0">
              <a:solidFill>
                <a:schemeClr val="bg1"/>
              </a:solidFill>
            </a:endParaRPr>
          </a:p>
        </p:txBody>
      </p:sp>
      <p:sp>
        <p:nvSpPr>
          <p:cNvPr id="43015" name="Text Box 10"/>
          <p:cNvSpPr txBox="1">
            <a:spLocks noChangeArrowheads="1"/>
          </p:cNvSpPr>
          <p:nvPr/>
        </p:nvSpPr>
        <p:spPr bwMode="auto">
          <a:xfrm>
            <a:off x="4524375" y="665163"/>
            <a:ext cx="2343150" cy="585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NSAIDS</a:t>
            </a:r>
          </a:p>
          <a:p>
            <a:r>
              <a:rPr lang="en-US" sz="1800" b="1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Ibuprophen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Naproxen</a:t>
            </a:r>
          </a:p>
          <a:p>
            <a:pPr marL="285750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Muscle relaxants</a:t>
            </a:r>
          </a:p>
          <a:p>
            <a:pPr>
              <a:buClr>
                <a:srgbClr val="0066FF"/>
              </a:buClr>
              <a:buFont typeface="Wingdings" pitchFamily="2" charset="2"/>
              <a:buNone/>
            </a:pPr>
            <a:r>
              <a:rPr lang="en-US" sz="1800" b="1" baseline="0" dirty="0">
                <a:solidFill>
                  <a:srgbClr val="FFFF00"/>
                </a:solidFill>
              </a:rPr>
              <a:t>   </a:t>
            </a:r>
            <a:r>
              <a:rPr lang="en-US" sz="1800" baseline="0" dirty="0">
                <a:solidFill>
                  <a:schemeClr val="bg1"/>
                </a:solidFill>
              </a:rPr>
              <a:t>Cyclobenzaprine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</a:t>
            </a:r>
            <a:r>
              <a:rPr lang="en-US" sz="1800" baseline="0" dirty="0" err="1">
                <a:solidFill>
                  <a:schemeClr val="bg1"/>
                </a:solidFill>
              </a:rPr>
              <a:t>Tizanidine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</a:t>
            </a:r>
            <a:r>
              <a:rPr lang="en-US" sz="1800" baseline="0" dirty="0" err="1">
                <a:solidFill>
                  <a:schemeClr val="bg1"/>
                </a:solidFill>
              </a:rPr>
              <a:t>Carisoprodol</a:t>
            </a:r>
            <a:r>
              <a:rPr lang="en-US" sz="1800" baseline="0" dirty="0">
                <a:solidFill>
                  <a:schemeClr val="bg1"/>
                </a:solidFill>
              </a:rPr>
              <a:t> + 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 </a:t>
            </a:r>
            <a:r>
              <a:rPr lang="en-US" sz="1800" baseline="0" dirty="0" err="1">
                <a:solidFill>
                  <a:schemeClr val="bg1"/>
                </a:solidFill>
              </a:rPr>
              <a:t>Parcetamol</a:t>
            </a:r>
            <a:r>
              <a:rPr lang="en-US" sz="1800" baseline="0" dirty="0">
                <a:solidFill>
                  <a:schemeClr val="bg1"/>
                </a:solidFill>
              </a:rPr>
              <a:t> + </a:t>
            </a:r>
            <a:r>
              <a:rPr lang="en-US" sz="1800" baseline="0" dirty="0" err="1">
                <a:solidFill>
                  <a:schemeClr val="bg1"/>
                </a:solidFill>
              </a:rPr>
              <a:t>Caf</a:t>
            </a:r>
            <a:endParaRPr lang="en-US" sz="1800" b="1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3399FF"/>
              </a:buClr>
              <a:buFont typeface="Wingdings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Other</a:t>
            </a:r>
          </a:p>
          <a:p>
            <a:r>
              <a:rPr lang="en-US" sz="1800" b="1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>
                <a:solidFill>
                  <a:schemeClr val="bg1"/>
                </a:solidFill>
              </a:rPr>
              <a:t>Prednisone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Topical Capsaicin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Malic Acid + 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Magnesium </a:t>
            </a:r>
            <a:r>
              <a:rPr lang="en-US" sz="1800" baseline="0" dirty="0" err="1">
                <a:solidFill>
                  <a:schemeClr val="bg1"/>
                </a:solidFill>
              </a:rPr>
              <a:t>Hydrox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Antidiencephalon</a:t>
            </a:r>
            <a:r>
              <a:rPr lang="en-US" sz="1800" baseline="0" dirty="0">
                <a:solidFill>
                  <a:schemeClr val="bg1"/>
                </a:solidFill>
              </a:rPr>
              <a:t> 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 Immune Serum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</a:t>
            </a:r>
            <a:r>
              <a:rPr lang="en-US" sz="1800" baseline="0" dirty="0" err="1">
                <a:solidFill>
                  <a:schemeClr val="bg1"/>
                </a:solidFill>
              </a:rPr>
              <a:t>Mexillitine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</a:t>
            </a:r>
            <a:r>
              <a:rPr lang="en-US" sz="1800" baseline="0" dirty="0" err="1">
                <a:solidFill>
                  <a:schemeClr val="bg1"/>
                </a:solidFill>
              </a:rPr>
              <a:t>Myanserine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</a:t>
            </a:r>
            <a:r>
              <a:rPr lang="en-US" sz="1800" baseline="0" dirty="0" err="1">
                <a:solidFill>
                  <a:schemeClr val="bg1"/>
                </a:solidFill>
              </a:rPr>
              <a:t>Chlormezanone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   Delta-9-THC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Alprazolam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</a:t>
            </a:r>
            <a:r>
              <a:rPr lang="en-US" sz="1800" baseline="0" dirty="0" err="1">
                <a:solidFill>
                  <a:schemeClr val="bg1"/>
                </a:solidFill>
              </a:rPr>
              <a:t>Bomazepam</a:t>
            </a:r>
            <a:r>
              <a:rPr lang="en-US" sz="1800" baseline="0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43016" name="Text Box 12"/>
          <p:cNvSpPr txBox="1">
            <a:spLocks noChangeArrowheads="1"/>
          </p:cNvSpPr>
          <p:nvPr/>
        </p:nvSpPr>
        <p:spPr bwMode="auto">
          <a:xfrm>
            <a:off x="6889750" y="617538"/>
            <a:ext cx="223651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800" baseline="0" dirty="0">
                <a:solidFill>
                  <a:schemeClr val="bg1"/>
                </a:solidFill>
              </a:rPr>
              <a:t>Coenzyme Q10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Growth Hormone</a:t>
            </a:r>
          </a:p>
          <a:p>
            <a:r>
              <a:rPr lang="en-US" sz="1800" baseline="0" dirty="0" err="1">
                <a:solidFill>
                  <a:schemeClr val="bg1"/>
                </a:solidFill>
              </a:rPr>
              <a:t>Guanethidine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Interferon alpha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5-Hydroxytrptophan</a:t>
            </a:r>
          </a:p>
          <a:p>
            <a:r>
              <a:rPr lang="en-US" sz="1800" baseline="0" dirty="0" err="1">
                <a:solidFill>
                  <a:schemeClr val="bg1"/>
                </a:solidFill>
              </a:rPr>
              <a:t>Moclobemide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Lignocaine</a:t>
            </a:r>
          </a:p>
          <a:p>
            <a:r>
              <a:rPr lang="en-US" sz="1800" baseline="0" dirty="0" err="1">
                <a:solidFill>
                  <a:schemeClr val="bg1"/>
                </a:solidFill>
              </a:rPr>
              <a:t>Pindolol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 err="1">
                <a:solidFill>
                  <a:schemeClr val="bg1"/>
                </a:solidFill>
              </a:rPr>
              <a:t>Tenoxicam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 err="1">
                <a:solidFill>
                  <a:schemeClr val="bg1"/>
                </a:solidFill>
              </a:rPr>
              <a:t>Tiaprofenic</a:t>
            </a:r>
            <a:r>
              <a:rPr lang="en-US" sz="1800" baseline="0" dirty="0">
                <a:solidFill>
                  <a:schemeClr val="bg1"/>
                </a:solidFill>
              </a:rPr>
              <a:t> acid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Melatonin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Staph. Toxoid</a:t>
            </a:r>
          </a:p>
          <a:p>
            <a:r>
              <a:rPr lang="en-US" sz="1800" baseline="0" dirty="0" err="1">
                <a:solidFill>
                  <a:schemeClr val="bg1"/>
                </a:solidFill>
              </a:rPr>
              <a:t>Tropisetron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 err="1">
                <a:solidFill>
                  <a:schemeClr val="bg1"/>
                </a:solidFill>
              </a:rPr>
              <a:t>Rhus</a:t>
            </a:r>
            <a:r>
              <a:rPr lang="en-US" sz="1800" baseline="0" dirty="0">
                <a:solidFill>
                  <a:schemeClr val="bg1"/>
                </a:solidFill>
              </a:rPr>
              <a:t> </a:t>
            </a:r>
            <a:r>
              <a:rPr lang="en-US" sz="1800" baseline="0" dirty="0" err="1">
                <a:solidFill>
                  <a:schemeClr val="bg1"/>
                </a:solidFill>
              </a:rPr>
              <a:t>toxicodendron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Gamma-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   </a:t>
            </a:r>
            <a:r>
              <a:rPr lang="en-US" sz="1800" baseline="0" dirty="0" err="1">
                <a:solidFill>
                  <a:schemeClr val="bg1"/>
                </a:solidFill>
              </a:rPr>
              <a:t>Hydroxybuturate</a:t>
            </a:r>
            <a:endParaRPr lang="en-US" sz="1800" baseline="0" dirty="0">
              <a:solidFill>
                <a:schemeClr val="bg1"/>
              </a:solidFill>
            </a:endParaRPr>
          </a:p>
          <a:p>
            <a:r>
              <a:rPr lang="en-US" sz="1800" baseline="0" dirty="0">
                <a:solidFill>
                  <a:schemeClr val="bg1"/>
                </a:solidFill>
              </a:rPr>
              <a:t>Staph toxoid</a:t>
            </a:r>
            <a:r>
              <a:rPr lang="en-US" b="1" baseline="0" dirty="0">
                <a:solidFill>
                  <a:schemeClr val="bg1"/>
                </a:solidFill>
              </a:rPr>
              <a:t> </a:t>
            </a:r>
          </a:p>
          <a:p>
            <a:r>
              <a:rPr lang="en-US" sz="1800" baseline="0" dirty="0" smtClean="0">
                <a:solidFill>
                  <a:schemeClr val="bg1"/>
                </a:solidFill>
              </a:rPr>
              <a:t>Calcitonin</a:t>
            </a:r>
          </a:p>
          <a:p>
            <a:r>
              <a:rPr lang="en-US" sz="1800" baseline="0" dirty="0">
                <a:solidFill>
                  <a:schemeClr val="bg1"/>
                </a:solidFill>
              </a:rPr>
              <a:t>N</a:t>
            </a:r>
            <a:r>
              <a:rPr lang="en-US" sz="1800" baseline="0" dirty="0" smtClean="0">
                <a:solidFill>
                  <a:schemeClr val="bg1"/>
                </a:solidFill>
              </a:rPr>
              <a:t>altrexone</a:t>
            </a:r>
            <a:endParaRPr lang="en-US" sz="1800" baseline="0" dirty="0">
              <a:solidFill>
                <a:schemeClr val="bg1"/>
              </a:solidFill>
            </a:endParaRPr>
          </a:p>
          <a:p>
            <a:endParaRPr lang="en-US" sz="1800" b="1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650249" name="Text Box 11"/>
          <p:cNvSpPr txBox="1">
            <a:spLocks noChangeArrowheads="1"/>
          </p:cNvSpPr>
          <p:nvPr/>
        </p:nvSpPr>
        <p:spPr bwMode="auto">
          <a:xfrm>
            <a:off x="2455863" y="2431338"/>
            <a:ext cx="4369861" cy="1569660"/>
          </a:xfrm>
          <a:prstGeom prst="rect">
            <a:avLst/>
          </a:prstGeom>
          <a:solidFill>
            <a:srgbClr val="FF0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4800" b="1" baseline="0" dirty="0" smtClean="0">
                <a:solidFill>
                  <a:schemeClr val="bg1"/>
                </a:solidFill>
              </a:rPr>
              <a:t>Last count: </a:t>
            </a:r>
          </a:p>
          <a:p>
            <a:pPr algn="ctr"/>
            <a:r>
              <a:rPr lang="en-US" sz="4800" b="1" baseline="0" dirty="0" smtClean="0">
                <a:solidFill>
                  <a:schemeClr val="bg1"/>
                </a:solidFill>
              </a:rPr>
              <a:t>N </a:t>
            </a:r>
            <a:r>
              <a:rPr lang="en-US" sz="4800" b="1" baseline="0" dirty="0">
                <a:solidFill>
                  <a:schemeClr val="bg1"/>
                </a:solidFill>
              </a:rPr>
              <a:t>= </a:t>
            </a:r>
            <a:r>
              <a:rPr lang="en-US" sz="4800" b="1" baseline="0" dirty="0" smtClean="0">
                <a:solidFill>
                  <a:schemeClr val="bg1"/>
                </a:solidFill>
              </a:rPr>
              <a:t>57</a:t>
            </a:r>
            <a:endParaRPr lang="en-US" sz="4800" b="1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2247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1975" y="405763"/>
            <a:ext cx="8066088" cy="468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Comparison of Medications for FM</a:t>
            </a: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239713" y="1044638"/>
            <a:ext cx="869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39713" y="1307870"/>
            <a:ext cx="9108584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75000"/>
              </a:spcBef>
              <a:spcAft>
                <a:spcPct val="20000"/>
              </a:spcAft>
              <a:buClr>
                <a:srgbClr val="3399FF"/>
              </a:buClr>
              <a:buFont typeface="Wingdings" pitchFamily="2" charset="2"/>
              <a:buNone/>
            </a:pPr>
            <a:r>
              <a:rPr lang="en-US" sz="2000" b="1" dirty="0">
                <a:solidFill>
                  <a:schemeClr val="bg1"/>
                </a:solidFill>
              </a:rPr>
              <a:t>				</a:t>
            </a:r>
            <a:r>
              <a:rPr lang="en-US" sz="2000" b="1" baseline="0" dirty="0">
                <a:solidFill>
                  <a:schemeClr val="bg1"/>
                </a:solidFill>
              </a:rPr>
              <a:t>        </a:t>
            </a:r>
            <a:r>
              <a:rPr lang="en-US" sz="2000" b="1" baseline="0" dirty="0" smtClean="0">
                <a:solidFill>
                  <a:schemeClr val="bg1"/>
                </a:solidFill>
              </a:rPr>
              <a:t>      % </a:t>
            </a:r>
            <a:r>
              <a:rPr lang="en-US" sz="2000" b="1" baseline="0" dirty="0">
                <a:solidFill>
                  <a:schemeClr val="bg1"/>
                </a:solidFill>
              </a:rPr>
              <a:t>pts </a:t>
            </a:r>
            <a:r>
              <a:rPr lang="en-US" sz="2000" b="1" u="sng" baseline="0" dirty="0">
                <a:solidFill>
                  <a:schemeClr val="bg1"/>
                </a:solidFill>
              </a:rPr>
              <a:t>&gt;</a:t>
            </a:r>
            <a:r>
              <a:rPr lang="en-US" sz="2000" b="1" baseline="0" dirty="0">
                <a:solidFill>
                  <a:schemeClr val="bg1"/>
                </a:solidFill>
              </a:rPr>
              <a:t> 50% reduction pain</a:t>
            </a:r>
          </a:p>
          <a:p>
            <a:pPr>
              <a:lnSpc>
                <a:spcPct val="80000"/>
              </a:lnSpc>
              <a:spcBef>
                <a:spcPct val="75000"/>
              </a:spcBef>
              <a:spcAft>
                <a:spcPct val="20000"/>
              </a:spcAft>
              <a:buClr>
                <a:srgbClr val="3399FF"/>
              </a:buClr>
              <a:buFont typeface="Wingdings" pitchFamily="2" charset="2"/>
              <a:buNone/>
            </a:pPr>
            <a:r>
              <a:rPr lang="en-US" sz="2000" b="1" baseline="0" dirty="0">
                <a:solidFill>
                  <a:schemeClr val="bg1"/>
                </a:solidFill>
              </a:rPr>
              <a:t>Medication          N      </a:t>
            </a:r>
            <a:r>
              <a:rPr lang="en-US" sz="2000" b="1" baseline="0" dirty="0" err="1">
                <a:solidFill>
                  <a:schemeClr val="bg1"/>
                </a:solidFill>
              </a:rPr>
              <a:t>Tx</a:t>
            </a:r>
            <a:r>
              <a:rPr lang="en-US" sz="2000" b="1" baseline="0" dirty="0">
                <a:solidFill>
                  <a:schemeClr val="bg1"/>
                </a:solidFill>
              </a:rPr>
              <a:t> Duration        Active           Placebo         P value</a:t>
            </a:r>
          </a:p>
          <a:p>
            <a:pPr>
              <a:lnSpc>
                <a:spcPct val="80000"/>
              </a:lnSpc>
              <a:spcBef>
                <a:spcPct val="75000"/>
              </a:spcBef>
              <a:spcAft>
                <a:spcPct val="20000"/>
              </a:spcAft>
              <a:buClr>
                <a:srgbClr val="3399FF"/>
              </a:buClr>
              <a:buFont typeface="Wingdings" pitchFamily="2" charset="2"/>
              <a:buNone/>
            </a:pPr>
            <a:r>
              <a:rPr lang="en-US" sz="2000" b="1" baseline="0" dirty="0">
                <a:solidFill>
                  <a:srgbClr val="FF0000"/>
                </a:solidFill>
              </a:rPr>
              <a:t>*</a:t>
            </a:r>
            <a:r>
              <a:rPr lang="en-US" sz="2000" b="1" baseline="0" dirty="0">
                <a:solidFill>
                  <a:schemeClr val="bg1"/>
                </a:solidFill>
              </a:rPr>
              <a:t>Duloxetine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en-US" sz="2000" b="1" baseline="0" dirty="0">
                <a:solidFill>
                  <a:schemeClr val="bg1"/>
                </a:solidFill>
              </a:rPr>
              <a:t>        207        12 </a:t>
            </a:r>
            <a:r>
              <a:rPr lang="en-US" sz="2000" b="1" baseline="0" dirty="0" err="1">
                <a:solidFill>
                  <a:schemeClr val="bg1"/>
                </a:solidFill>
              </a:rPr>
              <a:t>wks</a:t>
            </a:r>
            <a:r>
              <a:rPr lang="en-US" sz="2000" b="1" baseline="0" dirty="0">
                <a:solidFill>
                  <a:schemeClr val="bg1"/>
                </a:solidFill>
              </a:rPr>
              <a:t>             28%               17%               0.06</a:t>
            </a:r>
          </a:p>
          <a:p>
            <a:pPr>
              <a:lnSpc>
                <a:spcPct val="80000"/>
              </a:lnSpc>
              <a:spcBef>
                <a:spcPct val="75000"/>
              </a:spcBef>
              <a:spcAft>
                <a:spcPct val="20000"/>
              </a:spcAft>
              <a:buClr>
                <a:srgbClr val="3399FF"/>
              </a:buClr>
              <a:buFont typeface="Wingdings" pitchFamily="2" charset="2"/>
              <a:buNone/>
            </a:pPr>
            <a:r>
              <a:rPr lang="en-US" sz="2000" b="1" baseline="0" dirty="0">
                <a:solidFill>
                  <a:srgbClr val="FF0000"/>
                </a:solidFill>
              </a:rPr>
              <a:t>*</a:t>
            </a:r>
            <a:r>
              <a:rPr lang="en-US" sz="2000" b="1" baseline="0" dirty="0">
                <a:solidFill>
                  <a:schemeClr val="bg1"/>
                </a:solidFill>
              </a:rPr>
              <a:t>Duloxetine</a:t>
            </a:r>
            <a:r>
              <a:rPr lang="en-US" sz="2000" b="1" dirty="0">
                <a:solidFill>
                  <a:schemeClr val="bg1"/>
                </a:solidFill>
              </a:rPr>
              <a:t>2</a:t>
            </a:r>
            <a:r>
              <a:rPr lang="en-US" sz="2000" b="1" baseline="0" dirty="0">
                <a:solidFill>
                  <a:schemeClr val="bg1"/>
                </a:solidFill>
              </a:rPr>
              <a:t>        354        12 </a:t>
            </a:r>
            <a:r>
              <a:rPr lang="en-US" sz="2000" b="1" baseline="0" dirty="0" err="1">
                <a:solidFill>
                  <a:schemeClr val="bg1"/>
                </a:solidFill>
              </a:rPr>
              <a:t>wks</a:t>
            </a:r>
            <a:r>
              <a:rPr lang="en-US" sz="2000" b="1" baseline="0" dirty="0">
                <a:solidFill>
                  <a:schemeClr val="bg1"/>
                </a:solidFill>
              </a:rPr>
              <a:t>             41%               23%              0.003</a:t>
            </a:r>
          </a:p>
          <a:p>
            <a:pPr>
              <a:lnSpc>
                <a:spcPct val="80000"/>
              </a:lnSpc>
              <a:spcBef>
                <a:spcPct val="75000"/>
              </a:spcBef>
              <a:spcAft>
                <a:spcPct val="20000"/>
              </a:spcAft>
              <a:buClr>
                <a:srgbClr val="3399FF"/>
              </a:buClr>
              <a:buFont typeface="Wingdings" pitchFamily="2" charset="2"/>
              <a:buNone/>
            </a:pPr>
            <a:r>
              <a:rPr lang="en-US" sz="2000" b="1" baseline="0" dirty="0">
                <a:solidFill>
                  <a:srgbClr val="FF0000"/>
                </a:solidFill>
              </a:rPr>
              <a:t>*</a:t>
            </a:r>
            <a:r>
              <a:rPr lang="en-US" sz="2000" b="1" baseline="0" dirty="0">
                <a:solidFill>
                  <a:schemeClr val="bg1"/>
                </a:solidFill>
              </a:rPr>
              <a:t>Milnacipran</a:t>
            </a:r>
            <a:r>
              <a:rPr lang="en-US" sz="2000" b="1" dirty="0">
                <a:solidFill>
                  <a:schemeClr val="bg1"/>
                </a:solidFill>
              </a:rPr>
              <a:t>3</a:t>
            </a:r>
            <a:r>
              <a:rPr lang="en-US" sz="2000" b="1" baseline="0" dirty="0">
                <a:solidFill>
                  <a:schemeClr val="bg1"/>
                </a:solidFill>
              </a:rPr>
              <a:t>      125         12 </a:t>
            </a:r>
            <a:r>
              <a:rPr lang="en-US" sz="2000" b="1" baseline="0" dirty="0" err="1">
                <a:solidFill>
                  <a:schemeClr val="bg1"/>
                </a:solidFill>
              </a:rPr>
              <a:t>wks</a:t>
            </a:r>
            <a:r>
              <a:rPr lang="en-US" sz="2000" b="1" baseline="0" dirty="0">
                <a:solidFill>
                  <a:schemeClr val="bg1"/>
                </a:solidFill>
              </a:rPr>
              <a:t>            37%                14%               0.04      </a:t>
            </a:r>
          </a:p>
          <a:p>
            <a:pPr>
              <a:lnSpc>
                <a:spcPct val="80000"/>
              </a:lnSpc>
              <a:spcBef>
                <a:spcPct val="75000"/>
              </a:spcBef>
              <a:spcAft>
                <a:spcPct val="20000"/>
              </a:spcAft>
              <a:buClr>
                <a:srgbClr val="3399FF"/>
              </a:buClr>
              <a:buFont typeface="Wingdings" pitchFamily="2" charset="2"/>
              <a:buNone/>
            </a:pPr>
            <a:r>
              <a:rPr lang="en-US" sz="2000" b="1" baseline="0" dirty="0">
                <a:solidFill>
                  <a:srgbClr val="FF0000"/>
                </a:solidFill>
              </a:rPr>
              <a:t>*</a:t>
            </a:r>
            <a:r>
              <a:rPr lang="en-US" sz="2000" b="1" baseline="0" dirty="0">
                <a:solidFill>
                  <a:schemeClr val="bg1"/>
                </a:solidFill>
              </a:rPr>
              <a:t>Pregabalin</a:t>
            </a:r>
            <a:r>
              <a:rPr lang="en-US" sz="2000" b="1" dirty="0">
                <a:solidFill>
                  <a:schemeClr val="bg1"/>
                </a:solidFill>
              </a:rPr>
              <a:t>4</a:t>
            </a:r>
            <a:r>
              <a:rPr lang="en-US" sz="2000" b="1" baseline="0" dirty="0">
                <a:solidFill>
                  <a:schemeClr val="bg1"/>
                </a:solidFill>
              </a:rPr>
              <a:t>        528          8 </a:t>
            </a:r>
            <a:r>
              <a:rPr lang="en-US" sz="2000" b="1" baseline="0" dirty="0" err="1">
                <a:solidFill>
                  <a:schemeClr val="bg1"/>
                </a:solidFill>
              </a:rPr>
              <a:t>wks</a:t>
            </a:r>
            <a:r>
              <a:rPr lang="en-US" sz="2000" b="1" baseline="0" dirty="0">
                <a:solidFill>
                  <a:schemeClr val="bg1"/>
                </a:solidFill>
              </a:rPr>
              <a:t>             29%                11%             0.001</a:t>
            </a:r>
          </a:p>
          <a:p>
            <a:pPr>
              <a:lnSpc>
                <a:spcPct val="80000"/>
              </a:lnSpc>
              <a:spcBef>
                <a:spcPct val="75000"/>
              </a:spcBef>
              <a:spcAft>
                <a:spcPct val="20000"/>
              </a:spcAft>
              <a:buClr>
                <a:srgbClr val="3399FF"/>
              </a:buClr>
              <a:buFont typeface="Wingdings" pitchFamily="2" charset="2"/>
              <a:buNone/>
            </a:pPr>
            <a:r>
              <a:rPr lang="en-US" sz="2000" b="1" baseline="0" dirty="0">
                <a:solidFill>
                  <a:schemeClr val="bg1"/>
                </a:solidFill>
              </a:rPr>
              <a:t>Pramipexole</a:t>
            </a:r>
            <a:r>
              <a:rPr lang="en-US" sz="2000" b="1" dirty="0">
                <a:solidFill>
                  <a:schemeClr val="bg1"/>
                </a:solidFill>
              </a:rPr>
              <a:t>5</a:t>
            </a:r>
            <a:r>
              <a:rPr lang="en-US" sz="2000" b="1" baseline="0" dirty="0">
                <a:solidFill>
                  <a:schemeClr val="bg1"/>
                </a:solidFill>
              </a:rPr>
              <a:t>        60        14 </a:t>
            </a:r>
            <a:r>
              <a:rPr lang="en-US" sz="2000" b="1" baseline="0" dirty="0" err="1">
                <a:solidFill>
                  <a:schemeClr val="bg1"/>
                </a:solidFill>
              </a:rPr>
              <a:t>wks</a:t>
            </a:r>
            <a:r>
              <a:rPr lang="en-US" sz="2000" b="1" baseline="0" dirty="0">
                <a:solidFill>
                  <a:schemeClr val="bg1"/>
                </a:solidFill>
              </a:rPr>
              <a:t>            </a:t>
            </a:r>
            <a:r>
              <a:rPr lang="en-US" sz="2000" b="1" baseline="0" dirty="0" smtClean="0">
                <a:solidFill>
                  <a:schemeClr val="bg1"/>
                </a:solidFill>
              </a:rPr>
              <a:t> 42</a:t>
            </a:r>
            <a:r>
              <a:rPr lang="en-US" sz="2000" b="1" baseline="0" dirty="0">
                <a:solidFill>
                  <a:schemeClr val="bg1"/>
                </a:solidFill>
              </a:rPr>
              <a:t>%                 14%             0.008</a:t>
            </a:r>
          </a:p>
          <a:p>
            <a:pPr>
              <a:lnSpc>
                <a:spcPct val="80000"/>
              </a:lnSpc>
              <a:spcBef>
                <a:spcPct val="75000"/>
              </a:spcBef>
              <a:spcAft>
                <a:spcPct val="20000"/>
              </a:spcAft>
              <a:buClr>
                <a:srgbClr val="3399FF"/>
              </a:buClr>
              <a:buFont typeface="Wingdings" pitchFamily="2" charset="2"/>
              <a:buNone/>
            </a:pPr>
            <a:r>
              <a:rPr lang="en-US" sz="2000" b="1" baseline="0" dirty="0">
                <a:solidFill>
                  <a:schemeClr val="bg1"/>
                </a:solidFill>
              </a:rPr>
              <a:t>Ropinrole</a:t>
            </a:r>
            <a:r>
              <a:rPr lang="en-US" sz="2000" b="1" dirty="0">
                <a:solidFill>
                  <a:schemeClr val="bg1"/>
                </a:solidFill>
              </a:rPr>
              <a:t>6</a:t>
            </a:r>
            <a:r>
              <a:rPr lang="en-US" sz="2000" b="1" baseline="0" dirty="0">
                <a:solidFill>
                  <a:schemeClr val="bg1"/>
                </a:solidFill>
              </a:rPr>
              <a:t>            30         14 </a:t>
            </a:r>
            <a:r>
              <a:rPr lang="en-US" sz="2000" b="1" baseline="0" dirty="0" err="1">
                <a:solidFill>
                  <a:schemeClr val="bg1"/>
                </a:solidFill>
              </a:rPr>
              <a:t>wks</a:t>
            </a:r>
            <a:r>
              <a:rPr lang="en-US" sz="2000" b="1" baseline="0" dirty="0">
                <a:solidFill>
                  <a:schemeClr val="bg1"/>
                </a:solidFill>
              </a:rPr>
              <a:t>            </a:t>
            </a:r>
            <a:r>
              <a:rPr lang="en-US" sz="2000" b="1" baseline="0" dirty="0" smtClean="0">
                <a:solidFill>
                  <a:schemeClr val="bg1"/>
                </a:solidFill>
              </a:rPr>
              <a:t>45</a:t>
            </a:r>
            <a:r>
              <a:rPr lang="en-US" sz="2000" b="1" baseline="0" dirty="0">
                <a:solidFill>
                  <a:schemeClr val="bg1"/>
                </a:solidFill>
              </a:rPr>
              <a:t>%                 30%              </a:t>
            </a:r>
            <a:r>
              <a:rPr lang="en-US" sz="2000" b="1" baseline="0" dirty="0" smtClean="0">
                <a:solidFill>
                  <a:schemeClr val="bg1"/>
                </a:solidFill>
              </a:rPr>
              <a:t>0.31</a:t>
            </a:r>
            <a:endParaRPr lang="en-US" sz="2000" b="1" baseline="0" dirty="0">
              <a:solidFill>
                <a:schemeClr val="bg1"/>
              </a:solidFill>
            </a:endParaRP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V="1">
            <a:off x="355600" y="2198688"/>
            <a:ext cx="8788400" cy="206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V="1">
            <a:off x="258763" y="5713800"/>
            <a:ext cx="8615362" cy="20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68275" y="5748975"/>
            <a:ext cx="89757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dirty="0" err="1">
                <a:solidFill>
                  <a:schemeClr val="bg1"/>
                </a:solidFill>
              </a:rPr>
              <a:t>I</a:t>
            </a:r>
            <a:r>
              <a:rPr lang="en-US" sz="1600" baseline="0" dirty="0" err="1">
                <a:solidFill>
                  <a:schemeClr val="bg1"/>
                </a:solidFill>
              </a:rPr>
              <a:t>Arnold</a:t>
            </a:r>
            <a:r>
              <a:rPr lang="en-US" sz="1600" baseline="0" dirty="0">
                <a:solidFill>
                  <a:schemeClr val="bg1"/>
                </a:solidFill>
              </a:rPr>
              <a:t> </a:t>
            </a:r>
            <a:r>
              <a:rPr lang="en-US" sz="1600" baseline="0" dirty="0" smtClean="0">
                <a:solidFill>
                  <a:schemeClr val="bg1"/>
                </a:solidFill>
              </a:rPr>
              <a:t>et </a:t>
            </a:r>
            <a:r>
              <a:rPr lang="en-US" sz="1600" baseline="0" dirty="0">
                <a:solidFill>
                  <a:schemeClr val="bg1"/>
                </a:solidFill>
              </a:rPr>
              <a:t>al. Arthritis Rheum </a:t>
            </a:r>
            <a:r>
              <a:rPr lang="en-US" sz="1600" baseline="0" dirty="0" smtClean="0">
                <a:solidFill>
                  <a:schemeClr val="bg1"/>
                </a:solidFill>
              </a:rPr>
              <a:t>2004;50:2974-84;</a:t>
            </a:r>
            <a:r>
              <a:rPr lang="en-US" sz="1600" dirty="0" smtClean="0">
                <a:solidFill>
                  <a:schemeClr val="bg1"/>
                </a:solidFill>
              </a:rPr>
              <a:t>2</a:t>
            </a:r>
            <a:r>
              <a:rPr lang="en-US" sz="1600" baseline="0" dirty="0" smtClean="0">
                <a:solidFill>
                  <a:schemeClr val="bg1"/>
                </a:solidFill>
              </a:rPr>
              <a:t>Wernicke et </a:t>
            </a:r>
            <a:r>
              <a:rPr lang="en-US" sz="1600" baseline="0" dirty="0">
                <a:solidFill>
                  <a:schemeClr val="bg1"/>
                </a:solidFill>
              </a:rPr>
              <a:t>al Arthritis Rheum 2004;50(</a:t>
            </a:r>
            <a:r>
              <a:rPr lang="en-US" sz="1600" baseline="0" dirty="0" err="1">
                <a:solidFill>
                  <a:schemeClr val="bg1"/>
                </a:solidFill>
              </a:rPr>
              <a:t>Suppl</a:t>
            </a:r>
            <a:r>
              <a:rPr lang="en-US" sz="1600" baseline="0" dirty="0">
                <a:solidFill>
                  <a:schemeClr val="bg1"/>
                </a:solidFill>
              </a:rPr>
              <a:t> 9),S1867 (</a:t>
            </a:r>
            <a:r>
              <a:rPr lang="en-US" sz="1600" baseline="0" dirty="0" err="1">
                <a:solidFill>
                  <a:schemeClr val="bg1"/>
                </a:solidFill>
              </a:rPr>
              <a:t>abst</a:t>
            </a:r>
            <a:r>
              <a:rPr lang="en-US" sz="1600" baseline="0" dirty="0">
                <a:solidFill>
                  <a:schemeClr val="bg1"/>
                </a:solidFill>
              </a:rPr>
              <a:t>); </a:t>
            </a:r>
            <a:r>
              <a:rPr lang="en-US" sz="1600" dirty="0">
                <a:solidFill>
                  <a:schemeClr val="bg1"/>
                </a:solidFill>
              </a:rPr>
              <a:t>3</a:t>
            </a:r>
            <a:r>
              <a:rPr lang="en-US" sz="1600" baseline="0" dirty="0">
                <a:solidFill>
                  <a:schemeClr val="bg1"/>
                </a:solidFill>
              </a:rPr>
              <a:t>Vitton et al. Hum </a:t>
            </a:r>
            <a:r>
              <a:rPr lang="en-US" sz="1600" baseline="0" dirty="0" err="1">
                <a:solidFill>
                  <a:schemeClr val="bg1"/>
                </a:solidFill>
              </a:rPr>
              <a:t>Psychopharmacol</a:t>
            </a:r>
            <a:r>
              <a:rPr lang="en-US" sz="1600" baseline="0" dirty="0">
                <a:solidFill>
                  <a:schemeClr val="bg1"/>
                </a:solidFill>
              </a:rPr>
              <a:t> </a:t>
            </a:r>
            <a:r>
              <a:rPr lang="en-US" sz="1600" baseline="0" dirty="0" err="1">
                <a:solidFill>
                  <a:schemeClr val="bg1"/>
                </a:solidFill>
              </a:rPr>
              <a:t>Clin</a:t>
            </a:r>
            <a:r>
              <a:rPr lang="en-US" sz="1600" baseline="0" dirty="0">
                <a:solidFill>
                  <a:schemeClr val="bg1"/>
                </a:solidFill>
              </a:rPr>
              <a:t> </a:t>
            </a:r>
            <a:r>
              <a:rPr lang="en-US" sz="1600" baseline="0" dirty="0" err="1">
                <a:solidFill>
                  <a:schemeClr val="bg1"/>
                </a:solidFill>
              </a:rPr>
              <a:t>Exp</a:t>
            </a:r>
            <a:r>
              <a:rPr lang="en-US" sz="1600" baseline="0" dirty="0">
                <a:solidFill>
                  <a:schemeClr val="bg1"/>
                </a:solidFill>
              </a:rPr>
              <a:t> </a:t>
            </a:r>
            <a:r>
              <a:rPr lang="en-US" sz="1600" baseline="0" dirty="0" smtClean="0">
                <a:solidFill>
                  <a:schemeClr val="bg1"/>
                </a:solidFill>
              </a:rPr>
              <a:t>2004;19:S27-35;</a:t>
            </a:r>
            <a:r>
              <a:rPr lang="en-US" sz="1600" dirty="0" smtClean="0">
                <a:solidFill>
                  <a:schemeClr val="bg1"/>
                </a:solidFill>
              </a:rPr>
              <a:t>4</a:t>
            </a:r>
            <a:r>
              <a:rPr lang="en-US" sz="1600" baseline="0" dirty="0" smtClean="0">
                <a:solidFill>
                  <a:schemeClr val="bg1"/>
                </a:solidFill>
              </a:rPr>
              <a:t>Crofford </a:t>
            </a:r>
            <a:r>
              <a:rPr lang="en-US" sz="1600" baseline="0" dirty="0">
                <a:solidFill>
                  <a:schemeClr val="bg1"/>
                </a:solidFill>
              </a:rPr>
              <a:t>et al Arthritis Rheum 2005;52:1264-73;</a:t>
            </a:r>
            <a:r>
              <a:rPr lang="en-US" sz="1600" dirty="0">
                <a:solidFill>
                  <a:schemeClr val="bg1"/>
                </a:solidFill>
              </a:rPr>
              <a:t>5</a:t>
            </a:r>
            <a:r>
              <a:rPr lang="en-US" sz="1600" baseline="0" dirty="0">
                <a:solidFill>
                  <a:schemeClr val="bg1"/>
                </a:solidFill>
              </a:rPr>
              <a:t>Holman A &amp; Myers </a:t>
            </a:r>
            <a:r>
              <a:rPr lang="en-US" sz="1600" baseline="0" dirty="0" smtClean="0">
                <a:solidFill>
                  <a:schemeClr val="bg1"/>
                </a:solidFill>
              </a:rPr>
              <a:t>R. </a:t>
            </a:r>
            <a:r>
              <a:rPr lang="en-US" sz="1600" baseline="0" dirty="0">
                <a:solidFill>
                  <a:schemeClr val="bg1"/>
                </a:solidFill>
              </a:rPr>
              <a:t>Arthritis Rheum </a:t>
            </a:r>
            <a:r>
              <a:rPr lang="en-US" sz="1600" baseline="0" dirty="0" smtClean="0">
                <a:solidFill>
                  <a:schemeClr val="bg1"/>
                </a:solidFill>
              </a:rPr>
              <a:t>2005;52:2495-505;</a:t>
            </a:r>
            <a:r>
              <a:rPr lang="en-US" sz="1600" dirty="0" smtClean="0">
                <a:solidFill>
                  <a:schemeClr val="bg1"/>
                </a:solidFill>
              </a:rPr>
              <a:t>6</a:t>
            </a:r>
            <a:r>
              <a:rPr lang="en-US" sz="1600" baseline="0" dirty="0" smtClean="0">
                <a:solidFill>
                  <a:schemeClr val="bg1"/>
                </a:solidFill>
              </a:rPr>
              <a:t>Holman. J </a:t>
            </a:r>
            <a:r>
              <a:rPr lang="en-US" sz="1600" baseline="0" dirty="0" err="1">
                <a:solidFill>
                  <a:schemeClr val="bg1"/>
                </a:solidFill>
              </a:rPr>
              <a:t>Clin</a:t>
            </a:r>
            <a:r>
              <a:rPr lang="en-US" sz="1600" baseline="0" dirty="0">
                <a:solidFill>
                  <a:schemeClr val="bg1"/>
                </a:solidFill>
              </a:rPr>
              <a:t> Rheum </a:t>
            </a:r>
            <a:r>
              <a:rPr lang="en-US" sz="1600" baseline="0" dirty="0" smtClean="0">
                <a:solidFill>
                  <a:schemeClr val="bg1"/>
                </a:solidFill>
              </a:rPr>
              <a:t>2003;9:277-9</a:t>
            </a:r>
            <a:endParaRPr lang="en-US" sz="1600" baseline="0" dirty="0">
              <a:solidFill>
                <a:schemeClr val="bg1"/>
              </a:solidFill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V="1">
            <a:off x="4968081" y="1630363"/>
            <a:ext cx="3251200" cy="111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4656136" y="2311858"/>
            <a:ext cx="2753068" cy="31037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15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357188" y="61913"/>
            <a:ext cx="84089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00"/>
                </a:solidFill>
              </a:rPr>
              <a:t>Patterns of Pain Reduction with Duloxetine</a:t>
            </a:r>
          </a:p>
        </p:txBody>
      </p:sp>
      <p:sp>
        <p:nvSpPr>
          <p:cNvPr id="29699" name="Line 9"/>
          <p:cNvSpPr>
            <a:spLocks noChangeShapeType="1"/>
          </p:cNvSpPr>
          <p:nvPr/>
        </p:nvSpPr>
        <p:spPr bwMode="auto">
          <a:xfrm>
            <a:off x="357188" y="646113"/>
            <a:ext cx="8753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Line 9"/>
          <p:cNvSpPr>
            <a:spLocks noChangeShapeType="1"/>
          </p:cNvSpPr>
          <p:nvPr/>
        </p:nvSpPr>
        <p:spPr bwMode="auto">
          <a:xfrm>
            <a:off x="195263" y="6503988"/>
            <a:ext cx="8753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Box 2"/>
          <p:cNvSpPr txBox="1">
            <a:spLocks noChangeArrowheads="1"/>
          </p:cNvSpPr>
          <p:nvPr/>
        </p:nvSpPr>
        <p:spPr bwMode="auto">
          <a:xfrm>
            <a:off x="134938" y="6519863"/>
            <a:ext cx="28432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bg1"/>
                </a:solidFill>
              </a:rPr>
              <a:t>Moore et al. Eur J Pain, 2013</a:t>
            </a:r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10" y="783991"/>
            <a:ext cx="5440362" cy="55577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5E76"/>
                    </a:gs>
                    <a:gs pos="50000">
                      <a:srgbClr val="00CCFF"/>
                    </a:gs>
                    <a:gs pos="100000">
                      <a:srgbClr val="005E76"/>
                    </a:gs>
                  </a:gsLst>
                  <a:lin ang="0" scaled="1"/>
                </a:gra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2228850" y="1506538"/>
            <a:ext cx="9525" cy="1716087"/>
          </a:xfrm>
          <a:prstGeom prst="line">
            <a:avLst/>
          </a:prstGeom>
          <a:gradFill rotWithShape="1">
            <a:gsLst>
              <a:gs pos="0">
                <a:srgbClr val="00CCFF">
                  <a:gamma/>
                  <a:shade val="46275"/>
                  <a:invGamma/>
                </a:srgbClr>
              </a:gs>
              <a:gs pos="50000">
                <a:srgbClr val="00CCFF"/>
              </a:gs>
              <a:gs pos="100000">
                <a:srgbClr val="00CCFF">
                  <a:gamma/>
                  <a:shade val="46275"/>
                  <a:invGamma/>
                </a:srgbClr>
              </a:gs>
            </a:gsLst>
            <a:lin ang="0" scaled="1"/>
          </a:gradFill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5054600" y="1506538"/>
            <a:ext cx="9525" cy="1716087"/>
          </a:xfrm>
          <a:prstGeom prst="line">
            <a:avLst/>
          </a:prstGeom>
          <a:gradFill rotWithShape="1">
            <a:gsLst>
              <a:gs pos="0">
                <a:srgbClr val="00CCFF">
                  <a:gamma/>
                  <a:shade val="46275"/>
                  <a:invGamma/>
                </a:srgbClr>
              </a:gs>
              <a:gs pos="50000">
                <a:srgbClr val="00CCFF"/>
              </a:gs>
              <a:gs pos="100000">
                <a:srgbClr val="00CCFF">
                  <a:gamma/>
                  <a:shade val="46275"/>
                  <a:invGamma/>
                </a:srgbClr>
              </a:gs>
            </a:gsLst>
            <a:lin ang="0" scaled="1"/>
          </a:gradFill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228850" y="4237038"/>
            <a:ext cx="9525" cy="1714500"/>
          </a:xfrm>
          <a:prstGeom prst="line">
            <a:avLst/>
          </a:prstGeom>
          <a:gradFill rotWithShape="1">
            <a:gsLst>
              <a:gs pos="0">
                <a:srgbClr val="00CCFF">
                  <a:gamma/>
                  <a:shade val="46275"/>
                  <a:invGamma/>
                </a:srgbClr>
              </a:gs>
              <a:gs pos="50000">
                <a:srgbClr val="00CCFF"/>
              </a:gs>
              <a:gs pos="100000">
                <a:srgbClr val="00CCFF">
                  <a:gamma/>
                  <a:shade val="46275"/>
                  <a:invGamma/>
                </a:srgbClr>
              </a:gs>
            </a:gsLst>
            <a:lin ang="0" scaled="1"/>
          </a:gradFill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5054600" y="4279900"/>
            <a:ext cx="9525" cy="1716088"/>
          </a:xfrm>
          <a:prstGeom prst="line">
            <a:avLst/>
          </a:prstGeom>
          <a:gradFill rotWithShape="1">
            <a:gsLst>
              <a:gs pos="0">
                <a:srgbClr val="00CCFF">
                  <a:gamma/>
                  <a:shade val="46275"/>
                  <a:invGamma/>
                </a:srgbClr>
              </a:gs>
              <a:gs pos="50000">
                <a:srgbClr val="00CCFF"/>
              </a:gs>
              <a:gs pos="100000">
                <a:srgbClr val="00CCFF">
                  <a:gamma/>
                  <a:shade val="46275"/>
                  <a:invGamma/>
                </a:srgbClr>
              </a:gs>
            </a:gsLst>
            <a:lin ang="0" scaled="1"/>
          </a:gradFill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597650" y="2709863"/>
            <a:ext cx="2311400" cy="230822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Bimodal distribution,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SD&gt;Mean,</a:t>
            </a:r>
          </a:p>
          <a:p>
            <a:pPr>
              <a:buClr>
                <a:srgbClr val="3399FF"/>
              </a:buClr>
              <a:defRPr/>
            </a:pPr>
            <a:r>
              <a:rPr lang="en-US" sz="2400" b="1" dirty="0">
                <a:solidFill>
                  <a:schemeClr val="bg1"/>
                </a:solidFill>
              </a:rPr>
              <a:t>thus</a:t>
            </a:r>
          </a:p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</a:rPr>
              <a:t>average not appropriate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56130" y="1094442"/>
            <a:ext cx="1384419" cy="561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dirty="0" smtClean="0"/>
              <a:t>Duloxetine</a:t>
            </a:r>
          </a:p>
          <a:p>
            <a:r>
              <a:rPr lang="en-US" sz="1400" dirty="0" smtClean="0"/>
              <a:t>Placebo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1265965" y="1458957"/>
            <a:ext cx="105539" cy="7775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50591" y="1198946"/>
            <a:ext cx="105539" cy="77753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51150" y="1008404"/>
            <a:ext cx="550076" cy="4981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06693" y="988755"/>
            <a:ext cx="550076" cy="4981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636080" y="3733235"/>
            <a:ext cx="765146" cy="4981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40347" y="3660594"/>
            <a:ext cx="765146" cy="4981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93852" y="1580707"/>
            <a:ext cx="1110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Dulox</a:t>
            </a:r>
            <a:endParaRPr lang="en-US" dirty="0" smtClean="0"/>
          </a:p>
          <a:p>
            <a:r>
              <a:rPr lang="en-US" dirty="0" smtClean="0"/>
              <a:t>Placebo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49667" y="171555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53589" y="1693850"/>
            <a:ext cx="148057" cy="1348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45795" y="1956857"/>
            <a:ext cx="148057" cy="134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2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7150"/>
            <a:ext cx="7721600" cy="465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Treatments for  FM:  Non-Pharmacological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V="1">
            <a:off x="132775" y="548388"/>
            <a:ext cx="880745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0" y="511175"/>
            <a:ext cx="2660650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Acupuncture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Aerobic exercise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Aloe </a:t>
            </a:r>
            <a:r>
              <a:rPr lang="en-US" sz="1800" b="1" baseline="0" dirty="0" err="1">
                <a:solidFill>
                  <a:schemeClr val="bg1"/>
                </a:solidFill>
              </a:rPr>
              <a:t>vera</a:t>
            </a:r>
            <a:endParaRPr lang="en-US" sz="1800" b="1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Anthocyanidins</a:t>
            </a:r>
            <a:endParaRPr lang="en-US" sz="1800" b="1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Autogenic training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Balneotherapy</a:t>
            </a:r>
            <a:endParaRPr lang="en-US" sz="1800" b="1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Biofeedback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Bioresonance</a:t>
            </a:r>
            <a:r>
              <a:rPr lang="en-US" sz="1800" b="1" baseline="0" dirty="0">
                <a:solidFill>
                  <a:schemeClr val="bg1"/>
                </a:solidFill>
              </a:rPr>
              <a:t> 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 therapy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Chorella</a:t>
            </a:r>
            <a:endParaRPr lang="en-US" sz="1800" b="1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CBT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rgbClr val="FFFF00"/>
                </a:solidFill>
              </a:rPr>
              <a:t>Cryotherapy</a:t>
            </a:r>
            <a:r>
              <a:rPr lang="en-US" sz="1800" b="1" baseline="0" dirty="0">
                <a:solidFill>
                  <a:srgbClr val="FFFF00"/>
                </a:solidFill>
              </a:rPr>
              <a:t>  (whole    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    body)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Delta wave sleep 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 interruption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Education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EEG-driven  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 stimulation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Electroacupuncture</a:t>
            </a:r>
            <a:endParaRPr lang="en-US" sz="1800" b="1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TENS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ECT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Manip</a:t>
            </a:r>
            <a:r>
              <a:rPr lang="en-US" sz="1800" b="1" baseline="0" dirty="0">
                <a:solidFill>
                  <a:schemeClr val="bg1"/>
                </a:solidFill>
              </a:rPr>
              <a:t> + </a:t>
            </a:r>
            <a:r>
              <a:rPr lang="en-US" sz="1800" b="1" baseline="0" dirty="0" smtClean="0">
                <a:solidFill>
                  <a:schemeClr val="bg1"/>
                </a:solidFill>
              </a:rPr>
              <a:t>Ultrasound</a:t>
            </a:r>
            <a:endParaRPr lang="en-US" sz="1800" b="1" baseline="0" dirty="0">
              <a:solidFill>
                <a:schemeClr val="bg1"/>
              </a:solidFill>
            </a:endParaRPr>
          </a:p>
        </p:txBody>
      </p:sp>
      <p:sp>
        <p:nvSpPr>
          <p:cNvPr id="45062" name="Text Box 8"/>
          <p:cNvSpPr txBox="1">
            <a:spLocks noChangeArrowheads="1"/>
          </p:cNvSpPr>
          <p:nvPr/>
        </p:nvSpPr>
        <p:spPr bwMode="auto">
          <a:xfrm>
            <a:off x="2581275" y="541338"/>
            <a:ext cx="3512500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smtClean="0">
                <a:solidFill>
                  <a:schemeClr val="bg1"/>
                </a:solidFill>
              </a:rPr>
              <a:t>Feldenkrais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smtClean="0">
                <a:solidFill>
                  <a:schemeClr val="bg1"/>
                </a:solidFill>
              </a:rPr>
              <a:t>Flexibility </a:t>
            </a:r>
            <a:r>
              <a:rPr lang="en-US" sz="1800" b="1" baseline="0" dirty="0">
                <a:solidFill>
                  <a:schemeClr val="bg1"/>
                </a:solidFill>
              </a:rPr>
              <a:t>exercise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Guided imagery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smtClean="0">
                <a:solidFill>
                  <a:schemeClr val="bg1"/>
                </a:solidFill>
              </a:rPr>
              <a:t>Homeopathic vellum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smtClean="0">
                <a:solidFill>
                  <a:schemeClr val="bg1"/>
                </a:solidFill>
              </a:rPr>
              <a:t>Hot </a:t>
            </a:r>
            <a:r>
              <a:rPr lang="en-US" sz="1800" b="1" baseline="0" dirty="0">
                <a:solidFill>
                  <a:schemeClr val="bg1"/>
                </a:solidFill>
              </a:rPr>
              <a:t>Packs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Hyperbaric Oxygen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Hydrogalvanic</a:t>
            </a:r>
            <a:r>
              <a:rPr lang="en-US" sz="1800" b="1" baseline="0" dirty="0">
                <a:solidFill>
                  <a:schemeClr val="bg1"/>
                </a:solidFill>
              </a:rPr>
              <a:t> therapy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Hypnotherapy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Laser therapy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Light therapy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Magnetized mattress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Manual lymph drainage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Marital counseling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Massage, connective tissue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Meditation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Muscle vibration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Neck support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Operant conditioning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Psychomotor therapy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Qigong +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Mindful Meditation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Relaxation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Wool</a:t>
            </a:r>
          </a:p>
        </p:txBody>
      </p:sp>
      <p:sp>
        <p:nvSpPr>
          <p:cNvPr id="45063" name="Text Box 9"/>
          <p:cNvSpPr txBox="1">
            <a:spLocks noChangeArrowheads="1"/>
          </p:cNvSpPr>
          <p:nvPr/>
        </p:nvSpPr>
        <p:spPr bwMode="auto">
          <a:xfrm>
            <a:off x="6326188" y="7493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/>
          </a:p>
        </p:txBody>
      </p:sp>
      <p:sp>
        <p:nvSpPr>
          <p:cNvPr id="45064" name="Text Box 10"/>
          <p:cNvSpPr txBox="1">
            <a:spLocks noChangeArrowheads="1"/>
          </p:cNvSpPr>
          <p:nvPr/>
        </p:nvSpPr>
        <p:spPr bwMode="auto">
          <a:xfrm>
            <a:off x="5876925" y="512763"/>
            <a:ext cx="2854325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Stress management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Stretching exercise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Sulphur</a:t>
            </a:r>
            <a:r>
              <a:rPr lang="en-US" sz="1800" b="1" baseline="0" dirty="0">
                <a:solidFill>
                  <a:schemeClr val="bg1"/>
                </a:solidFill>
              </a:rPr>
              <a:t> mud baths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Tender </a:t>
            </a:r>
            <a:r>
              <a:rPr lang="en-US" sz="1800" b="1" baseline="0" dirty="0" err="1">
                <a:solidFill>
                  <a:schemeClr val="bg1"/>
                </a:solidFill>
              </a:rPr>
              <a:t>pt</a:t>
            </a:r>
            <a:r>
              <a:rPr lang="en-US" sz="1800" b="1" baseline="0" dirty="0">
                <a:solidFill>
                  <a:schemeClr val="bg1"/>
                </a:solidFill>
              </a:rPr>
              <a:t> injections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Written emotional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  expression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Connective tissue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 err="1">
                <a:solidFill>
                  <a:schemeClr val="bg1"/>
                </a:solidFill>
              </a:rPr>
              <a:t>manip</a:t>
            </a:r>
            <a:r>
              <a:rPr lang="en-US" sz="1800" b="1" baseline="0" dirty="0">
                <a:solidFill>
                  <a:schemeClr val="bg1"/>
                </a:solidFill>
              </a:rPr>
              <a:t>. + </a:t>
            </a:r>
            <a:r>
              <a:rPr lang="en-US" sz="1800" b="1" baseline="0" dirty="0" err="1">
                <a:solidFill>
                  <a:schemeClr val="bg1"/>
                </a:solidFill>
              </a:rPr>
              <a:t>ultarsound</a:t>
            </a:r>
            <a:endParaRPr lang="en-US" sz="1800" b="1" baseline="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Amitriptyline +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  Stanger bath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Massage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Pool exercise +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   education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Aquatic exercise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(deep water running)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Warm water exercise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 err="1">
                <a:solidFill>
                  <a:schemeClr val="bg1"/>
                </a:solidFill>
              </a:rPr>
              <a:t>Transcranial</a:t>
            </a:r>
            <a:r>
              <a:rPr lang="en-US" sz="1800" b="1" baseline="0" dirty="0">
                <a:solidFill>
                  <a:schemeClr val="bg1"/>
                </a:solidFill>
              </a:rPr>
              <a:t> Direct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   Current Stimulation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Electromagnetic   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rgbClr val="FFFF00"/>
                </a:solidFill>
              </a:rPr>
              <a:t>     Shielding Fabric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b="1" baseline="0" dirty="0">
                <a:solidFill>
                  <a:schemeClr val="bg1"/>
                </a:solidFill>
              </a:rPr>
              <a:t>Valerian </a:t>
            </a:r>
            <a:r>
              <a:rPr lang="en-US" sz="1800" b="1" baseline="0" dirty="0" smtClean="0">
                <a:solidFill>
                  <a:schemeClr val="bg1"/>
                </a:solidFill>
              </a:rPr>
              <a:t>bath</a:t>
            </a:r>
            <a:endParaRPr lang="en-US" sz="1800" b="1" baseline="0" dirty="0">
              <a:solidFill>
                <a:schemeClr val="bg1"/>
              </a:solidFill>
            </a:endParaRPr>
          </a:p>
        </p:txBody>
      </p:sp>
      <p:sp>
        <p:nvSpPr>
          <p:cNvPr id="651273" name="Text Box 11"/>
          <p:cNvSpPr txBox="1">
            <a:spLocks noChangeArrowheads="1"/>
          </p:cNvSpPr>
          <p:nvPr/>
        </p:nvSpPr>
        <p:spPr bwMode="auto">
          <a:xfrm>
            <a:off x="2118697" y="2626688"/>
            <a:ext cx="3675923" cy="1569660"/>
          </a:xfrm>
          <a:prstGeom prst="rect">
            <a:avLst/>
          </a:prstGeom>
          <a:solidFill>
            <a:srgbClr val="FF0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4800" b="1" baseline="0" dirty="0" smtClean="0">
                <a:solidFill>
                  <a:schemeClr val="bg1"/>
                </a:solidFill>
              </a:rPr>
              <a:t>Last count: N </a:t>
            </a:r>
            <a:r>
              <a:rPr lang="en-US" sz="4800" b="1" baseline="0" dirty="0">
                <a:solidFill>
                  <a:schemeClr val="bg1"/>
                </a:solidFill>
              </a:rPr>
              <a:t>= 57</a:t>
            </a:r>
          </a:p>
        </p:txBody>
      </p:sp>
    </p:spTree>
    <p:extLst>
      <p:ext uri="{BB962C8B-B14F-4D97-AF65-F5344CB8AC3E}">
        <p14:creationId xmlns:p14="http://schemas.microsoft.com/office/powerpoint/2010/main" val="9626592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7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Nonpharmacological Treatments - </a:t>
            </a:r>
            <a:br>
              <a:rPr lang="en-US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Expected Reduction in Pain Intensity</a:t>
            </a:r>
            <a:br>
              <a:rPr lang="en-US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8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306388" y="1891944"/>
            <a:ext cx="8610600" cy="3278261"/>
          </a:xfrm>
        </p:spPr>
        <p:txBody>
          <a:bodyPr>
            <a:normAutofit/>
          </a:bodyPr>
          <a:lstStyle/>
          <a:p>
            <a:pPr marL="449453" indent="-45720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Acupuncture  			    10</a:t>
            </a:r>
            <a:r>
              <a:rPr lang="en-US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</a:t>
            </a:r>
          </a:p>
          <a:p>
            <a:pPr marL="449453" indent="-45720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CBT/Mindfulness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 30-50%</a:t>
            </a:r>
          </a:p>
          <a:p>
            <a:pPr marL="449453" indent="-45720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Sleep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restoration 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40%</a:t>
            </a:r>
          </a:p>
          <a:p>
            <a:pPr marL="449453" indent="-45720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Physical fitness			      60%</a:t>
            </a:r>
          </a:p>
          <a:p>
            <a:pPr marL="449453" indent="-45720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Hypnosis, Yoga, </a:t>
            </a:r>
          </a:p>
          <a:p>
            <a:pPr marL="0" indent="0">
              <a:spcBef>
                <a:spcPts val="0"/>
              </a:spcBef>
              <a:buClr>
                <a:srgbClr val="FF0000"/>
              </a:buClr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Manipulations                  “some effect”</a:t>
            </a:r>
          </a:p>
          <a:p>
            <a:pPr marL="0" indent="0">
              <a:spcBef>
                <a:spcPts val="0"/>
              </a:spcBef>
              <a:buClr>
                <a:srgbClr val="FF0000"/>
              </a:buClr>
              <a:buNone/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0404" name="TextBox 2"/>
          <p:cNvSpPr txBox="1">
            <a:spLocks noChangeArrowheads="1"/>
          </p:cNvSpPr>
          <p:nvPr/>
        </p:nvSpPr>
        <p:spPr bwMode="auto">
          <a:xfrm>
            <a:off x="382588" y="6354763"/>
            <a:ext cx="4005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dirty="0">
                <a:solidFill>
                  <a:schemeClr val="bg1"/>
                </a:solidFill>
              </a:rPr>
              <a:t>Turk et al. Lancet  </a:t>
            </a:r>
            <a:r>
              <a:rPr lang="en-US" altLang="en-US" sz="1800" dirty="0" smtClean="0">
                <a:solidFill>
                  <a:schemeClr val="bg1"/>
                </a:solidFill>
              </a:rPr>
              <a:t>2011;337:2226-35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230405" name="Line 5"/>
          <p:cNvSpPr>
            <a:spLocks noChangeShapeType="1"/>
          </p:cNvSpPr>
          <p:nvPr/>
        </p:nvSpPr>
        <p:spPr bwMode="auto">
          <a:xfrm>
            <a:off x="414338" y="1301750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406" name="Line 7"/>
          <p:cNvSpPr>
            <a:spLocks noChangeShapeType="1"/>
          </p:cNvSpPr>
          <p:nvPr/>
        </p:nvSpPr>
        <p:spPr bwMode="auto">
          <a:xfrm>
            <a:off x="306388" y="6240226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8554340" y="48403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1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7988" y="183700"/>
            <a:ext cx="5788025" cy="465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Treatment Protocol</a:t>
            </a:r>
            <a:b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endParaRPr lang="en-US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388" y="1161613"/>
            <a:ext cx="7788275" cy="4573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Outpatient, 6, 3 hour sessions, once/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wk</a:t>
            </a:r>
            <a:endParaRPr lang="en-US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75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Medical – educational, reassurance</a:t>
            </a:r>
          </a:p>
          <a:p>
            <a:pPr>
              <a:spcBef>
                <a:spcPct val="75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Physical – aerobics and stretching exercises</a:t>
            </a:r>
          </a:p>
          <a:p>
            <a:pPr>
              <a:spcBef>
                <a:spcPct val="75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Occupational – pacing, body mechanics</a:t>
            </a:r>
          </a:p>
          <a:p>
            <a:pPr>
              <a:spcBef>
                <a:spcPct val="75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Psychological – pain and stress management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623888" y="809688"/>
            <a:ext cx="80994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6" name="Line 7"/>
          <p:cNvSpPr>
            <a:spLocks noChangeShapeType="1"/>
          </p:cNvSpPr>
          <p:nvPr/>
        </p:nvSpPr>
        <p:spPr bwMode="auto">
          <a:xfrm>
            <a:off x="192088" y="6441125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20838" y="6465284"/>
            <a:ext cx="4406399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 smtClean="0">
                <a:solidFill>
                  <a:schemeClr val="bg1"/>
                </a:solidFill>
              </a:rPr>
              <a:t>Turk </a:t>
            </a:r>
            <a:r>
              <a:rPr lang="en-US" sz="1600" baseline="0" dirty="0">
                <a:solidFill>
                  <a:schemeClr val="bg1"/>
                </a:solidFill>
              </a:rPr>
              <a:t>et al. Arthritis Care Res 1998;11:397-404</a:t>
            </a:r>
            <a:endParaRPr lang="en-US" sz="1600" baseline="0" dirty="0"/>
          </a:p>
        </p:txBody>
      </p:sp>
    </p:spTree>
    <p:extLst>
      <p:ext uri="{BB962C8B-B14F-4D97-AF65-F5344CB8AC3E}">
        <p14:creationId xmlns:p14="http://schemas.microsoft.com/office/powerpoint/2010/main" val="97706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9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97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9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773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5158"/>
            <a:ext cx="8229600" cy="868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</a:rPr>
              <a:t>Change in the MPI Profiles</a:t>
            </a:r>
            <a:br>
              <a:rPr lang="en-US" sz="2800" b="1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</a:rPr>
              <a:t>Post-treatment</a:t>
            </a:r>
          </a:p>
        </p:txBody>
      </p:sp>
      <p:graphicFrame>
        <p:nvGraphicFramePr>
          <p:cNvPr id="47107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90550" y="1452563"/>
          <a:ext cx="8258175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Chart" r:id="rId4" imgW="8315373" imgH="4610036" progId="MSGraph.Chart.8">
                  <p:embed followColorScheme="full"/>
                </p:oleObj>
              </mc:Choice>
              <mc:Fallback>
                <p:oleObj name="Chart" r:id="rId4" imgW="8315373" imgH="461003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1452563"/>
                        <a:ext cx="8258175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15900" y="6433721"/>
            <a:ext cx="4507516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>
                <a:solidFill>
                  <a:schemeClr val="bg1"/>
                </a:solidFill>
              </a:rPr>
              <a:t>Turk et al. </a:t>
            </a:r>
            <a:r>
              <a:rPr lang="en-US" sz="1600" baseline="0" dirty="0" smtClean="0">
                <a:solidFill>
                  <a:schemeClr val="bg1"/>
                </a:solidFill>
              </a:rPr>
              <a:t>Arthritis </a:t>
            </a:r>
            <a:r>
              <a:rPr lang="en-US" sz="1600" baseline="0" dirty="0">
                <a:solidFill>
                  <a:schemeClr val="bg1"/>
                </a:solidFill>
              </a:rPr>
              <a:t>Care Res 1998;11:397-404</a:t>
            </a:r>
            <a:endParaRPr lang="en-US" sz="1600" baseline="0" dirty="0"/>
          </a:p>
        </p:txBody>
      </p:sp>
      <p:sp>
        <p:nvSpPr>
          <p:cNvPr id="1139717" name="Text Box 5"/>
          <p:cNvSpPr txBox="1">
            <a:spLocks noChangeArrowheads="1"/>
          </p:cNvSpPr>
          <p:nvPr/>
        </p:nvSpPr>
        <p:spPr bwMode="auto">
          <a:xfrm>
            <a:off x="4095750" y="5791200"/>
            <a:ext cx="163512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MPI Profiles</a:t>
            </a:r>
          </a:p>
        </p:txBody>
      </p:sp>
      <p:sp>
        <p:nvSpPr>
          <p:cNvPr id="1139719" name="Text Box 7"/>
          <p:cNvSpPr txBox="1">
            <a:spLocks noChangeArrowheads="1"/>
          </p:cNvSpPr>
          <p:nvPr/>
        </p:nvSpPr>
        <p:spPr bwMode="auto">
          <a:xfrm>
            <a:off x="2662238" y="4716463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23</a:t>
            </a:r>
          </a:p>
        </p:txBody>
      </p:sp>
      <p:sp>
        <p:nvSpPr>
          <p:cNvPr id="1139720" name="Text Box 8"/>
          <p:cNvSpPr txBox="1">
            <a:spLocks noChangeArrowheads="1"/>
          </p:cNvSpPr>
          <p:nvPr/>
        </p:nvSpPr>
        <p:spPr bwMode="auto">
          <a:xfrm>
            <a:off x="2662238" y="4008438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15</a:t>
            </a:r>
          </a:p>
        </p:txBody>
      </p:sp>
      <p:sp>
        <p:nvSpPr>
          <p:cNvPr id="1139721" name="Text Box 9"/>
          <p:cNvSpPr txBox="1">
            <a:spLocks noChangeArrowheads="1"/>
          </p:cNvSpPr>
          <p:nvPr/>
        </p:nvSpPr>
        <p:spPr bwMode="auto">
          <a:xfrm>
            <a:off x="2662238" y="28575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62</a:t>
            </a:r>
          </a:p>
        </p:txBody>
      </p:sp>
      <p:sp>
        <p:nvSpPr>
          <p:cNvPr id="1139722" name="Text Box 10"/>
          <p:cNvSpPr txBox="1">
            <a:spLocks noChangeArrowheads="1"/>
          </p:cNvSpPr>
          <p:nvPr/>
        </p:nvSpPr>
        <p:spPr bwMode="auto">
          <a:xfrm>
            <a:off x="4751388" y="49879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8</a:t>
            </a:r>
          </a:p>
        </p:txBody>
      </p:sp>
      <p:sp>
        <p:nvSpPr>
          <p:cNvPr id="1139723" name="Text Box 11"/>
          <p:cNvSpPr txBox="1">
            <a:spLocks noChangeArrowheads="1"/>
          </p:cNvSpPr>
          <p:nvPr/>
        </p:nvSpPr>
        <p:spPr bwMode="auto">
          <a:xfrm>
            <a:off x="4681538" y="381635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54</a:t>
            </a:r>
          </a:p>
        </p:txBody>
      </p:sp>
      <p:sp>
        <p:nvSpPr>
          <p:cNvPr id="1139724" name="Text Box 12"/>
          <p:cNvSpPr txBox="1">
            <a:spLocks noChangeArrowheads="1"/>
          </p:cNvSpPr>
          <p:nvPr/>
        </p:nvSpPr>
        <p:spPr bwMode="auto">
          <a:xfrm>
            <a:off x="4681538" y="2252663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38</a:t>
            </a:r>
          </a:p>
        </p:txBody>
      </p:sp>
      <p:sp>
        <p:nvSpPr>
          <p:cNvPr id="1139725" name="Text Box 13"/>
          <p:cNvSpPr txBox="1">
            <a:spLocks noChangeArrowheads="1"/>
          </p:cNvSpPr>
          <p:nvPr/>
        </p:nvSpPr>
        <p:spPr bwMode="auto">
          <a:xfrm>
            <a:off x="6756400" y="500221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7</a:t>
            </a:r>
          </a:p>
        </p:txBody>
      </p:sp>
      <p:sp>
        <p:nvSpPr>
          <p:cNvPr id="1139726" name="Text Box 14"/>
          <p:cNvSpPr txBox="1">
            <a:spLocks noChangeArrowheads="1"/>
          </p:cNvSpPr>
          <p:nvPr/>
        </p:nvSpPr>
        <p:spPr bwMode="auto">
          <a:xfrm>
            <a:off x="6686550" y="465455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13</a:t>
            </a:r>
          </a:p>
        </p:txBody>
      </p:sp>
      <p:sp>
        <p:nvSpPr>
          <p:cNvPr id="1139727" name="Text Box 15"/>
          <p:cNvSpPr txBox="1">
            <a:spLocks noChangeArrowheads="1"/>
          </p:cNvSpPr>
          <p:nvPr/>
        </p:nvSpPr>
        <p:spPr bwMode="auto">
          <a:xfrm>
            <a:off x="6686550" y="30194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/>
              <a:t>80</a:t>
            </a:r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1250950" y="1589088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47120" name="Text Box 17"/>
          <p:cNvSpPr txBox="1">
            <a:spLocks noChangeArrowheads="1"/>
          </p:cNvSpPr>
          <p:nvPr/>
        </p:nvSpPr>
        <p:spPr bwMode="auto">
          <a:xfrm>
            <a:off x="1377950" y="19161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90</a:t>
            </a:r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1377950" y="2300288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47122" name="Text Box 19"/>
          <p:cNvSpPr txBox="1">
            <a:spLocks noChangeArrowheads="1"/>
          </p:cNvSpPr>
          <p:nvPr/>
        </p:nvSpPr>
        <p:spPr bwMode="auto">
          <a:xfrm>
            <a:off x="1377950" y="26416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70</a:t>
            </a:r>
          </a:p>
        </p:txBody>
      </p:sp>
      <p:sp>
        <p:nvSpPr>
          <p:cNvPr id="47123" name="Text Box 20"/>
          <p:cNvSpPr txBox="1">
            <a:spLocks noChangeArrowheads="1"/>
          </p:cNvSpPr>
          <p:nvPr/>
        </p:nvSpPr>
        <p:spPr bwMode="auto">
          <a:xfrm>
            <a:off x="1377950" y="30210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47124" name="Text Box 21"/>
          <p:cNvSpPr txBox="1">
            <a:spLocks noChangeArrowheads="1"/>
          </p:cNvSpPr>
          <p:nvPr/>
        </p:nvSpPr>
        <p:spPr bwMode="auto">
          <a:xfrm>
            <a:off x="1377950" y="33893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47125" name="Text Box 22"/>
          <p:cNvSpPr txBox="1">
            <a:spLocks noChangeArrowheads="1"/>
          </p:cNvSpPr>
          <p:nvPr/>
        </p:nvSpPr>
        <p:spPr bwMode="auto">
          <a:xfrm>
            <a:off x="1377950" y="372745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47126" name="Text Box 23"/>
          <p:cNvSpPr txBox="1">
            <a:spLocks noChangeArrowheads="1"/>
          </p:cNvSpPr>
          <p:nvPr/>
        </p:nvSpPr>
        <p:spPr bwMode="auto">
          <a:xfrm>
            <a:off x="1377950" y="409575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47127" name="Text Box 24"/>
          <p:cNvSpPr txBox="1">
            <a:spLocks noChangeArrowheads="1"/>
          </p:cNvSpPr>
          <p:nvPr/>
        </p:nvSpPr>
        <p:spPr bwMode="auto">
          <a:xfrm>
            <a:off x="1377950" y="4435475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47128" name="Text Box 25"/>
          <p:cNvSpPr txBox="1">
            <a:spLocks noChangeArrowheads="1"/>
          </p:cNvSpPr>
          <p:nvPr/>
        </p:nvSpPr>
        <p:spPr bwMode="auto">
          <a:xfrm>
            <a:off x="1377950" y="47863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7129" name="Text Box 26"/>
          <p:cNvSpPr txBox="1">
            <a:spLocks noChangeArrowheads="1"/>
          </p:cNvSpPr>
          <p:nvPr/>
        </p:nvSpPr>
        <p:spPr bwMode="auto">
          <a:xfrm>
            <a:off x="1504950" y="5156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800" baseline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47130" name="Line 27"/>
          <p:cNvSpPr>
            <a:spLocks noChangeShapeType="1"/>
          </p:cNvSpPr>
          <p:nvPr/>
        </p:nvSpPr>
        <p:spPr bwMode="auto">
          <a:xfrm>
            <a:off x="542924" y="1172709"/>
            <a:ext cx="8335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1" name="Text Box 28"/>
          <p:cNvSpPr txBox="1">
            <a:spLocks noChangeArrowheads="1"/>
          </p:cNvSpPr>
          <p:nvPr/>
        </p:nvSpPr>
        <p:spPr bwMode="auto">
          <a:xfrm rot="-5400000">
            <a:off x="-823119" y="3302794"/>
            <a:ext cx="3611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>
                <a:solidFill>
                  <a:schemeClr val="bg1"/>
                </a:solidFill>
              </a:rPr>
              <a:t>Posttreatment Frequency, %</a:t>
            </a:r>
          </a:p>
        </p:txBody>
      </p:sp>
      <p:sp>
        <p:nvSpPr>
          <p:cNvPr id="47132" name="Line 29"/>
          <p:cNvSpPr>
            <a:spLocks noChangeShapeType="1"/>
          </p:cNvSpPr>
          <p:nvPr/>
        </p:nvSpPr>
        <p:spPr bwMode="auto">
          <a:xfrm>
            <a:off x="227013" y="6418075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491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9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9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3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39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39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39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39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39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39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3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3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3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3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39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39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3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3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9719" grpId="0"/>
      <p:bldP spid="1139720" grpId="0"/>
      <p:bldP spid="1139721" grpId="0"/>
      <p:bldP spid="1139722" grpId="0"/>
      <p:bldP spid="1139723" grpId="0"/>
      <p:bldP spid="1139724" grpId="0"/>
      <p:bldP spid="1139725" grpId="0"/>
      <p:bldP spid="1139726" grpId="0"/>
      <p:bldP spid="11397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866775" y="1870075"/>
            <a:ext cx="163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aseline="0">
              <a:latin typeface="Times New Roman" pitchFamily="18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96850" y="119063"/>
            <a:ext cx="8724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b="1" baseline="0">
                <a:solidFill>
                  <a:srgbClr val="FFFF00"/>
                </a:solidFill>
              </a:rPr>
              <a:t>Predictors of Clinically Meaningful Response at 12 mo. Follow-up – Physical Functioning (PF) &amp; Pain Intensity (PI)</a:t>
            </a: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420688" y="976312"/>
            <a:ext cx="8377237" cy="206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2294" name="Text Box 6"/>
          <p:cNvSpPr txBox="1">
            <a:spLocks noChangeArrowheads="1"/>
          </p:cNvSpPr>
          <p:nvPr/>
        </p:nvSpPr>
        <p:spPr bwMode="auto">
          <a:xfrm>
            <a:off x="177800" y="2112963"/>
            <a:ext cx="88138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en-US" baseline="0">
                <a:solidFill>
                  <a:schemeClr val="bg1"/>
                </a:solidFill>
              </a:rPr>
              <a:t>                                     </a:t>
            </a:r>
            <a:endParaRPr lang="en-US" sz="2000" u="sng" baseline="0">
              <a:solidFill>
                <a:schemeClr val="bg1"/>
              </a:solidFill>
            </a:endParaRPr>
          </a:p>
          <a:p>
            <a:r>
              <a:rPr lang="en-US" sz="2000" baseline="0">
                <a:solidFill>
                  <a:schemeClr val="bg1"/>
                </a:solidFill>
              </a:rPr>
              <a:t>   </a:t>
            </a:r>
            <a:r>
              <a:rPr lang="en-US" sz="2000" b="1" baseline="0">
                <a:solidFill>
                  <a:schemeClr val="bg1"/>
                </a:solidFill>
              </a:rPr>
              <a:t>High Phys Impair	     X                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   Pain			     X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   High Pain Behav	     X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   High Solict Spouse	     X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   Low Phys Funct	     X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   More MD Visits	     X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   High Catas		     X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96850" y="6472238"/>
            <a:ext cx="447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 smtClean="0">
                <a:solidFill>
                  <a:schemeClr val="bg1"/>
                </a:solidFill>
              </a:rPr>
              <a:t>Thieme </a:t>
            </a:r>
            <a:r>
              <a:rPr lang="en-US" sz="1600" baseline="0" dirty="0">
                <a:solidFill>
                  <a:schemeClr val="bg1"/>
                </a:solidFill>
              </a:rPr>
              <a:t>et al. Arthritis Care </a:t>
            </a:r>
            <a:r>
              <a:rPr lang="en-US" sz="1600" baseline="0" dirty="0" smtClean="0">
                <a:solidFill>
                  <a:schemeClr val="bg1"/>
                </a:solidFill>
              </a:rPr>
              <a:t>Res </a:t>
            </a:r>
            <a:r>
              <a:rPr lang="en-US" sz="1600" baseline="0" dirty="0">
                <a:solidFill>
                  <a:schemeClr val="bg1"/>
                </a:solidFill>
              </a:rPr>
              <a:t>2007;57:830-6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88938" y="996950"/>
            <a:ext cx="81692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aseline="0">
                <a:solidFill>
                  <a:schemeClr val="bg1"/>
                </a:solidFill>
              </a:rPr>
              <a:t>                                         </a:t>
            </a:r>
            <a:r>
              <a:rPr lang="en-US" sz="2000" b="1" baseline="0">
                <a:solidFill>
                  <a:schemeClr val="bg1"/>
                </a:solidFill>
              </a:rPr>
              <a:t>Treatments (15 weekly grp sessions)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                                     Operant              CBT            Attention Control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                                       </a:t>
            </a:r>
            <a:r>
              <a:rPr lang="en-US" sz="2000" b="1" u="sng" baseline="0">
                <a:solidFill>
                  <a:schemeClr val="bg1"/>
                </a:solidFill>
              </a:rPr>
              <a:t>(n = 43)            (n= 42)                (n = 40)      </a:t>
            </a:r>
          </a:p>
        </p:txBody>
      </p:sp>
      <p:sp>
        <p:nvSpPr>
          <p:cNvPr id="1292297" name="Text Box 9"/>
          <p:cNvSpPr txBox="1">
            <a:spLocks noChangeArrowheads="1"/>
          </p:cNvSpPr>
          <p:nvPr/>
        </p:nvSpPr>
        <p:spPr bwMode="auto">
          <a:xfrm>
            <a:off x="420688" y="2120900"/>
            <a:ext cx="8048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u="sng" baseline="0">
                <a:solidFill>
                  <a:schemeClr val="bg1"/>
                </a:solidFill>
              </a:rPr>
              <a:t>% Respond PF/PI      58.1%/53.5%    38.1%/45.2%      5.0%/7.5%</a:t>
            </a:r>
            <a:endParaRPr lang="en-US" sz="2000" b="1" baseline="0">
              <a:solidFill>
                <a:schemeClr val="bg1"/>
              </a:solidFill>
            </a:endParaRPr>
          </a:p>
        </p:txBody>
      </p:sp>
      <p:sp>
        <p:nvSpPr>
          <p:cNvPr id="1292298" name="Text Box 10"/>
          <p:cNvSpPr txBox="1">
            <a:spLocks noChangeArrowheads="1"/>
          </p:cNvSpPr>
          <p:nvPr/>
        </p:nvSpPr>
        <p:spPr bwMode="auto">
          <a:xfrm>
            <a:off x="379413" y="4721225"/>
            <a:ext cx="506571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baseline="0">
                <a:solidFill>
                  <a:schemeClr val="bg1"/>
                </a:solidFill>
              </a:rPr>
              <a:t>High Affect Dist			  X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Low Solicit Spouse			  X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Low Pain Behav			  X</a:t>
            </a:r>
          </a:p>
          <a:p>
            <a:r>
              <a:rPr lang="en-US" sz="2000" b="1" baseline="0">
                <a:solidFill>
                  <a:schemeClr val="bg1"/>
                </a:solidFill>
              </a:rPr>
              <a:t>Low Coping				  X</a:t>
            </a:r>
          </a:p>
        </p:txBody>
      </p:sp>
      <p:sp>
        <p:nvSpPr>
          <p:cNvPr id="1292299" name="Text Box 11"/>
          <p:cNvSpPr txBox="1">
            <a:spLocks noChangeArrowheads="1"/>
          </p:cNvSpPr>
          <p:nvPr/>
        </p:nvSpPr>
        <p:spPr bwMode="auto">
          <a:xfrm>
            <a:off x="369888" y="5973763"/>
            <a:ext cx="7499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baseline="0">
                <a:solidFill>
                  <a:schemeClr val="bg1"/>
                </a:solidFill>
              </a:rPr>
              <a:t>High Neg Support					         X	</a:t>
            </a:r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90500" y="6470650"/>
            <a:ext cx="8335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4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9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9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9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2294" grpId="0"/>
      <p:bldP spid="1292297" grpId="0"/>
      <p:bldP spid="1292298" grpId="0"/>
      <p:bldP spid="12922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1338" y="308894"/>
            <a:ext cx="8066087" cy="929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Splitting vs. Lumping – </a:t>
            </a:r>
            <a:b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Criteria for Stratifying Patients</a:t>
            </a:r>
          </a:p>
        </p:txBody>
      </p:sp>
      <p:sp>
        <p:nvSpPr>
          <p:cNvPr id="1274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5846" y="1750648"/>
            <a:ext cx="6123364" cy="4530511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</a:rPr>
              <a:t>Demographic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</a:rPr>
              <a:t>Genetics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Biomedical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Mechanisms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Clinical presentation (</a:t>
            </a:r>
            <a:r>
              <a:rPr lang="en-US" sz="2400" b="1" dirty="0" err="1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eg</a:t>
            </a: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symptoms)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</a:rPr>
              <a:t>Etiological (actual or perceived)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</a:rPr>
              <a:t>Psychological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</a:rPr>
              <a:t>Response to treatment</a:t>
            </a:r>
            <a:endParaRPr lang="en-US" sz="2400" b="1" dirty="0" smtClean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38167" y="1327025"/>
            <a:ext cx="869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664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7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74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7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7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7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7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7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7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488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Box 2"/>
          <p:cNvSpPr txBox="1">
            <a:spLocks noChangeArrowheads="1"/>
          </p:cNvSpPr>
          <p:nvPr/>
        </p:nvSpPr>
        <p:spPr bwMode="auto">
          <a:xfrm>
            <a:off x="247650" y="1076325"/>
            <a:ext cx="87296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chemeClr val="bg1"/>
                </a:solidFill>
              </a:rPr>
              <a:t>Predisposing/       Precipitating           Perpetuating/</a:t>
            </a:r>
            <a:r>
              <a:rPr lang="en-US" altLang="en-US" sz="2400" b="1" u="sng" dirty="0">
                <a:solidFill>
                  <a:schemeClr val="bg1"/>
                </a:solidFill>
              </a:rPr>
              <a:t>    </a:t>
            </a:r>
          </a:p>
          <a:p>
            <a:r>
              <a:rPr lang="en-US" altLang="en-US" sz="2400" dirty="0">
                <a:solidFill>
                  <a:schemeClr val="bg1"/>
                </a:solidFill>
              </a:rPr>
              <a:t>  </a:t>
            </a:r>
            <a:r>
              <a:rPr lang="en-US" altLang="en-US" sz="2400" b="1" dirty="0">
                <a:solidFill>
                  <a:schemeClr val="bg1"/>
                </a:solidFill>
              </a:rPr>
              <a:t>Protective                                        </a:t>
            </a:r>
            <a:r>
              <a:rPr lang="en-US" altLang="en-US" sz="2400" b="1" dirty="0" err="1" smtClean="0">
                <a:solidFill>
                  <a:schemeClr val="bg1"/>
                </a:solidFill>
              </a:rPr>
              <a:t>Protective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 &amp; Alleviating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2575" y="2066925"/>
            <a:ext cx="2197100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Genetics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Prior stresses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Prior leaning history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47950" y="2066925"/>
            <a:ext cx="2522538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Physical trauma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Disease/</a:t>
            </a:r>
          </a:p>
          <a:p>
            <a:pPr>
              <a:buClr>
                <a:srgbClr val="FF0000"/>
              </a:buClr>
              <a:defRPr/>
            </a:pPr>
            <a:r>
              <a:rPr lang="en-US" sz="2400" b="1" dirty="0">
                <a:solidFill>
                  <a:schemeClr val="bg1"/>
                </a:solidFill>
              </a:rPr>
              <a:t>    Illness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Emotional trauma</a:t>
            </a:r>
          </a:p>
        </p:txBody>
      </p:sp>
      <p:sp>
        <p:nvSpPr>
          <p:cNvPr id="78853" name="TextBox 5"/>
          <p:cNvSpPr txBox="1">
            <a:spLocks noChangeArrowheads="1"/>
          </p:cNvSpPr>
          <p:nvPr/>
        </p:nvSpPr>
        <p:spPr bwMode="auto">
          <a:xfrm>
            <a:off x="5246688" y="2068513"/>
            <a:ext cx="37306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bg1"/>
                </a:solidFill>
              </a:rPr>
              <a:t>Symptoms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bg1"/>
                </a:solidFill>
              </a:rPr>
              <a:t>Attitudes/Beliefs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bg1"/>
                </a:solidFill>
              </a:rPr>
              <a:t>Meaning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bg1"/>
                </a:solidFill>
              </a:rPr>
              <a:t>Coping repertoire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bg1"/>
                </a:solidFill>
              </a:rPr>
              <a:t>Social support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bg1"/>
                </a:solidFill>
              </a:rPr>
              <a:t>Financial resources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bg1"/>
                </a:solidFill>
              </a:rPr>
              <a:t>Behavioral responses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bg1"/>
                </a:solidFill>
              </a:rPr>
              <a:t>Consequences</a:t>
            </a:r>
          </a:p>
        </p:txBody>
      </p:sp>
      <p:cxnSp>
        <p:nvCxnSpPr>
          <p:cNvPr id="78854" name="Straight Connector 2"/>
          <p:cNvCxnSpPr>
            <a:cxnSpLocks noChangeShapeType="1"/>
          </p:cNvCxnSpPr>
          <p:nvPr/>
        </p:nvCxnSpPr>
        <p:spPr bwMode="auto">
          <a:xfrm flipV="1">
            <a:off x="153988" y="1944688"/>
            <a:ext cx="8631237" cy="4762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868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344488"/>
            <a:ext cx="8399462" cy="595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Longitudinal vs. Cross-sectional Perspective</a:t>
            </a:r>
          </a:p>
        </p:txBody>
      </p:sp>
      <p:sp>
        <p:nvSpPr>
          <p:cNvPr id="1274883" name="Text Box 3"/>
          <p:cNvSpPr txBox="1">
            <a:spLocks noChangeArrowheads="1"/>
          </p:cNvSpPr>
          <p:nvPr/>
        </p:nvSpPr>
        <p:spPr bwMode="auto">
          <a:xfrm>
            <a:off x="3159125" y="2032000"/>
            <a:ext cx="178752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 anchorCtr="1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Age at pain onset</a:t>
            </a:r>
          </a:p>
          <a:p>
            <a:pPr marL="342900" indent="-342900" algn="ctr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Pathology </a:t>
            </a:r>
          </a:p>
        </p:txBody>
      </p:sp>
      <p:sp>
        <p:nvSpPr>
          <p:cNvPr id="1274884" name="Text Box 4"/>
          <p:cNvSpPr txBox="1">
            <a:spLocks noChangeArrowheads="1"/>
          </p:cNvSpPr>
          <p:nvPr/>
        </p:nvSpPr>
        <p:spPr bwMode="auto">
          <a:xfrm>
            <a:off x="4856163" y="2012950"/>
            <a:ext cx="21431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 anchorCtr="1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    Current age</a:t>
            </a:r>
          </a:p>
          <a:p>
            <a:pPr marL="342900" indent="-342900" algn="ctr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Change in pathology</a:t>
            </a:r>
          </a:p>
        </p:txBody>
      </p:sp>
      <p:sp>
        <p:nvSpPr>
          <p:cNvPr id="1274885" name="Text Box 5"/>
          <p:cNvSpPr txBox="1">
            <a:spLocks noChangeArrowheads="1"/>
          </p:cNvSpPr>
          <p:nvPr/>
        </p:nvSpPr>
        <p:spPr bwMode="auto">
          <a:xfrm>
            <a:off x="5819775" y="4516438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</a:rPr>
              <a:t>44</a:t>
            </a:r>
            <a:endParaRPr lang="en-US" altLang="en-US" sz="2400" b="1">
              <a:solidFill>
                <a:srgbClr val="33CCFF"/>
              </a:solidFill>
            </a:endParaRPr>
          </a:p>
        </p:txBody>
      </p:sp>
      <p:sp>
        <p:nvSpPr>
          <p:cNvPr id="1274886" name="Text Box 6"/>
          <p:cNvSpPr txBox="1">
            <a:spLocks noChangeArrowheads="1"/>
          </p:cNvSpPr>
          <p:nvPr/>
        </p:nvSpPr>
        <p:spPr bwMode="auto">
          <a:xfrm>
            <a:off x="3830638" y="451802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</a:rPr>
              <a:t>37</a:t>
            </a:r>
            <a:endParaRPr lang="en-US" altLang="en-US" sz="2400" b="1">
              <a:solidFill>
                <a:srgbClr val="33CCFF"/>
              </a:solidFill>
            </a:endParaRPr>
          </a:p>
        </p:txBody>
      </p:sp>
      <p:sp>
        <p:nvSpPr>
          <p:cNvPr id="1274887" name="Line 7"/>
          <p:cNvSpPr>
            <a:spLocks noChangeShapeType="1"/>
          </p:cNvSpPr>
          <p:nvPr/>
        </p:nvSpPr>
        <p:spPr bwMode="auto">
          <a:xfrm>
            <a:off x="4440238" y="4746625"/>
            <a:ext cx="123983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4888" name="Line 8"/>
          <p:cNvSpPr>
            <a:spLocks noChangeShapeType="1"/>
          </p:cNvSpPr>
          <p:nvPr/>
        </p:nvSpPr>
        <p:spPr bwMode="auto">
          <a:xfrm>
            <a:off x="4043363" y="3954463"/>
            <a:ext cx="9525" cy="58578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4889" name="Line 9"/>
          <p:cNvSpPr>
            <a:spLocks noChangeShapeType="1"/>
          </p:cNvSpPr>
          <p:nvPr/>
        </p:nvSpPr>
        <p:spPr bwMode="auto">
          <a:xfrm>
            <a:off x="6081713" y="3983038"/>
            <a:ext cx="4762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4890" name="Text Box 10"/>
          <p:cNvSpPr txBox="1">
            <a:spLocks noChangeArrowheads="1"/>
          </p:cNvSpPr>
          <p:nvPr/>
        </p:nvSpPr>
        <p:spPr bwMode="auto">
          <a:xfrm>
            <a:off x="276225" y="4518025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baseline="30000">
                <a:solidFill>
                  <a:schemeClr val="bg1"/>
                </a:solidFill>
              </a:rPr>
              <a:t>0</a:t>
            </a:r>
            <a:r>
              <a:rPr lang="en-US" altLang="en-US" sz="2400" b="1" baseline="30000"/>
              <a:t> </a:t>
            </a:r>
          </a:p>
        </p:txBody>
      </p:sp>
      <p:sp>
        <p:nvSpPr>
          <p:cNvPr id="1274891" name="Text Box 11"/>
          <p:cNvSpPr txBox="1">
            <a:spLocks noChangeArrowheads="1"/>
          </p:cNvSpPr>
          <p:nvPr/>
        </p:nvSpPr>
        <p:spPr bwMode="auto">
          <a:xfrm>
            <a:off x="6977063" y="1758950"/>
            <a:ext cx="1773237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 anchorCtr="1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        Life </a:t>
            </a:r>
          </a:p>
          <a:p>
            <a:pPr algn="ctr"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  Expectancy</a:t>
            </a:r>
          </a:p>
          <a:p>
            <a:pPr marL="342900" indent="-342900" algn="ctr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Change in pathology</a:t>
            </a:r>
          </a:p>
        </p:txBody>
      </p:sp>
      <p:sp>
        <p:nvSpPr>
          <p:cNvPr id="1274892" name="Text Box 12"/>
          <p:cNvSpPr txBox="1">
            <a:spLocks noChangeArrowheads="1"/>
          </p:cNvSpPr>
          <p:nvPr/>
        </p:nvSpPr>
        <p:spPr bwMode="auto">
          <a:xfrm>
            <a:off x="7653338" y="4516438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</a:rPr>
              <a:t>76+</a:t>
            </a:r>
          </a:p>
        </p:txBody>
      </p:sp>
      <p:sp>
        <p:nvSpPr>
          <p:cNvPr id="1274893" name="Line 13"/>
          <p:cNvSpPr>
            <a:spLocks noChangeShapeType="1"/>
          </p:cNvSpPr>
          <p:nvPr/>
        </p:nvSpPr>
        <p:spPr bwMode="auto">
          <a:xfrm flipV="1">
            <a:off x="6457950" y="4745038"/>
            <a:ext cx="1263650" cy="95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4894" name="Line 14"/>
          <p:cNvSpPr>
            <a:spLocks noChangeShapeType="1"/>
          </p:cNvSpPr>
          <p:nvPr/>
        </p:nvSpPr>
        <p:spPr bwMode="auto">
          <a:xfrm>
            <a:off x="730250" y="4746625"/>
            <a:ext cx="2979738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4895" name="Line 15"/>
          <p:cNvSpPr>
            <a:spLocks noChangeShapeType="1"/>
          </p:cNvSpPr>
          <p:nvPr/>
        </p:nvSpPr>
        <p:spPr bwMode="auto">
          <a:xfrm>
            <a:off x="1733550" y="3771900"/>
            <a:ext cx="0" cy="9032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4896" name="Line 16"/>
          <p:cNvSpPr>
            <a:spLocks noChangeShapeType="1"/>
          </p:cNvSpPr>
          <p:nvPr/>
        </p:nvSpPr>
        <p:spPr bwMode="auto">
          <a:xfrm flipH="1">
            <a:off x="8004175" y="4052888"/>
            <a:ext cx="0" cy="4286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7" name="Line 17"/>
          <p:cNvSpPr>
            <a:spLocks noChangeShapeType="1"/>
          </p:cNvSpPr>
          <p:nvPr/>
        </p:nvSpPr>
        <p:spPr bwMode="auto">
          <a:xfrm>
            <a:off x="414338" y="857250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4898" name="Text Box 18"/>
          <p:cNvSpPr txBox="1">
            <a:spLocks noChangeArrowheads="1"/>
          </p:cNvSpPr>
          <p:nvPr/>
        </p:nvSpPr>
        <p:spPr bwMode="auto">
          <a:xfrm>
            <a:off x="195263" y="2378075"/>
            <a:ext cx="31099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baseline="30000" dirty="0">
                <a:solidFill>
                  <a:schemeClr val="bg1"/>
                </a:solidFill>
              </a:rPr>
              <a:t>            </a:t>
            </a:r>
            <a:r>
              <a:rPr lang="en-US" altLang="en-US" sz="2000" b="1" dirty="0">
                <a:solidFill>
                  <a:schemeClr val="bg1"/>
                </a:solidFill>
              </a:rPr>
              <a:t>Premorbid   </a:t>
            </a:r>
          </a:p>
          <a:p>
            <a:pPr algn="ctr"/>
            <a:r>
              <a:rPr lang="en-US" altLang="en-US" sz="2000" b="1" dirty="0">
                <a:solidFill>
                  <a:schemeClr val="bg1"/>
                </a:solidFill>
              </a:rPr>
              <a:t>        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characteristics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 smtClean="0">
                <a:solidFill>
                  <a:schemeClr val="bg1"/>
                </a:solidFill>
              </a:rPr>
              <a:t>Genes</a:t>
            </a:r>
            <a:endParaRPr lang="en-US" altLang="en-US" sz="2000" b="1" dirty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 smtClean="0">
                <a:solidFill>
                  <a:schemeClr val="bg1"/>
                </a:solidFill>
              </a:rPr>
              <a:t>Learning </a:t>
            </a:r>
            <a:r>
              <a:rPr lang="en-US" altLang="en-US" sz="2000" b="1" dirty="0" err="1">
                <a:solidFill>
                  <a:schemeClr val="bg1"/>
                </a:solidFill>
              </a:rPr>
              <a:t>Hx</a:t>
            </a:r>
            <a:endParaRPr lang="en-US" altLang="en-US" sz="2000" b="1" dirty="0">
              <a:solidFill>
                <a:schemeClr val="bg1"/>
              </a:solidFill>
            </a:endParaRPr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4060825" y="5054600"/>
            <a:ext cx="0" cy="53181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0" name="Line 20"/>
          <p:cNvSpPr>
            <a:spLocks noChangeShapeType="1"/>
          </p:cNvSpPr>
          <p:nvPr/>
        </p:nvSpPr>
        <p:spPr bwMode="auto">
          <a:xfrm flipV="1">
            <a:off x="4041775" y="5576888"/>
            <a:ext cx="3917950" cy="95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1" name="Line 21"/>
          <p:cNvSpPr>
            <a:spLocks noChangeShapeType="1"/>
          </p:cNvSpPr>
          <p:nvPr/>
        </p:nvSpPr>
        <p:spPr bwMode="auto">
          <a:xfrm flipV="1">
            <a:off x="7969250" y="5024438"/>
            <a:ext cx="0" cy="57308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4783474" y="5630863"/>
            <a:ext cx="318067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>
                <a:solidFill>
                  <a:schemeClr val="bg1"/>
                </a:solidFill>
              </a:rPr>
              <a:t>Resources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chemeClr val="bg1"/>
                </a:solidFill>
              </a:rPr>
              <a:t>Interpersonal support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chemeClr val="bg1"/>
                </a:solidFill>
              </a:rPr>
              <a:t>Economic</a:t>
            </a:r>
          </a:p>
        </p:txBody>
      </p:sp>
      <p:sp>
        <p:nvSpPr>
          <p:cNvPr id="20503" name="Rectangle 1"/>
          <p:cNvSpPr>
            <a:spLocks noChangeArrowheads="1"/>
          </p:cNvSpPr>
          <p:nvPr/>
        </p:nvSpPr>
        <p:spPr bwMode="auto">
          <a:xfrm>
            <a:off x="217488" y="1693863"/>
            <a:ext cx="8655050" cy="4943475"/>
          </a:xfrm>
          <a:prstGeom prst="rect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504" name="TextBox 2"/>
          <p:cNvSpPr txBox="1">
            <a:spLocks noChangeArrowheads="1"/>
          </p:cNvSpPr>
          <p:nvPr/>
        </p:nvSpPr>
        <p:spPr bwMode="auto">
          <a:xfrm>
            <a:off x="2719388" y="1109663"/>
            <a:ext cx="3687762" cy="461962"/>
          </a:xfrm>
          <a:prstGeom prst="rect">
            <a:avLst/>
          </a:prstGeom>
          <a:noFill/>
          <a:ln w="9525">
            <a:solidFill>
              <a:srgbClr val="FFFF66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</a:rPr>
              <a:t>Socioeconomic Context</a:t>
            </a:r>
          </a:p>
        </p:txBody>
      </p:sp>
      <p:pic>
        <p:nvPicPr>
          <p:cNvPr id="20505" name="Picture 26" descr="http://www.drjackadrian.com/wp-content/uploads/2010/04/backpainwork-comp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25" y="3013075"/>
            <a:ext cx="552450" cy="887413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6" name="Picture 28" descr="http://static5.depositphotos.com/1001857/503/i/950/depositphotos_5034297-Hurting-Back-Pa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038" y="2949575"/>
            <a:ext cx="612775" cy="9207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7" name="Picture 32" descr="http://seniorcarecorner.com/wp-content/uploads/2011/05/senior-man-in-pain-needs-relief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2971800"/>
            <a:ext cx="974725" cy="973138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5515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7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7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7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7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7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7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7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7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7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7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7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74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27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27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7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4883" grpId="0" autoUpdateAnimBg="0"/>
      <p:bldP spid="1274884" grpId="0" autoUpdateAnimBg="0"/>
      <p:bldP spid="1274885" grpId="0" autoUpdateAnimBg="0"/>
      <p:bldP spid="1274886" grpId="0" autoUpdateAnimBg="0"/>
      <p:bldP spid="1274887" grpId="0" animBg="1"/>
      <p:bldP spid="1274888" grpId="0" animBg="1"/>
      <p:bldP spid="1274889" grpId="0" animBg="1"/>
      <p:bldP spid="1274890" grpId="0" autoUpdateAnimBg="0"/>
      <p:bldP spid="1274891" grpId="0" autoUpdateAnimBg="0"/>
      <p:bldP spid="1274892" grpId="0" autoUpdateAnimBg="0"/>
      <p:bldP spid="1274893" grpId="0" animBg="1"/>
      <p:bldP spid="1274894" grpId="0" animBg="1"/>
      <p:bldP spid="1274895" grpId="0" animBg="1"/>
      <p:bldP spid="1274896" grpId="0" animBg="1"/>
      <p:bldP spid="1274898" grpId="0" autoUpdateAnimBg="0"/>
      <p:bldP spid="76820" grpId="0" animBg="1"/>
      <p:bldP spid="76822" grpId="0"/>
      <p:bldP spid="20503" grpId="0" animBg="1"/>
      <p:bldP spid="2050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3864" y="2001925"/>
            <a:ext cx="8247062" cy="33477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1038" indent="-681038" defTabSz="911225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</a:rPr>
              <a:t>Can we improve clinical outcome by matching treatments to patients’ characteristics?</a:t>
            </a:r>
          </a:p>
          <a:p>
            <a:pPr marL="681038" indent="-681038" algn="ctr" defTabSz="911225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b="1" dirty="0" smtClean="0">
                <a:solidFill>
                  <a:srgbClr val="FFFF00"/>
                </a:solidFill>
                <a:latin typeface="Arial" pitchFamily="34" charset="0"/>
              </a:rPr>
              <a:t>“Personalized Health Care / </a:t>
            </a:r>
          </a:p>
          <a:p>
            <a:pPr marL="681038" indent="-681038" algn="ctr" defTabSz="911225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b="1" dirty="0" smtClean="0">
                <a:solidFill>
                  <a:srgbClr val="FFFF00"/>
                </a:solidFill>
                <a:latin typeface="Arial" pitchFamily="34" charset="0"/>
              </a:rPr>
              <a:t>Precision Medicine”</a:t>
            </a: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866775" y="1870075"/>
            <a:ext cx="163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aseline="0">
              <a:latin typeface="Times New Roman" pitchFamily="18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10288" y="681025"/>
            <a:ext cx="8128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baseline="0" dirty="0">
                <a:solidFill>
                  <a:srgbClr val="FFFF00"/>
                </a:solidFill>
                <a:cs typeface="Arial" pitchFamily="34" charset="0"/>
              </a:rPr>
              <a:t>A question that remains to be resolved…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414338" y="1285100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4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2813" y="357500"/>
            <a:ext cx="7048500" cy="903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Arguments That Support 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Splitting or “Typing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” (Geno, </a:t>
            </a:r>
            <a:r>
              <a:rPr lang="en-US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Pheno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Psycho)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7071" y="1788264"/>
            <a:ext cx="8551862" cy="456980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0" algn="l"/>
              </a:tabLst>
            </a:pP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There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are large variations in adaptation to disease and response to treatment.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</a:rPr>
              <a:t>Patients with the same diagnosis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</a:rPr>
              <a:t>respond in widely different ways.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0" algn="l"/>
              </a:tabLst>
            </a:pP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The traditional diagnostic 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classifications are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not comprised of 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homogeneous sets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of patients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  <a:endParaRPr lang="en-US" sz="2400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F0000"/>
              </a:buClr>
              <a:buSzTx/>
              <a:buFont typeface="Wingdings" pitchFamily="2" charset="2"/>
              <a:buChar char="§"/>
              <a:tabLst>
                <a:tab pos="4572000" algn="l"/>
              </a:tabLst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</a:rPr>
              <a:t>Psychosocial factors influence adaptation independent of medical diagnosis and pathophysiology.</a:t>
            </a:r>
          </a:p>
          <a:p>
            <a:pPr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Lack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of attention to important variations has hindered our understanding and treatment of patients 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  <a:sym typeface="Wingdings" pitchFamily="2" charset="2"/>
              </a:rPr>
              <a:t> for these reasons </a:t>
            </a:r>
            <a:r>
              <a:rPr lang="en-US" sz="2400" b="1" u="sng" dirty="0">
                <a:solidFill>
                  <a:schemeClr val="bg1"/>
                </a:solidFill>
                <a:cs typeface="Arial" pitchFamily="34" charset="0"/>
                <a:sym typeface="Wingdings" pitchFamily="2" charset="2"/>
              </a:rPr>
              <a:t>splitting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  <a:sym typeface="Wingdings" pitchFamily="2" charset="2"/>
              </a:rPr>
              <a:t> may be essential in chronic pain; however</a:t>
            </a: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  <a:sym typeface="Wingdings" pitchFamily="2" charset="2"/>
              </a:rPr>
              <a:t>,</a:t>
            </a:r>
            <a:endParaRPr lang="en-US" sz="2400" b="1" dirty="0">
              <a:solidFill>
                <a:schemeClr val="bg1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414338" y="1395413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3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203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19419" y="174274"/>
            <a:ext cx="4654550" cy="469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How to Split and Lump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798513" y="3317875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aseline="0">
              <a:latin typeface="Times New Roman" pitchFamily="18" charset="0"/>
            </a:endParaRPr>
          </a:p>
        </p:txBody>
      </p:sp>
      <p:sp>
        <p:nvSpPr>
          <p:cNvPr id="54282" name="Line 15"/>
          <p:cNvSpPr>
            <a:spLocks noChangeShapeType="1"/>
          </p:cNvSpPr>
          <p:nvPr/>
        </p:nvSpPr>
        <p:spPr bwMode="auto">
          <a:xfrm>
            <a:off x="574676" y="758349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74676" y="1764840"/>
            <a:ext cx="815809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Aft>
                <a:spcPts val="0"/>
              </a:spcAft>
              <a:buClr>
                <a:srgbClr val="FF0000"/>
              </a:buClr>
            </a:pPr>
            <a:r>
              <a:rPr lang="en-US" sz="2800" b="1" dirty="0">
                <a:solidFill>
                  <a:schemeClr val="bg1"/>
                </a:solidFill>
                <a:cs typeface="Arial" pitchFamily="34" charset="0"/>
                <a:sym typeface="Wingdings" pitchFamily="2" charset="2"/>
              </a:rPr>
              <a:t>May not be a simple dichotomy of lumping </a:t>
            </a:r>
            <a:r>
              <a:rPr lang="en-US" sz="2800" b="1" u="sng" dirty="0">
                <a:solidFill>
                  <a:schemeClr val="bg1"/>
                </a:solidFill>
                <a:cs typeface="Arial" pitchFamily="34" charset="0"/>
                <a:sym typeface="Wingdings" pitchFamily="2" charset="2"/>
              </a:rPr>
              <a:t>or</a:t>
            </a:r>
            <a:r>
              <a:rPr lang="en-US" sz="2800" b="1" dirty="0">
                <a:solidFill>
                  <a:schemeClr val="bg1"/>
                </a:solidFill>
                <a:cs typeface="Arial" pitchFamily="34" charset="0"/>
                <a:sym typeface="Wingdings" pitchFamily="2" charset="2"/>
              </a:rPr>
              <a:t> splitting but rather how to split and lump -- by  </a:t>
            </a:r>
            <a:r>
              <a:rPr lang="en-US" sz="2800" b="1" dirty="0">
                <a:solidFill>
                  <a:srgbClr val="FFFF00"/>
                </a:solidFill>
                <a:cs typeface="Arial" pitchFamily="34" charset="0"/>
                <a:sym typeface="Wingdings" pitchFamily="2" charset="2"/>
              </a:rPr>
              <a:t>Genotypes, Phenotypes, and </a:t>
            </a:r>
            <a:r>
              <a:rPr lang="en-US" sz="2800" b="1" dirty="0" err="1">
                <a:solidFill>
                  <a:srgbClr val="FFFF00"/>
                </a:solidFill>
                <a:cs typeface="Arial" pitchFamily="34" charset="0"/>
                <a:sym typeface="Wingdings" pitchFamily="2" charset="2"/>
              </a:rPr>
              <a:t>Psychotypes</a:t>
            </a:r>
            <a:r>
              <a:rPr lang="en-US" sz="2800" b="1" dirty="0">
                <a:solidFill>
                  <a:srgbClr val="FFFF00"/>
                </a:solidFill>
                <a:cs typeface="Arial" pitchFamily="34" charset="0"/>
                <a:sym typeface="Wingdings" pitchFamily="2" charset="2"/>
              </a:rPr>
              <a:t> vs. traditional </a:t>
            </a:r>
            <a:r>
              <a:rPr lang="en-US" sz="2800" b="1" dirty="0" smtClean="0">
                <a:solidFill>
                  <a:srgbClr val="FFFF00"/>
                </a:solidFill>
                <a:cs typeface="Arial" pitchFamily="34" charset="0"/>
                <a:sym typeface="Wingdings" pitchFamily="2" charset="2"/>
              </a:rPr>
              <a:t>biologically-based diagnosis </a:t>
            </a:r>
            <a:r>
              <a:rPr lang="en-US" sz="2800" b="1" dirty="0">
                <a:solidFill>
                  <a:srgbClr val="FFFF00"/>
                </a:solidFill>
                <a:cs typeface="Arial" pitchFamily="34" charset="0"/>
                <a:sym typeface="Wingdings" pitchFamily="2" charset="2"/>
              </a:rPr>
              <a:t>(</a:t>
            </a:r>
            <a:r>
              <a:rPr lang="en-US" sz="2800" b="1" dirty="0" err="1">
                <a:solidFill>
                  <a:srgbClr val="FFFF00"/>
                </a:solidFill>
                <a:cs typeface="Arial" pitchFamily="34" charset="0"/>
                <a:sym typeface="Wingdings" pitchFamily="2" charset="2"/>
              </a:rPr>
              <a:t>eg</a:t>
            </a:r>
            <a:r>
              <a:rPr lang="en-US" sz="2800" b="1" dirty="0">
                <a:solidFill>
                  <a:srgbClr val="FFFF00"/>
                </a:solidFill>
                <a:cs typeface="Arial" pitchFamily="34" charset="0"/>
                <a:sym typeface="Wingdings" pitchFamily="2" charset="2"/>
              </a:rPr>
              <a:t>, fibromyalgia, chronic low back </a:t>
            </a:r>
            <a:r>
              <a:rPr lang="en-US" sz="2800" b="1" dirty="0" smtClean="0">
                <a:solidFill>
                  <a:srgbClr val="FFFF00"/>
                </a:solidFill>
                <a:cs typeface="Arial" pitchFamily="34" charset="0"/>
                <a:sym typeface="Wingdings" pitchFamily="2" charset="2"/>
              </a:rPr>
              <a:t>pain, depression)</a:t>
            </a:r>
            <a:endParaRPr lang="en-US" sz="2800" b="1" dirty="0">
              <a:solidFill>
                <a:srgbClr val="FFFF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Text Box 2"/>
          <p:cNvSpPr txBox="1">
            <a:spLocks noChangeArrowheads="1"/>
          </p:cNvSpPr>
          <p:nvPr/>
        </p:nvSpPr>
        <p:spPr bwMode="auto">
          <a:xfrm>
            <a:off x="814388" y="311150"/>
            <a:ext cx="754856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rgbClr val="FFFF00"/>
                </a:solidFill>
                <a:cs typeface="Arial" panose="020B0604020202020204" pitchFamily="34" charset="0"/>
              </a:rPr>
              <a:t>No single treatment eliminates pain for all people with chronic pain….</a:t>
            </a:r>
          </a:p>
        </p:txBody>
      </p:sp>
      <p:sp>
        <p:nvSpPr>
          <p:cNvPr id="345091" name="Text Box 3"/>
          <p:cNvSpPr txBox="1">
            <a:spLocks noChangeArrowheads="1"/>
          </p:cNvSpPr>
          <p:nvPr/>
        </p:nvSpPr>
        <p:spPr bwMode="auto">
          <a:xfrm>
            <a:off x="323055" y="1558890"/>
            <a:ext cx="856457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chemeClr val="bg1"/>
                </a:solidFill>
              </a:rPr>
              <a:t>Thus, we should be considering combinations of treatments for chronic pain </a:t>
            </a:r>
            <a:r>
              <a:rPr lang="en-US" altLang="en-US" b="1" dirty="0" smtClean="0">
                <a:solidFill>
                  <a:schemeClr val="bg1"/>
                </a:solidFill>
              </a:rPr>
              <a:t>patients -- </a:t>
            </a:r>
            <a:r>
              <a:rPr lang="en-US" altLang="en-US" b="1" dirty="0">
                <a:solidFill>
                  <a:schemeClr val="bg1"/>
                </a:solidFill>
              </a:rPr>
              <a:t>psychological as well as pharmacological and </a:t>
            </a:r>
            <a:r>
              <a:rPr lang="en-US" altLang="en-US" b="1" dirty="0" smtClean="0">
                <a:solidFill>
                  <a:schemeClr val="bg1"/>
                </a:solidFill>
              </a:rPr>
              <a:t>physical. </a:t>
            </a: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968519" y="3451683"/>
            <a:ext cx="45592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91C8FF"/>
              </a:buClr>
            </a:pPr>
            <a:r>
              <a:rPr lang="en-US" altLang="en-US" b="1" dirty="0">
                <a:solidFill>
                  <a:schemeClr val="bg1"/>
                </a:solidFill>
              </a:rPr>
              <a:t>Sometimes 1 + 1 does = 3</a:t>
            </a:r>
          </a:p>
        </p:txBody>
      </p:sp>
      <p:sp>
        <p:nvSpPr>
          <p:cNvPr id="286725" name="Line 5"/>
          <p:cNvSpPr>
            <a:spLocks noChangeShapeType="1"/>
          </p:cNvSpPr>
          <p:nvPr/>
        </p:nvSpPr>
        <p:spPr bwMode="auto">
          <a:xfrm>
            <a:off x="414338" y="1404938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26" name="Line 5"/>
          <p:cNvSpPr>
            <a:spLocks noChangeShapeType="1"/>
          </p:cNvSpPr>
          <p:nvPr/>
        </p:nvSpPr>
        <p:spPr bwMode="auto">
          <a:xfrm>
            <a:off x="331788" y="6353175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27" name="TextBox 1"/>
          <p:cNvSpPr txBox="1">
            <a:spLocks noChangeArrowheads="1"/>
          </p:cNvSpPr>
          <p:nvPr/>
        </p:nvSpPr>
        <p:spPr bwMode="auto">
          <a:xfrm>
            <a:off x="331788" y="6430087"/>
            <a:ext cx="3916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chemeClr val="bg1"/>
                </a:solidFill>
              </a:rPr>
              <a:t>Turk DC.</a:t>
            </a:r>
            <a:r>
              <a:rPr lang="en-US" altLang="en-US" sz="1600" b="1" dirty="0">
                <a:solidFill>
                  <a:schemeClr val="bg1"/>
                </a:solidFill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</a:rPr>
              <a:t>Clin</a:t>
            </a:r>
            <a:r>
              <a:rPr lang="en-US" altLang="en-US" sz="1600" dirty="0">
                <a:solidFill>
                  <a:schemeClr val="bg1"/>
                </a:solidFill>
              </a:rPr>
              <a:t> J Pain 2001;17:281-3.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055" y="4163877"/>
            <a:ext cx="823814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chemeClr val="bg1"/>
                </a:solidFill>
              </a:rPr>
              <a:t>And these should be matched to patients taking into consideration both psychosocial (“</a:t>
            </a:r>
            <a:r>
              <a:rPr lang="en-US" altLang="en-US" sz="2800" b="1" dirty="0" err="1">
                <a:solidFill>
                  <a:schemeClr val="bg1"/>
                </a:solidFill>
              </a:rPr>
              <a:t>psychotyping</a:t>
            </a:r>
            <a:r>
              <a:rPr lang="en-US" altLang="en-US" sz="2800" b="1" dirty="0">
                <a:solidFill>
                  <a:schemeClr val="bg1"/>
                </a:solidFill>
              </a:rPr>
              <a:t>”) and </a:t>
            </a:r>
            <a:r>
              <a:rPr lang="en-US" altLang="en-US" sz="2800" b="1" dirty="0" smtClean="0">
                <a:solidFill>
                  <a:schemeClr val="bg1"/>
                </a:solidFill>
              </a:rPr>
              <a:t>biological characteristics.  </a:t>
            </a:r>
            <a:endParaRPr lang="en-US" altLang="en-US" sz="2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6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autoUpdateAnimBg="0"/>
      <p:bldP spid="34509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1761" y="1360450"/>
            <a:ext cx="6926923" cy="4604514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Demographic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Genetics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Biomedical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Mechanisms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</a:rPr>
              <a:t>Clinical presentation (</a:t>
            </a:r>
            <a:r>
              <a:rPr lang="en-US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</a:rPr>
              <a:t>eg</a:t>
            </a:r>
            <a:r>
              <a:rPr lang="en-US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</a:rPr>
              <a:t>, symptoms)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</a:rPr>
              <a:t>Etiological (actual or perceived)</a:t>
            </a:r>
            <a:r>
              <a:rPr lang="en-US" sz="2400" b="1" dirty="0" smtClean="0">
                <a:solidFill>
                  <a:schemeClr val="accent5"/>
                </a:solidFill>
                <a:latin typeface="Arial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Psychological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Response to treatment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533400" y="2133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47853" y="1070720"/>
            <a:ext cx="869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49263" y="102003"/>
            <a:ext cx="8066087" cy="9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Splitting vs. Lumping – </a:t>
            </a:r>
            <a:b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kern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Criteria for Stratifying Patients</a:t>
            </a:r>
          </a:p>
        </p:txBody>
      </p:sp>
    </p:spTree>
    <p:extLst>
      <p:ext uri="{BB962C8B-B14F-4D97-AF65-F5344CB8AC3E}">
        <p14:creationId xmlns:p14="http://schemas.microsoft.com/office/powerpoint/2010/main" val="3150045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762000" y="1392238"/>
            <a:ext cx="4724400" cy="397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  <a:spcAft>
                <a:spcPts val="1200"/>
              </a:spcAft>
            </a:pPr>
            <a:r>
              <a:rPr lang="en-US" altLang="en-US" b="1" dirty="0">
                <a:solidFill>
                  <a:schemeClr val="bg1"/>
                </a:solidFill>
              </a:rPr>
              <a:t>N = 569</a:t>
            </a:r>
          </a:p>
          <a:p>
            <a:pPr>
              <a:spcBef>
                <a:spcPct val="3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Accident at work       =    5.9%</a:t>
            </a:r>
          </a:p>
          <a:p>
            <a:pPr>
              <a:spcBef>
                <a:spcPct val="3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Accident at home      =    1.7%</a:t>
            </a:r>
          </a:p>
          <a:p>
            <a:pPr>
              <a:spcBef>
                <a:spcPct val="3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Automobile accident =  13.8%</a:t>
            </a:r>
          </a:p>
          <a:p>
            <a:pPr>
              <a:spcBef>
                <a:spcPct val="3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Following surgery     =    5.4% </a:t>
            </a:r>
          </a:p>
          <a:p>
            <a:pPr>
              <a:spcBef>
                <a:spcPct val="3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Following an illness  =    9.6%</a:t>
            </a:r>
          </a:p>
          <a:p>
            <a:pPr>
              <a:spcBef>
                <a:spcPct val="3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No identifiable cause =  39.5%</a:t>
            </a:r>
          </a:p>
          <a:p>
            <a:pPr>
              <a:spcBef>
                <a:spcPct val="30000"/>
              </a:spcBef>
            </a:pPr>
            <a:r>
              <a:rPr lang="en-US" altLang="en-US" b="1" dirty="0" smtClean="0">
                <a:solidFill>
                  <a:schemeClr val="bg1"/>
                </a:solidFill>
              </a:rPr>
              <a:t>Other (</a:t>
            </a:r>
            <a:r>
              <a:rPr lang="en-US" altLang="en-US" b="1" dirty="0" err="1" smtClean="0">
                <a:solidFill>
                  <a:schemeClr val="bg1"/>
                </a:solidFill>
              </a:rPr>
              <a:t>eg</a:t>
            </a:r>
            <a:r>
              <a:rPr lang="en-US" altLang="en-US" b="1" dirty="0" smtClean="0">
                <a:solidFill>
                  <a:schemeClr val="bg1"/>
                </a:solidFill>
              </a:rPr>
              <a:t>, stress)</a:t>
            </a:r>
            <a:r>
              <a:rPr lang="en-US" altLang="en-US" b="1" dirty="0">
                <a:solidFill>
                  <a:schemeClr val="bg1"/>
                </a:solidFill>
              </a:rPr>
              <a:t>	 </a:t>
            </a:r>
            <a:r>
              <a:rPr lang="en-US" altLang="en-US" b="1" dirty="0" smtClean="0">
                <a:solidFill>
                  <a:schemeClr val="bg1"/>
                </a:solidFill>
              </a:rPr>
              <a:t>    =  </a:t>
            </a:r>
            <a:r>
              <a:rPr lang="en-US" altLang="en-US" b="1" dirty="0">
                <a:solidFill>
                  <a:schemeClr val="bg1"/>
                </a:solidFill>
              </a:rPr>
              <a:t>21.0%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282575" y="910453"/>
            <a:ext cx="87360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80634" y="333564"/>
            <a:ext cx="61841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dirty="0" smtClean="0">
                <a:solidFill>
                  <a:srgbClr val="FFFF00"/>
                </a:solidFill>
                <a:cs typeface="Arial" panose="020B0604020202020204" pitchFamily="34" charset="0"/>
              </a:rPr>
              <a:t>FM: Attributed </a:t>
            </a:r>
            <a:r>
              <a:rPr lang="en-US" altLang="en-US" sz="2800" b="1" dirty="0">
                <a:solidFill>
                  <a:srgbClr val="FFFF00"/>
                </a:solidFill>
                <a:cs typeface="Arial" panose="020B0604020202020204" pitchFamily="34" charset="0"/>
              </a:rPr>
              <a:t>Cause of Symptoms</a:t>
            </a: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5308600" y="2376488"/>
            <a:ext cx="1233488" cy="7969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5259388" y="3532188"/>
            <a:ext cx="1262062" cy="6492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557963" y="3125788"/>
            <a:ext cx="221297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Precipitating 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event = 36.4%</a:t>
            </a:r>
          </a:p>
        </p:txBody>
      </p:sp>
      <p:sp>
        <p:nvSpPr>
          <p:cNvPr id="35848" name="TextBox 5"/>
          <p:cNvSpPr txBox="1">
            <a:spLocks noChangeArrowheads="1"/>
          </p:cNvSpPr>
          <p:nvPr/>
        </p:nvSpPr>
        <p:spPr bwMode="auto">
          <a:xfrm>
            <a:off x="138113" y="6510338"/>
            <a:ext cx="4083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chemeClr val="bg1"/>
                </a:solidFill>
              </a:rPr>
              <a:t>Robinson et al. Pain Med 2012;13:1366-76</a:t>
            </a:r>
          </a:p>
        </p:txBody>
      </p:sp>
      <p:sp>
        <p:nvSpPr>
          <p:cNvPr id="35849" name="Line 6"/>
          <p:cNvSpPr>
            <a:spLocks noChangeShapeType="1"/>
          </p:cNvSpPr>
          <p:nvPr/>
        </p:nvSpPr>
        <p:spPr bwMode="auto">
          <a:xfrm>
            <a:off x="206375" y="6472238"/>
            <a:ext cx="87344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14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3252" y="472432"/>
            <a:ext cx="7400658" cy="50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FM Patients - Background Information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217" y="2367488"/>
            <a:ext cx="8370887" cy="2895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15000"/>
              </a:spcBef>
              <a:buFont typeface="Wingdings" pitchFamily="2" charset="2"/>
              <a:buNone/>
              <a:tabLst>
                <a:tab pos="857250" algn="l"/>
                <a:tab pos="3886200" algn="l"/>
                <a:tab pos="6457950" algn="l"/>
              </a:tabLst>
            </a:pPr>
            <a:r>
              <a:rPr lang="en-US" sz="2000" dirty="0" smtClean="0">
                <a:latin typeface="Arial Rounded MT Bold" pitchFamily="34" charset="0"/>
                <a:sym typeface="Symbol" pitchFamily="18" charset="2"/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Age                             50.46 (11.97)       48.46 (10.08)</a:t>
            </a:r>
            <a:endParaRPr lang="en-U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ct val="50000"/>
              </a:spcBef>
              <a:buFont typeface="Wingdings" pitchFamily="2" charset="2"/>
              <a:buNone/>
              <a:tabLst>
                <a:tab pos="857250" algn="l"/>
                <a:tab pos="3886200" algn="l"/>
                <a:tab pos="6457950" algn="l"/>
              </a:tabLst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Sex (female)                94%                         94%</a:t>
            </a:r>
          </a:p>
          <a:p>
            <a:pPr marL="0" indent="0">
              <a:spcBef>
                <a:spcPct val="50000"/>
              </a:spcBef>
              <a:buFont typeface="Wingdings" pitchFamily="2" charset="2"/>
              <a:buNone/>
              <a:tabLst>
                <a:tab pos="857250" algn="l"/>
                <a:tab pos="3886200" algn="l"/>
                <a:tab pos="6457950" algn="l"/>
              </a:tabLst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HS. Education             81%                        93%</a:t>
            </a:r>
          </a:p>
          <a:p>
            <a:pPr marL="0" indent="0">
              <a:spcBef>
                <a:spcPct val="50000"/>
              </a:spcBef>
              <a:buFont typeface="Wingdings" pitchFamily="2" charset="2"/>
              <a:buNone/>
              <a:tabLst>
                <a:tab pos="857250" algn="l"/>
                <a:tab pos="3886200" algn="l"/>
                <a:tab pos="6457950" algn="l"/>
              </a:tabLst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Married                        57%                        66%</a:t>
            </a:r>
          </a:p>
          <a:p>
            <a:pPr marL="0" indent="0">
              <a:spcBef>
                <a:spcPct val="50000"/>
              </a:spcBef>
              <a:buFont typeface="Wingdings" pitchFamily="2" charset="2"/>
              <a:buNone/>
              <a:tabLst>
                <a:tab pos="857250" algn="l"/>
                <a:tab pos="3886200" algn="l"/>
                <a:tab pos="6457950" algn="l"/>
              </a:tabLst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Duration (mos.)        86.75 (98.23)       98.52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(92.28)</a:t>
            </a:r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1025495" y="1982625"/>
            <a:ext cx="7571575" cy="2344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278188" y="1404148"/>
            <a:ext cx="5515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</a:tabLs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baseline="0" dirty="0">
                <a:solidFill>
                  <a:srgbClr val="FFFF00"/>
                </a:solidFill>
                <a:cs typeface="Arial" pitchFamily="34" charset="0"/>
              </a:rPr>
              <a:t>Traumatic (n=46)	     Idiopathic (n=46)</a:t>
            </a: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6637338" y="5715000"/>
            <a:ext cx="170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sz="2000">
              <a:latin typeface="Times New Roman" pitchFamily="18" charset="0"/>
            </a:endParaRP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309563" y="6399213"/>
            <a:ext cx="4416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800" baseline="0" dirty="0" smtClean="0">
                <a:solidFill>
                  <a:schemeClr val="bg1"/>
                </a:solidFill>
              </a:rPr>
              <a:t>Turk et </a:t>
            </a:r>
            <a:r>
              <a:rPr lang="en-US" sz="1800" baseline="0" dirty="0">
                <a:solidFill>
                  <a:schemeClr val="bg1"/>
                </a:solidFill>
              </a:rPr>
              <a:t>al.</a:t>
            </a:r>
            <a:r>
              <a:rPr lang="en-US" sz="1800" baseline="0" dirty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baseline="0" dirty="0">
                <a:solidFill>
                  <a:schemeClr val="bg1"/>
                </a:solidFill>
              </a:rPr>
              <a:t>J </a:t>
            </a:r>
            <a:r>
              <a:rPr lang="en-US" sz="1600" baseline="0" dirty="0" err="1">
                <a:solidFill>
                  <a:schemeClr val="bg1"/>
                </a:solidFill>
              </a:rPr>
              <a:t>Rheumatol</a:t>
            </a:r>
            <a:r>
              <a:rPr lang="en-US" sz="1600" baseline="0" dirty="0">
                <a:solidFill>
                  <a:schemeClr val="bg1"/>
                </a:solidFill>
              </a:rPr>
              <a:t> 1996;23:1255-62 </a:t>
            </a:r>
          </a:p>
        </p:txBody>
      </p:sp>
      <p:sp>
        <p:nvSpPr>
          <p:cNvPr id="30729" name="Line 10"/>
          <p:cNvSpPr>
            <a:spLocks noChangeShapeType="1"/>
          </p:cNvSpPr>
          <p:nvPr/>
        </p:nvSpPr>
        <p:spPr bwMode="auto">
          <a:xfrm>
            <a:off x="728663" y="1169988"/>
            <a:ext cx="75898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6"/>
          <p:cNvSpPr>
            <a:spLocks noChangeShapeType="1"/>
          </p:cNvSpPr>
          <p:nvPr/>
        </p:nvSpPr>
        <p:spPr bwMode="auto">
          <a:xfrm>
            <a:off x="309563" y="6373625"/>
            <a:ext cx="87344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01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5013"/>
            <a:ext cx="8229600" cy="860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Biomedical and Psychosocial Findings by Onset in FM Patients</a:t>
            </a:r>
          </a:p>
        </p:txBody>
      </p:sp>
      <p:graphicFrame>
        <p:nvGraphicFramePr>
          <p:cNvPr id="31747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95300" y="1614488"/>
          <a:ext cx="3667125" cy="422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" name="Chart" r:id="rId3" imgW="3676682" imgH="4238638" progId="MSGraph.Chart.8">
                  <p:embed followColorScheme="full"/>
                </p:oleObj>
              </mc:Choice>
              <mc:Fallback>
                <p:oleObj name="Chart" r:id="rId3" imgW="3676682" imgH="423863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614488"/>
                        <a:ext cx="3667125" cy="422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572000" y="1614488"/>
          <a:ext cx="4405313" cy="422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Chart" r:id="rId5" imgW="4419574" imgH="4238638" progId="MSGraph.Chart.8">
                  <p:embed followColorScheme="full"/>
                </p:oleObj>
              </mc:Choice>
              <mc:Fallback>
                <p:oleObj name="Chart" r:id="rId5" imgW="4419574" imgH="423863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14488"/>
                        <a:ext cx="4405313" cy="422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5"/>
          <p:cNvSpPr txBox="1">
            <a:spLocks noChangeArrowheads="1"/>
          </p:cNvSpPr>
          <p:nvPr/>
        </p:nvSpPr>
        <p:spPr bwMode="auto">
          <a:xfrm rot="-5400000">
            <a:off x="-975518" y="3302794"/>
            <a:ext cx="2774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Mean MEDICS T-Scores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 rot="-5400000">
            <a:off x="3593307" y="3302793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Mean Scores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833563" y="5556250"/>
            <a:ext cx="1403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Biomedical</a:t>
            </a:r>
            <a:br>
              <a:rPr lang="en-US" sz="1800" b="1" baseline="0">
                <a:solidFill>
                  <a:schemeClr val="bg1"/>
                </a:solidFill>
              </a:rPr>
            </a:br>
            <a:r>
              <a:rPr lang="en-US" sz="1800" b="1" baseline="0">
                <a:solidFill>
                  <a:schemeClr val="bg1"/>
                </a:solidFill>
              </a:rPr>
              <a:t>Findings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184775" y="5556250"/>
            <a:ext cx="1073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Pain</a:t>
            </a:r>
            <a:br>
              <a:rPr lang="en-US" sz="1800" b="1" baseline="0">
                <a:solidFill>
                  <a:schemeClr val="bg1"/>
                </a:solidFill>
              </a:rPr>
            </a:br>
            <a:r>
              <a:rPr lang="en-US" sz="1800" b="1" baseline="0">
                <a:solidFill>
                  <a:schemeClr val="bg1"/>
                </a:solidFill>
              </a:rPr>
              <a:t>Severity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6253163" y="5527675"/>
            <a:ext cx="149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Interference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7713663" y="5556250"/>
            <a:ext cx="1149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Affective</a:t>
            </a:r>
            <a:br>
              <a:rPr lang="en-US" sz="1800" b="1" baseline="0">
                <a:solidFill>
                  <a:schemeClr val="bg1"/>
                </a:solidFill>
              </a:rPr>
            </a:br>
            <a:r>
              <a:rPr lang="en-US" sz="1800" b="1" baseline="0">
                <a:solidFill>
                  <a:schemeClr val="bg1"/>
                </a:solidFill>
              </a:rPr>
              <a:t>Distress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2311400" y="2028825"/>
            <a:ext cx="538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>
                <a:solidFill>
                  <a:schemeClr val="bg1"/>
                </a:solidFill>
              </a:rPr>
              <a:t>NS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6408738" y="1981200"/>
            <a:ext cx="113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 dirty="0">
                <a:solidFill>
                  <a:schemeClr val="bg1"/>
                </a:solidFill>
              </a:rPr>
              <a:t>Ps&lt;0.05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003550" y="1449388"/>
            <a:ext cx="127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Traumatic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859338" y="1449388"/>
            <a:ext cx="1263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Idiopathic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4686300" y="1541463"/>
            <a:ext cx="182563" cy="182562"/>
          </a:xfrm>
          <a:prstGeom prst="rect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2828925" y="1541463"/>
            <a:ext cx="182563" cy="182562"/>
          </a:xfrm>
          <a:prstGeom prst="rect">
            <a:avLst/>
          </a:prstGeom>
          <a:gradFill rotWithShape="1">
            <a:gsLst>
              <a:gs pos="0">
                <a:srgbClr val="2F7676"/>
              </a:gs>
              <a:gs pos="50000">
                <a:srgbClr val="66FFFF"/>
              </a:gs>
              <a:gs pos="100000">
                <a:srgbClr val="2F767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8"/>
          <p:cNvSpPr>
            <a:spLocks noChangeShapeType="1"/>
          </p:cNvSpPr>
          <p:nvPr/>
        </p:nvSpPr>
        <p:spPr bwMode="auto">
          <a:xfrm>
            <a:off x="414338" y="1237550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9"/>
          <p:cNvSpPr txBox="1">
            <a:spLocks noChangeArrowheads="1"/>
          </p:cNvSpPr>
          <p:nvPr/>
        </p:nvSpPr>
        <p:spPr bwMode="auto">
          <a:xfrm>
            <a:off x="95250" y="6508750"/>
            <a:ext cx="4416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 smtClean="0">
                <a:solidFill>
                  <a:schemeClr val="bg1"/>
                </a:solidFill>
              </a:rPr>
              <a:t>Turk </a:t>
            </a:r>
            <a:r>
              <a:rPr lang="en-US" sz="1600" baseline="0" dirty="0">
                <a:solidFill>
                  <a:schemeClr val="bg1"/>
                </a:solidFill>
              </a:rPr>
              <a:t>et al.</a:t>
            </a:r>
            <a:r>
              <a:rPr lang="en-US" sz="1600" baseline="0" dirty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sz="1600" baseline="0" dirty="0">
                <a:solidFill>
                  <a:schemeClr val="bg1"/>
                </a:solidFill>
              </a:rPr>
              <a:t>J </a:t>
            </a:r>
            <a:r>
              <a:rPr lang="en-US" sz="1600" baseline="0" dirty="0" err="1">
                <a:solidFill>
                  <a:schemeClr val="bg1"/>
                </a:solidFill>
              </a:rPr>
              <a:t>Rheumatol</a:t>
            </a:r>
            <a:r>
              <a:rPr lang="en-US" sz="1600" baseline="0" dirty="0">
                <a:solidFill>
                  <a:schemeClr val="bg1"/>
                </a:solidFill>
              </a:rPr>
              <a:t> 1996;23:1255-62 </a:t>
            </a:r>
          </a:p>
        </p:txBody>
      </p:sp>
      <p:sp>
        <p:nvSpPr>
          <p:cNvPr id="31763" name="Text Box 20"/>
          <p:cNvSpPr txBox="1">
            <a:spLocks noChangeArrowheads="1"/>
          </p:cNvSpPr>
          <p:nvPr/>
        </p:nvSpPr>
        <p:spPr bwMode="auto">
          <a:xfrm>
            <a:off x="5394325" y="6097588"/>
            <a:ext cx="294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baseline="0">
                <a:solidFill>
                  <a:schemeClr val="bg1"/>
                </a:solidFill>
              </a:rPr>
              <a:t>0=none, 6 = Extremely</a:t>
            </a:r>
            <a:r>
              <a:rPr lang="en-US" baseline="0"/>
              <a:t> </a:t>
            </a:r>
          </a:p>
        </p:txBody>
      </p:sp>
      <p:sp>
        <p:nvSpPr>
          <p:cNvPr id="31764" name="Line 6"/>
          <p:cNvSpPr>
            <a:spLocks noChangeShapeType="1"/>
          </p:cNvSpPr>
          <p:nvPr/>
        </p:nvSpPr>
        <p:spPr bwMode="auto">
          <a:xfrm>
            <a:off x="144463" y="6534150"/>
            <a:ext cx="87344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759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3050" y="307400"/>
            <a:ext cx="7485063" cy="946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Observed Physical Function and Perceived Disability by Pain Onset</a:t>
            </a:r>
          </a:p>
        </p:txBody>
      </p:sp>
      <p:graphicFrame>
        <p:nvGraphicFramePr>
          <p:cNvPr id="182275" name="Object 3"/>
          <p:cNvGraphicFramePr>
            <a:graphicFrameLocks noGrp="1"/>
          </p:cNvGraphicFramePr>
          <p:nvPr>
            <p:ph idx="1"/>
          </p:nvPr>
        </p:nvGraphicFramePr>
        <p:xfrm>
          <a:off x="601663" y="2000250"/>
          <a:ext cx="3400425" cy="411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Chart" r:id="rId3" imgW="3829146" imgH="4114839" progId="MSGraph.Chart.8">
                  <p:embed followColorScheme="full"/>
                </p:oleObj>
              </mc:Choice>
              <mc:Fallback>
                <p:oleObj name="Chart" r:id="rId3" imgW="3829146" imgH="4114839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2000250"/>
                        <a:ext cx="3400425" cy="411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76" name="Object 4"/>
          <p:cNvGraphicFramePr>
            <a:graphicFrameLocks/>
          </p:cNvGraphicFramePr>
          <p:nvPr/>
        </p:nvGraphicFramePr>
        <p:xfrm>
          <a:off x="4402138" y="2057400"/>
          <a:ext cx="3400425" cy="411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Chart" r:id="rId5" imgW="3829146" imgH="4114839" progId="MSGraph.Chart.8">
                  <p:embed followColorScheme="full"/>
                </p:oleObj>
              </mc:Choice>
              <mc:Fallback>
                <p:oleObj name="Chart" r:id="rId5" imgW="3829146" imgH="4114839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2138" y="2057400"/>
                        <a:ext cx="3400425" cy="411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1363663" y="5626100"/>
            <a:ext cx="2381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 baseline="0" dirty="0">
                <a:solidFill>
                  <a:schemeClr val="bg1"/>
                </a:solidFill>
              </a:rPr>
              <a:t>Physical Function</a:t>
            </a: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5038725" y="5608638"/>
            <a:ext cx="2781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2000" b="1" baseline="0" dirty="0">
                <a:solidFill>
                  <a:schemeClr val="bg1"/>
                </a:solidFill>
              </a:rPr>
              <a:t>Perceived Disability</a:t>
            </a: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6557963" y="2879725"/>
            <a:ext cx="1004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 baseline="0" dirty="0">
                <a:solidFill>
                  <a:schemeClr val="bg1"/>
                </a:solidFill>
              </a:rPr>
              <a:t>P&lt;0.05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79388" y="6501450"/>
            <a:ext cx="35480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baseline="0" dirty="0" smtClean="0">
                <a:solidFill>
                  <a:schemeClr val="bg1"/>
                </a:solidFill>
              </a:rPr>
              <a:t>Turk </a:t>
            </a:r>
            <a:r>
              <a:rPr lang="en-US" sz="1600" baseline="0" dirty="0">
                <a:solidFill>
                  <a:schemeClr val="bg1"/>
                </a:solidFill>
              </a:rPr>
              <a:t>et al. Pain 1996;68:423-30</a:t>
            </a:r>
          </a:p>
        </p:txBody>
      </p:sp>
      <p:sp>
        <p:nvSpPr>
          <p:cNvPr id="182281" name="Text Box 9"/>
          <p:cNvSpPr txBox="1">
            <a:spLocks noChangeArrowheads="1"/>
          </p:cNvSpPr>
          <p:nvPr/>
        </p:nvSpPr>
        <p:spPr bwMode="auto">
          <a:xfrm>
            <a:off x="2160588" y="2525713"/>
            <a:ext cx="538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baseline="0">
                <a:solidFill>
                  <a:schemeClr val="bg1"/>
                </a:solidFill>
              </a:rPr>
              <a:t>NS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414338" y="1332800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2828925" y="1779588"/>
            <a:ext cx="182563" cy="182562"/>
          </a:xfrm>
          <a:prstGeom prst="rect">
            <a:avLst/>
          </a:prstGeom>
          <a:gradFill rotWithShape="1">
            <a:gsLst>
              <a:gs pos="0">
                <a:srgbClr val="2F7676"/>
              </a:gs>
              <a:gs pos="50000">
                <a:srgbClr val="66FFFF"/>
              </a:gs>
              <a:gs pos="100000">
                <a:srgbClr val="2F767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003550" y="1687513"/>
            <a:ext cx="127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Traumatic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4686300" y="1779588"/>
            <a:ext cx="182563" cy="182562"/>
          </a:xfrm>
          <a:prstGeom prst="rect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859338" y="1697038"/>
            <a:ext cx="1263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Idiopathic</a:t>
            </a:r>
          </a:p>
        </p:txBody>
      </p:sp>
      <p:sp>
        <p:nvSpPr>
          <p:cNvPr id="32783" name="Line 6"/>
          <p:cNvSpPr>
            <a:spLocks noChangeShapeType="1"/>
          </p:cNvSpPr>
          <p:nvPr/>
        </p:nvSpPr>
        <p:spPr bwMode="auto">
          <a:xfrm>
            <a:off x="206375" y="6472113"/>
            <a:ext cx="87344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16200000">
            <a:off x="4439874" y="3387606"/>
            <a:ext cx="61556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PDI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8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82275" grpId="0" uiExpand="1" bld="series"/>
      <p:bldOleChart spid="182276" grpId="0" uiExpand="1" bld="series"/>
      <p:bldP spid="182277" grpId="0" autoUpdateAnimBg="0"/>
      <p:bldP spid="182278" grpId="0" autoUpdateAnimBg="0"/>
      <p:bldP spid="182279" grpId="0" autoUpdateAnimBg="0"/>
      <p:bldP spid="18228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19" y="460294"/>
            <a:ext cx="8229600" cy="447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Previous Treatments</a:t>
            </a:r>
          </a:p>
        </p:txBody>
      </p:sp>
      <p:graphicFrame>
        <p:nvGraphicFramePr>
          <p:cNvPr id="33795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95313" y="1541463"/>
          <a:ext cx="7862887" cy="456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Chart" r:id="rId3" imgW="7867695" imgH="4571923" progId="MSGraph.Chart.8">
                  <p:embed followColorScheme="full"/>
                </p:oleObj>
              </mc:Choice>
              <mc:Fallback>
                <p:oleObj name="Chart" r:id="rId3" imgW="7867695" imgH="457192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1541463"/>
                        <a:ext cx="7862887" cy="456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254125" y="5483225"/>
            <a:ext cx="1809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000" b="1" baseline="0">
                <a:solidFill>
                  <a:schemeClr val="bg1"/>
                </a:solidFill>
              </a:rPr>
              <a:t>Nerve Blocks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259138" y="5360988"/>
            <a:ext cx="1214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000" b="1" baseline="0">
                <a:solidFill>
                  <a:schemeClr val="bg1"/>
                </a:solidFill>
              </a:rPr>
              <a:t>Physical</a:t>
            </a:r>
            <a:br>
              <a:rPr lang="en-US" sz="2000" b="1" baseline="0">
                <a:solidFill>
                  <a:schemeClr val="bg1"/>
                </a:solidFill>
              </a:rPr>
            </a:br>
            <a:r>
              <a:rPr lang="en-US" sz="2000" b="1" baseline="0">
                <a:solidFill>
                  <a:schemeClr val="bg1"/>
                </a:solidFill>
              </a:rPr>
              <a:t>Therapy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233988" y="5483225"/>
            <a:ext cx="863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000" b="1" baseline="0">
                <a:solidFill>
                  <a:schemeClr val="bg1"/>
                </a:solidFill>
              </a:rPr>
              <a:t>TENS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873875" y="5483225"/>
            <a:ext cx="1128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000" b="1" baseline="0">
                <a:solidFill>
                  <a:schemeClr val="bg1"/>
                </a:solidFill>
              </a:rPr>
              <a:t>Opioids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806825" y="1455738"/>
            <a:ext cx="1530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 baseline="0" dirty="0">
                <a:solidFill>
                  <a:schemeClr val="bg1"/>
                </a:solidFill>
              </a:rPr>
              <a:t>All Ps&lt;0.05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 rot="-5400000">
            <a:off x="-721518" y="3151981"/>
            <a:ext cx="2266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800" b="1" baseline="0">
                <a:solidFill>
                  <a:schemeClr val="bg1"/>
                </a:solidFill>
              </a:rPr>
              <a:t>Percent Prescribed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33600" y="6547165"/>
            <a:ext cx="3108928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 sz="2400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600" baseline="0" dirty="0" smtClean="0">
                <a:solidFill>
                  <a:schemeClr val="bg1"/>
                </a:solidFill>
                <a:cs typeface="Times New Roman" pitchFamily="18" charset="0"/>
              </a:rPr>
              <a:t>Turk </a:t>
            </a:r>
            <a:r>
              <a:rPr lang="en-US" sz="1600" baseline="0" dirty="0">
                <a:solidFill>
                  <a:schemeClr val="bg1"/>
                </a:solidFill>
                <a:cs typeface="Times New Roman" pitchFamily="18" charset="0"/>
              </a:rPr>
              <a:t>et al. Pain 1996;68:428-30</a:t>
            </a:r>
            <a:endParaRPr lang="en-US" sz="1600" b="1" baseline="0" dirty="0">
              <a:solidFill>
                <a:schemeClr val="bg1"/>
              </a:solidFill>
            </a:endParaRPr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414338" y="1040246"/>
            <a:ext cx="83359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6"/>
          <p:cNvSpPr>
            <a:spLocks noChangeShapeType="1"/>
          </p:cNvSpPr>
          <p:nvPr/>
        </p:nvSpPr>
        <p:spPr bwMode="auto">
          <a:xfrm>
            <a:off x="206375" y="6483988"/>
            <a:ext cx="87344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760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helangelo quote slid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Michelangelo quote slide</Template>
  <TotalTime>804</TotalTime>
  <Words>1698</Words>
  <Application>Microsoft Office PowerPoint</Application>
  <PresentationFormat>On-screen Show (4:3)</PresentationFormat>
  <Paragraphs>525</Paragraphs>
  <Slides>35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Arial Rounded MT Bold</vt:lpstr>
      <vt:lpstr>Monotype Sorts</vt:lpstr>
      <vt:lpstr>Symbol</vt:lpstr>
      <vt:lpstr>Times New Roman</vt:lpstr>
      <vt:lpstr>Times Roman</vt:lpstr>
      <vt:lpstr>Wingdings</vt:lpstr>
      <vt:lpstr>Michelangelo quote slide</vt:lpstr>
      <vt:lpstr>Chart</vt:lpstr>
      <vt:lpstr>PowerPoint Presentation</vt:lpstr>
      <vt:lpstr>PowerPoint Presentation</vt:lpstr>
      <vt:lpstr>Splitting vs. Lumping –  Criteria for Stratifying Patients</vt:lpstr>
      <vt:lpstr>PowerPoint Presentation</vt:lpstr>
      <vt:lpstr>PowerPoint Presentation</vt:lpstr>
      <vt:lpstr>FM Patients - Background Information</vt:lpstr>
      <vt:lpstr>Biomedical and Psychosocial Findings by Onset in FM Patients</vt:lpstr>
      <vt:lpstr>Observed Physical Function and Perceived Disability by Pain Onset</vt:lpstr>
      <vt:lpstr>Previous Treatments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“Psychotyping” -- Unique Characteristics of Subgroups of Chronic Pain Patients Based on Adaptation </vt:lpstr>
      <vt:lpstr>MPI Profile Distributions</vt:lpstr>
      <vt:lpstr>External Validation of MPI Clusters, TMD – Physical Examination</vt:lpstr>
      <vt:lpstr>Observed Physical Functioning  of Chronic Pain Patients by MPI Subgroups</vt:lpstr>
      <vt:lpstr>PowerPoint Presentation</vt:lpstr>
      <vt:lpstr>PowerPoint Presentation</vt:lpstr>
      <vt:lpstr>Treatments for  FM:  Pharmacological</vt:lpstr>
      <vt:lpstr>Comparison of Medications for FM</vt:lpstr>
      <vt:lpstr>PowerPoint Presentation</vt:lpstr>
      <vt:lpstr>Treatments for  FM:  Non-Pharmacological</vt:lpstr>
      <vt:lpstr>Effects of Nonpharmacological Treatments -  Average Expected Reduction in Pain Intensity </vt:lpstr>
      <vt:lpstr>Treatment Protocol </vt:lpstr>
      <vt:lpstr>Change in the MPI Profiles Post-treatment</vt:lpstr>
      <vt:lpstr>PowerPoint Presentation</vt:lpstr>
      <vt:lpstr>PowerPoint Presentation</vt:lpstr>
      <vt:lpstr>Longitudinal vs. Cross-sectional Perspective</vt:lpstr>
      <vt:lpstr>PowerPoint Presentation</vt:lpstr>
      <vt:lpstr>Arguments That Support Splitting or “Typing” (Geno, Pheno, Psycho)</vt:lpstr>
      <vt:lpstr>How to Split and Lump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Turk</dc:creator>
  <cp:lastModifiedBy>Dennis C. Turk</cp:lastModifiedBy>
  <cp:revision>82</cp:revision>
  <cp:lastPrinted>2016-06-01T16:28:32Z</cp:lastPrinted>
  <dcterms:created xsi:type="dcterms:W3CDTF">2012-11-06T22:25:46Z</dcterms:created>
  <dcterms:modified xsi:type="dcterms:W3CDTF">2016-07-01T16:45:19Z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TC011799931033</vt:lpwstr>
  </property>
</Properties>
</file>