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18" r:id="rId3"/>
    <p:sldId id="288" r:id="rId4"/>
    <p:sldId id="319" r:id="rId5"/>
    <p:sldId id="320" r:id="rId6"/>
    <p:sldId id="258" r:id="rId7"/>
    <p:sldId id="277" r:id="rId8"/>
    <p:sldId id="278" r:id="rId9"/>
    <p:sldId id="270" r:id="rId10"/>
    <p:sldId id="279" r:id="rId11"/>
    <p:sldId id="265" r:id="rId12"/>
    <p:sldId id="266" r:id="rId13"/>
    <p:sldId id="271" r:id="rId14"/>
    <p:sldId id="303" r:id="rId15"/>
    <p:sldId id="331" r:id="rId16"/>
    <p:sldId id="311" r:id="rId17"/>
    <p:sldId id="259" r:id="rId18"/>
    <p:sldId id="299" r:id="rId19"/>
    <p:sldId id="310" r:id="rId20"/>
    <p:sldId id="306" r:id="rId21"/>
    <p:sldId id="302" r:id="rId22"/>
    <p:sldId id="327" r:id="rId23"/>
    <p:sldId id="332" r:id="rId24"/>
    <p:sldId id="297" r:id="rId25"/>
    <p:sldId id="315" r:id="rId26"/>
    <p:sldId id="285" r:id="rId27"/>
    <p:sldId id="329" r:id="rId28"/>
    <p:sldId id="294" r:id="rId29"/>
    <p:sldId id="286" r:id="rId30"/>
    <p:sldId id="328" r:id="rId31"/>
    <p:sldId id="298" r:id="rId32"/>
    <p:sldId id="305" r:id="rId33"/>
    <p:sldId id="314" r:id="rId34"/>
    <p:sldId id="334" r:id="rId35"/>
    <p:sldId id="307" r:id="rId36"/>
    <p:sldId id="292" r:id="rId37"/>
    <p:sldId id="316" r:id="rId38"/>
    <p:sldId id="287" r:id="rId39"/>
    <p:sldId id="333" r:id="rId40"/>
    <p:sldId id="280" r:id="rId41"/>
    <p:sldId id="281" r:id="rId42"/>
    <p:sldId id="284" r:id="rId43"/>
    <p:sldId id="317" r:id="rId44"/>
    <p:sldId id="295" r:id="rId45"/>
    <p:sldId id="31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3ABF45-EAD2-4696-9985-65107D5BBE1B}">
          <p14:sldIdLst>
            <p14:sldId id="256"/>
            <p14:sldId id="318"/>
            <p14:sldId id="288"/>
            <p14:sldId id="319"/>
            <p14:sldId id="320"/>
            <p14:sldId id="258"/>
            <p14:sldId id="277"/>
            <p14:sldId id="278"/>
            <p14:sldId id="270"/>
            <p14:sldId id="279"/>
            <p14:sldId id="265"/>
            <p14:sldId id="266"/>
            <p14:sldId id="271"/>
            <p14:sldId id="303"/>
            <p14:sldId id="331"/>
            <p14:sldId id="311"/>
            <p14:sldId id="259"/>
            <p14:sldId id="299"/>
            <p14:sldId id="310"/>
            <p14:sldId id="306"/>
            <p14:sldId id="302"/>
            <p14:sldId id="327"/>
            <p14:sldId id="332"/>
            <p14:sldId id="297"/>
            <p14:sldId id="315"/>
            <p14:sldId id="285"/>
            <p14:sldId id="329"/>
            <p14:sldId id="294"/>
            <p14:sldId id="286"/>
            <p14:sldId id="328"/>
            <p14:sldId id="298"/>
            <p14:sldId id="305"/>
            <p14:sldId id="314"/>
            <p14:sldId id="334"/>
            <p14:sldId id="307"/>
            <p14:sldId id="292"/>
            <p14:sldId id="316"/>
            <p14:sldId id="287"/>
            <p14:sldId id="333"/>
            <p14:sldId id="280"/>
            <p14:sldId id="281"/>
          </p14:sldIdLst>
        </p14:section>
        <p14:section name="Untitled Section" id="{EC73D3BC-2B00-44A8-9037-27C4D5E652AE}">
          <p14:sldIdLst>
            <p14:sldId id="284"/>
            <p14:sldId id="317"/>
            <p14:sldId id="295"/>
            <p14:sldId id="31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961" autoAdjust="0"/>
  </p:normalViewPr>
  <p:slideViewPr>
    <p:cSldViewPr>
      <p:cViewPr>
        <p:scale>
          <a:sx n="70" d="100"/>
          <a:sy n="70" d="100"/>
        </p:scale>
        <p:origin x="-1302" y="-72"/>
      </p:cViewPr>
      <p:guideLst>
        <p:guide orient="horz" pos="2160"/>
        <p:guide pos="2880"/>
      </p:guideLst>
    </p:cSldViewPr>
  </p:slideViewPr>
  <p:outlineViewPr>
    <p:cViewPr>
      <p:scale>
        <a:sx n="33" d="100"/>
        <a:sy n="33" d="100"/>
      </p:scale>
      <p:origin x="0" y="-6804"/>
    </p:cViewPr>
  </p:outlineViewPr>
  <p:notesTextViewPr>
    <p:cViewPr>
      <p:scale>
        <a:sx n="125" d="100"/>
        <a:sy n="125" d="100"/>
      </p:scale>
      <p:origin x="0" y="0"/>
    </p:cViewPr>
  </p:notesTextViewPr>
  <p:sorterViewPr>
    <p:cViewPr varScale="1">
      <p:scale>
        <a:sx n="100" d="100"/>
        <a:sy n="100" d="100"/>
      </p:scale>
      <p:origin x="0" y="10272"/>
    </p:cViewPr>
  </p:sorterViewPr>
  <p:notesViewPr>
    <p:cSldViewPr>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84301-203F-466F-8C0C-10B91BA59609}" type="datetimeFigureOut">
              <a:rPr lang="en-US" smtClean="0"/>
              <a:t>6/4/2016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95AAF-CE8A-4107-B333-35E0E677580E}" type="slidenum">
              <a:rPr lang="en-US" smtClean="0"/>
              <a:t>‹#›</a:t>
            </a:fld>
            <a:endParaRPr lang="en-US"/>
          </a:p>
        </p:txBody>
      </p:sp>
    </p:spTree>
    <p:extLst>
      <p:ext uri="{BB962C8B-B14F-4D97-AF65-F5344CB8AC3E}">
        <p14:creationId xmlns:p14="http://schemas.microsoft.com/office/powerpoint/2010/main" val="3807301338"/>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bi.nlm.nih.gov/pmc/articles/PMC2964993/#B15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painmedicine.oxfordjournals.org/content/16/1/168.long#F3"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painmedicine.oxfordjournals.org/content/16/1/168.long#F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topics.sciencedirect.com/topics/page/Midbrain" TargetMode="External"/><Relationship Id="rId13" Type="http://schemas.openxmlformats.org/officeDocument/2006/relationships/hyperlink" Target="http://topics.sciencedirect.com/topics/page/Analgesic" TargetMode="External"/><Relationship Id="rId3" Type="http://schemas.openxmlformats.org/officeDocument/2006/relationships/hyperlink" Target="http://topics.sciencedirect.com/topics/page/Brainstem" TargetMode="External"/><Relationship Id="rId7" Type="http://schemas.openxmlformats.org/officeDocument/2006/relationships/hyperlink" Target="http://topics.sciencedirect.com/topics/page/Pons" TargetMode="External"/><Relationship Id="rId12" Type="http://schemas.openxmlformats.org/officeDocument/2006/relationships/hyperlink" Target="http://topics.sciencedirect.com/topics/page/Medulla_oblongata"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topics.sciencedirect.com/topics/page/Zona_reticularis" TargetMode="External"/><Relationship Id="rId11" Type="http://schemas.openxmlformats.org/officeDocument/2006/relationships/hyperlink" Target="http://topics.sciencedirect.com/topics/page/Myelin" TargetMode="External"/><Relationship Id="rId5" Type="http://schemas.openxmlformats.org/officeDocument/2006/relationships/hyperlink" Target="http://topics.sciencedirect.com/topics/page/Spinal_trigeminal_nucleus" TargetMode="External"/><Relationship Id="rId10" Type="http://schemas.openxmlformats.org/officeDocument/2006/relationships/hyperlink" Target="http://topics.sciencedirect.com/topics/page/Substantia_nigra" TargetMode="External"/><Relationship Id="rId4" Type="http://schemas.openxmlformats.org/officeDocument/2006/relationships/hyperlink" Target="http://topics.sciencedirect.com/topics/page/False_discovery_rate" TargetMode="External"/><Relationship Id="rId9" Type="http://schemas.openxmlformats.org/officeDocument/2006/relationships/hyperlink" Target="http://topics.sciencedirect.com/topics/page/Periaqueductal_gray" TargetMode="External"/><Relationship Id="rId14" Type="http://schemas.openxmlformats.org/officeDocument/2006/relationships/hyperlink" Target="http://topics.sciencedirect.com/topics/page/Parabrachial_are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painmedicine.oxfordjournals.org/content/16/1/168.long#F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bja.oxfordjournals.org/content/113/1/148.long#ref-19"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topics.sciencedirect.com/topics/page/Apomorphine"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topics.sciencedirect.com/topics/page/Placebo"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topics.sciencedirect.com/topics/page/Nucleus_raphe_magnus" TargetMode="External"/><Relationship Id="rId3" Type="http://schemas.openxmlformats.org/officeDocument/2006/relationships/hyperlink" Target="http://topics.sciencedirect.com/topics/page/Placebo" TargetMode="External"/><Relationship Id="rId7" Type="http://schemas.openxmlformats.org/officeDocument/2006/relationships/hyperlink" Target="http://topics.sciencedirect.com/topics/page/Naloxon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topics.sciencedirect.com/topics/page/Rostral_ventromedial_medulla" TargetMode="External"/><Relationship Id="rId11" Type="http://schemas.openxmlformats.org/officeDocument/2006/relationships/hyperlink" Target="http://www.sciencedirect.com/science/article/pii/S0896627309005431#bib46" TargetMode="External"/><Relationship Id="rId5" Type="http://schemas.openxmlformats.org/officeDocument/2006/relationships/hyperlink" Target="http://topics.sciencedirect.com/topics/page/Periaqueductal_gray" TargetMode="External"/><Relationship Id="rId10" Type="http://schemas.openxmlformats.org/officeDocument/2006/relationships/hyperlink" Target="http://topics.sciencedirect.com/topics/page/Zona_reticularis" TargetMode="External"/><Relationship Id="rId4" Type="http://schemas.openxmlformats.org/officeDocument/2006/relationships/hyperlink" Target="http://topics.sciencedirect.com/topics/page/Hypothalamus" TargetMode="External"/><Relationship Id="rId9" Type="http://schemas.openxmlformats.org/officeDocument/2006/relationships/hyperlink" Target="http://topics.sciencedirect.com/topics/page/Gigantocellular_reticular_nucleu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important mechanism by which humans and animals process incoming nociceptive information is top–down modulation, either through inhibition or facilitation of the nociceptive input after tissue damage. The net outcome of this endogenous pain modulatory process, in combination with other pain-modulating processes, is a sensory perception that may range from no pain to severe pain</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1</a:t>
            </a:fld>
            <a:endParaRPr lang="en-US"/>
          </a:p>
        </p:txBody>
      </p:sp>
    </p:spTree>
    <p:extLst>
      <p:ext uri="{BB962C8B-B14F-4D97-AF65-F5344CB8AC3E}">
        <p14:creationId xmlns:p14="http://schemas.microsoft.com/office/powerpoint/2010/main" val="2648812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Nociceptive inputs enter the spinal dorsal horn through primary afferent fibers that synapse onto transmission neurons. The projection fibers ascend through the contralateral spinothalamic tract. Ascending projections target the thalamus, and collateral projections also target mesencephalic nuclei, including the </a:t>
            </a:r>
            <a:r>
              <a:rPr lang="en-US" sz="1200" b="0" i="0" kern="1200" dirty="0" err="1" smtClean="0">
                <a:solidFill>
                  <a:schemeClr val="tx1"/>
                </a:solidFill>
                <a:effectLst/>
                <a:latin typeface="+mn-lt"/>
                <a:ea typeface="+mn-ea"/>
                <a:cs typeface="+mn-cs"/>
              </a:rPr>
              <a:t>DRt</a:t>
            </a:r>
            <a:r>
              <a:rPr lang="en-US" sz="1200" b="0" i="0" kern="1200" dirty="0" smtClean="0">
                <a:solidFill>
                  <a:schemeClr val="tx1"/>
                </a:solidFill>
                <a:effectLst/>
                <a:latin typeface="+mn-lt"/>
                <a:ea typeface="+mn-ea"/>
                <a:cs typeface="+mn-cs"/>
              </a:rPr>
              <a:t>, the RVM, and the midbrain PAG. Descending projections from the </a:t>
            </a:r>
            <a:r>
              <a:rPr lang="en-US" sz="1200" b="0" i="0" kern="1200" dirty="0" err="1" smtClean="0">
                <a:solidFill>
                  <a:schemeClr val="tx1"/>
                </a:solidFill>
                <a:effectLst/>
                <a:latin typeface="+mn-lt"/>
                <a:ea typeface="+mn-ea"/>
                <a:cs typeface="+mn-cs"/>
              </a:rPr>
              <a:t>DRt</a:t>
            </a:r>
            <a:r>
              <a:rPr lang="en-US" sz="1200" b="0" i="0" kern="1200" dirty="0" smtClean="0">
                <a:solidFill>
                  <a:schemeClr val="tx1"/>
                </a:solidFill>
                <a:effectLst/>
                <a:latin typeface="+mn-lt"/>
                <a:ea typeface="+mn-ea"/>
                <a:cs typeface="+mn-cs"/>
              </a:rPr>
              <a:t> are a critical component of the DNIC pathway. Rostral projections from the thalamus target areas that include cortical sites and the amygdala. The lateral capsular part of the </a:t>
            </a:r>
            <a:r>
              <a:rPr lang="en-US" sz="1200" b="0" i="0" kern="1200" dirty="0" err="1" smtClean="0">
                <a:solidFill>
                  <a:schemeClr val="tx1"/>
                </a:solidFill>
                <a:effectLst/>
                <a:latin typeface="+mn-lt"/>
                <a:ea typeface="+mn-ea"/>
                <a:cs typeface="+mn-cs"/>
              </a:rPr>
              <a:t>CeA</a:t>
            </a:r>
            <a:r>
              <a:rPr lang="en-US" sz="1200" b="0" i="0" kern="1200" dirty="0" smtClean="0">
                <a:solidFill>
                  <a:schemeClr val="tx1"/>
                </a:solidFill>
                <a:effectLst/>
                <a:latin typeface="+mn-lt"/>
                <a:ea typeface="+mn-ea"/>
                <a:cs typeface="+mn-cs"/>
              </a:rPr>
              <a:t> (“nociceptive amygdala”) receives nociceptive inputs from the brainstem and spinal cord. Inputs from the thalamus and cortex enter through the lateral (LA) and basolateral (BLA) amygdala. The </a:t>
            </a:r>
            <a:r>
              <a:rPr lang="en-US" sz="1200" b="0" i="0" kern="1200" dirty="0" err="1" smtClean="0">
                <a:solidFill>
                  <a:schemeClr val="tx1"/>
                </a:solidFill>
                <a:effectLst/>
                <a:latin typeface="+mn-lt"/>
                <a:ea typeface="+mn-ea"/>
                <a:cs typeface="+mn-cs"/>
              </a:rPr>
              <a:t>CeA</a:t>
            </a:r>
            <a:r>
              <a:rPr lang="en-US" sz="1200" b="0" i="0" kern="1200" dirty="0" smtClean="0">
                <a:solidFill>
                  <a:schemeClr val="tx1"/>
                </a:solidFill>
                <a:effectLst/>
                <a:latin typeface="+mn-lt"/>
                <a:ea typeface="+mn-ea"/>
                <a:cs typeface="+mn-cs"/>
              </a:rPr>
              <a:t> sends outputs to cortical sites and the thalamus, in which cognitive and conscious perceptions of pain are integrated. Descending pain modulation is mediated through projections to the PAG, which also receives inputs from other sites, including the hypothalamus (data not shown), and communicates with the RVM as well as other medullary nuclei that send descending projections to the spinal dorsal horn through the DLF. The noradrenergic locus </a:t>
            </a:r>
            <a:r>
              <a:rPr lang="en-US" sz="1200" b="0" i="0" kern="1200" dirty="0" err="1" smtClean="0">
                <a:solidFill>
                  <a:schemeClr val="tx1"/>
                </a:solidFill>
                <a:effectLst/>
                <a:latin typeface="+mn-lt"/>
                <a:ea typeface="+mn-ea"/>
                <a:cs typeface="+mn-cs"/>
              </a:rPr>
              <a:t>coeruleus</a:t>
            </a:r>
            <a:r>
              <a:rPr lang="en-US" sz="1200" b="0" i="0" kern="1200" dirty="0" smtClean="0">
                <a:solidFill>
                  <a:schemeClr val="tx1"/>
                </a:solidFill>
                <a:effectLst/>
                <a:latin typeface="+mn-lt"/>
                <a:ea typeface="+mn-ea"/>
                <a:cs typeface="+mn-cs"/>
              </a:rPr>
              <a:t> (LC) receives inputs from the PAG, communicates with the RVM, and sends descending noradrenergic inhibitory projections to the spinal cord. </a:t>
            </a:r>
            <a:r>
              <a:rPr lang="en-US" sz="1200" b="0" i="0" kern="1200" dirty="0" err="1" smtClean="0">
                <a:solidFill>
                  <a:schemeClr val="tx1"/>
                </a:solidFill>
                <a:effectLst/>
                <a:latin typeface="+mn-lt"/>
                <a:ea typeface="+mn-ea"/>
                <a:cs typeface="+mn-cs"/>
              </a:rPr>
              <a:t>Antinociceptive</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pronociceptive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spinopetal</a:t>
            </a:r>
            <a:r>
              <a:rPr lang="en-US" sz="1200" b="0" i="0" kern="1200" dirty="0" smtClean="0">
                <a:solidFill>
                  <a:schemeClr val="tx1"/>
                </a:solidFill>
                <a:effectLst/>
                <a:latin typeface="+mn-lt"/>
                <a:ea typeface="+mn-ea"/>
                <a:cs typeface="+mn-cs"/>
              </a:rPr>
              <a:t> projections from the RVM positively and negatively modulate nociceptive inputs and provide for an endogenous pain regulatory system. Ascending (red) and descending (green) tracts are shown schematically. Areas labeled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–iv” in the small diagram correspond with labeled details of the larger diagram</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Descending pain inhibition from the PAG can be initiated by electrical stimulation or direct microinjection of opioids. Recent evidence also indicates a role for COX inhibitors in the PAG as well. Opioids and cannabinoids inhibit pain by enhancing the baseline firing rate of off-cells and eliminating the off-cell pause in response to nociceptive stimuli. Inhibition of on-cell activity may abolish enhanced pain states. The on-cells and off-cells might correlate with pain facilitatory (+) and inhibitory (–) neurons in the RVM, respectively. At the level of the spinal cord, opioids can inhibit transmitter release from primary afferent terminals as well as activity of pain transmission neurons. Norepinephrine (NE) release from </a:t>
            </a:r>
            <a:r>
              <a:rPr lang="en-US" sz="1200" b="0" i="0" kern="1200" dirty="0" err="1" smtClean="0">
                <a:solidFill>
                  <a:schemeClr val="tx1"/>
                </a:solidFill>
                <a:effectLst/>
                <a:latin typeface="+mn-lt"/>
                <a:ea typeface="+mn-ea"/>
                <a:cs typeface="+mn-cs"/>
              </a:rPr>
              <a:t>spinopetal</a:t>
            </a:r>
            <a:r>
              <a:rPr lang="en-US" sz="1200" b="0" i="0" kern="1200" dirty="0" smtClean="0">
                <a:solidFill>
                  <a:schemeClr val="tx1"/>
                </a:solidFill>
                <a:effectLst/>
                <a:latin typeface="+mn-lt"/>
                <a:ea typeface="+mn-ea"/>
                <a:cs typeface="+mn-cs"/>
              </a:rPr>
              <a:t> noradrenergic fibers from medullary sites also inhibits pain transmission. Tricyclic antidepressants (TCAs) and other norepinephrine reuptake inhibitors enhance the </a:t>
            </a:r>
            <a:r>
              <a:rPr lang="en-US" sz="1200" b="0" i="0" kern="1200" dirty="0" err="1" smtClean="0">
                <a:solidFill>
                  <a:schemeClr val="tx1"/>
                </a:solidFill>
                <a:effectLst/>
                <a:latin typeface="+mn-lt"/>
                <a:ea typeface="+mn-ea"/>
                <a:cs typeface="+mn-cs"/>
              </a:rPr>
              <a:t>antinociceptive</a:t>
            </a:r>
            <a:r>
              <a:rPr lang="en-US" sz="1200" b="0" i="0" kern="1200" dirty="0" smtClean="0">
                <a:solidFill>
                  <a:schemeClr val="tx1"/>
                </a:solidFill>
                <a:effectLst/>
                <a:latin typeface="+mn-lt"/>
                <a:ea typeface="+mn-ea"/>
                <a:cs typeface="+mn-cs"/>
              </a:rPr>
              <a:t> effect of opioids by increasing the availability of spinal norepinephrine (box). Areas labeled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–iii” in the small diagram correspond with labeled details of the larger diagram. α</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 α</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-adrenergic receptor; DRG, dorsal root ganglion; SNRI, serotonin/norepinephrine reuptake inhibitor; SP, substance P.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Mice deficient in dopamine β-hydroxylase that do not produce norepinephrine show a diminished </a:t>
            </a:r>
            <a:r>
              <a:rPr lang="en-US" sz="1200" b="0" i="0" kern="1200" dirty="0" err="1" smtClean="0">
                <a:solidFill>
                  <a:schemeClr val="tx1"/>
                </a:solidFill>
                <a:effectLst/>
                <a:latin typeface="+mn-lt"/>
                <a:ea typeface="+mn-ea"/>
                <a:cs typeface="+mn-cs"/>
              </a:rPr>
              <a:t>antinociceptive</a:t>
            </a:r>
            <a:r>
              <a:rPr lang="en-US" sz="1200" b="0" i="0" kern="1200" dirty="0" smtClean="0">
                <a:solidFill>
                  <a:schemeClr val="tx1"/>
                </a:solidFill>
                <a:effectLst/>
                <a:latin typeface="+mn-lt"/>
                <a:ea typeface="+mn-ea"/>
                <a:cs typeface="+mn-cs"/>
              </a:rPr>
              <a:t> effect of morphine compared with control animals, suggesting that the presence of norepinephrine, presumably released in the spinal cord, is required for the full expression of morphine </a:t>
            </a:r>
            <a:r>
              <a:rPr lang="en-US" sz="1200" b="0" i="0" kern="1200" dirty="0" err="1" smtClean="0">
                <a:solidFill>
                  <a:schemeClr val="tx1"/>
                </a:solidFill>
                <a:effectLst/>
                <a:latin typeface="+mn-lt"/>
                <a:ea typeface="+mn-ea"/>
                <a:cs typeface="+mn-cs"/>
              </a:rPr>
              <a:t>antinociception</a:t>
            </a:r>
            <a:r>
              <a:rPr lang="en-US" sz="1200" b="0" i="0" kern="1200" dirty="0" smtClean="0">
                <a:solidFill>
                  <a:schemeClr val="tx1"/>
                </a:solidFill>
                <a:effectLst/>
                <a:latin typeface="+mn-lt"/>
                <a:ea typeface="+mn-ea"/>
                <a:cs typeface="+mn-cs"/>
              </a:rPr>
              <a:t>. The dashed line represents the 50% effect, and the corresponding dose is the ED</a:t>
            </a:r>
            <a:r>
              <a:rPr lang="en-US" sz="1200" b="0" i="0" kern="1200" baseline="-25000" dirty="0" smtClean="0">
                <a:solidFill>
                  <a:schemeClr val="tx1"/>
                </a:solidFill>
                <a:effectLst/>
                <a:latin typeface="+mn-lt"/>
                <a:ea typeface="+mn-ea"/>
                <a:cs typeface="+mn-cs"/>
              </a:rPr>
              <a:t>50</a:t>
            </a:r>
            <a:r>
              <a:rPr lang="en-US" sz="1200" b="0" i="0" kern="1200" dirty="0" smtClean="0">
                <a:solidFill>
                  <a:schemeClr val="tx1"/>
                </a:solidFill>
                <a:effectLst/>
                <a:latin typeface="+mn-lt"/>
                <a:ea typeface="+mn-ea"/>
                <a:cs typeface="+mn-cs"/>
              </a:rPr>
              <a:t> (that is the dose producing a 50% effect). % MPE, percentage maximal possible effect.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0.001 compared with the control group. Error bars represent SEM. Copyright National Academy of Sciences, USA (</a:t>
            </a:r>
            <a:r>
              <a:rPr lang="en-US" sz="1200" b="0" i="0" kern="1200" dirty="0" smtClean="0">
                <a:solidFill>
                  <a:schemeClr val="tx1"/>
                </a:solidFill>
                <a:effectLst/>
                <a:latin typeface="+mn-lt"/>
                <a:ea typeface="+mn-ea"/>
                <a:cs typeface="+mn-cs"/>
                <a:hlinkClick r:id="rId3"/>
              </a:rPr>
              <a:t>151</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17</a:t>
            </a:fld>
            <a:endParaRPr lang="en-US"/>
          </a:p>
        </p:txBody>
      </p:sp>
    </p:spTree>
    <p:extLst>
      <p:ext uri="{BB962C8B-B14F-4D97-AF65-F5344CB8AC3E}">
        <p14:creationId xmlns:p14="http://schemas.microsoft.com/office/powerpoint/2010/main" val="291304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Schematic diagram of the study protocol. Initially the subjects performed a training session; these data were discarded. After receiving treatment (ketamine or placebo) and a 20-minute rest period, the test phase started with DNIC (diffuse noxious inhibitory control) and OA (offset analgesia) experiments. Each subject received the 2 treatments on separate occasions. OA and DNIC studies were randomized. (B) Calculation of offset analgesia. The visual analogue scale ranging from 0 (no pain) to 100 (worst pain imaginable) (eVAS) response (each cross is a 1-second averaged eVAS value) to a heat pain stimulus (continuous line) is given. The decrease in eVAS from peak eVAS value to its nadir following the 1°C decrease of the heat pain stimulus (at </a:t>
            </a:r>
            <a:r>
              <a:rPr lang="en-US" sz="1200" b="0" i="1" kern="12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 = 20 seconds) is calculated ([DELTA]eVAS). To correct for the value of the peak eVAS, the [DELTA]eVAS is divided by the peak eVAS giving the “corrected” [DELTA]eVAS or [DELTA]</a:t>
            </a:r>
            <a:r>
              <a:rPr lang="en-US" sz="1200" b="0" i="0" kern="1200" dirty="0" err="1" smtClean="0">
                <a:solidFill>
                  <a:schemeClr val="tx1"/>
                </a:solidFill>
                <a:effectLst/>
                <a:latin typeface="+mn-lt"/>
                <a:ea typeface="+mn-ea"/>
                <a:cs typeface="+mn-cs"/>
              </a:rPr>
              <a:t>eVAS</a:t>
            </a:r>
            <a:r>
              <a:rPr lang="en-US" sz="1200" b="0" i="0" kern="1200" baseline="-25000" dirty="0" err="1"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(=[DELTA]eVAS/[peak eVAS]).</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18</a:t>
            </a:fld>
            <a:endParaRPr lang="en-US"/>
          </a:p>
        </p:txBody>
      </p:sp>
    </p:spTree>
    <p:extLst>
      <p:ext uri="{BB962C8B-B14F-4D97-AF65-F5344CB8AC3E}">
        <p14:creationId xmlns:p14="http://schemas.microsoft.com/office/powerpoint/2010/main" val="2986488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CPM produced markedly different patterns of activity than OA. CPM reduced test stimulus activation (blue) in the brainstem, cerebellum, putamen, posterior INS and SII more than OA (CPM&gt;OA). In contrast, OA reduced test stimulus related activation (red-yellow) more than CPM in SI (CPM&gt;OA). OA was associated with greater activation of the anterior INS, </a:t>
            </a:r>
            <a:r>
              <a:rPr lang="en-US" sz="1200" b="0" i="0" kern="1200" dirty="0" err="1" smtClean="0">
                <a:solidFill>
                  <a:schemeClr val="tx1"/>
                </a:solidFill>
                <a:effectLst/>
                <a:latin typeface="Arial" charset="0"/>
                <a:ea typeface="+mn-ea"/>
                <a:cs typeface="+mn-cs"/>
              </a:rPr>
              <a:t>dorso</a:t>
            </a:r>
            <a:r>
              <a:rPr lang="en-US" sz="1200" b="0" i="0" kern="1200" dirty="0" smtClean="0">
                <a:solidFill>
                  <a:schemeClr val="tx1"/>
                </a:solidFill>
                <a:effectLst/>
                <a:latin typeface="Arial" charset="0"/>
                <a:ea typeface="+mn-ea"/>
                <a:cs typeface="+mn-cs"/>
              </a:rPr>
              <a:t>-lateral PFC, intra parietal sulcus, and inferior parietal lobule, while CPM was associated with less deactivation of the both the </a:t>
            </a:r>
            <a:r>
              <a:rPr lang="en-US" sz="1200" b="0" i="0" kern="1200" dirty="0" err="1" smtClean="0">
                <a:solidFill>
                  <a:schemeClr val="tx1"/>
                </a:solidFill>
                <a:effectLst/>
                <a:latin typeface="Arial" charset="0"/>
                <a:ea typeface="+mn-ea"/>
                <a:cs typeface="+mn-cs"/>
              </a:rPr>
              <a:t>ventro</a:t>
            </a:r>
            <a:r>
              <a:rPr lang="en-US" sz="1200" b="0" i="0" kern="1200" dirty="0" smtClean="0">
                <a:solidFill>
                  <a:schemeClr val="tx1"/>
                </a:solidFill>
                <a:effectLst/>
                <a:latin typeface="Arial" charset="0"/>
                <a:ea typeface="+mn-ea"/>
                <a:cs typeface="+mn-cs"/>
              </a:rPr>
              <a:t>-medial and </a:t>
            </a:r>
            <a:r>
              <a:rPr lang="en-US" sz="1200" b="0" i="0" kern="1200" dirty="0" err="1" smtClean="0">
                <a:solidFill>
                  <a:schemeClr val="tx1"/>
                </a:solidFill>
                <a:effectLst/>
                <a:latin typeface="Arial" charset="0"/>
                <a:ea typeface="+mn-ea"/>
                <a:cs typeface="+mn-cs"/>
              </a:rPr>
              <a:t>dorso</a:t>
            </a:r>
            <a:r>
              <a:rPr lang="en-US" sz="1200" b="0" i="0" kern="1200" dirty="0" smtClean="0">
                <a:solidFill>
                  <a:schemeClr val="tx1"/>
                </a:solidFill>
                <a:effectLst/>
                <a:latin typeface="Arial" charset="0"/>
                <a:ea typeface="+mn-ea"/>
                <a:cs typeface="+mn-cs"/>
              </a:rPr>
              <a:t>-medial PFC, superior temporal gyrus and lateral occipital cortex. INS- insula; PFC- dorsa-lateral prefrontal cortex; SII- secondary somatosensory cortex.</a:t>
            </a:r>
            <a:endParaRPr lang="en-US" dirty="0"/>
          </a:p>
        </p:txBody>
      </p:sp>
      <p:sp>
        <p:nvSpPr>
          <p:cNvPr id="4" name="Slide Number Placeholder 3"/>
          <p:cNvSpPr>
            <a:spLocks noGrp="1"/>
          </p:cNvSpPr>
          <p:nvPr>
            <p:ph type="sldNum" sz="quarter" idx="10"/>
          </p:nvPr>
        </p:nvSpPr>
        <p:spPr/>
        <p:txBody>
          <a:bodyPr/>
          <a:lstStyle/>
          <a:p>
            <a:fld id="{4519A406-F3C9-43A2-BFF1-C9732C02D789}" type="slidenum">
              <a:rPr lang="en-US" smtClean="0"/>
              <a:pPr/>
              <a:t>19</a:t>
            </a:fld>
            <a:endParaRPr lang="en-US"/>
          </a:p>
        </p:txBody>
      </p:sp>
    </p:spTree>
    <p:extLst>
      <p:ext uri="{BB962C8B-B14F-4D97-AF65-F5344CB8AC3E}">
        <p14:creationId xmlns:p14="http://schemas.microsoft.com/office/powerpoint/2010/main" val="3041186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OA magnitudes prior to and following 4 weeks of hydromorphone treatment in each of the 30 patients. The empty squares represent OA magnitude before treatment and the blackened triangle represent OA magnitude 4 weeks following treatment initiation.</a:t>
            </a:r>
          </a:p>
          <a:p>
            <a:r>
              <a:rPr lang="en-US" sz="1200" b="0" i="0" kern="1200" dirty="0" smtClean="0">
                <a:solidFill>
                  <a:schemeClr val="tx1"/>
                </a:solidFill>
                <a:effectLst/>
                <a:latin typeface="+mn-lt"/>
                <a:ea typeface="+mn-ea"/>
                <a:cs typeface="+mn-cs"/>
              </a:rPr>
              <a:t>There was no significant difference in the average magnitude of OA for the entire group between both sessions (before vs after treatment) (Wilcoxon signed rank test,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0.44; Figure </a:t>
            </a:r>
            <a:r>
              <a:rPr lang="en-US" sz="1200" b="0" i="0" u="none" strike="noStrike" kern="1200" dirty="0" smtClean="0">
                <a:solidFill>
                  <a:schemeClr val="tx1"/>
                </a:solidFill>
                <a:effectLst/>
                <a:latin typeface="+mn-lt"/>
                <a:ea typeface="+mn-ea"/>
                <a:cs typeface="+mn-cs"/>
                <a:hlinkClick r:id="rId3"/>
              </a:rPr>
              <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McNemar</a:t>
            </a:r>
            <a:r>
              <a:rPr lang="en-US" sz="1200" b="0" i="0" kern="1200" dirty="0" smtClean="0">
                <a:solidFill>
                  <a:schemeClr val="tx1"/>
                </a:solidFill>
                <a:effectLst/>
                <a:latin typeface="+mn-lt"/>
                <a:ea typeface="+mn-ea"/>
                <a:cs typeface="+mn-cs"/>
              </a:rPr>
              <a:t> test revealed that even though the percentage of patients who exhibited a change in the direction of their OA was larger than of CPM, it was still not statistically significant (43.3%;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0.48; Figure </a:t>
            </a:r>
            <a:r>
              <a:rPr lang="en-US" sz="1200" b="0" i="0" u="none" strike="noStrike" kern="1200" dirty="0" smtClean="0">
                <a:solidFill>
                  <a:schemeClr val="tx1"/>
                </a:solidFill>
                <a:effectLst/>
                <a:latin typeface="+mn-lt"/>
                <a:ea typeface="+mn-ea"/>
                <a:cs typeface="+mn-cs"/>
                <a:hlinkClick r:id="rId4"/>
              </a:rPr>
              <a:t>⇑</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effect of hydromorphone treatment on OA magnitude (mean ± standard error of the mean; N = 30).</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20</a:t>
            </a:fld>
            <a:endParaRPr lang="en-US"/>
          </a:p>
        </p:txBody>
      </p:sp>
    </p:spTree>
    <p:extLst>
      <p:ext uri="{BB962C8B-B14F-4D97-AF65-F5344CB8AC3E}">
        <p14:creationId xmlns:p14="http://schemas.microsoft.com/office/powerpoint/2010/main" val="1557132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Effect of placebo and ketamine treatment on endogenous pain modulation as determined by the Offset Analgesia paradigm. The [DELTA]eVAS values (decrease in eVAS [visual analogue scale ranging from 0 (no pain) to 100 (worst pain imaginable)] from peak eVAS value to its nadir following the 1°C decrease of the heat pain stimulus [at </a:t>
            </a:r>
            <a:r>
              <a:rPr lang="en-US" sz="1200" b="0" i="1" kern="12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 = 20 seconds]) corrected for the difference in peak [DELTA]eVAS did not differ between treatments. The data are the population mean of the subjects’ mean eVAS values (SEM).</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21</a:t>
            </a:fld>
            <a:endParaRPr lang="en-US"/>
          </a:p>
        </p:txBody>
      </p:sp>
    </p:spTree>
    <p:extLst>
      <p:ext uri="{BB962C8B-B14F-4D97-AF65-F5344CB8AC3E}">
        <p14:creationId xmlns:p14="http://schemas.microsoft.com/office/powerpoint/2010/main" val="367180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Psychophysical measures of offset analgesia averaged over all subjects. The red line depicts the temperature in the stimulus paradigm, and a clear effect of offset analgesia can be seen in all graphs following the decrease in temperature. The psychophysical parameters </a:t>
            </a:r>
            <a:r>
              <a:rPr lang="en-US" sz="1200" b="0" i="0" kern="1200" dirty="0" err="1" smtClean="0">
                <a:solidFill>
                  <a:schemeClr val="tx1"/>
                </a:solidFill>
                <a:effectLst/>
                <a:latin typeface="+mn-lt"/>
                <a:ea typeface="+mn-ea"/>
                <a:cs typeface="+mn-cs"/>
              </a:rPr>
              <a:t>ΔVAS</a:t>
            </a:r>
            <a:r>
              <a:rPr lang="en-US" sz="1200" b="0" i="0" kern="1200" baseline="-25000" dirty="0" err="1" smtClean="0">
                <a:solidFill>
                  <a:schemeClr val="tx1"/>
                </a:solidFill>
                <a:effectLst/>
                <a:latin typeface="+mn-lt"/>
                <a:ea typeface="+mn-ea"/>
                <a:cs typeface="+mn-cs"/>
              </a:rPr>
              <a:t>Corrected</a:t>
            </a:r>
            <a:r>
              <a:rPr lang="en-US" sz="1200" b="0" i="0" kern="1200" dirty="0" smtClean="0">
                <a:solidFill>
                  <a:schemeClr val="tx1"/>
                </a:solidFill>
                <a:effectLst/>
                <a:latin typeface="+mn-lt"/>
                <a:ea typeface="+mn-ea"/>
                <a:cs typeface="+mn-cs"/>
              </a:rPr>
              <a:t> and slope coefficient are depicted on the top graph. No differences in </a:t>
            </a:r>
            <a:r>
              <a:rPr lang="en-US" sz="1200" b="0" i="0" kern="1200" dirty="0" err="1" smtClean="0">
                <a:solidFill>
                  <a:schemeClr val="tx1"/>
                </a:solidFill>
                <a:effectLst/>
                <a:latin typeface="+mn-lt"/>
                <a:ea typeface="+mn-ea"/>
                <a:cs typeface="+mn-cs"/>
              </a:rPr>
              <a:t>ΔVAS</a:t>
            </a:r>
            <a:r>
              <a:rPr lang="en-US" sz="1200" b="0" i="0" kern="1200" baseline="-25000" dirty="0" err="1" smtClean="0">
                <a:solidFill>
                  <a:schemeClr val="tx1"/>
                </a:solidFill>
                <a:effectLst/>
                <a:latin typeface="+mn-lt"/>
                <a:ea typeface="+mn-ea"/>
                <a:cs typeface="+mn-cs"/>
              </a:rPr>
              <a:t>Corrected</a:t>
            </a:r>
            <a:r>
              <a:rPr lang="en-US" sz="1200" b="0" i="0" kern="1200" dirty="0" smtClean="0">
                <a:solidFill>
                  <a:schemeClr val="tx1"/>
                </a:solidFill>
                <a:effectLst/>
                <a:latin typeface="+mn-lt"/>
                <a:ea typeface="+mn-ea"/>
                <a:cs typeface="+mn-cs"/>
              </a:rPr>
              <a:t> or slope coefficient were detected between any runs (all </a:t>
            </a:r>
            <a:r>
              <a:rPr lang="en-US" sz="1200" b="0" i="0" kern="1200" dirty="0" err="1" smtClean="0">
                <a:solidFill>
                  <a:schemeClr val="tx1"/>
                </a:solidFill>
                <a:effectLst/>
                <a:latin typeface="+mn-lt"/>
                <a:ea typeface="+mn-ea"/>
                <a:cs typeface="+mn-cs"/>
              </a:rPr>
              <a:t>intraclass</a:t>
            </a:r>
            <a:r>
              <a:rPr lang="en-US" sz="1200" b="0" i="0" kern="1200" dirty="0" smtClean="0">
                <a:solidFill>
                  <a:schemeClr val="tx1"/>
                </a:solidFill>
                <a:effectLst/>
                <a:latin typeface="+mn-lt"/>
                <a:ea typeface="+mn-ea"/>
                <a:cs typeface="+mn-cs"/>
              </a:rPr>
              <a:t> correlation coefficients &gt; 0.6). The dashed horizontal line denotes the transition from the innocuous sensory range (0–5) to the noxious sensory range (5–10). Note that offset analgesia not only causes complete pain relief, but also extends the effect into the innocuous sensory range.</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22</a:t>
            </a:fld>
            <a:endParaRPr lang="en-US"/>
          </a:p>
        </p:txBody>
      </p:sp>
    </p:spTree>
    <p:extLst>
      <p:ext uri="{BB962C8B-B14F-4D97-AF65-F5344CB8AC3E}">
        <p14:creationId xmlns:p14="http://schemas.microsoft.com/office/powerpoint/2010/main" val="3611242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CPM</a:t>
            </a:r>
            <a:r>
              <a:rPr lang="en-US" baseline="0" dirty="0" smtClean="0"/>
              <a:t> is abolished by spinal cord section. It appears to depend on the dorsal reticular nucleus which has projections to the RVM, PAG thalamus and amygdala</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24</a:t>
            </a:fld>
            <a:endParaRPr lang="en-US"/>
          </a:p>
        </p:txBody>
      </p:sp>
    </p:spTree>
    <p:extLst>
      <p:ext uri="{BB962C8B-B14F-4D97-AF65-F5344CB8AC3E}">
        <p14:creationId xmlns:p14="http://schemas.microsoft.com/office/powerpoint/2010/main" val="137975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
            </a:r>
            <a:r>
              <a:rPr lang="en-US" dirty="0" smtClean="0"/>
              <a:t>A</a:t>
            </a:r>
            <a:r>
              <a:rPr lang="en-US" sz="1200" b="0" i="0" kern="1200" dirty="0" smtClean="0">
                <a:solidFill>
                  <a:schemeClr val="tx1"/>
                </a:solidFill>
                <a:effectLst/>
                <a:latin typeface="+mn-lt"/>
                <a:ea typeface="+mn-ea"/>
                <a:cs typeface="+mn-cs"/>
              </a:rPr>
              <a:t>) Descending pain inhibition from the PAG can be initiated by electrical stimulation or direct microinjection of opioids. Recent evidence also indicates a role for COX inhibitors in the PAG as well. Opioids and cannabinoids inhibit pain by enhancing the baseline firing rate of off-cells and eliminating the off-cell pause in response to nociceptive stimuli. Inhibition of on-cell activity may abolish enhanced pain states. The on-cells and off-cells might correlate with pain facilitatory (+) and inhibitory (–) neurons in the RVM, respectively. At the level of the spinal cord, opioids can inhibit transmitter release from primary afferent terminals as well as activity of pain transmission neurons. Norepinephrine (NE) release from </a:t>
            </a:r>
            <a:r>
              <a:rPr lang="en-US" sz="1200" b="0" i="0" kern="1200" dirty="0" err="1" smtClean="0">
                <a:solidFill>
                  <a:schemeClr val="tx1"/>
                </a:solidFill>
                <a:effectLst/>
                <a:latin typeface="+mn-lt"/>
                <a:ea typeface="+mn-ea"/>
                <a:cs typeface="+mn-cs"/>
              </a:rPr>
              <a:t>spinopetal</a:t>
            </a:r>
            <a:r>
              <a:rPr lang="en-US" sz="1200" b="0" i="0" kern="1200" dirty="0" smtClean="0">
                <a:solidFill>
                  <a:schemeClr val="tx1"/>
                </a:solidFill>
                <a:effectLst/>
                <a:latin typeface="+mn-lt"/>
                <a:ea typeface="+mn-ea"/>
                <a:cs typeface="+mn-cs"/>
              </a:rPr>
              <a:t> noradrenergic fibers from medullary sites also inhibits pain transmission. Tricyclic antidepressants (TCAs) and other norepinephrine reuptake inhibitors enhance the </a:t>
            </a:r>
            <a:r>
              <a:rPr lang="en-US" sz="1200" b="0" i="0" kern="1200" dirty="0" err="1" smtClean="0">
                <a:solidFill>
                  <a:schemeClr val="tx1"/>
                </a:solidFill>
                <a:effectLst/>
                <a:latin typeface="+mn-lt"/>
                <a:ea typeface="+mn-ea"/>
                <a:cs typeface="+mn-cs"/>
              </a:rPr>
              <a:t>antinociceptive</a:t>
            </a:r>
            <a:r>
              <a:rPr lang="en-US" sz="1200" b="0" i="0" kern="1200" dirty="0" smtClean="0">
                <a:solidFill>
                  <a:schemeClr val="tx1"/>
                </a:solidFill>
                <a:effectLst/>
                <a:latin typeface="+mn-lt"/>
                <a:ea typeface="+mn-ea"/>
                <a:cs typeface="+mn-cs"/>
              </a:rPr>
              <a:t> effect of opioids by increasing the availability of spinal norepinephrine (box). Areas labeled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–iii” in the small diagram correspond with labeled details of the larger diagram. α</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 α</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-adrenergic receptor; DRG, dorsal root ganglion; SNRI, serotonin/norepinephrine reuptake inhibitor; SP, substance P. (</a:t>
            </a:r>
            <a:r>
              <a:rPr lang="en-US" dirty="0" smtClean="0"/>
              <a:t>B</a:t>
            </a:r>
            <a:r>
              <a:rPr lang="en-US" sz="1200" b="0" i="0" kern="1200" dirty="0" smtClean="0">
                <a:solidFill>
                  <a:schemeClr val="tx1"/>
                </a:solidFill>
                <a:effectLst/>
                <a:latin typeface="+mn-lt"/>
                <a:ea typeface="+mn-ea"/>
                <a:cs typeface="+mn-cs"/>
              </a:rPr>
              <a:t>) Mice deficient in dopamine β-hydroxylase that do not produce norepinephrine show a diminished </a:t>
            </a:r>
            <a:r>
              <a:rPr lang="en-US" sz="1200" b="0" i="0" kern="1200" dirty="0" err="1" smtClean="0">
                <a:solidFill>
                  <a:schemeClr val="tx1"/>
                </a:solidFill>
                <a:effectLst/>
                <a:latin typeface="+mn-lt"/>
                <a:ea typeface="+mn-ea"/>
                <a:cs typeface="+mn-cs"/>
              </a:rPr>
              <a:t>antinociceptive</a:t>
            </a:r>
            <a:r>
              <a:rPr lang="en-US" sz="1200" b="0" i="0" kern="1200" dirty="0" smtClean="0">
                <a:solidFill>
                  <a:schemeClr val="tx1"/>
                </a:solidFill>
                <a:effectLst/>
                <a:latin typeface="+mn-lt"/>
                <a:ea typeface="+mn-ea"/>
                <a:cs typeface="+mn-cs"/>
              </a:rPr>
              <a:t> effect of morphine compared with control animals, suggesting that the presence of norepinephrine, presumably released in the spinal cord, is required for the full expression of morphine </a:t>
            </a:r>
            <a:r>
              <a:rPr lang="en-US" sz="1200" b="0" i="0" kern="1200" dirty="0" err="1" smtClean="0">
                <a:solidFill>
                  <a:schemeClr val="tx1"/>
                </a:solidFill>
                <a:effectLst/>
                <a:latin typeface="+mn-lt"/>
                <a:ea typeface="+mn-ea"/>
                <a:cs typeface="+mn-cs"/>
              </a:rPr>
              <a:t>antinociception</a:t>
            </a:r>
            <a:r>
              <a:rPr lang="en-US" sz="1200" b="0" i="0" kern="1200" dirty="0" smtClean="0">
                <a:solidFill>
                  <a:schemeClr val="tx1"/>
                </a:solidFill>
                <a:effectLst/>
                <a:latin typeface="+mn-lt"/>
                <a:ea typeface="+mn-ea"/>
                <a:cs typeface="+mn-cs"/>
              </a:rPr>
              <a:t>. The dashed line represents the 50% effect, and the corresponding dose is the ED</a:t>
            </a:r>
            <a:r>
              <a:rPr lang="en-US" sz="1200" b="0" i="0" kern="1200" baseline="-25000" dirty="0" smtClean="0">
                <a:solidFill>
                  <a:schemeClr val="tx1"/>
                </a:solidFill>
                <a:effectLst/>
                <a:latin typeface="+mn-lt"/>
                <a:ea typeface="+mn-ea"/>
                <a:cs typeface="+mn-cs"/>
              </a:rPr>
              <a:t>50</a:t>
            </a:r>
            <a:r>
              <a:rPr lang="en-US" sz="1200" b="0" i="0" kern="1200" dirty="0" smtClean="0">
                <a:solidFill>
                  <a:schemeClr val="tx1"/>
                </a:solidFill>
                <a:effectLst/>
                <a:latin typeface="+mn-lt"/>
                <a:ea typeface="+mn-ea"/>
                <a:cs typeface="+mn-cs"/>
              </a:rPr>
              <a:t> (that is the dose producing a 50% effect). % MPE, percentage maximal possible effect. ***</a:t>
            </a:r>
            <a:r>
              <a:rPr lang="en-US" dirty="0" smtClean="0"/>
              <a:t>P</a:t>
            </a:r>
            <a:r>
              <a:rPr lang="en-US" sz="1200" b="0" i="0" kern="1200" dirty="0" smtClean="0">
                <a:solidFill>
                  <a:schemeClr val="tx1"/>
                </a:solidFill>
                <a:effectLst/>
                <a:latin typeface="+mn-lt"/>
                <a:ea typeface="+mn-ea"/>
                <a:cs typeface="+mn-cs"/>
              </a:rPr>
              <a:t> &lt; 0.001 compared with the control group. Error bars represent SEM. Copyright National Academy of Sciences, USA (</a:t>
            </a:r>
            <a:r>
              <a:rPr lang="en-US" dirty="0" smtClean="0"/>
              <a:t>151</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25</a:t>
            </a:fld>
            <a:endParaRPr lang="en-US"/>
          </a:p>
        </p:txBody>
      </p:sp>
    </p:spTree>
    <p:extLst>
      <p:ext uri="{BB962C8B-B14F-4D97-AF65-F5344CB8AC3E}">
        <p14:creationId xmlns:p14="http://schemas.microsoft.com/office/powerpoint/2010/main" val="1780544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26</a:t>
            </a:fld>
            <a:endParaRPr lang="en-US"/>
          </a:p>
        </p:txBody>
      </p:sp>
    </p:spTree>
    <p:extLst>
      <p:ext uri="{BB962C8B-B14F-4D97-AF65-F5344CB8AC3E}">
        <p14:creationId xmlns:p14="http://schemas.microsoft.com/office/powerpoint/2010/main" val="3280210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Brainstem</a:t>
            </a:r>
            <a:r>
              <a:rPr lang="en-US" sz="1200" b="0" i="0" kern="1200" dirty="0" smtClean="0">
                <a:solidFill>
                  <a:schemeClr val="tx1"/>
                </a:solidFill>
                <a:effectLst/>
                <a:latin typeface="+mn-lt"/>
                <a:ea typeface="+mn-ea"/>
                <a:cs typeface="+mn-cs"/>
              </a:rPr>
              <a:t> activation during 8 brief noxious stimuli (test stimuli) in all 54 subjects overlaid onto a mean T1-weighted anatomical image set. Noxious stimuli applied to the right side of the mouth evoked signal intensity increases (hot color scale;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0.05, </a:t>
            </a:r>
            <a:r>
              <a:rPr lang="en-US" sz="1200" b="0" i="0" u="none" strike="noStrike" kern="1200" dirty="0" smtClean="0">
                <a:solidFill>
                  <a:schemeClr val="tx1"/>
                </a:solidFill>
                <a:effectLst/>
                <a:latin typeface="+mn-lt"/>
                <a:ea typeface="+mn-ea"/>
                <a:cs typeface="+mn-cs"/>
                <a:hlinkClick r:id="rId4"/>
              </a:rPr>
              <a:t>false discovery rate</a:t>
            </a:r>
            <a:r>
              <a:rPr lang="en-US" sz="1200" b="0" i="0" kern="1200" dirty="0" smtClean="0">
                <a:solidFill>
                  <a:schemeClr val="tx1"/>
                </a:solidFill>
                <a:effectLst/>
                <a:latin typeface="+mn-lt"/>
                <a:ea typeface="+mn-ea"/>
                <a:cs typeface="+mn-cs"/>
              </a:rPr>
              <a:t> corrected for multiple comparisons) in the region of the ipsilateral </a:t>
            </a:r>
            <a:r>
              <a:rPr lang="en-US" sz="1200" b="0" i="0" u="none" strike="noStrike" kern="1200" dirty="0" smtClean="0">
                <a:solidFill>
                  <a:schemeClr val="tx1"/>
                </a:solidFill>
                <a:effectLst/>
                <a:latin typeface="+mn-lt"/>
                <a:ea typeface="+mn-ea"/>
                <a:cs typeface="+mn-cs"/>
                <a:hlinkClick r:id="rId5"/>
              </a:rPr>
              <a:t>spinal trigeminal nucleus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caudalis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SpVc</a:t>
            </a:r>
            <a:r>
              <a:rPr lang="en-US" sz="1200" b="0" i="0" kern="1200" dirty="0" smtClean="0">
                <a:solidFill>
                  <a:schemeClr val="tx1"/>
                </a:solidFill>
                <a:effectLst/>
                <a:latin typeface="+mn-lt"/>
                <a:ea typeface="+mn-ea"/>
                <a:cs typeface="+mn-cs"/>
              </a:rPr>
              <a:t>), bilaterally in the region of the </a:t>
            </a:r>
            <a:r>
              <a:rPr lang="en-US" sz="1200" b="0" i="0" kern="1200" dirty="0" err="1" smtClean="0">
                <a:solidFill>
                  <a:schemeClr val="tx1"/>
                </a:solidFill>
                <a:effectLst/>
                <a:latin typeface="+mn-lt"/>
                <a:ea typeface="+mn-ea"/>
                <a:cs typeface="+mn-cs"/>
              </a:rPr>
              <a:t>subnucleus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a:rPr>
              <a:t>reticularis</a:t>
            </a:r>
            <a:r>
              <a:rPr lang="en-US" sz="1200" b="0" i="0" kern="1200" dirty="0" smtClean="0">
                <a:solidFill>
                  <a:schemeClr val="tx1"/>
                </a:solidFill>
                <a:effectLst/>
                <a:latin typeface="+mn-lt"/>
                <a:ea typeface="+mn-ea"/>
                <a:cs typeface="+mn-cs"/>
              </a:rPr>
              <a:t> dorsalis (SRD) and the medullary raphe, bilaterally in the dorsolateral </a:t>
            </a:r>
            <a:r>
              <a:rPr lang="en-US" sz="1200" b="0" i="0" u="none" strike="noStrike" kern="1200" dirty="0" smtClean="0">
                <a:solidFill>
                  <a:schemeClr val="tx1"/>
                </a:solidFill>
                <a:effectLst/>
                <a:latin typeface="+mn-lt"/>
                <a:ea typeface="+mn-ea"/>
                <a:cs typeface="+mn-cs"/>
                <a:hlinkClick r:id="rId7"/>
              </a:rPr>
              <a:t>pons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dlPons</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8"/>
              </a:rPr>
              <a:t>midbrain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a:rPr>
              <a:t>periaqueductal gray matter</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a:rPr>
              <a:t>PAG</a:t>
            </a:r>
            <a:r>
              <a:rPr lang="en-US" sz="1200" b="0" i="0" kern="1200" dirty="0" smtClean="0">
                <a:solidFill>
                  <a:schemeClr val="tx1"/>
                </a:solidFill>
                <a:effectLst/>
                <a:latin typeface="+mn-lt"/>
                <a:ea typeface="+mn-ea"/>
                <a:cs typeface="+mn-cs"/>
              </a:rPr>
              <a:t>) and in the region of the ipsilateral </a:t>
            </a:r>
            <a:r>
              <a:rPr lang="en-US" sz="1200" b="0" i="0" u="none" strike="noStrike" kern="1200" dirty="0" smtClean="0">
                <a:solidFill>
                  <a:schemeClr val="tx1"/>
                </a:solidFill>
                <a:effectLst/>
                <a:latin typeface="+mn-lt"/>
                <a:ea typeface="+mn-ea"/>
                <a:cs typeface="+mn-cs"/>
                <a:hlinkClick r:id="rId10"/>
              </a:rPr>
              <a:t>substantia </a:t>
            </a:r>
            <a:r>
              <a:rPr lang="en-US" sz="1200" b="0" i="0" u="none" strike="noStrike" kern="1200" dirty="0" err="1" smtClean="0">
                <a:solidFill>
                  <a:schemeClr val="tx1"/>
                </a:solidFill>
                <a:effectLst/>
                <a:latin typeface="+mn-lt"/>
                <a:ea typeface="+mn-ea"/>
                <a:cs typeface="+mn-cs"/>
                <a:hlinkClick r:id="rId10"/>
              </a:rPr>
              <a:t>nigra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0"/>
              </a:rPr>
              <a:t>SN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1"/>
              </a:rPr>
              <a:t>Myelin</a:t>
            </a:r>
            <a:r>
              <a:rPr lang="en-US" sz="1200" b="0" i="0" kern="1200" dirty="0" smtClean="0">
                <a:solidFill>
                  <a:schemeClr val="tx1"/>
                </a:solidFill>
                <a:effectLst/>
                <a:latin typeface="+mn-lt"/>
                <a:ea typeface="+mn-ea"/>
                <a:cs typeface="+mn-cs"/>
              </a:rPr>
              <a:t> stained axial sections of a human brainstem from the </a:t>
            </a:r>
            <a:r>
              <a:rPr lang="en-US" sz="1200" b="0" i="0" u="none" strike="noStrike" kern="1200" dirty="0" smtClean="0">
                <a:solidFill>
                  <a:schemeClr val="tx1"/>
                </a:solidFill>
                <a:effectLst/>
                <a:latin typeface="+mn-lt"/>
                <a:ea typeface="+mn-ea"/>
                <a:cs typeface="+mn-cs"/>
                <a:hlinkClick r:id="rId12"/>
              </a:rPr>
              <a:t>closed medulla</a:t>
            </a:r>
            <a:r>
              <a:rPr lang="en-US" sz="1200" b="0" i="0" kern="1200" dirty="0" smtClean="0">
                <a:solidFill>
                  <a:schemeClr val="tx1"/>
                </a:solidFill>
                <a:effectLst/>
                <a:latin typeface="+mn-lt"/>
                <a:ea typeface="+mn-ea"/>
                <a:cs typeface="+mn-cs"/>
              </a:rPr>
              <a:t> to the midbrain are shown to the right to indicate the location of </a:t>
            </a:r>
            <a:r>
              <a:rPr lang="en-US" sz="1200" b="0" i="0" kern="1200" dirty="0" err="1" smtClean="0">
                <a:solidFill>
                  <a:schemeClr val="tx1"/>
                </a:solidFill>
                <a:effectLst/>
                <a:latin typeface="+mn-lt"/>
                <a:ea typeface="+mn-ea"/>
                <a:cs typeface="+mn-cs"/>
              </a:rPr>
              <a:t>SpVc</a:t>
            </a:r>
            <a:r>
              <a:rPr lang="en-US" sz="1200" b="0" i="0" kern="1200" dirty="0" smtClean="0">
                <a:solidFill>
                  <a:schemeClr val="tx1"/>
                </a:solidFill>
                <a:effectLst/>
                <a:latin typeface="+mn-lt"/>
                <a:ea typeface="+mn-ea"/>
                <a:cs typeface="+mn-cs"/>
              </a:rPr>
              <a:t>, medullary raphe, SRD, </a:t>
            </a:r>
            <a:r>
              <a:rPr lang="en-US" sz="1200" b="0" i="0" kern="1200" dirty="0" err="1" smtClean="0">
                <a:solidFill>
                  <a:schemeClr val="tx1"/>
                </a:solidFill>
                <a:effectLst/>
                <a:latin typeface="+mn-lt"/>
                <a:ea typeface="+mn-ea"/>
                <a:cs typeface="+mn-cs"/>
              </a:rPr>
              <a:t>dlPons</a:t>
            </a:r>
            <a:r>
              <a:rPr lang="en-US" sz="1200" b="0" i="0" kern="1200" dirty="0" smtClean="0">
                <a:solidFill>
                  <a:schemeClr val="tx1"/>
                </a:solidFill>
                <a:effectLst/>
                <a:latin typeface="+mn-lt"/>
                <a:ea typeface="+mn-ea"/>
                <a:cs typeface="+mn-cs"/>
              </a:rPr>
              <a:t>, PAG and SN. The location of each axial slice is represented by hatched horizontal lines on the sagittal slices. In addition, the location of each sagittal and axial slice in Montreal Neurological Institute space is indicated at the upper left of each image.</a:t>
            </a:r>
          </a:p>
          <a:p>
            <a:r>
              <a:rPr lang="en-US" sz="1200" b="0" i="0" kern="1200" dirty="0" smtClean="0">
                <a:solidFill>
                  <a:schemeClr val="tx1"/>
                </a:solidFill>
                <a:effectLst/>
                <a:latin typeface="+mn-lt"/>
                <a:ea typeface="+mn-ea"/>
                <a:cs typeface="+mn-cs"/>
              </a:rPr>
              <a:t>Effect of conditioned pain modulation (CPM) on </a:t>
            </a:r>
            <a:r>
              <a:rPr lang="en-US" sz="1200" b="0" i="0" u="none" strike="noStrike" kern="1200" dirty="0" smtClean="0">
                <a:solidFill>
                  <a:schemeClr val="tx1"/>
                </a:solidFill>
                <a:effectLst/>
                <a:latin typeface="+mn-lt"/>
                <a:ea typeface="+mn-ea"/>
                <a:cs typeface="+mn-cs"/>
                <a:hlinkClick r:id="rId3"/>
              </a:rPr>
              <a:t>brainstem</a:t>
            </a:r>
            <a:r>
              <a:rPr lang="en-US" sz="1200" b="0" i="0" kern="1200" dirty="0" smtClean="0">
                <a:solidFill>
                  <a:schemeClr val="tx1"/>
                </a:solidFill>
                <a:effectLst/>
                <a:latin typeface="+mn-lt"/>
                <a:ea typeface="+mn-ea"/>
                <a:cs typeface="+mn-cs"/>
              </a:rPr>
              <a:t> activity. Brainstem regions in which CPM </a:t>
            </a:r>
            <a:r>
              <a:rPr lang="en-US" sz="1200" b="0" i="0" u="none" strike="noStrike" kern="1200" dirty="0" smtClean="0">
                <a:solidFill>
                  <a:schemeClr val="tx1"/>
                </a:solidFill>
                <a:effectLst/>
                <a:latin typeface="+mn-lt"/>
                <a:ea typeface="+mn-ea"/>
                <a:cs typeface="+mn-cs"/>
                <a:hlinkClick r:id="rId13"/>
              </a:rPr>
              <a:t>analgesia</a:t>
            </a:r>
            <a:r>
              <a:rPr lang="en-US" sz="1200" b="0" i="0" kern="1200" dirty="0" smtClean="0">
                <a:solidFill>
                  <a:schemeClr val="tx1"/>
                </a:solidFill>
                <a:effectLst/>
                <a:latin typeface="+mn-lt"/>
                <a:ea typeface="+mn-ea"/>
                <a:cs typeface="+mn-cs"/>
              </a:rPr>
              <a:t> was associated with a significant reduction in signal intensity increases during test stimuli overlaid onto axial slices of a mean T1-weighted brainstem image set (hot color scale; display </a:t>
            </a:r>
            <a:r>
              <a:rPr lang="en-US" sz="1200" b="0" i="0" kern="1200" dirty="0" err="1" smtClean="0">
                <a:solidFill>
                  <a:schemeClr val="tx1"/>
                </a:solidFill>
                <a:effectLst/>
                <a:latin typeface="+mn-lt"/>
                <a:ea typeface="+mn-ea"/>
                <a:cs typeface="+mn-cs"/>
              </a:rPr>
              <a:t>threshold</a:t>
            </a:r>
            <a:r>
              <a:rPr lang="en-US" sz="1200" b="0" i="1" kern="1200" dirty="0" err="1"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0.001 uncorrected, each cluster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0.05 small volume corrected). </a:t>
            </a:r>
            <a:r>
              <a:rPr lang="en-US" sz="1200" b="0" i="0" u="none" strike="noStrike" kern="1200" dirty="0" smtClean="0">
                <a:solidFill>
                  <a:schemeClr val="tx1"/>
                </a:solidFill>
                <a:effectLst/>
                <a:latin typeface="+mn-lt"/>
                <a:ea typeface="+mn-ea"/>
                <a:cs typeface="+mn-cs"/>
                <a:hlinkClick r:id="rId11"/>
              </a:rPr>
              <a:t>Myelin</a:t>
            </a:r>
            <a:r>
              <a:rPr lang="en-US" sz="1200" b="0" i="0" kern="1200" dirty="0" smtClean="0">
                <a:solidFill>
                  <a:schemeClr val="tx1"/>
                </a:solidFill>
                <a:effectLst/>
                <a:latin typeface="+mn-lt"/>
                <a:ea typeface="+mn-ea"/>
                <a:cs typeface="+mn-cs"/>
              </a:rPr>
              <a:t> stained axial sections of a human brainstem from the </a:t>
            </a:r>
            <a:r>
              <a:rPr lang="en-US" sz="1200" b="0" i="0" u="none" strike="noStrike" kern="1200" dirty="0" smtClean="0">
                <a:solidFill>
                  <a:schemeClr val="tx1"/>
                </a:solidFill>
                <a:effectLst/>
                <a:latin typeface="+mn-lt"/>
                <a:ea typeface="+mn-ea"/>
                <a:cs typeface="+mn-cs"/>
                <a:hlinkClick r:id="rId12"/>
              </a:rPr>
              <a:t>closed medulla</a:t>
            </a:r>
            <a:r>
              <a:rPr lang="en-US" sz="1200" b="0" i="0" kern="1200" dirty="0" smtClean="0">
                <a:solidFill>
                  <a:schemeClr val="tx1"/>
                </a:solidFill>
                <a:effectLst/>
                <a:latin typeface="+mn-lt"/>
                <a:ea typeface="+mn-ea"/>
                <a:cs typeface="+mn-cs"/>
              </a:rPr>
              <a:t> to the </a:t>
            </a:r>
            <a:r>
              <a:rPr lang="en-US" sz="1200" b="0" i="0" u="none" strike="noStrike" kern="1200" dirty="0" smtClean="0">
                <a:solidFill>
                  <a:schemeClr val="tx1"/>
                </a:solidFill>
                <a:effectLst/>
                <a:latin typeface="+mn-lt"/>
                <a:ea typeface="+mn-ea"/>
                <a:cs typeface="+mn-cs"/>
                <a:hlinkClick r:id="rId7"/>
              </a:rPr>
              <a:t>pons</a:t>
            </a:r>
            <a:r>
              <a:rPr lang="en-US" sz="1200" b="0" i="0" kern="1200" dirty="0" smtClean="0">
                <a:solidFill>
                  <a:schemeClr val="tx1"/>
                </a:solidFill>
                <a:effectLst/>
                <a:latin typeface="+mn-lt"/>
                <a:ea typeface="+mn-ea"/>
                <a:cs typeface="+mn-cs"/>
              </a:rPr>
              <a:t> are shown to the left and the location of the </a:t>
            </a:r>
            <a:r>
              <a:rPr lang="en-US" sz="1200" b="0" i="0" kern="1200" dirty="0" err="1" smtClean="0">
                <a:solidFill>
                  <a:schemeClr val="tx1"/>
                </a:solidFill>
                <a:effectLst/>
                <a:latin typeface="+mn-lt"/>
                <a:ea typeface="+mn-ea"/>
                <a:cs typeface="+mn-cs"/>
              </a:rPr>
              <a:t>caudalis</a:t>
            </a:r>
            <a:r>
              <a:rPr lang="en-US" sz="1200" b="0" i="0" kern="1200" dirty="0" smtClean="0">
                <a:solidFill>
                  <a:schemeClr val="tx1"/>
                </a:solidFill>
                <a:effectLst/>
                <a:latin typeface="+mn-lt"/>
                <a:ea typeface="+mn-ea"/>
                <a:cs typeface="+mn-cs"/>
              </a:rPr>
              <a:t> subdivision of the </a:t>
            </a:r>
            <a:r>
              <a:rPr lang="en-US" sz="1200" b="0" i="0" u="none" strike="noStrike" kern="1200" dirty="0" smtClean="0">
                <a:solidFill>
                  <a:schemeClr val="tx1"/>
                </a:solidFill>
                <a:effectLst/>
                <a:latin typeface="+mn-lt"/>
                <a:ea typeface="+mn-ea"/>
                <a:cs typeface="+mn-cs"/>
                <a:hlinkClick r:id="rId5"/>
              </a:rPr>
              <a:t>spinal trigeminal nucleus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SpVc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subnucleus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a:rPr>
              <a:t>reticularis</a:t>
            </a:r>
            <a:r>
              <a:rPr lang="en-US" sz="1200" b="0" i="0" kern="1200" dirty="0" smtClean="0">
                <a:solidFill>
                  <a:schemeClr val="tx1"/>
                </a:solidFill>
                <a:effectLst/>
                <a:latin typeface="+mn-lt"/>
                <a:ea typeface="+mn-ea"/>
                <a:cs typeface="+mn-cs"/>
              </a:rPr>
              <a:t> dorsalis (SRD) and </a:t>
            </a:r>
            <a:r>
              <a:rPr lang="en-US" sz="1200" b="0" i="0" kern="1200" dirty="0" err="1" smtClean="0">
                <a:solidFill>
                  <a:schemeClr val="tx1"/>
                </a:solidFill>
                <a:effectLst/>
                <a:latin typeface="+mn-lt"/>
                <a:ea typeface="+mn-ea"/>
                <a:cs typeface="+mn-cs"/>
              </a:rPr>
              <a:t>the</a:t>
            </a:r>
            <a:r>
              <a:rPr lang="en-US" sz="1200" b="0" i="0" u="none" strike="noStrike" kern="1200" dirty="0" err="1" smtClean="0">
                <a:solidFill>
                  <a:schemeClr val="tx1"/>
                </a:solidFill>
                <a:effectLst/>
                <a:latin typeface="+mn-lt"/>
                <a:ea typeface="+mn-ea"/>
                <a:cs typeface="+mn-cs"/>
                <a:hlinkClick r:id="rId14"/>
              </a:rPr>
              <a:t>parabrachial</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4"/>
              </a:rPr>
              <a:t>PB</a:t>
            </a:r>
            <a:r>
              <a:rPr lang="en-US" sz="1200" b="0" i="0" kern="1200" dirty="0" smtClean="0">
                <a:solidFill>
                  <a:schemeClr val="tx1"/>
                </a:solidFill>
                <a:effectLst/>
                <a:latin typeface="+mn-lt"/>
                <a:ea typeface="+mn-ea"/>
                <a:cs typeface="+mn-cs"/>
              </a:rPr>
              <a:t>) nucleus are indicated by white outlines. The three axial slices to the right of the myelin stained sections are enlargements of the regions encompassed by the white boxes shown on the axial sections to the right.</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28</a:t>
            </a:fld>
            <a:endParaRPr lang="en-US"/>
          </a:p>
        </p:txBody>
      </p:sp>
    </p:spTree>
    <p:extLst>
      <p:ext uri="{BB962C8B-B14F-4D97-AF65-F5344CB8AC3E}">
        <p14:creationId xmlns:p14="http://schemas.microsoft.com/office/powerpoint/2010/main" val="227112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Circuit of pain modulatory pathway. Abbreviations: 5-HT, serotonin; NE, norepinephrine. Thick arrow indicates ascending pain pathway and thin arrow represents descending inhibitory pain pathway.</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6</a:t>
            </a:fld>
            <a:endParaRPr lang="en-US"/>
          </a:p>
        </p:txBody>
      </p:sp>
    </p:spTree>
    <p:extLst>
      <p:ext uri="{BB962C8B-B14F-4D97-AF65-F5344CB8AC3E}">
        <p14:creationId xmlns:p14="http://schemas.microsoft.com/office/powerpoint/2010/main" val="3822150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mn-lt"/>
                <a:ea typeface="+mn-ea"/>
                <a:cs typeface="+mn-cs"/>
              </a:rPr>
              <a:t>Effect size calculations for each study included within the review. Bars indicate the 95% confidence interval of the estimate. An overall summary statistic is also provided (diamond) showing the 95% confidence interval. &gt; = effect size greater than 4.</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30</a:t>
            </a:fld>
            <a:endParaRPr lang="en-US"/>
          </a:p>
        </p:txBody>
      </p:sp>
    </p:spTree>
    <p:extLst>
      <p:ext uri="{BB962C8B-B14F-4D97-AF65-F5344CB8AC3E}">
        <p14:creationId xmlns:p14="http://schemas.microsoft.com/office/powerpoint/2010/main" val="1315837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Times New Roman" pitchFamily="18" charset="0"/>
                <a:ea typeface="+mn-ea"/>
                <a:cs typeface="+mn-cs"/>
              </a:rPr>
              <a:t>Average temporal summation magnitudes before and at 60, 120, and 180 minutes after oxycodone (0.3 mg/kg)/placebo administration. </a:t>
            </a:r>
            <a:r>
              <a:rPr lang="en-US" sz="1200" b="0" i="0" kern="1200" baseline="30000" dirty="0" smtClean="0">
                <a:solidFill>
                  <a:schemeClr val="tx1"/>
                </a:solidFill>
                <a:effectLst/>
                <a:latin typeface="Times New Roman" pitchFamily="18" charset="0"/>
                <a:ea typeface="+mn-ea"/>
                <a:cs typeface="+mn-cs"/>
              </a:rPr>
              <a:t>*</a:t>
            </a:r>
            <a:r>
              <a:rPr lang="en-US" sz="1200" b="0" i="1" kern="1200" dirty="0" smtClean="0">
                <a:solidFill>
                  <a:schemeClr val="tx1"/>
                </a:solidFill>
                <a:effectLst/>
                <a:latin typeface="Times New Roman" pitchFamily="18" charset="0"/>
                <a:ea typeface="+mn-ea"/>
                <a:cs typeface="+mn-cs"/>
              </a:rPr>
              <a:t>P</a:t>
            </a:r>
            <a:r>
              <a:rPr lang="en-US" sz="1200" b="0" i="0" kern="1200" dirty="0" smtClean="0">
                <a:solidFill>
                  <a:schemeClr val="tx1"/>
                </a:solidFill>
                <a:effectLst/>
                <a:latin typeface="Times New Roman" pitchFamily="18" charset="0"/>
                <a:ea typeface="+mn-ea"/>
                <a:cs typeface="+mn-cs"/>
              </a:rPr>
              <a:t> &lt; .025 in the comparison between baseline and the other measurements. NPS, numeric pain scale</a:t>
            </a:r>
            <a:endParaRPr lang="en-US" dirty="0" smtClean="0"/>
          </a:p>
          <a:p>
            <a:r>
              <a:rPr lang="en-US" sz="1200" b="0" i="0" kern="1200" dirty="0" smtClean="0">
                <a:solidFill>
                  <a:schemeClr val="tx1"/>
                </a:solidFill>
                <a:effectLst/>
                <a:latin typeface="+mn-lt"/>
                <a:ea typeface="+mn-ea"/>
                <a:cs typeface="+mn-cs"/>
              </a:rPr>
              <a:t>B: Conditioned pain modulation magnitudes before and at 60, 120, and 180 minutes after oxycodone</a:t>
            </a:r>
            <a:r>
              <a:rPr lang="en-US" sz="1200" b="0" i="0" kern="1200" dirty="0" smtClean="0">
                <a:solidFill>
                  <a:schemeClr val="tx1"/>
                </a:solidFill>
                <a:effectLst/>
                <a:latin typeface="Times New Roman" pitchFamily="18" charset="0"/>
                <a:ea typeface="+mn-ea"/>
                <a:cs typeface="+mn-cs"/>
              </a:rPr>
              <a:t> (0.3 mg/kg)</a:t>
            </a:r>
            <a:r>
              <a:rPr lang="en-US" sz="1200" b="0" i="0" kern="1200" dirty="0" smtClean="0">
                <a:solidFill>
                  <a:schemeClr val="tx1"/>
                </a:solidFill>
                <a:effectLst/>
                <a:latin typeface="+mn-lt"/>
                <a:ea typeface="+mn-ea"/>
                <a:cs typeface="+mn-cs"/>
              </a:rPr>
              <a:t>/placebo administration. NPS, numeric pain scale.</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31</a:t>
            </a:fld>
            <a:endParaRPr lang="en-US"/>
          </a:p>
        </p:txBody>
      </p:sp>
    </p:spTree>
    <p:extLst>
      <p:ext uri="{BB962C8B-B14F-4D97-AF65-F5344CB8AC3E}">
        <p14:creationId xmlns:p14="http://schemas.microsoft.com/office/powerpoint/2010/main" val="3881612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effect of hydromorphone treatment on CPM magnitude (mean ± standard error of the mean; N = 30).</a:t>
            </a:r>
          </a:p>
          <a:p>
            <a:r>
              <a:rPr lang="en-US" sz="1200" b="0" i="0" kern="1200" dirty="0" smtClean="0">
                <a:solidFill>
                  <a:schemeClr val="tx1"/>
                </a:solidFill>
                <a:effectLst/>
                <a:latin typeface="+mn-lt"/>
                <a:ea typeface="+mn-ea"/>
                <a:cs typeface="+mn-cs"/>
              </a:rPr>
              <a:t>In the comparison of the average magnitude of CPM for the entire group between both sessions (before vs after treatment), Wilcoxon signed rank test revealed no statistically significant difference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0.22; Figure </a:t>
            </a:r>
            <a:r>
              <a:rPr lang="en-US" sz="1200" b="0" i="0" u="none" strike="noStrike" kern="1200" dirty="0" smtClean="0">
                <a:solidFill>
                  <a:schemeClr val="tx1"/>
                </a:solidFill>
                <a:effectLst/>
                <a:latin typeface="+mn-lt"/>
                <a:ea typeface="+mn-ea"/>
                <a:cs typeface="+mn-cs"/>
                <a:hlinkClick r:id="rId3"/>
              </a:rPr>
              <a:t>⇑</a:t>
            </a:r>
            <a:r>
              <a:rPr lang="en-US" sz="1200" b="0" i="0" kern="1200" dirty="0" smtClean="0">
                <a:solidFill>
                  <a:schemeClr val="tx1"/>
                </a:solidFill>
                <a:effectLst/>
                <a:latin typeface="+mn-lt"/>
                <a:ea typeface="+mn-ea"/>
                <a:cs typeface="+mn-cs"/>
              </a:rPr>
              <a:t>). Additionally, </a:t>
            </a:r>
            <a:r>
              <a:rPr lang="en-US" sz="1200" b="0" i="0" kern="1200" dirty="0" err="1" smtClean="0">
                <a:solidFill>
                  <a:schemeClr val="tx1"/>
                </a:solidFill>
                <a:effectLst/>
                <a:latin typeface="+mn-lt"/>
                <a:ea typeface="+mn-ea"/>
                <a:cs typeface="+mn-cs"/>
              </a:rPr>
              <a:t>McNemar</a:t>
            </a:r>
            <a:r>
              <a:rPr lang="en-US" sz="1200" b="0" i="0" kern="1200" dirty="0" smtClean="0">
                <a:solidFill>
                  <a:schemeClr val="tx1"/>
                </a:solidFill>
                <a:effectLst/>
                <a:latin typeface="+mn-lt"/>
                <a:ea typeface="+mn-ea"/>
                <a:cs typeface="+mn-cs"/>
              </a:rPr>
              <a:t> test showed that the percentage of patients who exhibited a change in the direction of their CPM was not statistically significant (83.3%;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0.37; Figure </a:t>
            </a:r>
            <a:r>
              <a:rPr lang="en-US" sz="1200" b="0" i="0" u="none" strike="noStrike" kern="1200" dirty="0" smtClean="0">
                <a:solidFill>
                  <a:schemeClr val="tx1"/>
                </a:solidFill>
                <a:effectLst/>
                <a:latin typeface="+mn-lt"/>
                <a:ea typeface="+mn-ea"/>
                <a:cs typeface="+mn-cs"/>
                <a:hlinkClick r:id="rId3"/>
              </a:rPr>
              <a:t>⇑</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32</a:t>
            </a:fld>
            <a:endParaRPr lang="en-US"/>
          </a:p>
        </p:txBody>
      </p:sp>
    </p:spTree>
    <p:extLst>
      <p:ext uri="{BB962C8B-B14F-4D97-AF65-F5344CB8AC3E}">
        <p14:creationId xmlns:p14="http://schemas.microsoft.com/office/powerpoint/2010/main" val="2384365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1" kern="1200" dirty="0" smtClean="0">
                <a:solidFill>
                  <a:schemeClr val="tx1"/>
                </a:solidFill>
                <a:effectLst/>
                <a:latin typeface="+mn-lt"/>
                <a:ea typeface="+mn-ea"/>
                <a:cs typeface="+mn-cs"/>
              </a:rPr>
              <a:t>CT</a:t>
            </a:r>
            <a:r>
              <a:rPr lang="en-US" sz="1200" b="0" i="0" kern="1200" dirty="0" smtClean="0">
                <a:solidFill>
                  <a:schemeClr val="tx1"/>
                </a:solidFill>
                <a:effectLst/>
                <a:latin typeface="+mn-lt"/>
                <a:ea typeface="+mn-ea"/>
                <a:cs typeface="+mn-cs"/>
              </a:rPr>
              <a:t> cold thresholds, </a:t>
            </a:r>
            <a:r>
              <a:rPr lang="en-US" sz="1200" b="0" i="1" kern="1200" dirty="0" smtClean="0">
                <a:solidFill>
                  <a:schemeClr val="tx1"/>
                </a:solidFill>
                <a:effectLst/>
                <a:latin typeface="+mn-lt"/>
                <a:ea typeface="+mn-ea"/>
                <a:cs typeface="+mn-cs"/>
              </a:rPr>
              <a:t>HT</a:t>
            </a:r>
            <a:r>
              <a:rPr lang="en-US" sz="1200" b="0" i="0" kern="1200" dirty="0" smtClean="0">
                <a:solidFill>
                  <a:schemeClr val="tx1"/>
                </a:solidFill>
                <a:effectLst/>
                <a:latin typeface="+mn-lt"/>
                <a:ea typeface="+mn-ea"/>
                <a:cs typeface="+mn-cs"/>
              </a:rPr>
              <a:t> heat thresholds, </a:t>
            </a:r>
            <a:r>
              <a:rPr lang="en-US" sz="1200" b="0" i="1" kern="1200" dirty="0" smtClean="0">
                <a:solidFill>
                  <a:schemeClr val="tx1"/>
                </a:solidFill>
                <a:effectLst/>
                <a:latin typeface="+mn-lt"/>
                <a:ea typeface="+mn-ea"/>
                <a:cs typeface="+mn-cs"/>
              </a:rPr>
              <a:t>HPT</a:t>
            </a:r>
            <a:r>
              <a:rPr lang="en-US" sz="1200" b="0" i="0" kern="1200" dirty="0" smtClean="0">
                <a:solidFill>
                  <a:schemeClr val="tx1"/>
                </a:solidFill>
                <a:effectLst/>
                <a:latin typeface="+mn-lt"/>
                <a:ea typeface="+mn-ea"/>
                <a:cs typeface="+mn-cs"/>
              </a:rPr>
              <a:t> heat pain threshold, </a:t>
            </a:r>
            <a:r>
              <a:rPr lang="en-US" sz="1200" b="0" i="1" kern="1200" dirty="0" smtClean="0">
                <a:solidFill>
                  <a:schemeClr val="tx1"/>
                </a:solidFill>
                <a:effectLst/>
                <a:latin typeface="+mn-lt"/>
                <a:ea typeface="+mn-ea"/>
                <a:cs typeface="+mn-cs"/>
              </a:rPr>
              <a:t>HP</a:t>
            </a:r>
            <a:r>
              <a:rPr lang="en-US" sz="1200" b="0" i="0" kern="1200" dirty="0" smtClean="0">
                <a:solidFill>
                  <a:schemeClr val="tx1"/>
                </a:solidFill>
                <a:effectLst/>
                <a:latin typeface="+mn-lt"/>
                <a:ea typeface="+mn-ea"/>
                <a:cs typeface="+mn-cs"/>
              </a:rPr>
              <a:t> 47.5 °C heat pulse, </a:t>
            </a:r>
            <a:r>
              <a:rPr lang="en-US" sz="1200" b="0" i="1" kern="1200" dirty="0" smtClean="0">
                <a:solidFill>
                  <a:schemeClr val="tx1"/>
                </a:solidFill>
                <a:effectLst/>
                <a:latin typeface="+mn-lt"/>
                <a:ea typeface="+mn-ea"/>
                <a:cs typeface="+mn-cs"/>
              </a:rPr>
              <a:t>NFR</a:t>
            </a: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RIII </a:t>
            </a:r>
            <a:r>
              <a:rPr lang="en-US" sz="1200" b="0" i="0" kern="1200" dirty="0" smtClean="0">
                <a:solidFill>
                  <a:schemeClr val="tx1"/>
                </a:solidFill>
                <a:effectLst/>
                <a:latin typeface="+mn-lt"/>
                <a:ea typeface="+mn-ea"/>
                <a:cs typeface="+mn-cs"/>
              </a:rPr>
              <a:t>nociceptive flexion reflex threshold, </a:t>
            </a:r>
            <a:r>
              <a:rPr lang="en-US" sz="1200" b="0" i="1" kern="1200" dirty="0" smtClean="0">
                <a:solidFill>
                  <a:schemeClr val="tx1"/>
                </a:solidFill>
                <a:effectLst/>
                <a:latin typeface="+mn-lt"/>
                <a:ea typeface="+mn-ea"/>
                <a:cs typeface="+mn-cs"/>
              </a:rPr>
              <a:t>TS</a:t>
            </a:r>
            <a:r>
              <a:rPr lang="en-US" sz="1200" b="0" i="0" kern="1200" dirty="0" smtClean="0">
                <a:solidFill>
                  <a:schemeClr val="tx1"/>
                </a:solidFill>
                <a:effectLst/>
                <a:latin typeface="+mn-lt"/>
                <a:ea typeface="+mn-ea"/>
                <a:cs typeface="+mn-cs"/>
              </a:rPr>
              <a:t> temporal summation of heat pain, </a:t>
            </a:r>
            <a:r>
              <a:rPr lang="en-US" sz="1200" b="0" i="1" kern="1200" dirty="0" err="1" smtClean="0">
                <a:solidFill>
                  <a:schemeClr val="tx1"/>
                </a:solidFill>
                <a:effectLst/>
                <a:latin typeface="+mn-lt"/>
                <a:ea typeface="+mn-ea"/>
                <a:cs typeface="+mn-cs"/>
              </a:rPr>
              <a:t>i.v.</a:t>
            </a:r>
            <a:r>
              <a:rPr lang="en-US" sz="1200" b="0" i="0" kern="1200" dirty="0" smtClean="0">
                <a:solidFill>
                  <a:schemeClr val="tx1"/>
                </a:solidFill>
                <a:effectLst/>
                <a:latin typeface="+mn-lt"/>
                <a:ea typeface="+mn-ea"/>
                <a:cs typeface="+mn-cs"/>
              </a:rPr>
              <a:t> intravenous, </a:t>
            </a:r>
            <a:r>
              <a:rPr lang="en-US" sz="1200" b="0" i="1" kern="1200" dirty="0" err="1" smtClean="0">
                <a:solidFill>
                  <a:schemeClr val="tx1"/>
                </a:solidFill>
                <a:effectLst/>
                <a:latin typeface="+mn-lt"/>
                <a:ea typeface="+mn-ea"/>
                <a:cs typeface="+mn-cs"/>
              </a:rPr>
              <a:t>i.m</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intramuscular</a:t>
            </a:r>
          </a:p>
          <a:p>
            <a:pPr fontAlgn="base"/>
            <a:r>
              <a:rPr lang="en-US" sz="1200" b="0" i="0" kern="1200" baseline="30000" dirty="0" err="1" smtClean="0">
                <a:solidFill>
                  <a:schemeClr val="tx1"/>
                </a:solidFill>
                <a:effectLst/>
                <a:latin typeface="+mn-lt"/>
                <a:ea typeface="+mn-ea"/>
                <a:cs typeface="+mn-cs"/>
              </a:rPr>
              <a:t>a</a:t>
            </a:r>
            <a:r>
              <a:rPr lang="en-US" sz="1200" b="0" i="0" kern="1200" dirty="0" err="1" smtClean="0">
                <a:solidFill>
                  <a:schemeClr val="tx1"/>
                </a:solidFill>
                <a:effectLst/>
                <a:latin typeface="+mn-lt"/>
                <a:ea typeface="+mn-ea"/>
                <a:cs typeface="+mn-cs"/>
              </a:rPr>
              <a:t>Males</a:t>
            </a:r>
            <a:r>
              <a:rPr lang="en-US" sz="1200" b="0" i="0" kern="1200" dirty="0" smtClean="0">
                <a:solidFill>
                  <a:schemeClr val="tx1"/>
                </a:solidFill>
                <a:effectLst/>
                <a:latin typeface="+mn-lt"/>
                <a:ea typeface="+mn-ea"/>
                <a:cs typeface="+mn-cs"/>
              </a:rPr>
              <a:t> only</a:t>
            </a:r>
          </a:p>
          <a:p>
            <a:pPr fontAlgn="base"/>
            <a:r>
              <a:rPr lang="en-US" sz="1200" b="0" i="0" kern="1200" baseline="30000" dirty="0" err="1" smtClean="0">
                <a:solidFill>
                  <a:schemeClr val="tx1"/>
                </a:solidFill>
                <a:effectLst/>
                <a:latin typeface="+mn-lt"/>
                <a:ea typeface="+mn-ea"/>
                <a:cs typeface="+mn-cs"/>
              </a:rPr>
              <a:t>b</a:t>
            </a:r>
            <a:r>
              <a:rPr lang="en-US" sz="1200" b="0" i="0" kern="1200" dirty="0" err="1" smtClean="0">
                <a:solidFill>
                  <a:schemeClr val="tx1"/>
                </a:solidFill>
                <a:effectLst/>
                <a:latin typeface="+mn-lt"/>
                <a:ea typeface="+mn-ea"/>
                <a:cs typeface="+mn-cs"/>
              </a:rPr>
              <a:t>Chronic</a:t>
            </a:r>
            <a:r>
              <a:rPr lang="en-US" sz="1200" b="0" i="0" kern="1200" dirty="0" smtClean="0">
                <a:solidFill>
                  <a:schemeClr val="tx1"/>
                </a:solidFill>
                <a:effectLst/>
                <a:latin typeface="+mn-lt"/>
                <a:ea typeface="+mn-ea"/>
                <a:cs typeface="+mn-cs"/>
              </a:rPr>
              <a:t> pin patients</a:t>
            </a:r>
          </a:p>
        </p:txBody>
      </p:sp>
      <p:sp>
        <p:nvSpPr>
          <p:cNvPr id="4" name="Slide Number Placeholder 3"/>
          <p:cNvSpPr>
            <a:spLocks noGrp="1"/>
          </p:cNvSpPr>
          <p:nvPr>
            <p:ph type="sldNum" sz="quarter" idx="10"/>
          </p:nvPr>
        </p:nvSpPr>
        <p:spPr/>
        <p:txBody>
          <a:bodyPr/>
          <a:lstStyle/>
          <a:p>
            <a:fld id="{92E95AAF-CE8A-4107-B333-35E0E677580E}" type="slidenum">
              <a:rPr lang="en-US" smtClean="0"/>
              <a:t>33</a:t>
            </a:fld>
            <a:endParaRPr lang="en-US"/>
          </a:p>
        </p:txBody>
      </p:sp>
    </p:spTree>
    <p:extLst>
      <p:ext uri="{BB962C8B-B14F-4D97-AF65-F5344CB8AC3E}">
        <p14:creationId xmlns:p14="http://schemas.microsoft.com/office/powerpoint/2010/main" val="2022538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mn-lt"/>
                <a:ea typeface="+mn-ea"/>
                <a:cs typeface="+mn-cs"/>
              </a:rPr>
              <a:t>Relative CPM responses at baseline (before treatment), in patients receiving a 4-week placebo treatment, and patients receiving a 4-week </a:t>
            </a:r>
            <a:r>
              <a:rPr lang="en-US" sz="1000" b="0" i="0" kern="1200" dirty="0" err="1" smtClean="0">
                <a:solidFill>
                  <a:schemeClr val="tx1"/>
                </a:solidFill>
                <a:effectLst/>
                <a:latin typeface="+mn-lt"/>
                <a:ea typeface="+mn-ea"/>
                <a:cs typeface="+mn-cs"/>
              </a:rPr>
              <a:t>tapentadol</a:t>
            </a:r>
            <a:r>
              <a:rPr lang="en-US" sz="1000" b="0" i="0" kern="1200" dirty="0" smtClean="0">
                <a:solidFill>
                  <a:schemeClr val="tx1"/>
                </a:solidFill>
                <a:effectLst/>
                <a:latin typeface="+mn-lt"/>
                <a:ea typeface="+mn-ea"/>
                <a:cs typeface="+mn-cs"/>
              </a:rPr>
              <a:t> treatment. At baseline, the effect of the CS was not significant (</a:t>
            </a:r>
            <a:r>
              <a:rPr lang="en-US" sz="1000" b="0" i="1" kern="1200" dirty="0" smtClean="0">
                <a:solidFill>
                  <a:schemeClr val="tx1"/>
                </a:solidFill>
                <a:effectLst/>
                <a:latin typeface="+mn-lt"/>
                <a:ea typeface="+mn-ea"/>
                <a:cs typeface="+mn-cs"/>
              </a:rPr>
              <a:t>P</a:t>
            </a:r>
            <a:r>
              <a:rPr lang="en-US" sz="1000" b="0" i="0" kern="1200" dirty="0" smtClean="0">
                <a:solidFill>
                  <a:schemeClr val="tx1"/>
                </a:solidFill>
                <a:effectLst/>
                <a:latin typeface="+mn-lt"/>
                <a:ea typeface="+mn-ea"/>
                <a:cs typeface="+mn-cs"/>
              </a:rPr>
              <a:t>=0.09). During placebo and </a:t>
            </a:r>
            <a:r>
              <a:rPr lang="en-US" sz="1000" b="0" i="0" kern="1200" dirty="0" err="1" smtClean="0">
                <a:solidFill>
                  <a:schemeClr val="tx1"/>
                </a:solidFill>
                <a:effectLst/>
                <a:latin typeface="+mn-lt"/>
                <a:ea typeface="+mn-ea"/>
                <a:cs typeface="+mn-cs"/>
              </a:rPr>
              <a:t>tapentadol</a:t>
            </a:r>
            <a:r>
              <a:rPr lang="en-US" sz="1000" b="0" i="0" kern="1200" dirty="0" smtClean="0">
                <a:solidFill>
                  <a:schemeClr val="tx1"/>
                </a:solidFill>
                <a:effectLst/>
                <a:latin typeface="+mn-lt"/>
                <a:ea typeface="+mn-ea"/>
                <a:cs typeface="+mn-cs"/>
              </a:rPr>
              <a:t> treatment, the effect of the CS was significant (placebo </a:t>
            </a:r>
            <a:r>
              <a:rPr lang="en-US" sz="1000" b="0" i="1" kern="1200" dirty="0" smtClean="0">
                <a:solidFill>
                  <a:schemeClr val="tx1"/>
                </a:solidFill>
                <a:effectLst/>
                <a:latin typeface="+mn-lt"/>
                <a:ea typeface="+mn-ea"/>
                <a:cs typeface="+mn-cs"/>
              </a:rPr>
              <a:t>P</a:t>
            </a:r>
            <a:r>
              <a:rPr lang="en-US" sz="1000" b="0" i="0" kern="1200" dirty="0" smtClean="0">
                <a:solidFill>
                  <a:schemeClr val="tx1"/>
                </a:solidFill>
                <a:effectLst/>
                <a:latin typeface="+mn-lt"/>
                <a:ea typeface="+mn-ea"/>
                <a:cs typeface="+mn-cs"/>
              </a:rPr>
              <a:t>=0.04, </a:t>
            </a:r>
            <a:r>
              <a:rPr lang="en-US" sz="1000" b="0" i="0" kern="1200" dirty="0" err="1" smtClean="0">
                <a:solidFill>
                  <a:schemeClr val="tx1"/>
                </a:solidFill>
                <a:effectLst/>
                <a:latin typeface="+mn-lt"/>
                <a:ea typeface="+mn-ea"/>
                <a:cs typeface="+mn-cs"/>
              </a:rPr>
              <a:t>tapentadol</a:t>
            </a:r>
            <a:r>
              <a:rPr lang="en-US" sz="1000" b="0" i="0" kern="1200" dirty="0" smtClean="0">
                <a:solidFill>
                  <a:schemeClr val="tx1"/>
                </a:solidFill>
                <a:effectLst/>
                <a:latin typeface="+mn-lt"/>
                <a:ea typeface="+mn-ea"/>
                <a:cs typeface="+mn-cs"/>
              </a:rPr>
              <a:t> </a:t>
            </a:r>
            <a:r>
              <a:rPr lang="en-US" sz="1000" b="0" i="1" kern="1200" dirty="0" smtClean="0">
                <a:solidFill>
                  <a:schemeClr val="tx1"/>
                </a:solidFill>
                <a:effectLst/>
                <a:latin typeface="+mn-lt"/>
                <a:ea typeface="+mn-ea"/>
                <a:cs typeface="+mn-cs"/>
              </a:rPr>
              <a:t>P</a:t>
            </a:r>
            <a:r>
              <a:rPr lang="en-US" sz="1000" b="0" i="0" kern="1200" dirty="0" smtClean="0">
                <a:solidFill>
                  <a:schemeClr val="tx1"/>
                </a:solidFill>
                <a:effectLst/>
                <a:latin typeface="+mn-lt"/>
                <a:ea typeface="+mn-ea"/>
                <a:cs typeface="+mn-cs"/>
              </a:rPr>
              <a:t>&lt;0.01). A treatment effect was present with greater increase in CPM responses during </a:t>
            </a:r>
            <a:r>
              <a:rPr lang="en-US" sz="1000" b="0" i="0" kern="1200" dirty="0" err="1" smtClean="0">
                <a:solidFill>
                  <a:schemeClr val="tx1"/>
                </a:solidFill>
                <a:effectLst/>
                <a:latin typeface="+mn-lt"/>
                <a:ea typeface="+mn-ea"/>
                <a:cs typeface="+mn-cs"/>
              </a:rPr>
              <a:t>tapentadol</a:t>
            </a:r>
            <a:r>
              <a:rPr lang="en-US" sz="1000" b="0" i="0" kern="1200" dirty="0" smtClean="0">
                <a:solidFill>
                  <a:schemeClr val="tx1"/>
                </a:solidFill>
                <a:effectLst/>
                <a:latin typeface="+mn-lt"/>
                <a:ea typeface="+mn-ea"/>
                <a:cs typeface="+mn-cs"/>
              </a:rPr>
              <a:t> treatment than during placebo treatment (*</a:t>
            </a:r>
            <a:r>
              <a:rPr lang="en-US" sz="1000" b="0" i="1" kern="1200" dirty="0" smtClean="0">
                <a:solidFill>
                  <a:schemeClr val="tx1"/>
                </a:solidFill>
                <a:effectLst/>
                <a:latin typeface="+mn-lt"/>
                <a:ea typeface="+mn-ea"/>
                <a:cs typeface="+mn-cs"/>
              </a:rPr>
              <a:t>P</a:t>
            </a:r>
            <a:r>
              <a:rPr lang="en-US" sz="1000" b="0" i="0" kern="1200" dirty="0" smtClean="0">
                <a:solidFill>
                  <a:schemeClr val="tx1"/>
                </a:solidFill>
                <a:effectLst/>
                <a:latin typeface="+mn-lt"/>
                <a:ea typeface="+mn-ea"/>
                <a:cs typeface="+mn-cs"/>
              </a:rPr>
              <a:t>&lt;0.001 </a:t>
            </a:r>
            <a:r>
              <a:rPr lang="en-US" sz="1000" b="0" i="1" kern="1200" dirty="0" smtClean="0">
                <a:solidFill>
                  <a:schemeClr val="tx1"/>
                </a:solidFill>
                <a:effectLst/>
                <a:latin typeface="+mn-lt"/>
                <a:ea typeface="+mn-ea"/>
                <a:cs typeface="+mn-cs"/>
              </a:rPr>
              <a:t>vs</a:t>
            </a:r>
            <a:r>
              <a:rPr lang="en-US" sz="1000" b="0" i="0" kern="1200" dirty="0" smtClean="0">
                <a:solidFill>
                  <a:schemeClr val="tx1"/>
                </a:solidFill>
                <a:effectLst/>
                <a:latin typeface="+mn-lt"/>
                <a:ea typeface="+mn-ea"/>
                <a:cs typeface="+mn-cs"/>
              </a:rPr>
              <a:t> placebo).</a:t>
            </a:r>
          </a:p>
          <a:p>
            <a:r>
              <a:rPr lang="en-US" sz="1000" b="0" i="0" kern="1200" dirty="0" smtClean="0">
                <a:solidFill>
                  <a:schemeClr val="tx1"/>
                </a:solidFill>
                <a:effectLst/>
                <a:latin typeface="+mn-lt"/>
                <a:ea typeface="+mn-ea"/>
                <a:cs typeface="+mn-cs"/>
              </a:rPr>
              <a:t>OA responses. (</a:t>
            </a:r>
            <a:r>
              <a:rPr lang="en-US" sz="1000" b="0" i="0" kern="1200" cap="all" dirty="0" smtClean="0">
                <a:solidFill>
                  <a:schemeClr val="tx1"/>
                </a:solidFill>
                <a:effectLst/>
                <a:latin typeface="+mn-lt"/>
                <a:ea typeface="+mn-ea"/>
                <a:cs typeface="+mn-cs"/>
              </a:rPr>
              <a:t>A</a:t>
            </a:r>
            <a:r>
              <a:rPr lang="en-US" sz="1000" b="0" i="0" kern="1200" dirty="0" smtClean="0">
                <a:solidFill>
                  <a:schemeClr val="tx1"/>
                </a:solidFill>
                <a:effectLst/>
                <a:latin typeface="+mn-lt"/>
                <a:ea typeface="+mn-ea"/>
                <a:cs typeface="+mn-cs"/>
              </a:rPr>
              <a:t>) An example of a healthy volunteer (female, 60 </a:t>
            </a:r>
            <a:r>
              <a:rPr lang="en-US" sz="1000" b="0" i="0" kern="1200" dirty="0" err="1" smtClean="0">
                <a:solidFill>
                  <a:schemeClr val="tx1"/>
                </a:solidFill>
                <a:effectLst/>
                <a:latin typeface="+mn-lt"/>
                <a:ea typeface="+mn-ea"/>
                <a:cs typeface="+mn-cs"/>
              </a:rPr>
              <a:t>yr</a:t>
            </a:r>
            <a:r>
              <a:rPr lang="en-US" sz="1000" b="0" i="0" kern="1200" dirty="0" smtClean="0">
                <a:solidFill>
                  <a:schemeClr val="tx1"/>
                </a:solidFill>
                <a:effectLst/>
                <a:latin typeface="+mn-lt"/>
                <a:ea typeface="+mn-ea"/>
                <a:cs typeface="+mn-cs"/>
              </a:rPr>
              <a:t>). Data taken from </a:t>
            </a:r>
            <a:r>
              <a:rPr lang="en-US" sz="1000" b="0" i="0" kern="1200" dirty="0" err="1" smtClean="0">
                <a:solidFill>
                  <a:schemeClr val="tx1"/>
                </a:solidFill>
                <a:effectLst/>
                <a:latin typeface="+mn-lt"/>
                <a:ea typeface="+mn-ea"/>
                <a:cs typeface="+mn-cs"/>
              </a:rPr>
              <a:t>Niesters</a:t>
            </a:r>
            <a:r>
              <a:rPr lang="en-US" sz="1000" b="0" i="0" kern="1200" dirty="0" smtClean="0">
                <a:solidFill>
                  <a:schemeClr val="tx1"/>
                </a:solidFill>
                <a:effectLst/>
                <a:latin typeface="+mn-lt"/>
                <a:ea typeface="+mn-ea"/>
                <a:cs typeface="+mn-cs"/>
              </a:rPr>
              <a:t> and colleagues.</a:t>
            </a:r>
            <a:r>
              <a:rPr lang="en-US" sz="1000" b="0" i="0" u="sng" kern="1200" baseline="30000" dirty="0" smtClean="0">
                <a:solidFill>
                  <a:schemeClr val="tx1"/>
                </a:solidFill>
                <a:effectLst/>
                <a:latin typeface="+mn-lt"/>
                <a:ea typeface="+mn-ea"/>
                <a:cs typeface="+mn-cs"/>
                <a:hlinkClick r:id="rId3"/>
              </a:rPr>
              <a:t>19</a:t>
            </a:r>
            <a:r>
              <a:rPr lang="en-US" sz="1000" b="0" i="0" kern="1200" dirty="0" smtClean="0">
                <a:solidFill>
                  <a:schemeClr val="tx1"/>
                </a:solidFill>
                <a:effectLst/>
                <a:latin typeface="+mn-lt"/>
                <a:ea typeface="+mn-ea"/>
                <a:cs typeface="+mn-cs"/>
              </a:rPr>
              <a:t> (</a:t>
            </a:r>
            <a:r>
              <a:rPr lang="en-US" sz="1000" b="0" i="0" kern="1200" cap="all" dirty="0" smtClean="0">
                <a:solidFill>
                  <a:schemeClr val="tx1"/>
                </a:solidFill>
                <a:effectLst/>
                <a:latin typeface="+mn-lt"/>
                <a:ea typeface="+mn-ea"/>
                <a:cs typeface="+mn-cs"/>
              </a:rPr>
              <a:t>B</a:t>
            </a:r>
            <a:r>
              <a:rPr lang="en-US" sz="1000" b="0" i="0" kern="1200" dirty="0" smtClean="0">
                <a:solidFill>
                  <a:schemeClr val="tx1"/>
                </a:solidFill>
                <a:effectLst/>
                <a:latin typeface="+mn-lt"/>
                <a:ea typeface="+mn-ea"/>
                <a:cs typeface="+mn-cs"/>
              </a:rPr>
              <a:t>) Absence of </a:t>
            </a:r>
            <a:r>
              <a:rPr lang="en-US" sz="1000" b="0" i="0" kern="1200" dirty="0" err="1" smtClean="0">
                <a:solidFill>
                  <a:schemeClr val="tx1"/>
                </a:solidFill>
                <a:effectLst/>
                <a:latin typeface="+mn-lt"/>
                <a:ea typeface="+mn-ea"/>
                <a:cs typeface="+mn-cs"/>
              </a:rPr>
              <a:t>tapentadol</a:t>
            </a:r>
            <a:r>
              <a:rPr lang="en-US" sz="1000" b="0" i="0" kern="1200" dirty="0" smtClean="0">
                <a:solidFill>
                  <a:schemeClr val="tx1"/>
                </a:solidFill>
                <a:effectLst/>
                <a:latin typeface="+mn-lt"/>
                <a:ea typeface="+mn-ea"/>
                <a:cs typeface="+mn-cs"/>
              </a:rPr>
              <a:t> treatment on OA in painful diabetic neuropathy </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34</a:t>
            </a:fld>
            <a:endParaRPr lang="en-US"/>
          </a:p>
        </p:txBody>
      </p:sp>
    </p:spTree>
    <p:extLst>
      <p:ext uri="{BB962C8B-B14F-4D97-AF65-F5344CB8AC3E}">
        <p14:creationId xmlns:p14="http://schemas.microsoft.com/office/powerpoint/2010/main" val="330081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sz="1200" b="0" i="0" kern="1200" dirty="0" smtClean="0">
                <a:solidFill>
                  <a:schemeClr val="tx1"/>
                </a:solidFill>
                <a:effectLst/>
                <a:latin typeface="+mn-lt"/>
                <a:ea typeface="+mn-ea"/>
                <a:cs typeface="+mn-cs"/>
              </a:rPr>
              <a:t>Pain intensities (mean ± SEM) in response to the five test heat stimuli at baseline, simultaneously with the conditioning cold stimulus (tests 1 and 2) and following termination of the conditioning stimulus (tests 3 and 4), under the different experimental conditions. Figure shows that under all conditions the maximal drop in heat pain intensities was expressed at test 2.</a:t>
            </a:r>
          </a:p>
          <a:p>
            <a:r>
              <a:rPr lang="en-US" dirty="0" smtClean="0"/>
              <a:t>B: </a:t>
            </a:r>
            <a:r>
              <a:rPr lang="en-US" sz="1200" b="0" i="0" u="none" strike="noStrike" kern="1200" dirty="0" err="1" smtClean="0">
                <a:solidFill>
                  <a:schemeClr val="tx1"/>
                </a:solidFill>
                <a:effectLst/>
                <a:latin typeface="+mn-lt"/>
                <a:ea typeface="+mn-ea"/>
                <a:cs typeface="+mn-cs"/>
                <a:hlinkClick r:id="rId3"/>
              </a:rPr>
              <a:t>Apomorphine</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a:rPr>
              <a:t>placebo effects</a:t>
            </a:r>
            <a:r>
              <a:rPr lang="en-US" sz="1200" b="0" i="0" kern="1200" dirty="0" smtClean="0">
                <a:solidFill>
                  <a:schemeClr val="tx1"/>
                </a:solidFill>
                <a:effectLst/>
                <a:latin typeface="+mn-lt"/>
                <a:ea typeface="+mn-ea"/>
                <a:cs typeface="+mn-cs"/>
              </a:rPr>
              <a:t> on CPM. Magnitudes of CPM (mean ± SEM) in the two study conditions. Black bars represent baseline values, and gray bars represent CPM following </a:t>
            </a:r>
            <a:r>
              <a:rPr lang="en-US" sz="1200" b="0" i="0" kern="1200" dirty="0" err="1" smtClean="0">
                <a:solidFill>
                  <a:schemeClr val="tx1"/>
                </a:solidFill>
                <a:effectLst/>
                <a:latin typeface="+mn-lt"/>
                <a:ea typeface="+mn-ea"/>
                <a:cs typeface="+mn-cs"/>
              </a:rPr>
              <a:t>apomorphine</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4"/>
              </a:rPr>
              <a:t>placebo</a:t>
            </a:r>
            <a:r>
              <a:rPr lang="en-US" sz="1200" b="0" i="0" kern="1200" dirty="0" smtClean="0">
                <a:solidFill>
                  <a:schemeClr val="tx1"/>
                </a:solidFill>
                <a:effectLst/>
                <a:latin typeface="+mn-lt"/>
                <a:ea typeface="+mn-ea"/>
                <a:cs typeface="+mn-cs"/>
              </a:rPr>
              <a:t> administration.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 0.001 in the comparison of CPM between baseline and following </a:t>
            </a:r>
            <a:r>
              <a:rPr lang="en-US" sz="1200" b="0" i="0" kern="1200" dirty="0" err="1" smtClean="0">
                <a:solidFill>
                  <a:schemeClr val="tx1"/>
                </a:solidFill>
                <a:effectLst/>
                <a:latin typeface="+mn-lt"/>
                <a:ea typeface="+mn-ea"/>
                <a:cs typeface="+mn-cs"/>
              </a:rPr>
              <a:t>apomorphine</a:t>
            </a:r>
            <a:r>
              <a:rPr lang="en-US" sz="1200" b="0" i="0" kern="1200" dirty="0" smtClean="0">
                <a:solidFill>
                  <a:schemeClr val="tx1"/>
                </a:solidFill>
                <a:effectLst/>
                <a:latin typeface="+mn-lt"/>
                <a:ea typeface="+mn-ea"/>
                <a:cs typeface="+mn-cs"/>
              </a:rPr>
              <a:t> administration</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35</a:t>
            </a:fld>
            <a:endParaRPr lang="en-US"/>
          </a:p>
        </p:txBody>
      </p:sp>
    </p:spTree>
    <p:extLst>
      <p:ext uri="{BB962C8B-B14F-4D97-AF65-F5344CB8AC3E}">
        <p14:creationId xmlns:p14="http://schemas.microsoft.com/office/powerpoint/2010/main" val="1856382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0.05; ** 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0.01.</a:t>
            </a:r>
          </a:p>
          <a:p>
            <a:pPr fontAlgn="base"/>
            <a:r>
              <a:rPr lang="en-US" sz="1200" b="0" i="0" kern="1200" dirty="0" smtClean="0">
                <a:solidFill>
                  <a:schemeClr val="tx1"/>
                </a:solidFill>
                <a:effectLst/>
                <a:latin typeface="+mn-lt"/>
                <a:ea typeface="+mn-ea"/>
                <a:cs typeface="+mn-cs"/>
              </a:rPr>
              <a:t>Significant difference between men and women (</a:t>
            </a:r>
            <a:r>
              <a:rPr lang="en-US" sz="1200" b="0" i="1"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 &lt; 0.05).</a:t>
            </a:r>
          </a:p>
          <a:p>
            <a:pPr fontAlgn="base"/>
            <a:r>
              <a:rPr lang="en-US" sz="1200" b="0" i="0" kern="1200" dirty="0" smtClean="0">
                <a:solidFill>
                  <a:schemeClr val="tx1"/>
                </a:solidFill>
                <a:effectLst/>
                <a:latin typeface="+mn-lt"/>
                <a:ea typeface="+mn-ea"/>
                <a:cs typeface="+mn-cs"/>
              </a:rPr>
              <a:t>Numbers in parentheses are confidence intervals.</a:t>
            </a:r>
          </a:p>
          <a:p>
            <a:pPr fontAlgn="base"/>
            <a:r>
              <a:rPr lang="en-US" sz="1200" b="0" i="0" kern="1200" dirty="0" smtClean="0">
                <a:solidFill>
                  <a:schemeClr val="tx1"/>
                </a:solidFill>
                <a:effectLst/>
                <a:latin typeface="+mn-lt"/>
                <a:ea typeface="+mn-ea"/>
                <a:cs typeface="+mn-cs"/>
              </a:rPr>
              <a:t>CP pain = cold pressor pain ratings; ICC = </a:t>
            </a:r>
            <a:r>
              <a:rPr lang="en-US" sz="1200" b="0" i="0" kern="1200" dirty="0" err="1" smtClean="0">
                <a:solidFill>
                  <a:schemeClr val="tx1"/>
                </a:solidFill>
                <a:effectLst/>
                <a:latin typeface="+mn-lt"/>
                <a:ea typeface="+mn-ea"/>
                <a:cs typeface="+mn-cs"/>
              </a:rPr>
              <a:t>intraclass</a:t>
            </a:r>
            <a:r>
              <a:rPr lang="en-US" sz="1200" b="0" i="0" kern="1200" dirty="0" smtClean="0">
                <a:solidFill>
                  <a:schemeClr val="tx1"/>
                </a:solidFill>
                <a:effectLst/>
                <a:latin typeface="+mn-lt"/>
                <a:ea typeface="+mn-ea"/>
                <a:cs typeface="+mn-cs"/>
              </a:rPr>
              <a:t> correlation coefficient; ISC = </a:t>
            </a:r>
            <a:r>
              <a:rPr lang="en-US" sz="1200" b="0" i="0" kern="1200" dirty="0" err="1" smtClean="0">
                <a:solidFill>
                  <a:schemeClr val="tx1"/>
                </a:solidFill>
                <a:effectLst/>
                <a:latin typeface="+mn-lt"/>
                <a:ea typeface="+mn-ea"/>
                <a:cs typeface="+mn-cs"/>
              </a:rPr>
              <a:t>intraindividual</a:t>
            </a:r>
            <a:r>
              <a:rPr lang="en-US" sz="1200" b="0" i="0" kern="1200" dirty="0" smtClean="0">
                <a:solidFill>
                  <a:schemeClr val="tx1"/>
                </a:solidFill>
                <a:effectLst/>
                <a:latin typeface="+mn-lt"/>
                <a:ea typeface="+mn-ea"/>
                <a:cs typeface="+mn-cs"/>
              </a:rPr>
              <a:t> stability coefficient.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E95AAF-CE8A-4107-B333-35E0E677580E}" type="slidenum">
              <a:rPr lang="en-US" smtClean="0"/>
              <a:t>37</a:t>
            </a:fld>
            <a:endParaRPr lang="en-US"/>
          </a:p>
        </p:txBody>
      </p:sp>
    </p:spTree>
    <p:extLst>
      <p:ext uri="{BB962C8B-B14F-4D97-AF65-F5344CB8AC3E}">
        <p14:creationId xmlns:p14="http://schemas.microsoft.com/office/powerpoint/2010/main" val="1248377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Drug efficacy and pretreatment CPM in patients with diabetic</a:t>
            </a:r>
            <a:r>
              <a:rPr lang="en-US" sz="1200" b="0" i="0" kern="1200" baseline="0" dirty="0" smtClean="0">
                <a:solidFill>
                  <a:schemeClr val="tx1"/>
                </a:solidFill>
                <a:effectLst/>
                <a:latin typeface="+mn-lt"/>
                <a:ea typeface="+mn-ea"/>
                <a:cs typeface="+mn-cs"/>
              </a:rPr>
              <a:t> neuropathy</a:t>
            </a:r>
            <a:r>
              <a:rPr lang="en-US" sz="1200" b="0" i="0" kern="1200" dirty="0" smtClean="0">
                <a:solidFill>
                  <a:schemeClr val="tx1"/>
                </a:solidFill>
                <a:effectLst/>
                <a:latin typeface="+mn-lt"/>
                <a:ea typeface="+mn-ea"/>
                <a:cs typeface="+mn-cs"/>
              </a:rPr>
              <a:t>. Patients with less efficient CPM (positive scores) reported higher drug efficacy and vice versa.</a:t>
            </a:r>
            <a:endParaRPr lang="en-US" dirty="0"/>
          </a:p>
        </p:txBody>
      </p:sp>
      <p:sp>
        <p:nvSpPr>
          <p:cNvPr id="4" name="Slide Number Placeholder 3"/>
          <p:cNvSpPr>
            <a:spLocks noGrp="1"/>
          </p:cNvSpPr>
          <p:nvPr>
            <p:ph type="sldNum" sz="quarter" idx="10"/>
          </p:nvPr>
        </p:nvSpPr>
        <p:spPr/>
        <p:txBody>
          <a:bodyPr/>
          <a:lstStyle/>
          <a:p>
            <a:fld id="{B4BAF4EA-F88D-428C-8A9D-A0F6556ECE12}" type="slidenum">
              <a:rPr lang="en-US" smtClean="0"/>
              <a:pPr/>
              <a:t>40</a:t>
            </a:fld>
            <a:endParaRPr lang="en-US"/>
          </a:p>
        </p:txBody>
      </p:sp>
    </p:spTree>
    <p:extLst>
      <p:ext uri="{BB962C8B-B14F-4D97-AF65-F5344CB8AC3E}">
        <p14:creationId xmlns:p14="http://schemas.microsoft.com/office/powerpoint/2010/main" val="4202907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Change in CPM by duloxetine. Higher benefit from the drug is paralleled by improved CPM efficiency (lower scores).</a:t>
            </a:r>
            <a:endParaRPr lang="en-US" dirty="0"/>
          </a:p>
        </p:txBody>
      </p:sp>
      <p:sp>
        <p:nvSpPr>
          <p:cNvPr id="4" name="Slide Number Placeholder 3"/>
          <p:cNvSpPr>
            <a:spLocks noGrp="1"/>
          </p:cNvSpPr>
          <p:nvPr>
            <p:ph type="sldNum" sz="quarter" idx="10"/>
          </p:nvPr>
        </p:nvSpPr>
        <p:spPr/>
        <p:txBody>
          <a:bodyPr/>
          <a:lstStyle/>
          <a:p>
            <a:fld id="{B4BAF4EA-F88D-428C-8A9D-A0F6556ECE12}" type="slidenum">
              <a:rPr lang="en-US" smtClean="0"/>
              <a:pPr/>
              <a:t>41</a:t>
            </a:fld>
            <a:endParaRPr lang="en-US"/>
          </a:p>
        </p:txBody>
      </p:sp>
    </p:spTree>
    <p:extLst>
      <p:ext uri="{BB962C8B-B14F-4D97-AF65-F5344CB8AC3E}">
        <p14:creationId xmlns:p14="http://schemas.microsoft.com/office/powerpoint/2010/main" val="4029135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Population-specific reversal of pro-nociception. Based on corresponding median split, only the patients with less efficient CPM (A) and enhanced </a:t>
            </a:r>
            <a:r>
              <a:rPr lang="en-US" sz="1200" b="0" i="0" kern="1200" dirty="0" err="1" smtClean="0">
                <a:solidFill>
                  <a:schemeClr val="tx1"/>
                </a:solidFill>
                <a:effectLst/>
                <a:latin typeface="+mn-lt"/>
                <a:ea typeface="+mn-ea"/>
                <a:cs typeface="+mn-cs"/>
              </a:rPr>
              <a:t>mTS</a:t>
            </a:r>
            <a:r>
              <a:rPr lang="en-US" sz="1200" b="0" i="0" kern="1200" dirty="0" smtClean="0">
                <a:solidFill>
                  <a:schemeClr val="tx1"/>
                </a:solidFill>
                <a:effectLst/>
                <a:latin typeface="+mn-lt"/>
                <a:ea typeface="+mn-ea"/>
                <a:cs typeface="+mn-cs"/>
              </a:rPr>
              <a:t> (B) significantly reversed these pro-nociceptive patterns.</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42</a:t>
            </a:fld>
            <a:endParaRPr lang="en-US"/>
          </a:p>
        </p:txBody>
      </p:sp>
    </p:spTree>
    <p:extLst>
      <p:ext uri="{BB962C8B-B14F-4D97-AF65-F5344CB8AC3E}">
        <p14:creationId xmlns:p14="http://schemas.microsoft.com/office/powerpoint/2010/main" val="333739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administration of a placebo, a clinical improvement may occur for a variety of reasons. Whereas the clinical </a:t>
            </a:r>
            <a:r>
              <a:rPr lang="en-US" dirty="0" err="1" smtClean="0"/>
              <a:t>trialist</a:t>
            </a:r>
            <a:r>
              <a:rPr lang="en-US" dirty="0" smtClean="0"/>
              <a:t> is interested in any improvement that may take place in a clinical trial, the neurobiologist is only interested in the psychosocial–psychobiological effects after the administration of a placebo. These include a number of mechanisms, such as anxiety, reward, learning, and genetics.</a:t>
            </a:r>
            <a:endParaRPr lang="en-US" dirty="0"/>
          </a:p>
        </p:txBody>
      </p:sp>
      <p:sp>
        <p:nvSpPr>
          <p:cNvPr id="4" name="Slide Number Placeholder 3"/>
          <p:cNvSpPr>
            <a:spLocks noGrp="1"/>
          </p:cNvSpPr>
          <p:nvPr>
            <p:ph type="sldNum" sz="quarter" idx="10"/>
          </p:nvPr>
        </p:nvSpPr>
        <p:spPr/>
        <p:txBody>
          <a:bodyPr/>
          <a:lstStyle/>
          <a:p>
            <a:fld id="{B9C918D6-B75A-42A8-A23C-26E7C2720D68}" type="slidenum">
              <a:rPr lang="en-US" smtClean="0"/>
              <a:pPr/>
              <a:t>9</a:t>
            </a:fld>
            <a:endParaRPr lang="en-US"/>
          </a:p>
        </p:txBody>
      </p:sp>
    </p:spTree>
    <p:extLst>
      <p:ext uri="{BB962C8B-B14F-4D97-AF65-F5344CB8AC3E}">
        <p14:creationId xmlns:p14="http://schemas.microsoft.com/office/powerpoint/2010/main" val="408262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Brain areas consistently shown in imaging studies to be active in the processing and modulation of pain. Adapted from Tracey and </a:t>
            </a:r>
            <a:r>
              <a:rPr lang="en-US" dirty="0" err="1" smtClean="0"/>
              <a:t>Mantyh</a:t>
            </a:r>
            <a:endParaRPr lang="en-US" dirty="0"/>
          </a:p>
        </p:txBody>
      </p:sp>
      <p:sp>
        <p:nvSpPr>
          <p:cNvPr id="4" name="Slide Number Placeholder 3"/>
          <p:cNvSpPr>
            <a:spLocks noGrp="1"/>
          </p:cNvSpPr>
          <p:nvPr>
            <p:ph type="sldNum" sz="quarter" idx="10"/>
          </p:nvPr>
        </p:nvSpPr>
        <p:spPr/>
        <p:txBody>
          <a:bodyPr/>
          <a:lstStyle/>
          <a:p>
            <a:fld id="{4C48E11D-AF72-47C8-8FD2-842FE74E3972}" type="slidenum">
              <a:rPr lang="en-US" smtClean="0"/>
              <a:pPr/>
              <a:t>10</a:t>
            </a:fld>
            <a:endParaRPr lang="en-US"/>
          </a:p>
        </p:txBody>
      </p:sp>
    </p:spTree>
    <p:extLst>
      <p:ext uri="{BB962C8B-B14F-4D97-AF65-F5344CB8AC3E}">
        <p14:creationId xmlns:p14="http://schemas.microsoft.com/office/powerpoint/2010/main" val="168343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The sagittal slice (contrast “pain: </a:t>
            </a:r>
            <a:r>
              <a:rPr lang="en-US" sz="1200" b="0" i="0" u="none" strike="noStrike" kern="1200" dirty="0" smtClean="0">
                <a:solidFill>
                  <a:schemeClr val="tx1"/>
                </a:solidFill>
                <a:effectLst/>
                <a:latin typeface="+mn-lt"/>
                <a:ea typeface="+mn-ea"/>
                <a:cs typeface="+mn-cs"/>
                <a:hlinkClick r:id="rId3"/>
              </a:rPr>
              <a:t>placebo</a:t>
            </a:r>
            <a:r>
              <a:rPr lang="en-US" sz="1200" b="0" i="0" kern="1200" dirty="0" smtClean="0">
                <a:solidFill>
                  <a:schemeClr val="tx1"/>
                </a:solidFill>
                <a:effectLst/>
                <a:latin typeface="+mn-lt"/>
                <a:ea typeface="+mn-ea"/>
                <a:cs typeface="+mn-cs"/>
              </a:rPr>
              <a:t> &gt; control [saline group]”) shows placebo-enhanced responses in the </a:t>
            </a:r>
            <a:r>
              <a:rPr lang="en-US" sz="1200" b="0" i="0" u="none" strike="noStrike" kern="1200" dirty="0" smtClean="0">
                <a:solidFill>
                  <a:schemeClr val="tx1"/>
                </a:solidFill>
                <a:effectLst/>
                <a:latin typeface="+mn-lt"/>
                <a:ea typeface="+mn-ea"/>
                <a:cs typeface="+mn-cs"/>
                <a:hlinkClick r:id="rId4"/>
              </a:rPr>
              <a:t>hypothalamus</a:t>
            </a:r>
            <a:r>
              <a:rPr lang="en-US" sz="1200" b="0" i="0" kern="120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hlinkClick r:id="rId5"/>
              </a:rPr>
              <a:t>PAG</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6"/>
              </a:rPr>
              <a:t>RVM</a:t>
            </a:r>
            <a:r>
              <a:rPr lang="en-US" sz="1200" b="0" i="0" kern="1200" dirty="0" smtClean="0">
                <a:solidFill>
                  <a:schemeClr val="tx1"/>
                </a:solidFill>
                <a:effectLst/>
                <a:latin typeface="+mn-lt"/>
                <a:ea typeface="+mn-ea"/>
                <a:cs typeface="+mn-cs"/>
              </a:rPr>
              <a:t>, all of which are significantly reduced by </a:t>
            </a:r>
            <a:r>
              <a:rPr lang="en-US" sz="1200" b="0" i="0" u="none" strike="noStrike" kern="1200" dirty="0" smtClean="0">
                <a:solidFill>
                  <a:schemeClr val="tx1"/>
                </a:solidFill>
                <a:effectLst/>
                <a:latin typeface="+mn-lt"/>
                <a:ea typeface="+mn-ea"/>
                <a:cs typeface="+mn-cs"/>
                <a:hlinkClick r:id="rId7"/>
              </a:rPr>
              <a:t>naloxone</a:t>
            </a:r>
            <a:r>
              <a:rPr lang="en-US" sz="1200" b="0" i="0" kern="1200" dirty="0" smtClean="0">
                <a:solidFill>
                  <a:schemeClr val="tx1"/>
                </a:solidFill>
                <a:effectLst/>
                <a:latin typeface="+mn-lt"/>
                <a:ea typeface="+mn-ea"/>
                <a:cs typeface="+mn-cs"/>
              </a:rPr>
              <a:t>. The three transverse slices show the location of these responses in more detail: (B) hypothalamus, (C) PAG, (D) RVM. The response in the RVM corresponds to the reticular nuclei (RN; approximately indicated by the white circle) adjacent to the </a:t>
            </a:r>
            <a:r>
              <a:rPr lang="en-US" sz="1200" b="0" i="0" u="none" strike="noStrike" kern="1200" dirty="0" smtClean="0">
                <a:solidFill>
                  <a:schemeClr val="tx1"/>
                </a:solidFill>
                <a:effectLst/>
                <a:latin typeface="+mn-lt"/>
                <a:ea typeface="+mn-ea"/>
                <a:cs typeface="+mn-cs"/>
                <a:hlinkClick r:id="rId8"/>
              </a:rPr>
              <a:t>nucleus raphe </a:t>
            </a:r>
            <a:r>
              <a:rPr lang="en-US" sz="1200" b="0" i="0" u="none" strike="noStrike" kern="1200" dirty="0" err="1" smtClean="0">
                <a:solidFill>
                  <a:schemeClr val="tx1"/>
                </a:solidFill>
                <a:effectLst/>
                <a:latin typeface="+mn-lt"/>
                <a:ea typeface="+mn-ea"/>
                <a:cs typeface="+mn-cs"/>
                <a:hlinkClick r:id="rId8"/>
              </a:rPr>
              <a:t>magnus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8"/>
              </a:rPr>
              <a:t>NRM</a:t>
            </a:r>
            <a:r>
              <a:rPr lang="en-US" sz="1200" b="0" i="0" kern="1200" dirty="0" smtClean="0">
                <a:solidFill>
                  <a:schemeClr val="tx1"/>
                </a:solidFill>
                <a:effectLst/>
                <a:latin typeface="+mn-lt"/>
                <a:ea typeface="+mn-ea"/>
                <a:cs typeface="+mn-cs"/>
              </a:rPr>
              <a:t>), which consist of the </a:t>
            </a:r>
            <a:r>
              <a:rPr lang="en-US" sz="1200" b="0" i="0" u="none" strike="noStrike" kern="1200" dirty="0" smtClean="0">
                <a:solidFill>
                  <a:schemeClr val="tx1"/>
                </a:solidFill>
                <a:effectLst/>
                <a:latin typeface="+mn-lt"/>
                <a:ea typeface="+mn-ea"/>
                <a:cs typeface="+mn-cs"/>
                <a:hlinkClick r:id="rId9"/>
              </a:rPr>
              <a:t>nucleus </a:t>
            </a:r>
            <a:r>
              <a:rPr lang="en-US" sz="1200" b="0" i="0" u="none" strike="noStrike" kern="1200" dirty="0" err="1" smtClean="0">
                <a:solidFill>
                  <a:schemeClr val="tx1"/>
                </a:solidFill>
                <a:effectLst/>
                <a:latin typeface="+mn-lt"/>
                <a:ea typeface="+mn-ea"/>
                <a:cs typeface="+mn-cs"/>
                <a:hlinkClick r:id="rId9"/>
              </a:rPr>
              <a:t>reticularis</a:t>
            </a:r>
            <a:r>
              <a:rPr lang="en-US" sz="1200" b="0" i="0" u="none" strike="noStrike" kern="1200" dirty="0" smtClean="0">
                <a:solidFill>
                  <a:schemeClr val="tx1"/>
                </a:solidFill>
                <a:effectLst/>
                <a:latin typeface="+mn-lt"/>
                <a:ea typeface="+mn-ea"/>
                <a:cs typeface="+mn-cs"/>
                <a:hlinkClick r:id="rId9"/>
              </a:rPr>
              <a:t> </a:t>
            </a:r>
            <a:r>
              <a:rPr lang="en-US" sz="1200" b="0" i="0" u="none" strike="noStrike" kern="1200" dirty="0" err="1" smtClean="0">
                <a:solidFill>
                  <a:schemeClr val="tx1"/>
                </a:solidFill>
                <a:effectLst/>
                <a:latin typeface="+mn-lt"/>
                <a:ea typeface="+mn-ea"/>
                <a:cs typeface="+mn-cs"/>
                <a:hlinkClick r:id="rId9"/>
              </a:rPr>
              <a:t>gigantocellularis</a:t>
            </a:r>
            <a:r>
              <a:rPr lang="en-US" sz="1200" b="0" i="0" kern="1200" dirty="0" smtClean="0">
                <a:solidFill>
                  <a:schemeClr val="tx1"/>
                </a:solidFill>
                <a:effectLst/>
                <a:latin typeface="+mn-lt"/>
                <a:ea typeface="+mn-ea"/>
                <a:cs typeface="+mn-cs"/>
              </a:rPr>
              <a:t> (more medial) and the nucleus </a:t>
            </a:r>
            <a:r>
              <a:rPr lang="en-US" sz="1200" b="0" i="0" u="none" strike="noStrike" kern="1200" dirty="0" err="1" smtClean="0">
                <a:solidFill>
                  <a:schemeClr val="tx1"/>
                </a:solidFill>
                <a:effectLst/>
                <a:latin typeface="+mn-lt"/>
                <a:ea typeface="+mn-ea"/>
                <a:cs typeface="+mn-cs"/>
                <a:hlinkClick r:id="rId10"/>
              </a:rPr>
              <a:t>reticularis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parvocellularis</a:t>
            </a:r>
            <a:r>
              <a:rPr lang="en-US" sz="1200" b="0" i="0" kern="1200" dirty="0" smtClean="0">
                <a:solidFill>
                  <a:schemeClr val="tx1"/>
                </a:solidFill>
                <a:effectLst/>
                <a:latin typeface="+mn-lt"/>
                <a:ea typeface="+mn-ea"/>
                <a:cs typeface="+mn-cs"/>
              </a:rPr>
              <a:t> (more lateral). (E) The anatomical drawing indicates the location of these structures (modified from </a:t>
            </a:r>
            <a:r>
              <a:rPr lang="en-US" sz="1200" b="0" i="0" u="none" strike="noStrike" kern="1200" dirty="0" err="1" smtClean="0">
                <a:solidFill>
                  <a:schemeClr val="tx1"/>
                </a:solidFill>
                <a:effectLst/>
                <a:latin typeface="+mn-lt"/>
                <a:ea typeface="+mn-ea"/>
                <a:cs typeface="+mn-cs"/>
                <a:hlinkClick r:id="rId11"/>
              </a:rPr>
              <a:t>Naidich</a:t>
            </a:r>
            <a:r>
              <a:rPr lang="en-US" sz="1200" b="0" i="0" u="none" strike="noStrike" kern="1200" dirty="0" smtClean="0">
                <a:solidFill>
                  <a:schemeClr val="tx1"/>
                </a:solidFill>
                <a:effectLst/>
                <a:latin typeface="+mn-lt"/>
                <a:ea typeface="+mn-ea"/>
                <a:cs typeface="+mn-cs"/>
                <a:hlinkClick r:id="rId11"/>
              </a:rPr>
              <a:t> et al. [2009]</a:t>
            </a:r>
            <a:r>
              <a:rPr lang="en-US" sz="1200" b="0" i="0" kern="1200" dirty="0" smtClean="0">
                <a:solidFill>
                  <a:schemeClr val="tx1"/>
                </a:solidFill>
                <a:effectLst/>
                <a:latin typeface="+mn-lt"/>
                <a:ea typeface="+mn-ea"/>
                <a:cs typeface="+mn-cs"/>
              </a:rPr>
              <a:t>; with permission). The visualization threshold is set to p &lt; 0.01 uncorrected, and the activation maps are displayed on the average structural image over all subjects.</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11</a:t>
            </a:fld>
            <a:endParaRPr lang="en-US"/>
          </a:p>
        </p:txBody>
      </p:sp>
    </p:spTree>
    <p:extLst>
      <p:ext uri="{BB962C8B-B14F-4D97-AF65-F5344CB8AC3E}">
        <p14:creationId xmlns:p14="http://schemas.microsoft.com/office/powerpoint/2010/main" val="97847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Pain-related BOLD responses and their reduction by placebo. (</a:t>
            </a:r>
            <a:r>
              <a:rPr lang="en-US" b="1" dirty="0" smtClean="0"/>
              <a:t>A</a:t>
            </a:r>
            <a:r>
              <a:rPr lang="en-US" dirty="0" smtClean="0"/>
              <a:t>) (Left) The average structural image with the black box indicating the sagittal section (middle image) and the red line indicating the transverse section (right image). The sagittal and transverse sections show that BOLD responses (main effect of pain; visualization threshold </a:t>
            </a:r>
            <a:r>
              <a:rPr lang="en-US" i="1" dirty="0" smtClean="0"/>
              <a:t>P</a:t>
            </a:r>
            <a:r>
              <a:rPr lang="en-US" dirty="0" smtClean="0"/>
              <a:t> &lt; 0.01 uncorrected) are present in the dorsal part of the spinal cord, </a:t>
            </a:r>
            <a:r>
              <a:rPr lang="en-US" dirty="0" err="1" smtClean="0"/>
              <a:t>ipsilateral</a:t>
            </a:r>
            <a:r>
              <a:rPr lang="en-US" dirty="0" smtClean="0"/>
              <a:t> to the side of painful stimulation (left). The location corresponds to segment C6. The color bar indicates </a:t>
            </a:r>
            <a:r>
              <a:rPr lang="en-US" i="1" dirty="0" smtClean="0"/>
              <a:t>t</a:t>
            </a:r>
            <a:r>
              <a:rPr lang="en-US" dirty="0" smtClean="0"/>
              <a:t> values. (</a:t>
            </a:r>
            <a:r>
              <a:rPr lang="en-US" b="1" dirty="0" smtClean="0"/>
              <a:t>B</a:t>
            </a:r>
            <a:r>
              <a:rPr lang="en-US" dirty="0" smtClean="0"/>
              <a:t>) Parameter estimates were extracted from the peak </a:t>
            </a:r>
            <a:r>
              <a:rPr lang="en-US" dirty="0" err="1" smtClean="0"/>
              <a:t>voxel</a:t>
            </a:r>
            <a:r>
              <a:rPr lang="en-US" dirty="0" smtClean="0"/>
              <a:t> for the main effect of pain in the </a:t>
            </a:r>
            <a:r>
              <a:rPr lang="en-US" dirty="0" err="1" smtClean="0"/>
              <a:t>ipsilateral</a:t>
            </a:r>
            <a:r>
              <a:rPr lang="en-US" dirty="0" smtClean="0"/>
              <a:t> spinal cord. The parameter estimates show that the BOLD response is significantly reduced under placebo (gray bar) in comparison with control (white bar). Error bars indicate standard error; *</a:t>
            </a:r>
            <a:r>
              <a:rPr lang="en-US" i="1" dirty="0" smtClean="0"/>
              <a:t>P</a:t>
            </a:r>
            <a:r>
              <a:rPr lang="en-US" dirty="0" smtClean="0"/>
              <a:t> 0.05.</a:t>
            </a:r>
            <a:endParaRPr lang="en-US" dirty="0"/>
          </a:p>
        </p:txBody>
      </p:sp>
      <p:sp>
        <p:nvSpPr>
          <p:cNvPr id="4" name="Slide Number Placeholder 3"/>
          <p:cNvSpPr>
            <a:spLocks noGrp="1"/>
          </p:cNvSpPr>
          <p:nvPr>
            <p:ph type="sldNum" sz="quarter" idx="10"/>
          </p:nvPr>
        </p:nvSpPr>
        <p:spPr/>
        <p:txBody>
          <a:bodyPr/>
          <a:lstStyle/>
          <a:p>
            <a:fld id="{B9C918D6-B75A-42A8-A23C-26E7C2720D68}" type="slidenum">
              <a:rPr lang="en-US" smtClean="0"/>
              <a:pPr/>
              <a:t>12</a:t>
            </a:fld>
            <a:endParaRPr lang="en-US"/>
          </a:p>
        </p:txBody>
      </p:sp>
    </p:spTree>
    <p:extLst>
      <p:ext uri="{BB962C8B-B14F-4D97-AF65-F5344CB8AC3E}">
        <p14:creationId xmlns:p14="http://schemas.microsoft.com/office/powerpoint/2010/main" val="33552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3200" dirty="0" smtClean="0"/>
              <a:t>Neural network involved in placebo analgesia and </a:t>
            </a:r>
            <a:r>
              <a:rPr lang="en-US" sz="3200" dirty="0" err="1" smtClean="0"/>
              <a:t>nocebo</a:t>
            </a:r>
            <a:r>
              <a:rPr lang="en-US" sz="3200" dirty="0" smtClean="0"/>
              <a:t> hyperalgesia. A descending pain inhibitory </a:t>
            </a:r>
            <a:r>
              <a:rPr lang="en-US" sz="3200" dirty="0" err="1" smtClean="0"/>
              <a:t>opioidergic</a:t>
            </a:r>
            <a:r>
              <a:rPr lang="en-US" sz="3200" dirty="0" smtClean="0"/>
              <a:t> system starts from the cerebral cortex and goes down to the hypothalamus (HYPO), </a:t>
            </a:r>
            <a:r>
              <a:rPr lang="en-US" sz="3200" dirty="0" err="1" smtClean="0"/>
              <a:t>periaqueductal</a:t>
            </a:r>
            <a:r>
              <a:rPr lang="en-US" sz="3200" dirty="0" smtClean="0"/>
              <a:t> gray (PAG), </a:t>
            </a:r>
            <a:r>
              <a:rPr lang="en-US" sz="3200" dirty="0" err="1" smtClean="0"/>
              <a:t>rostroventromedial</a:t>
            </a:r>
            <a:r>
              <a:rPr lang="en-US" sz="3200" dirty="0" smtClean="0"/>
              <a:t> medulla (RVM), and spinal cord. The </a:t>
            </a:r>
            <a:r>
              <a:rPr lang="en-US" sz="3200" dirty="0" err="1" smtClean="0"/>
              <a:t>dopaminergic</a:t>
            </a:r>
            <a:r>
              <a:rPr lang="en-US" sz="3200" dirty="0" smtClean="0"/>
              <a:t> reward system, in which </a:t>
            </a:r>
            <a:r>
              <a:rPr lang="en-US" sz="3200" dirty="0" err="1" smtClean="0"/>
              <a:t>dopaminergic</a:t>
            </a:r>
            <a:r>
              <a:rPr lang="en-US" sz="3200" dirty="0" smtClean="0"/>
              <a:t> neurons in the ventral </a:t>
            </a:r>
            <a:r>
              <a:rPr lang="en-US" sz="3200" dirty="0" err="1" smtClean="0"/>
              <a:t>tegmental</a:t>
            </a:r>
            <a:r>
              <a:rPr lang="en-US" sz="3200" dirty="0" smtClean="0"/>
              <a:t> area (VTA) project to the nucleus </a:t>
            </a:r>
            <a:r>
              <a:rPr lang="en-US" sz="3200" dirty="0" err="1" smtClean="0"/>
              <a:t>accumbens</a:t>
            </a:r>
            <a:r>
              <a:rPr lang="en-US" sz="3200" dirty="0" smtClean="0"/>
              <a:t> (</a:t>
            </a:r>
            <a:r>
              <a:rPr lang="en-US" sz="3200" dirty="0" err="1" smtClean="0"/>
              <a:t>NAcc</a:t>
            </a:r>
            <a:r>
              <a:rPr lang="en-US" sz="3200" dirty="0" smtClean="0"/>
              <a:t>), is also involved. These </a:t>
            </a:r>
            <a:r>
              <a:rPr lang="en-US" sz="3200" dirty="0" err="1" smtClean="0"/>
              <a:t>opioidergic</a:t>
            </a:r>
            <a:r>
              <a:rPr lang="en-US" sz="3200" dirty="0" smtClean="0"/>
              <a:t> and </a:t>
            </a:r>
            <a:r>
              <a:rPr lang="en-US" sz="3200" dirty="0" err="1" smtClean="0"/>
              <a:t>dopaminergic</a:t>
            </a:r>
            <a:r>
              <a:rPr lang="en-US" sz="3200" dirty="0" smtClean="0"/>
              <a:t> networks are antagonized by at least two mechanisms, which are at the basis of </a:t>
            </a:r>
            <a:r>
              <a:rPr lang="en-US" sz="3200" dirty="0" err="1" smtClean="0"/>
              <a:t>nocebo</a:t>
            </a:r>
            <a:r>
              <a:rPr lang="en-US" sz="3200" dirty="0" smtClean="0"/>
              <a:t> hyperalgesia. On one hand, a </a:t>
            </a:r>
            <a:r>
              <a:rPr lang="en-US" sz="3200" dirty="0" err="1" smtClean="0"/>
              <a:t>cholecystokininergic</a:t>
            </a:r>
            <a:r>
              <a:rPr lang="en-US" sz="3200" dirty="0" smtClean="0"/>
              <a:t> (</a:t>
            </a:r>
            <a:r>
              <a:rPr lang="en-US" sz="3200" dirty="0" err="1" smtClean="0"/>
              <a:t>CCKergic</a:t>
            </a:r>
            <a:r>
              <a:rPr lang="en-US" sz="3200" dirty="0" smtClean="0"/>
              <a:t>) system antagonizes the </a:t>
            </a:r>
            <a:r>
              <a:rPr lang="en-US" sz="3200" dirty="0" err="1" smtClean="0"/>
              <a:t>opioidergic</a:t>
            </a:r>
            <a:r>
              <a:rPr lang="en-US" sz="3200" dirty="0" smtClean="0"/>
              <a:t> circuit at different levels, for example, in the </a:t>
            </a:r>
            <a:r>
              <a:rPr lang="en-US" sz="3200" dirty="0" err="1" smtClean="0"/>
              <a:t>rostroventromedial</a:t>
            </a:r>
            <a:r>
              <a:rPr lang="en-US" sz="3200" dirty="0" smtClean="0"/>
              <a:t> medulla. On the other hand, deactivations of </a:t>
            </a:r>
            <a:r>
              <a:rPr lang="el-GR" sz="3200" i="1" dirty="0" smtClean="0"/>
              <a:t>μ</a:t>
            </a:r>
            <a:r>
              <a:rPr lang="el-GR" sz="3200" dirty="0" smtClean="0"/>
              <a:t>-</a:t>
            </a:r>
            <a:r>
              <a:rPr lang="en-US" sz="3200" dirty="0" smtClean="0"/>
              <a:t>opioids and D2–D3 dopamine receptors occur in the nucleus </a:t>
            </a:r>
            <a:r>
              <a:rPr lang="en-US" sz="3200" dirty="0" err="1" smtClean="0"/>
              <a:t>accumbens</a:t>
            </a:r>
            <a:r>
              <a:rPr lang="en-US" sz="3200" dirty="0" smtClean="0"/>
              <a:t> during </a:t>
            </a:r>
            <a:r>
              <a:rPr lang="en-US" sz="3200" dirty="0" err="1" smtClean="0"/>
              <a:t>nocebo</a:t>
            </a:r>
            <a:r>
              <a:rPr lang="en-US" sz="3200" dirty="0" smtClean="0"/>
              <a:t> hyperalgesia.</a:t>
            </a:r>
            <a:endParaRPr lang="en-US" sz="3200" dirty="0"/>
          </a:p>
        </p:txBody>
      </p:sp>
      <p:sp>
        <p:nvSpPr>
          <p:cNvPr id="4" name="Slide Number Placeholder 3"/>
          <p:cNvSpPr>
            <a:spLocks noGrp="1"/>
          </p:cNvSpPr>
          <p:nvPr>
            <p:ph type="sldNum" sz="quarter" idx="10"/>
          </p:nvPr>
        </p:nvSpPr>
        <p:spPr/>
        <p:txBody>
          <a:bodyPr/>
          <a:lstStyle/>
          <a:p>
            <a:fld id="{B9C918D6-B75A-42A8-A23C-26E7C2720D68}" type="slidenum">
              <a:rPr lang="en-US" smtClean="0"/>
              <a:pPr/>
              <a:t>13</a:t>
            </a:fld>
            <a:endParaRPr lang="en-US"/>
          </a:p>
        </p:txBody>
      </p:sp>
    </p:spTree>
    <p:extLst>
      <p:ext uri="{BB962C8B-B14F-4D97-AF65-F5344CB8AC3E}">
        <p14:creationId xmlns:p14="http://schemas.microsoft.com/office/powerpoint/2010/main" val="252434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Forest plot of the random-effects meta-analysis indicating the effects of the expectation inductions (verbal suggestion, conditioning, and imagery) on pain relief in clinical samples. Positive values for </a:t>
            </a:r>
            <a:r>
              <a:rPr lang="en-US" sz="1200" b="0" i="1" kern="1200" dirty="0" smtClean="0">
                <a:solidFill>
                  <a:schemeClr val="tx1"/>
                </a:solidFill>
                <a:effectLst/>
                <a:latin typeface="+mn-lt"/>
                <a:ea typeface="+mn-ea"/>
                <a:cs typeface="+mn-cs"/>
              </a:rPr>
              <a:t>g</a:t>
            </a:r>
            <a:r>
              <a:rPr lang="en-US" sz="1200" b="0" i="0" kern="1200" dirty="0" smtClean="0">
                <a:solidFill>
                  <a:schemeClr val="tx1"/>
                </a:solidFill>
                <a:effectLst/>
                <a:latin typeface="+mn-lt"/>
                <a:ea typeface="+mn-ea"/>
                <a:cs typeface="+mn-cs"/>
              </a:rPr>
              <a:t> indicate lower </a:t>
            </a:r>
            <a:r>
              <a:rPr lang="en-US" sz="1200" b="0" i="0" kern="1200" dirty="0" err="1" smtClean="0">
                <a:solidFill>
                  <a:schemeClr val="tx1"/>
                </a:solidFill>
                <a:effectLst/>
                <a:latin typeface="+mn-lt"/>
                <a:ea typeface="+mn-ea"/>
                <a:cs typeface="+mn-cs"/>
              </a:rPr>
              <a:t>postintervention</a:t>
            </a:r>
            <a:r>
              <a:rPr lang="en-US" sz="1200" b="0" i="0" kern="1200" dirty="0" smtClean="0">
                <a:solidFill>
                  <a:schemeClr val="tx1"/>
                </a:solidFill>
                <a:effectLst/>
                <a:latin typeface="+mn-lt"/>
                <a:ea typeface="+mn-ea"/>
                <a:cs typeface="+mn-cs"/>
              </a:rPr>
              <a:t> pain ratings in the intervention condition than in the control condition.</a:t>
            </a:r>
          </a:p>
          <a:p>
            <a:r>
              <a:rPr lang="en-US" sz="1200" b="0" i="0" kern="1200" dirty="0" smtClean="0">
                <a:solidFill>
                  <a:schemeClr val="tx1"/>
                </a:solidFill>
                <a:effectLst/>
                <a:latin typeface="+mn-lt"/>
                <a:ea typeface="+mn-ea"/>
                <a:cs typeface="+mn-cs"/>
              </a:rPr>
              <a:t> Of the 15,955 studies retrieved, 30 met the inclusion criteria, of which 27 provided sufficient data for quantitative analyses. Overall, a medium-sized effect of the interventions on patients' pain relief was observed (Hedges </a:t>
            </a:r>
            <a:r>
              <a:rPr lang="en-US" sz="1200" b="0" i="1" kern="1200" dirty="0" smtClean="0">
                <a:solidFill>
                  <a:schemeClr val="tx1"/>
                </a:solidFill>
                <a:effectLst/>
                <a:latin typeface="+mn-lt"/>
                <a:ea typeface="+mn-ea"/>
                <a:cs typeface="+mn-cs"/>
              </a:rPr>
              <a:t>g</a:t>
            </a:r>
            <a:r>
              <a:rPr lang="en-US" sz="1200" b="0" i="0" kern="1200" dirty="0" smtClean="0">
                <a:solidFill>
                  <a:schemeClr val="tx1"/>
                </a:solidFill>
                <a:effectLst/>
                <a:latin typeface="+mn-lt"/>
                <a:ea typeface="+mn-ea"/>
                <a:cs typeface="+mn-cs"/>
              </a:rPr>
              <a:t> = 0.61, </a:t>
            </a:r>
            <a:r>
              <a:rPr lang="en-US" sz="1200" b="0" i="1" kern="1200" dirty="0" smtClean="0">
                <a:solidFill>
                  <a:schemeClr val="tx1"/>
                </a:solidFill>
                <a:effectLst/>
                <a:latin typeface="+mn-lt"/>
                <a:ea typeface="+mn-ea"/>
                <a:cs typeface="+mn-cs"/>
              </a:rPr>
              <a:t>I</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 73%), with varying effects of verbal suggestion (k </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18, </a:t>
            </a:r>
            <a:r>
              <a:rPr lang="en-US" sz="1200" b="0" i="1" kern="1200" dirty="0" smtClean="0">
                <a:solidFill>
                  <a:schemeClr val="tx1"/>
                </a:solidFill>
                <a:effectLst/>
                <a:latin typeface="+mn-lt"/>
                <a:ea typeface="+mn-ea"/>
                <a:cs typeface="+mn-cs"/>
              </a:rPr>
              <a:t>g</a:t>
            </a:r>
            <a:r>
              <a:rPr lang="en-US" sz="1200" b="0" i="0" kern="1200" dirty="0" smtClean="0">
                <a:solidFill>
                  <a:schemeClr val="tx1"/>
                </a:solidFill>
                <a:effectLst/>
                <a:latin typeface="+mn-lt"/>
                <a:ea typeface="+mn-ea"/>
                <a:cs typeface="+mn-cs"/>
              </a:rPr>
              <a:t> = 0.75), conditioning (always paired with verbal suggestion, k </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3, </a:t>
            </a:r>
            <a:r>
              <a:rPr lang="en-US" sz="1200" b="0" i="1" kern="1200" dirty="0" smtClean="0">
                <a:solidFill>
                  <a:schemeClr val="tx1"/>
                </a:solidFill>
                <a:effectLst/>
                <a:latin typeface="+mn-lt"/>
                <a:ea typeface="+mn-ea"/>
                <a:cs typeface="+mn-cs"/>
              </a:rPr>
              <a:t>g</a:t>
            </a:r>
            <a:r>
              <a:rPr lang="en-US" sz="1200" b="0" i="0" kern="1200" dirty="0" smtClean="0">
                <a:solidFill>
                  <a:schemeClr val="tx1"/>
                </a:solidFill>
                <a:effectLst/>
                <a:latin typeface="+mn-lt"/>
                <a:ea typeface="+mn-ea"/>
                <a:cs typeface="+mn-cs"/>
              </a:rPr>
              <a:t> = 0.65), and imagery (k = 6, </a:t>
            </a:r>
            <a:r>
              <a:rPr lang="en-US" sz="1200" b="0" i="1" kern="1200" dirty="0" smtClean="0">
                <a:solidFill>
                  <a:schemeClr val="tx1"/>
                </a:solidFill>
                <a:effectLst/>
                <a:latin typeface="+mn-lt"/>
                <a:ea typeface="+mn-ea"/>
                <a:cs typeface="+mn-cs"/>
              </a:rPr>
              <a:t>g</a:t>
            </a:r>
            <a:r>
              <a:rPr lang="en-US" sz="1200" b="0" i="0" kern="1200" dirty="0" smtClean="0">
                <a:solidFill>
                  <a:schemeClr val="tx1"/>
                </a:solidFill>
                <a:effectLst/>
                <a:latin typeface="+mn-lt"/>
                <a:ea typeface="+mn-ea"/>
                <a:cs typeface="+mn-cs"/>
              </a:rPr>
              <a:t> = 0.27). Subset analyses indicated medium to large effects on experimental and acute procedural pain and small effects on chronic pain. In conclusion, patients' pain can be relieved with expectation interventions; particularly, verbal suggestion for acute procedural pain was found to be effective</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14</a:t>
            </a:fld>
            <a:endParaRPr lang="en-US"/>
          </a:p>
        </p:txBody>
      </p:sp>
    </p:spTree>
    <p:extLst>
      <p:ext uri="{BB962C8B-B14F-4D97-AF65-F5344CB8AC3E}">
        <p14:creationId xmlns:p14="http://schemas.microsoft.com/office/powerpoint/2010/main" val="309817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Several questions regarding the endogenous pain modulation and the CPM model remain. For example, the interplay between the noradrenergic and the serotonergic descending tracts in pain inhibition </a:t>
            </a:r>
            <a:r>
              <a:rPr lang="en-US" sz="1200" b="0" i="1" kern="1200" dirty="0" smtClean="0">
                <a:solidFill>
                  <a:schemeClr val="tx1"/>
                </a:solidFill>
                <a:effectLst/>
                <a:latin typeface="+mn-lt"/>
                <a:ea typeface="+mn-ea"/>
                <a:cs typeface="+mn-cs"/>
              </a:rPr>
              <a:t>via</a:t>
            </a:r>
            <a:r>
              <a:rPr lang="en-US" sz="1200" b="0" i="0" kern="1200" dirty="0" smtClean="0">
                <a:solidFill>
                  <a:schemeClr val="tx1"/>
                </a:solidFill>
                <a:effectLst/>
                <a:latin typeface="+mn-lt"/>
                <a:ea typeface="+mn-ea"/>
                <a:cs typeface="+mn-cs"/>
              </a:rPr>
              <a:t> the CPM protocol—which of the neurotransmitters is responsible for pain inhibition? Both? If so, what is the relative contribution of each? Another issue, along the noradrenergic line, is what should we target as possible treatment line—should we augment pain inhibition by increasing noradrenergic tone, for example, by the use of noradrenaline reuptake inhibition </a:t>
            </a:r>
            <a:r>
              <a:rPr lang="en-US" sz="1200" b="0" i="1" kern="1200" dirty="0" smtClean="0">
                <a:solidFill>
                  <a:schemeClr val="tx1"/>
                </a:solidFill>
                <a:effectLst/>
                <a:latin typeface="+mn-lt"/>
                <a:ea typeface="+mn-ea"/>
                <a:cs typeface="+mn-cs"/>
              </a:rPr>
              <a:t>via</a:t>
            </a:r>
            <a:r>
              <a:rPr lang="en-US" sz="1200" b="0" i="0" kern="1200" dirty="0" smtClean="0">
                <a:solidFill>
                  <a:schemeClr val="tx1"/>
                </a:solidFill>
                <a:effectLst/>
                <a:latin typeface="+mn-lt"/>
                <a:ea typeface="+mn-ea"/>
                <a:cs typeface="+mn-cs"/>
              </a:rPr>
              <a:t> agents such as duloxetine, which was found effective for many neuropathic and other pain syndromes, or should we target a decrease in the sympathetic tone, as we do with clonidine, effective in prevention of migraine? Furthermore, should we increase CPM before any expected pain acquisition so that it becomes more efficient and make the patient more resistant to pain? What pharmacological steps should be taken to the end? Maybe the most important point is the lack of ability of clinical studies to isolate the mechanisms of pain inhibition from the many factors involved in the clinical picture of pain</a:t>
            </a:r>
            <a:endParaRPr lang="en-US" dirty="0"/>
          </a:p>
        </p:txBody>
      </p:sp>
      <p:sp>
        <p:nvSpPr>
          <p:cNvPr id="4" name="Slide Number Placeholder 3"/>
          <p:cNvSpPr>
            <a:spLocks noGrp="1"/>
          </p:cNvSpPr>
          <p:nvPr>
            <p:ph type="sldNum" sz="quarter" idx="10"/>
          </p:nvPr>
        </p:nvSpPr>
        <p:spPr/>
        <p:txBody>
          <a:bodyPr/>
          <a:lstStyle/>
          <a:p>
            <a:fld id="{92E95AAF-CE8A-4107-B333-35E0E677580E}" type="slidenum">
              <a:rPr lang="en-US" smtClean="0"/>
              <a:t>16</a:t>
            </a:fld>
            <a:endParaRPr lang="en-US"/>
          </a:p>
        </p:txBody>
      </p:sp>
    </p:spTree>
    <p:extLst>
      <p:ext uri="{BB962C8B-B14F-4D97-AF65-F5344CB8AC3E}">
        <p14:creationId xmlns:p14="http://schemas.microsoft.com/office/powerpoint/2010/main" val="1784811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43A2F5-C704-4D24-BB48-5057419B66AD}"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9A80-905B-4736-91F2-A745BFD72370}" type="slidenum">
              <a:rPr lang="en-US" smtClean="0"/>
              <a:t>‹#›</a:t>
            </a:fld>
            <a:endParaRPr lang="en-US"/>
          </a:p>
        </p:txBody>
      </p:sp>
    </p:spTree>
    <p:extLst>
      <p:ext uri="{BB962C8B-B14F-4D97-AF65-F5344CB8AC3E}">
        <p14:creationId xmlns:p14="http://schemas.microsoft.com/office/powerpoint/2010/main" val="1128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3A2F5-C704-4D24-BB48-5057419B66AD}"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9A80-905B-4736-91F2-A745BFD72370}" type="slidenum">
              <a:rPr lang="en-US" smtClean="0"/>
              <a:t>‹#›</a:t>
            </a:fld>
            <a:endParaRPr lang="en-US"/>
          </a:p>
        </p:txBody>
      </p:sp>
    </p:spTree>
    <p:extLst>
      <p:ext uri="{BB962C8B-B14F-4D97-AF65-F5344CB8AC3E}">
        <p14:creationId xmlns:p14="http://schemas.microsoft.com/office/powerpoint/2010/main" val="270792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3A2F5-C704-4D24-BB48-5057419B66AD}"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9A80-905B-4736-91F2-A745BFD72370}" type="slidenum">
              <a:rPr lang="en-US" smtClean="0"/>
              <a:t>‹#›</a:t>
            </a:fld>
            <a:endParaRPr lang="en-US"/>
          </a:p>
        </p:txBody>
      </p:sp>
    </p:spTree>
    <p:extLst>
      <p:ext uri="{BB962C8B-B14F-4D97-AF65-F5344CB8AC3E}">
        <p14:creationId xmlns:p14="http://schemas.microsoft.com/office/powerpoint/2010/main" val="243808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3A2F5-C704-4D24-BB48-5057419B66AD}"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9A80-905B-4736-91F2-A745BFD72370}" type="slidenum">
              <a:rPr lang="en-US" smtClean="0"/>
              <a:t>‹#›</a:t>
            </a:fld>
            <a:endParaRPr lang="en-US"/>
          </a:p>
        </p:txBody>
      </p:sp>
    </p:spTree>
    <p:extLst>
      <p:ext uri="{BB962C8B-B14F-4D97-AF65-F5344CB8AC3E}">
        <p14:creationId xmlns:p14="http://schemas.microsoft.com/office/powerpoint/2010/main" val="241257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3A2F5-C704-4D24-BB48-5057419B66AD}" type="datetimeFigureOut">
              <a:rPr lang="en-US" smtClean="0"/>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9A80-905B-4736-91F2-A745BFD72370}" type="slidenum">
              <a:rPr lang="en-US" smtClean="0"/>
              <a:t>‹#›</a:t>
            </a:fld>
            <a:endParaRPr lang="en-US"/>
          </a:p>
        </p:txBody>
      </p:sp>
    </p:spTree>
    <p:extLst>
      <p:ext uri="{BB962C8B-B14F-4D97-AF65-F5344CB8AC3E}">
        <p14:creationId xmlns:p14="http://schemas.microsoft.com/office/powerpoint/2010/main" val="111279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3A2F5-C704-4D24-BB48-5057419B66AD}" type="datetimeFigureOut">
              <a:rPr lang="en-US" smtClean="0"/>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9A80-905B-4736-91F2-A745BFD72370}" type="slidenum">
              <a:rPr lang="en-US" smtClean="0"/>
              <a:t>‹#›</a:t>
            </a:fld>
            <a:endParaRPr lang="en-US"/>
          </a:p>
        </p:txBody>
      </p:sp>
    </p:spTree>
    <p:extLst>
      <p:ext uri="{BB962C8B-B14F-4D97-AF65-F5344CB8AC3E}">
        <p14:creationId xmlns:p14="http://schemas.microsoft.com/office/powerpoint/2010/main" val="27310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3A2F5-C704-4D24-BB48-5057419B66AD}" type="datetimeFigureOut">
              <a:rPr lang="en-US" smtClean="0"/>
              <a:t>6/4/2016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9A80-905B-4736-91F2-A745BFD72370}" type="slidenum">
              <a:rPr lang="en-US" smtClean="0"/>
              <a:t>‹#›</a:t>
            </a:fld>
            <a:endParaRPr lang="en-US"/>
          </a:p>
        </p:txBody>
      </p:sp>
    </p:spTree>
    <p:extLst>
      <p:ext uri="{BB962C8B-B14F-4D97-AF65-F5344CB8AC3E}">
        <p14:creationId xmlns:p14="http://schemas.microsoft.com/office/powerpoint/2010/main" val="22386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3A2F5-C704-4D24-BB48-5057419B66AD}" type="datetimeFigureOut">
              <a:rPr lang="en-US" smtClean="0"/>
              <a:t>6/4/2016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9A80-905B-4736-91F2-A745BFD72370}" type="slidenum">
              <a:rPr lang="en-US" smtClean="0"/>
              <a:t>‹#›</a:t>
            </a:fld>
            <a:endParaRPr lang="en-US"/>
          </a:p>
        </p:txBody>
      </p:sp>
    </p:spTree>
    <p:extLst>
      <p:ext uri="{BB962C8B-B14F-4D97-AF65-F5344CB8AC3E}">
        <p14:creationId xmlns:p14="http://schemas.microsoft.com/office/powerpoint/2010/main" val="317313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3A2F5-C704-4D24-BB48-5057419B66AD}" type="datetimeFigureOut">
              <a:rPr lang="en-US" smtClean="0"/>
              <a:t>6/4/2016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9A80-905B-4736-91F2-A745BFD72370}" type="slidenum">
              <a:rPr lang="en-US" smtClean="0"/>
              <a:t>‹#›</a:t>
            </a:fld>
            <a:endParaRPr lang="en-US"/>
          </a:p>
        </p:txBody>
      </p:sp>
    </p:spTree>
    <p:extLst>
      <p:ext uri="{BB962C8B-B14F-4D97-AF65-F5344CB8AC3E}">
        <p14:creationId xmlns:p14="http://schemas.microsoft.com/office/powerpoint/2010/main" val="355107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3A2F5-C704-4D24-BB48-5057419B66AD}" type="datetimeFigureOut">
              <a:rPr lang="en-US" smtClean="0"/>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9A80-905B-4736-91F2-A745BFD72370}" type="slidenum">
              <a:rPr lang="en-US" smtClean="0"/>
              <a:t>‹#›</a:t>
            </a:fld>
            <a:endParaRPr lang="en-US"/>
          </a:p>
        </p:txBody>
      </p:sp>
    </p:spTree>
    <p:extLst>
      <p:ext uri="{BB962C8B-B14F-4D97-AF65-F5344CB8AC3E}">
        <p14:creationId xmlns:p14="http://schemas.microsoft.com/office/powerpoint/2010/main" val="40896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3A2F5-C704-4D24-BB48-5057419B66AD}" type="datetimeFigureOut">
              <a:rPr lang="en-US" smtClean="0"/>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9A80-905B-4736-91F2-A745BFD72370}" type="slidenum">
              <a:rPr lang="en-US" smtClean="0"/>
              <a:t>‹#›</a:t>
            </a:fld>
            <a:endParaRPr lang="en-US"/>
          </a:p>
        </p:txBody>
      </p:sp>
    </p:spTree>
    <p:extLst>
      <p:ext uri="{BB962C8B-B14F-4D97-AF65-F5344CB8AC3E}">
        <p14:creationId xmlns:p14="http://schemas.microsoft.com/office/powerpoint/2010/main" val="320636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3A2F5-C704-4D24-BB48-5057419B66AD}" type="datetimeFigureOut">
              <a:rPr lang="en-US" smtClean="0"/>
              <a:t>6/4/2016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99A80-905B-4736-91F2-A745BFD72370}" type="slidenum">
              <a:rPr lang="en-US" smtClean="0"/>
              <a:t>‹#›</a:t>
            </a:fld>
            <a:endParaRPr lang="en-US"/>
          </a:p>
        </p:txBody>
      </p:sp>
    </p:spTree>
    <p:extLst>
      <p:ext uri="{BB962C8B-B14F-4D97-AF65-F5344CB8AC3E}">
        <p14:creationId xmlns:p14="http://schemas.microsoft.com/office/powerpoint/2010/main" val="3992916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hyperlink" Target="http://link.springer.com/article/10.1007/s10865-012-9424-2/fulltext.html#CR21" TargetMode="External"/><Relationship Id="rId7" Type="http://schemas.openxmlformats.org/officeDocument/2006/relationships/hyperlink" Target="http://link.springer.com/article/10.1007/s10865-012-9424-2/fulltext.html#CR83"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link.springer.com/article/10.1007/s10865-012-9424-2/fulltext.html#CR66" TargetMode="External"/><Relationship Id="rId5" Type="http://schemas.openxmlformats.org/officeDocument/2006/relationships/hyperlink" Target="http://link.springer.com/article/10.1007/s10865-012-9424-2/fulltext.html#CR50" TargetMode="External"/><Relationship Id="rId4" Type="http://schemas.openxmlformats.org/officeDocument/2006/relationships/hyperlink" Target="http://link.springer.com/article/10.1007/s10865-012-9424-2/fulltext.html#CR5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veritas.org/wp-content/uploads/2013/09/Univ-Flori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9323576" cy="43354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0"/>
            <a:ext cx="7772400" cy="1470025"/>
          </a:xfrm>
        </p:spPr>
        <p:txBody>
          <a:bodyPr>
            <a:normAutofit/>
          </a:bodyPr>
          <a:lstStyle/>
          <a:p>
            <a:r>
              <a:rPr lang="en-US" sz="4800" dirty="0" smtClean="0">
                <a:solidFill>
                  <a:schemeClr val="bg1"/>
                </a:solidFill>
              </a:rPr>
              <a:t>Descending Inhibition of Pain</a:t>
            </a:r>
            <a:endParaRPr lang="en-US" sz="4800" dirty="0">
              <a:solidFill>
                <a:schemeClr val="bg1"/>
              </a:solidFill>
            </a:endParaRPr>
          </a:p>
        </p:txBody>
      </p:sp>
      <p:sp>
        <p:nvSpPr>
          <p:cNvPr id="3" name="Subtitle 2"/>
          <p:cNvSpPr>
            <a:spLocks noGrp="1"/>
          </p:cNvSpPr>
          <p:nvPr>
            <p:ph type="subTitle" idx="1"/>
          </p:nvPr>
        </p:nvSpPr>
        <p:spPr>
          <a:xfrm>
            <a:off x="1371600" y="4267200"/>
            <a:ext cx="6400800" cy="1752600"/>
          </a:xfrm>
        </p:spPr>
        <p:txBody>
          <a:bodyPr/>
          <a:lstStyle/>
          <a:p>
            <a:r>
              <a:rPr lang="en-US" dirty="0" smtClean="0">
                <a:solidFill>
                  <a:schemeClr val="tx1"/>
                </a:solidFill>
              </a:rPr>
              <a:t>Roland </a:t>
            </a:r>
            <a:r>
              <a:rPr lang="en-US" dirty="0" err="1" smtClean="0">
                <a:solidFill>
                  <a:schemeClr val="tx1"/>
                </a:solidFill>
              </a:rPr>
              <a:t>Staud</a:t>
            </a:r>
            <a:r>
              <a:rPr lang="en-US" dirty="0" smtClean="0">
                <a:solidFill>
                  <a:schemeClr val="tx1"/>
                </a:solidFill>
              </a:rPr>
              <a:t>, M.D.</a:t>
            </a:r>
          </a:p>
          <a:p>
            <a:r>
              <a:rPr lang="en-US" dirty="0" smtClean="0">
                <a:solidFill>
                  <a:schemeClr val="tx1"/>
                </a:solidFill>
              </a:rPr>
              <a:t>Professor of Medicine</a:t>
            </a:r>
          </a:p>
          <a:p>
            <a:r>
              <a:rPr lang="en-US" dirty="0" smtClean="0">
                <a:solidFill>
                  <a:schemeClr val="tx1"/>
                </a:solidFill>
              </a:rPr>
              <a:t>University of Florida</a:t>
            </a:r>
            <a:endParaRPr lang="en-US" dirty="0">
              <a:solidFill>
                <a:schemeClr val="tx1"/>
              </a:solidFill>
            </a:endParaRPr>
          </a:p>
        </p:txBody>
      </p:sp>
      <p:sp>
        <p:nvSpPr>
          <p:cNvPr id="4" name="AutoShape 2" descr="Image result for university of flori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university of flori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university of flori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00269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Endogenous Pain Modulation</a:t>
            </a:r>
            <a:endParaRPr lang="en-US" dirty="0"/>
          </a:p>
        </p:txBody>
      </p:sp>
      <p:pic>
        <p:nvPicPr>
          <p:cNvPr id="129026" name="Picture 2"/>
          <p:cNvPicPr>
            <a:picLocks noChangeAspect="1" noChangeArrowheads="1"/>
          </p:cNvPicPr>
          <p:nvPr/>
        </p:nvPicPr>
        <p:blipFill>
          <a:blip r:embed="rId3" cstate="print"/>
          <a:srcRect/>
          <a:stretch>
            <a:fillRect/>
          </a:stretch>
        </p:blipFill>
        <p:spPr bwMode="auto">
          <a:xfrm>
            <a:off x="2133600" y="1309896"/>
            <a:ext cx="4572000" cy="5014704"/>
          </a:xfrm>
          <a:prstGeom prst="rect">
            <a:avLst/>
          </a:prstGeom>
          <a:noFill/>
          <a:ln w="9525">
            <a:noFill/>
            <a:miter lim="800000"/>
            <a:headEnd/>
            <a:tailEnd/>
          </a:ln>
        </p:spPr>
      </p:pic>
      <p:sp>
        <p:nvSpPr>
          <p:cNvPr id="5" name="TextBox 4"/>
          <p:cNvSpPr txBox="1"/>
          <p:nvPr/>
        </p:nvSpPr>
        <p:spPr>
          <a:xfrm>
            <a:off x="228600" y="6459379"/>
            <a:ext cx="1359668" cy="246221"/>
          </a:xfrm>
          <a:prstGeom prst="rect">
            <a:avLst/>
          </a:prstGeom>
          <a:noFill/>
        </p:spPr>
        <p:txBody>
          <a:bodyPr wrap="none" rtlCol="0">
            <a:spAutoFit/>
          </a:bodyPr>
          <a:lstStyle/>
          <a:p>
            <a:r>
              <a:rPr lang="en-US" sz="1000" dirty="0" smtClean="0"/>
              <a:t>Wilder-Smith, C. 2011</a:t>
            </a:r>
            <a:endParaRPr lang="en-US" sz="1000" dirty="0"/>
          </a:p>
        </p:txBody>
      </p:sp>
    </p:spTree>
    <p:extLst>
      <p:ext uri="{BB962C8B-B14F-4D97-AF65-F5344CB8AC3E}">
        <p14:creationId xmlns:p14="http://schemas.microsoft.com/office/powerpoint/2010/main" val="3675850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Midbrain and Brainstem Activation Related to Placebo Effect</a:t>
            </a:r>
            <a:endParaRPr lang="en-US" dirty="0"/>
          </a:p>
        </p:txBody>
      </p:sp>
      <p:pic>
        <p:nvPicPr>
          <p:cNvPr id="3074" name="Picture 2" descr="Midbrain and Brainstem BOLD Responses in Areas of the Descending Pain Contro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57400"/>
            <a:ext cx="6568840" cy="38195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6400800"/>
            <a:ext cx="1109599" cy="246221"/>
          </a:xfrm>
          <a:prstGeom prst="rect">
            <a:avLst/>
          </a:prstGeom>
          <a:noFill/>
        </p:spPr>
        <p:txBody>
          <a:bodyPr wrap="none" rtlCol="0">
            <a:spAutoFit/>
          </a:bodyPr>
          <a:lstStyle/>
          <a:p>
            <a:r>
              <a:rPr lang="en-US" sz="1000" dirty="0" err="1" smtClean="0"/>
              <a:t>Eippert</a:t>
            </a:r>
            <a:r>
              <a:rPr lang="en-US" sz="1000" dirty="0" smtClean="0"/>
              <a:t> et al 2009</a:t>
            </a:r>
            <a:endParaRPr lang="en-US" sz="1000" dirty="0"/>
          </a:p>
        </p:txBody>
      </p:sp>
    </p:spTree>
    <p:extLst>
      <p:ext uri="{BB962C8B-B14F-4D97-AF65-F5344CB8AC3E}">
        <p14:creationId xmlns:p14="http://schemas.microsoft.com/office/powerpoint/2010/main" val="2535313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srcRect/>
          <a:stretch>
            <a:fillRect/>
          </a:stretch>
        </p:blipFill>
        <p:spPr bwMode="auto">
          <a:xfrm>
            <a:off x="762000" y="2514600"/>
            <a:ext cx="7772400" cy="2714268"/>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Placebo Effects in Spinal Cord</a:t>
            </a:r>
            <a:endParaRPr lang="en-US" dirty="0"/>
          </a:p>
        </p:txBody>
      </p:sp>
      <p:sp>
        <p:nvSpPr>
          <p:cNvPr id="4" name="TextBox 3"/>
          <p:cNvSpPr txBox="1"/>
          <p:nvPr/>
        </p:nvSpPr>
        <p:spPr>
          <a:xfrm>
            <a:off x="152400" y="6336268"/>
            <a:ext cx="1327608" cy="261610"/>
          </a:xfrm>
          <a:prstGeom prst="rect">
            <a:avLst/>
          </a:prstGeom>
          <a:noFill/>
        </p:spPr>
        <p:txBody>
          <a:bodyPr wrap="none" rtlCol="0">
            <a:spAutoFit/>
          </a:bodyPr>
          <a:lstStyle/>
          <a:p>
            <a:r>
              <a:rPr lang="en-US" sz="1100" dirty="0" err="1" smtClean="0"/>
              <a:t>Eippert</a:t>
            </a:r>
            <a:r>
              <a:rPr lang="en-US" sz="1100" dirty="0" smtClean="0"/>
              <a:t> et al. 2009</a:t>
            </a:r>
            <a:endParaRPr lang="en-US" sz="1100" dirty="0"/>
          </a:p>
        </p:txBody>
      </p:sp>
    </p:spTree>
    <p:extLst>
      <p:ext uri="{BB962C8B-B14F-4D97-AF65-F5344CB8AC3E}">
        <p14:creationId xmlns:p14="http://schemas.microsoft.com/office/powerpoint/2010/main" val="3551174959"/>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2971800" cy="3657600"/>
          </a:xfrm>
        </p:spPr>
        <p:txBody>
          <a:bodyPr>
            <a:normAutofit/>
          </a:bodyPr>
          <a:lstStyle/>
          <a:p>
            <a:r>
              <a:rPr lang="en-US" dirty="0" smtClean="0"/>
              <a:t>Neural Network of Placebo Analgesia</a:t>
            </a:r>
            <a:endParaRPr lang="en-US" dirty="0"/>
          </a:p>
        </p:txBody>
      </p:sp>
      <p:pic>
        <p:nvPicPr>
          <p:cNvPr id="184322" name="Picture 2"/>
          <p:cNvPicPr>
            <a:picLocks noChangeAspect="1" noChangeArrowheads="1"/>
          </p:cNvPicPr>
          <p:nvPr/>
        </p:nvPicPr>
        <p:blipFill>
          <a:blip r:embed="rId3"/>
          <a:srcRect/>
          <a:stretch>
            <a:fillRect/>
          </a:stretch>
        </p:blipFill>
        <p:spPr bwMode="auto">
          <a:xfrm>
            <a:off x="3962400" y="990600"/>
            <a:ext cx="3810000" cy="5476875"/>
          </a:xfrm>
          <a:prstGeom prst="rect">
            <a:avLst/>
          </a:prstGeom>
          <a:noFill/>
          <a:ln w="9525">
            <a:noFill/>
            <a:miter lim="800000"/>
            <a:headEnd/>
            <a:tailEnd/>
          </a:ln>
        </p:spPr>
      </p:pic>
      <p:sp>
        <p:nvSpPr>
          <p:cNvPr id="5" name="TextBox 4"/>
          <p:cNvSpPr txBox="1"/>
          <p:nvPr/>
        </p:nvSpPr>
        <p:spPr>
          <a:xfrm>
            <a:off x="76200" y="6477000"/>
            <a:ext cx="1580689" cy="276999"/>
          </a:xfrm>
          <a:prstGeom prst="rect">
            <a:avLst/>
          </a:prstGeom>
          <a:noFill/>
        </p:spPr>
        <p:txBody>
          <a:bodyPr wrap="none" rtlCol="0">
            <a:spAutoFit/>
          </a:bodyPr>
          <a:lstStyle/>
          <a:p>
            <a:r>
              <a:rPr lang="en-US" sz="1200" dirty="0" smtClean="0"/>
              <a:t>Benedetti et al. 2011</a:t>
            </a:r>
            <a:endParaRPr lang="en-US" sz="1200" dirty="0"/>
          </a:p>
        </p:txBody>
      </p:sp>
    </p:spTree>
    <p:extLst>
      <p:ext uri="{BB962C8B-B14F-4D97-AF65-F5344CB8AC3E}">
        <p14:creationId xmlns:p14="http://schemas.microsoft.com/office/powerpoint/2010/main" val="3483401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Placebo Modulations on Pain</a:t>
            </a:r>
            <a:endParaRPr lang="en-US" dirty="0"/>
          </a:p>
        </p:txBody>
      </p:sp>
      <p:pic>
        <p:nvPicPr>
          <p:cNvPr id="6146" name="Picture 2"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076" y="1678287"/>
            <a:ext cx="5902324" cy="45329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6535579"/>
            <a:ext cx="1364476" cy="246221"/>
          </a:xfrm>
          <a:prstGeom prst="rect">
            <a:avLst/>
          </a:prstGeom>
          <a:noFill/>
        </p:spPr>
        <p:txBody>
          <a:bodyPr wrap="none" rtlCol="0">
            <a:spAutoFit/>
          </a:bodyPr>
          <a:lstStyle/>
          <a:p>
            <a:r>
              <a:rPr lang="en-US" sz="1000" dirty="0" err="1" smtClean="0"/>
              <a:t>Peerdeman</a:t>
            </a:r>
            <a:r>
              <a:rPr lang="en-US" sz="1000" dirty="0" smtClean="0"/>
              <a:t> et al. 2016</a:t>
            </a:r>
            <a:endParaRPr lang="en-US" sz="1000" dirty="0"/>
          </a:p>
        </p:txBody>
      </p:sp>
    </p:spTree>
    <p:extLst>
      <p:ext uri="{BB962C8B-B14F-4D97-AF65-F5344CB8AC3E}">
        <p14:creationId xmlns:p14="http://schemas.microsoft.com/office/powerpoint/2010/main" val="455839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Placebo Effect and Precision Medicine</a:t>
            </a:r>
            <a:endParaRPr lang="en-US" dirty="0"/>
          </a:p>
        </p:txBody>
      </p:sp>
      <p:sp>
        <p:nvSpPr>
          <p:cNvPr id="3" name="Content Placeholder 2"/>
          <p:cNvSpPr>
            <a:spLocks noGrp="1"/>
          </p:cNvSpPr>
          <p:nvPr>
            <p:ph idx="1"/>
          </p:nvPr>
        </p:nvSpPr>
        <p:spPr/>
        <p:txBody>
          <a:bodyPr/>
          <a:lstStyle/>
          <a:p>
            <a:r>
              <a:rPr lang="en-US" dirty="0" smtClean="0"/>
              <a:t>The placebo effect is highly reliable and similarly effective if the treatment is applied in the same context (</a:t>
            </a:r>
            <a:r>
              <a:rPr lang="en-US" dirty="0" err="1" smtClean="0"/>
              <a:t>Whalley</a:t>
            </a:r>
            <a:r>
              <a:rPr lang="en-US" dirty="0" smtClean="0"/>
              <a:t> et al. 2008)</a:t>
            </a:r>
          </a:p>
          <a:p>
            <a:r>
              <a:rPr lang="en-US" dirty="0" smtClean="0"/>
              <a:t>Repetition of effective treatments seems to increase placebo efficacy (Vase et al. 2005)</a:t>
            </a:r>
          </a:p>
          <a:p>
            <a:r>
              <a:rPr lang="en-US" dirty="0" smtClean="0"/>
              <a:t>Identification of placebo responders can inform trial designs and benefit the treatment of such individuals</a:t>
            </a:r>
            <a:endParaRPr lang="en-US" dirty="0"/>
          </a:p>
        </p:txBody>
      </p:sp>
    </p:spTree>
    <p:extLst>
      <p:ext uri="{BB962C8B-B14F-4D97-AF65-F5344CB8AC3E}">
        <p14:creationId xmlns:p14="http://schemas.microsoft.com/office/powerpoint/2010/main" val="2041730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362075"/>
          </a:xfrm>
        </p:spPr>
        <p:txBody>
          <a:bodyPr>
            <a:normAutofit/>
          </a:bodyPr>
          <a:lstStyle/>
          <a:p>
            <a:pPr algn="ctr"/>
            <a:r>
              <a:rPr lang="en-US" dirty="0" smtClean="0"/>
              <a:t>Temporal and Spatial Filtering of Pain</a:t>
            </a:r>
            <a:endParaRPr lang="en-US" dirty="0"/>
          </a:p>
        </p:txBody>
      </p:sp>
      <p:sp>
        <p:nvSpPr>
          <p:cNvPr id="3" name="Text Placeholder 2"/>
          <p:cNvSpPr>
            <a:spLocks noGrp="1"/>
          </p:cNvSpPr>
          <p:nvPr>
            <p:ph type="body" idx="1"/>
          </p:nvPr>
        </p:nvSpPr>
        <p:spPr/>
        <p:txBody>
          <a:bodyPr>
            <a:normAutofit/>
          </a:bodyPr>
          <a:lstStyle/>
          <a:p>
            <a:pPr algn="ctr"/>
            <a:r>
              <a:rPr lang="en-US" sz="3600" dirty="0" smtClean="0">
                <a:solidFill>
                  <a:srgbClr val="FF0000"/>
                </a:solidFill>
              </a:rPr>
              <a:t>Offset Analgesia and Conditioned Pain Modulation</a:t>
            </a:r>
            <a:endParaRPr lang="en-US" sz="3600" dirty="0">
              <a:solidFill>
                <a:srgbClr val="FF0000"/>
              </a:solidFill>
            </a:endParaRPr>
          </a:p>
        </p:txBody>
      </p:sp>
    </p:spTree>
    <p:extLst>
      <p:ext uri="{BB962C8B-B14F-4D97-AF65-F5344CB8AC3E}">
        <p14:creationId xmlns:p14="http://schemas.microsoft.com/office/powerpoint/2010/main" val="2489833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Pain Modulatory Circuits of Brain Stem and Spinal Cord</a:t>
            </a:r>
            <a:endParaRPr lang="en-US" dirty="0"/>
          </a:p>
        </p:txBody>
      </p:sp>
      <p:pic>
        <p:nvPicPr>
          <p:cNvPr id="3074" name="Picture 2" descr="An external file that holds a picture, illustration, etc.&#10;Object name is JCI43766.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344" y="1718072"/>
            <a:ext cx="2357912" cy="46879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 external file that holds a picture, illustration, etc.&#10;Object name is JCI43766.f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997" y="1750381"/>
            <a:ext cx="2877482" cy="46504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6477000"/>
            <a:ext cx="1266693" cy="261610"/>
          </a:xfrm>
          <a:prstGeom prst="rect">
            <a:avLst/>
          </a:prstGeom>
          <a:noFill/>
        </p:spPr>
        <p:txBody>
          <a:bodyPr wrap="none" rtlCol="0">
            <a:spAutoFit/>
          </a:bodyPr>
          <a:lstStyle/>
          <a:p>
            <a:r>
              <a:rPr lang="en-US" sz="1100" dirty="0" err="1" smtClean="0"/>
              <a:t>Ossipov</a:t>
            </a:r>
            <a:r>
              <a:rPr lang="en-US" sz="1100" dirty="0" smtClean="0"/>
              <a:t> et al. 2010</a:t>
            </a:r>
            <a:endParaRPr lang="en-US" sz="1100" dirty="0"/>
          </a:p>
        </p:txBody>
      </p:sp>
    </p:spTree>
    <p:extLst>
      <p:ext uri="{BB962C8B-B14F-4D97-AF65-F5344CB8AC3E}">
        <p14:creationId xmlns:p14="http://schemas.microsoft.com/office/powerpoint/2010/main" val="310919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Offset Analgesia</a:t>
            </a:r>
            <a:endParaRPr lang="en-US" dirty="0"/>
          </a:p>
        </p:txBody>
      </p:sp>
      <p:pic>
        <p:nvPicPr>
          <p:cNvPr id="2050" name="Picture 2"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538" y="1600200"/>
            <a:ext cx="4762500" cy="480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477000"/>
            <a:ext cx="1241045" cy="253916"/>
          </a:xfrm>
          <a:prstGeom prst="rect">
            <a:avLst/>
          </a:prstGeom>
          <a:noFill/>
        </p:spPr>
        <p:txBody>
          <a:bodyPr wrap="none" rtlCol="0">
            <a:spAutoFit/>
          </a:bodyPr>
          <a:lstStyle/>
          <a:p>
            <a:r>
              <a:rPr lang="en-US" sz="1050" dirty="0" err="1" smtClean="0"/>
              <a:t>Niesters</a:t>
            </a:r>
            <a:r>
              <a:rPr lang="en-US" sz="1050" dirty="0" smtClean="0"/>
              <a:t> et al. 2011</a:t>
            </a:r>
            <a:endParaRPr lang="en-US" sz="1050" dirty="0"/>
          </a:p>
        </p:txBody>
      </p:sp>
    </p:spTree>
    <p:extLst>
      <p:ext uri="{BB962C8B-B14F-4D97-AF65-F5344CB8AC3E}">
        <p14:creationId xmlns:p14="http://schemas.microsoft.com/office/powerpoint/2010/main" val="254149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 Activity during CPM and Offset Analgesia</a:t>
            </a:r>
            <a:endParaRPr lang="en-US" dirty="0"/>
          </a:p>
        </p:txBody>
      </p:sp>
      <p:pic>
        <p:nvPicPr>
          <p:cNvPr id="4098" name="Picture 2" descr="An external file that holds a picture, illustration, etc.&#10;Object name is nihms-626675-f0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042" y="1776412"/>
            <a:ext cx="3590358" cy="4645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6443990"/>
            <a:ext cx="1896673" cy="261610"/>
          </a:xfrm>
          <a:prstGeom prst="rect">
            <a:avLst/>
          </a:prstGeom>
          <a:noFill/>
        </p:spPr>
        <p:txBody>
          <a:bodyPr wrap="none" rtlCol="0">
            <a:spAutoFit/>
          </a:bodyPr>
          <a:lstStyle/>
          <a:p>
            <a:r>
              <a:rPr lang="en-US" sz="1100" dirty="0" err="1" smtClean="0"/>
              <a:t>Nahman-Averbuch</a:t>
            </a:r>
            <a:r>
              <a:rPr lang="en-US" sz="1100" dirty="0" smtClean="0"/>
              <a:t> et al. 2014</a:t>
            </a:r>
            <a:endParaRPr lang="en-US" sz="1100" dirty="0"/>
          </a:p>
        </p:txBody>
      </p:sp>
    </p:spTree>
    <p:extLst>
      <p:ext uri="{BB962C8B-B14F-4D97-AF65-F5344CB8AC3E}">
        <p14:creationId xmlns:p14="http://schemas.microsoft.com/office/powerpoint/2010/main" val="264586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Endogenous Pain Modulation is Variable in Healthy Individuals and Patients</a:t>
            </a:r>
          </a:p>
          <a:p>
            <a:pPr lvl="1"/>
            <a:r>
              <a:rPr lang="en-US" dirty="0" smtClean="0"/>
              <a:t>Genetic and Environmental Factors</a:t>
            </a:r>
          </a:p>
          <a:p>
            <a:r>
              <a:rPr lang="en-US" dirty="0" smtClean="0"/>
              <a:t>Endogenous Pain Inhibitory Function Is Inefficient in Many Chronic Pain Disorders</a:t>
            </a:r>
          </a:p>
          <a:p>
            <a:r>
              <a:rPr lang="en-US" dirty="0" smtClean="0"/>
              <a:t>Endogenous Pain Inhibitory Function May be Predictor for </a:t>
            </a:r>
          </a:p>
          <a:p>
            <a:pPr lvl="1"/>
            <a:r>
              <a:rPr lang="en-US" dirty="0" smtClean="0"/>
              <a:t>Analgesic Drug Response (Drug Class)</a:t>
            </a:r>
          </a:p>
          <a:p>
            <a:pPr lvl="1"/>
            <a:r>
              <a:rPr lang="en-US" dirty="0" smtClean="0"/>
              <a:t>Individual Treatment Response</a:t>
            </a:r>
          </a:p>
          <a:p>
            <a:endParaRPr lang="en-US" dirty="0"/>
          </a:p>
        </p:txBody>
      </p:sp>
    </p:spTree>
    <p:extLst>
      <p:ext uri="{BB962C8B-B14F-4D97-AF65-F5344CB8AC3E}">
        <p14:creationId xmlns:p14="http://schemas.microsoft.com/office/powerpoint/2010/main" val="2776072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Hydromorphone on Offset Analgesia</a:t>
            </a:r>
            <a:endParaRPr lang="en-US" dirty="0"/>
          </a:p>
        </p:txBody>
      </p:sp>
      <p:pic>
        <p:nvPicPr>
          <p:cNvPr id="9218"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962400"/>
            <a:ext cx="4191000" cy="20859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ig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4191000" cy="20859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6400801"/>
            <a:ext cx="1242456" cy="276999"/>
          </a:xfrm>
          <a:prstGeom prst="rect">
            <a:avLst/>
          </a:prstGeom>
          <a:noFill/>
        </p:spPr>
        <p:txBody>
          <a:bodyPr wrap="none" rtlCol="0">
            <a:spAutoFit/>
          </a:bodyPr>
          <a:lstStyle/>
          <a:p>
            <a:r>
              <a:rPr lang="en-US" sz="1200" dirty="0" smtClean="0"/>
              <a:t>Suzan et al. 2015</a:t>
            </a:r>
            <a:endParaRPr lang="en-US" sz="1200" dirty="0"/>
          </a:p>
        </p:txBody>
      </p:sp>
    </p:spTree>
    <p:extLst>
      <p:ext uri="{BB962C8B-B14F-4D97-AF65-F5344CB8AC3E}">
        <p14:creationId xmlns:p14="http://schemas.microsoft.com/office/powerpoint/2010/main" val="1488392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Effect of Ketamine on Offset </a:t>
            </a:r>
            <a:br>
              <a:rPr lang="en-US" dirty="0" smtClean="0"/>
            </a:br>
            <a:r>
              <a:rPr lang="en-US" dirty="0" smtClean="0"/>
              <a:t>Analgesia</a:t>
            </a:r>
            <a:endParaRPr lang="en-US" dirty="0"/>
          </a:p>
        </p:txBody>
      </p:sp>
      <p:pic>
        <p:nvPicPr>
          <p:cNvPr id="5122" name="Picture 2"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5000"/>
            <a:ext cx="47625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6477000"/>
            <a:ext cx="1241045" cy="253916"/>
          </a:xfrm>
          <a:prstGeom prst="rect">
            <a:avLst/>
          </a:prstGeom>
          <a:noFill/>
        </p:spPr>
        <p:txBody>
          <a:bodyPr wrap="none" rtlCol="0">
            <a:spAutoFit/>
          </a:bodyPr>
          <a:lstStyle/>
          <a:p>
            <a:r>
              <a:rPr lang="en-US" sz="1050" dirty="0" err="1" smtClean="0"/>
              <a:t>Niesters</a:t>
            </a:r>
            <a:r>
              <a:rPr lang="en-US" sz="1050" dirty="0" smtClean="0"/>
              <a:t> et al. 2011</a:t>
            </a:r>
            <a:endParaRPr lang="en-US" sz="1050" dirty="0"/>
          </a:p>
        </p:txBody>
      </p:sp>
    </p:spTree>
    <p:extLst>
      <p:ext uri="{BB962C8B-B14F-4D97-AF65-F5344CB8AC3E}">
        <p14:creationId xmlns:p14="http://schemas.microsoft.com/office/powerpoint/2010/main" val="3028659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of Offset Analgesia</a:t>
            </a:r>
            <a:endParaRPr lang="en-US" dirty="0"/>
          </a:p>
        </p:txBody>
      </p:sp>
      <p:pic>
        <p:nvPicPr>
          <p:cNvPr id="4098" name="Picture 2" descr="http://onlinelibrary.wiley.com/store/10.1002/j.1532-2149.2013.00424.x/asset/image_n/ejp424-fig-0002.png?v=1&amp;t=iovu5nmr&amp;s=8633da2452f89736656e38d3c0ea7d56c908779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1932036"/>
            <a:ext cx="3343276" cy="43238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62800" y="5715000"/>
            <a:ext cx="886781" cy="369332"/>
          </a:xfrm>
          <a:prstGeom prst="rect">
            <a:avLst/>
          </a:prstGeom>
          <a:noFill/>
        </p:spPr>
        <p:txBody>
          <a:bodyPr wrap="none" rtlCol="0">
            <a:spAutoFit/>
          </a:bodyPr>
          <a:lstStyle/>
          <a:p>
            <a:r>
              <a:rPr lang="en-US" dirty="0" smtClean="0"/>
              <a:t>ICC .71 </a:t>
            </a:r>
            <a:endParaRPr lang="en-US" dirty="0"/>
          </a:p>
        </p:txBody>
      </p:sp>
      <p:sp>
        <p:nvSpPr>
          <p:cNvPr id="4" name="TextBox 3"/>
          <p:cNvSpPr txBox="1"/>
          <p:nvPr/>
        </p:nvSpPr>
        <p:spPr>
          <a:xfrm>
            <a:off x="7772400" y="3886200"/>
            <a:ext cx="184731" cy="369332"/>
          </a:xfrm>
          <a:prstGeom prst="rect">
            <a:avLst/>
          </a:prstGeom>
          <a:noFill/>
        </p:spPr>
        <p:txBody>
          <a:bodyPr wrap="none" rtlCol="0">
            <a:spAutoFit/>
          </a:bodyPr>
          <a:lstStyle/>
          <a:p>
            <a:endParaRPr lang="en-US" dirty="0"/>
          </a:p>
        </p:txBody>
      </p:sp>
      <p:sp>
        <p:nvSpPr>
          <p:cNvPr id="6" name="TextBox 5"/>
          <p:cNvSpPr txBox="1"/>
          <p:nvPr/>
        </p:nvSpPr>
        <p:spPr>
          <a:xfrm>
            <a:off x="7162800" y="3821668"/>
            <a:ext cx="886781" cy="369332"/>
          </a:xfrm>
          <a:prstGeom prst="rect">
            <a:avLst/>
          </a:prstGeom>
          <a:noFill/>
        </p:spPr>
        <p:txBody>
          <a:bodyPr wrap="none" rtlCol="0">
            <a:spAutoFit/>
          </a:bodyPr>
          <a:lstStyle/>
          <a:p>
            <a:r>
              <a:rPr lang="en-US" dirty="0" smtClean="0"/>
              <a:t>ICC .96 </a:t>
            </a:r>
            <a:endParaRPr lang="en-US" dirty="0"/>
          </a:p>
        </p:txBody>
      </p:sp>
      <p:sp>
        <p:nvSpPr>
          <p:cNvPr id="7" name="TextBox 6"/>
          <p:cNvSpPr txBox="1"/>
          <p:nvPr/>
        </p:nvSpPr>
        <p:spPr>
          <a:xfrm>
            <a:off x="7162800" y="2069068"/>
            <a:ext cx="886781" cy="369332"/>
          </a:xfrm>
          <a:prstGeom prst="rect">
            <a:avLst/>
          </a:prstGeom>
          <a:noFill/>
        </p:spPr>
        <p:txBody>
          <a:bodyPr wrap="none" rtlCol="0">
            <a:spAutoFit/>
          </a:bodyPr>
          <a:lstStyle/>
          <a:p>
            <a:r>
              <a:rPr lang="en-US" dirty="0" smtClean="0"/>
              <a:t>ICC .99 </a:t>
            </a:r>
            <a:endParaRPr lang="en-US" dirty="0"/>
          </a:p>
        </p:txBody>
      </p:sp>
      <p:sp>
        <p:nvSpPr>
          <p:cNvPr id="5" name="TextBox 4"/>
          <p:cNvSpPr txBox="1"/>
          <p:nvPr/>
        </p:nvSpPr>
        <p:spPr>
          <a:xfrm>
            <a:off x="304800" y="6324600"/>
            <a:ext cx="1233030" cy="261610"/>
          </a:xfrm>
          <a:prstGeom prst="rect">
            <a:avLst/>
          </a:prstGeom>
          <a:noFill/>
        </p:spPr>
        <p:txBody>
          <a:bodyPr wrap="none" rtlCol="0">
            <a:spAutoFit/>
          </a:bodyPr>
          <a:lstStyle/>
          <a:p>
            <a:r>
              <a:rPr lang="en-US" sz="1100" dirty="0" smtClean="0"/>
              <a:t>Nilsson et al. 2014</a:t>
            </a:r>
            <a:endParaRPr lang="en-US" sz="1100" dirty="0"/>
          </a:p>
        </p:txBody>
      </p:sp>
    </p:spTree>
    <p:extLst>
      <p:ext uri="{BB962C8B-B14F-4D97-AF65-F5344CB8AC3E}">
        <p14:creationId xmlns:p14="http://schemas.microsoft.com/office/powerpoint/2010/main" val="1632786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Offset Analgesia</a:t>
            </a:r>
            <a:endParaRPr lang="en-US" dirty="0"/>
          </a:p>
        </p:txBody>
      </p:sp>
      <p:sp>
        <p:nvSpPr>
          <p:cNvPr id="3" name="Content Placeholder 2"/>
          <p:cNvSpPr>
            <a:spLocks noGrp="1"/>
          </p:cNvSpPr>
          <p:nvPr>
            <p:ph idx="1"/>
          </p:nvPr>
        </p:nvSpPr>
        <p:spPr/>
        <p:txBody>
          <a:bodyPr/>
          <a:lstStyle/>
          <a:p>
            <a:r>
              <a:rPr lang="en-US" dirty="0" smtClean="0"/>
              <a:t>Lack of Offset Analgesia in Neuropathic Pain Patients (</a:t>
            </a:r>
            <a:r>
              <a:rPr lang="en-US" dirty="0" err="1" smtClean="0"/>
              <a:t>Niesters</a:t>
            </a:r>
            <a:r>
              <a:rPr lang="en-US" dirty="0" smtClean="0"/>
              <a:t> et al. 2011 and 2014)</a:t>
            </a:r>
          </a:p>
          <a:p>
            <a:r>
              <a:rPr lang="en-US" dirty="0" smtClean="0"/>
              <a:t>Offset Analgesia is easy to perform and thus may become useful for the identification of  pain modulatory </a:t>
            </a:r>
            <a:r>
              <a:rPr lang="en-US" dirty="0" err="1" smtClean="0"/>
              <a:t>endophenotypes</a:t>
            </a:r>
            <a:r>
              <a:rPr lang="en-US" dirty="0" smtClean="0"/>
              <a:t> but more data is needed</a:t>
            </a:r>
            <a:endParaRPr lang="en-US" dirty="0"/>
          </a:p>
        </p:txBody>
      </p:sp>
    </p:spTree>
    <p:extLst>
      <p:ext uri="{BB962C8B-B14F-4D97-AF65-F5344CB8AC3E}">
        <p14:creationId xmlns:p14="http://schemas.microsoft.com/office/powerpoint/2010/main" val="1539955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Conditioned Pain Modulation (CPM)</a:t>
            </a:r>
            <a:endParaRPr lang="en-US" dirty="0"/>
          </a:p>
        </p:txBody>
      </p:sp>
      <p:sp>
        <p:nvSpPr>
          <p:cNvPr id="6" name="Subtitle 5"/>
          <p:cNvSpPr>
            <a:spLocks noGrp="1"/>
          </p:cNvSpPr>
          <p:nvPr>
            <p:ph type="subTitle" idx="1"/>
          </p:nvPr>
        </p:nvSpPr>
        <p:spPr/>
        <p:txBody>
          <a:bodyPr/>
          <a:lstStyle/>
          <a:p>
            <a:r>
              <a:rPr lang="en-US" dirty="0" smtClean="0"/>
              <a:t>Formerly Known As</a:t>
            </a:r>
          </a:p>
          <a:p>
            <a:r>
              <a:rPr lang="en-US" dirty="0" smtClean="0"/>
              <a:t>Diffuse Noxious Inhibitory Controls</a:t>
            </a:r>
            <a:endParaRPr lang="en-US" dirty="0"/>
          </a:p>
        </p:txBody>
      </p:sp>
    </p:spTree>
    <p:extLst>
      <p:ext uri="{BB962C8B-B14F-4D97-AF65-F5344CB8AC3E}">
        <p14:creationId xmlns:p14="http://schemas.microsoft.com/office/powerpoint/2010/main" val="4119466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Bulbo</a:t>
            </a:r>
            <a:r>
              <a:rPr lang="en-US" dirty="0" smtClean="0"/>
              <a:t>-Spinal Pain Inhibition</a:t>
            </a:r>
            <a:endParaRPr lang="en-US" dirty="0"/>
          </a:p>
        </p:txBody>
      </p:sp>
      <p:pic>
        <p:nvPicPr>
          <p:cNvPr id="2050" name="Picture 2" descr="Schematic representation of bulbospinal pain inhibition and potential 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1524000"/>
            <a:ext cx="3143250" cy="50864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6276201"/>
            <a:ext cx="1369349" cy="276999"/>
          </a:xfrm>
          <a:prstGeom prst="rect">
            <a:avLst/>
          </a:prstGeom>
          <a:noFill/>
        </p:spPr>
        <p:txBody>
          <a:bodyPr wrap="none" rtlCol="0">
            <a:spAutoFit/>
          </a:bodyPr>
          <a:lstStyle/>
          <a:p>
            <a:r>
              <a:rPr lang="en-US" sz="1200" dirty="0" err="1" smtClean="0"/>
              <a:t>Ossipov</a:t>
            </a:r>
            <a:r>
              <a:rPr lang="en-US" sz="1200" dirty="0" smtClean="0"/>
              <a:t> et al. 2010</a:t>
            </a:r>
            <a:endParaRPr lang="en-US" sz="1200" dirty="0"/>
          </a:p>
        </p:txBody>
      </p:sp>
    </p:spTree>
    <p:extLst>
      <p:ext uri="{BB962C8B-B14F-4D97-AF65-F5344CB8AC3E}">
        <p14:creationId xmlns:p14="http://schemas.microsoft.com/office/powerpoint/2010/main" val="2426809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CPM</a:t>
            </a:r>
            <a:endParaRPr lang="en-US" dirty="0"/>
          </a:p>
        </p:txBody>
      </p:sp>
      <p:pic>
        <p:nvPicPr>
          <p:cNvPr id="2050" name="Picture 2"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315268" cy="504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089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Conditioning Stimulus for CPM Magnitude</a:t>
            </a:r>
            <a:endParaRPr lang="en-US" dirty="0"/>
          </a:p>
        </p:txBody>
      </p:sp>
      <p:pic>
        <p:nvPicPr>
          <p:cNvPr id="2050" name="Picture 2" descr="http://onlinelibrary.wiley.com/store/10.1016/j.ejpain.2010.10.001/asset/image_n/ejp_491_f3.gif?v=1&amp;t=iowuhm2t&amp;s=b03526462d51f46eaa8e9ecd3a75eceae91b38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2290" y="1747131"/>
            <a:ext cx="6270110" cy="42290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6477000"/>
            <a:ext cx="1067087" cy="276999"/>
          </a:xfrm>
          <a:prstGeom prst="rect">
            <a:avLst/>
          </a:prstGeom>
          <a:noFill/>
        </p:spPr>
        <p:txBody>
          <a:bodyPr wrap="none" rtlCol="0">
            <a:spAutoFit/>
          </a:bodyPr>
          <a:lstStyle/>
          <a:p>
            <a:r>
              <a:rPr lang="en-US" sz="1200" dirty="0" err="1" smtClean="0"/>
              <a:t>Nir</a:t>
            </a:r>
            <a:r>
              <a:rPr lang="en-US" sz="1200" dirty="0" smtClean="0"/>
              <a:t> et al. 2011</a:t>
            </a:r>
            <a:endParaRPr lang="en-US" sz="1200" dirty="0"/>
          </a:p>
        </p:txBody>
      </p:sp>
    </p:spTree>
    <p:extLst>
      <p:ext uri="{BB962C8B-B14F-4D97-AF65-F5344CB8AC3E}">
        <p14:creationId xmlns:p14="http://schemas.microsoft.com/office/powerpoint/2010/main" val="3911088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 and Brainstem Activation during CPM </a:t>
            </a:r>
            <a:endParaRPr lang="en-US" dirty="0"/>
          </a:p>
        </p:txBody>
      </p:sp>
      <p:pic>
        <p:nvPicPr>
          <p:cNvPr id="8194" name="Picture 2" descr="Brainstem activation during 8 brief noxious stimuli (test stimuli) in all 54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4" y="1752600"/>
            <a:ext cx="3343276" cy="407319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ffect of conditioned pain modulation (CPM) on brainstem activity. Brainstem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294" y="1752600"/>
            <a:ext cx="4141906" cy="40773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6400800"/>
            <a:ext cx="1260281" cy="261610"/>
          </a:xfrm>
          <a:prstGeom prst="rect">
            <a:avLst/>
          </a:prstGeom>
          <a:noFill/>
        </p:spPr>
        <p:txBody>
          <a:bodyPr wrap="none" rtlCol="0">
            <a:spAutoFit/>
          </a:bodyPr>
          <a:lstStyle/>
          <a:p>
            <a:r>
              <a:rPr lang="en-US" sz="1050" dirty="0" smtClean="0"/>
              <a:t>Youssef et al. 2015</a:t>
            </a:r>
            <a:endParaRPr lang="en-US" sz="1050" dirty="0"/>
          </a:p>
        </p:txBody>
      </p:sp>
    </p:spTree>
    <p:extLst>
      <p:ext uri="{BB962C8B-B14F-4D97-AF65-F5344CB8AC3E}">
        <p14:creationId xmlns:p14="http://schemas.microsoft.com/office/powerpoint/2010/main" val="1497248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Clinical Syndromes with Abnormal CPM</a:t>
            </a:r>
            <a:endParaRPr lang="en-US" dirty="0"/>
          </a:p>
        </p:txBody>
      </p:sp>
      <p:sp>
        <p:nvSpPr>
          <p:cNvPr id="4" name="Content Placeholder 3"/>
          <p:cNvSpPr>
            <a:spLocks noGrp="1"/>
          </p:cNvSpPr>
          <p:nvPr>
            <p:ph idx="1"/>
          </p:nvPr>
        </p:nvSpPr>
        <p:spPr/>
        <p:txBody>
          <a:bodyPr/>
          <a:lstStyle/>
          <a:p>
            <a:r>
              <a:rPr lang="en-US" dirty="0" smtClean="0"/>
              <a:t>Fibromyalgia</a:t>
            </a:r>
          </a:p>
          <a:p>
            <a:r>
              <a:rPr lang="en-US" dirty="0" smtClean="0"/>
              <a:t>Irritable Bowel Syndrome</a:t>
            </a:r>
          </a:p>
          <a:p>
            <a:r>
              <a:rPr lang="en-US" dirty="0" smtClean="0"/>
              <a:t>Temporomandibular Disorder</a:t>
            </a:r>
          </a:p>
          <a:p>
            <a:r>
              <a:rPr lang="en-US" dirty="0" smtClean="0"/>
              <a:t>Interstitial Cystitis</a:t>
            </a:r>
          </a:p>
          <a:p>
            <a:r>
              <a:rPr lang="en-US" dirty="0" smtClean="0"/>
              <a:t>Whiplash-Associated Disorders</a:t>
            </a:r>
          </a:p>
          <a:p>
            <a:r>
              <a:rPr lang="en-US" dirty="0" smtClean="0"/>
              <a:t>Osteoarthritis</a:t>
            </a:r>
          </a:p>
          <a:p>
            <a:endParaRPr lang="en-US" dirty="0"/>
          </a:p>
        </p:txBody>
      </p:sp>
    </p:spTree>
    <p:extLst>
      <p:ext uri="{BB962C8B-B14F-4D97-AF65-F5344CB8AC3E}">
        <p14:creationId xmlns:p14="http://schemas.microsoft.com/office/powerpoint/2010/main" val="538962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Modulation Phenotypes</a:t>
            </a:r>
            <a:endParaRPr lang="en-US" dirty="0"/>
          </a:p>
        </p:txBody>
      </p:sp>
      <p:pic>
        <p:nvPicPr>
          <p:cNvPr id="3074" name="Picture 2" descr="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16280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375484"/>
            <a:ext cx="1289135" cy="253916"/>
          </a:xfrm>
          <a:prstGeom prst="rect">
            <a:avLst/>
          </a:prstGeom>
          <a:noFill/>
        </p:spPr>
        <p:txBody>
          <a:bodyPr wrap="none" rtlCol="0">
            <a:spAutoFit/>
          </a:bodyPr>
          <a:lstStyle/>
          <a:p>
            <a:r>
              <a:rPr lang="en-US" sz="1050" dirty="0" smtClean="0"/>
              <a:t>Yarnitsky et al. 2014</a:t>
            </a:r>
            <a:endParaRPr lang="en-US" sz="1050" dirty="0"/>
          </a:p>
        </p:txBody>
      </p:sp>
    </p:spTree>
    <p:extLst>
      <p:ext uri="{BB962C8B-B14F-4D97-AF65-F5344CB8AC3E}">
        <p14:creationId xmlns:p14="http://schemas.microsoft.com/office/powerpoint/2010/main" val="4029121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Meta-Analysis of CPM Trials</a:t>
            </a:r>
            <a:endParaRPr lang="en-US" dirty="0"/>
          </a:p>
        </p:txBody>
      </p:sp>
      <p:pic>
        <p:nvPicPr>
          <p:cNvPr id="1026" name="Picture 2" descr="Effect size calculations for each study included within the review. Ba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4876800" cy="49438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0" y="2362200"/>
            <a:ext cx="636713" cy="369332"/>
          </a:xfrm>
          <a:prstGeom prst="rect">
            <a:avLst/>
          </a:prstGeom>
          <a:noFill/>
        </p:spPr>
        <p:txBody>
          <a:bodyPr wrap="none" rtlCol="0">
            <a:spAutoFit/>
          </a:bodyPr>
          <a:lstStyle/>
          <a:p>
            <a:r>
              <a:rPr lang="en-US" dirty="0" smtClean="0"/>
              <a:t>TMD</a:t>
            </a:r>
            <a:endParaRPr lang="en-US" dirty="0"/>
          </a:p>
        </p:txBody>
      </p:sp>
      <p:sp>
        <p:nvSpPr>
          <p:cNvPr id="7" name="TextBox 6"/>
          <p:cNvSpPr txBox="1"/>
          <p:nvPr/>
        </p:nvSpPr>
        <p:spPr>
          <a:xfrm>
            <a:off x="6858000" y="3962400"/>
            <a:ext cx="473206" cy="369332"/>
          </a:xfrm>
          <a:prstGeom prst="rect">
            <a:avLst/>
          </a:prstGeom>
          <a:noFill/>
        </p:spPr>
        <p:txBody>
          <a:bodyPr wrap="none" rtlCol="0">
            <a:spAutoFit/>
          </a:bodyPr>
          <a:lstStyle/>
          <a:p>
            <a:r>
              <a:rPr lang="en-US" dirty="0" smtClean="0"/>
              <a:t>IBS</a:t>
            </a:r>
            <a:endParaRPr lang="en-US" dirty="0"/>
          </a:p>
        </p:txBody>
      </p:sp>
      <p:sp>
        <p:nvSpPr>
          <p:cNvPr id="8" name="TextBox 7"/>
          <p:cNvSpPr txBox="1"/>
          <p:nvPr/>
        </p:nvSpPr>
        <p:spPr>
          <a:xfrm>
            <a:off x="6858000" y="4724400"/>
            <a:ext cx="1019895" cy="369332"/>
          </a:xfrm>
          <a:prstGeom prst="rect">
            <a:avLst/>
          </a:prstGeom>
          <a:noFill/>
        </p:spPr>
        <p:txBody>
          <a:bodyPr wrap="none" rtlCol="0">
            <a:spAutoFit/>
          </a:bodyPr>
          <a:lstStyle/>
          <a:p>
            <a:r>
              <a:rPr lang="en-US" dirty="0" smtClean="0"/>
              <a:t>Migraine</a:t>
            </a:r>
            <a:endParaRPr lang="en-US" dirty="0"/>
          </a:p>
        </p:txBody>
      </p:sp>
      <p:sp>
        <p:nvSpPr>
          <p:cNvPr id="6" name="TextBox 5"/>
          <p:cNvSpPr txBox="1"/>
          <p:nvPr/>
        </p:nvSpPr>
        <p:spPr>
          <a:xfrm>
            <a:off x="152400" y="6400800"/>
            <a:ext cx="1226618" cy="276999"/>
          </a:xfrm>
          <a:prstGeom prst="rect">
            <a:avLst/>
          </a:prstGeom>
          <a:noFill/>
        </p:spPr>
        <p:txBody>
          <a:bodyPr wrap="none" rtlCol="0">
            <a:spAutoFit/>
          </a:bodyPr>
          <a:lstStyle/>
          <a:p>
            <a:r>
              <a:rPr lang="en-US" sz="1200" dirty="0" smtClean="0"/>
              <a:t>Lewis et al. 2012</a:t>
            </a:r>
            <a:endParaRPr lang="en-US" sz="1200" dirty="0"/>
          </a:p>
        </p:txBody>
      </p:sp>
      <p:sp>
        <p:nvSpPr>
          <p:cNvPr id="10" name="TextBox 9"/>
          <p:cNvSpPr txBox="1"/>
          <p:nvPr/>
        </p:nvSpPr>
        <p:spPr>
          <a:xfrm>
            <a:off x="1126994" y="4572000"/>
            <a:ext cx="777842" cy="369332"/>
          </a:xfrm>
          <a:prstGeom prst="rect">
            <a:avLst/>
          </a:prstGeom>
          <a:noFill/>
        </p:spPr>
        <p:txBody>
          <a:bodyPr wrap="none" rtlCol="0">
            <a:spAutoFit/>
          </a:bodyPr>
          <a:lstStyle/>
          <a:p>
            <a:r>
              <a:rPr lang="en-US" dirty="0" smtClean="0"/>
              <a:t>Stroke</a:t>
            </a:r>
            <a:endParaRPr lang="en-US" dirty="0"/>
          </a:p>
        </p:txBody>
      </p:sp>
    </p:spTree>
    <p:extLst>
      <p:ext uri="{BB962C8B-B14F-4D97-AF65-F5344CB8AC3E}">
        <p14:creationId xmlns:p14="http://schemas.microsoft.com/office/powerpoint/2010/main" val="2631236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Effects of </a:t>
            </a:r>
            <a:r>
              <a:rPr lang="en-US" dirty="0" err="1" smtClean="0"/>
              <a:t>Oxycodon</a:t>
            </a:r>
            <a:r>
              <a:rPr lang="en-US" dirty="0" smtClean="0"/>
              <a:t> on Conditioned Pain Modulation</a:t>
            </a:r>
            <a:endParaRPr lang="en-US" dirty="0"/>
          </a:p>
        </p:txBody>
      </p:sp>
      <p:pic>
        <p:nvPicPr>
          <p:cNvPr id="1026" name="Picture 2"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57682"/>
            <a:ext cx="4686300" cy="27086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3886200" cy="28136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6400800"/>
            <a:ext cx="1069524" cy="246221"/>
          </a:xfrm>
          <a:prstGeom prst="rect">
            <a:avLst/>
          </a:prstGeom>
          <a:noFill/>
        </p:spPr>
        <p:txBody>
          <a:bodyPr wrap="none" rtlCol="0">
            <a:spAutoFit/>
          </a:bodyPr>
          <a:lstStyle/>
          <a:p>
            <a:r>
              <a:rPr lang="en-US" sz="1000" dirty="0" smtClean="0"/>
              <a:t>Suzan et al. 2013</a:t>
            </a:r>
            <a:endParaRPr lang="en-US" sz="1000" dirty="0"/>
          </a:p>
        </p:txBody>
      </p:sp>
      <p:sp>
        <p:nvSpPr>
          <p:cNvPr id="5" name="TextBox 4"/>
          <p:cNvSpPr txBox="1"/>
          <p:nvPr/>
        </p:nvSpPr>
        <p:spPr>
          <a:xfrm>
            <a:off x="1143000" y="1981200"/>
            <a:ext cx="2189895" cy="369332"/>
          </a:xfrm>
          <a:prstGeom prst="rect">
            <a:avLst/>
          </a:prstGeom>
          <a:noFill/>
        </p:spPr>
        <p:txBody>
          <a:bodyPr wrap="none" rtlCol="0">
            <a:spAutoFit/>
          </a:bodyPr>
          <a:lstStyle/>
          <a:p>
            <a:r>
              <a:rPr lang="en-US" dirty="0" smtClean="0"/>
              <a:t>Temporal Summation</a:t>
            </a:r>
            <a:endParaRPr lang="en-US" dirty="0"/>
          </a:p>
        </p:txBody>
      </p:sp>
      <p:sp>
        <p:nvSpPr>
          <p:cNvPr id="7" name="TextBox 6"/>
          <p:cNvSpPr txBox="1"/>
          <p:nvPr/>
        </p:nvSpPr>
        <p:spPr>
          <a:xfrm>
            <a:off x="5515402" y="3048000"/>
            <a:ext cx="2939587" cy="369332"/>
          </a:xfrm>
          <a:prstGeom prst="rect">
            <a:avLst/>
          </a:prstGeom>
          <a:noFill/>
        </p:spPr>
        <p:txBody>
          <a:bodyPr wrap="none" rtlCol="0">
            <a:spAutoFit/>
          </a:bodyPr>
          <a:lstStyle/>
          <a:p>
            <a:r>
              <a:rPr lang="en-US" dirty="0" smtClean="0"/>
              <a:t>Conditioned Pain Modulation</a:t>
            </a:r>
            <a:endParaRPr lang="en-US" dirty="0"/>
          </a:p>
        </p:txBody>
      </p:sp>
    </p:spTree>
    <p:extLst>
      <p:ext uri="{BB962C8B-B14F-4D97-AF65-F5344CB8AC3E}">
        <p14:creationId xmlns:p14="http://schemas.microsoft.com/office/powerpoint/2010/main" val="3734747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Hydromorphone on CPM</a:t>
            </a:r>
            <a:endParaRPr lang="en-US" dirty="0"/>
          </a:p>
        </p:txBody>
      </p:sp>
      <p:pic>
        <p:nvPicPr>
          <p:cNvPr id="8194" name="Picture 2"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343400"/>
            <a:ext cx="41910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d1ls1ehoq7unkh.cloudfront.net/content/painmedicine/16/1/168/F2.large.jpg?width=800&amp;height=600&amp;carousel=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676400"/>
            <a:ext cx="4824128" cy="23611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6400801"/>
            <a:ext cx="1242456" cy="276999"/>
          </a:xfrm>
          <a:prstGeom prst="rect">
            <a:avLst/>
          </a:prstGeom>
          <a:noFill/>
        </p:spPr>
        <p:txBody>
          <a:bodyPr wrap="none" rtlCol="0">
            <a:spAutoFit/>
          </a:bodyPr>
          <a:lstStyle/>
          <a:p>
            <a:r>
              <a:rPr lang="en-US" sz="1200" dirty="0" smtClean="0"/>
              <a:t>Suzan et al. 2015</a:t>
            </a:r>
            <a:endParaRPr lang="en-US" sz="1200" dirty="0"/>
          </a:p>
        </p:txBody>
      </p:sp>
    </p:spTree>
    <p:extLst>
      <p:ext uri="{BB962C8B-B14F-4D97-AF65-F5344CB8AC3E}">
        <p14:creationId xmlns:p14="http://schemas.microsoft.com/office/powerpoint/2010/main" val="1990368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Naloxone Effects on CPM</a:t>
            </a:r>
            <a:endParaRPr lang="en-US" dirty="0"/>
          </a:p>
        </p:txBody>
      </p:sp>
      <p:graphicFrame>
        <p:nvGraphicFramePr>
          <p:cNvPr id="3" name="Table 2"/>
          <p:cNvGraphicFramePr>
            <a:graphicFrameLocks noGrp="1"/>
          </p:cNvGraphicFramePr>
          <p:nvPr/>
        </p:nvGraphicFramePr>
        <p:xfrm>
          <a:off x="1653768" y="1564490"/>
          <a:ext cx="5836464" cy="4597384"/>
        </p:xfrm>
        <a:graphic>
          <a:graphicData uri="http://schemas.openxmlformats.org/drawingml/2006/table">
            <a:tbl>
              <a:tblPr/>
              <a:tblGrid>
                <a:gridCol w="972744">
                  <a:extLst>
                    <a:ext uri="{9D8B030D-6E8A-4147-A177-3AD203B41FA5}">
                      <a16:colId xmlns="" xmlns:a16="http://schemas.microsoft.com/office/drawing/2014/main" val="20000"/>
                    </a:ext>
                  </a:extLst>
                </a:gridCol>
                <a:gridCol w="972744">
                  <a:extLst>
                    <a:ext uri="{9D8B030D-6E8A-4147-A177-3AD203B41FA5}">
                      <a16:colId xmlns="" xmlns:a16="http://schemas.microsoft.com/office/drawing/2014/main" val="20001"/>
                    </a:ext>
                  </a:extLst>
                </a:gridCol>
                <a:gridCol w="972744">
                  <a:extLst>
                    <a:ext uri="{9D8B030D-6E8A-4147-A177-3AD203B41FA5}">
                      <a16:colId xmlns="" xmlns:a16="http://schemas.microsoft.com/office/drawing/2014/main" val="20002"/>
                    </a:ext>
                  </a:extLst>
                </a:gridCol>
                <a:gridCol w="972744">
                  <a:extLst>
                    <a:ext uri="{9D8B030D-6E8A-4147-A177-3AD203B41FA5}">
                      <a16:colId xmlns="" xmlns:a16="http://schemas.microsoft.com/office/drawing/2014/main" val="20003"/>
                    </a:ext>
                  </a:extLst>
                </a:gridCol>
                <a:gridCol w="972744">
                  <a:extLst>
                    <a:ext uri="{9D8B030D-6E8A-4147-A177-3AD203B41FA5}">
                      <a16:colId xmlns="" xmlns:a16="http://schemas.microsoft.com/office/drawing/2014/main" val="20004"/>
                    </a:ext>
                  </a:extLst>
                </a:gridCol>
                <a:gridCol w="972744">
                  <a:extLst>
                    <a:ext uri="{9D8B030D-6E8A-4147-A177-3AD203B41FA5}">
                      <a16:colId xmlns="" xmlns:a16="http://schemas.microsoft.com/office/drawing/2014/main" val="20005"/>
                    </a:ext>
                  </a:extLst>
                </a:gridCol>
              </a:tblGrid>
              <a:tr h="745771">
                <a:tc>
                  <a:txBody>
                    <a:bodyPr/>
                    <a:lstStyle/>
                    <a:p>
                      <a:pPr algn="l" fontAlgn="base"/>
                      <a:r>
                        <a:rPr lang="en-US" sz="1300">
                          <a:solidFill>
                            <a:srgbClr val="333333"/>
                          </a:solidFill>
                          <a:effectLst/>
                          <a:latin typeface="inherit"/>
                        </a:rPr>
                        <a:t>Author</a:t>
                      </a:r>
                    </a:p>
                  </a:txBody>
                  <a:tcPr marL="114838" marR="114838" marT="81062" marB="81062" anchor="ctr">
                    <a:lnL w="9525" cap="flat" cmpd="sng" algn="ctr">
                      <a:solidFill>
                        <a:srgbClr val="DCDCDA"/>
                      </a:solidFill>
                      <a:prstDash val="solid"/>
                      <a:round/>
                      <a:headEnd type="none" w="med" len="med"/>
                      <a:tailEnd type="none" w="med" len="med"/>
                    </a:lnL>
                    <a:lnR w="9525" cap="flat" cmpd="sng" algn="ctr">
                      <a:solidFill>
                        <a:srgbClr val="DCDCDA"/>
                      </a:solidFill>
                      <a:prstDash val="solid"/>
                      <a:round/>
                      <a:headEnd type="none" w="med" len="med"/>
                      <a:tailEnd type="none" w="med" len="med"/>
                    </a:lnR>
                    <a:lnT w="9525" cap="flat" cmpd="sng" algn="ctr">
                      <a:solidFill>
                        <a:srgbClr val="DCDCDA"/>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i="1">
                          <a:solidFill>
                            <a:srgbClr val="333333"/>
                          </a:solidFill>
                          <a:effectLst/>
                          <a:latin typeface="inherit"/>
                        </a:rPr>
                        <a:t>n</a:t>
                      </a:r>
                      <a:endParaRPr lang="en-US" sz="1300">
                        <a:solidFill>
                          <a:srgbClr val="333333"/>
                        </a:solidFill>
                        <a:effectLst/>
                        <a:latin typeface="inherit"/>
                      </a:endParaRPr>
                    </a:p>
                  </a:txBody>
                  <a:tcPr marL="114838" marR="114838" marT="81062" marB="81062" anchor="ctr">
                    <a:lnL w="9525" cap="flat" cmpd="sng" algn="ctr">
                      <a:solidFill>
                        <a:srgbClr val="DCDCDA"/>
                      </a:solidFill>
                      <a:prstDash val="solid"/>
                      <a:round/>
                      <a:headEnd type="none" w="med" len="med"/>
                      <a:tailEnd type="none" w="med" len="med"/>
                    </a:lnL>
                    <a:lnR w="9525" cap="flat" cmpd="sng" algn="ctr">
                      <a:solidFill>
                        <a:srgbClr val="DCDCDA"/>
                      </a:solidFill>
                      <a:prstDash val="solid"/>
                      <a:round/>
                      <a:headEnd type="none" w="med" len="med"/>
                      <a:tailEnd type="none" w="med" len="med"/>
                    </a:lnR>
                    <a:lnT w="9525" cap="flat" cmpd="sng" algn="ctr">
                      <a:solidFill>
                        <a:srgbClr val="DCDCDA"/>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333333"/>
                          </a:solidFill>
                          <a:effectLst/>
                          <a:latin typeface="inherit"/>
                        </a:rPr>
                        <a:t>Pain outcome</a:t>
                      </a:r>
                    </a:p>
                  </a:txBody>
                  <a:tcPr marL="114838" marR="114838" marT="81062" marB="81062" anchor="ctr">
                    <a:lnL w="9525" cap="flat" cmpd="sng" algn="ctr">
                      <a:solidFill>
                        <a:srgbClr val="DCDCDA"/>
                      </a:solidFill>
                      <a:prstDash val="solid"/>
                      <a:round/>
                      <a:headEnd type="none" w="med" len="med"/>
                      <a:tailEnd type="none" w="med" len="med"/>
                    </a:lnL>
                    <a:lnR w="9525" cap="flat" cmpd="sng" algn="ctr">
                      <a:solidFill>
                        <a:srgbClr val="DCDCDA"/>
                      </a:solidFill>
                      <a:prstDash val="solid"/>
                      <a:round/>
                      <a:headEnd type="none" w="med" len="med"/>
                      <a:tailEnd type="none" w="med" len="med"/>
                    </a:lnR>
                    <a:lnT w="9525" cap="flat" cmpd="sng" algn="ctr">
                      <a:solidFill>
                        <a:srgbClr val="DCDCDA"/>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333333"/>
                          </a:solidFill>
                          <a:effectLst/>
                          <a:latin typeface="inherit"/>
                        </a:rPr>
                        <a:t>Opioid antagonist</a:t>
                      </a:r>
                    </a:p>
                  </a:txBody>
                  <a:tcPr marL="114838" marR="114838" marT="81062" marB="81062" anchor="ctr">
                    <a:lnL w="9525" cap="flat" cmpd="sng" algn="ctr">
                      <a:solidFill>
                        <a:srgbClr val="DCDCDA"/>
                      </a:solidFill>
                      <a:prstDash val="solid"/>
                      <a:round/>
                      <a:headEnd type="none" w="med" len="med"/>
                      <a:tailEnd type="none" w="med" len="med"/>
                    </a:lnL>
                    <a:lnR w="9525" cap="flat" cmpd="sng" algn="ctr">
                      <a:solidFill>
                        <a:srgbClr val="DCDCDA"/>
                      </a:solidFill>
                      <a:prstDash val="solid"/>
                      <a:round/>
                      <a:headEnd type="none" w="med" len="med"/>
                      <a:tailEnd type="none" w="med" len="med"/>
                    </a:lnR>
                    <a:lnT w="9525" cap="flat" cmpd="sng" algn="ctr">
                      <a:solidFill>
                        <a:srgbClr val="DCDCDA"/>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333333"/>
                          </a:solidFill>
                          <a:effectLst/>
                          <a:latin typeface="inherit"/>
                        </a:rPr>
                        <a:t>Route of administration</a:t>
                      </a:r>
                    </a:p>
                  </a:txBody>
                  <a:tcPr marL="114838" marR="114838" marT="81062" marB="81062" anchor="ctr">
                    <a:lnL w="9525" cap="flat" cmpd="sng" algn="ctr">
                      <a:solidFill>
                        <a:srgbClr val="DCDCDA"/>
                      </a:solidFill>
                      <a:prstDash val="solid"/>
                      <a:round/>
                      <a:headEnd type="none" w="med" len="med"/>
                      <a:tailEnd type="none" w="med" len="med"/>
                    </a:lnL>
                    <a:lnR w="9525" cap="flat" cmpd="sng" algn="ctr">
                      <a:solidFill>
                        <a:srgbClr val="DCDCDA"/>
                      </a:solidFill>
                      <a:prstDash val="solid"/>
                      <a:round/>
                      <a:headEnd type="none" w="med" len="med"/>
                      <a:tailEnd type="none" w="med" len="med"/>
                    </a:lnR>
                    <a:lnT w="9525" cap="flat" cmpd="sng" algn="ctr">
                      <a:solidFill>
                        <a:srgbClr val="DCDCDA"/>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333333"/>
                          </a:solidFill>
                          <a:effectLst/>
                          <a:latin typeface="inherit"/>
                        </a:rPr>
                        <a:t>Effect on inhibition</a:t>
                      </a:r>
                    </a:p>
                  </a:txBody>
                  <a:tcPr marL="114838" marR="114838" marT="81062" marB="81062" anchor="ctr">
                    <a:lnL w="9525" cap="flat" cmpd="sng" algn="ctr">
                      <a:solidFill>
                        <a:srgbClr val="DCDCDA"/>
                      </a:solidFill>
                      <a:prstDash val="solid"/>
                      <a:round/>
                      <a:headEnd type="none" w="med" len="med"/>
                      <a:tailEnd type="none" w="med" len="med"/>
                    </a:lnL>
                    <a:lnR w="9525" cap="flat" cmpd="sng" algn="ctr">
                      <a:solidFill>
                        <a:srgbClr val="DCDCDA"/>
                      </a:solidFill>
                      <a:prstDash val="solid"/>
                      <a:round/>
                      <a:headEnd type="none" w="med" len="med"/>
                      <a:tailEnd type="none" w="med" len="med"/>
                    </a:lnR>
                    <a:lnT w="9525" cap="flat" cmpd="sng" algn="ctr">
                      <a:solidFill>
                        <a:srgbClr val="DCDCDA"/>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extLst>
                  <a:ext uri="{0D108BD9-81ED-4DB2-BD59-A6C34878D82A}">
                    <a16:rowId xmlns="" xmlns:a16="http://schemas.microsoft.com/office/drawing/2014/main" val="10000"/>
                  </a:ext>
                </a:extLst>
              </a:tr>
              <a:tr h="678219">
                <a:tc>
                  <a:txBody>
                    <a:bodyPr/>
                    <a:lstStyle/>
                    <a:p>
                      <a:pPr algn="l" fontAlgn="base"/>
                      <a:r>
                        <a:rPr lang="en-US" sz="1300">
                          <a:solidFill>
                            <a:srgbClr val="666666"/>
                          </a:solidFill>
                          <a:effectLst/>
                          <a:latin typeface="inherit"/>
                        </a:rPr>
                        <a:t>Edwards et al. (</a:t>
                      </a:r>
                      <a:r>
                        <a:rPr lang="en-US" sz="1300" u="none" strike="noStrike">
                          <a:solidFill>
                            <a:srgbClr val="417DB9"/>
                          </a:solidFill>
                          <a:effectLst/>
                          <a:latin typeface="inherit"/>
                          <a:hlinkClick r:id="rId3"/>
                        </a:rPr>
                        <a:t>2004</a:t>
                      </a:r>
                      <a:r>
                        <a:rPr lang="en-US" sz="1300">
                          <a:solidFill>
                            <a:srgbClr val="666666"/>
                          </a:solidFill>
                          <a:effectLst/>
                          <a:latin typeface="inherit"/>
                        </a:rPr>
                        <a:t>)</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6</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TS, HPT</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Naloxone</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i.m. (6 mg/kg)</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No effect</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extLst>
                  <a:ext uri="{0D108BD9-81ED-4DB2-BD59-A6C34878D82A}">
                    <a16:rowId xmlns="" xmlns:a16="http://schemas.microsoft.com/office/drawing/2014/main" val="10001"/>
                  </a:ext>
                </a:extLst>
              </a:tr>
              <a:tr h="678219">
                <a:tc>
                  <a:txBody>
                    <a:bodyPr/>
                    <a:lstStyle/>
                    <a:p>
                      <a:pPr algn="l" fontAlgn="base"/>
                      <a:r>
                        <a:rPr lang="en-US" sz="1300">
                          <a:solidFill>
                            <a:srgbClr val="666666"/>
                          </a:solidFill>
                          <a:effectLst/>
                          <a:latin typeface="inherit"/>
                        </a:rPr>
                        <a:t>Peters et al. (</a:t>
                      </a:r>
                      <a:r>
                        <a:rPr lang="en-US" sz="1300" u="none" strike="noStrike">
                          <a:solidFill>
                            <a:srgbClr val="417DB9"/>
                          </a:solidFill>
                          <a:effectLst/>
                          <a:latin typeface="inherit"/>
                          <a:hlinkClick r:id="rId4"/>
                        </a:rPr>
                        <a:t>1992</a:t>
                      </a:r>
                      <a:r>
                        <a:rPr lang="en-US" sz="1300">
                          <a:solidFill>
                            <a:srgbClr val="666666"/>
                          </a:solidFill>
                          <a:effectLst/>
                          <a:latin typeface="inherit"/>
                        </a:rPr>
                        <a:t>)</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46</a:t>
                      </a:r>
                      <a:r>
                        <a:rPr lang="en-US" sz="1300" baseline="30000">
                          <a:solidFill>
                            <a:srgbClr val="666666"/>
                          </a:solidFill>
                          <a:effectLst/>
                          <a:latin typeface="inherit"/>
                        </a:rPr>
                        <a:t>a,b</a:t>
                      </a:r>
                      <a:endParaRPr lang="en-US" sz="1300">
                        <a:solidFill>
                          <a:srgbClr val="666666"/>
                        </a:solidFill>
                        <a:effectLst/>
                        <a:latin typeface="inherit"/>
                      </a:endParaRP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NFR-RIII</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Naloxone</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i.v. (0.8 mg, 2 mL)</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No effect</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extLst>
                  <a:ext uri="{0D108BD9-81ED-4DB2-BD59-A6C34878D82A}">
                    <a16:rowId xmlns="" xmlns:a16="http://schemas.microsoft.com/office/drawing/2014/main" val="10002"/>
                  </a:ext>
                </a:extLst>
              </a:tr>
              <a:tr h="678219">
                <a:tc>
                  <a:txBody>
                    <a:bodyPr/>
                    <a:lstStyle/>
                    <a:p>
                      <a:pPr algn="l" fontAlgn="base"/>
                      <a:r>
                        <a:rPr lang="en-US" sz="1300">
                          <a:solidFill>
                            <a:srgbClr val="666666"/>
                          </a:solidFill>
                          <a:effectLst/>
                          <a:latin typeface="inherit"/>
                        </a:rPr>
                        <a:t>Pertovaara et al. (</a:t>
                      </a:r>
                      <a:r>
                        <a:rPr lang="en-US" sz="1300" u="none" strike="noStrike">
                          <a:solidFill>
                            <a:srgbClr val="417DB9"/>
                          </a:solidFill>
                          <a:effectLst/>
                          <a:latin typeface="inherit"/>
                          <a:hlinkClick r:id="rId5"/>
                        </a:rPr>
                        <a:t>1982</a:t>
                      </a:r>
                      <a:r>
                        <a:rPr lang="en-US" sz="1300">
                          <a:solidFill>
                            <a:srgbClr val="666666"/>
                          </a:solidFill>
                          <a:effectLst/>
                          <a:latin typeface="inherit"/>
                        </a:rPr>
                        <a:t>)</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12</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CT, HT</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Naloxone</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i.v. (2 mg)</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Reduced</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extLst>
                  <a:ext uri="{0D108BD9-81ED-4DB2-BD59-A6C34878D82A}">
                    <a16:rowId xmlns="" xmlns:a16="http://schemas.microsoft.com/office/drawing/2014/main" val="10003"/>
                  </a:ext>
                </a:extLst>
              </a:tr>
              <a:tr h="1067317">
                <a:tc>
                  <a:txBody>
                    <a:bodyPr/>
                    <a:lstStyle/>
                    <a:p>
                      <a:pPr algn="l" fontAlgn="base"/>
                      <a:r>
                        <a:rPr lang="en-US" sz="1300">
                          <a:solidFill>
                            <a:srgbClr val="666666"/>
                          </a:solidFill>
                          <a:effectLst/>
                          <a:latin typeface="inherit"/>
                        </a:rPr>
                        <a:t>Sprenger et al. (</a:t>
                      </a:r>
                      <a:r>
                        <a:rPr lang="en-US" sz="1300" u="none" strike="noStrike">
                          <a:solidFill>
                            <a:srgbClr val="417DB9"/>
                          </a:solidFill>
                          <a:effectLst/>
                          <a:latin typeface="inherit"/>
                          <a:hlinkClick r:id="rId6"/>
                        </a:rPr>
                        <a:t>2011</a:t>
                      </a:r>
                      <a:r>
                        <a:rPr lang="en-US" sz="1300">
                          <a:solidFill>
                            <a:srgbClr val="666666"/>
                          </a:solidFill>
                          <a:effectLst/>
                          <a:latin typeface="inherit"/>
                        </a:rPr>
                        <a:t>)</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22</a:t>
                      </a:r>
                      <a:r>
                        <a:rPr lang="en-US" sz="1300" baseline="30000">
                          <a:solidFill>
                            <a:srgbClr val="666666"/>
                          </a:solidFill>
                          <a:effectLst/>
                          <a:latin typeface="inherit"/>
                        </a:rPr>
                        <a:t>a</a:t>
                      </a:r>
                      <a:endParaRPr lang="en-US" sz="1300">
                        <a:solidFill>
                          <a:srgbClr val="666666"/>
                        </a:solidFill>
                        <a:effectLst/>
                        <a:latin typeface="inherit"/>
                      </a:endParaRP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HP</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Naloxone</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i.v. (0.15 mg/kg bolus, 0.2 mg/kg infusion)</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No effect</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extLst>
                  <a:ext uri="{0D108BD9-81ED-4DB2-BD59-A6C34878D82A}">
                    <a16:rowId xmlns="" xmlns:a16="http://schemas.microsoft.com/office/drawing/2014/main" val="10004"/>
                  </a:ext>
                </a:extLst>
              </a:tr>
              <a:tr h="678219">
                <a:tc>
                  <a:txBody>
                    <a:bodyPr/>
                    <a:lstStyle/>
                    <a:p>
                      <a:pPr algn="l" fontAlgn="base"/>
                      <a:r>
                        <a:rPr lang="en-US" sz="1300">
                          <a:solidFill>
                            <a:srgbClr val="666666"/>
                          </a:solidFill>
                          <a:effectLst/>
                          <a:latin typeface="inherit"/>
                        </a:rPr>
                        <a:t>Willer et al. (</a:t>
                      </a:r>
                      <a:r>
                        <a:rPr lang="en-US" sz="1300" u="none" strike="noStrike">
                          <a:solidFill>
                            <a:srgbClr val="417DB9"/>
                          </a:solidFill>
                          <a:effectLst/>
                          <a:latin typeface="inherit"/>
                          <a:hlinkClick r:id="rId7"/>
                        </a:rPr>
                        <a:t>1990</a:t>
                      </a:r>
                      <a:r>
                        <a:rPr lang="en-US" sz="1300">
                          <a:solidFill>
                            <a:srgbClr val="666666"/>
                          </a:solidFill>
                          <a:effectLst/>
                          <a:latin typeface="inherit"/>
                        </a:rPr>
                        <a:t>)</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9</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NFR-RIII</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Naloxone</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a:solidFill>
                            <a:srgbClr val="666666"/>
                          </a:solidFill>
                          <a:effectLst/>
                          <a:latin typeface="inherit"/>
                        </a:rPr>
                        <a:t>i.v. (0.4 mg, 4 mL)</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tc>
                  <a:txBody>
                    <a:bodyPr/>
                    <a:lstStyle/>
                    <a:p>
                      <a:pPr algn="l" fontAlgn="base"/>
                      <a:r>
                        <a:rPr lang="en-US" sz="1300" dirty="0">
                          <a:solidFill>
                            <a:srgbClr val="666666"/>
                          </a:solidFill>
                          <a:effectLst/>
                          <a:latin typeface="inherit"/>
                        </a:rPr>
                        <a:t>Reduced</a:t>
                      </a:r>
                    </a:p>
                  </a:txBody>
                  <a:tcPr marL="114838" marR="114838" marT="47286" marB="47286" anchor="ctr">
                    <a:lnL w="9525" cap="flat" cmpd="sng" algn="ctr">
                      <a:solidFill>
                        <a:srgbClr val="DADBDB"/>
                      </a:solidFill>
                      <a:prstDash val="solid"/>
                      <a:round/>
                      <a:headEnd type="none" w="med" len="med"/>
                      <a:tailEnd type="none" w="med" len="med"/>
                    </a:lnL>
                    <a:lnR w="9525" cap="flat" cmpd="sng" algn="ctr">
                      <a:solidFill>
                        <a:srgbClr val="DADBDB"/>
                      </a:solidFill>
                      <a:prstDash val="solid"/>
                      <a:round/>
                      <a:headEnd type="none" w="med" len="med"/>
                      <a:tailEnd type="none" w="med" len="med"/>
                    </a:lnR>
                    <a:lnT w="9525" cap="flat" cmpd="sng" algn="ctr">
                      <a:solidFill>
                        <a:srgbClr val="DADBDB"/>
                      </a:solidFill>
                      <a:prstDash val="solid"/>
                      <a:round/>
                      <a:headEnd type="none" w="med" len="med"/>
                      <a:tailEnd type="none" w="med" len="med"/>
                    </a:lnT>
                    <a:lnB w="9525" cap="flat" cmpd="sng" algn="ctr">
                      <a:solidFill>
                        <a:srgbClr val="DADBDB"/>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468812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CPM Improved After </a:t>
            </a:r>
            <a:r>
              <a:rPr lang="en-US" dirty="0" err="1" smtClean="0"/>
              <a:t>Tapentadol</a:t>
            </a:r>
            <a:r>
              <a:rPr lang="en-US" dirty="0" smtClean="0"/>
              <a:t> in Patients with DN</a:t>
            </a:r>
            <a:endParaRPr lang="en-US" dirty="0"/>
          </a:p>
        </p:txBody>
      </p:sp>
      <p:sp>
        <p:nvSpPr>
          <p:cNvPr id="3" name="TextBox 2"/>
          <p:cNvSpPr txBox="1"/>
          <p:nvPr/>
        </p:nvSpPr>
        <p:spPr>
          <a:xfrm>
            <a:off x="381000" y="6321623"/>
            <a:ext cx="1587358" cy="307777"/>
          </a:xfrm>
          <a:prstGeom prst="rect">
            <a:avLst/>
          </a:prstGeom>
          <a:noFill/>
        </p:spPr>
        <p:txBody>
          <a:bodyPr wrap="none" rtlCol="0">
            <a:spAutoFit/>
          </a:bodyPr>
          <a:lstStyle/>
          <a:p>
            <a:r>
              <a:rPr lang="en-US" sz="1400" dirty="0" err="1" smtClean="0"/>
              <a:t>Niesters</a:t>
            </a:r>
            <a:r>
              <a:rPr lang="en-US" sz="1400" dirty="0" smtClean="0"/>
              <a:t> et al. 2014</a:t>
            </a:r>
            <a:endParaRPr lang="en-US" sz="1400" dirty="0"/>
          </a:p>
        </p:txBody>
      </p:sp>
      <p:sp>
        <p:nvSpPr>
          <p:cNvPr id="8" name="TextBox 7"/>
          <p:cNvSpPr txBox="1"/>
          <p:nvPr/>
        </p:nvSpPr>
        <p:spPr>
          <a:xfrm>
            <a:off x="4176711" y="1676400"/>
            <a:ext cx="623889" cy="369332"/>
          </a:xfrm>
          <a:prstGeom prst="rect">
            <a:avLst/>
          </a:prstGeom>
          <a:noFill/>
        </p:spPr>
        <p:txBody>
          <a:bodyPr wrap="none" rtlCol="0">
            <a:spAutoFit/>
          </a:bodyPr>
          <a:lstStyle/>
          <a:p>
            <a:r>
              <a:rPr lang="en-US" dirty="0" smtClean="0"/>
              <a:t>CPM</a:t>
            </a:r>
            <a:endParaRPr lang="en-US" dirty="0"/>
          </a:p>
        </p:txBody>
      </p:sp>
      <p:sp>
        <p:nvSpPr>
          <p:cNvPr id="5" name="AutoShape 8" descr="Fig 3"/>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Fi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650" y="2133600"/>
            <a:ext cx="4943950" cy="4112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4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a:t>
            </a:r>
            <a:r>
              <a:rPr lang="en-US" dirty="0" err="1" smtClean="0"/>
              <a:t>Apomorphine</a:t>
            </a:r>
            <a:r>
              <a:rPr lang="en-US" dirty="0" smtClean="0"/>
              <a:t> on CPM</a:t>
            </a:r>
            <a:endParaRPr lang="en-US" dirty="0"/>
          </a:p>
        </p:txBody>
      </p:sp>
      <p:pic>
        <p:nvPicPr>
          <p:cNvPr id="10244" name="Picture 4" descr="Apomorphine and placebo effects on CPM. Magnitudes of CPM (mean±SEM) in the tw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999" y="1866901"/>
            <a:ext cx="5770428" cy="3619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6276201"/>
            <a:ext cx="1347035" cy="276999"/>
          </a:xfrm>
          <a:prstGeom prst="rect">
            <a:avLst/>
          </a:prstGeom>
          <a:noFill/>
        </p:spPr>
        <p:txBody>
          <a:bodyPr wrap="none" rtlCol="0">
            <a:spAutoFit/>
          </a:bodyPr>
          <a:lstStyle/>
          <a:p>
            <a:r>
              <a:rPr lang="en-US" sz="1200" dirty="0" err="1" smtClean="0"/>
              <a:t>Treister</a:t>
            </a:r>
            <a:r>
              <a:rPr lang="en-US" sz="1200" dirty="0" smtClean="0"/>
              <a:t> et al. 2015</a:t>
            </a:r>
            <a:endParaRPr lang="en-US" sz="1200" dirty="0"/>
          </a:p>
        </p:txBody>
      </p:sp>
    </p:spTree>
    <p:extLst>
      <p:ext uri="{BB962C8B-B14F-4D97-AF65-F5344CB8AC3E}">
        <p14:creationId xmlns:p14="http://schemas.microsoft.com/office/powerpoint/2010/main" val="3635352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Reliability of CPM</a:t>
            </a:r>
            <a:endParaRPr lang="en-US" dirty="0"/>
          </a:p>
        </p:txBody>
      </p:sp>
      <p:sp>
        <p:nvSpPr>
          <p:cNvPr id="5" name="Text Placeholder 4"/>
          <p:cNvSpPr>
            <a:spLocks noGrp="1"/>
          </p:cNvSpPr>
          <p:nvPr>
            <p:ph type="body" idx="1"/>
          </p:nvPr>
        </p:nvSpPr>
        <p:spPr/>
        <p:txBody>
          <a:bodyPr/>
          <a:lstStyle/>
          <a:p>
            <a:r>
              <a:rPr lang="en-US" dirty="0" smtClean="0"/>
              <a:t>Excellent Reliability</a:t>
            </a:r>
            <a:endParaRPr lang="en-US" dirty="0"/>
          </a:p>
        </p:txBody>
      </p:sp>
      <p:sp>
        <p:nvSpPr>
          <p:cNvPr id="6" name="Content Placeholder 5"/>
          <p:cNvSpPr>
            <a:spLocks noGrp="1"/>
          </p:cNvSpPr>
          <p:nvPr>
            <p:ph sz="half" idx="2"/>
          </p:nvPr>
        </p:nvSpPr>
        <p:spPr/>
        <p:txBody>
          <a:bodyPr/>
          <a:lstStyle/>
          <a:p>
            <a:r>
              <a:rPr lang="en-US" dirty="0" err="1"/>
              <a:t>Cathcart</a:t>
            </a:r>
            <a:r>
              <a:rPr lang="en-US" dirty="0"/>
              <a:t> et al. 2009</a:t>
            </a:r>
          </a:p>
          <a:p>
            <a:pPr lvl="1"/>
            <a:r>
              <a:rPr lang="en-US" dirty="0"/>
              <a:t>HC</a:t>
            </a:r>
          </a:p>
          <a:p>
            <a:r>
              <a:rPr lang="en-US" dirty="0"/>
              <a:t>Arendt-Nielsen et al. 2009</a:t>
            </a:r>
          </a:p>
          <a:p>
            <a:pPr lvl="1"/>
            <a:r>
              <a:rPr lang="en-US" dirty="0"/>
              <a:t>HC</a:t>
            </a:r>
          </a:p>
          <a:p>
            <a:r>
              <a:rPr lang="en-US" dirty="0" smtClean="0"/>
              <a:t>Lewis </a:t>
            </a:r>
            <a:r>
              <a:rPr lang="en-US" dirty="0"/>
              <a:t>et al. 2012</a:t>
            </a:r>
          </a:p>
          <a:p>
            <a:pPr lvl="1"/>
            <a:r>
              <a:rPr lang="en-US" dirty="0"/>
              <a:t>HC</a:t>
            </a:r>
          </a:p>
          <a:p>
            <a:r>
              <a:rPr lang="en-US" dirty="0" smtClean="0"/>
              <a:t>Manresa et al. 2014</a:t>
            </a:r>
          </a:p>
          <a:p>
            <a:pPr lvl="1"/>
            <a:r>
              <a:rPr lang="en-US" dirty="0" smtClean="0"/>
              <a:t>HC</a:t>
            </a:r>
          </a:p>
        </p:txBody>
      </p:sp>
      <p:sp>
        <p:nvSpPr>
          <p:cNvPr id="7" name="Text Placeholder 6"/>
          <p:cNvSpPr>
            <a:spLocks noGrp="1"/>
          </p:cNvSpPr>
          <p:nvPr>
            <p:ph type="body" sz="quarter" idx="3"/>
          </p:nvPr>
        </p:nvSpPr>
        <p:spPr/>
        <p:txBody>
          <a:bodyPr/>
          <a:lstStyle/>
          <a:p>
            <a:r>
              <a:rPr lang="en-US" dirty="0" smtClean="0"/>
              <a:t>Poor Reliability</a:t>
            </a:r>
            <a:endParaRPr lang="en-US" dirty="0"/>
          </a:p>
        </p:txBody>
      </p:sp>
      <p:sp>
        <p:nvSpPr>
          <p:cNvPr id="8" name="Content Placeholder 7"/>
          <p:cNvSpPr>
            <a:spLocks noGrp="1"/>
          </p:cNvSpPr>
          <p:nvPr>
            <p:ph sz="quarter" idx="4"/>
          </p:nvPr>
        </p:nvSpPr>
        <p:spPr/>
        <p:txBody>
          <a:bodyPr>
            <a:normAutofit/>
          </a:bodyPr>
          <a:lstStyle/>
          <a:p>
            <a:r>
              <a:rPr lang="en-US" dirty="0" err="1" smtClean="0"/>
              <a:t>Olesen</a:t>
            </a:r>
            <a:r>
              <a:rPr lang="en-US" dirty="0" smtClean="0"/>
              <a:t> et al. 2012</a:t>
            </a:r>
          </a:p>
          <a:p>
            <a:pPr lvl="1"/>
            <a:r>
              <a:rPr lang="en-US" dirty="0" smtClean="0"/>
              <a:t>Pancreatitis</a:t>
            </a:r>
          </a:p>
          <a:p>
            <a:r>
              <a:rPr lang="en-US" dirty="0" smtClean="0"/>
              <a:t>Wilson et al. 2013</a:t>
            </a:r>
          </a:p>
          <a:p>
            <a:pPr lvl="1"/>
            <a:r>
              <a:rPr lang="en-US" dirty="0" smtClean="0"/>
              <a:t>HC</a:t>
            </a:r>
          </a:p>
          <a:p>
            <a:r>
              <a:rPr lang="en-US" dirty="0" smtClean="0"/>
              <a:t>Valencia et al. 2013</a:t>
            </a:r>
          </a:p>
          <a:p>
            <a:pPr lvl="1"/>
            <a:r>
              <a:rPr lang="en-US" dirty="0" smtClean="0"/>
              <a:t>Chronic Pain</a:t>
            </a:r>
          </a:p>
          <a:p>
            <a:r>
              <a:rPr lang="en-US" dirty="0" smtClean="0"/>
              <a:t>Martel et al. 2013</a:t>
            </a:r>
          </a:p>
          <a:p>
            <a:pPr lvl="1"/>
            <a:r>
              <a:rPr lang="en-US" dirty="0" smtClean="0"/>
              <a:t>Chronic Pain</a:t>
            </a:r>
          </a:p>
          <a:p>
            <a:r>
              <a:rPr lang="en-US" dirty="0" err="1" smtClean="0"/>
              <a:t>Oono</a:t>
            </a:r>
            <a:r>
              <a:rPr lang="en-US" dirty="0" smtClean="0"/>
              <a:t> et al. 2011</a:t>
            </a:r>
          </a:p>
          <a:p>
            <a:endParaRPr lang="en-US" dirty="0"/>
          </a:p>
        </p:txBody>
      </p:sp>
    </p:spTree>
    <p:extLst>
      <p:ext uri="{BB962C8B-B14F-4D97-AF65-F5344CB8AC3E}">
        <p14:creationId xmlns:p14="http://schemas.microsoft.com/office/powerpoint/2010/main" val="2746111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of CPM – Sex Difference</a:t>
            </a:r>
            <a:endParaRPr lang="en-US" dirty="0"/>
          </a:p>
        </p:txBody>
      </p:sp>
      <p:sp>
        <p:nvSpPr>
          <p:cNvPr id="7" name="Rectangle 6"/>
          <p:cNvSpPr/>
          <p:nvPr/>
        </p:nvSpPr>
        <p:spPr>
          <a:xfrm>
            <a:off x="533400" y="2286000"/>
            <a:ext cx="8077200" cy="1231106"/>
          </a:xfrm>
          <a:prstGeom prst="rect">
            <a:avLst/>
          </a:prstGeom>
        </p:spPr>
        <p:txBody>
          <a:bodyPr wrap="square">
            <a:spAutoFit/>
          </a:bodyPr>
          <a:lstStyle/>
          <a:p>
            <a:r>
              <a:rPr lang="en-US" dirty="0"/>
              <a:t>	</a:t>
            </a:r>
            <a:r>
              <a:rPr lang="en-US" dirty="0" smtClean="0"/>
              <a:t>CPM</a:t>
            </a:r>
            <a:r>
              <a:rPr lang="en-US" dirty="0"/>
              <a:t>	 </a:t>
            </a:r>
            <a:r>
              <a:rPr lang="en-US" dirty="0" smtClean="0"/>
              <a:t>                     </a:t>
            </a:r>
            <a:r>
              <a:rPr lang="en-US" dirty="0" err="1" smtClean="0"/>
              <a:t>PPThs</a:t>
            </a:r>
            <a:r>
              <a:rPr lang="en-US" dirty="0"/>
              <a:t>	 </a:t>
            </a:r>
            <a:r>
              <a:rPr lang="en-US" dirty="0" smtClean="0"/>
              <a:t>                       CP </a:t>
            </a:r>
            <a:r>
              <a:rPr lang="en-US" dirty="0"/>
              <a:t>Pain</a:t>
            </a:r>
          </a:p>
          <a:p>
            <a:r>
              <a:rPr lang="en-US" sz="1400" dirty="0" smtClean="0"/>
              <a:t>	</a:t>
            </a:r>
            <a:r>
              <a:rPr lang="en-US" sz="1400" b="1" dirty="0" smtClean="0"/>
              <a:t>ICC</a:t>
            </a:r>
            <a:r>
              <a:rPr lang="en-US" sz="1400" b="1" dirty="0"/>
              <a:t>	 </a:t>
            </a:r>
            <a:r>
              <a:rPr lang="en-US" sz="1400" b="1" dirty="0" smtClean="0"/>
              <a:t>              ISC	     ICC                                 ISC      ICC</a:t>
            </a:r>
            <a:r>
              <a:rPr lang="en-US" sz="1400" b="1" dirty="0"/>
              <a:t>	</a:t>
            </a:r>
            <a:r>
              <a:rPr lang="en-US" sz="1400" b="1" dirty="0" smtClean="0"/>
              <a:t>	ISC</a:t>
            </a:r>
            <a:endParaRPr lang="en-US" sz="1400" b="1" dirty="0"/>
          </a:p>
          <a:p>
            <a:r>
              <a:rPr lang="en-US" sz="1400" dirty="0"/>
              <a:t>Men	0.33 (</a:t>
            </a:r>
            <a:r>
              <a:rPr lang="en-US" sz="1400" dirty="0" smtClean="0"/>
              <a:t>0.12–0.67)        0.29     0.69</a:t>
            </a:r>
            <a:r>
              <a:rPr lang="en-US" sz="1400" dirty="0"/>
              <a:t>** (</a:t>
            </a:r>
            <a:r>
              <a:rPr lang="en-US" sz="1400" dirty="0" smtClean="0"/>
              <a:t>0.37–0.87)    0.76    0.67</a:t>
            </a:r>
            <a:r>
              <a:rPr lang="en-US" sz="1400" dirty="0"/>
              <a:t>** (0.33–0.85)	0.68</a:t>
            </a:r>
          </a:p>
          <a:p>
            <a:r>
              <a:rPr lang="en-US" sz="1400" dirty="0"/>
              <a:t>Women	0.75** (</a:t>
            </a:r>
            <a:r>
              <a:rPr lang="en-US" sz="1400" dirty="0" smtClean="0"/>
              <a:t>0.56–0.87)    0.79     0.74</a:t>
            </a:r>
            <a:r>
              <a:rPr lang="en-US" sz="1400" dirty="0"/>
              <a:t>** (</a:t>
            </a:r>
            <a:r>
              <a:rPr lang="en-US" sz="1400" dirty="0" smtClean="0"/>
              <a:t>0.55–0.86)    0.74    0.63</a:t>
            </a:r>
            <a:r>
              <a:rPr lang="en-US" sz="1400" dirty="0"/>
              <a:t>** (0.38–0.79)	0.61</a:t>
            </a:r>
          </a:p>
          <a:p>
            <a:r>
              <a:rPr lang="en-US" sz="1400" dirty="0"/>
              <a:t>Overall </a:t>
            </a:r>
            <a:r>
              <a:rPr lang="en-US" sz="1400" dirty="0" smtClean="0"/>
              <a:t>         0.59</a:t>
            </a:r>
            <a:r>
              <a:rPr lang="en-US" sz="1400" dirty="0"/>
              <a:t>** (0.38–0.74</a:t>
            </a:r>
            <a:r>
              <a:rPr lang="en-US" sz="1400" dirty="0" smtClean="0"/>
              <a:t>)    0.61     0.72</a:t>
            </a:r>
            <a:r>
              <a:rPr lang="en-US" sz="1400" dirty="0"/>
              <a:t>** (</a:t>
            </a:r>
            <a:r>
              <a:rPr lang="en-US" sz="1400" dirty="0" smtClean="0"/>
              <a:t>0.56–0.83)     0.74   0.61</a:t>
            </a:r>
            <a:r>
              <a:rPr lang="en-US" sz="1400" dirty="0"/>
              <a:t>** (0.41–0.75)	0.64</a:t>
            </a:r>
          </a:p>
        </p:txBody>
      </p:sp>
      <p:sp>
        <p:nvSpPr>
          <p:cNvPr id="8" name="TextBox 7"/>
          <p:cNvSpPr txBox="1"/>
          <p:nvPr/>
        </p:nvSpPr>
        <p:spPr>
          <a:xfrm>
            <a:off x="381000" y="6248400"/>
            <a:ext cx="1207382" cy="261610"/>
          </a:xfrm>
          <a:prstGeom prst="rect">
            <a:avLst/>
          </a:prstGeom>
          <a:noFill/>
        </p:spPr>
        <p:txBody>
          <a:bodyPr wrap="none" rtlCol="0">
            <a:spAutoFit/>
          </a:bodyPr>
          <a:lstStyle/>
          <a:p>
            <a:r>
              <a:rPr lang="en-US" sz="1100" dirty="0" smtClean="0"/>
              <a:t>Martel et al. 2013</a:t>
            </a:r>
            <a:endParaRPr lang="en-US" sz="1100" dirty="0"/>
          </a:p>
        </p:txBody>
      </p:sp>
    </p:spTree>
    <p:extLst>
      <p:ext uri="{BB962C8B-B14F-4D97-AF65-F5344CB8AC3E}">
        <p14:creationId xmlns:p14="http://schemas.microsoft.com/office/powerpoint/2010/main" val="1427315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CPM as Predictor</a:t>
            </a:r>
            <a:endParaRPr lang="en-US" dirty="0"/>
          </a:p>
        </p:txBody>
      </p:sp>
      <p:sp>
        <p:nvSpPr>
          <p:cNvPr id="3" name="Content Placeholder 2"/>
          <p:cNvSpPr>
            <a:spLocks noGrp="1"/>
          </p:cNvSpPr>
          <p:nvPr>
            <p:ph idx="1"/>
          </p:nvPr>
        </p:nvSpPr>
        <p:spPr/>
        <p:txBody>
          <a:bodyPr/>
          <a:lstStyle/>
          <a:p>
            <a:r>
              <a:rPr lang="en-US" dirty="0" smtClean="0"/>
              <a:t>Risk for the Development of Chronic Post-Operative Pain (</a:t>
            </a:r>
            <a:r>
              <a:rPr lang="en-US" dirty="0" err="1" smtClean="0"/>
              <a:t>Yarnitsky</a:t>
            </a:r>
            <a:r>
              <a:rPr lang="en-US" dirty="0" smtClean="0"/>
              <a:t> et al., 2008)</a:t>
            </a:r>
          </a:p>
          <a:p>
            <a:r>
              <a:rPr lang="en-US" dirty="0" smtClean="0"/>
              <a:t>Risk for Opioid Induced Hyperalgesia </a:t>
            </a:r>
          </a:p>
          <a:p>
            <a:pPr lvl="1"/>
            <a:r>
              <a:rPr lang="en-US" dirty="0" smtClean="0"/>
              <a:t>Cancer (Ram et al., 2008)</a:t>
            </a:r>
          </a:p>
          <a:p>
            <a:r>
              <a:rPr lang="en-US" dirty="0" smtClean="0"/>
              <a:t>Analgesic Response to SNRIs?</a:t>
            </a:r>
          </a:p>
          <a:p>
            <a:pPr lvl="1"/>
            <a:r>
              <a:rPr lang="en-US" dirty="0" smtClean="0"/>
              <a:t>Duloxetine (</a:t>
            </a:r>
            <a:r>
              <a:rPr lang="en-US" dirty="0" err="1" smtClean="0"/>
              <a:t>Yarnitsky</a:t>
            </a:r>
            <a:r>
              <a:rPr lang="en-US" dirty="0" smtClean="0"/>
              <a:t> et al., 2012)</a:t>
            </a:r>
            <a:endParaRPr lang="en-US" dirty="0"/>
          </a:p>
        </p:txBody>
      </p:sp>
    </p:spTree>
    <p:extLst>
      <p:ext uri="{BB962C8B-B14F-4D97-AF65-F5344CB8AC3E}">
        <p14:creationId xmlns:p14="http://schemas.microsoft.com/office/powerpoint/2010/main" val="2706921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Duloxetine for Pain of Diabetic Neuropathy</a:t>
            </a:r>
            <a:endParaRPr lang="en-US" dirty="0"/>
          </a:p>
        </p:txBody>
      </p:sp>
      <p:sp>
        <p:nvSpPr>
          <p:cNvPr id="3" name="Rectangle 2"/>
          <p:cNvSpPr/>
          <p:nvPr/>
        </p:nvSpPr>
        <p:spPr>
          <a:xfrm>
            <a:off x="1371600" y="3276600"/>
            <a:ext cx="129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Placebo</a:t>
            </a:r>
            <a:endParaRPr lang="en-US" dirty="0"/>
          </a:p>
        </p:txBody>
      </p:sp>
      <p:sp>
        <p:nvSpPr>
          <p:cNvPr id="4" name="Rectangle 3"/>
          <p:cNvSpPr/>
          <p:nvPr/>
        </p:nvSpPr>
        <p:spPr>
          <a:xfrm>
            <a:off x="2653862" y="3276600"/>
            <a:ext cx="12954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 mg</a:t>
            </a:r>
            <a:endParaRPr lang="en-US" dirty="0"/>
          </a:p>
        </p:txBody>
      </p:sp>
      <p:sp>
        <p:nvSpPr>
          <p:cNvPr id="5" name="Rectangle 4"/>
          <p:cNvSpPr/>
          <p:nvPr/>
        </p:nvSpPr>
        <p:spPr>
          <a:xfrm>
            <a:off x="3949262" y="3276600"/>
            <a:ext cx="3505200" cy="533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 mg</a:t>
            </a:r>
            <a:endParaRPr lang="en-US" dirty="0"/>
          </a:p>
        </p:txBody>
      </p:sp>
      <p:sp>
        <p:nvSpPr>
          <p:cNvPr id="6" name="TextBox 5"/>
          <p:cNvSpPr txBox="1"/>
          <p:nvPr/>
        </p:nvSpPr>
        <p:spPr>
          <a:xfrm>
            <a:off x="3733800" y="2590800"/>
            <a:ext cx="1193981" cy="369332"/>
          </a:xfrm>
          <a:prstGeom prst="rect">
            <a:avLst/>
          </a:prstGeom>
          <a:noFill/>
        </p:spPr>
        <p:txBody>
          <a:bodyPr wrap="none" rtlCol="0">
            <a:spAutoFit/>
          </a:bodyPr>
          <a:lstStyle/>
          <a:p>
            <a:r>
              <a:rPr lang="en-US" dirty="0" smtClean="0"/>
              <a:t>Duloxetine</a:t>
            </a:r>
            <a:endParaRPr lang="en-US" dirty="0"/>
          </a:p>
        </p:txBody>
      </p:sp>
      <p:sp>
        <p:nvSpPr>
          <p:cNvPr id="7" name="TextBox 6"/>
          <p:cNvSpPr txBox="1"/>
          <p:nvPr/>
        </p:nvSpPr>
        <p:spPr>
          <a:xfrm>
            <a:off x="838200" y="4191000"/>
            <a:ext cx="623889" cy="369332"/>
          </a:xfrm>
          <a:prstGeom prst="rect">
            <a:avLst/>
          </a:prstGeom>
          <a:noFill/>
        </p:spPr>
        <p:txBody>
          <a:bodyPr wrap="none" rtlCol="0">
            <a:spAutoFit/>
          </a:bodyPr>
          <a:lstStyle/>
          <a:p>
            <a:r>
              <a:rPr lang="en-US" dirty="0" smtClean="0"/>
              <a:t>CPM</a:t>
            </a:r>
            <a:endParaRPr lang="en-US" dirty="0"/>
          </a:p>
        </p:txBody>
      </p:sp>
      <p:sp>
        <p:nvSpPr>
          <p:cNvPr id="8" name="TextBox 7"/>
          <p:cNvSpPr txBox="1"/>
          <p:nvPr/>
        </p:nvSpPr>
        <p:spPr>
          <a:xfrm>
            <a:off x="6843711" y="4191000"/>
            <a:ext cx="623889" cy="369332"/>
          </a:xfrm>
          <a:prstGeom prst="rect">
            <a:avLst/>
          </a:prstGeom>
          <a:noFill/>
        </p:spPr>
        <p:txBody>
          <a:bodyPr wrap="none" rtlCol="0">
            <a:spAutoFit/>
          </a:bodyPr>
          <a:lstStyle/>
          <a:p>
            <a:r>
              <a:rPr lang="en-US" dirty="0" smtClean="0"/>
              <a:t>CPM</a:t>
            </a:r>
            <a:endParaRPr lang="en-US" dirty="0"/>
          </a:p>
        </p:txBody>
      </p:sp>
      <p:sp>
        <p:nvSpPr>
          <p:cNvPr id="9" name="TextBox 8"/>
          <p:cNvSpPr txBox="1"/>
          <p:nvPr/>
        </p:nvSpPr>
        <p:spPr>
          <a:xfrm>
            <a:off x="3949262" y="1752600"/>
            <a:ext cx="683200" cy="369332"/>
          </a:xfrm>
          <a:prstGeom prst="rect">
            <a:avLst/>
          </a:prstGeom>
          <a:noFill/>
        </p:spPr>
        <p:txBody>
          <a:bodyPr wrap="none" rtlCol="0">
            <a:spAutoFit/>
          </a:bodyPr>
          <a:lstStyle/>
          <a:p>
            <a:r>
              <a:rPr lang="en-US" dirty="0" smtClean="0"/>
              <a:t>N=30</a:t>
            </a:r>
            <a:endParaRPr lang="en-US" dirty="0"/>
          </a:p>
        </p:txBody>
      </p:sp>
      <p:sp>
        <p:nvSpPr>
          <p:cNvPr id="10" name="TextBox 9"/>
          <p:cNvSpPr txBox="1"/>
          <p:nvPr/>
        </p:nvSpPr>
        <p:spPr>
          <a:xfrm>
            <a:off x="228600" y="6324600"/>
            <a:ext cx="2061462" cy="369332"/>
          </a:xfrm>
          <a:prstGeom prst="rect">
            <a:avLst/>
          </a:prstGeom>
          <a:noFill/>
        </p:spPr>
        <p:txBody>
          <a:bodyPr wrap="none" rtlCol="0">
            <a:spAutoFit/>
          </a:bodyPr>
          <a:lstStyle/>
          <a:p>
            <a:r>
              <a:rPr lang="en-US" dirty="0" err="1" smtClean="0"/>
              <a:t>Yarnitsky</a:t>
            </a:r>
            <a:r>
              <a:rPr lang="en-US" dirty="0" smtClean="0"/>
              <a:t> et al. 2012</a:t>
            </a:r>
            <a:endParaRPr lang="en-US" dirty="0"/>
          </a:p>
        </p:txBody>
      </p:sp>
      <p:sp>
        <p:nvSpPr>
          <p:cNvPr id="11" name="TextBox 10"/>
          <p:cNvSpPr txBox="1"/>
          <p:nvPr/>
        </p:nvSpPr>
        <p:spPr>
          <a:xfrm>
            <a:off x="1509531" y="3821668"/>
            <a:ext cx="852669" cy="369332"/>
          </a:xfrm>
          <a:prstGeom prst="rect">
            <a:avLst/>
          </a:prstGeom>
          <a:noFill/>
        </p:spPr>
        <p:txBody>
          <a:bodyPr wrap="none" rtlCol="0">
            <a:spAutoFit/>
          </a:bodyPr>
          <a:lstStyle/>
          <a:p>
            <a:r>
              <a:rPr lang="en-US" dirty="0" smtClean="0"/>
              <a:t>1 week</a:t>
            </a:r>
            <a:endParaRPr lang="en-US" dirty="0"/>
          </a:p>
        </p:txBody>
      </p:sp>
      <p:sp>
        <p:nvSpPr>
          <p:cNvPr id="12" name="TextBox 11"/>
          <p:cNvSpPr txBox="1"/>
          <p:nvPr/>
        </p:nvSpPr>
        <p:spPr>
          <a:xfrm>
            <a:off x="2819400" y="3821668"/>
            <a:ext cx="852669" cy="369332"/>
          </a:xfrm>
          <a:prstGeom prst="rect">
            <a:avLst/>
          </a:prstGeom>
          <a:noFill/>
        </p:spPr>
        <p:txBody>
          <a:bodyPr wrap="none" rtlCol="0">
            <a:spAutoFit/>
          </a:bodyPr>
          <a:lstStyle/>
          <a:p>
            <a:r>
              <a:rPr lang="en-US" dirty="0" smtClean="0"/>
              <a:t>1 week</a:t>
            </a:r>
            <a:endParaRPr lang="en-US" dirty="0"/>
          </a:p>
        </p:txBody>
      </p:sp>
      <p:sp>
        <p:nvSpPr>
          <p:cNvPr id="13" name="TextBox 12"/>
          <p:cNvSpPr txBox="1"/>
          <p:nvPr/>
        </p:nvSpPr>
        <p:spPr>
          <a:xfrm>
            <a:off x="5181600" y="3821668"/>
            <a:ext cx="940322" cy="369332"/>
          </a:xfrm>
          <a:prstGeom prst="rect">
            <a:avLst/>
          </a:prstGeom>
          <a:noFill/>
        </p:spPr>
        <p:txBody>
          <a:bodyPr wrap="none" rtlCol="0">
            <a:spAutoFit/>
          </a:bodyPr>
          <a:lstStyle/>
          <a:p>
            <a:r>
              <a:rPr lang="en-US" dirty="0"/>
              <a:t>4</a:t>
            </a:r>
            <a:r>
              <a:rPr lang="en-US" dirty="0" smtClean="0"/>
              <a:t> weeks</a:t>
            </a:r>
            <a:endParaRPr lang="en-US" dirty="0"/>
          </a:p>
        </p:txBody>
      </p:sp>
    </p:spTree>
    <p:extLst>
      <p:ext uri="{BB962C8B-B14F-4D97-AF65-F5344CB8AC3E}">
        <p14:creationId xmlns:p14="http://schemas.microsoft.com/office/powerpoint/2010/main" val="2230472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Neuroimaging </a:t>
            </a:r>
            <a:r>
              <a:rPr lang="en-US" dirty="0" err="1" smtClean="0"/>
              <a:t>Endophenotypes</a:t>
            </a:r>
            <a:endParaRPr lang="en-US" dirty="0"/>
          </a:p>
        </p:txBody>
      </p:sp>
      <p:pic>
        <p:nvPicPr>
          <p:cNvPr id="4098" name="Picture 2" descr="Can neuroimaging studies identify pain endophenotypes in hum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19125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6400800"/>
            <a:ext cx="1023037" cy="261610"/>
          </a:xfrm>
          <a:prstGeom prst="rect">
            <a:avLst/>
          </a:prstGeom>
          <a:noFill/>
        </p:spPr>
        <p:txBody>
          <a:bodyPr wrap="none" rtlCol="0">
            <a:spAutoFit/>
          </a:bodyPr>
          <a:lstStyle/>
          <a:p>
            <a:r>
              <a:rPr lang="en-US" sz="1100" dirty="0" smtClean="0"/>
              <a:t>Tracey, I. 2011</a:t>
            </a:r>
            <a:endParaRPr lang="en-US" sz="1100" dirty="0"/>
          </a:p>
        </p:txBody>
      </p:sp>
    </p:spTree>
    <p:extLst>
      <p:ext uri="{BB962C8B-B14F-4D97-AF65-F5344CB8AC3E}">
        <p14:creationId xmlns:p14="http://schemas.microsoft.com/office/powerpoint/2010/main" val="42791690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CPM at Baseline Predicted </a:t>
            </a:r>
            <a:r>
              <a:rPr lang="en-US" dirty="0"/>
              <a:t>Duloxetine </a:t>
            </a:r>
            <a:r>
              <a:rPr lang="en-US" dirty="0" smtClean="0"/>
              <a:t>Efficacy </a:t>
            </a:r>
            <a:endParaRPr lang="en-US" dirty="0"/>
          </a:p>
        </p:txBody>
      </p:sp>
      <p:pic>
        <p:nvPicPr>
          <p:cNvPr id="1028" name="Picture 4" descr="http://www.sciencedirect.com/cache/MiamiImageURL/1-s2.0-S0304395912000978-gr1_lrg.jpg/0?wchp=dGLbVlB-zSkz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81200"/>
            <a:ext cx="6651792" cy="38576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6375484"/>
            <a:ext cx="1330814" cy="253916"/>
          </a:xfrm>
          <a:prstGeom prst="rect">
            <a:avLst/>
          </a:prstGeom>
          <a:noFill/>
        </p:spPr>
        <p:txBody>
          <a:bodyPr wrap="none" rtlCol="0">
            <a:spAutoFit/>
          </a:bodyPr>
          <a:lstStyle/>
          <a:p>
            <a:r>
              <a:rPr lang="en-US" sz="1050" dirty="0" smtClean="0"/>
              <a:t>Yarnitsky et al. 2012</a:t>
            </a:r>
            <a:endParaRPr lang="en-US" sz="1050" dirty="0"/>
          </a:p>
        </p:txBody>
      </p:sp>
    </p:spTree>
    <p:extLst>
      <p:ext uri="{BB962C8B-B14F-4D97-AF65-F5344CB8AC3E}">
        <p14:creationId xmlns:p14="http://schemas.microsoft.com/office/powerpoint/2010/main" val="966743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CPM After Duloxetine</a:t>
            </a:r>
            <a:endParaRPr lang="en-US" dirty="0"/>
          </a:p>
        </p:txBody>
      </p:sp>
      <p:pic>
        <p:nvPicPr>
          <p:cNvPr id="2050" name="Picture 2" descr="http://www.sciencedirect.com/cache/MiamiImageURL/1-s2.0-S0304395912000978-gr2_lrg.jpg/0?wchp=dGLbVlB-zSkz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1905000"/>
            <a:ext cx="6734174" cy="3954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375484"/>
            <a:ext cx="1330814" cy="253916"/>
          </a:xfrm>
          <a:prstGeom prst="rect">
            <a:avLst/>
          </a:prstGeom>
          <a:noFill/>
        </p:spPr>
        <p:txBody>
          <a:bodyPr wrap="none" rtlCol="0">
            <a:spAutoFit/>
          </a:bodyPr>
          <a:lstStyle/>
          <a:p>
            <a:r>
              <a:rPr lang="en-US" sz="1050" dirty="0" smtClean="0"/>
              <a:t>Yarnitsky et al. 2012</a:t>
            </a:r>
            <a:endParaRPr lang="en-US" sz="1050" dirty="0"/>
          </a:p>
        </p:txBody>
      </p:sp>
    </p:spTree>
    <p:extLst>
      <p:ext uri="{BB962C8B-B14F-4D97-AF65-F5344CB8AC3E}">
        <p14:creationId xmlns:p14="http://schemas.microsoft.com/office/powerpoint/2010/main" val="2909978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Reversal of Inefficient CPM</a:t>
            </a:r>
            <a:endParaRPr lang="en-US" dirty="0"/>
          </a:p>
        </p:txBody>
      </p:sp>
      <p:pic>
        <p:nvPicPr>
          <p:cNvPr id="1026" name="Picture 2" descr="Population-specific reversal of pro-nociception. Based on corresponding medi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8800"/>
            <a:ext cx="3649210"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375484"/>
            <a:ext cx="1330814" cy="253916"/>
          </a:xfrm>
          <a:prstGeom prst="rect">
            <a:avLst/>
          </a:prstGeom>
          <a:noFill/>
        </p:spPr>
        <p:txBody>
          <a:bodyPr wrap="none" rtlCol="0">
            <a:spAutoFit/>
          </a:bodyPr>
          <a:lstStyle/>
          <a:p>
            <a:r>
              <a:rPr lang="en-US" sz="1050" dirty="0" smtClean="0"/>
              <a:t>Yarnitsky et al. 2012</a:t>
            </a:r>
            <a:endParaRPr lang="en-US" sz="1050" dirty="0"/>
          </a:p>
        </p:txBody>
      </p:sp>
    </p:spTree>
    <p:extLst>
      <p:ext uri="{BB962C8B-B14F-4D97-AF65-F5344CB8AC3E}">
        <p14:creationId xmlns:p14="http://schemas.microsoft.com/office/powerpoint/2010/main" val="2022063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CPM Recommendations (2015)</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smtClean="0"/>
              <a:t>Sequential Protocol</a:t>
            </a:r>
          </a:p>
          <a:p>
            <a:pPr lvl="1"/>
            <a:r>
              <a:rPr lang="en-US" dirty="0" smtClean="0"/>
              <a:t>Conditioning Stimulus (1 min) followed by</a:t>
            </a:r>
          </a:p>
          <a:p>
            <a:pPr lvl="1"/>
            <a:r>
              <a:rPr lang="en-US" dirty="0" smtClean="0"/>
              <a:t>Test Stimulus x 2</a:t>
            </a:r>
          </a:p>
          <a:p>
            <a:r>
              <a:rPr lang="en-US" dirty="0" smtClean="0"/>
              <a:t>Test Stimulus</a:t>
            </a:r>
          </a:p>
          <a:p>
            <a:pPr lvl="1"/>
            <a:r>
              <a:rPr lang="en-US" dirty="0" smtClean="0"/>
              <a:t>Mechanical Pain 40 VAS (0-100) x 2</a:t>
            </a:r>
          </a:p>
          <a:p>
            <a:pPr lvl="1"/>
            <a:r>
              <a:rPr lang="en-US" dirty="0" smtClean="0"/>
              <a:t>Ascending or Fixed Stimulus Intensity</a:t>
            </a:r>
          </a:p>
          <a:p>
            <a:pPr lvl="1"/>
            <a:r>
              <a:rPr lang="en-US" dirty="0" smtClean="0"/>
              <a:t>Upper and Lower Extremity</a:t>
            </a:r>
          </a:p>
          <a:p>
            <a:r>
              <a:rPr lang="en-US" dirty="0" smtClean="0"/>
              <a:t>Conditioning Stimulus</a:t>
            </a:r>
          </a:p>
          <a:p>
            <a:pPr lvl="1"/>
            <a:r>
              <a:rPr lang="en-US" dirty="0" smtClean="0"/>
              <a:t>Cold Water Immersion over 1 min of the Hand</a:t>
            </a:r>
            <a:endParaRPr lang="en-US" dirty="0"/>
          </a:p>
        </p:txBody>
      </p:sp>
      <p:sp>
        <p:nvSpPr>
          <p:cNvPr id="4" name="TextBox 3"/>
          <p:cNvSpPr txBox="1"/>
          <p:nvPr/>
        </p:nvSpPr>
        <p:spPr>
          <a:xfrm>
            <a:off x="304800" y="6400800"/>
            <a:ext cx="1691617" cy="307777"/>
          </a:xfrm>
          <a:prstGeom prst="rect">
            <a:avLst/>
          </a:prstGeom>
          <a:noFill/>
        </p:spPr>
        <p:txBody>
          <a:bodyPr wrap="none" rtlCol="0">
            <a:spAutoFit/>
          </a:bodyPr>
          <a:lstStyle/>
          <a:p>
            <a:r>
              <a:rPr lang="en-US" sz="1400" dirty="0" err="1" smtClean="0"/>
              <a:t>Yarnitsky</a:t>
            </a:r>
            <a:r>
              <a:rPr lang="en-US" sz="1400" dirty="0" smtClean="0"/>
              <a:t> et al. 2015</a:t>
            </a:r>
            <a:endParaRPr lang="en-US" sz="1400" dirty="0"/>
          </a:p>
        </p:txBody>
      </p:sp>
    </p:spTree>
    <p:extLst>
      <p:ext uri="{BB962C8B-B14F-4D97-AF65-F5344CB8AC3E}">
        <p14:creationId xmlns:p14="http://schemas.microsoft.com/office/powerpoint/2010/main" val="205104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Descending Pain Modulation is Critical for Acute and Chronic Pain Relief</a:t>
            </a:r>
          </a:p>
          <a:p>
            <a:r>
              <a:rPr lang="en-US" dirty="0" smtClean="0"/>
              <a:t>Decreased </a:t>
            </a:r>
            <a:r>
              <a:rPr lang="en-US" dirty="0" smtClean="0"/>
              <a:t>Endogenous Pain </a:t>
            </a:r>
            <a:r>
              <a:rPr lang="en-US" dirty="0" smtClean="0"/>
              <a:t>Inhibition has been Reported in Many Chronic Pain Conditions</a:t>
            </a:r>
          </a:p>
          <a:p>
            <a:r>
              <a:rPr lang="en-US" dirty="0" smtClean="0"/>
              <a:t>CPM Can be Used to Determine </a:t>
            </a:r>
            <a:r>
              <a:rPr lang="en-US" dirty="0" smtClean="0"/>
              <a:t>Endogenous Pain </a:t>
            </a:r>
            <a:r>
              <a:rPr lang="en-US" dirty="0" smtClean="0"/>
              <a:t>Inhibition in Groups and Possibly in Single Individuals</a:t>
            </a:r>
          </a:p>
        </p:txBody>
      </p:sp>
    </p:spTree>
    <p:extLst>
      <p:ext uri="{BB962C8B-B14F-4D97-AF65-F5344CB8AC3E}">
        <p14:creationId xmlns:p14="http://schemas.microsoft.com/office/powerpoint/2010/main" val="80685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cont.</a:t>
            </a:r>
            <a:endParaRPr lang="en-US" dirty="0"/>
          </a:p>
        </p:txBody>
      </p:sp>
      <p:sp>
        <p:nvSpPr>
          <p:cNvPr id="3" name="Content Placeholder 2"/>
          <p:cNvSpPr>
            <a:spLocks noGrp="1"/>
          </p:cNvSpPr>
          <p:nvPr>
            <p:ph idx="1"/>
          </p:nvPr>
        </p:nvSpPr>
        <p:spPr/>
        <p:txBody>
          <a:bodyPr>
            <a:normAutofit/>
          </a:bodyPr>
          <a:lstStyle/>
          <a:p>
            <a:r>
              <a:rPr lang="en-US" dirty="0" smtClean="0"/>
              <a:t>Usefulness </a:t>
            </a:r>
            <a:r>
              <a:rPr lang="en-US" dirty="0" smtClean="0"/>
              <a:t>of CPM and Offset Analgesia Testing for Precision Medicine</a:t>
            </a:r>
          </a:p>
          <a:p>
            <a:pPr lvl="1"/>
            <a:r>
              <a:rPr lang="en-US" dirty="0"/>
              <a:t>Standardization of </a:t>
            </a:r>
            <a:r>
              <a:rPr lang="en-US" dirty="0" smtClean="0"/>
              <a:t>CPM and Offset Analgesia Testing</a:t>
            </a:r>
            <a:endParaRPr lang="en-US" dirty="0"/>
          </a:p>
          <a:p>
            <a:pPr lvl="1"/>
            <a:r>
              <a:rPr lang="en-US" dirty="0" smtClean="0"/>
              <a:t>Prospective Controlled Trials testing </a:t>
            </a:r>
            <a:r>
              <a:rPr lang="en-US" dirty="0" smtClean="0"/>
              <a:t>CPM </a:t>
            </a:r>
            <a:r>
              <a:rPr lang="en-US" dirty="0" smtClean="0"/>
              <a:t>or Offset Analgesia Efficacy as Predictor of Treatment Response</a:t>
            </a:r>
            <a:endParaRPr lang="en-US" dirty="0"/>
          </a:p>
        </p:txBody>
      </p:sp>
    </p:spTree>
    <p:extLst>
      <p:ext uri="{BB962C8B-B14F-4D97-AF65-F5344CB8AC3E}">
        <p14:creationId xmlns:p14="http://schemas.microsoft.com/office/powerpoint/2010/main" val="155145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Pain Modulatory </a:t>
            </a:r>
            <a:r>
              <a:rPr lang="en-US" dirty="0" err="1" smtClean="0"/>
              <a:t>Endophenotypes</a:t>
            </a:r>
            <a:endParaRPr lang="en-US" dirty="0"/>
          </a:p>
        </p:txBody>
      </p:sp>
      <p:pic>
        <p:nvPicPr>
          <p:cNvPr id="6146" name="Picture 2" descr="http://img-3.gizmag.com/pain_relief_off_switch.jpg?auto=format%2Ccompress&amp;ch=Width%2CDPR&amp;crop=entropy&amp;fit=crop&amp;h=394&amp;q=60&amp;w=700&amp;s=a782e22cb8f0bd011a132fc29aad2a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24200"/>
            <a:ext cx="3350670" cy="1885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1981200"/>
            <a:ext cx="1262974" cy="646331"/>
          </a:xfrm>
          <a:prstGeom prst="rect">
            <a:avLst/>
          </a:prstGeom>
          <a:noFill/>
        </p:spPr>
        <p:txBody>
          <a:bodyPr wrap="none" rtlCol="0">
            <a:spAutoFit/>
          </a:bodyPr>
          <a:lstStyle/>
          <a:p>
            <a:r>
              <a:rPr lang="en-US" dirty="0" smtClean="0"/>
              <a:t>Temporal</a:t>
            </a:r>
          </a:p>
          <a:p>
            <a:r>
              <a:rPr lang="en-US" dirty="0" smtClean="0"/>
              <a:t>Summation</a:t>
            </a:r>
            <a:endParaRPr lang="en-US" dirty="0"/>
          </a:p>
        </p:txBody>
      </p:sp>
      <p:sp>
        <p:nvSpPr>
          <p:cNvPr id="6" name="TextBox 5"/>
          <p:cNvSpPr txBox="1"/>
          <p:nvPr/>
        </p:nvSpPr>
        <p:spPr>
          <a:xfrm>
            <a:off x="6597454" y="1990723"/>
            <a:ext cx="2374689" cy="646331"/>
          </a:xfrm>
          <a:prstGeom prst="rect">
            <a:avLst/>
          </a:prstGeom>
          <a:noFill/>
        </p:spPr>
        <p:txBody>
          <a:bodyPr wrap="none" rtlCol="0">
            <a:spAutoFit/>
          </a:bodyPr>
          <a:lstStyle/>
          <a:p>
            <a:r>
              <a:rPr lang="en-US" dirty="0" smtClean="0"/>
              <a:t>Response  to Tonic Pain</a:t>
            </a:r>
          </a:p>
          <a:p>
            <a:r>
              <a:rPr lang="en-US" dirty="0" smtClean="0"/>
              <a:t>Stimuli</a:t>
            </a:r>
            <a:endParaRPr lang="en-US" dirty="0"/>
          </a:p>
        </p:txBody>
      </p:sp>
      <p:sp>
        <p:nvSpPr>
          <p:cNvPr id="7" name="TextBox 6"/>
          <p:cNvSpPr txBox="1"/>
          <p:nvPr/>
        </p:nvSpPr>
        <p:spPr>
          <a:xfrm>
            <a:off x="990600" y="5562600"/>
            <a:ext cx="1789144" cy="646331"/>
          </a:xfrm>
          <a:prstGeom prst="rect">
            <a:avLst/>
          </a:prstGeom>
          <a:noFill/>
        </p:spPr>
        <p:txBody>
          <a:bodyPr wrap="none" rtlCol="0">
            <a:spAutoFit/>
          </a:bodyPr>
          <a:lstStyle/>
          <a:p>
            <a:r>
              <a:rPr lang="en-US" dirty="0" smtClean="0"/>
              <a:t>Conditioned Pain</a:t>
            </a:r>
          </a:p>
          <a:p>
            <a:r>
              <a:rPr lang="en-US" dirty="0" smtClean="0"/>
              <a:t>Modulation</a:t>
            </a:r>
            <a:endParaRPr lang="en-US" dirty="0"/>
          </a:p>
        </p:txBody>
      </p:sp>
      <p:sp>
        <p:nvSpPr>
          <p:cNvPr id="8" name="TextBox 7"/>
          <p:cNvSpPr txBox="1"/>
          <p:nvPr/>
        </p:nvSpPr>
        <p:spPr>
          <a:xfrm>
            <a:off x="6613427" y="5562599"/>
            <a:ext cx="2615844" cy="646331"/>
          </a:xfrm>
          <a:prstGeom prst="rect">
            <a:avLst/>
          </a:prstGeom>
          <a:noFill/>
        </p:spPr>
        <p:txBody>
          <a:bodyPr wrap="none" rtlCol="0">
            <a:spAutoFit/>
          </a:bodyPr>
          <a:lstStyle/>
          <a:p>
            <a:r>
              <a:rPr lang="en-US" dirty="0" smtClean="0"/>
              <a:t>Stress Response</a:t>
            </a:r>
          </a:p>
          <a:p>
            <a:r>
              <a:rPr lang="en-US" dirty="0" smtClean="0"/>
              <a:t>(Analgesic – </a:t>
            </a:r>
            <a:r>
              <a:rPr lang="en-US" dirty="0" err="1" smtClean="0"/>
              <a:t>Hyperalgesic</a:t>
            </a:r>
            <a:r>
              <a:rPr lang="en-US" dirty="0" smtClean="0"/>
              <a:t>)</a:t>
            </a:r>
            <a:endParaRPr lang="en-US" dirty="0"/>
          </a:p>
        </p:txBody>
      </p:sp>
      <p:sp>
        <p:nvSpPr>
          <p:cNvPr id="9" name="TextBox 8"/>
          <p:cNvSpPr txBox="1"/>
          <p:nvPr/>
        </p:nvSpPr>
        <p:spPr>
          <a:xfrm>
            <a:off x="1066800" y="3733800"/>
            <a:ext cx="1262974" cy="646331"/>
          </a:xfrm>
          <a:prstGeom prst="rect">
            <a:avLst/>
          </a:prstGeom>
          <a:noFill/>
        </p:spPr>
        <p:txBody>
          <a:bodyPr wrap="none" rtlCol="0">
            <a:spAutoFit/>
          </a:bodyPr>
          <a:lstStyle/>
          <a:p>
            <a:r>
              <a:rPr lang="en-US" dirty="0" smtClean="0"/>
              <a:t>Spatial</a:t>
            </a:r>
          </a:p>
          <a:p>
            <a:r>
              <a:rPr lang="en-US" dirty="0" smtClean="0"/>
              <a:t>Summation</a:t>
            </a:r>
            <a:endParaRPr lang="en-US" dirty="0"/>
          </a:p>
        </p:txBody>
      </p:sp>
      <p:sp>
        <p:nvSpPr>
          <p:cNvPr id="10" name="TextBox 9"/>
          <p:cNvSpPr txBox="1"/>
          <p:nvPr/>
        </p:nvSpPr>
        <p:spPr>
          <a:xfrm>
            <a:off x="6705600" y="3810000"/>
            <a:ext cx="1078821" cy="646331"/>
          </a:xfrm>
          <a:prstGeom prst="rect">
            <a:avLst/>
          </a:prstGeom>
          <a:noFill/>
        </p:spPr>
        <p:txBody>
          <a:bodyPr wrap="none" rtlCol="0">
            <a:spAutoFit/>
          </a:bodyPr>
          <a:lstStyle/>
          <a:p>
            <a:r>
              <a:rPr lang="en-US" dirty="0" smtClean="0"/>
              <a:t>Offset</a:t>
            </a:r>
          </a:p>
          <a:p>
            <a:r>
              <a:rPr lang="en-US" dirty="0" smtClean="0"/>
              <a:t>Analgesia</a:t>
            </a:r>
            <a:endParaRPr lang="en-US" dirty="0"/>
          </a:p>
        </p:txBody>
      </p:sp>
      <p:sp>
        <p:nvSpPr>
          <p:cNvPr id="11" name="TextBox 10"/>
          <p:cNvSpPr txBox="1"/>
          <p:nvPr/>
        </p:nvSpPr>
        <p:spPr>
          <a:xfrm>
            <a:off x="3124200" y="1981200"/>
            <a:ext cx="2622513" cy="646331"/>
          </a:xfrm>
          <a:prstGeom prst="rect">
            <a:avLst/>
          </a:prstGeom>
          <a:noFill/>
        </p:spPr>
        <p:txBody>
          <a:bodyPr wrap="none" rtlCol="0">
            <a:spAutoFit/>
          </a:bodyPr>
          <a:lstStyle/>
          <a:p>
            <a:pPr algn="ctr"/>
            <a:r>
              <a:rPr lang="en-US" dirty="0" smtClean="0"/>
              <a:t>Context Related Analgesia</a:t>
            </a:r>
          </a:p>
          <a:p>
            <a:pPr algn="ctr"/>
            <a:r>
              <a:rPr lang="en-US" dirty="0" smtClean="0"/>
              <a:t>(Placebo)</a:t>
            </a:r>
            <a:endParaRPr lang="en-US" dirty="0"/>
          </a:p>
        </p:txBody>
      </p:sp>
    </p:spTree>
    <p:extLst>
      <p:ext uri="{BB962C8B-B14F-4D97-AF65-F5344CB8AC3E}">
        <p14:creationId xmlns:p14="http://schemas.microsoft.com/office/powerpoint/2010/main" val="3400302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Ascending and Descending Pain Pathways</a:t>
            </a:r>
            <a:endParaRPr lang="en-US" dirty="0"/>
          </a:p>
        </p:txBody>
      </p:sp>
      <p:pic>
        <p:nvPicPr>
          <p:cNvPr id="2054" name="Picture 6" descr="http://www.ncbi.nlm.nih.gov/corecgi/tileshop/tileshop.fcgi?p=PMC3&amp;id=294395&amp;s=20&amp;r=1&amp;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6305550" cy="2657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6324600"/>
            <a:ext cx="1176925" cy="261610"/>
          </a:xfrm>
          <a:prstGeom prst="rect">
            <a:avLst/>
          </a:prstGeom>
          <a:noFill/>
        </p:spPr>
        <p:txBody>
          <a:bodyPr wrap="none" rtlCol="0">
            <a:spAutoFit/>
          </a:bodyPr>
          <a:lstStyle/>
          <a:p>
            <a:r>
              <a:rPr lang="en-US" sz="1100" dirty="0" smtClean="0"/>
              <a:t>Marks et al, 2009</a:t>
            </a:r>
            <a:endParaRPr lang="en-US" sz="1100" dirty="0"/>
          </a:p>
        </p:txBody>
      </p:sp>
    </p:spTree>
    <p:extLst>
      <p:ext uri="{BB962C8B-B14F-4D97-AF65-F5344CB8AC3E}">
        <p14:creationId xmlns:p14="http://schemas.microsoft.com/office/powerpoint/2010/main" val="171539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Endogenous Pain Modulation</a:t>
            </a:r>
            <a:endParaRPr lang="en-US" dirty="0"/>
          </a:p>
        </p:txBody>
      </p:sp>
      <p:pic>
        <p:nvPicPr>
          <p:cNvPr id="126978" name="Picture 2"/>
          <p:cNvPicPr>
            <a:picLocks noChangeAspect="1" noChangeArrowheads="1"/>
          </p:cNvPicPr>
          <p:nvPr/>
        </p:nvPicPr>
        <p:blipFill>
          <a:blip r:embed="rId2" cstate="print"/>
          <a:srcRect/>
          <a:stretch>
            <a:fillRect/>
          </a:stretch>
        </p:blipFill>
        <p:spPr bwMode="auto">
          <a:xfrm>
            <a:off x="1143000" y="1768376"/>
            <a:ext cx="6858000" cy="4398764"/>
          </a:xfrm>
          <a:prstGeom prst="rect">
            <a:avLst/>
          </a:prstGeom>
          <a:noFill/>
          <a:ln w="9525">
            <a:noFill/>
            <a:miter lim="800000"/>
            <a:headEnd/>
            <a:tailEnd/>
          </a:ln>
        </p:spPr>
      </p:pic>
      <p:sp>
        <p:nvSpPr>
          <p:cNvPr id="5" name="TextBox 4"/>
          <p:cNvSpPr txBox="1"/>
          <p:nvPr/>
        </p:nvSpPr>
        <p:spPr>
          <a:xfrm>
            <a:off x="228600" y="6459379"/>
            <a:ext cx="1359668" cy="246221"/>
          </a:xfrm>
          <a:prstGeom prst="rect">
            <a:avLst/>
          </a:prstGeom>
          <a:noFill/>
        </p:spPr>
        <p:txBody>
          <a:bodyPr wrap="none" rtlCol="0">
            <a:spAutoFit/>
          </a:bodyPr>
          <a:lstStyle/>
          <a:p>
            <a:r>
              <a:rPr lang="en-US" sz="1000" dirty="0" smtClean="0"/>
              <a:t>Wilder-Smith, C. 2011</a:t>
            </a:r>
            <a:endParaRPr lang="en-US" sz="1000" dirty="0"/>
          </a:p>
        </p:txBody>
      </p:sp>
    </p:spTree>
    <p:extLst>
      <p:ext uri="{BB962C8B-B14F-4D97-AF65-F5344CB8AC3E}">
        <p14:creationId xmlns:p14="http://schemas.microsoft.com/office/powerpoint/2010/main" val="1943782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352800" cy="3334512"/>
          </a:xfrm>
        </p:spPr>
        <p:txBody>
          <a:bodyPr/>
          <a:lstStyle/>
          <a:p>
            <a:r>
              <a:rPr lang="en-US" dirty="0" smtClean="0"/>
              <a:t>Endogenous Pain modulation</a:t>
            </a:r>
            <a:endParaRPr lang="en-US" dirty="0"/>
          </a:p>
        </p:txBody>
      </p:sp>
      <p:pic>
        <p:nvPicPr>
          <p:cNvPr id="128002" name="Picture 2"/>
          <p:cNvPicPr>
            <a:picLocks noChangeAspect="1" noChangeArrowheads="1"/>
          </p:cNvPicPr>
          <p:nvPr/>
        </p:nvPicPr>
        <p:blipFill>
          <a:blip r:embed="rId2" cstate="print"/>
          <a:srcRect/>
          <a:stretch>
            <a:fillRect/>
          </a:stretch>
        </p:blipFill>
        <p:spPr bwMode="auto">
          <a:xfrm>
            <a:off x="4076700" y="447760"/>
            <a:ext cx="4152900" cy="5880212"/>
          </a:xfrm>
          <a:prstGeom prst="rect">
            <a:avLst/>
          </a:prstGeom>
          <a:noFill/>
          <a:ln w="9525">
            <a:noFill/>
            <a:miter lim="800000"/>
            <a:headEnd/>
            <a:tailEnd/>
          </a:ln>
        </p:spPr>
      </p:pic>
      <p:sp>
        <p:nvSpPr>
          <p:cNvPr id="5" name="TextBox 4"/>
          <p:cNvSpPr txBox="1"/>
          <p:nvPr/>
        </p:nvSpPr>
        <p:spPr>
          <a:xfrm>
            <a:off x="228600" y="6459379"/>
            <a:ext cx="1359668" cy="246221"/>
          </a:xfrm>
          <a:prstGeom prst="rect">
            <a:avLst/>
          </a:prstGeom>
          <a:noFill/>
        </p:spPr>
        <p:txBody>
          <a:bodyPr wrap="none" rtlCol="0">
            <a:spAutoFit/>
          </a:bodyPr>
          <a:lstStyle/>
          <a:p>
            <a:r>
              <a:rPr lang="en-US" sz="1000" dirty="0" smtClean="0"/>
              <a:t>Wilder-Smith, C. 2011</a:t>
            </a:r>
            <a:endParaRPr lang="en-US" sz="1000" dirty="0"/>
          </a:p>
        </p:txBody>
      </p:sp>
    </p:spTree>
    <p:extLst>
      <p:ext uri="{BB962C8B-B14F-4D97-AF65-F5344CB8AC3E}">
        <p14:creationId xmlns:p14="http://schemas.microsoft.com/office/powerpoint/2010/main" val="1148225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Placebo Analgesia</a:t>
            </a:r>
            <a:endParaRPr lang="en-US" dirty="0"/>
          </a:p>
        </p:txBody>
      </p:sp>
      <p:pic>
        <p:nvPicPr>
          <p:cNvPr id="183298" name="Picture 2"/>
          <p:cNvPicPr>
            <a:picLocks noChangeAspect="1" noChangeArrowheads="1"/>
          </p:cNvPicPr>
          <p:nvPr/>
        </p:nvPicPr>
        <p:blipFill>
          <a:blip r:embed="rId3"/>
          <a:srcRect/>
          <a:stretch>
            <a:fillRect/>
          </a:stretch>
        </p:blipFill>
        <p:spPr bwMode="auto">
          <a:xfrm>
            <a:off x="571500" y="2286000"/>
            <a:ext cx="8001000" cy="3571875"/>
          </a:xfrm>
          <a:prstGeom prst="rect">
            <a:avLst/>
          </a:prstGeom>
          <a:noFill/>
          <a:ln w="9525">
            <a:noFill/>
            <a:miter lim="800000"/>
            <a:headEnd/>
            <a:tailEnd/>
          </a:ln>
        </p:spPr>
      </p:pic>
      <p:sp>
        <p:nvSpPr>
          <p:cNvPr id="5" name="TextBox 4"/>
          <p:cNvSpPr txBox="1"/>
          <p:nvPr/>
        </p:nvSpPr>
        <p:spPr>
          <a:xfrm>
            <a:off x="76200" y="6477000"/>
            <a:ext cx="1580689" cy="276999"/>
          </a:xfrm>
          <a:prstGeom prst="rect">
            <a:avLst/>
          </a:prstGeom>
          <a:noFill/>
        </p:spPr>
        <p:txBody>
          <a:bodyPr wrap="none" rtlCol="0">
            <a:spAutoFit/>
          </a:bodyPr>
          <a:lstStyle/>
          <a:p>
            <a:r>
              <a:rPr lang="en-US" sz="1200" dirty="0" smtClean="0"/>
              <a:t>Benedetti et al. 2011</a:t>
            </a:r>
            <a:endParaRPr lang="en-US" sz="1200" dirty="0"/>
          </a:p>
        </p:txBody>
      </p:sp>
    </p:spTree>
    <p:extLst>
      <p:ext uri="{BB962C8B-B14F-4D97-AF65-F5344CB8AC3E}">
        <p14:creationId xmlns:p14="http://schemas.microsoft.com/office/powerpoint/2010/main" val="1964821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4473</TotalTime>
  <Words>2927</Words>
  <Application>Microsoft Office PowerPoint</Application>
  <PresentationFormat>On-screen Show (4:3)</PresentationFormat>
  <Paragraphs>285</Paragraphs>
  <Slides>45</Slides>
  <Notes>29</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Descending Inhibition of Pain</vt:lpstr>
      <vt:lpstr>Outline</vt:lpstr>
      <vt:lpstr>Pain Modulation Phenotypes</vt:lpstr>
      <vt:lpstr>Neuroimaging Endophenotypes</vt:lpstr>
      <vt:lpstr>Pain Modulatory Endophenotypes</vt:lpstr>
      <vt:lpstr>Ascending and Descending Pain Pathways</vt:lpstr>
      <vt:lpstr>Endogenous Pain Modulation</vt:lpstr>
      <vt:lpstr>Endogenous Pain modulation</vt:lpstr>
      <vt:lpstr>Placebo Analgesia</vt:lpstr>
      <vt:lpstr>Endogenous Pain Modulation</vt:lpstr>
      <vt:lpstr>Midbrain and Brainstem Activation Related to Placebo Effect</vt:lpstr>
      <vt:lpstr>Placebo Effects in Spinal Cord</vt:lpstr>
      <vt:lpstr>Neural Network of Placebo Analgesia</vt:lpstr>
      <vt:lpstr>Effect of Placebo Modulations on Pain</vt:lpstr>
      <vt:lpstr>Placebo Effect and Precision Medicine</vt:lpstr>
      <vt:lpstr>Temporal and Spatial Filtering of Pain</vt:lpstr>
      <vt:lpstr>Pain Modulatory Circuits of Brain Stem and Spinal Cord</vt:lpstr>
      <vt:lpstr>Offset Analgesia</vt:lpstr>
      <vt:lpstr>Brain Activity during CPM and Offset Analgesia</vt:lpstr>
      <vt:lpstr>Effects of Hydromorphone on Offset Analgesia</vt:lpstr>
      <vt:lpstr>No Effect of Ketamine on Offset  Analgesia</vt:lpstr>
      <vt:lpstr>Reliability of Offset Analgesia</vt:lpstr>
      <vt:lpstr>Offset Analgesia</vt:lpstr>
      <vt:lpstr>Conditioned Pain Modulation (CPM)</vt:lpstr>
      <vt:lpstr>Bulbo-Spinal Pain Inhibition</vt:lpstr>
      <vt:lpstr>Principles of CPM</vt:lpstr>
      <vt:lpstr>Role of Conditioning Stimulus for CPM Magnitude</vt:lpstr>
      <vt:lpstr>Brain and Brainstem Activation during CPM </vt:lpstr>
      <vt:lpstr>Clinical Syndromes with Abnormal CPM</vt:lpstr>
      <vt:lpstr>Meta-Analysis of CPM Trials</vt:lpstr>
      <vt:lpstr>Effects of Oxycodon on Conditioned Pain Modulation</vt:lpstr>
      <vt:lpstr>Effects of Hydromorphone on CPM</vt:lpstr>
      <vt:lpstr>Naloxone Effects on CPM</vt:lpstr>
      <vt:lpstr>CPM Improved After Tapentadol in Patients with DN</vt:lpstr>
      <vt:lpstr>Effects of Apomorphine on CPM</vt:lpstr>
      <vt:lpstr>Reliability of CPM</vt:lpstr>
      <vt:lpstr>Reliability of CPM – Sex Difference</vt:lpstr>
      <vt:lpstr>CPM as Predictor</vt:lpstr>
      <vt:lpstr>Duloxetine for Pain of Diabetic Neuropathy</vt:lpstr>
      <vt:lpstr>Lack of CPM at Baseline Predicted Duloxetine Efficacy </vt:lpstr>
      <vt:lpstr>Change of CPM After Duloxetine</vt:lpstr>
      <vt:lpstr>Reversal of Inefficient CPM</vt:lpstr>
      <vt:lpstr>CPM Recommendations (2015)</vt:lpstr>
      <vt:lpstr>Conclusions</vt:lpstr>
      <vt:lpstr>Conclusions cont.</vt:lpstr>
    </vt:vector>
  </TitlesOfParts>
  <Company>University of Florida Academic Health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Descending Inhibition of Pain</dc:title>
  <dc:creator>Staud,Roland</dc:creator>
  <cp:lastModifiedBy>Staud,Roland</cp:lastModifiedBy>
  <cp:revision>150</cp:revision>
  <dcterms:created xsi:type="dcterms:W3CDTF">2016-05-15T21:29:14Z</dcterms:created>
  <dcterms:modified xsi:type="dcterms:W3CDTF">2016-06-04T11:28:53Z</dcterms:modified>
</cp:coreProperties>
</file>