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ti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9" r:id="rId3"/>
    <p:sldId id="365" r:id="rId4"/>
    <p:sldId id="260" r:id="rId5"/>
    <p:sldId id="356" r:id="rId6"/>
    <p:sldId id="262" r:id="rId7"/>
    <p:sldId id="264" r:id="rId8"/>
    <p:sldId id="311" r:id="rId9"/>
    <p:sldId id="267" r:id="rId10"/>
    <p:sldId id="271" r:id="rId11"/>
    <p:sldId id="270" r:id="rId12"/>
    <p:sldId id="277" r:id="rId13"/>
    <p:sldId id="257" r:id="rId14"/>
    <p:sldId id="280" r:id="rId15"/>
    <p:sldId id="371" r:id="rId16"/>
    <p:sldId id="358" r:id="rId17"/>
    <p:sldId id="366" r:id="rId18"/>
    <p:sldId id="362" r:id="rId19"/>
    <p:sldId id="368" r:id="rId20"/>
    <p:sldId id="369" r:id="rId21"/>
    <p:sldId id="281" r:id="rId22"/>
    <p:sldId id="287" r:id="rId23"/>
    <p:sldId id="290" r:id="rId24"/>
    <p:sldId id="370" r:id="rId25"/>
    <p:sldId id="276" r:id="rId26"/>
    <p:sldId id="313" r:id="rId2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2200" userDrawn="1">
          <p15:clr>
            <a:srgbClr val="A4A3A4"/>
          </p15:clr>
        </p15:guide>
        <p15:guide id="4" orient="horz" pos="3294" userDrawn="1">
          <p15:clr>
            <a:srgbClr val="A4A3A4"/>
          </p15:clr>
        </p15:guide>
        <p15:guide id="5" orient="horz" pos="754" userDrawn="1">
          <p15:clr>
            <a:srgbClr val="A4A3A4"/>
          </p15:clr>
        </p15:guide>
        <p15:guide id="6" pos="56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BFF2"/>
    <a:srgbClr val="FF3333"/>
    <a:srgbClr val="8DA3CB"/>
    <a:srgbClr val="A6A6A6"/>
    <a:srgbClr val="DEEBF7"/>
    <a:srgbClr val="BDD7EE"/>
    <a:srgbClr val="9DC3E6"/>
    <a:srgbClr val="2E75B6"/>
    <a:srgbClr val="1F4E79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5332" autoAdjust="0"/>
  </p:normalViewPr>
  <p:slideViewPr>
    <p:cSldViewPr snapToGrid="0" showGuides="1">
      <p:cViewPr varScale="1">
        <p:scale>
          <a:sx n="83" d="100"/>
          <a:sy n="83" d="100"/>
        </p:scale>
        <p:origin x="1406" y="77"/>
      </p:cViewPr>
      <p:guideLst>
        <p:guide pos="2200"/>
        <p:guide orient="horz" pos="3294"/>
        <p:guide orient="horz" pos="754"/>
        <p:guide pos="560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74143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6110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4715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1472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95827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26911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1374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85516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29769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78126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112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0888AC-54EF-4B10-A688-E660B1410CF6}" type="datetimeFigureOut">
              <a:rPr lang="en-US" smtClean="0"/>
              <a:t>7/22/2016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5A26D7-BBF3-43ED-B4DB-E95999387A0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839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microsoft.com/office/2007/relationships/hdphoto" Target="../media/hdphoto2.wdp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ti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9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27.jpeg"/><Relationship Id="rId4" Type="http://schemas.openxmlformats.org/officeDocument/2006/relationships/image" Target="../media/image2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tiff"/><Relationship Id="rId3" Type="http://schemas.openxmlformats.org/officeDocument/2006/relationships/image" Target="../media/image6.tiff"/><Relationship Id="rId7" Type="http://schemas.openxmlformats.org/officeDocument/2006/relationships/image" Target="../media/image10.tiff"/><Relationship Id="rId2" Type="http://schemas.openxmlformats.org/officeDocument/2006/relationships/image" Target="../media/image5.tif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tif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1371540"/>
            <a:ext cx="914400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00B050"/>
                </a:solidFill>
              </a:rPr>
              <a:t>Rare vs. common gene variants </a:t>
            </a:r>
          </a:p>
          <a:p>
            <a:pPr algn="ctr"/>
            <a:r>
              <a:rPr lang="en-US" sz="4000" b="1" dirty="0">
                <a:solidFill>
                  <a:srgbClr val="00B050"/>
                </a:solidFill>
              </a:rPr>
              <a:t>as guides to pain mechanisms </a:t>
            </a:r>
          </a:p>
          <a:p>
            <a:pPr algn="ctr"/>
            <a:r>
              <a:rPr lang="en-US" sz="4000" b="1" dirty="0">
                <a:solidFill>
                  <a:srgbClr val="00B050"/>
                </a:solidFill>
              </a:rPr>
              <a:t>and drug development</a:t>
            </a:r>
          </a:p>
        </p:txBody>
      </p:sp>
      <p:sp>
        <p:nvSpPr>
          <p:cNvPr id="5" name="Rectangle 4"/>
          <p:cNvSpPr/>
          <p:nvPr/>
        </p:nvSpPr>
        <p:spPr>
          <a:xfrm>
            <a:off x="1986378" y="3900185"/>
            <a:ext cx="51712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b="1" dirty="0"/>
              <a:t>Alban Latremoliere, Ph.D</a:t>
            </a:r>
            <a:r>
              <a:rPr lang="en-US" sz="32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54405"/>
            <a:ext cx="619490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ACCELERATING THE DEVELOPMENT OF PRECISION PAIN MEDICINE, IMMPACT XIX</a:t>
            </a:r>
          </a:p>
        </p:txBody>
      </p:sp>
      <p:sp>
        <p:nvSpPr>
          <p:cNvPr id="9" name="Rectangle 8"/>
          <p:cNvSpPr/>
          <p:nvPr/>
        </p:nvSpPr>
        <p:spPr>
          <a:xfrm>
            <a:off x="7219165" y="54405"/>
            <a:ext cx="184024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Friday, June 3rd, 2016 </a:t>
            </a:r>
          </a:p>
        </p:txBody>
      </p:sp>
      <p:pic>
        <p:nvPicPr>
          <p:cNvPr id="12" name="Picture 2" descr="http://4.bp.blogspot.com/-vVLgy5iebg4/TkCYKBpHF6I/AAAAAAAAB6Y/-1Q-V85ymww/s1600/childrens_hospital_boston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42" t="11224" r="8039" b="9623"/>
          <a:stretch/>
        </p:blipFill>
        <p:spPr bwMode="auto">
          <a:xfrm>
            <a:off x="173883" y="5247692"/>
            <a:ext cx="1121517" cy="1404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https://upload.wikimedia.org/wikipedia/en/thumb/3/3a/Harvard_Wreath_Logo_1.svg/1051px-Harvard_Wreath_Logo_1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3325" y="5247692"/>
            <a:ext cx="1441549" cy="1404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229677" y="5289423"/>
            <a:ext cx="268464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Kirby Neurobiology Center</a:t>
            </a:r>
          </a:p>
          <a:p>
            <a:pPr algn="ctr"/>
            <a:r>
              <a:rPr lang="en-US" dirty="0"/>
              <a:t>Boston Children’s Hospital </a:t>
            </a:r>
          </a:p>
          <a:p>
            <a:pPr algn="ctr"/>
            <a:r>
              <a:rPr lang="en-US" dirty="0"/>
              <a:t>Harvard Medical School, </a:t>
            </a:r>
          </a:p>
          <a:p>
            <a:pPr algn="ctr"/>
            <a:r>
              <a:rPr lang="en-US" dirty="0"/>
              <a:t>Boston, MA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6652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682173" y="57150"/>
            <a:ext cx="17796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GCH1 loss of function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521839" y="6579655"/>
            <a:ext cx="1542526" cy="278345"/>
            <a:chOff x="6702357" y="7133300"/>
            <a:chExt cx="1542526" cy="278345"/>
          </a:xfrm>
        </p:grpSpPr>
        <p:sp>
          <p:nvSpPr>
            <p:cNvPr id="11" name="TextBox 10"/>
            <p:cNvSpPr txBox="1"/>
            <p:nvPr/>
          </p:nvSpPr>
          <p:spPr>
            <a:xfrm>
              <a:off x="6878650" y="7134646"/>
              <a:ext cx="4010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WT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486662" y="7133300"/>
              <a:ext cx="758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GCH1 KO</a:t>
              </a: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6702357" y="7200188"/>
              <a:ext cx="204281" cy="145915"/>
            </a:xfrm>
            <a:prstGeom prst="round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7307126" y="7198842"/>
              <a:ext cx="204281" cy="145915"/>
            </a:xfrm>
            <a:prstGeom prst="round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4" name="Group 363"/>
          <p:cNvGrpSpPr>
            <a:grpSpLocks noChangeAspect="1"/>
          </p:cNvGrpSpPr>
          <p:nvPr/>
        </p:nvGrpSpPr>
        <p:grpSpPr>
          <a:xfrm>
            <a:off x="3404649" y="378512"/>
            <a:ext cx="2334703" cy="534650"/>
            <a:chOff x="283810" y="589766"/>
            <a:chExt cx="864000" cy="197857"/>
          </a:xfrm>
        </p:grpSpPr>
        <p:cxnSp>
          <p:nvCxnSpPr>
            <p:cNvPr id="365" name="Straight Connector 364"/>
            <p:cNvCxnSpPr/>
            <p:nvPr/>
          </p:nvCxnSpPr>
          <p:spPr>
            <a:xfrm>
              <a:off x="283810" y="744238"/>
              <a:ext cx="864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366" name="Group 365"/>
            <p:cNvGrpSpPr/>
            <p:nvPr/>
          </p:nvGrpSpPr>
          <p:grpSpPr>
            <a:xfrm>
              <a:off x="307694" y="705568"/>
              <a:ext cx="73434" cy="82055"/>
              <a:chOff x="-2571163" y="4095651"/>
              <a:chExt cx="73434" cy="82055"/>
            </a:xfrm>
          </p:grpSpPr>
          <p:sp>
            <p:nvSpPr>
              <p:cNvPr id="385" name="Rectangle 612"/>
              <p:cNvSpPr>
                <a:spLocks noChangeArrowheads="1"/>
              </p:cNvSpPr>
              <p:nvPr/>
            </p:nvSpPr>
            <p:spPr bwMode="auto">
              <a:xfrm>
                <a:off x="-2571163" y="4095651"/>
                <a:ext cx="73434" cy="82054"/>
              </a:xfrm>
              <a:prstGeom prst="rect">
                <a:avLst/>
              </a:prstGeom>
              <a:solidFill>
                <a:sysClr val="window" lastClr="FFFFFF"/>
              </a:solidFill>
              <a:ln w="3175">
                <a:solidFill>
                  <a:sysClr val="windowText" lastClr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428460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6" name="Rectangle 622"/>
              <p:cNvSpPr>
                <a:spLocks noChangeArrowheads="1"/>
              </p:cNvSpPr>
              <p:nvPr/>
            </p:nvSpPr>
            <p:spPr bwMode="auto">
              <a:xfrm>
                <a:off x="-2569609" y="4097977"/>
                <a:ext cx="70327" cy="797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49371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</a:t>
                </a:r>
                <a:endParaRPr kumimoji="0" lang="fr-FR" sz="287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67" name="Group 366"/>
            <p:cNvGrpSpPr/>
            <p:nvPr/>
          </p:nvGrpSpPr>
          <p:grpSpPr>
            <a:xfrm>
              <a:off x="517164" y="705568"/>
              <a:ext cx="73434" cy="82055"/>
              <a:chOff x="-2432903" y="4094866"/>
              <a:chExt cx="73434" cy="82055"/>
            </a:xfrm>
            <a:solidFill>
              <a:sysClr val="window" lastClr="FFFFFF">
                <a:lumMod val="85000"/>
              </a:sysClr>
            </a:solidFill>
          </p:grpSpPr>
          <p:sp>
            <p:nvSpPr>
              <p:cNvPr id="383" name="Rectangle 612"/>
              <p:cNvSpPr>
                <a:spLocks noChangeArrowheads="1"/>
              </p:cNvSpPr>
              <p:nvPr/>
            </p:nvSpPr>
            <p:spPr bwMode="auto">
              <a:xfrm>
                <a:off x="-2432903" y="4094866"/>
                <a:ext cx="73434" cy="82054"/>
              </a:xfrm>
              <a:prstGeom prst="rect">
                <a:avLst/>
              </a:prstGeom>
              <a:grpFill/>
              <a:ln w="3175">
                <a:solidFill>
                  <a:sysClr val="window" lastClr="FFFFFF">
                    <a:lumMod val="5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428460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4" name="Rectangle 622"/>
              <p:cNvSpPr>
                <a:spLocks noChangeArrowheads="1"/>
              </p:cNvSpPr>
              <p:nvPr/>
            </p:nvSpPr>
            <p:spPr bwMode="auto">
              <a:xfrm>
                <a:off x="-2431349" y="4097192"/>
                <a:ext cx="70327" cy="797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49371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2</a:t>
                </a:r>
                <a:endParaRPr kumimoji="0" lang="fr-FR" sz="287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>
              <a:off x="642069" y="705568"/>
              <a:ext cx="73434" cy="82055"/>
              <a:chOff x="-2307998" y="4099579"/>
              <a:chExt cx="73434" cy="82055"/>
            </a:xfrm>
            <a:solidFill>
              <a:sysClr val="window" lastClr="FFFFFF">
                <a:lumMod val="85000"/>
              </a:sysClr>
            </a:solidFill>
          </p:grpSpPr>
          <p:sp>
            <p:nvSpPr>
              <p:cNvPr id="381" name="Rectangle 612"/>
              <p:cNvSpPr>
                <a:spLocks noChangeArrowheads="1"/>
              </p:cNvSpPr>
              <p:nvPr/>
            </p:nvSpPr>
            <p:spPr bwMode="auto">
              <a:xfrm>
                <a:off x="-2307998" y="4099579"/>
                <a:ext cx="73434" cy="82054"/>
              </a:xfrm>
              <a:prstGeom prst="rect">
                <a:avLst/>
              </a:prstGeom>
              <a:grpFill/>
              <a:ln w="3175">
                <a:solidFill>
                  <a:sysClr val="window" lastClr="FFFFFF">
                    <a:lumMod val="5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428460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7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2" name="Rectangle 622"/>
              <p:cNvSpPr>
                <a:spLocks noChangeArrowheads="1"/>
              </p:cNvSpPr>
              <p:nvPr/>
            </p:nvSpPr>
            <p:spPr bwMode="auto">
              <a:xfrm>
                <a:off x="-2306444" y="4101905"/>
                <a:ext cx="70327" cy="797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49371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</a:t>
                </a:r>
                <a:endParaRPr kumimoji="0" lang="fr-FR" sz="287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69" name="Rectangle 612"/>
            <p:cNvSpPr>
              <a:spLocks noChangeArrowheads="1"/>
            </p:cNvSpPr>
            <p:nvPr/>
          </p:nvSpPr>
          <p:spPr bwMode="auto">
            <a:xfrm>
              <a:off x="840848" y="705568"/>
              <a:ext cx="73434" cy="82054"/>
            </a:xfrm>
            <a:prstGeom prst="rect">
              <a:avLst/>
            </a:prstGeom>
            <a:solidFill>
              <a:sysClr val="window" lastClr="FFFFFF"/>
            </a:solidFill>
            <a:ln w="3175">
              <a:solidFill>
                <a:sysClr val="windowText" lastClr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428460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Rectangle 622"/>
            <p:cNvSpPr>
              <a:spLocks noChangeArrowheads="1"/>
            </p:cNvSpPr>
            <p:nvPr/>
          </p:nvSpPr>
          <p:spPr bwMode="auto">
            <a:xfrm>
              <a:off x="842405" y="707894"/>
              <a:ext cx="70327" cy="79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9371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4</a:t>
              </a:r>
              <a:endParaRPr kumimoji="0" lang="fr-FR" sz="287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71" name="Rectangle 612"/>
            <p:cNvSpPr>
              <a:spLocks noChangeArrowheads="1"/>
            </p:cNvSpPr>
            <p:nvPr/>
          </p:nvSpPr>
          <p:spPr bwMode="auto">
            <a:xfrm>
              <a:off x="1033774" y="703400"/>
              <a:ext cx="73434" cy="82054"/>
            </a:xfrm>
            <a:prstGeom prst="rect">
              <a:avLst/>
            </a:prstGeom>
            <a:solidFill>
              <a:sysClr val="window" lastClr="FFFFFF"/>
            </a:solidFill>
            <a:ln w="3175">
              <a:solidFill>
                <a:sysClr val="windowText" lastClr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428460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Rectangle 612"/>
            <p:cNvSpPr>
              <a:spLocks noChangeArrowheads="1"/>
            </p:cNvSpPr>
            <p:nvPr/>
          </p:nvSpPr>
          <p:spPr bwMode="auto">
            <a:xfrm>
              <a:off x="937311" y="705568"/>
              <a:ext cx="73434" cy="82054"/>
            </a:xfrm>
            <a:prstGeom prst="rect">
              <a:avLst/>
            </a:prstGeom>
            <a:solidFill>
              <a:sysClr val="window" lastClr="FFFFFF"/>
            </a:solidFill>
            <a:ln w="3175">
              <a:solidFill>
                <a:sysClr val="windowText" lastClr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428460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7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Rectangle 622"/>
            <p:cNvSpPr>
              <a:spLocks noChangeArrowheads="1"/>
            </p:cNvSpPr>
            <p:nvPr/>
          </p:nvSpPr>
          <p:spPr bwMode="auto">
            <a:xfrm>
              <a:off x="938868" y="707894"/>
              <a:ext cx="70327" cy="79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9371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5</a:t>
              </a:r>
              <a:endParaRPr kumimoji="0" lang="fr-FR" sz="287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74" name="Rectangle 622"/>
            <p:cNvSpPr>
              <a:spLocks noChangeArrowheads="1"/>
            </p:cNvSpPr>
            <p:nvPr/>
          </p:nvSpPr>
          <p:spPr bwMode="auto">
            <a:xfrm>
              <a:off x="1035330" y="707894"/>
              <a:ext cx="70327" cy="79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9371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6</a:t>
              </a:r>
              <a:endParaRPr kumimoji="0" lang="fr-FR" sz="287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375" name="Group 374"/>
            <p:cNvGrpSpPr/>
            <p:nvPr/>
          </p:nvGrpSpPr>
          <p:grpSpPr>
            <a:xfrm>
              <a:off x="312676" y="590365"/>
              <a:ext cx="285162" cy="195179"/>
              <a:chOff x="-3593972" y="3901107"/>
              <a:chExt cx="285162" cy="195179"/>
            </a:xfrm>
          </p:grpSpPr>
          <p:sp>
            <p:nvSpPr>
              <p:cNvPr id="379" name="Freeform 396"/>
              <p:cNvSpPr>
                <a:spLocks/>
              </p:cNvSpPr>
              <p:nvPr/>
            </p:nvSpPr>
            <p:spPr bwMode="auto">
              <a:xfrm>
                <a:off x="-3469391" y="4015044"/>
                <a:ext cx="36000" cy="81242"/>
              </a:xfrm>
              <a:custGeom>
                <a:avLst/>
                <a:gdLst>
                  <a:gd name="T0" fmla="*/ 192087 w 107"/>
                  <a:gd name="T1" fmla="*/ 158750 h 162"/>
                  <a:gd name="T2" fmla="*/ 0 w 107"/>
                  <a:gd name="T3" fmla="*/ 317500 h 162"/>
                  <a:gd name="T4" fmla="*/ 0 w 107"/>
                  <a:gd name="T5" fmla="*/ 0 h 162"/>
                  <a:gd name="T6" fmla="*/ 192087 w 107"/>
                  <a:gd name="T7" fmla="*/ 158750 h 1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"/>
                  <a:gd name="T13" fmla="*/ 0 h 162"/>
                  <a:gd name="T14" fmla="*/ 107 w 107"/>
                  <a:gd name="T15" fmla="*/ 162 h 1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" h="162">
                    <a:moveTo>
                      <a:pt x="107" y="81"/>
                    </a:moveTo>
                    <a:lnTo>
                      <a:pt x="0" y="162"/>
                    </a:lnTo>
                    <a:lnTo>
                      <a:pt x="0" y="0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B050"/>
              </a:solidFill>
              <a:ln w="4763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TextBox 2662"/>
              <p:cNvSpPr txBox="1">
                <a:spLocks noChangeArrowheads="1"/>
              </p:cNvSpPr>
              <p:nvPr/>
            </p:nvSpPr>
            <p:spPr bwMode="auto">
              <a:xfrm>
                <a:off x="-3593972" y="3901107"/>
                <a:ext cx="285162" cy="1138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loxP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76" name="Group 375"/>
            <p:cNvGrpSpPr/>
            <p:nvPr/>
          </p:nvGrpSpPr>
          <p:grpSpPr>
            <a:xfrm>
              <a:off x="643329" y="589766"/>
              <a:ext cx="285162" cy="195179"/>
              <a:chOff x="-3784657" y="3901107"/>
              <a:chExt cx="285162" cy="195179"/>
            </a:xfrm>
          </p:grpSpPr>
          <p:sp>
            <p:nvSpPr>
              <p:cNvPr id="377" name="Freeform 396"/>
              <p:cNvSpPr>
                <a:spLocks/>
              </p:cNvSpPr>
              <p:nvPr/>
            </p:nvSpPr>
            <p:spPr bwMode="auto">
              <a:xfrm>
                <a:off x="-3660076" y="4015044"/>
                <a:ext cx="36000" cy="81242"/>
              </a:xfrm>
              <a:custGeom>
                <a:avLst/>
                <a:gdLst>
                  <a:gd name="T0" fmla="*/ 192087 w 107"/>
                  <a:gd name="T1" fmla="*/ 158750 h 162"/>
                  <a:gd name="T2" fmla="*/ 0 w 107"/>
                  <a:gd name="T3" fmla="*/ 317500 h 162"/>
                  <a:gd name="T4" fmla="*/ 0 w 107"/>
                  <a:gd name="T5" fmla="*/ 0 h 162"/>
                  <a:gd name="T6" fmla="*/ 192087 w 107"/>
                  <a:gd name="T7" fmla="*/ 158750 h 1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"/>
                  <a:gd name="T13" fmla="*/ 0 h 162"/>
                  <a:gd name="T14" fmla="*/ 107 w 107"/>
                  <a:gd name="T15" fmla="*/ 162 h 1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" h="162">
                    <a:moveTo>
                      <a:pt x="107" y="81"/>
                    </a:moveTo>
                    <a:lnTo>
                      <a:pt x="0" y="162"/>
                    </a:lnTo>
                    <a:lnTo>
                      <a:pt x="0" y="0"/>
                    </a:lnTo>
                    <a:lnTo>
                      <a:pt x="107" y="81"/>
                    </a:lnTo>
                    <a:close/>
                  </a:path>
                </a:pathLst>
              </a:custGeom>
              <a:solidFill>
                <a:srgbClr val="00B050"/>
              </a:solidFill>
              <a:ln w="4763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TextBox 2662"/>
              <p:cNvSpPr txBox="1">
                <a:spLocks noChangeArrowheads="1"/>
              </p:cNvSpPr>
              <p:nvPr/>
            </p:nvSpPr>
            <p:spPr bwMode="auto">
              <a:xfrm>
                <a:off x="-3784657" y="3901107"/>
                <a:ext cx="285162" cy="1138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loxP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387" name="TextBox 386"/>
          <p:cNvSpPr txBox="1"/>
          <p:nvPr/>
        </p:nvSpPr>
        <p:spPr>
          <a:xfrm>
            <a:off x="3888" y="6642556"/>
            <a:ext cx="1144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*: compared to SNI WT</a:t>
            </a:r>
          </a:p>
        </p:txBody>
      </p:sp>
      <p:sp>
        <p:nvSpPr>
          <p:cNvPr id="436" name="TextBox 435"/>
          <p:cNvSpPr txBox="1"/>
          <p:nvPr/>
        </p:nvSpPr>
        <p:spPr>
          <a:xfrm>
            <a:off x="6290906" y="2901816"/>
            <a:ext cx="12592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00B050"/>
                </a:solidFill>
              </a:rPr>
              <a:t>Inducible KO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5332431" y="3115482"/>
            <a:ext cx="2565220" cy="2247412"/>
            <a:chOff x="5568407" y="2869676"/>
            <a:chExt cx="2565220" cy="2247412"/>
          </a:xfrm>
        </p:grpSpPr>
        <p:sp>
          <p:nvSpPr>
            <p:cNvPr id="437" name="TextBox 436"/>
            <p:cNvSpPr txBox="1"/>
            <p:nvPr/>
          </p:nvSpPr>
          <p:spPr>
            <a:xfrm rot="16200000">
              <a:off x="4914413" y="3595483"/>
              <a:ext cx="1584987" cy="2770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von Frey threshold (g)</a:t>
              </a: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6572519" y="4840089"/>
              <a:ext cx="10775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Days after SNI</a:t>
              </a: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6176124" y="4532186"/>
              <a:ext cx="26321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791867" y="45321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25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7127536" y="45321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6519632" y="4532186"/>
              <a:ext cx="26321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443" name="Straight Connector 13"/>
            <p:cNvCxnSpPr/>
            <p:nvPr/>
          </p:nvCxnSpPr>
          <p:spPr>
            <a:xfrm>
              <a:off x="6233059" y="2869676"/>
              <a:ext cx="0" cy="1641371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4" name="Straight Connector 14"/>
            <p:cNvCxnSpPr/>
            <p:nvPr/>
          </p:nvCxnSpPr>
          <p:spPr>
            <a:xfrm flipV="1">
              <a:off x="6167799" y="4510650"/>
              <a:ext cx="1892375" cy="397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5" name="Straight Connector 201"/>
            <p:cNvCxnSpPr/>
            <p:nvPr/>
          </p:nvCxnSpPr>
          <p:spPr>
            <a:xfrm rot="16200000">
              <a:off x="6269228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6" name="Straight Connector 202"/>
            <p:cNvCxnSpPr/>
            <p:nvPr/>
          </p:nvCxnSpPr>
          <p:spPr>
            <a:xfrm rot="16200000">
              <a:off x="6601739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7" name="Straight Connector 446"/>
            <p:cNvCxnSpPr/>
            <p:nvPr/>
          </p:nvCxnSpPr>
          <p:spPr>
            <a:xfrm rot="16200000">
              <a:off x="6934250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8" name="Straight Connector 204"/>
            <p:cNvCxnSpPr/>
            <p:nvPr/>
          </p:nvCxnSpPr>
          <p:spPr>
            <a:xfrm rot="16200000">
              <a:off x="7931784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449" name="Straight Connector 448"/>
            <p:cNvCxnSpPr/>
            <p:nvPr/>
          </p:nvCxnSpPr>
          <p:spPr>
            <a:xfrm rot="16200000">
              <a:off x="7266761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450" name="TextBox 449"/>
            <p:cNvSpPr txBox="1"/>
            <p:nvPr/>
          </p:nvSpPr>
          <p:spPr>
            <a:xfrm>
              <a:off x="6799902" y="45321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451" name="TextBox 244"/>
            <p:cNvSpPr txBox="1"/>
            <p:nvPr/>
          </p:nvSpPr>
          <p:spPr>
            <a:xfrm>
              <a:off x="5779575" y="3081158"/>
              <a:ext cx="4619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1.00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5783479" y="4378574"/>
              <a:ext cx="4619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0.05</a:t>
              </a:r>
            </a:p>
          </p:txBody>
        </p:sp>
        <p:cxnSp>
          <p:nvCxnSpPr>
            <p:cNvPr id="453" name="Straight Connector 16"/>
            <p:cNvCxnSpPr/>
            <p:nvPr/>
          </p:nvCxnSpPr>
          <p:spPr>
            <a:xfrm>
              <a:off x="6167332" y="3221983"/>
              <a:ext cx="64882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454" name="TextBox 453"/>
            <p:cNvSpPr txBox="1"/>
            <p:nvPr/>
          </p:nvSpPr>
          <p:spPr>
            <a:xfrm>
              <a:off x="5779575" y="3466779"/>
              <a:ext cx="4619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0.50</a:t>
              </a:r>
            </a:p>
          </p:txBody>
        </p:sp>
        <p:cxnSp>
          <p:nvCxnSpPr>
            <p:cNvPr id="455" name="Straight Connector 454"/>
            <p:cNvCxnSpPr/>
            <p:nvPr/>
          </p:nvCxnSpPr>
          <p:spPr>
            <a:xfrm>
              <a:off x="6167332" y="3529590"/>
              <a:ext cx="65032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456" name="Group 137"/>
            <p:cNvGrpSpPr/>
            <p:nvPr/>
          </p:nvGrpSpPr>
          <p:grpSpPr>
            <a:xfrm>
              <a:off x="7969499" y="4296200"/>
              <a:ext cx="49875" cy="75564"/>
              <a:chOff x="2321282" y="2140486"/>
              <a:chExt cx="55997" cy="79346"/>
            </a:xfrm>
          </p:grpSpPr>
          <p:cxnSp>
            <p:nvCxnSpPr>
              <p:cNvPr id="528" name="Straight Connector 527"/>
              <p:cNvCxnSpPr/>
              <p:nvPr/>
            </p:nvCxnSpPr>
            <p:spPr>
              <a:xfrm>
                <a:off x="2349279" y="2140486"/>
                <a:ext cx="0" cy="77667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9" name="Straight Connector 528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7" name="Group 137"/>
            <p:cNvGrpSpPr/>
            <p:nvPr/>
          </p:nvGrpSpPr>
          <p:grpSpPr>
            <a:xfrm>
              <a:off x="6794746" y="4069442"/>
              <a:ext cx="49875" cy="82433"/>
              <a:chOff x="2321282" y="2158462"/>
              <a:chExt cx="55997" cy="61370"/>
            </a:xfrm>
          </p:grpSpPr>
          <p:cxnSp>
            <p:nvCxnSpPr>
              <p:cNvPr id="526" name="Straight Connector 525"/>
              <p:cNvCxnSpPr/>
              <p:nvPr/>
            </p:nvCxnSpPr>
            <p:spPr>
              <a:xfrm>
                <a:off x="2349279" y="2158462"/>
                <a:ext cx="0" cy="5954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7" name="Straight Connector 526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8" name="Group 137"/>
            <p:cNvGrpSpPr/>
            <p:nvPr/>
          </p:nvGrpSpPr>
          <p:grpSpPr>
            <a:xfrm>
              <a:off x="7252496" y="4117444"/>
              <a:ext cx="49875" cy="137389"/>
              <a:chOff x="2321282" y="2140486"/>
              <a:chExt cx="55997" cy="79346"/>
            </a:xfrm>
          </p:grpSpPr>
          <p:cxnSp>
            <p:nvCxnSpPr>
              <p:cNvPr id="524" name="Straight Connector 523"/>
              <p:cNvCxnSpPr/>
              <p:nvPr/>
            </p:nvCxnSpPr>
            <p:spPr>
              <a:xfrm>
                <a:off x="2349279" y="2140486"/>
                <a:ext cx="0" cy="77667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9" name="Freeform 458"/>
            <p:cNvSpPr/>
            <p:nvPr/>
          </p:nvSpPr>
          <p:spPr>
            <a:xfrm>
              <a:off x="6281512" y="3156195"/>
              <a:ext cx="1729548" cy="1144929"/>
            </a:xfrm>
            <a:custGeom>
              <a:avLst/>
              <a:gdLst>
                <a:gd name="connsiteX0" fmla="*/ 0 w 983456"/>
                <a:gd name="connsiteY0" fmla="*/ 30957 h 721519"/>
                <a:gd name="connsiteX1" fmla="*/ 40481 w 983456"/>
                <a:gd name="connsiteY1" fmla="*/ 0 h 721519"/>
                <a:gd name="connsiteX2" fmla="*/ 57150 w 983456"/>
                <a:gd name="connsiteY2" fmla="*/ 321469 h 721519"/>
                <a:gd name="connsiteX3" fmla="*/ 100012 w 983456"/>
                <a:gd name="connsiteY3" fmla="*/ 711994 h 721519"/>
                <a:gd name="connsiteX4" fmla="*/ 188118 w 983456"/>
                <a:gd name="connsiteY4" fmla="*/ 721519 h 721519"/>
                <a:gd name="connsiteX5" fmla="*/ 347662 w 983456"/>
                <a:gd name="connsiteY5" fmla="*/ 602457 h 721519"/>
                <a:gd name="connsiteX6" fmla="*/ 509587 w 983456"/>
                <a:gd name="connsiteY6" fmla="*/ 597694 h 721519"/>
                <a:gd name="connsiteX7" fmla="*/ 669131 w 983456"/>
                <a:gd name="connsiteY7" fmla="*/ 647700 h 721519"/>
                <a:gd name="connsiteX8" fmla="*/ 831056 w 983456"/>
                <a:gd name="connsiteY8" fmla="*/ 678657 h 721519"/>
                <a:gd name="connsiteX9" fmla="*/ 983456 w 983456"/>
                <a:gd name="connsiteY9" fmla="*/ 666750 h 721519"/>
                <a:gd name="connsiteX10" fmla="*/ 983456 w 983456"/>
                <a:gd name="connsiteY10" fmla="*/ 666750 h 721519"/>
                <a:gd name="connsiteX11" fmla="*/ 983456 w 983456"/>
                <a:gd name="connsiteY11" fmla="*/ 666750 h 721519"/>
                <a:gd name="connsiteX0" fmla="*/ 0 w 983456"/>
                <a:gd name="connsiteY0" fmla="*/ 126771 h 721519"/>
                <a:gd name="connsiteX1" fmla="*/ 40481 w 983456"/>
                <a:gd name="connsiteY1" fmla="*/ 0 h 721519"/>
                <a:gd name="connsiteX2" fmla="*/ 57150 w 983456"/>
                <a:gd name="connsiteY2" fmla="*/ 321469 h 721519"/>
                <a:gd name="connsiteX3" fmla="*/ 100012 w 983456"/>
                <a:gd name="connsiteY3" fmla="*/ 711994 h 721519"/>
                <a:gd name="connsiteX4" fmla="*/ 188118 w 983456"/>
                <a:gd name="connsiteY4" fmla="*/ 721519 h 721519"/>
                <a:gd name="connsiteX5" fmla="*/ 347662 w 983456"/>
                <a:gd name="connsiteY5" fmla="*/ 602457 h 721519"/>
                <a:gd name="connsiteX6" fmla="*/ 509587 w 983456"/>
                <a:gd name="connsiteY6" fmla="*/ 597694 h 721519"/>
                <a:gd name="connsiteX7" fmla="*/ 669131 w 983456"/>
                <a:gd name="connsiteY7" fmla="*/ 647700 h 721519"/>
                <a:gd name="connsiteX8" fmla="*/ 831056 w 983456"/>
                <a:gd name="connsiteY8" fmla="*/ 678657 h 721519"/>
                <a:gd name="connsiteX9" fmla="*/ 983456 w 983456"/>
                <a:gd name="connsiteY9" fmla="*/ 666750 h 721519"/>
                <a:gd name="connsiteX10" fmla="*/ 983456 w 983456"/>
                <a:gd name="connsiteY10" fmla="*/ 666750 h 721519"/>
                <a:gd name="connsiteX11" fmla="*/ 983456 w 983456"/>
                <a:gd name="connsiteY11" fmla="*/ 666750 h 721519"/>
                <a:gd name="connsiteX0" fmla="*/ 0 w 983456"/>
                <a:gd name="connsiteY0" fmla="*/ 1796 h 596544"/>
                <a:gd name="connsiteX1" fmla="*/ 44646 w 983456"/>
                <a:gd name="connsiteY1" fmla="*/ 0 h 596544"/>
                <a:gd name="connsiteX2" fmla="*/ 57150 w 983456"/>
                <a:gd name="connsiteY2" fmla="*/ 196494 h 596544"/>
                <a:gd name="connsiteX3" fmla="*/ 100012 w 983456"/>
                <a:gd name="connsiteY3" fmla="*/ 587019 h 596544"/>
                <a:gd name="connsiteX4" fmla="*/ 188118 w 983456"/>
                <a:gd name="connsiteY4" fmla="*/ 596544 h 596544"/>
                <a:gd name="connsiteX5" fmla="*/ 347662 w 983456"/>
                <a:gd name="connsiteY5" fmla="*/ 477482 h 596544"/>
                <a:gd name="connsiteX6" fmla="*/ 509587 w 983456"/>
                <a:gd name="connsiteY6" fmla="*/ 472719 h 596544"/>
                <a:gd name="connsiteX7" fmla="*/ 669131 w 983456"/>
                <a:gd name="connsiteY7" fmla="*/ 522725 h 596544"/>
                <a:gd name="connsiteX8" fmla="*/ 831056 w 983456"/>
                <a:gd name="connsiteY8" fmla="*/ 553682 h 596544"/>
                <a:gd name="connsiteX9" fmla="*/ 983456 w 983456"/>
                <a:gd name="connsiteY9" fmla="*/ 541775 h 596544"/>
                <a:gd name="connsiteX10" fmla="*/ 983456 w 983456"/>
                <a:gd name="connsiteY10" fmla="*/ 541775 h 596544"/>
                <a:gd name="connsiteX11" fmla="*/ 983456 w 983456"/>
                <a:gd name="connsiteY11" fmla="*/ 541775 h 596544"/>
                <a:gd name="connsiteX0" fmla="*/ 0 w 983456"/>
                <a:gd name="connsiteY0" fmla="*/ 1796 h 596544"/>
                <a:gd name="connsiteX1" fmla="*/ 44646 w 983456"/>
                <a:gd name="connsiteY1" fmla="*/ 0 h 596544"/>
                <a:gd name="connsiteX2" fmla="*/ 65481 w 983456"/>
                <a:gd name="connsiteY2" fmla="*/ 269396 h 596544"/>
                <a:gd name="connsiteX3" fmla="*/ 100012 w 983456"/>
                <a:gd name="connsiteY3" fmla="*/ 587019 h 596544"/>
                <a:gd name="connsiteX4" fmla="*/ 188118 w 983456"/>
                <a:gd name="connsiteY4" fmla="*/ 596544 h 596544"/>
                <a:gd name="connsiteX5" fmla="*/ 347662 w 983456"/>
                <a:gd name="connsiteY5" fmla="*/ 477482 h 596544"/>
                <a:gd name="connsiteX6" fmla="*/ 509587 w 983456"/>
                <a:gd name="connsiteY6" fmla="*/ 472719 h 596544"/>
                <a:gd name="connsiteX7" fmla="*/ 669131 w 983456"/>
                <a:gd name="connsiteY7" fmla="*/ 522725 h 596544"/>
                <a:gd name="connsiteX8" fmla="*/ 831056 w 983456"/>
                <a:gd name="connsiteY8" fmla="*/ 553682 h 596544"/>
                <a:gd name="connsiteX9" fmla="*/ 983456 w 983456"/>
                <a:gd name="connsiteY9" fmla="*/ 541775 h 596544"/>
                <a:gd name="connsiteX10" fmla="*/ 983456 w 983456"/>
                <a:gd name="connsiteY10" fmla="*/ 541775 h 596544"/>
                <a:gd name="connsiteX11" fmla="*/ 983456 w 983456"/>
                <a:gd name="connsiteY11" fmla="*/ 541775 h 596544"/>
                <a:gd name="connsiteX0" fmla="*/ 0 w 983456"/>
                <a:gd name="connsiteY0" fmla="*/ 1796 h 596544"/>
                <a:gd name="connsiteX1" fmla="*/ 44646 w 983456"/>
                <a:gd name="connsiteY1" fmla="*/ 0 h 596544"/>
                <a:gd name="connsiteX2" fmla="*/ 65481 w 983456"/>
                <a:gd name="connsiteY2" fmla="*/ 269396 h 596544"/>
                <a:gd name="connsiteX3" fmla="*/ 188118 w 983456"/>
                <a:gd name="connsiteY3" fmla="*/ 596544 h 596544"/>
                <a:gd name="connsiteX4" fmla="*/ 347662 w 983456"/>
                <a:gd name="connsiteY4" fmla="*/ 477482 h 596544"/>
                <a:gd name="connsiteX5" fmla="*/ 509587 w 983456"/>
                <a:gd name="connsiteY5" fmla="*/ 472719 h 596544"/>
                <a:gd name="connsiteX6" fmla="*/ 669131 w 983456"/>
                <a:gd name="connsiteY6" fmla="*/ 522725 h 596544"/>
                <a:gd name="connsiteX7" fmla="*/ 831056 w 983456"/>
                <a:gd name="connsiteY7" fmla="*/ 553682 h 596544"/>
                <a:gd name="connsiteX8" fmla="*/ 983456 w 983456"/>
                <a:gd name="connsiteY8" fmla="*/ 541775 h 596544"/>
                <a:gd name="connsiteX9" fmla="*/ 983456 w 983456"/>
                <a:gd name="connsiteY9" fmla="*/ 541775 h 596544"/>
                <a:gd name="connsiteX10" fmla="*/ 983456 w 983456"/>
                <a:gd name="connsiteY10" fmla="*/ 541775 h 596544"/>
                <a:gd name="connsiteX0" fmla="*/ 0 w 983456"/>
                <a:gd name="connsiteY0" fmla="*/ 1796 h 611124"/>
                <a:gd name="connsiteX1" fmla="*/ 44646 w 983456"/>
                <a:gd name="connsiteY1" fmla="*/ 0 h 611124"/>
                <a:gd name="connsiteX2" fmla="*/ 65481 w 983456"/>
                <a:gd name="connsiteY2" fmla="*/ 269396 h 611124"/>
                <a:gd name="connsiteX3" fmla="*/ 156875 w 983456"/>
                <a:gd name="connsiteY3" fmla="*/ 611124 h 611124"/>
                <a:gd name="connsiteX4" fmla="*/ 347662 w 983456"/>
                <a:gd name="connsiteY4" fmla="*/ 477482 h 611124"/>
                <a:gd name="connsiteX5" fmla="*/ 509587 w 983456"/>
                <a:gd name="connsiteY5" fmla="*/ 472719 h 611124"/>
                <a:gd name="connsiteX6" fmla="*/ 669131 w 983456"/>
                <a:gd name="connsiteY6" fmla="*/ 522725 h 611124"/>
                <a:gd name="connsiteX7" fmla="*/ 831056 w 983456"/>
                <a:gd name="connsiteY7" fmla="*/ 553682 h 611124"/>
                <a:gd name="connsiteX8" fmla="*/ 983456 w 983456"/>
                <a:gd name="connsiteY8" fmla="*/ 541775 h 611124"/>
                <a:gd name="connsiteX9" fmla="*/ 983456 w 983456"/>
                <a:gd name="connsiteY9" fmla="*/ 541775 h 611124"/>
                <a:gd name="connsiteX10" fmla="*/ 983456 w 983456"/>
                <a:gd name="connsiteY10" fmla="*/ 541775 h 611124"/>
                <a:gd name="connsiteX0" fmla="*/ 0 w 983456"/>
                <a:gd name="connsiteY0" fmla="*/ 1796 h 611124"/>
                <a:gd name="connsiteX1" fmla="*/ 44646 w 983456"/>
                <a:gd name="connsiteY1" fmla="*/ 0 h 611124"/>
                <a:gd name="connsiteX2" fmla="*/ 65481 w 983456"/>
                <a:gd name="connsiteY2" fmla="*/ 269396 h 611124"/>
                <a:gd name="connsiteX3" fmla="*/ 156875 w 983456"/>
                <a:gd name="connsiteY3" fmla="*/ 611124 h 611124"/>
                <a:gd name="connsiteX4" fmla="*/ 509587 w 983456"/>
                <a:gd name="connsiteY4" fmla="*/ 472719 h 611124"/>
                <a:gd name="connsiteX5" fmla="*/ 669131 w 983456"/>
                <a:gd name="connsiteY5" fmla="*/ 522725 h 611124"/>
                <a:gd name="connsiteX6" fmla="*/ 831056 w 983456"/>
                <a:gd name="connsiteY6" fmla="*/ 553682 h 611124"/>
                <a:gd name="connsiteX7" fmla="*/ 983456 w 983456"/>
                <a:gd name="connsiteY7" fmla="*/ 541775 h 611124"/>
                <a:gd name="connsiteX8" fmla="*/ 983456 w 983456"/>
                <a:gd name="connsiteY8" fmla="*/ 541775 h 611124"/>
                <a:gd name="connsiteX9" fmla="*/ 983456 w 983456"/>
                <a:gd name="connsiteY9" fmla="*/ 541775 h 611124"/>
                <a:gd name="connsiteX0" fmla="*/ 0 w 983456"/>
                <a:gd name="connsiteY0" fmla="*/ 1796 h 624772"/>
                <a:gd name="connsiteX1" fmla="*/ 44646 w 983456"/>
                <a:gd name="connsiteY1" fmla="*/ 0 h 624772"/>
                <a:gd name="connsiteX2" fmla="*/ 65481 w 983456"/>
                <a:gd name="connsiteY2" fmla="*/ 269396 h 624772"/>
                <a:gd name="connsiteX3" fmla="*/ 156875 w 983456"/>
                <a:gd name="connsiteY3" fmla="*/ 611124 h 624772"/>
                <a:gd name="connsiteX4" fmla="*/ 345036 w 983456"/>
                <a:gd name="connsiteY4" fmla="*/ 624772 h 624772"/>
                <a:gd name="connsiteX5" fmla="*/ 669131 w 983456"/>
                <a:gd name="connsiteY5" fmla="*/ 522725 h 624772"/>
                <a:gd name="connsiteX6" fmla="*/ 831056 w 983456"/>
                <a:gd name="connsiteY6" fmla="*/ 553682 h 624772"/>
                <a:gd name="connsiteX7" fmla="*/ 983456 w 983456"/>
                <a:gd name="connsiteY7" fmla="*/ 541775 h 624772"/>
                <a:gd name="connsiteX8" fmla="*/ 983456 w 983456"/>
                <a:gd name="connsiteY8" fmla="*/ 541775 h 624772"/>
                <a:gd name="connsiteX9" fmla="*/ 983456 w 983456"/>
                <a:gd name="connsiteY9" fmla="*/ 541775 h 624772"/>
                <a:gd name="connsiteX0" fmla="*/ 0 w 983456"/>
                <a:gd name="connsiteY0" fmla="*/ 1796 h 624772"/>
                <a:gd name="connsiteX1" fmla="*/ 44646 w 983456"/>
                <a:gd name="connsiteY1" fmla="*/ 0 h 624772"/>
                <a:gd name="connsiteX2" fmla="*/ 65481 w 983456"/>
                <a:gd name="connsiteY2" fmla="*/ 269396 h 624772"/>
                <a:gd name="connsiteX3" fmla="*/ 156875 w 983456"/>
                <a:gd name="connsiteY3" fmla="*/ 611124 h 624772"/>
                <a:gd name="connsiteX4" fmla="*/ 345036 w 983456"/>
                <a:gd name="connsiteY4" fmla="*/ 624772 h 624772"/>
                <a:gd name="connsiteX5" fmla="*/ 673297 w 983456"/>
                <a:gd name="connsiteY5" fmla="*/ 524808 h 624772"/>
                <a:gd name="connsiteX6" fmla="*/ 831056 w 983456"/>
                <a:gd name="connsiteY6" fmla="*/ 553682 h 624772"/>
                <a:gd name="connsiteX7" fmla="*/ 983456 w 983456"/>
                <a:gd name="connsiteY7" fmla="*/ 541775 h 624772"/>
                <a:gd name="connsiteX8" fmla="*/ 983456 w 983456"/>
                <a:gd name="connsiteY8" fmla="*/ 541775 h 624772"/>
                <a:gd name="connsiteX9" fmla="*/ 983456 w 983456"/>
                <a:gd name="connsiteY9" fmla="*/ 541775 h 624772"/>
                <a:gd name="connsiteX0" fmla="*/ 0 w 983456"/>
                <a:gd name="connsiteY0" fmla="*/ 1796 h 624772"/>
                <a:gd name="connsiteX1" fmla="*/ 44646 w 983456"/>
                <a:gd name="connsiteY1" fmla="*/ 0 h 624772"/>
                <a:gd name="connsiteX2" fmla="*/ 65481 w 983456"/>
                <a:gd name="connsiteY2" fmla="*/ 269396 h 624772"/>
                <a:gd name="connsiteX3" fmla="*/ 156875 w 983456"/>
                <a:gd name="connsiteY3" fmla="*/ 611124 h 624772"/>
                <a:gd name="connsiteX4" fmla="*/ 345036 w 983456"/>
                <a:gd name="connsiteY4" fmla="*/ 624772 h 624772"/>
                <a:gd name="connsiteX5" fmla="*/ 673297 w 983456"/>
                <a:gd name="connsiteY5" fmla="*/ 524808 h 624772"/>
                <a:gd name="connsiteX6" fmla="*/ 983456 w 983456"/>
                <a:gd name="connsiteY6" fmla="*/ 541775 h 624772"/>
                <a:gd name="connsiteX7" fmla="*/ 983456 w 983456"/>
                <a:gd name="connsiteY7" fmla="*/ 541775 h 624772"/>
                <a:gd name="connsiteX8" fmla="*/ 983456 w 983456"/>
                <a:gd name="connsiteY8" fmla="*/ 541775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5481 w 1008451"/>
                <a:gd name="connsiteY2" fmla="*/ 269396 h 624772"/>
                <a:gd name="connsiteX3" fmla="*/ 156875 w 1008451"/>
                <a:gd name="connsiteY3" fmla="*/ 61112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983456 w 1008451"/>
                <a:gd name="connsiteY6" fmla="*/ 541775 h 624772"/>
                <a:gd name="connsiteX7" fmla="*/ 983456 w 1008451"/>
                <a:gd name="connsiteY7" fmla="*/ 541775 h 624772"/>
                <a:gd name="connsiteX8" fmla="*/ 1008451 w 1008451"/>
                <a:gd name="connsiteY8" fmla="*/ 518863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5481 w 1008451"/>
                <a:gd name="connsiteY2" fmla="*/ 269396 h 624772"/>
                <a:gd name="connsiteX3" fmla="*/ 156875 w 1008451"/>
                <a:gd name="connsiteY3" fmla="*/ 61112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983456 w 1008451"/>
                <a:gd name="connsiteY6" fmla="*/ 541775 h 624772"/>
                <a:gd name="connsiteX7" fmla="*/ 1008451 w 1008451"/>
                <a:gd name="connsiteY7" fmla="*/ 518863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5481 w 1008451"/>
                <a:gd name="connsiteY2" fmla="*/ 269396 h 624772"/>
                <a:gd name="connsiteX3" fmla="*/ 156875 w 1008451"/>
                <a:gd name="connsiteY3" fmla="*/ 61112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1008451 w 1008451"/>
                <a:gd name="connsiteY6" fmla="*/ 518863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5481 w 1008451"/>
                <a:gd name="connsiteY2" fmla="*/ 269396 h 624772"/>
                <a:gd name="connsiteX3" fmla="*/ 156875 w 1008451"/>
                <a:gd name="connsiteY3" fmla="*/ 61112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1008451 w 1008451"/>
                <a:gd name="connsiteY6" fmla="*/ 518863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9291 w 1008451"/>
                <a:gd name="connsiteY2" fmla="*/ 299876 h 624772"/>
                <a:gd name="connsiteX3" fmla="*/ 156875 w 1008451"/>
                <a:gd name="connsiteY3" fmla="*/ 61112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1008451 w 1008451"/>
                <a:gd name="connsiteY6" fmla="*/ 518863 h 624772"/>
                <a:gd name="connsiteX0" fmla="*/ 0 w 1008451"/>
                <a:gd name="connsiteY0" fmla="*/ 1796 h 624772"/>
                <a:gd name="connsiteX1" fmla="*/ 44646 w 1008451"/>
                <a:gd name="connsiteY1" fmla="*/ 0 h 624772"/>
                <a:gd name="connsiteX2" fmla="*/ 69291 w 1008451"/>
                <a:gd name="connsiteY2" fmla="*/ 299876 h 624772"/>
                <a:gd name="connsiteX3" fmla="*/ 154970 w 1008451"/>
                <a:gd name="connsiteY3" fmla="*/ 470154 h 624772"/>
                <a:gd name="connsiteX4" fmla="*/ 345036 w 1008451"/>
                <a:gd name="connsiteY4" fmla="*/ 624772 h 624772"/>
                <a:gd name="connsiteX5" fmla="*/ 673297 w 1008451"/>
                <a:gd name="connsiteY5" fmla="*/ 524808 h 624772"/>
                <a:gd name="connsiteX6" fmla="*/ 1008451 w 1008451"/>
                <a:gd name="connsiteY6" fmla="*/ 518863 h 624772"/>
                <a:gd name="connsiteX0" fmla="*/ 0 w 1008451"/>
                <a:gd name="connsiteY0" fmla="*/ 1796 h 619057"/>
                <a:gd name="connsiteX1" fmla="*/ 44646 w 1008451"/>
                <a:gd name="connsiteY1" fmla="*/ 0 h 619057"/>
                <a:gd name="connsiteX2" fmla="*/ 69291 w 1008451"/>
                <a:gd name="connsiteY2" fmla="*/ 299876 h 619057"/>
                <a:gd name="connsiteX3" fmla="*/ 154970 w 1008451"/>
                <a:gd name="connsiteY3" fmla="*/ 470154 h 619057"/>
                <a:gd name="connsiteX4" fmla="*/ 345036 w 1008451"/>
                <a:gd name="connsiteY4" fmla="*/ 619057 h 619057"/>
                <a:gd name="connsiteX5" fmla="*/ 673297 w 1008451"/>
                <a:gd name="connsiteY5" fmla="*/ 524808 h 619057"/>
                <a:gd name="connsiteX6" fmla="*/ 1008451 w 1008451"/>
                <a:gd name="connsiteY6" fmla="*/ 518863 h 619057"/>
                <a:gd name="connsiteX0" fmla="*/ 0 w 1008451"/>
                <a:gd name="connsiteY0" fmla="*/ 1796 h 619057"/>
                <a:gd name="connsiteX1" fmla="*/ 44646 w 1008451"/>
                <a:gd name="connsiteY1" fmla="*/ 0 h 619057"/>
                <a:gd name="connsiteX2" fmla="*/ 69291 w 1008451"/>
                <a:gd name="connsiteY2" fmla="*/ 299876 h 619057"/>
                <a:gd name="connsiteX3" fmla="*/ 154970 w 1008451"/>
                <a:gd name="connsiteY3" fmla="*/ 470154 h 619057"/>
                <a:gd name="connsiteX4" fmla="*/ 345036 w 1008451"/>
                <a:gd name="connsiteY4" fmla="*/ 619057 h 619057"/>
                <a:gd name="connsiteX5" fmla="*/ 680917 w 1008451"/>
                <a:gd name="connsiteY5" fmla="*/ 536238 h 619057"/>
                <a:gd name="connsiteX6" fmla="*/ 1008451 w 1008451"/>
                <a:gd name="connsiteY6" fmla="*/ 518863 h 619057"/>
                <a:gd name="connsiteX0" fmla="*/ 0 w 1006546"/>
                <a:gd name="connsiteY0" fmla="*/ 1796 h 619057"/>
                <a:gd name="connsiteX1" fmla="*/ 44646 w 1006546"/>
                <a:gd name="connsiteY1" fmla="*/ 0 h 619057"/>
                <a:gd name="connsiteX2" fmla="*/ 69291 w 1006546"/>
                <a:gd name="connsiteY2" fmla="*/ 299876 h 619057"/>
                <a:gd name="connsiteX3" fmla="*/ 154970 w 1006546"/>
                <a:gd name="connsiteY3" fmla="*/ 470154 h 619057"/>
                <a:gd name="connsiteX4" fmla="*/ 345036 w 1006546"/>
                <a:gd name="connsiteY4" fmla="*/ 619057 h 619057"/>
                <a:gd name="connsiteX5" fmla="*/ 680917 w 1006546"/>
                <a:gd name="connsiteY5" fmla="*/ 536238 h 619057"/>
                <a:gd name="connsiteX6" fmla="*/ 1006546 w 1006546"/>
                <a:gd name="connsiteY6" fmla="*/ 539818 h 619057"/>
                <a:gd name="connsiteX0" fmla="*/ 0 w 1006546"/>
                <a:gd name="connsiteY0" fmla="*/ 1796 h 619057"/>
                <a:gd name="connsiteX1" fmla="*/ 44646 w 1006546"/>
                <a:gd name="connsiteY1" fmla="*/ 0 h 619057"/>
                <a:gd name="connsiteX2" fmla="*/ 69291 w 1006546"/>
                <a:gd name="connsiteY2" fmla="*/ 299876 h 619057"/>
                <a:gd name="connsiteX3" fmla="*/ 154970 w 1006546"/>
                <a:gd name="connsiteY3" fmla="*/ 470154 h 619057"/>
                <a:gd name="connsiteX4" fmla="*/ 345036 w 1006546"/>
                <a:gd name="connsiteY4" fmla="*/ 619057 h 619057"/>
                <a:gd name="connsiteX5" fmla="*/ 677427 w 1006546"/>
                <a:gd name="connsiteY5" fmla="*/ 613019 h 619057"/>
                <a:gd name="connsiteX6" fmla="*/ 1006546 w 1006546"/>
                <a:gd name="connsiteY6" fmla="*/ 539818 h 619057"/>
                <a:gd name="connsiteX0" fmla="*/ 0 w 1006546"/>
                <a:gd name="connsiteY0" fmla="*/ 1796 h 623579"/>
                <a:gd name="connsiteX1" fmla="*/ 44646 w 1006546"/>
                <a:gd name="connsiteY1" fmla="*/ 0 h 623579"/>
                <a:gd name="connsiteX2" fmla="*/ 69291 w 1006546"/>
                <a:gd name="connsiteY2" fmla="*/ 299876 h 623579"/>
                <a:gd name="connsiteX3" fmla="*/ 154970 w 1006546"/>
                <a:gd name="connsiteY3" fmla="*/ 470154 h 623579"/>
                <a:gd name="connsiteX4" fmla="*/ 345036 w 1006546"/>
                <a:gd name="connsiteY4" fmla="*/ 619057 h 623579"/>
                <a:gd name="connsiteX5" fmla="*/ 677427 w 1006546"/>
                <a:gd name="connsiteY5" fmla="*/ 613019 h 623579"/>
                <a:gd name="connsiteX6" fmla="*/ 1006546 w 1006546"/>
                <a:gd name="connsiteY6" fmla="*/ 623579 h 623579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69291 w 1006546"/>
                <a:gd name="connsiteY2" fmla="*/ 298080 h 621783"/>
                <a:gd name="connsiteX3" fmla="*/ 154970 w 1006546"/>
                <a:gd name="connsiteY3" fmla="*/ 468358 h 621783"/>
                <a:gd name="connsiteX4" fmla="*/ 345036 w 1006546"/>
                <a:gd name="connsiteY4" fmla="*/ 617261 h 621783"/>
                <a:gd name="connsiteX5" fmla="*/ 677427 w 1006546"/>
                <a:gd name="connsiteY5" fmla="*/ 611223 h 621783"/>
                <a:gd name="connsiteX6" fmla="*/ 1006546 w 1006546"/>
                <a:gd name="connsiteY6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154970 w 1006546"/>
                <a:gd name="connsiteY3" fmla="*/ 468358 h 621783"/>
                <a:gd name="connsiteX4" fmla="*/ 345036 w 1006546"/>
                <a:gd name="connsiteY4" fmla="*/ 617261 h 621783"/>
                <a:gd name="connsiteX5" fmla="*/ 677427 w 1006546"/>
                <a:gd name="connsiteY5" fmla="*/ 611223 h 621783"/>
                <a:gd name="connsiteX6" fmla="*/ 1006546 w 1006546"/>
                <a:gd name="connsiteY6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345036 w 1006546"/>
                <a:gd name="connsiteY3" fmla="*/ 617261 h 621783"/>
                <a:gd name="connsiteX4" fmla="*/ 677427 w 1006546"/>
                <a:gd name="connsiteY4" fmla="*/ 611223 h 621783"/>
                <a:gd name="connsiteX5" fmla="*/ 1006546 w 1006546"/>
                <a:gd name="connsiteY5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299316 w 1006546"/>
                <a:gd name="connsiteY3" fmla="*/ 471393 h 621783"/>
                <a:gd name="connsiteX4" fmla="*/ 677427 w 1006546"/>
                <a:gd name="connsiteY4" fmla="*/ 611223 h 621783"/>
                <a:gd name="connsiteX5" fmla="*/ 1006546 w 1006546"/>
                <a:gd name="connsiteY5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299316 w 1006546"/>
                <a:gd name="connsiteY3" fmla="*/ 471393 h 621783"/>
                <a:gd name="connsiteX4" fmla="*/ 562039 w 1006546"/>
                <a:gd name="connsiteY4" fmla="*/ 498012 h 621783"/>
                <a:gd name="connsiteX5" fmla="*/ 1006546 w 1006546"/>
                <a:gd name="connsiteY5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299316 w 1006546"/>
                <a:gd name="connsiteY3" fmla="*/ 471393 h 621783"/>
                <a:gd name="connsiteX4" fmla="*/ 562039 w 1006546"/>
                <a:gd name="connsiteY4" fmla="*/ 498012 h 621783"/>
                <a:gd name="connsiteX5" fmla="*/ 770558 w 1006546"/>
                <a:gd name="connsiteY5" fmla="*/ 556321 h 621783"/>
                <a:gd name="connsiteX6" fmla="*/ 1006546 w 1006546"/>
                <a:gd name="connsiteY6" fmla="*/ 621783 h 621783"/>
                <a:gd name="connsiteX0" fmla="*/ 0 w 1006546"/>
                <a:gd name="connsiteY0" fmla="*/ 0 h 621783"/>
                <a:gd name="connsiteX1" fmla="*/ 42469 w 1006546"/>
                <a:gd name="connsiteY1" fmla="*/ 4735 h 621783"/>
                <a:gd name="connsiteX2" fmla="*/ 167262 w 1006546"/>
                <a:gd name="connsiteY2" fmla="*/ 280663 h 621783"/>
                <a:gd name="connsiteX3" fmla="*/ 299316 w 1006546"/>
                <a:gd name="connsiteY3" fmla="*/ 471393 h 621783"/>
                <a:gd name="connsiteX4" fmla="*/ 562039 w 1006546"/>
                <a:gd name="connsiteY4" fmla="*/ 498012 h 621783"/>
                <a:gd name="connsiteX5" fmla="*/ 772735 w 1006546"/>
                <a:gd name="connsiteY5" fmla="*/ 512778 h 621783"/>
                <a:gd name="connsiteX6" fmla="*/ 1006546 w 1006546"/>
                <a:gd name="connsiteY6" fmla="*/ 621783 h 621783"/>
                <a:gd name="connsiteX0" fmla="*/ 0 w 965180"/>
                <a:gd name="connsiteY0" fmla="*/ 0 h 600012"/>
                <a:gd name="connsiteX1" fmla="*/ 42469 w 965180"/>
                <a:gd name="connsiteY1" fmla="*/ 4735 h 600012"/>
                <a:gd name="connsiteX2" fmla="*/ 167262 w 965180"/>
                <a:gd name="connsiteY2" fmla="*/ 280663 h 600012"/>
                <a:gd name="connsiteX3" fmla="*/ 299316 w 965180"/>
                <a:gd name="connsiteY3" fmla="*/ 471393 h 600012"/>
                <a:gd name="connsiteX4" fmla="*/ 562039 w 965180"/>
                <a:gd name="connsiteY4" fmla="*/ 498012 h 600012"/>
                <a:gd name="connsiteX5" fmla="*/ 772735 w 965180"/>
                <a:gd name="connsiteY5" fmla="*/ 512778 h 600012"/>
                <a:gd name="connsiteX6" fmla="*/ 965180 w 965180"/>
                <a:gd name="connsiteY6" fmla="*/ 600012 h 600012"/>
                <a:gd name="connsiteX0" fmla="*/ 0 w 965180"/>
                <a:gd name="connsiteY0" fmla="*/ 0 h 600012"/>
                <a:gd name="connsiteX1" fmla="*/ 42469 w 965180"/>
                <a:gd name="connsiteY1" fmla="*/ 4735 h 600012"/>
                <a:gd name="connsiteX2" fmla="*/ 167262 w 965180"/>
                <a:gd name="connsiteY2" fmla="*/ 280663 h 600012"/>
                <a:gd name="connsiteX3" fmla="*/ 299316 w 965180"/>
                <a:gd name="connsiteY3" fmla="*/ 471393 h 600012"/>
                <a:gd name="connsiteX4" fmla="*/ 562039 w 965180"/>
                <a:gd name="connsiteY4" fmla="*/ 498012 h 600012"/>
                <a:gd name="connsiteX5" fmla="*/ 772735 w 965180"/>
                <a:gd name="connsiteY5" fmla="*/ 512778 h 600012"/>
                <a:gd name="connsiteX6" fmla="*/ 965180 w 965180"/>
                <a:gd name="connsiteY6" fmla="*/ 600012 h 600012"/>
                <a:gd name="connsiteX0" fmla="*/ 0 w 965180"/>
                <a:gd name="connsiteY0" fmla="*/ 0 h 600012"/>
                <a:gd name="connsiteX1" fmla="*/ 42469 w 965180"/>
                <a:gd name="connsiteY1" fmla="*/ 4735 h 600012"/>
                <a:gd name="connsiteX2" fmla="*/ 167262 w 965180"/>
                <a:gd name="connsiteY2" fmla="*/ 280663 h 600012"/>
                <a:gd name="connsiteX3" fmla="*/ 299316 w 965180"/>
                <a:gd name="connsiteY3" fmla="*/ 471393 h 600012"/>
                <a:gd name="connsiteX4" fmla="*/ 562039 w 965180"/>
                <a:gd name="connsiteY4" fmla="*/ 498012 h 600012"/>
                <a:gd name="connsiteX5" fmla="*/ 772735 w 965180"/>
                <a:gd name="connsiteY5" fmla="*/ 512778 h 600012"/>
                <a:gd name="connsiteX6" fmla="*/ 965180 w 965180"/>
                <a:gd name="connsiteY6" fmla="*/ 600012 h 6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5180" h="600012">
                  <a:moveTo>
                    <a:pt x="0" y="0"/>
                  </a:moveTo>
                  <a:lnTo>
                    <a:pt x="42469" y="4735"/>
                  </a:lnTo>
                  <a:lnTo>
                    <a:pt x="167262" y="280663"/>
                  </a:lnTo>
                  <a:lnTo>
                    <a:pt x="299316" y="471393"/>
                  </a:lnTo>
                  <a:lnTo>
                    <a:pt x="562039" y="498012"/>
                  </a:lnTo>
                  <a:cubicBezTo>
                    <a:pt x="773385" y="509990"/>
                    <a:pt x="565845" y="498681"/>
                    <a:pt x="772735" y="512778"/>
                  </a:cubicBezTo>
                  <a:lnTo>
                    <a:pt x="965180" y="600012"/>
                  </a:lnTo>
                </a:path>
              </a:pathLst>
            </a:custGeom>
            <a:ln w="317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0" name="Freeform 459"/>
            <p:cNvSpPr/>
            <p:nvPr/>
          </p:nvSpPr>
          <p:spPr>
            <a:xfrm>
              <a:off x="6285778" y="3162873"/>
              <a:ext cx="1698524" cy="882843"/>
            </a:xfrm>
            <a:custGeom>
              <a:avLst/>
              <a:gdLst>
                <a:gd name="connsiteX0" fmla="*/ 0 w 983456"/>
                <a:gd name="connsiteY0" fmla="*/ 0 h 464344"/>
                <a:gd name="connsiteX1" fmla="*/ 54769 w 983456"/>
                <a:gd name="connsiteY1" fmla="*/ 297656 h 464344"/>
                <a:gd name="connsiteX2" fmla="*/ 100012 w 983456"/>
                <a:gd name="connsiteY2" fmla="*/ 290512 h 464344"/>
                <a:gd name="connsiteX3" fmla="*/ 185737 w 983456"/>
                <a:gd name="connsiteY3" fmla="*/ 338137 h 464344"/>
                <a:gd name="connsiteX4" fmla="*/ 345281 w 983456"/>
                <a:gd name="connsiteY4" fmla="*/ 364331 h 464344"/>
                <a:gd name="connsiteX5" fmla="*/ 504825 w 983456"/>
                <a:gd name="connsiteY5" fmla="*/ 233362 h 464344"/>
                <a:gd name="connsiteX6" fmla="*/ 664369 w 983456"/>
                <a:gd name="connsiteY6" fmla="*/ 376237 h 464344"/>
                <a:gd name="connsiteX7" fmla="*/ 828675 w 983456"/>
                <a:gd name="connsiteY7" fmla="*/ 464344 h 464344"/>
                <a:gd name="connsiteX8" fmla="*/ 983456 w 983456"/>
                <a:gd name="connsiteY8" fmla="*/ 350044 h 464344"/>
                <a:gd name="connsiteX0" fmla="*/ 0 w 983456"/>
                <a:gd name="connsiteY0" fmla="*/ 0 h 464344"/>
                <a:gd name="connsiteX1" fmla="*/ 54769 w 983456"/>
                <a:gd name="connsiteY1" fmla="*/ 297656 h 464344"/>
                <a:gd name="connsiteX2" fmla="*/ 185737 w 983456"/>
                <a:gd name="connsiteY2" fmla="*/ 338137 h 464344"/>
                <a:gd name="connsiteX3" fmla="*/ 345281 w 983456"/>
                <a:gd name="connsiteY3" fmla="*/ 364331 h 464344"/>
                <a:gd name="connsiteX4" fmla="*/ 504825 w 983456"/>
                <a:gd name="connsiteY4" fmla="*/ 233362 h 464344"/>
                <a:gd name="connsiteX5" fmla="*/ 664369 w 983456"/>
                <a:gd name="connsiteY5" fmla="*/ 376237 h 464344"/>
                <a:gd name="connsiteX6" fmla="*/ 828675 w 983456"/>
                <a:gd name="connsiteY6" fmla="*/ 464344 h 464344"/>
                <a:gd name="connsiteX7" fmla="*/ 983456 w 983456"/>
                <a:gd name="connsiteY7" fmla="*/ 350044 h 464344"/>
                <a:gd name="connsiteX0" fmla="*/ 0 w 983456"/>
                <a:gd name="connsiteY0" fmla="*/ 0 h 387276"/>
                <a:gd name="connsiteX1" fmla="*/ 54769 w 983456"/>
                <a:gd name="connsiteY1" fmla="*/ 220588 h 387276"/>
                <a:gd name="connsiteX2" fmla="*/ 185737 w 983456"/>
                <a:gd name="connsiteY2" fmla="*/ 261069 h 387276"/>
                <a:gd name="connsiteX3" fmla="*/ 345281 w 983456"/>
                <a:gd name="connsiteY3" fmla="*/ 287263 h 387276"/>
                <a:gd name="connsiteX4" fmla="*/ 504825 w 983456"/>
                <a:gd name="connsiteY4" fmla="*/ 156294 h 387276"/>
                <a:gd name="connsiteX5" fmla="*/ 664369 w 983456"/>
                <a:gd name="connsiteY5" fmla="*/ 299169 h 387276"/>
                <a:gd name="connsiteX6" fmla="*/ 828675 w 983456"/>
                <a:gd name="connsiteY6" fmla="*/ 387276 h 387276"/>
                <a:gd name="connsiteX7" fmla="*/ 983456 w 983456"/>
                <a:gd name="connsiteY7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54769 w 983456"/>
                <a:gd name="connsiteY2" fmla="*/ 220588 h 387276"/>
                <a:gd name="connsiteX3" fmla="*/ 185737 w 983456"/>
                <a:gd name="connsiteY3" fmla="*/ 261069 h 387276"/>
                <a:gd name="connsiteX4" fmla="*/ 345281 w 983456"/>
                <a:gd name="connsiteY4" fmla="*/ 287263 h 387276"/>
                <a:gd name="connsiteX5" fmla="*/ 504825 w 983456"/>
                <a:gd name="connsiteY5" fmla="*/ 156294 h 387276"/>
                <a:gd name="connsiteX6" fmla="*/ 664369 w 983456"/>
                <a:gd name="connsiteY6" fmla="*/ 299169 h 387276"/>
                <a:gd name="connsiteX7" fmla="*/ 828675 w 983456"/>
                <a:gd name="connsiteY7" fmla="*/ 387276 h 387276"/>
                <a:gd name="connsiteX8" fmla="*/ 983456 w 983456"/>
                <a:gd name="connsiteY8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61017 w 983456"/>
                <a:gd name="connsiteY2" fmla="*/ 295573 h 387276"/>
                <a:gd name="connsiteX3" fmla="*/ 185737 w 983456"/>
                <a:gd name="connsiteY3" fmla="*/ 261069 h 387276"/>
                <a:gd name="connsiteX4" fmla="*/ 345281 w 983456"/>
                <a:gd name="connsiteY4" fmla="*/ 287263 h 387276"/>
                <a:gd name="connsiteX5" fmla="*/ 504825 w 983456"/>
                <a:gd name="connsiteY5" fmla="*/ 156294 h 387276"/>
                <a:gd name="connsiteX6" fmla="*/ 664369 w 983456"/>
                <a:gd name="connsiteY6" fmla="*/ 299169 h 387276"/>
                <a:gd name="connsiteX7" fmla="*/ 828675 w 983456"/>
                <a:gd name="connsiteY7" fmla="*/ 387276 h 387276"/>
                <a:gd name="connsiteX8" fmla="*/ 983456 w 983456"/>
                <a:gd name="connsiteY8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61017 w 983456"/>
                <a:gd name="connsiteY2" fmla="*/ 295573 h 387276"/>
                <a:gd name="connsiteX3" fmla="*/ 154494 w 983456"/>
                <a:gd name="connsiteY3" fmla="*/ 300645 h 387276"/>
                <a:gd name="connsiteX4" fmla="*/ 345281 w 983456"/>
                <a:gd name="connsiteY4" fmla="*/ 287263 h 387276"/>
                <a:gd name="connsiteX5" fmla="*/ 504825 w 983456"/>
                <a:gd name="connsiteY5" fmla="*/ 156294 h 387276"/>
                <a:gd name="connsiteX6" fmla="*/ 664369 w 983456"/>
                <a:gd name="connsiteY6" fmla="*/ 299169 h 387276"/>
                <a:gd name="connsiteX7" fmla="*/ 828675 w 983456"/>
                <a:gd name="connsiteY7" fmla="*/ 387276 h 387276"/>
                <a:gd name="connsiteX8" fmla="*/ 983456 w 983456"/>
                <a:gd name="connsiteY8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61017 w 983456"/>
                <a:gd name="connsiteY2" fmla="*/ 295573 h 387276"/>
                <a:gd name="connsiteX3" fmla="*/ 154494 w 983456"/>
                <a:gd name="connsiteY3" fmla="*/ 300645 h 387276"/>
                <a:gd name="connsiteX4" fmla="*/ 336949 w 983456"/>
                <a:gd name="connsiteY4" fmla="*/ 333087 h 387276"/>
                <a:gd name="connsiteX5" fmla="*/ 504825 w 983456"/>
                <a:gd name="connsiteY5" fmla="*/ 156294 h 387276"/>
                <a:gd name="connsiteX6" fmla="*/ 664369 w 983456"/>
                <a:gd name="connsiteY6" fmla="*/ 299169 h 387276"/>
                <a:gd name="connsiteX7" fmla="*/ 828675 w 983456"/>
                <a:gd name="connsiteY7" fmla="*/ 387276 h 387276"/>
                <a:gd name="connsiteX8" fmla="*/ 983456 w 983456"/>
                <a:gd name="connsiteY8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61017 w 983456"/>
                <a:gd name="connsiteY2" fmla="*/ 295573 h 387276"/>
                <a:gd name="connsiteX3" fmla="*/ 154494 w 983456"/>
                <a:gd name="connsiteY3" fmla="*/ 300645 h 387276"/>
                <a:gd name="connsiteX4" fmla="*/ 336949 w 983456"/>
                <a:gd name="connsiteY4" fmla="*/ 333087 h 387276"/>
                <a:gd name="connsiteX5" fmla="*/ 664369 w 983456"/>
                <a:gd name="connsiteY5" fmla="*/ 299169 h 387276"/>
                <a:gd name="connsiteX6" fmla="*/ 828675 w 983456"/>
                <a:gd name="connsiteY6" fmla="*/ 387276 h 387276"/>
                <a:gd name="connsiteX7" fmla="*/ 983456 w 983456"/>
                <a:gd name="connsiteY7" fmla="*/ 272976 h 387276"/>
                <a:gd name="connsiteX0" fmla="*/ 0 w 983456"/>
                <a:gd name="connsiteY0" fmla="*/ 0 h 387276"/>
                <a:gd name="connsiteX1" fmla="*/ 40524 w 983456"/>
                <a:gd name="connsiteY1" fmla="*/ 10894 h 387276"/>
                <a:gd name="connsiteX2" fmla="*/ 61017 w 983456"/>
                <a:gd name="connsiteY2" fmla="*/ 295573 h 387276"/>
                <a:gd name="connsiteX3" fmla="*/ 154494 w 983456"/>
                <a:gd name="connsiteY3" fmla="*/ 300645 h 387276"/>
                <a:gd name="connsiteX4" fmla="*/ 336949 w 983456"/>
                <a:gd name="connsiteY4" fmla="*/ 333087 h 387276"/>
                <a:gd name="connsiteX5" fmla="*/ 674784 w 983456"/>
                <a:gd name="connsiteY5" fmla="*/ 349159 h 387276"/>
                <a:gd name="connsiteX6" fmla="*/ 828675 w 983456"/>
                <a:gd name="connsiteY6" fmla="*/ 387276 h 387276"/>
                <a:gd name="connsiteX7" fmla="*/ 983456 w 983456"/>
                <a:gd name="connsiteY7" fmla="*/ 272976 h 387276"/>
                <a:gd name="connsiteX0" fmla="*/ 0 w 983456"/>
                <a:gd name="connsiteY0" fmla="*/ 0 h 349159"/>
                <a:gd name="connsiteX1" fmla="*/ 40524 w 983456"/>
                <a:gd name="connsiteY1" fmla="*/ 10894 h 349159"/>
                <a:gd name="connsiteX2" fmla="*/ 61017 w 983456"/>
                <a:gd name="connsiteY2" fmla="*/ 295573 h 349159"/>
                <a:gd name="connsiteX3" fmla="*/ 154494 w 983456"/>
                <a:gd name="connsiteY3" fmla="*/ 300645 h 349159"/>
                <a:gd name="connsiteX4" fmla="*/ 336949 w 983456"/>
                <a:gd name="connsiteY4" fmla="*/ 333087 h 349159"/>
                <a:gd name="connsiteX5" fmla="*/ 674784 w 983456"/>
                <a:gd name="connsiteY5" fmla="*/ 349159 h 349159"/>
                <a:gd name="connsiteX6" fmla="*/ 983456 w 983456"/>
                <a:gd name="connsiteY6" fmla="*/ 272976 h 349159"/>
                <a:gd name="connsiteX0" fmla="*/ 0 w 1000119"/>
                <a:gd name="connsiteY0" fmla="*/ 0 h 349159"/>
                <a:gd name="connsiteX1" fmla="*/ 40524 w 1000119"/>
                <a:gd name="connsiteY1" fmla="*/ 10894 h 349159"/>
                <a:gd name="connsiteX2" fmla="*/ 61017 w 1000119"/>
                <a:gd name="connsiteY2" fmla="*/ 295573 h 349159"/>
                <a:gd name="connsiteX3" fmla="*/ 154494 w 1000119"/>
                <a:gd name="connsiteY3" fmla="*/ 300645 h 349159"/>
                <a:gd name="connsiteX4" fmla="*/ 336949 w 1000119"/>
                <a:gd name="connsiteY4" fmla="*/ 333087 h 349159"/>
                <a:gd name="connsiteX5" fmla="*/ 674784 w 1000119"/>
                <a:gd name="connsiteY5" fmla="*/ 349159 h 349159"/>
                <a:gd name="connsiteX6" fmla="*/ 1000119 w 1000119"/>
                <a:gd name="connsiteY6" fmla="*/ 247981 h 349159"/>
                <a:gd name="connsiteX0" fmla="*/ 0 w 1000119"/>
                <a:gd name="connsiteY0" fmla="*/ 0 h 349159"/>
                <a:gd name="connsiteX1" fmla="*/ 40524 w 1000119"/>
                <a:gd name="connsiteY1" fmla="*/ 10894 h 349159"/>
                <a:gd name="connsiteX2" fmla="*/ 64827 w 1000119"/>
                <a:gd name="connsiteY2" fmla="*/ 206038 h 349159"/>
                <a:gd name="connsiteX3" fmla="*/ 154494 w 1000119"/>
                <a:gd name="connsiteY3" fmla="*/ 300645 h 349159"/>
                <a:gd name="connsiteX4" fmla="*/ 336949 w 1000119"/>
                <a:gd name="connsiteY4" fmla="*/ 333087 h 349159"/>
                <a:gd name="connsiteX5" fmla="*/ 674784 w 1000119"/>
                <a:gd name="connsiteY5" fmla="*/ 349159 h 349159"/>
                <a:gd name="connsiteX6" fmla="*/ 1000119 w 1000119"/>
                <a:gd name="connsiteY6" fmla="*/ 247981 h 349159"/>
                <a:gd name="connsiteX0" fmla="*/ 0 w 1000119"/>
                <a:gd name="connsiteY0" fmla="*/ 0 h 349159"/>
                <a:gd name="connsiteX1" fmla="*/ 40524 w 1000119"/>
                <a:gd name="connsiteY1" fmla="*/ 10894 h 349159"/>
                <a:gd name="connsiteX2" fmla="*/ 64827 w 1000119"/>
                <a:gd name="connsiteY2" fmla="*/ 206038 h 349159"/>
                <a:gd name="connsiteX3" fmla="*/ 160209 w 1000119"/>
                <a:gd name="connsiteY3" fmla="*/ 235875 h 349159"/>
                <a:gd name="connsiteX4" fmla="*/ 336949 w 1000119"/>
                <a:gd name="connsiteY4" fmla="*/ 333087 h 349159"/>
                <a:gd name="connsiteX5" fmla="*/ 674784 w 1000119"/>
                <a:gd name="connsiteY5" fmla="*/ 349159 h 349159"/>
                <a:gd name="connsiteX6" fmla="*/ 1000119 w 1000119"/>
                <a:gd name="connsiteY6" fmla="*/ 247981 h 349159"/>
                <a:gd name="connsiteX0" fmla="*/ 0 w 1000119"/>
                <a:gd name="connsiteY0" fmla="*/ 0 h 349159"/>
                <a:gd name="connsiteX1" fmla="*/ 40524 w 1000119"/>
                <a:gd name="connsiteY1" fmla="*/ 10894 h 349159"/>
                <a:gd name="connsiteX2" fmla="*/ 64827 w 1000119"/>
                <a:gd name="connsiteY2" fmla="*/ 206038 h 349159"/>
                <a:gd name="connsiteX3" fmla="*/ 160209 w 1000119"/>
                <a:gd name="connsiteY3" fmla="*/ 235875 h 349159"/>
                <a:gd name="connsiteX4" fmla="*/ 344569 w 1000119"/>
                <a:gd name="connsiteY4" fmla="*/ 333087 h 349159"/>
                <a:gd name="connsiteX5" fmla="*/ 674784 w 1000119"/>
                <a:gd name="connsiteY5" fmla="*/ 349159 h 349159"/>
                <a:gd name="connsiteX6" fmla="*/ 1000119 w 1000119"/>
                <a:gd name="connsiteY6" fmla="*/ 247981 h 349159"/>
                <a:gd name="connsiteX0" fmla="*/ 0 w 1000119"/>
                <a:gd name="connsiteY0" fmla="*/ 0 h 333087"/>
                <a:gd name="connsiteX1" fmla="*/ 40524 w 1000119"/>
                <a:gd name="connsiteY1" fmla="*/ 10894 h 333087"/>
                <a:gd name="connsiteX2" fmla="*/ 64827 w 1000119"/>
                <a:gd name="connsiteY2" fmla="*/ 206038 h 333087"/>
                <a:gd name="connsiteX3" fmla="*/ 160209 w 1000119"/>
                <a:gd name="connsiteY3" fmla="*/ 235875 h 333087"/>
                <a:gd name="connsiteX4" fmla="*/ 344569 w 1000119"/>
                <a:gd name="connsiteY4" fmla="*/ 333087 h 333087"/>
                <a:gd name="connsiteX5" fmla="*/ 672879 w 1000119"/>
                <a:gd name="connsiteY5" fmla="*/ 303439 h 333087"/>
                <a:gd name="connsiteX6" fmla="*/ 1000119 w 1000119"/>
                <a:gd name="connsiteY6" fmla="*/ 247981 h 333087"/>
                <a:gd name="connsiteX0" fmla="*/ 0 w 1000119"/>
                <a:gd name="connsiteY0" fmla="*/ 0 h 333087"/>
                <a:gd name="connsiteX1" fmla="*/ 40524 w 1000119"/>
                <a:gd name="connsiteY1" fmla="*/ 10894 h 333087"/>
                <a:gd name="connsiteX2" fmla="*/ 64827 w 1000119"/>
                <a:gd name="connsiteY2" fmla="*/ 206038 h 333087"/>
                <a:gd name="connsiteX3" fmla="*/ 160209 w 1000119"/>
                <a:gd name="connsiteY3" fmla="*/ 235875 h 333087"/>
                <a:gd name="connsiteX4" fmla="*/ 344569 w 1000119"/>
                <a:gd name="connsiteY4" fmla="*/ 333087 h 333087"/>
                <a:gd name="connsiteX5" fmla="*/ 672879 w 1000119"/>
                <a:gd name="connsiteY5" fmla="*/ 303439 h 333087"/>
                <a:gd name="connsiteX6" fmla="*/ 1000119 w 1000119"/>
                <a:gd name="connsiteY6" fmla="*/ 274651 h 333087"/>
                <a:gd name="connsiteX0" fmla="*/ 0 w 1000119"/>
                <a:gd name="connsiteY0" fmla="*/ 0 h 552962"/>
                <a:gd name="connsiteX1" fmla="*/ 40524 w 1000119"/>
                <a:gd name="connsiteY1" fmla="*/ 10894 h 552962"/>
                <a:gd name="connsiteX2" fmla="*/ 64827 w 1000119"/>
                <a:gd name="connsiteY2" fmla="*/ 206038 h 552962"/>
                <a:gd name="connsiteX3" fmla="*/ 160209 w 1000119"/>
                <a:gd name="connsiteY3" fmla="*/ 235875 h 552962"/>
                <a:gd name="connsiteX4" fmla="*/ 358529 w 1000119"/>
                <a:gd name="connsiteY4" fmla="*/ 552962 h 552962"/>
                <a:gd name="connsiteX5" fmla="*/ 672879 w 1000119"/>
                <a:gd name="connsiteY5" fmla="*/ 303439 h 552962"/>
                <a:gd name="connsiteX6" fmla="*/ 1000119 w 1000119"/>
                <a:gd name="connsiteY6" fmla="*/ 274651 h 552962"/>
                <a:gd name="connsiteX0" fmla="*/ 0 w 1000119"/>
                <a:gd name="connsiteY0" fmla="*/ 0 h 552962"/>
                <a:gd name="connsiteX1" fmla="*/ 40524 w 1000119"/>
                <a:gd name="connsiteY1" fmla="*/ 10894 h 552962"/>
                <a:gd name="connsiteX2" fmla="*/ 64827 w 1000119"/>
                <a:gd name="connsiteY2" fmla="*/ 206038 h 552962"/>
                <a:gd name="connsiteX3" fmla="*/ 163699 w 1000119"/>
                <a:gd name="connsiteY3" fmla="*/ 427829 h 552962"/>
                <a:gd name="connsiteX4" fmla="*/ 358529 w 1000119"/>
                <a:gd name="connsiteY4" fmla="*/ 552962 h 552962"/>
                <a:gd name="connsiteX5" fmla="*/ 672879 w 1000119"/>
                <a:gd name="connsiteY5" fmla="*/ 303439 h 552962"/>
                <a:gd name="connsiteX6" fmla="*/ 1000119 w 1000119"/>
                <a:gd name="connsiteY6" fmla="*/ 274651 h 552962"/>
                <a:gd name="connsiteX0" fmla="*/ 0 w 1000119"/>
                <a:gd name="connsiteY0" fmla="*/ 0 h 552962"/>
                <a:gd name="connsiteX1" fmla="*/ 40524 w 1000119"/>
                <a:gd name="connsiteY1" fmla="*/ 10894 h 552962"/>
                <a:gd name="connsiteX2" fmla="*/ 64827 w 1000119"/>
                <a:gd name="connsiteY2" fmla="*/ 206038 h 552962"/>
                <a:gd name="connsiteX3" fmla="*/ 163699 w 1000119"/>
                <a:gd name="connsiteY3" fmla="*/ 427829 h 552962"/>
                <a:gd name="connsiteX4" fmla="*/ 358529 w 1000119"/>
                <a:gd name="connsiteY4" fmla="*/ 552962 h 552962"/>
                <a:gd name="connsiteX5" fmla="*/ 676369 w 1000119"/>
                <a:gd name="connsiteY5" fmla="*/ 352300 h 552962"/>
                <a:gd name="connsiteX6" fmla="*/ 1000119 w 1000119"/>
                <a:gd name="connsiteY6" fmla="*/ 274651 h 552962"/>
                <a:gd name="connsiteX0" fmla="*/ 0 w 1000119"/>
                <a:gd name="connsiteY0" fmla="*/ 0 h 552962"/>
                <a:gd name="connsiteX1" fmla="*/ 40524 w 1000119"/>
                <a:gd name="connsiteY1" fmla="*/ 10894 h 552962"/>
                <a:gd name="connsiteX2" fmla="*/ 64827 w 1000119"/>
                <a:gd name="connsiteY2" fmla="*/ 206038 h 552962"/>
                <a:gd name="connsiteX3" fmla="*/ 163699 w 1000119"/>
                <a:gd name="connsiteY3" fmla="*/ 427829 h 552962"/>
                <a:gd name="connsiteX4" fmla="*/ 358529 w 1000119"/>
                <a:gd name="connsiteY4" fmla="*/ 552962 h 552962"/>
                <a:gd name="connsiteX5" fmla="*/ 676369 w 1000119"/>
                <a:gd name="connsiteY5" fmla="*/ 352300 h 552962"/>
                <a:gd name="connsiteX6" fmla="*/ 1000119 w 1000119"/>
                <a:gd name="connsiteY6" fmla="*/ 340962 h 552962"/>
                <a:gd name="connsiteX0" fmla="*/ 0 w 1000119"/>
                <a:gd name="connsiteY0" fmla="*/ 0 h 552962"/>
                <a:gd name="connsiteX1" fmla="*/ 38347 w 1000119"/>
                <a:gd name="connsiteY1" fmla="*/ 15248 h 552962"/>
                <a:gd name="connsiteX2" fmla="*/ 64827 w 1000119"/>
                <a:gd name="connsiteY2" fmla="*/ 206038 h 552962"/>
                <a:gd name="connsiteX3" fmla="*/ 163699 w 1000119"/>
                <a:gd name="connsiteY3" fmla="*/ 427829 h 552962"/>
                <a:gd name="connsiteX4" fmla="*/ 358529 w 1000119"/>
                <a:gd name="connsiteY4" fmla="*/ 552962 h 552962"/>
                <a:gd name="connsiteX5" fmla="*/ 676369 w 1000119"/>
                <a:gd name="connsiteY5" fmla="*/ 352300 h 552962"/>
                <a:gd name="connsiteX6" fmla="*/ 1000119 w 1000119"/>
                <a:gd name="connsiteY6" fmla="*/ 340962 h 552962"/>
                <a:gd name="connsiteX0" fmla="*/ 0 w 1000119"/>
                <a:gd name="connsiteY0" fmla="*/ 0 h 552962"/>
                <a:gd name="connsiteX1" fmla="*/ 38347 w 1000119"/>
                <a:gd name="connsiteY1" fmla="*/ 15248 h 552962"/>
                <a:gd name="connsiteX2" fmla="*/ 160621 w 1000119"/>
                <a:gd name="connsiteY2" fmla="*/ 271352 h 552962"/>
                <a:gd name="connsiteX3" fmla="*/ 163699 w 1000119"/>
                <a:gd name="connsiteY3" fmla="*/ 427829 h 552962"/>
                <a:gd name="connsiteX4" fmla="*/ 358529 w 1000119"/>
                <a:gd name="connsiteY4" fmla="*/ 552962 h 552962"/>
                <a:gd name="connsiteX5" fmla="*/ 676369 w 1000119"/>
                <a:gd name="connsiteY5" fmla="*/ 352300 h 552962"/>
                <a:gd name="connsiteX6" fmla="*/ 1000119 w 1000119"/>
                <a:gd name="connsiteY6" fmla="*/ 340962 h 552962"/>
                <a:gd name="connsiteX0" fmla="*/ 0 w 1000119"/>
                <a:gd name="connsiteY0" fmla="*/ 0 h 552962"/>
                <a:gd name="connsiteX1" fmla="*/ 38347 w 1000119"/>
                <a:gd name="connsiteY1" fmla="*/ 15248 h 552962"/>
                <a:gd name="connsiteX2" fmla="*/ 160621 w 1000119"/>
                <a:gd name="connsiteY2" fmla="*/ 271352 h 552962"/>
                <a:gd name="connsiteX3" fmla="*/ 296505 w 1000119"/>
                <a:gd name="connsiteY3" fmla="*/ 462663 h 552962"/>
                <a:gd name="connsiteX4" fmla="*/ 358529 w 1000119"/>
                <a:gd name="connsiteY4" fmla="*/ 552962 h 552962"/>
                <a:gd name="connsiteX5" fmla="*/ 676369 w 1000119"/>
                <a:gd name="connsiteY5" fmla="*/ 352300 h 552962"/>
                <a:gd name="connsiteX6" fmla="*/ 1000119 w 1000119"/>
                <a:gd name="connsiteY6" fmla="*/ 340962 h 552962"/>
                <a:gd name="connsiteX0" fmla="*/ 0 w 1000119"/>
                <a:gd name="connsiteY0" fmla="*/ 0 h 462663"/>
                <a:gd name="connsiteX1" fmla="*/ 38347 w 1000119"/>
                <a:gd name="connsiteY1" fmla="*/ 15248 h 462663"/>
                <a:gd name="connsiteX2" fmla="*/ 160621 w 1000119"/>
                <a:gd name="connsiteY2" fmla="*/ 271352 h 462663"/>
                <a:gd name="connsiteX3" fmla="*/ 296505 w 1000119"/>
                <a:gd name="connsiteY3" fmla="*/ 462663 h 462663"/>
                <a:gd name="connsiteX4" fmla="*/ 556649 w 1000119"/>
                <a:gd name="connsiteY4" fmla="*/ 296059 h 462663"/>
                <a:gd name="connsiteX5" fmla="*/ 676369 w 1000119"/>
                <a:gd name="connsiteY5" fmla="*/ 352300 h 462663"/>
                <a:gd name="connsiteX6" fmla="*/ 1000119 w 1000119"/>
                <a:gd name="connsiteY6" fmla="*/ 340962 h 462663"/>
                <a:gd name="connsiteX0" fmla="*/ 0 w 1000119"/>
                <a:gd name="connsiteY0" fmla="*/ 0 h 462663"/>
                <a:gd name="connsiteX1" fmla="*/ 38347 w 1000119"/>
                <a:gd name="connsiteY1" fmla="*/ 15248 h 462663"/>
                <a:gd name="connsiteX2" fmla="*/ 160621 w 1000119"/>
                <a:gd name="connsiteY2" fmla="*/ 271352 h 462663"/>
                <a:gd name="connsiteX3" fmla="*/ 296505 w 1000119"/>
                <a:gd name="connsiteY3" fmla="*/ 462663 h 462663"/>
                <a:gd name="connsiteX4" fmla="*/ 556649 w 1000119"/>
                <a:gd name="connsiteY4" fmla="*/ 296059 h 462663"/>
                <a:gd name="connsiteX5" fmla="*/ 769986 w 1000119"/>
                <a:gd name="connsiteY5" fmla="*/ 260860 h 462663"/>
                <a:gd name="connsiteX6" fmla="*/ 1000119 w 1000119"/>
                <a:gd name="connsiteY6" fmla="*/ 340962 h 462663"/>
                <a:gd name="connsiteX0" fmla="*/ 0 w 947867"/>
                <a:gd name="connsiteY0" fmla="*/ 0 h 462663"/>
                <a:gd name="connsiteX1" fmla="*/ 38347 w 947867"/>
                <a:gd name="connsiteY1" fmla="*/ 15248 h 462663"/>
                <a:gd name="connsiteX2" fmla="*/ 160621 w 947867"/>
                <a:gd name="connsiteY2" fmla="*/ 271352 h 462663"/>
                <a:gd name="connsiteX3" fmla="*/ 296505 w 947867"/>
                <a:gd name="connsiteY3" fmla="*/ 462663 h 462663"/>
                <a:gd name="connsiteX4" fmla="*/ 556649 w 947867"/>
                <a:gd name="connsiteY4" fmla="*/ 296059 h 462663"/>
                <a:gd name="connsiteX5" fmla="*/ 769986 w 947867"/>
                <a:gd name="connsiteY5" fmla="*/ 260860 h 462663"/>
                <a:gd name="connsiteX6" fmla="*/ 947867 w 947867"/>
                <a:gd name="connsiteY6" fmla="*/ 238637 h 46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867" h="462663">
                  <a:moveTo>
                    <a:pt x="0" y="0"/>
                  </a:moveTo>
                  <a:cubicBezTo>
                    <a:pt x="3788" y="12657"/>
                    <a:pt x="34559" y="2591"/>
                    <a:pt x="38347" y="15248"/>
                  </a:cubicBezTo>
                  <a:lnTo>
                    <a:pt x="160621" y="271352"/>
                  </a:lnTo>
                  <a:lnTo>
                    <a:pt x="296505" y="462663"/>
                  </a:lnTo>
                  <a:lnTo>
                    <a:pt x="556649" y="296059"/>
                  </a:lnTo>
                  <a:lnTo>
                    <a:pt x="769986" y="260860"/>
                  </a:lnTo>
                  <a:lnTo>
                    <a:pt x="947867" y="238637"/>
                  </a:lnTo>
                </a:path>
              </a:pathLst>
            </a:custGeom>
            <a:ln w="3175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65" name="Group 169"/>
            <p:cNvGrpSpPr/>
            <p:nvPr/>
          </p:nvGrpSpPr>
          <p:grpSpPr>
            <a:xfrm>
              <a:off x="6258371" y="3081793"/>
              <a:ext cx="49875" cy="86727"/>
              <a:chOff x="2321282" y="2068587"/>
              <a:chExt cx="55997" cy="151245"/>
            </a:xfrm>
          </p:grpSpPr>
          <p:cxnSp>
            <p:nvCxnSpPr>
              <p:cNvPr id="521" name="Straight Connector 520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2" name="Straight Connector 521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3" name="Straight Connector 522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6" name="Group 169"/>
            <p:cNvGrpSpPr/>
            <p:nvPr/>
          </p:nvGrpSpPr>
          <p:grpSpPr>
            <a:xfrm>
              <a:off x="6325769" y="3161402"/>
              <a:ext cx="49875" cy="86727"/>
              <a:chOff x="2321282" y="2068587"/>
              <a:chExt cx="55997" cy="151245"/>
            </a:xfrm>
          </p:grpSpPr>
          <p:cxnSp>
            <p:nvCxnSpPr>
              <p:cNvPr id="518" name="Straight Connector 517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9" name="Straight Connector 518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7" name="Group 169"/>
            <p:cNvGrpSpPr/>
            <p:nvPr/>
          </p:nvGrpSpPr>
          <p:grpSpPr>
            <a:xfrm>
              <a:off x="6325769" y="3122263"/>
              <a:ext cx="49875" cy="86727"/>
              <a:chOff x="2321282" y="2068587"/>
              <a:chExt cx="55997" cy="151245"/>
            </a:xfrm>
          </p:grpSpPr>
          <p:cxnSp>
            <p:nvCxnSpPr>
              <p:cNvPr id="515" name="Straight Connector 514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" name="Straight Connector 516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8" name="Group 149"/>
            <p:cNvGrpSpPr/>
            <p:nvPr/>
          </p:nvGrpSpPr>
          <p:grpSpPr>
            <a:xfrm>
              <a:off x="6544729" y="3597102"/>
              <a:ext cx="49875" cy="103042"/>
              <a:chOff x="2321282" y="2068581"/>
              <a:chExt cx="55997" cy="82702"/>
            </a:xfrm>
          </p:grpSpPr>
          <p:cxnSp>
            <p:nvCxnSpPr>
              <p:cNvPr id="513" name="Straight Connector 512"/>
              <p:cNvCxnSpPr/>
              <p:nvPr/>
            </p:nvCxnSpPr>
            <p:spPr>
              <a:xfrm>
                <a:off x="2345089" y="2068581"/>
                <a:ext cx="0" cy="8270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4" name="Straight Connector 513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9" name="Group 161"/>
            <p:cNvGrpSpPr/>
            <p:nvPr/>
          </p:nvGrpSpPr>
          <p:grpSpPr>
            <a:xfrm>
              <a:off x="6794746" y="4006657"/>
              <a:ext cx="49875" cy="34347"/>
              <a:chOff x="2321282" y="2073887"/>
              <a:chExt cx="55997" cy="105350"/>
            </a:xfrm>
          </p:grpSpPr>
          <p:cxnSp>
            <p:nvCxnSpPr>
              <p:cNvPr id="511" name="Straight Connector 510"/>
              <p:cNvCxnSpPr/>
              <p:nvPr/>
            </p:nvCxnSpPr>
            <p:spPr>
              <a:xfrm>
                <a:off x="2349279" y="2073888"/>
                <a:ext cx="0" cy="105349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2" name="Straight Connector 511"/>
              <p:cNvCxnSpPr/>
              <p:nvPr/>
            </p:nvCxnSpPr>
            <p:spPr>
              <a:xfrm>
                <a:off x="2321282" y="20738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70" name="Group 137"/>
            <p:cNvGrpSpPr/>
            <p:nvPr/>
          </p:nvGrpSpPr>
          <p:grpSpPr>
            <a:xfrm>
              <a:off x="6544729" y="3622671"/>
              <a:ext cx="49875" cy="137389"/>
              <a:chOff x="2321282" y="2167450"/>
              <a:chExt cx="55997" cy="52382"/>
            </a:xfrm>
          </p:grpSpPr>
          <p:cxnSp>
            <p:nvCxnSpPr>
              <p:cNvPr id="509" name="Straight Connector 508"/>
              <p:cNvCxnSpPr/>
              <p:nvPr/>
            </p:nvCxnSpPr>
            <p:spPr>
              <a:xfrm>
                <a:off x="2349279" y="2167450"/>
                <a:ext cx="0" cy="51778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0" name="Straight Connector 509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71" name="Group 169"/>
            <p:cNvGrpSpPr/>
            <p:nvPr/>
          </p:nvGrpSpPr>
          <p:grpSpPr>
            <a:xfrm>
              <a:off x="6258371" y="3141509"/>
              <a:ext cx="49875" cy="86727"/>
              <a:chOff x="2321282" y="2068587"/>
              <a:chExt cx="55997" cy="151245"/>
            </a:xfrm>
          </p:grpSpPr>
          <p:cxnSp>
            <p:nvCxnSpPr>
              <p:cNvPr id="506" name="Straight Connector 505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7" name="Straight Connector 506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8" name="Straight Connector 507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72" name="Group 141"/>
            <p:cNvGrpSpPr/>
            <p:nvPr/>
          </p:nvGrpSpPr>
          <p:grpSpPr>
            <a:xfrm>
              <a:off x="7969499" y="3527865"/>
              <a:ext cx="49875" cy="103042"/>
              <a:chOff x="2321282" y="2068587"/>
              <a:chExt cx="55997" cy="149503"/>
            </a:xfrm>
          </p:grpSpPr>
          <p:cxnSp>
            <p:nvCxnSpPr>
              <p:cNvPr id="504" name="Straight Connector 503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Straight Connector 504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3" name="Oval 472"/>
            <p:cNvSpPr/>
            <p:nvPr/>
          </p:nvSpPr>
          <p:spPr>
            <a:xfrm>
              <a:off x="6318128" y="3133327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" name="Oval 187"/>
            <p:cNvSpPr/>
            <p:nvPr/>
          </p:nvSpPr>
          <p:spPr>
            <a:xfrm>
              <a:off x="6250730" y="3116077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" name="Oval 190"/>
            <p:cNvSpPr/>
            <p:nvPr/>
          </p:nvSpPr>
          <p:spPr>
            <a:xfrm>
              <a:off x="6537088" y="3647117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6" name="Oval 475"/>
            <p:cNvSpPr/>
            <p:nvPr/>
          </p:nvSpPr>
          <p:spPr>
            <a:xfrm>
              <a:off x="6787105" y="4021946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7" name="Oval 476"/>
            <p:cNvSpPr/>
            <p:nvPr/>
          </p:nvSpPr>
          <p:spPr>
            <a:xfrm>
              <a:off x="7244855" y="4066303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8" name="Oval 477"/>
            <p:cNvSpPr/>
            <p:nvPr/>
          </p:nvSpPr>
          <p:spPr>
            <a:xfrm>
              <a:off x="6250730" y="3131421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Oval 478"/>
            <p:cNvSpPr/>
            <p:nvPr/>
          </p:nvSpPr>
          <p:spPr>
            <a:xfrm>
              <a:off x="6318128" y="3169285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" name="Oval 479"/>
            <p:cNvSpPr/>
            <p:nvPr/>
          </p:nvSpPr>
          <p:spPr>
            <a:xfrm>
              <a:off x="6537088" y="3628972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Oval 480"/>
            <p:cNvSpPr/>
            <p:nvPr/>
          </p:nvSpPr>
          <p:spPr>
            <a:xfrm>
              <a:off x="6787105" y="4003833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Oval 481"/>
            <p:cNvSpPr/>
            <p:nvPr/>
          </p:nvSpPr>
          <p:spPr>
            <a:xfrm>
              <a:off x="7961858" y="3585036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3" name="Oval 482"/>
            <p:cNvSpPr/>
            <p:nvPr/>
          </p:nvSpPr>
          <p:spPr>
            <a:xfrm>
              <a:off x="7961858" y="4263971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84" name="Group 149"/>
            <p:cNvGrpSpPr/>
            <p:nvPr/>
          </p:nvGrpSpPr>
          <p:grpSpPr>
            <a:xfrm>
              <a:off x="7252496" y="3602284"/>
              <a:ext cx="49875" cy="82433"/>
              <a:chOff x="2321282" y="2068587"/>
              <a:chExt cx="55997" cy="37216"/>
            </a:xfrm>
          </p:grpSpPr>
          <p:cxnSp>
            <p:nvCxnSpPr>
              <p:cNvPr id="502" name="Straight Connector 501"/>
              <p:cNvCxnSpPr/>
              <p:nvPr/>
            </p:nvCxnSpPr>
            <p:spPr>
              <a:xfrm>
                <a:off x="2349279" y="2068587"/>
                <a:ext cx="0" cy="3721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5" name="Oval 484"/>
            <p:cNvSpPr/>
            <p:nvPr/>
          </p:nvSpPr>
          <p:spPr>
            <a:xfrm>
              <a:off x="7244855" y="3688486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7136545" y="3353341"/>
              <a:ext cx="25199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7528578" y="3326745"/>
              <a:ext cx="25199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cs typeface="Arial" panose="020B0604020202020204" pitchFamily="34" charset="0"/>
                </a:rPr>
                <a:t>*</a:t>
              </a:r>
            </a:p>
          </p:txBody>
        </p:sp>
        <p:grpSp>
          <p:nvGrpSpPr>
            <p:cNvPr id="491" name="Group 137"/>
            <p:cNvGrpSpPr/>
            <p:nvPr/>
          </p:nvGrpSpPr>
          <p:grpSpPr>
            <a:xfrm>
              <a:off x="7645684" y="4163259"/>
              <a:ext cx="49875" cy="123650"/>
              <a:chOff x="2321282" y="2140486"/>
              <a:chExt cx="55997" cy="79346"/>
            </a:xfrm>
          </p:grpSpPr>
          <p:cxnSp>
            <p:nvCxnSpPr>
              <p:cNvPr id="500" name="Straight Connector 499"/>
              <p:cNvCxnSpPr/>
              <p:nvPr/>
            </p:nvCxnSpPr>
            <p:spPr>
              <a:xfrm>
                <a:off x="2349279" y="2140486"/>
                <a:ext cx="0" cy="77667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/>
              <p:cNvCxnSpPr/>
              <p:nvPr/>
            </p:nvCxnSpPr>
            <p:spPr>
              <a:xfrm>
                <a:off x="2321282" y="2219832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2" name="Group 141"/>
            <p:cNvGrpSpPr/>
            <p:nvPr/>
          </p:nvGrpSpPr>
          <p:grpSpPr>
            <a:xfrm>
              <a:off x="7645684" y="3561096"/>
              <a:ext cx="49875" cy="103042"/>
              <a:chOff x="2321282" y="2068587"/>
              <a:chExt cx="55997" cy="149503"/>
            </a:xfrm>
          </p:grpSpPr>
          <p:cxnSp>
            <p:nvCxnSpPr>
              <p:cNvPr id="498" name="Straight Connector 497"/>
              <p:cNvCxnSpPr/>
              <p:nvPr/>
            </p:nvCxnSpPr>
            <p:spPr>
              <a:xfrm>
                <a:off x="2349280" y="2068587"/>
                <a:ext cx="0" cy="1495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9" name="Straight Connector 498"/>
              <p:cNvCxnSpPr/>
              <p:nvPr/>
            </p:nvCxnSpPr>
            <p:spPr>
              <a:xfrm>
                <a:off x="2321282" y="2068587"/>
                <a:ext cx="559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3" name="Oval 492"/>
            <p:cNvSpPr/>
            <p:nvPr/>
          </p:nvSpPr>
          <p:spPr>
            <a:xfrm>
              <a:off x="7638043" y="3618267"/>
              <a:ext cx="65155" cy="69381"/>
            </a:xfrm>
            <a:prstGeom prst="ellipse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4" name="Oval 493"/>
            <p:cNvSpPr/>
            <p:nvPr/>
          </p:nvSpPr>
          <p:spPr>
            <a:xfrm>
              <a:off x="7638043" y="4093642"/>
              <a:ext cx="65155" cy="69381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" name="TextBox 494"/>
            <p:cNvSpPr txBox="1"/>
            <p:nvPr/>
          </p:nvSpPr>
          <p:spPr>
            <a:xfrm>
              <a:off x="7854389" y="3261945"/>
              <a:ext cx="25199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cs typeface="Arial" panose="020B0604020202020204" pitchFamily="34" charset="0"/>
                </a:rPr>
                <a:t>*</a:t>
              </a:r>
            </a:p>
          </p:txBody>
        </p:sp>
        <p:cxnSp>
          <p:nvCxnSpPr>
            <p:cNvPr id="496" name="Straight Connector 495"/>
            <p:cNvCxnSpPr/>
            <p:nvPr/>
          </p:nvCxnSpPr>
          <p:spPr>
            <a:xfrm rot="16200000">
              <a:off x="7599272" y="4537210"/>
              <a:ext cx="52069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497" name="TextBox 496"/>
            <p:cNvSpPr txBox="1"/>
            <p:nvPr/>
          </p:nvSpPr>
          <p:spPr>
            <a:xfrm>
              <a:off x="7460911" y="45321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prstClr val="black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20</a:t>
              </a:r>
            </a:p>
          </p:txBody>
        </p:sp>
      </p:grpSp>
      <p:sp>
        <p:nvSpPr>
          <p:cNvPr id="530" name="TextBox 529"/>
          <p:cNvSpPr txBox="1"/>
          <p:nvPr/>
        </p:nvSpPr>
        <p:spPr>
          <a:xfrm>
            <a:off x="0" y="1029661"/>
            <a:ext cx="29365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00B050"/>
                </a:solidFill>
              </a:rPr>
              <a:t>Sensory neuron GCH1 KO: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2325962" y="2511987"/>
            <a:ext cx="2620774" cy="2860329"/>
            <a:chOff x="2620928" y="2266181"/>
            <a:chExt cx="2620774" cy="2860329"/>
          </a:xfrm>
        </p:grpSpPr>
        <p:sp>
          <p:nvSpPr>
            <p:cNvPr id="160" name="TextBox 159"/>
            <p:cNvSpPr txBox="1"/>
            <p:nvPr/>
          </p:nvSpPr>
          <p:spPr>
            <a:xfrm>
              <a:off x="2620928" y="2266181"/>
              <a:ext cx="20445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Mechanical allodynia:</a:t>
              </a: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2632723" y="2869672"/>
              <a:ext cx="2608979" cy="2256838"/>
              <a:chOff x="2632723" y="2869672"/>
              <a:chExt cx="2608979" cy="2256838"/>
            </a:xfrm>
          </p:grpSpPr>
          <p:grpSp>
            <p:nvGrpSpPr>
              <p:cNvPr id="279" name="Group 278"/>
              <p:cNvGrpSpPr/>
              <p:nvPr/>
            </p:nvGrpSpPr>
            <p:grpSpPr>
              <a:xfrm>
                <a:off x="2632723" y="2869672"/>
                <a:ext cx="2565219" cy="2256838"/>
                <a:chOff x="9388358" y="4054094"/>
                <a:chExt cx="1437562" cy="1181969"/>
              </a:xfrm>
            </p:grpSpPr>
            <p:grpSp>
              <p:nvGrpSpPr>
                <p:cNvPr id="280" name="Group 137"/>
                <p:cNvGrpSpPr/>
                <p:nvPr/>
              </p:nvGrpSpPr>
              <p:grpSpPr>
                <a:xfrm>
                  <a:off x="10762925" y="4686312"/>
                  <a:ext cx="27833" cy="110335"/>
                  <a:chOff x="2321282" y="2140486"/>
                  <a:chExt cx="55997" cy="79346"/>
                </a:xfrm>
              </p:grpSpPr>
              <p:cxnSp>
                <p:nvCxnSpPr>
                  <p:cNvPr id="362" name="Straight Connector 361"/>
                  <p:cNvCxnSpPr/>
                  <p:nvPr/>
                </p:nvCxnSpPr>
                <p:spPr>
                  <a:xfrm>
                    <a:off x="2349279" y="2140486"/>
                    <a:ext cx="0" cy="7766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Straight Connector 362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1" name="Group 137"/>
                <p:cNvGrpSpPr/>
                <p:nvPr/>
              </p:nvGrpSpPr>
              <p:grpSpPr>
                <a:xfrm>
                  <a:off x="10105173" y="4765359"/>
                  <a:ext cx="27833" cy="85339"/>
                  <a:chOff x="2321282" y="2158462"/>
                  <a:chExt cx="55997" cy="61370"/>
                </a:xfrm>
              </p:grpSpPr>
              <p:cxnSp>
                <p:nvCxnSpPr>
                  <p:cNvPr id="360" name="Straight Connector 359"/>
                  <p:cNvCxnSpPr/>
                  <p:nvPr/>
                </p:nvCxnSpPr>
                <p:spPr>
                  <a:xfrm>
                    <a:off x="2349279" y="2158462"/>
                    <a:ext cx="0" cy="59545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Straight Connector 360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2" name="Group 137"/>
                <p:cNvGrpSpPr/>
                <p:nvPr/>
              </p:nvGrpSpPr>
              <p:grpSpPr>
                <a:xfrm>
                  <a:off x="10434647" y="4675363"/>
                  <a:ext cx="27833" cy="90000"/>
                  <a:chOff x="2321282" y="2140486"/>
                  <a:chExt cx="55997" cy="79346"/>
                </a:xfrm>
              </p:grpSpPr>
              <p:cxnSp>
                <p:nvCxnSpPr>
                  <p:cNvPr id="358" name="Straight Connector 357"/>
                  <p:cNvCxnSpPr/>
                  <p:nvPr/>
                </p:nvCxnSpPr>
                <p:spPr>
                  <a:xfrm>
                    <a:off x="2349279" y="2140486"/>
                    <a:ext cx="0" cy="7766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Straight Connector 358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3" name="Group 282"/>
                <p:cNvGrpSpPr/>
                <p:nvPr/>
              </p:nvGrpSpPr>
              <p:grpSpPr>
                <a:xfrm>
                  <a:off x="9827349" y="4452477"/>
                  <a:ext cx="27833" cy="64897"/>
                  <a:chOff x="-251025" y="2864078"/>
                  <a:chExt cx="27833" cy="64897"/>
                </a:xfrm>
              </p:grpSpPr>
              <p:grpSp>
                <p:nvGrpSpPr>
                  <p:cNvPr id="354" name="Group 132"/>
                  <p:cNvGrpSpPr/>
                  <p:nvPr/>
                </p:nvGrpSpPr>
                <p:grpSpPr>
                  <a:xfrm>
                    <a:off x="-251025" y="2864078"/>
                    <a:ext cx="27833" cy="64800"/>
                    <a:chOff x="2321282" y="2068586"/>
                    <a:chExt cx="55997" cy="42872"/>
                  </a:xfrm>
                </p:grpSpPr>
                <p:cxnSp>
                  <p:nvCxnSpPr>
                    <p:cNvPr id="356" name="Straight Connector 355"/>
                    <p:cNvCxnSpPr/>
                    <p:nvPr/>
                  </p:nvCxnSpPr>
                  <p:spPr>
                    <a:xfrm>
                      <a:off x="2349279" y="2068586"/>
                      <a:ext cx="0" cy="42872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7" name="Straight Connector 356"/>
                    <p:cNvCxnSpPr/>
                    <p:nvPr/>
                  </p:nvCxnSpPr>
                  <p:spPr>
                    <a:xfrm>
                      <a:off x="2321282" y="2068587"/>
                      <a:ext cx="55997" cy="0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olid"/>
                    </a:ln>
                    <a:effectLst/>
                  </p:spPr>
                </p:cxnSp>
              </p:grpSp>
              <p:cxnSp>
                <p:nvCxnSpPr>
                  <p:cNvPr id="355" name="Straight Connector 354"/>
                  <p:cNvCxnSpPr/>
                  <p:nvPr/>
                </p:nvCxnSpPr>
                <p:spPr>
                  <a:xfrm>
                    <a:off x="-251025" y="2928975"/>
                    <a:ext cx="27833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4" name="Freeform 283"/>
                <p:cNvSpPr/>
                <p:nvPr/>
              </p:nvSpPr>
              <p:spPr>
                <a:xfrm>
                  <a:off x="9773044" y="4148628"/>
                  <a:ext cx="1006546" cy="619057"/>
                </a:xfrm>
                <a:custGeom>
                  <a:avLst/>
                  <a:gdLst>
                    <a:gd name="connsiteX0" fmla="*/ 0 w 983456"/>
                    <a:gd name="connsiteY0" fmla="*/ 30957 h 721519"/>
                    <a:gd name="connsiteX1" fmla="*/ 40481 w 983456"/>
                    <a:gd name="connsiteY1" fmla="*/ 0 h 721519"/>
                    <a:gd name="connsiteX2" fmla="*/ 57150 w 983456"/>
                    <a:gd name="connsiteY2" fmla="*/ 321469 h 721519"/>
                    <a:gd name="connsiteX3" fmla="*/ 100012 w 983456"/>
                    <a:gd name="connsiteY3" fmla="*/ 711994 h 721519"/>
                    <a:gd name="connsiteX4" fmla="*/ 188118 w 983456"/>
                    <a:gd name="connsiteY4" fmla="*/ 721519 h 721519"/>
                    <a:gd name="connsiteX5" fmla="*/ 347662 w 983456"/>
                    <a:gd name="connsiteY5" fmla="*/ 602457 h 721519"/>
                    <a:gd name="connsiteX6" fmla="*/ 509587 w 983456"/>
                    <a:gd name="connsiteY6" fmla="*/ 597694 h 721519"/>
                    <a:gd name="connsiteX7" fmla="*/ 669131 w 983456"/>
                    <a:gd name="connsiteY7" fmla="*/ 647700 h 721519"/>
                    <a:gd name="connsiteX8" fmla="*/ 831056 w 983456"/>
                    <a:gd name="connsiteY8" fmla="*/ 678657 h 721519"/>
                    <a:gd name="connsiteX9" fmla="*/ 983456 w 983456"/>
                    <a:gd name="connsiteY9" fmla="*/ 666750 h 721519"/>
                    <a:gd name="connsiteX10" fmla="*/ 983456 w 983456"/>
                    <a:gd name="connsiteY10" fmla="*/ 666750 h 721519"/>
                    <a:gd name="connsiteX11" fmla="*/ 983456 w 983456"/>
                    <a:gd name="connsiteY11" fmla="*/ 666750 h 721519"/>
                    <a:gd name="connsiteX0" fmla="*/ 0 w 983456"/>
                    <a:gd name="connsiteY0" fmla="*/ 126771 h 721519"/>
                    <a:gd name="connsiteX1" fmla="*/ 40481 w 983456"/>
                    <a:gd name="connsiteY1" fmla="*/ 0 h 721519"/>
                    <a:gd name="connsiteX2" fmla="*/ 57150 w 983456"/>
                    <a:gd name="connsiteY2" fmla="*/ 321469 h 721519"/>
                    <a:gd name="connsiteX3" fmla="*/ 100012 w 983456"/>
                    <a:gd name="connsiteY3" fmla="*/ 711994 h 721519"/>
                    <a:gd name="connsiteX4" fmla="*/ 188118 w 983456"/>
                    <a:gd name="connsiteY4" fmla="*/ 721519 h 721519"/>
                    <a:gd name="connsiteX5" fmla="*/ 347662 w 983456"/>
                    <a:gd name="connsiteY5" fmla="*/ 602457 h 721519"/>
                    <a:gd name="connsiteX6" fmla="*/ 509587 w 983456"/>
                    <a:gd name="connsiteY6" fmla="*/ 597694 h 721519"/>
                    <a:gd name="connsiteX7" fmla="*/ 669131 w 983456"/>
                    <a:gd name="connsiteY7" fmla="*/ 647700 h 721519"/>
                    <a:gd name="connsiteX8" fmla="*/ 831056 w 983456"/>
                    <a:gd name="connsiteY8" fmla="*/ 678657 h 721519"/>
                    <a:gd name="connsiteX9" fmla="*/ 983456 w 983456"/>
                    <a:gd name="connsiteY9" fmla="*/ 666750 h 721519"/>
                    <a:gd name="connsiteX10" fmla="*/ 983456 w 983456"/>
                    <a:gd name="connsiteY10" fmla="*/ 666750 h 721519"/>
                    <a:gd name="connsiteX11" fmla="*/ 983456 w 983456"/>
                    <a:gd name="connsiteY11" fmla="*/ 666750 h 721519"/>
                    <a:gd name="connsiteX0" fmla="*/ 0 w 983456"/>
                    <a:gd name="connsiteY0" fmla="*/ 1796 h 596544"/>
                    <a:gd name="connsiteX1" fmla="*/ 44646 w 983456"/>
                    <a:gd name="connsiteY1" fmla="*/ 0 h 596544"/>
                    <a:gd name="connsiteX2" fmla="*/ 57150 w 983456"/>
                    <a:gd name="connsiteY2" fmla="*/ 196494 h 596544"/>
                    <a:gd name="connsiteX3" fmla="*/ 100012 w 983456"/>
                    <a:gd name="connsiteY3" fmla="*/ 587019 h 596544"/>
                    <a:gd name="connsiteX4" fmla="*/ 188118 w 983456"/>
                    <a:gd name="connsiteY4" fmla="*/ 596544 h 596544"/>
                    <a:gd name="connsiteX5" fmla="*/ 347662 w 983456"/>
                    <a:gd name="connsiteY5" fmla="*/ 477482 h 596544"/>
                    <a:gd name="connsiteX6" fmla="*/ 509587 w 983456"/>
                    <a:gd name="connsiteY6" fmla="*/ 472719 h 596544"/>
                    <a:gd name="connsiteX7" fmla="*/ 669131 w 983456"/>
                    <a:gd name="connsiteY7" fmla="*/ 522725 h 596544"/>
                    <a:gd name="connsiteX8" fmla="*/ 831056 w 983456"/>
                    <a:gd name="connsiteY8" fmla="*/ 553682 h 596544"/>
                    <a:gd name="connsiteX9" fmla="*/ 983456 w 983456"/>
                    <a:gd name="connsiteY9" fmla="*/ 541775 h 596544"/>
                    <a:gd name="connsiteX10" fmla="*/ 983456 w 983456"/>
                    <a:gd name="connsiteY10" fmla="*/ 541775 h 596544"/>
                    <a:gd name="connsiteX11" fmla="*/ 983456 w 983456"/>
                    <a:gd name="connsiteY11" fmla="*/ 541775 h 596544"/>
                    <a:gd name="connsiteX0" fmla="*/ 0 w 983456"/>
                    <a:gd name="connsiteY0" fmla="*/ 1796 h 596544"/>
                    <a:gd name="connsiteX1" fmla="*/ 44646 w 983456"/>
                    <a:gd name="connsiteY1" fmla="*/ 0 h 596544"/>
                    <a:gd name="connsiteX2" fmla="*/ 65481 w 983456"/>
                    <a:gd name="connsiteY2" fmla="*/ 269396 h 596544"/>
                    <a:gd name="connsiteX3" fmla="*/ 100012 w 983456"/>
                    <a:gd name="connsiteY3" fmla="*/ 587019 h 596544"/>
                    <a:gd name="connsiteX4" fmla="*/ 188118 w 983456"/>
                    <a:gd name="connsiteY4" fmla="*/ 596544 h 596544"/>
                    <a:gd name="connsiteX5" fmla="*/ 347662 w 983456"/>
                    <a:gd name="connsiteY5" fmla="*/ 477482 h 596544"/>
                    <a:gd name="connsiteX6" fmla="*/ 509587 w 983456"/>
                    <a:gd name="connsiteY6" fmla="*/ 472719 h 596544"/>
                    <a:gd name="connsiteX7" fmla="*/ 669131 w 983456"/>
                    <a:gd name="connsiteY7" fmla="*/ 522725 h 596544"/>
                    <a:gd name="connsiteX8" fmla="*/ 831056 w 983456"/>
                    <a:gd name="connsiteY8" fmla="*/ 553682 h 596544"/>
                    <a:gd name="connsiteX9" fmla="*/ 983456 w 983456"/>
                    <a:gd name="connsiteY9" fmla="*/ 541775 h 596544"/>
                    <a:gd name="connsiteX10" fmla="*/ 983456 w 983456"/>
                    <a:gd name="connsiteY10" fmla="*/ 541775 h 596544"/>
                    <a:gd name="connsiteX11" fmla="*/ 983456 w 983456"/>
                    <a:gd name="connsiteY11" fmla="*/ 541775 h 596544"/>
                    <a:gd name="connsiteX0" fmla="*/ 0 w 983456"/>
                    <a:gd name="connsiteY0" fmla="*/ 1796 h 596544"/>
                    <a:gd name="connsiteX1" fmla="*/ 44646 w 983456"/>
                    <a:gd name="connsiteY1" fmla="*/ 0 h 596544"/>
                    <a:gd name="connsiteX2" fmla="*/ 65481 w 983456"/>
                    <a:gd name="connsiteY2" fmla="*/ 269396 h 596544"/>
                    <a:gd name="connsiteX3" fmla="*/ 188118 w 983456"/>
                    <a:gd name="connsiteY3" fmla="*/ 596544 h 596544"/>
                    <a:gd name="connsiteX4" fmla="*/ 347662 w 983456"/>
                    <a:gd name="connsiteY4" fmla="*/ 477482 h 596544"/>
                    <a:gd name="connsiteX5" fmla="*/ 509587 w 983456"/>
                    <a:gd name="connsiteY5" fmla="*/ 472719 h 596544"/>
                    <a:gd name="connsiteX6" fmla="*/ 669131 w 983456"/>
                    <a:gd name="connsiteY6" fmla="*/ 522725 h 596544"/>
                    <a:gd name="connsiteX7" fmla="*/ 831056 w 983456"/>
                    <a:gd name="connsiteY7" fmla="*/ 553682 h 596544"/>
                    <a:gd name="connsiteX8" fmla="*/ 983456 w 983456"/>
                    <a:gd name="connsiteY8" fmla="*/ 541775 h 596544"/>
                    <a:gd name="connsiteX9" fmla="*/ 983456 w 983456"/>
                    <a:gd name="connsiteY9" fmla="*/ 541775 h 596544"/>
                    <a:gd name="connsiteX10" fmla="*/ 983456 w 983456"/>
                    <a:gd name="connsiteY10" fmla="*/ 541775 h 596544"/>
                    <a:gd name="connsiteX0" fmla="*/ 0 w 983456"/>
                    <a:gd name="connsiteY0" fmla="*/ 1796 h 611124"/>
                    <a:gd name="connsiteX1" fmla="*/ 44646 w 983456"/>
                    <a:gd name="connsiteY1" fmla="*/ 0 h 611124"/>
                    <a:gd name="connsiteX2" fmla="*/ 65481 w 983456"/>
                    <a:gd name="connsiteY2" fmla="*/ 269396 h 611124"/>
                    <a:gd name="connsiteX3" fmla="*/ 156875 w 983456"/>
                    <a:gd name="connsiteY3" fmla="*/ 611124 h 611124"/>
                    <a:gd name="connsiteX4" fmla="*/ 347662 w 983456"/>
                    <a:gd name="connsiteY4" fmla="*/ 477482 h 611124"/>
                    <a:gd name="connsiteX5" fmla="*/ 509587 w 983456"/>
                    <a:gd name="connsiteY5" fmla="*/ 472719 h 611124"/>
                    <a:gd name="connsiteX6" fmla="*/ 669131 w 983456"/>
                    <a:gd name="connsiteY6" fmla="*/ 522725 h 611124"/>
                    <a:gd name="connsiteX7" fmla="*/ 831056 w 983456"/>
                    <a:gd name="connsiteY7" fmla="*/ 553682 h 611124"/>
                    <a:gd name="connsiteX8" fmla="*/ 983456 w 983456"/>
                    <a:gd name="connsiteY8" fmla="*/ 541775 h 611124"/>
                    <a:gd name="connsiteX9" fmla="*/ 983456 w 983456"/>
                    <a:gd name="connsiteY9" fmla="*/ 541775 h 611124"/>
                    <a:gd name="connsiteX10" fmla="*/ 983456 w 983456"/>
                    <a:gd name="connsiteY10" fmla="*/ 541775 h 611124"/>
                    <a:gd name="connsiteX0" fmla="*/ 0 w 983456"/>
                    <a:gd name="connsiteY0" fmla="*/ 1796 h 611124"/>
                    <a:gd name="connsiteX1" fmla="*/ 44646 w 983456"/>
                    <a:gd name="connsiteY1" fmla="*/ 0 h 611124"/>
                    <a:gd name="connsiteX2" fmla="*/ 65481 w 983456"/>
                    <a:gd name="connsiteY2" fmla="*/ 269396 h 611124"/>
                    <a:gd name="connsiteX3" fmla="*/ 156875 w 983456"/>
                    <a:gd name="connsiteY3" fmla="*/ 611124 h 611124"/>
                    <a:gd name="connsiteX4" fmla="*/ 509587 w 983456"/>
                    <a:gd name="connsiteY4" fmla="*/ 472719 h 611124"/>
                    <a:gd name="connsiteX5" fmla="*/ 669131 w 983456"/>
                    <a:gd name="connsiteY5" fmla="*/ 522725 h 611124"/>
                    <a:gd name="connsiteX6" fmla="*/ 831056 w 983456"/>
                    <a:gd name="connsiteY6" fmla="*/ 553682 h 611124"/>
                    <a:gd name="connsiteX7" fmla="*/ 983456 w 983456"/>
                    <a:gd name="connsiteY7" fmla="*/ 541775 h 611124"/>
                    <a:gd name="connsiteX8" fmla="*/ 983456 w 983456"/>
                    <a:gd name="connsiteY8" fmla="*/ 541775 h 611124"/>
                    <a:gd name="connsiteX9" fmla="*/ 983456 w 983456"/>
                    <a:gd name="connsiteY9" fmla="*/ 541775 h 611124"/>
                    <a:gd name="connsiteX0" fmla="*/ 0 w 983456"/>
                    <a:gd name="connsiteY0" fmla="*/ 1796 h 624772"/>
                    <a:gd name="connsiteX1" fmla="*/ 44646 w 983456"/>
                    <a:gd name="connsiteY1" fmla="*/ 0 h 624772"/>
                    <a:gd name="connsiteX2" fmla="*/ 65481 w 983456"/>
                    <a:gd name="connsiteY2" fmla="*/ 269396 h 624772"/>
                    <a:gd name="connsiteX3" fmla="*/ 156875 w 983456"/>
                    <a:gd name="connsiteY3" fmla="*/ 611124 h 624772"/>
                    <a:gd name="connsiteX4" fmla="*/ 345036 w 983456"/>
                    <a:gd name="connsiteY4" fmla="*/ 624772 h 624772"/>
                    <a:gd name="connsiteX5" fmla="*/ 669131 w 983456"/>
                    <a:gd name="connsiteY5" fmla="*/ 522725 h 624772"/>
                    <a:gd name="connsiteX6" fmla="*/ 831056 w 983456"/>
                    <a:gd name="connsiteY6" fmla="*/ 553682 h 624772"/>
                    <a:gd name="connsiteX7" fmla="*/ 983456 w 983456"/>
                    <a:gd name="connsiteY7" fmla="*/ 541775 h 624772"/>
                    <a:gd name="connsiteX8" fmla="*/ 983456 w 983456"/>
                    <a:gd name="connsiteY8" fmla="*/ 541775 h 624772"/>
                    <a:gd name="connsiteX9" fmla="*/ 983456 w 983456"/>
                    <a:gd name="connsiteY9" fmla="*/ 541775 h 624772"/>
                    <a:gd name="connsiteX0" fmla="*/ 0 w 983456"/>
                    <a:gd name="connsiteY0" fmla="*/ 1796 h 624772"/>
                    <a:gd name="connsiteX1" fmla="*/ 44646 w 983456"/>
                    <a:gd name="connsiteY1" fmla="*/ 0 h 624772"/>
                    <a:gd name="connsiteX2" fmla="*/ 65481 w 983456"/>
                    <a:gd name="connsiteY2" fmla="*/ 269396 h 624772"/>
                    <a:gd name="connsiteX3" fmla="*/ 156875 w 983456"/>
                    <a:gd name="connsiteY3" fmla="*/ 611124 h 624772"/>
                    <a:gd name="connsiteX4" fmla="*/ 345036 w 983456"/>
                    <a:gd name="connsiteY4" fmla="*/ 624772 h 624772"/>
                    <a:gd name="connsiteX5" fmla="*/ 673297 w 983456"/>
                    <a:gd name="connsiteY5" fmla="*/ 524808 h 624772"/>
                    <a:gd name="connsiteX6" fmla="*/ 831056 w 983456"/>
                    <a:gd name="connsiteY6" fmla="*/ 553682 h 624772"/>
                    <a:gd name="connsiteX7" fmla="*/ 983456 w 983456"/>
                    <a:gd name="connsiteY7" fmla="*/ 541775 h 624772"/>
                    <a:gd name="connsiteX8" fmla="*/ 983456 w 983456"/>
                    <a:gd name="connsiteY8" fmla="*/ 541775 h 624772"/>
                    <a:gd name="connsiteX9" fmla="*/ 983456 w 983456"/>
                    <a:gd name="connsiteY9" fmla="*/ 541775 h 624772"/>
                    <a:gd name="connsiteX0" fmla="*/ 0 w 983456"/>
                    <a:gd name="connsiteY0" fmla="*/ 1796 h 624772"/>
                    <a:gd name="connsiteX1" fmla="*/ 44646 w 983456"/>
                    <a:gd name="connsiteY1" fmla="*/ 0 h 624772"/>
                    <a:gd name="connsiteX2" fmla="*/ 65481 w 983456"/>
                    <a:gd name="connsiteY2" fmla="*/ 269396 h 624772"/>
                    <a:gd name="connsiteX3" fmla="*/ 156875 w 983456"/>
                    <a:gd name="connsiteY3" fmla="*/ 611124 h 624772"/>
                    <a:gd name="connsiteX4" fmla="*/ 345036 w 983456"/>
                    <a:gd name="connsiteY4" fmla="*/ 624772 h 624772"/>
                    <a:gd name="connsiteX5" fmla="*/ 673297 w 983456"/>
                    <a:gd name="connsiteY5" fmla="*/ 524808 h 624772"/>
                    <a:gd name="connsiteX6" fmla="*/ 983456 w 983456"/>
                    <a:gd name="connsiteY6" fmla="*/ 541775 h 624772"/>
                    <a:gd name="connsiteX7" fmla="*/ 983456 w 983456"/>
                    <a:gd name="connsiteY7" fmla="*/ 541775 h 624772"/>
                    <a:gd name="connsiteX8" fmla="*/ 983456 w 983456"/>
                    <a:gd name="connsiteY8" fmla="*/ 541775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5481 w 1008451"/>
                    <a:gd name="connsiteY2" fmla="*/ 269396 h 624772"/>
                    <a:gd name="connsiteX3" fmla="*/ 156875 w 1008451"/>
                    <a:gd name="connsiteY3" fmla="*/ 61112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983456 w 1008451"/>
                    <a:gd name="connsiteY6" fmla="*/ 541775 h 624772"/>
                    <a:gd name="connsiteX7" fmla="*/ 983456 w 1008451"/>
                    <a:gd name="connsiteY7" fmla="*/ 541775 h 624772"/>
                    <a:gd name="connsiteX8" fmla="*/ 1008451 w 1008451"/>
                    <a:gd name="connsiteY8" fmla="*/ 518863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5481 w 1008451"/>
                    <a:gd name="connsiteY2" fmla="*/ 269396 h 624772"/>
                    <a:gd name="connsiteX3" fmla="*/ 156875 w 1008451"/>
                    <a:gd name="connsiteY3" fmla="*/ 61112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983456 w 1008451"/>
                    <a:gd name="connsiteY6" fmla="*/ 541775 h 624772"/>
                    <a:gd name="connsiteX7" fmla="*/ 1008451 w 1008451"/>
                    <a:gd name="connsiteY7" fmla="*/ 518863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5481 w 1008451"/>
                    <a:gd name="connsiteY2" fmla="*/ 269396 h 624772"/>
                    <a:gd name="connsiteX3" fmla="*/ 156875 w 1008451"/>
                    <a:gd name="connsiteY3" fmla="*/ 61112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1008451 w 1008451"/>
                    <a:gd name="connsiteY6" fmla="*/ 518863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5481 w 1008451"/>
                    <a:gd name="connsiteY2" fmla="*/ 269396 h 624772"/>
                    <a:gd name="connsiteX3" fmla="*/ 156875 w 1008451"/>
                    <a:gd name="connsiteY3" fmla="*/ 61112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1008451 w 1008451"/>
                    <a:gd name="connsiteY6" fmla="*/ 518863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9291 w 1008451"/>
                    <a:gd name="connsiteY2" fmla="*/ 299876 h 624772"/>
                    <a:gd name="connsiteX3" fmla="*/ 156875 w 1008451"/>
                    <a:gd name="connsiteY3" fmla="*/ 61112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1008451 w 1008451"/>
                    <a:gd name="connsiteY6" fmla="*/ 518863 h 624772"/>
                    <a:gd name="connsiteX0" fmla="*/ 0 w 1008451"/>
                    <a:gd name="connsiteY0" fmla="*/ 1796 h 624772"/>
                    <a:gd name="connsiteX1" fmla="*/ 44646 w 1008451"/>
                    <a:gd name="connsiteY1" fmla="*/ 0 h 624772"/>
                    <a:gd name="connsiteX2" fmla="*/ 69291 w 1008451"/>
                    <a:gd name="connsiteY2" fmla="*/ 299876 h 624772"/>
                    <a:gd name="connsiteX3" fmla="*/ 154970 w 1008451"/>
                    <a:gd name="connsiteY3" fmla="*/ 470154 h 624772"/>
                    <a:gd name="connsiteX4" fmla="*/ 345036 w 1008451"/>
                    <a:gd name="connsiteY4" fmla="*/ 624772 h 624772"/>
                    <a:gd name="connsiteX5" fmla="*/ 673297 w 1008451"/>
                    <a:gd name="connsiteY5" fmla="*/ 524808 h 624772"/>
                    <a:gd name="connsiteX6" fmla="*/ 1008451 w 1008451"/>
                    <a:gd name="connsiteY6" fmla="*/ 518863 h 624772"/>
                    <a:gd name="connsiteX0" fmla="*/ 0 w 1008451"/>
                    <a:gd name="connsiteY0" fmla="*/ 1796 h 619057"/>
                    <a:gd name="connsiteX1" fmla="*/ 44646 w 1008451"/>
                    <a:gd name="connsiteY1" fmla="*/ 0 h 619057"/>
                    <a:gd name="connsiteX2" fmla="*/ 69291 w 1008451"/>
                    <a:gd name="connsiteY2" fmla="*/ 299876 h 619057"/>
                    <a:gd name="connsiteX3" fmla="*/ 154970 w 1008451"/>
                    <a:gd name="connsiteY3" fmla="*/ 470154 h 619057"/>
                    <a:gd name="connsiteX4" fmla="*/ 345036 w 1008451"/>
                    <a:gd name="connsiteY4" fmla="*/ 619057 h 619057"/>
                    <a:gd name="connsiteX5" fmla="*/ 673297 w 1008451"/>
                    <a:gd name="connsiteY5" fmla="*/ 524808 h 619057"/>
                    <a:gd name="connsiteX6" fmla="*/ 1008451 w 1008451"/>
                    <a:gd name="connsiteY6" fmla="*/ 518863 h 619057"/>
                    <a:gd name="connsiteX0" fmla="*/ 0 w 1008451"/>
                    <a:gd name="connsiteY0" fmla="*/ 1796 h 619057"/>
                    <a:gd name="connsiteX1" fmla="*/ 44646 w 1008451"/>
                    <a:gd name="connsiteY1" fmla="*/ 0 h 619057"/>
                    <a:gd name="connsiteX2" fmla="*/ 69291 w 1008451"/>
                    <a:gd name="connsiteY2" fmla="*/ 299876 h 619057"/>
                    <a:gd name="connsiteX3" fmla="*/ 154970 w 1008451"/>
                    <a:gd name="connsiteY3" fmla="*/ 470154 h 619057"/>
                    <a:gd name="connsiteX4" fmla="*/ 345036 w 1008451"/>
                    <a:gd name="connsiteY4" fmla="*/ 619057 h 619057"/>
                    <a:gd name="connsiteX5" fmla="*/ 680917 w 1008451"/>
                    <a:gd name="connsiteY5" fmla="*/ 536238 h 619057"/>
                    <a:gd name="connsiteX6" fmla="*/ 1008451 w 1008451"/>
                    <a:gd name="connsiteY6" fmla="*/ 518863 h 619057"/>
                    <a:gd name="connsiteX0" fmla="*/ 0 w 1006546"/>
                    <a:gd name="connsiteY0" fmla="*/ 1796 h 619057"/>
                    <a:gd name="connsiteX1" fmla="*/ 44646 w 1006546"/>
                    <a:gd name="connsiteY1" fmla="*/ 0 h 619057"/>
                    <a:gd name="connsiteX2" fmla="*/ 69291 w 1006546"/>
                    <a:gd name="connsiteY2" fmla="*/ 299876 h 619057"/>
                    <a:gd name="connsiteX3" fmla="*/ 154970 w 1006546"/>
                    <a:gd name="connsiteY3" fmla="*/ 470154 h 619057"/>
                    <a:gd name="connsiteX4" fmla="*/ 345036 w 1006546"/>
                    <a:gd name="connsiteY4" fmla="*/ 619057 h 619057"/>
                    <a:gd name="connsiteX5" fmla="*/ 680917 w 1006546"/>
                    <a:gd name="connsiteY5" fmla="*/ 536238 h 619057"/>
                    <a:gd name="connsiteX6" fmla="*/ 1006546 w 1006546"/>
                    <a:gd name="connsiteY6" fmla="*/ 539818 h 61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6546" h="619057">
                      <a:moveTo>
                        <a:pt x="0" y="1796"/>
                      </a:moveTo>
                      <a:lnTo>
                        <a:pt x="44646" y="0"/>
                      </a:lnTo>
                      <a:lnTo>
                        <a:pt x="69291" y="299876"/>
                      </a:lnTo>
                      <a:lnTo>
                        <a:pt x="154970" y="470154"/>
                      </a:lnTo>
                      <a:lnTo>
                        <a:pt x="345036" y="619057"/>
                      </a:lnTo>
                      <a:lnTo>
                        <a:pt x="680917" y="536238"/>
                      </a:lnTo>
                      <a:lnTo>
                        <a:pt x="1006546" y="539818"/>
                      </a:lnTo>
                    </a:path>
                  </a:pathLst>
                </a:cu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5" name="Freeform 284"/>
                <p:cNvSpPr/>
                <p:nvPr/>
              </p:nvSpPr>
              <p:spPr>
                <a:xfrm>
                  <a:off x="9775425" y="4162633"/>
                  <a:ext cx="1000119" cy="333087"/>
                </a:xfrm>
                <a:custGeom>
                  <a:avLst/>
                  <a:gdLst>
                    <a:gd name="connsiteX0" fmla="*/ 0 w 983456"/>
                    <a:gd name="connsiteY0" fmla="*/ 0 h 464344"/>
                    <a:gd name="connsiteX1" fmla="*/ 54769 w 983456"/>
                    <a:gd name="connsiteY1" fmla="*/ 297656 h 464344"/>
                    <a:gd name="connsiteX2" fmla="*/ 100012 w 983456"/>
                    <a:gd name="connsiteY2" fmla="*/ 290512 h 464344"/>
                    <a:gd name="connsiteX3" fmla="*/ 185737 w 983456"/>
                    <a:gd name="connsiteY3" fmla="*/ 338137 h 464344"/>
                    <a:gd name="connsiteX4" fmla="*/ 345281 w 983456"/>
                    <a:gd name="connsiteY4" fmla="*/ 364331 h 464344"/>
                    <a:gd name="connsiteX5" fmla="*/ 504825 w 983456"/>
                    <a:gd name="connsiteY5" fmla="*/ 233362 h 464344"/>
                    <a:gd name="connsiteX6" fmla="*/ 664369 w 983456"/>
                    <a:gd name="connsiteY6" fmla="*/ 376237 h 464344"/>
                    <a:gd name="connsiteX7" fmla="*/ 828675 w 983456"/>
                    <a:gd name="connsiteY7" fmla="*/ 464344 h 464344"/>
                    <a:gd name="connsiteX8" fmla="*/ 983456 w 983456"/>
                    <a:gd name="connsiteY8" fmla="*/ 350044 h 464344"/>
                    <a:gd name="connsiteX0" fmla="*/ 0 w 983456"/>
                    <a:gd name="connsiteY0" fmla="*/ 0 h 464344"/>
                    <a:gd name="connsiteX1" fmla="*/ 54769 w 983456"/>
                    <a:gd name="connsiteY1" fmla="*/ 297656 h 464344"/>
                    <a:gd name="connsiteX2" fmla="*/ 185737 w 983456"/>
                    <a:gd name="connsiteY2" fmla="*/ 338137 h 464344"/>
                    <a:gd name="connsiteX3" fmla="*/ 345281 w 983456"/>
                    <a:gd name="connsiteY3" fmla="*/ 364331 h 464344"/>
                    <a:gd name="connsiteX4" fmla="*/ 504825 w 983456"/>
                    <a:gd name="connsiteY4" fmla="*/ 233362 h 464344"/>
                    <a:gd name="connsiteX5" fmla="*/ 664369 w 983456"/>
                    <a:gd name="connsiteY5" fmla="*/ 376237 h 464344"/>
                    <a:gd name="connsiteX6" fmla="*/ 828675 w 983456"/>
                    <a:gd name="connsiteY6" fmla="*/ 464344 h 464344"/>
                    <a:gd name="connsiteX7" fmla="*/ 983456 w 983456"/>
                    <a:gd name="connsiteY7" fmla="*/ 350044 h 464344"/>
                    <a:gd name="connsiteX0" fmla="*/ 0 w 983456"/>
                    <a:gd name="connsiteY0" fmla="*/ 0 h 387276"/>
                    <a:gd name="connsiteX1" fmla="*/ 54769 w 983456"/>
                    <a:gd name="connsiteY1" fmla="*/ 220588 h 387276"/>
                    <a:gd name="connsiteX2" fmla="*/ 185737 w 983456"/>
                    <a:gd name="connsiteY2" fmla="*/ 261069 h 387276"/>
                    <a:gd name="connsiteX3" fmla="*/ 345281 w 983456"/>
                    <a:gd name="connsiteY3" fmla="*/ 287263 h 387276"/>
                    <a:gd name="connsiteX4" fmla="*/ 504825 w 983456"/>
                    <a:gd name="connsiteY4" fmla="*/ 156294 h 387276"/>
                    <a:gd name="connsiteX5" fmla="*/ 664369 w 983456"/>
                    <a:gd name="connsiteY5" fmla="*/ 299169 h 387276"/>
                    <a:gd name="connsiteX6" fmla="*/ 828675 w 983456"/>
                    <a:gd name="connsiteY6" fmla="*/ 387276 h 387276"/>
                    <a:gd name="connsiteX7" fmla="*/ 983456 w 983456"/>
                    <a:gd name="connsiteY7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54769 w 983456"/>
                    <a:gd name="connsiteY2" fmla="*/ 220588 h 387276"/>
                    <a:gd name="connsiteX3" fmla="*/ 185737 w 983456"/>
                    <a:gd name="connsiteY3" fmla="*/ 261069 h 387276"/>
                    <a:gd name="connsiteX4" fmla="*/ 345281 w 983456"/>
                    <a:gd name="connsiteY4" fmla="*/ 287263 h 387276"/>
                    <a:gd name="connsiteX5" fmla="*/ 504825 w 983456"/>
                    <a:gd name="connsiteY5" fmla="*/ 156294 h 387276"/>
                    <a:gd name="connsiteX6" fmla="*/ 664369 w 983456"/>
                    <a:gd name="connsiteY6" fmla="*/ 299169 h 387276"/>
                    <a:gd name="connsiteX7" fmla="*/ 828675 w 983456"/>
                    <a:gd name="connsiteY7" fmla="*/ 387276 h 387276"/>
                    <a:gd name="connsiteX8" fmla="*/ 983456 w 983456"/>
                    <a:gd name="connsiteY8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61017 w 983456"/>
                    <a:gd name="connsiteY2" fmla="*/ 295573 h 387276"/>
                    <a:gd name="connsiteX3" fmla="*/ 185737 w 983456"/>
                    <a:gd name="connsiteY3" fmla="*/ 261069 h 387276"/>
                    <a:gd name="connsiteX4" fmla="*/ 345281 w 983456"/>
                    <a:gd name="connsiteY4" fmla="*/ 287263 h 387276"/>
                    <a:gd name="connsiteX5" fmla="*/ 504825 w 983456"/>
                    <a:gd name="connsiteY5" fmla="*/ 156294 h 387276"/>
                    <a:gd name="connsiteX6" fmla="*/ 664369 w 983456"/>
                    <a:gd name="connsiteY6" fmla="*/ 299169 h 387276"/>
                    <a:gd name="connsiteX7" fmla="*/ 828675 w 983456"/>
                    <a:gd name="connsiteY7" fmla="*/ 387276 h 387276"/>
                    <a:gd name="connsiteX8" fmla="*/ 983456 w 983456"/>
                    <a:gd name="connsiteY8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61017 w 983456"/>
                    <a:gd name="connsiteY2" fmla="*/ 295573 h 387276"/>
                    <a:gd name="connsiteX3" fmla="*/ 154494 w 983456"/>
                    <a:gd name="connsiteY3" fmla="*/ 300645 h 387276"/>
                    <a:gd name="connsiteX4" fmla="*/ 345281 w 983456"/>
                    <a:gd name="connsiteY4" fmla="*/ 287263 h 387276"/>
                    <a:gd name="connsiteX5" fmla="*/ 504825 w 983456"/>
                    <a:gd name="connsiteY5" fmla="*/ 156294 h 387276"/>
                    <a:gd name="connsiteX6" fmla="*/ 664369 w 983456"/>
                    <a:gd name="connsiteY6" fmla="*/ 299169 h 387276"/>
                    <a:gd name="connsiteX7" fmla="*/ 828675 w 983456"/>
                    <a:gd name="connsiteY7" fmla="*/ 387276 h 387276"/>
                    <a:gd name="connsiteX8" fmla="*/ 983456 w 983456"/>
                    <a:gd name="connsiteY8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61017 w 983456"/>
                    <a:gd name="connsiteY2" fmla="*/ 295573 h 387276"/>
                    <a:gd name="connsiteX3" fmla="*/ 154494 w 983456"/>
                    <a:gd name="connsiteY3" fmla="*/ 300645 h 387276"/>
                    <a:gd name="connsiteX4" fmla="*/ 336949 w 983456"/>
                    <a:gd name="connsiteY4" fmla="*/ 333087 h 387276"/>
                    <a:gd name="connsiteX5" fmla="*/ 504825 w 983456"/>
                    <a:gd name="connsiteY5" fmla="*/ 156294 h 387276"/>
                    <a:gd name="connsiteX6" fmla="*/ 664369 w 983456"/>
                    <a:gd name="connsiteY6" fmla="*/ 299169 h 387276"/>
                    <a:gd name="connsiteX7" fmla="*/ 828675 w 983456"/>
                    <a:gd name="connsiteY7" fmla="*/ 387276 h 387276"/>
                    <a:gd name="connsiteX8" fmla="*/ 983456 w 983456"/>
                    <a:gd name="connsiteY8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61017 w 983456"/>
                    <a:gd name="connsiteY2" fmla="*/ 295573 h 387276"/>
                    <a:gd name="connsiteX3" fmla="*/ 154494 w 983456"/>
                    <a:gd name="connsiteY3" fmla="*/ 300645 h 387276"/>
                    <a:gd name="connsiteX4" fmla="*/ 336949 w 983456"/>
                    <a:gd name="connsiteY4" fmla="*/ 333087 h 387276"/>
                    <a:gd name="connsiteX5" fmla="*/ 664369 w 983456"/>
                    <a:gd name="connsiteY5" fmla="*/ 299169 h 387276"/>
                    <a:gd name="connsiteX6" fmla="*/ 828675 w 983456"/>
                    <a:gd name="connsiteY6" fmla="*/ 387276 h 387276"/>
                    <a:gd name="connsiteX7" fmla="*/ 983456 w 983456"/>
                    <a:gd name="connsiteY7" fmla="*/ 272976 h 387276"/>
                    <a:gd name="connsiteX0" fmla="*/ 0 w 983456"/>
                    <a:gd name="connsiteY0" fmla="*/ 0 h 387276"/>
                    <a:gd name="connsiteX1" fmla="*/ 40524 w 983456"/>
                    <a:gd name="connsiteY1" fmla="*/ 10894 h 387276"/>
                    <a:gd name="connsiteX2" fmla="*/ 61017 w 983456"/>
                    <a:gd name="connsiteY2" fmla="*/ 295573 h 387276"/>
                    <a:gd name="connsiteX3" fmla="*/ 154494 w 983456"/>
                    <a:gd name="connsiteY3" fmla="*/ 300645 h 387276"/>
                    <a:gd name="connsiteX4" fmla="*/ 336949 w 983456"/>
                    <a:gd name="connsiteY4" fmla="*/ 333087 h 387276"/>
                    <a:gd name="connsiteX5" fmla="*/ 674784 w 983456"/>
                    <a:gd name="connsiteY5" fmla="*/ 349159 h 387276"/>
                    <a:gd name="connsiteX6" fmla="*/ 828675 w 983456"/>
                    <a:gd name="connsiteY6" fmla="*/ 387276 h 387276"/>
                    <a:gd name="connsiteX7" fmla="*/ 983456 w 983456"/>
                    <a:gd name="connsiteY7" fmla="*/ 272976 h 387276"/>
                    <a:gd name="connsiteX0" fmla="*/ 0 w 983456"/>
                    <a:gd name="connsiteY0" fmla="*/ 0 h 349159"/>
                    <a:gd name="connsiteX1" fmla="*/ 40524 w 983456"/>
                    <a:gd name="connsiteY1" fmla="*/ 10894 h 349159"/>
                    <a:gd name="connsiteX2" fmla="*/ 61017 w 983456"/>
                    <a:gd name="connsiteY2" fmla="*/ 295573 h 349159"/>
                    <a:gd name="connsiteX3" fmla="*/ 154494 w 983456"/>
                    <a:gd name="connsiteY3" fmla="*/ 300645 h 349159"/>
                    <a:gd name="connsiteX4" fmla="*/ 336949 w 983456"/>
                    <a:gd name="connsiteY4" fmla="*/ 333087 h 349159"/>
                    <a:gd name="connsiteX5" fmla="*/ 674784 w 983456"/>
                    <a:gd name="connsiteY5" fmla="*/ 349159 h 349159"/>
                    <a:gd name="connsiteX6" fmla="*/ 983456 w 983456"/>
                    <a:gd name="connsiteY6" fmla="*/ 272976 h 349159"/>
                    <a:gd name="connsiteX0" fmla="*/ 0 w 1000119"/>
                    <a:gd name="connsiteY0" fmla="*/ 0 h 349159"/>
                    <a:gd name="connsiteX1" fmla="*/ 40524 w 1000119"/>
                    <a:gd name="connsiteY1" fmla="*/ 10894 h 349159"/>
                    <a:gd name="connsiteX2" fmla="*/ 61017 w 1000119"/>
                    <a:gd name="connsiteY2" fmla="*/ 295573 h 349159"/>
                    <a:gd name="connsiteX3" fmla="*/ 154494 w 1000119"/>
                    <a:gd name="connsiteY3" fmla="*/ 300645 h 349159"/>
                    <a:gd name="connsiteX4" fmla="*/ 336949 w 1000119"/>
                    <a:gd name="connsiteY4" fmla="*/ 333087 h 349159"/>
                    <a:gd name="connsiteX5" fmla="*/ 674784 w 1000119"/>
                    <a:gd name="connsiteY5" fmla="*/ 349159 h 349159"/>
                    <a:gd name="connsiteX6" fmla="*/ 1000119 w 1000119"/>
                    <a:gd name="connsiteY6" fmla="*/ 247981 h 349159"/>
                    <a:gd name="connsiteX0" fmla="*/ 0 w 1000119"/>
                    <a:gd name="connsiteY0" fmla="*/ 0 h 349159"/>
                    <a:gd name="connsiteX1" fmla="*/ 40524 w 1000119"/>
                    <a:gd name="connsiteY1" fmla="*/ 10894 h 349159"/>
                    <a:gd name="connsiteX2" fmla="*/ 64827 w 1000119"/>
                    <a:gd name="connsiteY2" fmla="*/ 206038 h 349159"/>
                    <a:gd name="connsiteX3" fmla="*/ 154494 w 1000119"/>
                    <a:gd name="connsiteY3" fmla="*/ 300645 h 349159"/>
                    <a:gd name="connsiteX4" fmla="*/ 336949 w 1000119"/>
                    <a:gd name="connsiteY4" fmla="*/ 333087 h 349159"/>
                    <a:gd name="connsiteX5" fmla="*/ 674784 w 1000119"/>
                    <a:gd name="connsiteY5" fmla="*/ 349159 h 349159"/>
                    <a:gd name="connsiteX6" fmla="*/ 1000119 w 1000119"/>
                    <a:gd name="connsiteY6" fmla="*/ 247981 h 349159"/>
                    <a:gd name="connsiteX0" fmla="*/ 0 w 1000119"/>
                    <a:gd name="connsiteY0" fmla="*/ 0 h 349159"/>
                    <a:gd name="connsiteX1" fmla="*/ 40524 w 1000119"/>
                    <a:gd name="connsiteY1" fmla="*/ 10894 h 349159"/>
                    <a:gd name="connsiteX2" fmla="*/ 64827 w 1000119"/>
                    <a:gd name="connsiteY2" fmla="*/ 206038 h 349159"/>
                    <a:gd name="connsiteX3" fmla="*/ 160209 w 1000119"/>
                    <a:gd name="connsiteY3" fmla="*/ 235875 h 349159"/>
                    <a:gd name="connsiteX4" fmla="*/ 336949 w 1000119"/>
                    <a:gd name="connsiteY4" fmla="*/ 333087 h 349159"/>
                    <a:gd name="connsiteX5" fmla="*/ 674784 w 1000119"/>
                    <a:gd name="connsiteY5" fmla="*/ 349159 h 349159"/>
                    <a:gd name="connsiteX6" fmla="*/ 1000119 w 1000119"/>
                    <a:gd name="connsiteY6" fmla="*/ 247981 h 349159"/>
                    <a:gd name="connsiteX0" fmla="*/ 0 w 1000119"/>
                    <a:gd name="connsiteY0" fmla="*/ 0 h 349159"/>
                    <a:gd name="connsiteX1" fmla="*/ 40524 w 1000119"/>
                    <a:gd name="connsiteY1" fmla="*/ 10894 h 349159"/>
                    <a:gd name="connsiteX2" fmla="*/ 64827 w 1000119"/>
                    <a:gd name="connsiteY2" fmla="*/ 206038 h 349159"/>
                    <a:gd name="connsiteX3" fmla="*/ 160209 w 1000119"/>
                    <a:gd name="connsiteY3" fmla="*/ 235875 h 349159"/>
                    <a:gd name="connsiteX4" fmla="*/ 344569 w 1000119"/>
                    <a:gd name="connsiteY4" fmla="*/ 333087 h 349159"/>
                    <a:gd name="connsiteX5" fmla="*/ 674784 w 1000119"/>
                    <a:gd name="connsiteY5" fmla="*/ 349159 h 349159"/>
                    <a:gd name="connsiteX6" fmla="*/ 1000119 w 1000119"/>
                    <a:gd name="connsiteY6" fmla="*/ 247981 h 349159"/>
                    <a:gd name="connsiteX0" fmla="*/ 0 w 1000119"/>
                    <a:gd name="connsiteY0" fmla="*/ 0 h 333087"/>
                    <a:gd name="connsiteX1" fmla="*/ 40524 w 1000119"/>
                    <a:gd name="connsiteY1" fmla="*/ 10894 h 333087"/>
                    <a:gd name="connsiteX2" fmla="*/ 64827 w 1000119"/>
                    <a:gd name="connsiteY2" fmla="*/ 206038 h 333087"/>
                    <a:gd name="connsiteX3" fmla="*/ 160209 w 1000119"/>
                    <a:gd name="connsiteY3" fmla="*/ 235875 h 333087"/>
                    <a:gd name="connsiteX4" fmla="*/ 344569 w 1000119"/>
                    <a:gd name="connsiteY4" fmla="*/ 333087 h 333087"/>
                    <a:gd name="connsiteX5" fmla="*/ 672879 w 1000119"/>
                    <a:gd name="connsiteY5" fmla="*/ 303439 h 333087"/>
                    <a:gd name="connsiteX6" fmla="*/ 1000119 w 1000119"/>
                    <a:gd name="connsiteY6" fmla="*/ 247981 h 333087"/>
                    <a:gd name="connsiteX0" fmla="*/ 0 w 1000119"/>
                    <a:gd name="connsiteY0" fmla="*/ 0 h 333087"/>
                    <a:gd name="connsiteX1" fmla="*/ 40524 w 1000119"/>
                    <a:gd name="connsiteY1" fmla="*/ 10894 h 333087"/>
                    <a:gd name="connsiteX2" fmla="*/ 64827 w 1000119"/>
                    <a:gd name="connsiteY2" fmla="*/ 206038 h 333087"/>
                    <a:gd name="connsiteX3" fmla="*/ 160209 w 1000119"/>
                    <a:gd name="connsiteY3" fmla="*/ 235875 h 333087"/>
                    <a:gd name="connsiteX4" fmla="*/ 344569 w 1000119"/>
                    <a:gd name="connsiteY4" fmla="*/ 333087 h 333087"/>
                    <a:gd name="connsiteX5" fmla="*/ 672879 w 1000119"/>
                    <a:gd name="connsiteY5" fmla="*/ 303439 h 333087"/>
                    <a:gd name="connsiteX6" fmla="*/ 1000119 w 1000119"/>
                    <a:gd name="connsiteY6" fmla="*/ 274651 h 33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0119" h="333087">
                      <a:moveTo>
                        <a:pt x="0" y="0"/>
                      </a:moveTo>
                      <a:cubicBezTo>
                        <a:pt x="3788" y="12657"/>
                        <a:pt x="36736" y="-1763"/>
                        <a:pt x="40524" y="10894"/>
                      </a:cubicBezTo>
                      <a:lnTo>
                        <a:pt x="64827" y="206038"/>
                      </a:lnTo>
                      <a:lnTo>
                        <a:pt x="160209" y="235875"/>
                      </a:lnTo>
                      <a:lnTo>
                        <a:pt x="344569" y="333087"/>
                      </a:lnTo>
                      <a:lnTo>
                        <a:pt x="672879" y="303439"/>
                      </a:lnTo>
                      <a:lnTo>
                        <a:pt x="1000119" y="274651"/>
                      </a:lnTo>
                    </a:path>
                  </a:pathLst>
                </a:custGeom>
                <a:noFill/>
                <a:ln w="3175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6" name="Group 169"/>
                <p:cNvGrpSpPr/>
                <p:nvPr/>
              </p:nvGrpSpPr>
              <p:grpSpPr>
                <a:xfrm>
                  <a:off x="9760130" y="4137826"/>
                  <a:ext cx="27833" cy="45450"/>
                  <a:chOff x="2321282" y="2068587"/>
                  <a:chExt cx="55997" cy="151245"/>
                </a:xfrm>
              </p:grpSpPr>
              <p:cxnSp>
                <p:nvCxnSpPr>
                  <p:cNvPr id="351" name="Straight Connector 350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2" name="Straight Connector 351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Straight Connector 352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7" name="Group 169"/>
                <p:cNvGrpSpPr/>
                <p:nvPr/>
              </p:nvGrpSpPr>
              <p:grpSpPr>
                <a:xfrm>
                  <a:off x="9797742" y="4148251"/>
                  <a:ext cx="27833" cy="45450"/>
                  <a:chOff x="2321282" y="2068587"/>
                  <a:chExt cx="55997" cy="151245"/>
                </a:xfrm>
              </p:grpSpPr>
              <p:cxnSp>
                <p:nvCxnSpPr>
                  <p:cNvPr id="348" name="Straight Connector 347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0" name="Straight Connector 349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8" name="Group 169"/>
                <p:cNvGrpSpPr/>
                <p:nvPr/>
              </p:nvGrpSpPr>
              <p:grpSpPr>
                <a:xfrm>
                  <a:off x="9797742" y="4127740"/>
                  <a:ext cx="27833" cy="45450"/>
                  <a:chOff x="2321282" y="2068587"/>
                  <a:chExt cx="55997" cy="151245"/>
                </a:xfrm>
              </p:grpSpPr>
              <p:cxnSp>
                <p:nvCxnSpPr>
                  <p:cNvPr id="345" name="Straight Connector 344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Straight Connector 345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Straight Connector 346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9" name="TextBox 288"/>
                <p:cNvSpPr txBox="1"/>
                <p:nvPr/>
              </p:nvSpPr>
              <p:spPr>
                <a:xfrm rot="16200000">
                  <a:off x="9050923" y="4429139"/>
                  <a:ext cx="830101" cy="1552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von Frey threshold (g)</a:t>
                  </a:r>
                </a:p>
              </p:txBody>
            </p:sp>
            <p:sp>
              <p:nvSpPr>
                <p:cNvPr id="290" name="TextBox 289"/>
                <p:cNvSpPr txBox="1"/>
                <p:nvPr/>
              </p:nvSpPr>
              <p:spPr>
                <a:xfrm>
                  <a:off x="9962713" y="5090991"/>
                  <a:ext cx="603859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Days after SNI</a:t>
                  </a:r>
                </a:p>
              </p:txBody>
            </p:sp>
            <p:grpSp>
              <p:nvGrpSpPr>
                <p:cNvPr id="291" name="Group 181"/>
                <p:cNvGrpSpPr/>
                <p:nvPr/>
              </p:nvGrpSpPr>
              <p:grpSpPr>
                <a:xfrm>
                  <a:off x="9827349" y="4326581"/>
                  <a:ext cx="27833" cy="45450"/>
                  <a:chOff x="2321282" y="2068587"/>
                  <a:chExt cx="55997" cy="151245"/>
                </a:xfrm>
              </p:grpSpPr>
              <p:cxnSp>
                <p:nvCxnSpPr>
                  <p:cNvPr id="342" name="Straight Connector 341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3" name="Straight Connector 342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4" name="Straight Connector 343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2" name="Group 149"/>
                <p:cNvGrpSpPr/>
                <p:nvPr/>
              </p:nvGrpSpPr>
              <p:grpSpPr>
                <a:xfrm>
                  <a:off x="9919933" y="4345867"/>
                  <a:ext cx="27833" cy="54000"/>
                  <a:chOff x="2321282" y="2068581"/>
                  <a:chExt cx="55997" cy="82702"/>
                </a:xfrm>
              </p:grpSpPr>
              <p:cxnSp>
                <p:nvCxnSpPr>
                  <p:cNvPr id="340" name="Straight Connector 339"/>
                  <p:cNvCxnSpPr/>
                  <p:nvPr/>
                </p:nvCxnSpPr>
                <p:spPr>
                  <a:xfrm>
                    <a:off x="2345089" y="2068581"/>
                    <a:ext cx="0" cy="82702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1" name="Straight Connector 340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3" name="Group 161"/>
                <p:cNvGrpSpPr/>
                <p:nvPr/>
              </p:nvGrpSpPr>
              <p:grpSpPr>
                <a:xfrm>
                  <a:off x="10105173" y="4451128"/>
                  <a:ext cx="27833" cy="43200"/>
                  <a:chOff x="2321282" y="2073887"/>
                  <a:chExt cx="55997" cy="105350"/>
                </a:xfrm>
              </p:grpSpPr>
              <p:cxnSp>
                <p:nvCxnSpPr>
                  <p:cNvPr id="338" name="Straight Connector 337"/>
                  <p:cNvCxnSpPr/>
                  <p:nvPr/>
                </p:nvCxnSpPr>
                <p:spPr>
                  <a:xfrm>
                    <a:off x="2349279" y="2073888"/>
                    <a:ext cx="0" cy="105349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9" name="Straight Connector 338"/>
                  <p:cNvCxnSpPr/>
                  <p:nvPr/>
                </p:nvCxnSpPr>
                <p:spPr>
                  <a:xfrm>
                    <a:off x="2321282" y="20738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4" name="Group 137"/>
                <p:cNvGrpSpPr/>
                <p:nvPr/>
              </p:nvGrpSpPr>
              <p:grpSpPr>
                <a:xfrm>
                  <a:off x="9919933" y="4638724"/>
                  <a:ext cx="27833" cy="93600"/>
                  <a:chOff x="2321282" y="2167450"/>
                  <a:chExt cx="55997" cy="52382"/>
                </a:xfrm>
              </p:grpSpPr>
              <p:cxnSp>
                <p:nvCxnSpPr>
                  <p:cNvPr id="336" name="Straight Connector 335"/>
                  <p:cNvCxnSpPr/>
                  <p:nvPr/>
                </p:nvCxnSpPr>
                <p:spPr>
                  <a:xfrm>
                    <a:off x="2349279" y="2167450"/>
                    <a:ext cx="0" cy="51778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7" name="Straight Connector 336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5" name="TextBox 294"/>
                <p:cNvSpPr txBox="1"/>
                <p:nvPr/>
              </p:nvSpPr>
              <p:spPr>
                <a:xfrm>
                  <a:off x="9728925" y="4924796"/>
                  <a:ext cx="147507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296" name="TextBox 295"/>
                <p:cNvSpPr txBox="1"/>
                <p:nvPr/>
              </p:nvSpPr>
              <p:spPr>
                <a:xfrm>
                  <a:off x="10634396" y="4924796"/>
                  <a:ext cx="191524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20</a:t>
                  </a:r>
                </a:p>
              </p:txBody>
            </p:sp>
            <p:sp>
              <p:nvSpPr>
                <p:cNvPr id="297" name="TextBox 296"/>
                <p:cNvSpPr txBox="1"/>
                <p:nvPr/>
              </p:nvSpPr>
              <p:spPr>
                <a:xfrm>
                  <a:off x="10400886" y="4924796"/>
                  <a:ext cx="191524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15</a:t>
                  </a:r>
                </a:p>
              </p:txBody>
            </p:sp>
            <p:sp>
              <p:nvSpPr>
                <p:cNvPr id="298" name="TextBox 297"/>
                <p:cNvSpPr txBox="1"/>
                <p:nvPr/>
              </p:nvSpPr>
              <p:spPr>
                <a:xfrm>
                  <a:off x="9958794" y="4924796"/>
                  <a:ext cx="147507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5</a:t>
                  </a:r>
                </a:p>
              </p:txBody>
            </p:sp>
            <p:grpSp>
              <p:nvGrpSpPr>
                <p:cNvPr id="299" name="Group 169"/>
                <p:cNvGrpSpPr/>
                <p:nvPr/>
              </p:nvGrpSpPr>
              <p:grpSpPr>
                <a:xfrm>
                  <a:off x="9760130" y="4147351"/>
                  <a:ext cx="27833" cy="45450"/>
                  <a:chOff x="2321282" y="2068587"/>
                  <a:chExt cx="55997" cy="151245"/>
                </a:xfrm>
              </p:grpSpPr>
              <p:cxnSp>
                <p:nvCxnSpPr>
                  <p:cNvPr id="333" name="Straight Connector 332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4" name="Straight Connector 333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5" name="Straight Connector 334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0" name="Group 141"/>
                <p:cNvGrpSpPr/>
                <p:nvPr/>
              </p:nvGrpSpPr>
              <p:grpSpPr>
                <a:xfrm>
                  <a:off x="10762925" y="4389920"/>
                  <a:ext cx="27833" cy="54000"/>
                  <a:chOff x="2321282" y="2068587"/>
                  <a:chExt cx="55997" cy="149503"/>
                </a:xfrm>
              </p:grpSpPr>
              <p:cxnSp>
                <p:nvCxnSpPr>
                  <p:cNvPr id="331" name="Straight Connector 330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2" name="Straight Connector 331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1" name="Oval 300"/>
                <p:cNvSpPr/>
                <p:nvPr/>
              </p:nvSpPr>
              <p:spPr>
                <a:xfrm>
                  <a:off x="9793478" y="4133538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Oval 187"/>
                <p:cNvSpPr/>
                <p:nvPr/>
              </p:nvSpPr>
              <p:spPr>
                <a:xfrm>
                  <a:off x="9755866" y="4142731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3" name="Oval 188"/>
                <p:cNvSpPr/>
                <p:nvPr/>
              </p:nvSpPr>
              <p:spPr>
                <a:xfrm>
                  <a:off x="9823085" y="4429090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4" name="Oval 190"/>
                <p:cNvSpPr/>
                <p:nvPr/>
              </p:nvSpPr>
              <p:spPr>
                <a:xfrm>
                  <a:off x="9915669" y="4599278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Oval 304"/>
                <p:cNvSpPr/>
                <p:nvPr/>
              </p:nvSpPr>
              <p:spPr>
                <a:xfrm>
                  <a:off x="10100909" y="4747001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6" name="Oval 305"/>
                <p:cNvSpPr/>
                <p:nvPr/>
              </p:nvSpPr>
              <p:spPr>
                <a:xfrm>
                  <a:off x="10430383" y="4670332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307" name="Straight Connector 13"/>
                <p:cNvCxnSpPr/>
                <p:nvPr/>
              </p:nvCxnSpPr>
              <p:spPr>
                <a:xfrm>
                  <a:off x="9760832" y="4054094"/>
                  <a:ext cx="0" cy="859631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08" name="Straight Connector 14"/>
                <p:cNvCxnSpPr/>
                <p:nvPr/>
              </p:nvCxnSpPr>
              <p:spPr>
                <a:xfrm flipV="1">
                  <a:off x="9724260" y="4913517"/>
                  <a:ext cx="1060497" cy="208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09" name="Straight Connector 201"/>
                <p:cNvCxnSpPr/>
                <p:nvPr/>
              </p:nvCxnSpPr>
              <p:spPr>
                <a:xfrm rot="16200000">
                  <a:off x="9782056" y="4927427"/>
                  <a:ext cx="2727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10" name="Straight Connector 202"/>
                <p:cNvCxnSpPr/>
                <p:nvPr/>
              </p:nvCxnSpPr>
              <p:spPr>
                <a:xfrm rot="16200000">
                  <a:off x="10014982" y="4927427"/>
                  <a:ext cx="2727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11" name="Straight Connector 310"/>
                <p:cNvCxnSpPr/>
                <p:nvPr/>
              </p:nvCxnSpPr>
              <p:spPr>
                <a:xfrm rot="16200000">
                  <a:off x="10247908" y="4927427"/>
                  <a:ext cx="2727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12" name="Straight Connector 204"/>
                <p:cNvCxnSpPr/>
                <p:nvPr/>
              </p:nvCxnSpPr>
              <p:spPr>
                <a:xfrm rot="16200000">
                  <a:off x="10713761" y="4927427"/>
                  <a:ext cx="2727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313" name="Oval 312"/>
                <p:cNvSpPr/>
                <p:nvPr/>
              </p:nvSpPr>
              <p:spPr>
                <a:xfrm>
                  <a:off x="9755866" y="4150772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4" name="Oval 313"/>
                <p:cNvSpPr/>
                <p:nvPr/>
              </p:nvSpPr>
              <p:spPr>
                <a:xfrm>
                  <a:off x="9793478" y="4152382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5" name="Oval 314"/>
                <p:cNvSpPr/>
                <p:nvPr/>
              </p:nvSpPr>
              <p:spPr>
                <a:xfrm>
                  <a:off x="9823085" y="4345998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9915669" y="4379989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7" name="Oval 316"/>
                <p:cNvSpPr/>
                <p:nvPr/>
              </p:nvSpPr>
              <p:spPr>
                <a:xfrm>
                  <a:off x="10100909" y="4477949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8" name="Oval 317"/>
                <p:cNvSpPr/>
                <p:nvPr/>
              </p:nvSpPr>
              <p:spPr>
                <a:xfrm>
                  <a:off x="10758661" y="4419881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9" name="Oval 318"/>
                <p:cNvSpPr/>
                <p:nvPr/>
              </p:nvSpPr>
              <p:spPr>
                <a:xfrm>
                  <a:off x="10758661" y="4678129"/>
                  <a:ext cx="36360" cy="3636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320" name="Straight Connector 319"/>
                <p:cNvCxnSpPr/>
                <p:nvPr/>
              </p:nvCxnSpPr>
              <p:spPr>
                <a:xfrm rot="16200000">
                  <a:off x="10480834" y="4927427"/>
                  <a:ext cx="2727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321" name="TextBox 320"/>
                <p:cNvSpPr txBox="1"/>
                <p:nvPr/>
              </p:nvSpPr>
              <p:spPr>
                <a:xfrm>
                  <a:off x="10169237" y="4924796"/>
                  <a:ext cx="191524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10</a:t>
                  </a:r>
                </a:p>
              </p:txBody>
            </p:sp>
            <p:grpSp>
              <p:nvGrpSpPr>
                <p:cNvPr id="322" name="Group 149"/>
                <p:cNvGrpSpPr/>
                <p:nvPr/>
              </p:nvGrpSpPr>
              <p:grpSpPr>
                <a:xfrm>
                  <a:off x="10434647" y="4424600"/>
                  <a:ext cx="27833" cy="36000"/>
                  <a:chOff x="2321282" y="2068587"/>
                  <a:chExt cx="55997" cy="37216"/>
                </a:xfrm>
              </p:grpSpPr>
              <p:cxnSp>
                <p:nvCxnSpPr>
                  <p:cNvPr id="329" name="Straight Connector 328"/>
                  <p:cNvCxnSpPr/>
                  <p:nvPr/>
                </p:nvCxnSpPr>
                <p:spPr>
                  <a:xfrm>
                    <a:off x="2349279" y="2068587"/>
                    <a:ext cx="0" cy="37216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0" name="Straight Connector 329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23" name="Oval 322"/>
                <p:cNvSpPr/>
                <p:nvPr/>
              </p:nvSpPr>
              <p:spPr>
                <a:xfrm>
                  <a:off x="10430383" y="4448005"/>
                  <a:ext cx="36360" cy="363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B050">
                        <a:tint val="66000"/>
                        <a:satMod val="160000"/>
                      </a:srgbClr>
                    </a:gs>
                    <a:gs pos="50000">
                      <a:srgbClr val="00B050">
                        <a:tint val="44500"/>
                        <a:satMod val="160000"/>
                      </a:srgbClr>
                    </a:gs>
                    <a:gs pos="100000">
                      <a:srgbClr val="00B050"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4" name="TextBox 244"/>
                <p:cNvSpPr txBox="1"/>
                <p:nvPr/>
              </p:nvSpPr>
              <p:spPr>
                <a:xfrm>
                  <a:off x="9506697" y="4164853"/>
                  <a:ext cx="258899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1.00</a:t>
                  </a:r>
                </a:p>
              </p:txBody>
            </p:sp>
            <p:sp>
              <p:nvSpPr>
                <p:cNvPr id="325" name="TextBox 324"/>
                <p:cNvSpPr txBox="1"/>
                <p:nvPr/>
              </p:nvSpPr>
              <p:spPr>
                <a:xfrm>
                  <a:off x="9508885" y="4844345"/>
                  <a:ext cx="258899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0.01</a:t>
                  </a:r>
                </a:p>
              </p:txBody>
            </p:sp>
            <p:cxnSp>
              <p:nvCxnSpPr>
                <p:cNvPr id="326" name="Straight Connector 16"/>
                <p:cNvCxnSpPr/>
                <p:nvPr/>
              </p:nvCxnSpPr>
              <p:spPr>
                <a:xfrm>
                  <a:off x="9723998" y="4238607"/>
                  <a:ext cx="3636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327" name="TextBox 326"/>
                <p:cNvSpPr txBox="1"/>
                <p:nvPr/>
              </p:nvSpPr>
              <p:spPr>
                <a:xfrm>
                  <a:off x="9506697" y="4366813"/>
                  <a:ext cx="258899" cy="1450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solidFill>
                        <a:prstClr val="black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rPr>
                    <a:t>0.50</a:t>
                  </a:r>
                </a:p>
              </p:txBody>
            </p:sp>
            <p:cxnSp>
              <p:nvCxnSpPr>
                <p:cNvPr id="328" name="Straight Connector 327"/>
                <p:cNvCxnSpPr/>
                <p:nvPr/>
              </p:nvCxnSpPr>
              <p:spPr>
                <a:xfrm>
                  <a:off x="9723998" y="4439617"/>
                  <a:ext cx="36444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461" name="TextBox 460"/>
              <p:cNvSpPr txBox="1"/>
              <p:nvPr/>
            </p:nvSpPr>
            <p:spPr>
              <a:xfrm>
                <a:off x="3485260" y="3245077"/>
                <a:ext cx="25519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b="1" dirty="0"/>
                  <a:t>*</a:t>
                </a:r>
              </a:p>
            </p:txBody>
          </p:sp>
          <p:sp>
            <p:nvSpPr>
              <p:cNvPr id="462" name="TextBox 461"/>
              <p:cNvSpPr txBox="1"/>
              <p:nvPr/>
            </p:nvSpPr>
            <p:spPr>
              <a:xfrm>
                <a:off x="4403108" y="3405752"/>
                <a:ext cx="25519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b="1" dirty="0"/>
                  <a:t>*</a:t>
                </a:r>
              </a:p>
            </p:txBody>
          </p:sp>
          <p:sp>
            <p:nvSpPr>
              <p:cNvPr id="463" name="TextBox 462"/>
              <p:cNvSpPr txBox="1"/>
              <p:nvPr/>
            </p:nvSpPr>
            <p:spPr>
              <a:xfrm>
                <a:off x="3815575" y="3447127"/>
                <a:ext cx="25519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b="1" dirty="0"/>
                  <a:t>*</a:t>
                </a:r>
              </a:p>
            </p:txBody>
          </p:sp>
          <p:sp>
            <p:nvSpPr>
              <p:cNvPr id="464" name="TextBox 463"/>
              <p:cNvSpPr txBox="1"/>
              <p:nvPr/>
            </p:nvSpPr>
            <p:spPr>
              <a:xfrm>
                <a:off x="4986504" y="3323001"/>
                <a:ext cx="25519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b="1" dirty="0"/>
                  <a:t>*</a:t>
                </a:r>
              </a:p>
            </p:txBody>
          </p:sp>
        </p:grpSp>
        <p:sp>
          <p:nvSpPr>
            <p:cNvPr id="532" name="TextBox 531"/>
            <p:cNvSpPr txBox="1"/>
            <p:nvPr/>
          </p:nvSpPr>
          <p:spPr>
            <a:xfrm>
              <a:off x="3420355" y="2662938"/>
              <a:ext cx="15034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50"/>
                  </a:solidFill>
                </a:rPr>
                <a:t>Constitutive KO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6621945" y="3483915"/>
            <a:ext cx="1292746" cy="11949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6590340" y="4476857"/>
            <a:ext cx="2229799" cy="276999"/>
            <a:chOff x="6826316" y="3943960"/>
            <a:chExt cx="2229799" cy="276999"/>
          </a:xfrm>
        </p:grpSpPr>
        <p:sp>
          <p:nvSpPr>
            <p:cNvPr id="533" name="TextBox 532"/>
            <p:cNvSpPr txBox="1"/>
            <p:nvPr/>
          </p:nvSpPr>
          <p:spPr>
            <a:xfrm>
              <a:off x="8210819" y="3943960"/>
              <a:ext cx="8452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solidFill>
                    <a:schemeClr val="accent2">
                      <a:lumMod val="75000"/>
                    </a:schemeClr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Tamoxifen</a:t>
              </a:r>
              <a:endParaRPr lang="en-US" sz="1200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90" name="Straight Connector 489"/>
            <p:cNvCxnSpPr/>
            <p:nvPr/>
          </p:nvCxnSpPr>
          <p:spPr>
            <a:xfrm>
              <a:off x="6826316" y="4082459"/>
              <a:ext cx="341903" cy="0"/>
            </a:xfrm>
            <a:prstGeom prst="line">
              <a:avLst/>
            </a:prstGeom>
            <a:ln w="11430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2" name="TextBox 261"/>
          <p:cNvSpPr txBox="1"/>
          <p:nvPr/>
        </p:nvSpPr>
        <p:spPr>
          <a:xfrm>
            <a:off x="3221310" y="6604084"/>
            <a:ext cx="270138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i="1" dirty="0"/>
              <a:t>GCH1 KO mice provided by Pr. Keith Channon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96979" y="5785867"/>
            <a:ext cx="83500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00B050"/>
                </a:solidFill>
              </a:rPr>
              <a:t>Sensory neuron-specific BH4 blockade reduces neuropathic pain</a:t>
            </a:r>
          </a:p>
        </p:txBody>
      </p:sp>
      <p:grpSp>
        <p:nvGrpSpPr>
          <p:cNvPr id="265" name="Group 264"/>
          <p:cNvGrpSpPr/>
          <p:nvPr/>
        </p:nvGrpSpPr>
        <p:grpSpPr>
          <a:xfrm>
            <a:off x="221329" y="2510244"/>
            <a:ext cx="1580991" cy="2804528"/>
            <a:chOff x="156510" y="984008"/>
            <a:chExt cx="1580991" cy="2804528"/>
          </a:xfrm>
        </p:grpSpPr>
        <p:grpSp>
          <p:nvGrpSpPr>
            <p:cNvPr id="266" name="Group 265"/>
            <p:cNvGrpSpPr/>
            <p:nvPr/>
          </p:nvGrpSpPr>
          <p:grpSpPr>
            <a:xfrm>
              <a:off x="166366" y="1468656"/>
              <a:ext cx="1518988" cy="1890306"/>
              <a:chOff x="390683" y="4046497"/>
              <a:chExt cx="562249" cy="974070"/>
            </a:xfrm>
          </p:grpSpPr>
          <p:sp>
            <p:nvSpPr>
              <p:cNvPr id="269" name="TextBox 268"/>
              <p:cNvSpPr txBox="1"/>
              <p:nvPr/>
            </p:nvSpPr>
            <p:spPr>
              <a:xfrm>
                <a:off x="482568" y="4046497"/>
                <a:ext cx="171134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270" name="TextBox 269"/>
              <p:cNvSpPr txBox="1"/>
              <p:nvPr/>
            </p:nvSpPr>
            <p:spPr>
              <a:xfrm>
                <a:off x="513096" y="4379031"/>
                <a:ext cx="139152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271" name="TextBox 270"/>
              <p:cNvSpPr txBox="1"/>
              <p:nvPr/>
            </p:nvSpPr>
            <p:spPr>
              <a:xfrm>
                <a:off x="513096" y="4545298"/>
                <a:ext cx="139152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272" name="TextBox 271"/>
              <p:cNvSpPr txBox="1"/>
              <p:nvPr/>
            </p:nvSpPr>
            <p:spPr>
              <a:xfrm>
                <a:off x="543620" y="4877830"/>
                <a:ext cx="107170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273" name="TextBox 272"/>
              <p:cNvSpPr txBox="1"/>
              <p:nvPr/>
            </p:nvSpPr>
            <p:spPr>
              <a:xfrm rot="16200000">
                <a:off x="116689" y="4430865"/>
                <a:ext cx="718871" cy="1708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dirty="0">
                    <a:cs typeface="Arial" panose="020B0604020202020204" pitchFamily="34" charset="0"/>
                  </a:rPr>
                  <a:t>(mU/mg prot) DRG</a:t>
                </a:r>
              </a:p>
              <a:p>
                <a:pPr algn="ctr"/>
                <a:endParaRPr lang="en-US" sz="1200" dirty="0">
                  <a:cs typeface="Arial" panose="020B0604020202020204" pitchFamily="34" charset="0"/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>
                <a:off x="857434" y="4919467"/>
                <a:ext cx="0" cy="1800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/>
              <p:cNvCxnSpPr/>
              <p:nvPr/>
            </p:nvCxnSpPr>
            <p:spPr>
              <a:xfrm>
                <a:off x="832943" y="4919467"/>
                <a:ext cx="48982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/>
              <p:cNvCxnSpPr/>
              <p:nvPr/>
            </p:nvCxnSpPr>
            <p:spPr>
              <a:xfrm>
                <a:off x="673915" y="4064028"/>
                <a:ext cx="0" cy="892877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" name="Straight Connector 276"/>
              <p:cNvCxnSpPr/>
              <p:nvPr/>
            </p:nvCxnSpPr>
            <p:spPr>
              <a:xfrm>
                <a:off x="646292" y="4123997"/>
                <a:ext cx="26651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/>
              <p:cNvCxnSpPr/>
              <p:nvPr/>
            </p:nvCxnSpPr>
            <p:spPr>
              <a:xfrm>
                <a:off x="646292" y="4788729"/>
                <a:ext cx="26651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/>
              <p:cNvCxnSpPr/>
              <p:nvPr/>
            </p:nvCxnSpPr>
            <p:spPr>
              <a:xfrm>
                <a:off x="646292" y="4622546"/>
                <a:ext cx="26651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9" name="Rectangle 388"/>
              <p:cNvSpPr/>
              <p:nvPr/>
            </p:nvSpPr>
            <p:spPr>
              <a:xfrm>
                <a:off x="820858" y="4937129"/>
                <a:ext cx="73152" cy="18000"/>
              </a:xfrm>
              <a:prstGeom prst="rect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400" b="1">
                  <a:cs typeface="Arial" panose="020B0604020202020204" pitchFamily="34" charset="0"/>
                </a:endParaRPr>
              </a:p>
            </p:txBody>
          </p:sp>
          <p:cxnSp>
            <p:nvCxnSpPr>
              <p:cNvPr id="390" name="Straight Connector 389"/>
              <p:cNvCxnSpPr/>
              <p:nvPr/>
            </p:nvCxnSpPr>
            <p:spPr>
              <a:xfrm>
                <a:off x="765252" y="4315289"/>
                <a:ext cx="0" cy="3710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/>
              <p:cNvCxnSpPr/>
              <p:nvPr/>
            </p:nvCxnSpPr>
            <p:spPr>
              <a:xfrm>
                <a:off x="740762" y="4315289"/>
                <a:ext cx="48982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2" name="Rectangle 391"/>
              <p:cNvSpPr/>
              <p:nvPr/>
            </p:nvSpPr>
            <p:spPr>
              <a:xfrm>
                <a:off x="730830" y="4356100"/>
                <a:ext cx="73152" cy="59902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400" b="1">
                  <a:cs typeface="Arial" panose="020B0604020202020204" pitchFamily="34" charset="0"/>
                </a:endParaRPr>
              </a:p>
            </p:txBody>
          </p:sp>
          <p:cxnSp>
            <p:nvCxnSpPr>
              <p:cNvPr id="393" name="Straight Connector 392"/>
              <p:cNvCxnSpPr/>
              <p:nvPr/>
            </p:nvCxnSpPr>
            <p:spPr>
              <a:xfrm flipV="1">
                <a:off x="646450" y="4955999"/>
                <a:ext cx="306482" cy="21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TextBox 393"/>
              <p:cNvSpPr txBox="1"/>
              <p:nvPr/>
            </p:nvSpPr>
            <p:spPr>
              <a:xfrm>
                <a:off x="807575" y="4780234"/>
                <a:ext cx="101581" cy="1585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400" b="1" dirty="0">
                    <a:cs typeface="Arial" panose="020B0604020202020204" pitchFamily="34" charset="0"/>
                  </a:rPr>
                  <a:t>*</a:t>
                </a:r>
              </a:p>
            </p:txBody>
          </p:sp>
          <p:cxnSp>
            <p:nvCxnSpPr>
              <p:cNvPr id="395" name="Straight Connector 394"/>
              <p:cNvCxnSpPr/>
              <p:nvPr/>
            </p:nvCxnSpPr>
            <p:spPr>
              <a:xfrm>
                <a:off x="646292" y="4290180"/>
                <a:ext cx="26651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TextBox 395"/>
              <p:cNvSpPr txBox="1"/>
              <p:nvPr/>
            </p:nvSpPr>
            <p:spPr>
              <a:xfrm>
                <a:off x="513096" y="4711565"/>
                <a:ext cx="139152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20</a:t>
                </a: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513096" y="4212764"/>
                <a:ext cx="139152" cy="1427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80</a:t>
                </a:r>
              </a:p>
            </p:txBody>
          </p:sp>
          <p:cxnSp>
            <p:nvCxnSpPr>
              <p:cNvPr id="398" name="Straight Connector 397"/>
              <p:cNvCxnSpPr/>
              <p:nvPr/>
            </p:nvCxnSpPr>
            <p:spPr>
              <a:xfrm>
                <a:off x="646292" y="4456363"/>
                <a:ext cx="26651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7" name="TextBox 266"/>
            <p:cNvSpPr txBox="1"/>
            <p:nvPr/>
          </p:nvSpPr>
          <p:spPr>
            <a:xfrm>
              <a:off x="712733" y="3326871"/>
              <a:ext cx="102476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prstClr val="black"/>
                  </a:solidFill>
                  <a:cs typeface="Arial" panose="020B0604020202020204" pitchFamily="34" charset="0"/>
                </a:rPr>
                <a:t>DRG neurons</a:t>
              </a:r>
            </a:p>
            <a:p>
              <a:pPr algn="ctr"/>
              <a:r>
                <a:rPr lang="en-US" sz="1200" dirty="0">
                  <a:solidFill>
                    <a:prstClr val="black"/>
                  </a:solidFill>
                  <a:cs typeface="Arial" panose="020B0604020202020204" pitchFamily="34" charset="0"/>
                </a:rPr>
                <a:t>(culture)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156510" y="984008"/>
              <a:ext cx="14093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cs typeface="Arial" panose="020B0604020202020204" pitchFamily="34" charset="0"/>
                </a:rPr>
                <a:t>GCH1 Activity:</a:t>
              </a:r>
            </a:p>
          </p:txBody>
        </p:sp>
      </p:grpSp>
      <p:sp>
        <p:nvSpPr>
          <p:cNvPr id="400" name="TextBox 399"/>
          <p:cNvSpPr txBox="1"/>
          <p:nvPr/>
        </p:nvSpPr>
        <p:spPr>
          <a:xfrm>
            <a:off x="0" y="1660465"/>
            <a:ext cx="57300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/>
              <a:t>Spared nerve injury model of neuropathic pain (SNI)</a:t>
            </a:r>
          </a:p>
        </p:txBody>
      </p:sp>
    </p:spTree>
    <p:extLst>
      <p:ext uri="{BB962C8B-B14F-4D97-AF65-F5344CB8AC3E}">
        <p14:creationId xmlns:p14="http://schemas.microsoft.com/office/powerpoint/2010/main" val="3470355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6" grpId="0"/>
      <p:bldP spid="3" grpId="0" animBg="1"/>
      <p:bldP spid="26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682173" y="57150"/>
            <a:ext cx="17796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GCH1 loss of function</a:t>
            </a:r>
          </a:p>
        </p:txBody>
      </p:sp>
      <p:sp>
        <p:nvSpPr>
          <p:cNvPr id="387" name="TextBox 386"/>
          <p:cNvSpPr txBox="1"/>
          <p:nvPr/>
        </p:nvSpPr>
        <p:spPr>
          <a:xfrm>
            <a:off x="3888" y="6642556"/>
            <a:ext cx="1144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*: compared to SNI WT</a:t>
            </a:r>
          </a:p>
        </p:txBody>
      </p:sp>
      <p:grpSp>
        <p:nvGrpSpPr>
          <p:cNvPr id="688" name="Group 687"/>
          <p:cNvGrpSpPr/>
          <p:nvPr/>
        </p:nvGrpSpPr>
        <p:grpSpPr>
          <a:xfrm>
            <a:off x="0" y="2575175"/>
            <a:ext cx="2958012" cy="2594669"/>
            <a:chOff x="1025033" y="943969"/>
            <a:chExt cx="2958012" cy="2594669"/>
          </a:xfrm>
        </p:grpSpPr>
        <p:grpSp>
          <p:nvGrpSpPr>
            <p:cNvPr id="59" name="Group 34"/>
            <p:cNvGrpSpPr/>
            <p:nvPr/>
          </p:nvGrpSpPr>
          <p:grpSpPr>
            <a:xfrm>
              <a:off x="2272879" y="1303897"/>
              <a:ext cx="55997" cy="149503"/>
              <a:chOff x="945322" y="1337349"/>
              <a:chExt cx="55997" cy="149503"/>
            </a:xfrm>
          </p:grpSpPr>
          <p:cxnSp>
            <p:nvCxnSpPr>
              <p:cNvPr id="103" name="Straight Connector 102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oup 37"/>
            <p:cNvGrpSpPr/>
            <p:nvPr/>
          </p:nvGrpSpPr>
          <p:grpSpPr>
            <a:xfrm>
              <a:off x="3017990" y="2309956"/>
              <a:ext cx="55997" cy="149503"/>
              <a:chOff x="945322" y="1337349"/>
              <a:chExt cx="55997" cy="149503"/>
            </a:xfrm>
          </p:grpSpPr>
          <p:cxnSp>
            <p:nvCxnSpPr>
              <p:cNvPr id="101" name="Straight Connector 100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40"/>
            <p:cNvGrpSpPr/>
            <p:nvPr/>
          </p:nvGrpSpPr>
          <p:grpSpPr>
            <a:xfrm>
              <a:off x="3760569" y="2530498"/>
              <a:ext cx="55997" cy="149503"/>
              <a:chOff x="945322" y="1337349"/>
              <a:chExt cx="55997" cy="149503"/>
            </a:xfrm>
          </p:grpSpPr>
          <p:cxnSp>
            <p:nvCxnSpPr>
              <p:cNvPr id="99" name="Straight Connector 98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2" name="Straight Connector 61"/>
            <p:cNvCxnSpPr/>
            <p:nvPr/>
          </p:nvCxnSpPr>
          <p:spPr>
            <a:xfrm>
              <a:off x="1770623" y="1394373"/>
              <a:ext cx="0" cy="172948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1697045" y="1508428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>
              <a:off x="1697045" y="1739144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1697045" y="2200576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1697045" y="2431292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49"/>
            <p:cNvCxnSpPr/>
            <p:nvPr/>
          </p:nvCxnSpPr>
          <p:spPr>
            <a:xfrm>
              <a:off x="1697045" y="2662008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1697045" y="2892724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TextBox 51"/>
            <p:cNvSpPr txBox="1"/>
            <p:nvPr/>
          </p:nvSpPr>
          <p:spPr>
            <a:xfrm>
              <a:off x="1338075" y="136888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35</a:t>
              </a:r>
            </a:p>
          </p:txBody>
        </p:sp>
        <p:sp>
          <p:nvSpPr>
            <p:cNvPr id="70" name="TextBox 52"/>
            <p:cNvSpPr txBox="1"/>
            <p:nvPr/>
          </p:nvSpPr>
          <p:spPr>
            <a:xfrm>
              <a:off x="1338075" y="1599408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30</a:t>
              </a:r>
            </a:p>
          </p:txBody>
        </p:sp>
        <p:sp>
          <p:nvSpPr>
            <p:cNvPr id="71" name="TextBox 53"/>
            <p:cNvSpPr txBox="1"/>
            <p:nvPr/>
          </p:nvSpPr>
          <p:spPr>
            <a:xfrm>
              <a:off x="1338075" y="1829935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25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338075" y="2060462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20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1338075" y="2290989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15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338075" y="252151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10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416621" y="2752043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5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416621" y="2982572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0</a:t>
              </a:r>
            </a:p>
          </p:txBody>
        </p:sp>
        <p:cxnSp>
          <p:nvCxnSpPr>
            <p:cNvPr id="77" name="Straight Connector 76"/>
            <p:cNvCxnSpPr/>
            <p:nvPr/>
          </p:nvCxnSpPr>
          <p:spPr>
            <a:xfrm>
              <a:off x="1697045" y="1969860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TextBox 77"/>
            <p:cNvSpPr txBox="1"/>
            <p:nvPr/>
          </p:nvSpPr>
          <p:spPr>
            <a:xfrm rot="16200000">
              <a:off x="471515" y="2137143"/>
              <a:ext cx="15138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Time to withdraw (s)</a:t>
              </a: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2201788" y="1448862"/>
              <a:ext cx="198178" cy="1674854"/>
            </a:xfrm>
            <a:prstGeom prst="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89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62"/>
            <p:cNvGrpSpPr/>
            <p:nvPr/>
          </p:nvGrpSpPr>
          <p:grpSpPr>
            <a:xfrm>
              <a:off x="1956803" y="1305382"/>
              <a:ext cx="55997" cy="149503"/>
              <a:chOff x="945322" y="1337349"/>
              <a:chExt cx="55997" cy="149503"/>
            </a:xfrm>
          </p:grpSpPr>
          <p:cxnSp>
            <p:nvCxnSpPr>
              <p:cNvPr id="97" name="Straight Connector 96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Rectangle 80"/>
            <p:cNvSpPr/>
            <p:nvPr/>
          </p:nvSpPr>
          <p:spPr>
            <a:xfrm>
              <a:off x="1885712" y="1448862"/>
              <a:ext cx="198178" cy="1674853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946899" y="2398188"/>
              <a:ext cx="198178" cy="725528"/>
            </a:xfrm>
            <a:prstGeom prst="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89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" name="Group 67"/>
            <p:cNvGrpSpPr/>
            <p:nvPr/>
          </p:nvGrpSpPr>
          <p:grpSpPr>
            <a:xfrm>
              <a:off x="2701917" y="2305892"/>
              <a:ext cx="55997" cy="149503"/>
              <a:chOff x="945322" y="1337349"/>
              <a:chExt cx="55997" cy="149503"/>
            </a:xfrm>
          </p:grpSpPr>
          <p:cxnSp>
            <p:nvCxnSpPr>
              <p:cNvPr id="95" name="Straight Connector 94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95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" name="Rectangle 83"/>
            <p:cNvSpPr/>
            <p:nvPr/>
          </p:nvSpPr>
          <p:spPr>
            <a:xfrm>
              <a:off x="2630826" y="2363262"/>
              <a:ext cx="198178" cy="7604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3689478" y="2612402"/>
              <a:ext cx="198178" cy="511859"/>
            </a:xfrm>
            <a:prstGeom prst="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89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72"/>
            <p:cNvGrpSpPr/>
            <p:nvPr/>
          </p:nvGrpSpPr>
          <p:grpSpPr>
            <a:xfrm>
              <a:off x="3447022" y="2572524"/>
              <a:ext cx="55997" cy="149503"/>
              <a:chOff x="945322" y="1337349"/>
              <a:chExt cx="55997" cy="149503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" name="Rectangle 75"/>
            <p:cNvSpPr/>
            <p:nvPr/>
          </p:nvSpPr>
          <p:spPr>
            <a:xfrm>
              <a:off x="3375931" y="2629865"/>
              <a:ext cx="198178" cy="494396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968698" y="3131352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49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714047" y="3131352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52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473238" y="3121624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55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276248" y="3261639"/>
              <a:ext cx="12148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Temperature (C)</a:t>
              </a:r>
            </a:p>
          </p:txBody>
        </p:sp>
        <p:cxnSp>
          <p:nvCxnSpPr>
            <p:cNvPr id="92" name="Straight Connector 91"/>
            <p:cNvCxnSpPr/>
            <p:nvPr/>
          </p:nvCxnSpPr>
          <p:spPr>
            <a:xfrm flipV="1">
              <a:off x="1697045" y="3123438"/>
              <a:ext cx="2286000" cy="41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1025033" y="943969"/>
              <a:ext cx="13249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Contact heat: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002823" y="2575799"/>
            <a:ext cx="1651660" cy="2613639"/>
            <a:chOff x="4868683" y="1052838"/>
            <a:chExt cx="1651660" cy="2613639"/>
          </a:xfrm>
        </p:grpSpPr>
        <p:grpSp>
          <p:nvGrpSpPr>
            <p:cNvPr id="391" name="Group 28"/>
            <p:cNvGrpSpPr/>
            <p:nvPr/>
          </p:nvGrpSpPr>
          <p:grpSpPr>
            <a:xfrm>
              <a:off x="6206166" y="1872538"/>
              <a:ext cx="55997" cy="277368"/>
              <a:chOff x="945322" y="1337349"/>
              <a:chExt cx="55997" cy="149503"/>
            </a:xfrm>
          </p:grpSpPr>
          <p:cxnSp>
            <p:nvCxnSpPr>
              <p:cNvPr id="421" name="Straight Connector 420"/>
              <p:cNvCxnSpPr/>
              <p:nvPr/>
            </p:nvCxnSpPr>
            <p:spPr>
              <a:xfrm>
                <a:off x="973320" y="1337349"/>
                <a:ext cx="0" cy="149503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3" name="Straight Connector 392"/>
            <p:cNvCxnSpPr/>
            <p:nvPr/>
          </p:nvCxnSpPr>
          <p:spPr>
            <a:xfrm>
              <a:off x="5571509" y="1482817"/>
              <a:ext cx="0" cy="174869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>
            <a:xfrm>
              <a:off x="5497931" y="1598139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Connector 78"/>
            <p:cNvCxnSpPr/>
            <p:nvPr/>
          </p:nvCxnSpPr>
          <p:spPr>
            <a:xfrm>
              <a:off x="5497931" y="2006377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/>
            <p:cNvCxnSpPr/>
            <p:nvPr/>
          </p:nvCxnSpPr>
          <p:spPr>
            <a:xfrm>
              <a:off x="5497931" y="2414614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/>
            <p:cNvCxnSpPr/>
            <p:nvPr/>
          </p:nvCxnSpPr>
          <p:spPr>
            <a:xfrm>
              <a:off x="5497931" y="2822852"/>
              <a:ext cx="7315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8" name="TextBox 397"/>
            <p:cNvSpPr txBox="1"/>
            <p:nvPr/>
          </p:nvSpPr>
          <p:spPr>
            <a:xfrm>
              <a:off x="5138961" y="1457041"/>
              <a:ext cx="341760" cy="2800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40</a:t>
              </a: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5138961" y="1864947"/>
              <a:ext cx="341760" cy="2800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30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5138961" y="2272852"/>
              <a:ext cx="341760" cy="2800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20</a:t>
              </a: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5138961" y="2680757"/>
              <a:ext cx="341760" cy="2800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10</a:t>
              </a: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5217507" y="3088661"/>
              <a:ext cx="263214" cy="2800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0</a:t>
              </a:r>
            </a:p>
          </p:txBody>
        </p:sp>
        <p:sp>
          <p:nvSpPr>
            <p:cNvPr id="403" name="TextBox 402"/>
            <p:cNvSpPr txBox="1"/>
            <p:nvPr/>
          </p:nvSpPr>
          <p:spPr>
            <a:xfrm rot="16200000">
              <a:off x="4255143" y="2235378"/>
              <a:ext cx="154839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Time spent licking (s)</a:t>
              </a: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6135075" y="2138338"/>
              <a:ext cx="198178" cy="1093035"/>
            </a:xfrm>
            <a:prstGeom prst="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89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oup 88"/>
            <p:cNvGrpSpPr/>
            <p:nvPr/>
          </p:nvGrpSpPr>
          <p:grpSpPr>
            <a:xfrm>
              <a:off x="5890090" y="2203464"/>
              <a:ext cx="55997" cy="129599"/>
              <a:chOff x="945322" y="1337349"/>
              <a:chExt cx="55997" cy="69855"/>
            </a:xfrm>
          </p:grpSpPr>
          <p:cxnSp>
            <p:nvCxnSpPr>
              <p:cNvPr id="417" name="Straight Connector 416"/>
              <p:cNvCxnSpPr/>
              <p:nvPr/>
            </p:nvCxnSpPr>
            <p:spPr>
              <a:xfrm>
                <a:off x="973320" y="1337349"/>
                <a:ext cx="0" cy="6985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Straight Connector 417"/>
              <p:cNvCxnSpPr/>
              <p:nvPr/>
            </p:nvCxnSpPr>
            <p:spPr>
              <a:xfrm>
                <a:off x="945322" y="1337349"/>
                <a:ext cx="55997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6" name="Rectangle 405"/>
            <p:cNvSpPr/>
            <p:nvPr/>
          </p:nvSpPr>
          <p:spPr>
            <a:xfrm>
              <a:off x="5818999" y="2327744"/>
              <a:ext cx="198178" cy="90362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0" name="Straight Connector 101"/>
            <p:cNvCxnSpPr/>
            <p:nvPr/>
          </p:nvCxnSpPr>
          <p:spPr>
            <a:xfrm flipV="1">
              <a:off x="5497931" y="3231092"/>
              <a:ext cx="936000" cy="42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TextBox 102"/>
            <p:cNvSpPr txBox="1"/>
            <p:nvPr/>
          </p:nvSpPr>
          <p:spPr>
            <a:xfrm>
              <a:off x="5652798" y="3409740"/>
              <a:ext cx="867545" cy="2567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b="1" dirty="0"/>
                <a:t>1 µg in 20 µl</a:t>
              </a:r>
            </a:p>
          </p:txBody>
        </p:sp>
        <p:cxnSp>
          <p:nvCxnSpPr>
            <p:cNvPr id="414" name="Straight Connector 413"/>
            <p:cNvCxnSpPr/>
            <p:nvPr/>
          </p:nvCxnSpPr>
          <p:spPr>
            <a:xfrm>
              <a:off x="5796738" y="3373159"/>
              <a:ext cx="582627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0" name="TextBox 389"/>
            <p:cNvSpPr txBox="1"/>
            <p:nvPr/>
          </p:nvSpPr>
          <p:spPr>
            <a:xfrm>
              <a:off x="4868683" y="1052838"/>
              <a:ext cx="1039644" cy="3423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Capsaicin: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645859" y="2572967"/>
            <a:ext cx="2775841" cy="2629139"/>
            <a:chOff x="6385602" y="1053048"/>
            <a:chExt cx="2775841" cy="2629139"/>
          </a:xfrm>
        </p:grpSpPr>
        <p:sp>
          <p:nvSpPr>
            <p:cNvPr id="764" name="TextBox 763"/>
            <p:cNvSpPr txBox="1"/>
            <p:nvPr/>
          </p:nvSpPr>
          <p:spPr>
            <a:xfrm>
              <a:off x="6928314" y="1053048"/>
              <a:ext cx="9852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Von Frey:</a:t>
              </a:r>
            </a:p>
          </p:txBody>
        </p:sp>
        <p:grpSp>
          <p:nvGrpSpPr>
            <p:cNvPr id="788" name="Group 787"/>
            <p:cNvGrpSpPr/>
            <p:nvPr/>
          </p:nvGrpSpPr>
          <p:grpSpPr>
            <a:xfrm>
              <a:off x="6806045" y="1462818"/>
              <a:ext cx="2056361" cy="2063448"/>
              <a:chOff x="11611802" y="3564379"/>
              <a:chExt cx="2056361" cy="2063448"/>
            </a:xfrm>
          </p:grpSpPr>
          <p:sp>
            <p:nvSpPr>
              <p:cNvPr id="692" name="Freeform 691"/>
              <p:cNvSpPr/>
              <p:nvPr/>
            </p:nvSpPr>
            <p:spPr>
              <a:xfrm>
                <a:off x="12257650" y="3843501"/>
                <a:ext cx="1262857" cy="1395412"/>
              </a:xfrm>
              <a:custGeom>
                <a:avLst/>
                <a:gdLst>
                  <a:gd name="connsiteX0" fmla="*/ 0 w 321469"/>
                  <a:gd name="connsiteY0" fmla="*/ 697706 h 697706"/>
                  <a:gd name="connsiteX1" fmla="*/ 42863 w 321469"/>
                  <a:gd name="connsiteY1" fmla="*/ 490537 h 697706"/>
                  <a:gd name="connsiteX2" fmla="*/ 123825 w 321469"/>
                  <a:gd name="connsiteY2" fmla="*/ 226218 h 697706"/>
                  <a:gd name="connsiteX3" fmla="*/ 200025 w 321469"/>
                  <a:gd name="connsiteY3" fmla="*/ 30956 h 697706"/>
                  <a:gd name="connsiteX4" fmla="*/ 321469 w 321469"/>
                  <a:gd name="connsiteY4" fmla="*/ 0 h 69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469" h="697706">
                    <a:moveTo>
                      <a:pt x="0" y="697706"/>
                    </a:moveTo>
                    <a:lnTo>
                      <a:pt x="42863" y="490537"/>
                    </a:lnTo>
                    <a:lnTo>
                      <a:pt x="123825" y="226218"/>
                    </a:lnTo>
                    <a:lnTo>
                      <a:pt x="200025" y="30956"/>
                    </a:lnTo>
                    <a:lnTo>
                      <a:pt x="321469" y="0"/>
                    </a:lnTo>
                  </a:path>
                </a:pathLst>
              </a:custGeom>
              <a:ln w="3175">
                <a:solidFill>
                  <a:schemeClr val="tx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black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692"/>
              <p:cNvSpPr/>
              <p:nvPr/>
            </p:nvSpPr>
            <p:spPr>
              <a:xfrm>
                <a:off x="12248126" y="3962563"/>
                <a:ext cx="1272381" cy="1185862"/>
              </a:xfrm>
              <a:custGeom>
                <a:avLst/>
                <a:gdLst>
                  <a:gd name="connsiteX0" fmla="*/ 0 w 328612"/>
                  <a:gd name="connsiteY0" fmla="*/ 592931 h 592931"/>
                  <a:gd name="connsiteX1" fmla="*/ 47625 w 328612"/>
                  <a:gd name="connsiteY1" fmla="*/ 545306 h 592931"/>
                  <a:gd name="connsiteX2" fmla="*/ 130969 w 328612"/>
                  <a:gd name="connsiteY2" fmla="*/ 226219 h 592931"/>
                  <a:gd name="connsiteX3" fmla="*/ 207169 w 328612"/>
                  <a:gd name="connsiteY3" fmla="*/ 119062 h 592931"/>
                  <a:gd name="connsiteX4" fmla="*/ 328612 w 328612"/>
                  <a:gd name="connsiteY4" fmla="*/ 0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612" h="592931">
                    <a:moveTo>
                      <a:pt x="0" y="592931"/>
                    </a:moveTo>
                    <a:lnTo>
                      <a:pt x="47625" y="545306"/>
                    </a:lnTo>
                    <a:lnTo>
                      <a:pt x="130969" y="226219"/>
                    </a:lnTo>
                    <a:lnTo>
                      <a:pt x="207169" y="119062"/>
                    </a:lnTo>
                    <a:lnTo>
                      <a:pt x="328612" y="0"/>
                    </a:lnTo>
                  </a:path>
                </a:pathLst>
              </a:custGeom>
              <a:ln w="3175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black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694" name="Group 226"/>
              <p:cNvGrpSpPr/>
              <p:nvPr/>
            </p:nvGrpSpPr>
            <p:grpSpPr>
              <a:xfrm>
                <a:off x="12223869" y="5080609"/>
                <a:ext cx="67196" cy="128016"/>
                <a:chOff x="2321282" y="2068587"/>
                <a:chExt cx="55997" cy="151245"/>
              </a:xfrm>
            </p:grpSpPr>
            <p:cxnSp>
              <p:nvCxnSpPr>
                <p:cNvPr id="761" name="Straight Connector 760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2" name="Straight Connector 76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3" name="Straight Connector 762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5" name="Group 230"/>
              <p:cNvGrpSpPr/>
              <p:nvPr/>
            </p:nvGrpSpPr>
            <p:grpSpPr>
              <a:xfrm>
                <a:off x="13461019" y="3775205"/>
                <a:ext cx="67196" cy="402336"/>
                <a:chOff x="2321282" y="2068587"/>
                <a:chExt cx="55997" cy="151245"/>
              </a:xfrm>
            </p:grpSpPr>
            <p:cxnSp>
              <p:nvCxnSpPr>
                <p:cNvPr id="758" name="Straight Connector 757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9" name="Straight Connector 758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0" name="Straight Connector 759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6" name="Group 222"/>
              <p:cNvGrpSpPr/>
              <p:nvPr/>
            </p:nvGrpSpPr>
            <p:grpSpPr>
              <a:xfrm>
                <a:off x="13016152" y="4036059"/>
                <a:ext cx="67196" cy="347472"/>
                <a:chOff x="2321282" y="2068587"/>
                <a:chExt cx="55997" cy="151245"/>
              </a:xfrm>
            </p:grpSpPr>
            <p:cxnSp>
              <p:nvCxnSpPr>
                <p:cNvPr id="755" name="Straight Connector 754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6" name="Straight Connector 755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7" name="Straight Connector 756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7" name="Group 226"/>
              <p:cNvGrpSpPr/>
              <p:nvPr/>
            </p:nvGrpSpPr>
            <p:grpSpPr>
              <a:xfrm>
                <a:off x="12393116" y="4729415"/>
                <a:ext cx="67196" cy="201168"/>
                <a:chOff x="2321282" y="2068587"/>
                <a:chExt cx="55997" cy="151245"/>
              </a:xfrm>
            </p:grpSpPr>
            <p:cxnSp>
              <p:nvCxnSpPr>
                <p:cNvPr id="752" name="Straight Connector 751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3" name="Straight Connector 752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4" name="Straight Connector 753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8" name="Group 255"/>
              <p:cNvGrpSpPr/>
              <p:nvPr/>
            </p:nvGrpSpPr>
            <p:grpSpPr>
              <a:xfrm>
                <a:off x="13461019" y="3654111"/>
                <a:ext cx="67196" cy="384048"/>
                <a:chOff x="2321282" y="2068587"/>
                <a:chExt cx="55997" cy="151245"/>
              </a:xfrm>
            </p:grpSpPr>
            <p:cxnSp>
              <p:nvCxnSpPr>
                <p:cNvPr id="749" name="Straight Connector 748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0" name="Straight Connector 749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1" name="Straight Connector 750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18" name="Group 196"/>
              <p:cNvGrpSpPr/>
              <p:nvPr/>
            </p:nvGrpSpPr>
            <p:grpSpPr>
              <a:xfrm>
                <a:off x="12222781" y="5110769"/>
                <a:ext cx="67196" cy="151852"/>
                <a:chOff x="2321282" y="2068587"/>
                <a:chExt cx="55997" cy="151245"/>
              </a:xfrm>
            </p:grpSpPr>
            <p:cxnSp>
              <p:nvCxnSpPr>
                <p:cNvPr id="746" name="Straight Connector 745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7" name="Straight Connector 746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8" name="Straight Connector 747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19" name="Group 218"/>
              <p:cNvGrpSpPr/>
              <p:nvPr/>
            </p:nvGrpSpPr>
            <p:grpSpPr>
              <a:xfrm>
                <a:off x="12712945" y="4295417"/>
                <a:ext cx="67196" cy="274320"/>
                <a:chOff x="2321282" y="2068587"/>
                <a:chExt cx="55997" cy="151245"/>
              </a:xfrm>
            </p:grpSpPr>
            <p:cxnSp>
              <p:nvCxnSpPr>
                <p:cNvPr id="743" name="Straight Connector 742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4" name="Straight Connector 743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5" name="Straight Connector 744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0" name="Group 242"/>
              <p:cNvGrpSpPr/>
              <p:nvPr/>
            </p:nvGrpSpPr>
            <p:grpSpPr>
              <a:xfrm>
                <a:off x="12393116" y="4972939"/>
                <a:ext cx="67196" cy="164592"/>
                <a:chOff x="2321282" y="2068587"/>
                <a:chExt cx="55997" cy="151245"/>
              </a:xfrm>
            </p:grpSpPr>
            <p:cxnSp>
              <p:nvCxnSpPr>
                <p:cNvPr id="740" name="Straight Connector 739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1" name="Straight Connector 740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2" name="Straight Connector 741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2" name="Group 255"/>
              <p:cNvGrpSpPr/>
              <p:nvPr/>
            </p:nvGrpSpPr>
            <p:grpSpPr>
              <a:xfrm>
                <a:off x="13016152" y="3704537"/>
                <a:ext cx="67196" cy="420624"/>
                <a:chOff x="2321282" y="2068587"/>
                <a:chExt cx="55997" cy="151245"/>
              </a:xfrm>
            </p:grpSpPr>
            <p:cxnSp>
              <p:nvCxnSpPr>
                <p:cNvPr id="737" name="Straight Connector 736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8" name="Straight Connector 737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9" name="Straight Connector 738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3" name="Group 255"/>
              <p:cNvGrpSpPr/>
              <p:nvPr/>
            </p:nvGrpSpPr>
            <p:grpSpPr>
              <a:xfrm>
                <a:off x="12712945" y="4170707"/>
                <a:ext cx="67196" cy="256032"/>
                <a:chOff x="2321282" y="2068587"/>
                <a:chExt cx="55997" cy="151245"/>
              </a:xfrm>
            </p:grpSpPr>
            <p:cxnSp>
              <p:nvCxnSpPr>
                <p:cNvPr id="734" name="Straight Connector 733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5" name="Straight Connector 734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6" name="Straight Connector 735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24" name="Oval 723"/>
              <p:cNvSpPr/>
              <p:nvPr/>
            </p:nvSpPr>
            <p:spPr>
              <a:xfrm>
                <a:off x="12212489" y="5196263"/>
                <a:ext cx="87782" cy="87782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Oval 724"/>
              <p:cNvSpPr/>
              <p:nvPr/>
            </p:nvSpPr>
            <p:spPr>
              <a:xfrm>
                <a:off x="12382824" y="4783941"/>
                <a:ext cx="87782" cy="87782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Oval 725"/>
              <p:cNvSpPr/>
              <p:nvPr/>
            </p:nvSpPr>
            <p:spPr>
              <a:xfrm>
                <a:off x="12702653" y="4252361"/>
                <a:ext cx="87782" cy="87782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Oval 726"/>
              <p:cNvSpPr/>
              <p:nvPr/>
            </p:nvSpPr>
            <p:spPr>
              <a:xfrm>
                <a:off x="13005860" y="3870043"/>
                <a:ext cx="87782" cy="87782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Oval 727"/>
              <p:cNvSpPr/>
              <p:nvPr/>
            </p:nvSpPr>
            <p:spPr>
              <a:xfrm>
                <a:off x="13450727" y="3798201"/>
                <a:ext cx="87782" cy="87782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Oval 728"/>
              <p:cNvSpPr/>
              <p:nvPr/>
            </p:nvSpPr>
            <p:spPr>
              <a:xfrm>
                <a:off x="13450727" y="3917983"/>
                <a:ext cx="87782" cy="87782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Oval 729"/>
              <p:cNvSpPr/>
              <p:nvPr/>
            </p:nvSpPr>
            <p:spPr>
              <a:xfrm>
                <a:off x="12382824" y="5015787"/>
                <a:ext cx="87782" cy="87782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Oval 730"/>
              <p:cNvSpPr/>
              <p:nvPr/>
            </p:nvSpPr>
            <p:spPr>
              <a:xfrm>
                <a:off x="12212489" y="5097645"/>
                <a:ext cx="87782" cy="87782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Oval 731"/>
              <p:cNvSpPr/>
              <p:nvPr/>
            </p:nvSpPr>
            <p:spPr>
              <a:xfrm>
                <a:off x="13005860" y="4161781"/>
                <a:ext cx="87782" cy="87782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Oval 732"/>
              <p:cNvSpPr/>
              <p:nvPr/>
            </p:nvSpPr>
            <p:spPr>
              <a:xfrm>
                <a:off x="12702653" y="4383341"/>
                <a:ext cx="87782" cy="87782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TextBox 764"/>
              <p:cNvSpPr txBox="1"/>
              <p:nvPr/>
            </p:nvSpPr>
            <p:spPr>
              <a:xfrm>
                <a:off x="11611802" y="3564379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766" name="TextBox 765"/>
              <p:cNvSpPr txBox="1"/>
              <p:nvPr/>
            </p:nvSpPr>
            <p:spPr>
              <a:xfrm>
                <a:off x="11611802" y="3879454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767" name="TextBox 766"/>
              <p:cNvSpPr txBox="1"/>
              <p:nvPr/>
            </p:nvSpPr>
            <p:spPr>
              <a:xfrm>
                <a:off x="11611802" y="4199792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768" name="TextBox 767"/>
              <p:cNvSpPr txBox="1"/>
              <p:nvPr/>
            </p:nvSpPr>
            <p:spPr>
              <a:xfrm>
                <a:off x="11611802" y="4520131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769" name="TextBox 768"/>
              <p:cNvSpPr txBox="1"/>
              <p:nvPr/>
            </p:nvSpPr>
            <p:spPr>
              <a:xfrm>
                <a:off x="11611802" y="4840470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770" name="TextBox 769"/>
              <p:cNvSpPr txBox="1"/>
              <p:nvPr/>
            </p:nvSpPr>
            <p:spPr>
              <a:xfrm>
                <a:off x="11611802" y="5160804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771" name="Straight Connector 770"/>
              <p:cNvCxnSpPr/>
              <p:nvPr/>
            </p:nvCxnSpPr>
            <p:spPr>
              <a:xfrm flipV="1">
                <a:off x="11873940" y="5337893"/>
                <a:ext cx="1688677" cy="41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/>
              <p:cNvCxnSpPr/>
              <p:nvPr/>
            </p:nvCxnSpPr>
            <p:spPr>
              <a:xfrm>
                <a:off x="11883575" y="3744478"/>
                <a:ext cx="7739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3" name="Straight Connector 772"/>
              <p:cNvCxnSpPr/>
              <p:nvPr/>
            </p:nvCxnSpPr>
            <p:spPr>
              <a:xfrm>
                <a:off x="11883575" y="4063161"/>
                <a:ext cx="7739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/>
              <p:cNvCxnSpPr/>
              <p:nvPr/>
            </p:nvCxnSpPr>
            <p:spPr>
              <a:xfrm>
                <a:off x="11883575" y="4381844"/>
                <a:ext cx="7739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/>
              <p:cNvCxnSpPr/>
              <p:nvPr/>
            </p:nvCxnSpPr>
            <p:spPr>
              <a:xfrm>
                <a:off x="11883575" y="4700527"/>
                <a:ext cx="7739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/>
              <p:cNvCxnSpPr/>
              <p:nvPr/>
            </p:nvCxnSpPr>
            <p:spPr>
              <a:xfrm>
                <a:off x="11883575" y="5019210"/>
                <a:ext cx="7739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/>
              <p:cNvCxnSpPr/>
              <p:nvPr/>
            </p:nvCxnSpPr>
            <p:spPr>
              <a:xfrm rot="16200000">
                <a:off x="11928189" y="5361406"/>
                <a:ext cx="54129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" name="Straight Connector 777"/>
              <p:cNvCxnSpPr/>
              <p:nvPr/>
            </p:nvCxnSpPr>
            <p:spPr>
              <a:xfrm>
                <a:off x="11960225" y="3631947"/>
                <a:ext cx="0" cy="170636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9" name="TextBox 778"/>
              <p:cNvSpPr txBox="1"/>
              <p:nvPr/>
            </p:nvSpPr>
            <p:spPr>
              <a:xfrm>
                <a:off x="11834336" y="5350829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780" name="TextBox 779"/>
              <p:cNvSpPr txBox="1"/>
              <p:nvPr/>
            </p:nvSpPr>
            <p:spPr>
              <a:xfrm>
                <a:off x="13404950" y="5350829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781" name="TextBox 780"/>
              <p:cNvSpPr txBox="1"/>
              <p:nvPr/>
            </p:nvSpPr>
            <p:spPr>
              <a:xfrm>
                <a:off x="12619643" y="5350829"/>
                <a:ext cx="263213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2" name="Straight Connector 781"/>
              <p:cNvCxnSpPr/>
              <p:nvPr/>
            </p:nvCxnSpPr>
            <p:spPr>
              <a:xfrm rot="16200000">
                <a:off x="12329279" y="5365529"/>
                <a:ext cx="54129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3" name="Straight Connector 782"/>
              <p:cNvCxnSpPr/>
              <p:nvPr/>
            </p:nvCxnSpPr>
            <p:spPr>
              <a:xfrm rot="16200000">
                <a:off x="12715161" y="5365529"/>
                <a:ext cx="54129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4" name="Straight Connector 783"/>
              <p:cNvCxnSpPr/>
              <p:nvPr/>
            </p:nvCxnSpPr>
            <p:spPr>
              <a:xfrm rot="16200000">
                <a:off x="13104565" y="5371419"/>
                <a:ext cx="54129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5" name="Straight Connector 784"/>
              <p:cNvCxnSpPr/>
              <p:nvPr/>
            </p:nvCxnSpPr>
            <p:spPr>
              <a:xfrm rot="16200000">
                <a:off x="13492515" y="5367004"/>
                <a:ext cx="54129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6" name="TextBox 785"/>
              <p:cNvSpPr txBox="1"/>
              <p:nvPr/>
            </p:nvSpPr>
            <p:spPr>
              <a:xfrm>
                <a:off x="12164328" y="5348318"/>
                <a:ext cx="383437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0.5</a:t>
                </a:r>
              </a:p>
            </p:txBody>
          </p:sp>
          <p:sp>
            <p:nvSpPr>
              <p:cNvPr id="787" name="TextBox 786"/>
              <p:cNvSpPr txBox="1"/>
              <p:nvPr/>
            </p:nvSpPr>
            <p:spPr>
              <a:xfrm>
                <a:off x="12949639" y="5348027"/>
                <a:ext cx="383437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1.5</a:t>
                </a:r>
              </a:p>
            </p:txBody>
          </p:sp>
        </p:grpSp>
        <p:sp>
          <p:nvSpPr>
            <p:cNvPr id="487" name="TextBox 486"/>
            <p:cNvSpPr txBox="1"/>
            <p:nvPr/>
          </p:nvSpPr>
          <p:spPr>
            <a:xfrm rot="16200000">
              <a:off x="5666992" y="2176546"/>
              <a:ext cx="1898884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prstClr val="black"/>
                  </a:solidFill>
                  <a:cs typeface="Arial" panose="020B0604020202020204" pitchFamily="34" charset="0"/>
                </a:rPr>
                <a:t>von Frey responses</a:t>
              </a:r>
            </a:p>
            <a:p>
              <a:pPr algn="ctr"/>
              <a:r>
                <a:rPr lang="en-US" sz="1200" dirty="0">
                  <a:solidFill>
                    <a:prstClr val="black"/>
                  </a:solidFill>
                  <a:cs typeface="Arial" panose="020B0604020202020204" pitchFamily="34" charset="0"/>
                </a:rPr>
                <a:t>(withdrawals out of 10)</a:t>
              </a: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8224455" y="3405188"/>
              <a:ext cx="9369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Pressure (g)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288424" y="2567950"/>
            <a:ext cx="1827873" cy="2310374"/>
            <a:chOff x="3119549" y="4065728"/>
            <a:chExt cx="1827873" cy="2310374"/>
          </a:xfrm>
        </p:grpSpPr>
        <p:grpSp>
          <p:nvGrpSpPr>
            <p:cNvPr id="530" name="Group 529"/>
            <p:cNvGrpSpPr/>
            <p:nvPr/>
          </p:nvGrpSpPr>
          <p:grpSpPr>
            <a:xfrm>
              <a:off x="3195148" y="4389898"/>
              <a:ext cx="1465643" cy="1986204"/>
              <a:chOff x="5683489" y="731849"/>
              <a:chExt cx="549522" cy="1008084"/>
            </a:xfrm>
          </p:grpSpPr>
          <p:sp>
            <p:nvSpPr>
              <p:cNvPr id="531" name="TextBox 530"/>
              <p:cNvSpPr txBox="1"/>
              <p:nvPr/>
            </p:nvSpPr>
            <p:spPr>
              <a:xfrm>
                <a:off x="5764742" y="731849"/>
                <a:ext cx="157589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250</a:t>
                </a:r>
              </a:p>
            </p:txBody>
          </p:sp>
          <p:sp>
            <p:nvSpPr>
              <p:cNvPr id="532" name="TextBox 531"/>
              <p:cNvSpPr txBox="1"/>
              <p:nvPr/>
            </p:nvSpPr>
            <p:spPr>
              <a:xfrm>
                <a:off x="5764742" y="905348"/>
                <a:ext cx="157589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200</a:t>
                </a:r>
              </a:p>
            </p:txBody>
          </p:sp>
          <p:sp>
            <p:nvSpPr>
              <p:cNvPr id="533" name="TextBox 532"/>
              <p:cNvSpPr txBox="1"/>
              <p:nvPr/>
            </p:nvSpPr>
            <p:spPr>
              <a:xfrm>
                <a:off x="5764742" y="1078847"/>
                <a:ext cx="157589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150</a:t>
                </a:r>
              </a:p>
            </p:txBody>
          </p:sp>
          <p:sp>
            <p:nvSpPr>
              <p:cNvPr id="534" name="TextBox 533"/>
              <p:cNvSpPr txBox="1"/>
              <p:nvPr/>
            </p:nvSpPr>
            <p:spPr>
              <a:xfrm>
                <a:off x="5764742" y="1252346"/>
                <a:ext cx="157589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535" name="TextBox 534"/>
              <p:cNvSpPr txBox="1"/>
              <p:nvPr/>
            </p:nvSpPr>
            <p:spPr>
              <a:xfrm>
                <a:off x="5794193" y="1425845"/>
                <a:ext cx="128138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50</a:t>
                </a:r>
              </a:p>
            </p:txBody>
          </p:sp>
          <p:sp>
            <p:nvSpPr>
              <p:cNvPr id="536" name="TextBox 535"/>
              <p:cNvSpPr txBox="1"/>
              <p:nvPr/>
            </p:nvSpPr>
            <p:spPr>
              <a:xfrm>
                <a:off x="5823643" y="1599344"/>
                <a:ext cx="98688" cy="14058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1200" b="1" dirty="0"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37" name="TextBox 536"/>
              <p:cNvSpPr txBox="1"/>
              <p:nvPr/>
            </p:nvSpPr>
            <p:spPr>
              <a:xfrm rot="16200000">
                <a:off x="5289683" y="1173306"/>
                <a:ext cx="891470" cy="1038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dirty="0">
                    <a:cs typeface="Arial" panose="020B0604020202020204" pitchFamily="34" charset="0"/>
                  </a:rPr>
                  <a:t>Pressure to withdraw (g)</a:t>
                </a:r>
              </a:p>
            </p:txBody>
          </p:sp>
          <p:cxnSp>
            <p:nvCxnSpPr>
              <p:cNvPr id="538" name="Straight Connector 537"/>
              <p:cNvCxnSpPr/>
              <p:nvPr/>
            </p:nvCxnSpPr>
            <p:spPr>
              <a:xfrm>
                <a:off x="6131663" y="799595"/>
                <a:ext cx="0" cy="7718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9" name="Straight Connector 538"/>
              <p:cNvCxnSpPr/>
              <p:nvPr/>
            </p:nvCxnSpPr>
            <p:spPr>
              <a:xfrm>
                <a:off x="6107172" y="799595"/>
                <a:ext cx="48982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/>
              <p:cNvCxnSpPr/>
              <p:nvPr/>
            </p:nvCxnSpPr>
            <p:spPr>
              <a:xfrm>
                <a:off x="5950385" y="783930"/>
                <a:ext cx="0" cy="892877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/>
              <p:cNvCxnSpPr/>
              <p:nvPr/>
            </p:nvCxnSpPr>
            <p:spPr>
              <a:xfrm>
                <a:off x="5909984" y="801485"/>
                <a:ext cx="396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2" name="Straight Connector 541"/>
              <p:cNvCxnSpPr/>
              <p:nvPr/>
            </p:nvCxnSpPr>
            <p:spPr>
              <a:xfrm>
                <a:off x="5909984" y="975523"/>
                <a:ext cx="396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3" name="Straight Connector 542"/>
              <p:cNvCxnSpPr/>
              <p:nvPr/>
            </p:nvCxnSpPr>
            <p:spPr>
              <a:xfrm>
                <a:off x="5909984" y="1149561"/>
                <a:ext cx="396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4" name="Straight Connector 543"/>
              <p:cNvCxnSpPr/>
              <p:nvPr/>
            </p:nvCxnSpPr>
            <p:spPr>
              <a:xfrm>
                <a:off x="5909984" y="1323599"/>
                <a:ext cx="396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5" name="Straight Connector 544"/>
              <p:cNvCxnSpPr/>
              <p:nvPr/>
            </p:nvCxnSpPr>
            <p:spPr>
              <a:xfrm>
                <a:off x="5909984" y="1497637"/>
                <a:ext cx="396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6" name="Rectangle 545"/>
              <p:cNvSpPr/>
              <p:nvPr/>
            </p:nvSpPr>
            <p:spPr>
              <a:xfrm>
                <a:off x="6097240" y="876714"/>
                <a:ext cx="73152" cy="795176"/>
              </a:xfrm>
              <a:prstGeom prst="rect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400" b="1">
                  <a:cs typeface="Arial" panose="020B0604020202020204" pitchFamily="34" charset="0"/>
                </a:endParaRPr>
              </a:p>
            </p:txBody>
          </p:sp>
          <p:cxnSp>
            <p:nvCxnSpPr>
              <p:cNvPr id="547" name="Straight Connector 546"/>
              <p:cNvCxnSpPr/>
              <p:nvPr/>
            </p:nvCxnSpPr>
            <p:spPr>
              <a:xfrm>
                <a:off x="6039083" y="921992"/>
                <a:ext cx="0" cy="7718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8" name="Straight Connector 547"/>
              <p:cNvCxnSpPr/>
              <p:nvPr/>
            </p:nvCxnSpPr>
            <p:spPr>
              <a:xfrm>
                <a:off x="6014593" y="921992"/>
                <a:ext cx="48982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9" name="Rectangle 548"/>
              <p:cNvSpPr/>
              <p:nvPr/>
            </p:nvSpPr>
            <p:spPr>
              <a:xfrm>
                <a:off x="6004661" y="943513"/>
                <a:ext cx="73152" cy="728078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400" b="1">
                  <a:cs typeface="Arial" panose="020B0604020202020204" pitchFamily="34" charset="0"/>
                </a:endParaRPr>
              </a:p>
            </p:txBody>
          </p:sp>
          <p:cxnSp>
            <p:nvCxnSpPr>
              <p:cNvPr id="550" name="Straight Connector 549"/>
              <p:cNvCxnSpPr/>
              <p:nvPr/>
            </p:nvCxnSpPr>
            <p:spPr>
              <a:xfrm flipV="1">
                <a:off x="5909011" y="1671674"/>
                <a:ext cx="324000" cy="21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" name="Rectangle 3"/>
            <p:cNvSpPr/>
            <p:nvPr/>
          </p:nvSpPr>
          <p:spPr>
            <a:xfrm>
              <a:off x="3119549" y="4065728"/>
              <a:ext cx="1827873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dirty="0">
                  <a:cs typeface="Arial" panose="020B0604020202020204" pitchFamily="34" charset="0"/>
                </a:rPr>
                <a:t>Calibrated forceps: </a:t>
              </a:r>
              <a:endParaRPr lang="en-US" sz="1600" dirty="0"/>
            </a:p>
          </p:txBody>
        </p:sp>
      </p:grpSp>
      <p:sp>
        <p:nvSpPr>
          <p:cNvPr id="265" name="TextBox 264"/>
          <p:cNvSpPr txBox="1"/>
          <p:nvPr/>
        </p:nvSpPr>
        <p:spPr>
          <a:xfrm>
            <a:off x="3221310" y="6604084"/>
            <a:ext cx="270138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i="1" dirty="0"/>
              <a:t>GCH1 KO mice provided by Pr. Keith Channon</a:t>
            </a:r>
          </a:p>
        </p:txBody>
      </p:sp>
      <p:sp>
        <p:nvSpPr>
          <p:cNvPr id="266" name="TextBox 265"/>
          <p:cNvSpPr txBox="1"/>
          <p:nvPr/>
        </p:nvSpPr>
        <p:spPr>
          <a:xfrm>
            <a:off x="1905629" y="633764"/>
            <a:ext cx="5332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00B050"/>
                </a:solidFill>
              </a:rPr>
              <a:t>But nociceptive pain remains unaffected</a:t>
            </a:r>
          </a:p>
        </p:txBody>
      </p:sp>
      <p:grpSp>
        <p:nvGrpSpPr>
          <p:cNvPr id="267" name="Group 266"/>
          <p:cNvGrpSpPr/>
          <p:nvPr/>
        </p:nvGrpSpPr>
        <p:grpSpPr>
          <a:xfrm>
            <a:off x="7521839" y="6579655"/>
            <a:ext cx="1542526" cy="278345"/>
            <a:chOff x="6702357" y="7133300"/>
            <a:chExt cx="1542526" cy="278345"/>
          </a:xfrm>
        </p:grpSpPr>
        <p:sp>
          <p:nvSpPr>
            <p:cNvPr id="268" name="TextBox 267"/>
            <p:cNvSpPr txBox="1"/>
            <p:nvPr/>
          </p:nvSpPr>
          <p:spPr>
            <a:xfrm>
              <a:off x="6878650" y="7134646"/>
              <a:ext cx="4010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WT</a:t>
              </a: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7486662" y="7133300"/>
              <a:ext cx="758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GCH1 KO</a:t>
              </a:r>
            </a:p>
          </p:txBody>
        </p:sp>
        <p:sp>
          <p:nvSpPr>
            <p:cNvPr id="270" name="Rounded Rectangle 269"/>
            <p:cNvSpPr/>
            <p:nvPr/>
          </p:nvSpPr>
          <p:spPr>
            <a:xfrm>
              <a:off x="6702357" y="7200188"/>
              <a:ext cx="204281" cy="145915"/>
            </a:xfrm>
            <a:prstGeom prst="round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ounded Rectangle 270"/>
            <p:cNvSpPr/>
            <p:nvPr/>
          </p:nvSpPr>
          <p:spPr>
            <a:xfrm>
              <a:off x="7307126" y="7198842"/>
              <a:ext cx="204281" cy="145915"/>
            </a:xfrm>
            <a:prstGeom prst="roundRect">
              <a:avLst/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244543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5992004" y="1108956"/>
            <a:ext cx="2616639" cy="3307398"/>
            <a:chOff x="5376672" y="-18385"/>
            <a:chExt cx="4206240" cy="5318191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7102" b="89773" l="9825" r="89956">
                          <a14:foregroundMark x1="38210" y1="13636" x2="38210" y2="13636"/>
                          <a14:foregroundMark x1="39083" y1="11364" x2="39083" y2="11364"/>
                          <a14:foregroundMark x1="48908" y1="7102" x2="48908" y2="710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682" t="-2573" r="20618" b="9941"/>
            <a:stretch/>
          </p:blipFill>
          <p:spPr>
            <a:xfrm>
              <a:off x="5376672" y="-18385"/>
              <a:ext cx="4206240" cy="4937760"/>
            </a:xfrm>
            <a:prstGeom prst="rect">
              <a:avLst/>
            </a:prstGeom>
          </p:spPr>
        </p:pic>
        <p:sp>
          <p:nvSpPr>
            <p:cNvPr id="29" name="Rectangle 28"/>
            <p:cNvSpPr/>
            <p:nvPr/>
          </p:nvSpPr>
          <p:spPr>
            <a:xfrm>
              <a:off x="8358726" y="4541358"/>
              <a:ext cx="1209079" cy="75844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>
                      <a:lumMod val="50000"/>
                    </a:schemeClr>
                  </a:solidFill>
                </a:rPr>
                <a:t>SPR</a:t>
              </a:r>
            </a:p>
          </p:txBody>
        </p:sp>
      </p:grp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966" b="89773" l="9825" r="89956">
                        <a14:foregroundMark x1="39956" y1="11364" x2="39956" y2="11364"/>
                        <a14:foregroundMark x1="49345" y1="11080" x2="49345" y2="11080"/>
                        <a14:foregroundMark x1="49345" y1="5966" x2="49345" y2="59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7898" t="3430" r="20888" b="10474"/>
          <a:stretch/>
        </p:blipFill>
        <p:spPr>
          <a:xfrm>
            <a:off x="5960529" y="1309655"/>
            <a:ext cx="2632928" cy="2848556"/>
          </a:xfrm>
          <a:prstGeom prst="rect">
            <a:avLst/>
          </a:prstGeom>
        </p:spPr>
      </p:pic>
      <p:grpSp>
        <p:nvGrpSpPr>
          <p:cNvPr id="31" name="Group 30"/>
          <p:cNvGrpSpPr/>
          <p:nvPr/>
        </p:nvGrpSpPr>
        <p:grpSpPr>
          <a:xfrm>
            <a:off x="5437759" y="3364889"/>
            <a:ext cx="1907317" cy="1086411"/>
            <a:chOff x="4205124" y="2413737"/>
            <a:chExt cx="1907317" cy="1086411"/>
          </a:xfrm>
        </p:grpSpPr>
        <p:sp>
          <p:nvSpPr>
            <p:cNvPr id="32" name="Rectangle 31"/>
            <p:cNvSpPr/>
            <p:nvPr/>
          </p:nvSpPr>
          <p:spPr>
            <a:xfrm>
              <a:off x="4205124" y="3038483"/>
              <a:ext cx="19073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D8A6ED"/>
                  </a:solidFill>
                </a:rPr>
                <a:t>Active pocket</a:t>
              </a:r>
            </a:p>
          </p:txBody>
        </p:sp>
        <p:cxnSp>
          <p:nvCxnSpPr>
            <p:cNvPr id="33" name="Straight Connector 32"/>
            <p:cNvCxnSpPr/>
            <p:nvPr/>
          </p:nvCxnSpPr>
          <p:spPr>
            <a:xfrm flipH="1">
              <a:off x="5087161" y="2413737"/>
              <a:ext cx="812954" cy="654068"/>
            </a:xfrm>
            <a:prstGeom prst="line">
              <a:avLst/>
            </a:prstGeom>
            <a:ln w="57150">
              <a:solidFill>
                <a:srgbClr val="D8A6ED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3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659119" y="52406"/>
            <a:ext cx="582576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Pharmacological inhibition of BH4 production – select a target &amp; drug design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385618" y="6608617"/>
            <a:ext cx="23727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i="1" dirty="0"/>
              <a:t>Compound designed by Pr. Julian Blagg</a:t>
            </a:r>
          </a:p>
        </p:txBody>
      </p:sp>
      <p:sp>
        <p:nvSpPr>
          <p:cNvPr id="73" name="Rectangle 72"/>
          <p:cNvSpPr/>
          <p:nvPr/>
        </p:nvSpPr>
        <p:spPr>
          <a:xfrm>
            <a:off x="924936" y="5253642"/>
            <a:ext cx="114165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</a:rPr>
              <a:t>BH4</a:t>
            </a:r>
          </a:p>
        </p:txBody>
      </p:sp>
      <p:grpSp>
        <p:nvGrpSpPr>
          <p:cNvPr id="106" name="Group 105"/>
          <p:cNvGrpSpPr/>
          <p:nvPr/>
        </p:nvGrpSpPr>
        <p:grpSpPr>
          <a:xfrm>
            <a:off x="237064" y="693059"/>
            <a:ext cx="2393539" cy="4623447"/>
            <a:chOff x="237064" y="693059"/>
            <a:chExt cx="2393539" cy="4623447"/>
          </a:xfrm>
        </p:grpSpPr>
        <p:sp>
          <p:nvSpPr>
            <p:cNvPr id="68" name="TextBox 67"/>
            <p:cNvSpPr txBox="1"/>
            <p:nvPr/>
          </p:nvSpPr>
          <p:spPr>
            <a:xfrm>
              <a:off x="237064" y="693059"/>
              <a:ext cx="23935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>
                  <a:latin typeface="+mj-lt"/>
                  <a:cs typeface="Helvetica" pitchFamily="34" charset="0"/>
                </a:rPr>
                <a:t>BH4 </a:t>
              </a:r>
              <a:r>
                <a:rPr lang="en-US" sz="2000" b="1" i="1" dirty="0">
                  <a:latin typeface="+mj-lt"/>
                  <a:cs typeface="Helvetica" pitchFamily="34" charset="0"/>
                </a:rPr>
                <a:t>De novo </a:t>
              </a:r>
              <a:r>
                <a:rPr lang="en-US" sz="2000" b="1" dirty="0">
                  <a:latin typeface="+mj-lt"/>
                  <a:cs typeface="Helvetica" pitchFamily="34" charset="0"/>
                </a:rPr>
                <a:t>pathway</a:t>
              </a:r>
            </a:p>
          </p:txBody>
        </p:sp>
        <p:sp>
          <p:nvSpPr>
            <p:cNvPr id="69" name="Rounded Rectangle 68"/>
            <p:cNvSpPr/>
            <p:nvPr/>
          </p:nvSpPr>
          <p:spPr>
            <a:xfrm rot="16200000">
              <a:off x="-425797" y="2336613"/>
              <a:ext cx="3822192" cy="2137594"/>
            </a:xfrm>
            <a:prstGeom prst="roundRect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189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Courier" pitchFamily="49" charset="0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420023" y="2601905"/>
              <a:ext cx="21305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7,8-dihydroneopterin-</a:t>
              </a:r>
            </a:p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triphosphate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372432" y="3917172"/>
              <a:ext cx="22257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6-pyruvoyl-</a:t>
              </a:r>
            </a:p>
            <a:p>
              <a:pPr algn="ctr"/>
              <a:r>
                <a:rPr lang="en-US" sz="1200" b="1" dirty="0" err="1">
                  <a:cs typeface="Arial" panose="020B0604020202020204" pitchFamily="34" charset="0"/>
                </a:rPr>
                <a:t>Tetrahydropterin</a:t>
              </a:r>
              <a:endParaRPr lang="en-US" sz="1200" b="1" dirty="0">
                <a:cs typeface="Arial" panose="020B06040202020202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998801" y="1507641"/>
              <a:ext cx="9729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GTP</a:t>
              </a:r>
            </a:p>
          </p:txBody>
        </p:sp>
        <p:grpSp>
          <p:nvGrpSpPr>
            <p:cNvPr id="74" name="Group 80"/>
            <p:cNvGrpSpPr/>
            <p:nvPr/>
          </p:nvGrpSpPr>
          <p:grpSpPr>
            <a:xfrm>
              <a:off x="1737891" y="1956424"/>
              <a:ext cx="739719" cy="422694"/>
              <a:chOff x="-1550598" y="759125"/>
              <a:chExt cx="739719" cy="422694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84" name="Oval 83"/>
              <p:cNvSpPr/>
              <p:nvPr/>
            </p:nvSpPr>
            <p:spPr>
              <a:xfrm>
                <a:off x="-1544128" y="759125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>
                      <a:tint val="66000"/>
                      <a:satMod val="160000"/>
                    </a:srgbClr>
                  </a:gs>
                  <a:gs pos="50000">
                    <a:srgbClr val="FF0000">
                      <a:tint val="44500"/>
                      <a:satMod val="160000"/>
                    </a:srgbClr>
                  </a:gs>
                  <a:gs pos="100000">
                    <a:srgbClr val="FF000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latin typeface="+mj-lt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-1550598" y="785925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>
                    <a:latin typeface="+mj-lt"/>
                    <a:cs typeface="Helvetica" pitchFamily="34" charset="0"/>
                  </a:rPr>
                  <a:t>GCH1</a:t>
                </a:r>
              </a:p>
            </p:txBody>
          </p:sp>
        </p:grpSp>
        <p:grpSp>
          <p:nvGrpSpPr>
            <p:cNvPr id="75" name="Group 82"/>
            <p:cNvGrpSpPr/>
            <p:nvPr/>
          </p:nvGrpSpPr>
          <p:grpSpPr>
            <a:xfrm>
              <a:off x="1737891" y="3255702"/>
              <a:ext cx="739719" cy="422694"/>
              <a:chOff x="-1303308" y="2093344"/>
              <a:chExt cx="739719" cy="422694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82" name="Oval 81"/>
              <p:cNvSpPr/>
              <p:nvPr/>
            </p:nvSpPr>
            <p:spPr>
              <a:xfrm>
                <a:off x="-1296838" y="2093344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>
                      <a:tint val="66000"/>
                      <a:satMod val="160000"/>
                    </a:srgbClr>
                  </a:gs>
                  <a:gs pos="50000">
                    <a:srgbClr val="FF0000">
                      <a:tint val="44500"/>
                      <a:satMod val="160000"/>
                    </a:srgbClr>
                  </a:gs>
                  <a:gs pos="100000">
                    <a:srgbClr val="FF000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latin typeface="+mj-lt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-1303308" y="2117776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>
                    <a:latin typeface="+mj-lt"/>
                    <a:cs typeface="Helvetica" pitchFamily="34" charset="0"/>
                  </a:rPr>
                  <a:t>PTPS</a:t>
                </a:r>
              </a:p>
            </p:txBody>
          </p:sp>
        </p:grpSp>
        <p:sp>
          <p:nvSpPr>
            <p:cNvPr id="76" name="Down Arrow 75"/>
            <p:cNvSpPr/>
            <p:nvPr/>
          </p:nvSpPr>
          <p:spPr>
            <a:xfrm>
              <a:off x="1284255" y="4419836"/>
              <a:ext cx="402089" cy="813857"/>
            </a:xfrm>
            <a:prstGeom prst="downArrow">
              <a:avLst>
                <a:gd name="adj1" fmla="val 37145"/>
                <a:gd name="adj2" fmla="val 102193"/>
              </a:avLst>
            </a:prstGeom>
            <a:gradFill flip="none" rotWithShape="1">
              <a:gsLst>
                <a:gs pos="0">
                  <a:srgbClr val="FF0000">
                    <a:tint val="66000"/>
                    <a:satMod val="160000"/>
                  </a:srgbClr>
                </a:gs>
                <a:gs pos="50000">
                  <a:srgbClr val="FF0000">
                    <a:tint val="44500"/>
                    <a:satMod val="160000"/>
                  </a:srgbClr>
                </a:gs>
                <a:gs pos="100000">
                  <a:srgbClr val="FF000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Down Arrow 77"/>
            <p:cNvSpPr/>
            <p:nvPr/>
          </p:nvSpPr>
          <p:spPr>
            <a:xfrm>
              <a:off x="1284255" y="3105697"/>
              <a:ext cx="402089" cy="813857"/>
            </a:xfrm>
            <a:prstGeom prst="downArrow">
              <a:avLst>
                <a:gd name="adj1" fmla="val 37145"/>
                <a:gd name="adj2" fmla="val 102193"/>
              </a:avLst>
            </a:prstGeom>
            <a:gradFill flip="none" rotWithShape="1">
              <a:gsLst>
                <a:gs pos="0">
                  <a:srgbClr val="FF0000">
                    <a:tint val="66000"/>
                    <a:satMod val="160000"/>
                  </a:srgbClr>
                </a:gs>
                <a:gs pos="50000">
                  <a:srgbClr val="FF0000">
                    <a:tint val="44500"/>
                    <a:satMod val="160000"/>
                  </a:srgbClr>
                </a:gs>
                <a:gs pos="100000">
                  <a:srgbClr val="FF000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Down Arrow 78"/>
            <p:cNvSpPr/>
            <p:nvPr/>
          </p:nvSpPr>
          <p:spPr>
            <a:xfrm>
              <a:off x="1284255" y="1809846"/>
              <a:ext cx="402089" cy="813857"/>
            </a:xfrm>
            <a:prstGeom prst="downArrow">
              <a:avLst>
                <a:gd name="adj1" fmla="val 37145"/>
                <a:gd name="adj2" fmla="val 102193"/>
              </a:avLst>
            </a:prstGeom>
            <a:gradFill flip="none" rotWithShape="1">
              <a:gsLst>
                <a:gs pos="0">
                  <a:srgbClr val="FF0000">
                    <a:tint val="66000"/>
                    <a:satMod val="160000"/>
                  </a:srgbClr>
                </a:gs>
                <a:gs pos="50000">
                  <a:srgbClr val="FF0000">
                    <a:tint val="44500"/>
                    <a:satMod val="160000"/>
                  </a:srgbClr>
                </a:gs>
                <a:gs pos="100000">
                  <a:srgbClr val="FF000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787938" y="5340486"/>
            <a:ext cx="1410511" cy="590517"/>
            <a:chOff x="817122" y="4980559"/>
            <a:chExt cx="1410511" cy="590517"/>
          </a:xfrm>
        </p:grpSpPr>
        <p:sp>
          <p:nvSpPr>
            <p:cNvPr id="39" name="Rectangle 38"/>
            <p:cNvSpPr/>
            <p:nvPr/>
          </p:nvSpPr>
          <p:spPr>
            <a:xfrm>
              <a:off x="817122" y="4980559"/>
              <a:ext cx="1410511" cy="590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080590" y="4983430"/>
              <a:ext cx="8835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00B050"/>
                  </a:solidFill>
                </a:rPr>
                <a:t>BH4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5975185" y="4767047"/>
            <a:ext cx="2536521" cy="1215467"/>
            <a:chOff x="4535488" y="753286"/>
            <a:chExt cx="2790927" cy="1478480"/>
          </a:xfrm>
        </p:grpSpPr>
        <p:pic>
          <p:nvPicPr>
            <p:cNvPr id="100" name="Picture 99"/>
            <p:cNvPicPr>
              <a:picLocks noChangeAspect="1"/>
            </p:cNvPicPr>
            <p:nvPr/>
          </p:nvPicPr>
          <p:blipFill rotWithShape="1">
            <a:blip r:embed="rId6"/>
            <a:srcRect b="54611"/>
            <a:stretch/>
          </p:blipFill>
          <p:spPr>
            <a:xfrm>
              <a:off x="4535488" y="753286"/>
              <a:ext cx="2790927" cy="1478480"/>
            </a:xfrm>
            <a:prstGeom prst="rect">
              <a:avLst/>
            </a:prstGeom>
          </p:spPr>
        </p:pic>
        <p:sp>
          <p:nvSpPr>
            <p:cNvPr id="101" name="Rectangle 100"/>
            <p:cNvSpPr/>
            <p:nvPr/>
          </p:nvSpPr>
          <p:spPr>
            <a:xfrm>
              <a:off x="6060332" y="1848256"/>
              <a:ext cx="496111" cy="194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914417" y="1770433"/>
              <a:ext cx="7761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SPRi3</a:t>
              </a: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2631208" y="691438"/>
            <a:ext cx="2449862" cy="4776474"/>
            <a:chOff x="2631208" y="691438"/>
            <a:chExt cx="2449862" cy="4776474"/>
          </a:xfrm>
        </p:grpSpPr>
        <p:grpSp>
          <p:nvGrpSpPr>
            <p:cNvPr id="97" name="Group 96"/>
            <p:cNvGrpSpPr/>
            <p:nvPr/>
          </p:nvGrpSpPr>
          <p:grpSpPr>
            <a:xfrm>
              <a:off x="2631208" y="691438"/>
              <a:ext cx="2415518" cy="4776474"/>
              <a:chOff x="2631208" y="380151"/>
              <a:chExt cx="2415518" cy="4776474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3057613" y="380151"/>
                <a:ext cx="184063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 dirty="0">
                    <a:latin typeface="+mj-lt"/>
                    <a:cs typeface="Helvetica" pitchFamily="34" charset="0"/>
                  </a:rPr>
                  <a:t>Salvage pathway</a:t>
                </a:r>
              </a:p>
            </p:txBody>
          </p:sp>
          <p:sp>
            <p:nvSpPr>
              <p:cNvPr id="4" name="Rounded Rectangle 3"/>
              <p:cNvSpPr/>
              <p:nvPr/>
            </p:nvSpPr>
            <p:spPr>
              <a:xfrm rot="16200000">
                <a:off x="2066833" y="2043160"/>
                <a:ext cx="3822192" cy="2137594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  <a:tint val="66000"/>
                      <a:satMod val="160000"/>
                    </a:schemeClr>
                  </a:gs>
                  <a:gs pos="50000">
                    <a:schemeClr val="bg1">
                      <a:lumMod val="75000"/>
                      <a:tint val="44500"/>
                      <a:satMod val="160000"/>
                    </a:schemeClr>
                  </a:gs>
                  <a:gs pos="100000">
                    <a:schemeClr val="bg1">
                      <a:lumMod val="75000"/>
                      <a:tint val="23500"/>
                      <a:satMod val="160000"/>
                    </a:schemeClr>
                  </a:gs>
                </a:gsLst>
                <a:lin ang="1890000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latin typeface="Courier" pitchFamily="49" charset="0"/>
                </a:endParaRPr>
              </a:p>
            </p:txBody>
          </p:sp>
          <p:grpSp>
            <p:nvGrpSpPr>
              <p:cNvPr id="12" name="Group 83"/>
              <p:cNvGrpSpPr/>
              <p:nvPr/>
            </p:nvGrpSpPr>
            <p:grpSpPr>
              <a:xfrm>
                <a:off x="3656590" y="4733931"/>
                <a:ext cx="739719" cy="422694"/>
                <a:chOff x="-1314137" y="2990491"/>
                <a:chExt cx="739719" cy="422694"/>
              </a:xfr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</p:grpSpPr>
            <p:sp>
              <p:nvSpPr>
                <p:cNvPr id="15" name="Oval 14"/>
                <p:cNvSpPr/>
                <p:nvPr/>
              </p:nvSpPr>
              <p:spPr>
                <a:xfrm>
                  <a:off x="-1288211" y="2990491"/>
                  <a:ext cx="698740" cy="42269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TextBox 15"/>
                <p:cNvSpPr txBox="1"/>
                <p:nvPr/>
              </p:nvSpPr>
              <p:spPr>
                <a:xfrm>
                  <a:off x="-1314137" y="3014923"/>
                  <a:ext cx="73971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b="1" dirty="0">
                      <a:latin typeface="+mj-lt"/>
                      <a:cs typeface="Helvetica" pitchFamily="34" charset="0"/>
                    </a:rPr>
                    <a:t>DHFR</a:t>
                  </a:r>
                </a:p>
              </p:txBody>
            </p:sp>
          </p:grpSp>
          <p:sp>
            <p:nvSpPr>
              <p:cNvPr id="5" name="TextBox 4"/>
              <p:cNvSpPr txBox="1"/>
              <p:nvPr/>
            </p:nvSpPr>
            <p:spPr>
              <a:xfrm>
                <a:off x="2902926" y="2443424"/>
                <a:ext cx="213055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>
                    <a:cs typeface="Arial" panose="020B0604020202020204" pitchFamily="34" charset="0"/>
                  </a:rPr>
                  <a:t>1’-oxo-2’-OH/1’-OH-2’-oxo </a:t>
                </a:r>
              </a:p>
              <a:p>
                <a:pPr algn="ctr"/>
                <a:r>
                  <a:rPr lang="en-US" sz="1200" b="1" dirty="0" err="1">
                    <a:cs typeface="Arial" panose="020B0604020202020204" pitchFamily="34" charset="0"/>
                  </a:rPr>
                  <a:t>propyltetrahydropterin</a:t>
                </a:r>
                <a:endParaRPr lang="en-US" sz="1200" b="1" dirty="0">
                  <a:cs typeface="Arial" panose="020B0604020202020204" pitchFamily="34" charset="0"/>
                </a:endParaRPr>
              </a:p>
            </p:txBody>
          </p:sp>
          <p:grpSp>
            <p:nvGrpSpPr>
              <p:cNvPr id="9" name="Group 80"/>
              <p:cNvGrpSpPr/>
              <p:nvPr/>
            </p:nvGrpSpPr>
            <p:grpSpPr>
              <a:xfrm>
                <a:off x="4181882" y="1778491"/>
                <a:ext cx="769495" cy="422694"/>
                <a:chOff x="-1579782" y="759125"/>
                <a:chExt cx="769495" cy="422694"/>
              </a:xfr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9" name="Oval 18"/>
                <p:cNvSpPr/>
                <p:nvPr/>
              </p:nvSpPr>
              <p:spPr>
                <a:xfrm>
                  <a:off x="-1544128" y="759125"/>
                  <a:ext cx="698740" cy="42269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latin typeface="+mj-lt"/>
                  </a:endParaRPr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-1579782" y="785925"/>
                  <a:ext cx="769495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b="1" dirty="0">
                      <a:latin typeface="+mj-lt"/>
                      <a:cs typeface="Helvetica" pitchFamily="34" charset="0"/>
                    </a:rPr>
                    <a:t>AR/CR</a:t>
                  </a:r>
                </a:p>
              </p:txBody>
            </p:sp>
          </p:grpSp>
          <p:grpSp>
            <p:nvGrpSpPr>
              <p:cNvPr id="10" name="Group 82"/>
              <p:cNvGrpSpPr/>
              <p:nvPr/>
            </p:nvGrpSpPr>
            <p:grpSpPr>
              <a:xfrm>
                <a:off x="4211066" y="3758701"/>
                <a:ext cx="739719" cy="422694"/>
                <a:chOff x="-1303308" y="2093344"/>
                <a:chExt cx="739719" cy="422694"/>
              </a:xfr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" name="Oval 16"/>
                <p:cNvSpPr/>
                <p:nvPr/>
              </p:nvSpPr>
              <p:spPr>
                <a:xfrm>
                  <a:off x="-1296838" y="2093344"/>
                  <a:ext cx="698740" cy="42269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latin typeface="+mj-lt"/>
                  </a:endParaRPr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-1303308" y="2117776"/>
                  <a:ext cx="73971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b="1" dirty="0">
                      <a:latin typeface="+mj-lt"/>
                      <a:cs typeface="Helvetica" pitchFamily="34" charset="0"/>
                    </a:rPr>
                    <a:t>CR</a:t>
                  </a:r>
                </a:p>
              </p:txBody>
            </p:sp>
          </p:grpSp>
          <p:sp>
            <p:nvSpPr>
              <p:cNvPr id="13" name="Down Arrow 12"/>
              <p:cNvSpPr/>
              <p:nvPr/>
            </p:nvSpPr>
            <p:spPr>
              <a:xfrm>
                <a:off x="3767158" y="2956943"/>
                <a:ext cx="402089" cy="446521"/>
              </a:xfrm>
              <a:prstGeom prst="downArrow">
                <a:avLst>
                  <a:gd name="adj1" fmla="val 17790"/>
                  <a:gd name="adj2" fmla="val 44130"/>
                </a:avLst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Down Arrow 13"/>
              <p:cNvSpPr/>
              <p:nvPr/>
            </p:nvSpPr>
            <p:spPr>
              <a:xfrm>
                <a:off x="3767158" y="1759493"/>
                <a:ext cx="402089" cy="570959"/>
              </a:xfrm>
              <a:prstGeom prst="downArrow">
                <a:avLst>
                  <a:gd name="adj1" fmla="val 17791"/>
                  <a:gd name="adj2" fmla="val 56226"/>
                </a:avLst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902926" y="3422678"/>
                <a:ext cx="21305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>
                    <a:cs typeface="Arial" panose="020B0604020202020204" pitchFamily="34" charset="0"/>
                  </a:rPr>
                  <a:t>6-lactoyl-7,8 </a:t>
                </a:r>
                <a:r>
                  <a:rPr lang="en-US" sz="1200" b="1" dirty="0" err="1">
                    <a:cs typeface="Arial" panose="020B0604020202020204" pitchFamily="34" charset="0"/>
                  </a:rPr>
                  <a:t>dihydropteridin</a:t>
                </a:r>
                <a:endParaRPr lang="en-US" sz="1200" b="1" dirty="0">
                  <a:cs typeface="Arial" panose="020B0604020202020204" pitchFamily="34" charset="0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902926" y="4310371"/>
                <a:ext cx="21305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b="1" dirty="0">
                    <a:cs typeface="Arial" panose="020B0604020202020204" pitchFamily="34" charset="0"/>
                  </a:rPr>
                  <a:t>7,8 dihydrobiopterin</a:t>
                </a:r>
              </a:p>
            </p:txBody>
          </p:sp>
          <p:sp>
            <p:nvSpPr>
              <p:cNvPr id="94" name="Down Arrow 93"/>
              <p:cNvSpPr/>
              <p:nvPr/>
            </p:nvSpPr>
            <p:spPr>
              <a:xfrm>
                <a:off x="3767158" y="3730964"/>
                <a:ext cx="402089" cy="570959"/>
              </a:xfrm>
              <a:prstGeom prst="downArrow">
                <a:avLst>
                  <a:gd name="adj1" fmla="val 17790"/>
                  <a:gd name="adj2" fmla="val 61065"/>
                </a:avLst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Down Arrow 94"/>
              <p:cNvSpPr/>
              <p:nvPr/>
            </p:nvSpPr>
            <p:spPr>
              <a:xfrm rot="4091294">
                <a:off x="2955065" y="4401288"/>
                <a:ext cx="402089" cy="1049804"/>
              </a:xfrm>
              <a:prstGeom prst="downArrow">
                <a:avLst>
                  <a:gd name="adj1" fmla="val 20073"/>
                  <a:gd name="adj2" fmla="val 62379"/>
                </a:avLst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2855335" y="1579700"/>
              <a:ext cx="22257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6-pyruvoyl-</a:t>
              </a:r>
            </a:p>
            <a:p>
              <a:pPr algn="ctr"/>
              <a:r>
                <a:rPr lang="en-US" sz="1200" b="1" dirty="0" err="1">
                  <a:cs typeface="Arial" panose="020B0604020202020204" pitchFamily="34" charset="0"/>
                </a:rPr>
                <a:t>Tetrahydropterin</a:t>
              </a:r>
              <a:endParaRPr lang="en-US" sz="1200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50197" y="1414653"/>
            <a:ext cx="2221865" cy="3913631"/>
            <a:chOff x="5188911" y="1318372"/>
            <a:chExt cx="2137594" cy="3822192"/>
          </a:xfrm>
          <a:solidFill>
            <a:srgbClr val="FFFFFF">
              <a:alpha val="69804"/>
            </a:srgbClr>
          </a:solidFill>
        </p:grpSpPr>
        <p:sp>
          <p:nvSpPr>
            <p:cNvPr id="23" name="Rounded Rectangle 22"/>
            <p:cNvSpPr/>
            <p:nvPr/>
          </p:nvSpPr>
          <p:spPr>
            <a:xfrm rot="16200000">
              <a:off x="4346612" y="2160671"/>
              <a:ext cx="3822192" cy="2137594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Courier" pitchFamily="49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6496150" y="4356606"/>
              <a:ext cx="698740" cy="42269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" name="Group 83"/>
          <p:cNvGrpSpPr/>
          <p:nvPr/>
        </p:nvGrpSpPr>
        <p:grpSpPr>
          <a:xfrm>
            <a:off x="1737891" y="4560456"/>
            <a:ext cx="739719" cy="422694"/>
            <a:chOff x="-1294681" y="2990491"/>
            <a:chExt cx="739719" cy="422694"/>
          </a:xfrm>
        </p:grpSpPr>
        <p:sp>
          <p:nvSpPr>
            <p:cNvPr id="80" name="Oval 79"/>
            <p:cNvSpPr/>
            <p:nvPr/>
          </p:nvSpPr>
          <p:spPr>
            <a:xfrm>
              <a:off x="-1288211" y="2990491"/>
              <a:ext cx="698740" cy="422694"/>
            </a:xfrm>
            <a:prstGeom prst="ellipse">
              <a:avLst/>
            </a:prstGeom>
            <a:gradFill flip="none" rotWithShape="1">
              <a:gsLst>
                <a:gs pos="0">
                  <a:srgbClr val="FF0000">
                    <a:tint val="66000"/>
                    <a:satMod val="160000"/>
                  </a:srgbClr>
                </a:gs>
                <a:gs pos="50000">
                  <a:srgbClr val="FF0000">
                    <a:tint val="44500"/>
                    <a:satMod val="160000"/>
                  </a:srgbClr>
                </a:gs>
                <a:gs pos="100000">
                  <a:srgbClr val="FF0000">
                    <a:tint val="23500"/>
                    <a:satMod val="160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-1294681" y="3014923"/>
              <a:ext cx="73971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latin typeface="+mj-lt"/>
                  <a:cs typeface="Helvetica" pitchFamily="34" charset="0"/>
                </a:rPr>
                <a:t>SPR</a:t>
              </a:r>
            </a:p>
          </p:txBody>
        </p:sp>
      </p:grpSp>
      <p:sp>
        <p:nvSpPr>
          <p:cNvPr id="91" name="Arc 90"/>
          <p:cNvSpPr/>
          <p:nvPr/>
        </p:nvSpPr>
        <p:spPr>
          <a:xfrm rot="18646795">
            <a:off x="2476790" y="1628199"/>
            <a:ext cx="4700995" cy="4739484"/>
          </a:xfrm>
          <a:prstGeom prst="arc">
            <a:avLst>
              <a:gd name="adj1" fmla="val 13858918"/>
              <a:gd name="adj2" fmla="val 16847997"/>
            </a:avLst>
          </a:prstGeom>
          <a:noFill/>
          <a:ln w="28575" cap="flat" cmpd="sng" algn="ctr">
            <a:solidFill>
              <a:sysClr val="window" lastClr="FFFFFF">
                <a:lumMod val="65000"/>
              </a:sysClr>
            </a:solidFill>
            <a:prstDash val="sysDot"/>
            <a:headEnd type="none" w="med" len="med"/>
            <a:tailEnd type="triangle" w="sm" len="sm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08" name="Multiply 107"/>
          <p:cNvSpPr/>
          <p:nvPr/>
        </p:nvSpPr>
        <p:spPr>
          <a:xfrm>
            <a:off x="1634246" y="4260714"/>
            <a:ext cx="933856" cy="1021405"/>
          </a:xfrm>
          <a:prstGeom prst="mathMultiply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/>
          <p:cNvSpPr txBox="1"/>
          <p:nvPr/>
        </p:nvSpPr>
        <p:spPr>
          <a:xfrm>
            <a:off x="5891131" y="697923"/>
            <a:ext cx="28208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latin typeface="+mj-lt"/>
                <a:cs typeface="Helvetica" pitchFamily="34" charset="0"/>
              </a:rPr>
              <a:t>Structure-based approach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782427" y="1417803"/>
            <a:ext cx="5492401" cy="4599587"/>
            <a:chOff x="7420355" y="1771765"/>
            <a:chExt cx="5492401" cy="4599587"/>
          </a:xfrm>
          <a:solidFill>
            <a:schemeClr val="bg1"/>
          </a:solidFill>
        </p:grpSpPr>
        <p:grpSp>
          <p:nvGrpSpPr>
            <p:cNvPr id="65" name="Group 64"/>
            <p:cNvGrpSpPr/>
            <p:nvPr/>
          </p:nvGrpSpPr>
          <p:grpSpPr>
            <a:xfrm>
              <a:off x="8926781" y="1771765"/>
              <a:ext cx="2392463" cy="2913804"/>
              <a:chOff x="3375769" y="3679371"/>
              <a:chExt cx="2392463" cy="2913804"/>
            </a:xfrm>
            <a:grpFill/>
          </p:grpSpPr>
          <p:sp>
            <p:nvSpPr>
              <p:cNvPr id="66" name="TextBox 65"/>
              <p:cNvSpPr txBox="1"/>
              <p:nvPr/>
            </p:nvSpPr>
            <p:spPr>
              <a:xfrm>
                <a:off x="4023996" y="6008400"/>
                <a:ext cx="1132041" cy="584775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>
                    <a:solidFill>
                      <a:srgbClr val="00B050"/>
                    </a:solidFill>
                  </a:rPr>
                  <a:t>GCH1</a:t>
                </a:r>
              </a:p>
            </p:txBody>
          </p:sp>
          <p:pic>
            <p:nvPicPr>
              <p:cNvPr id="67" name="Picture 2" descr="File:Protein GCH1 PDB 1fb1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75769" y="3679371"/>
                <a:ext cx="2392463" cy="2416629"/>
              </a:xfrm>
              <a:prstGeom prst="rect">
                <a:avLst/>
              </a:prstGeom>
              <a:grpFill/>
              <a:extLst/>
            </p:spPr>
          </p:pic>
        </p:grpSp>
        <p:sp>
          <p:nvSpPr>
            <p:cNvPr id="86" name="TextBox 85"/>
            <p:cNvSpPr txBox="1"/>
            <p:nvPr/>
          </p:nvSpPr>
          <p:spPr>
            <a:xfrm>
              <a:off x="7420355" y="4801692"/>
              <a:ext cx="5492401" cy="1569660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3200" b="1" dirty="0">
                  <a:solidFill>
                    <a:srgbClr val="00B050"/>
                  </a:solidFill>
                </a:rPr>
                <a:t>Rate-limiting enzyme</a:t>
              </a:r>
            </a:p>
            <a:p>
              <a:pPr algn="ctr">
                <a:lnSpc>
                  <a:spcPct val="150000"/>
                </a:lnSpc>
              </a:pPr>
              <a:r>
                <a:rPr lang="en-US" sz="3200" b="1" dirty="0">
                  <a:solidFill>
                    <a:srgbClr val="00B050"/>
                  </a:solidFill>
                </a:rPr>
                <a:t>Directly affects BH4 production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6501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  <p:bldP spid="108" grpId="0" animBg="1"/>
      <p:bldP spid="10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0" y="2627381"/>
            <a:ext cx="2782590" cy="2985784"/>
            <a:chOff x="0" y="3397121"/>
            <a:chExt cx="2782590" cy="2985784"/>
          </a:xfrm>
        </p:grpSpPr>
        <p:sp>
          <p:nvSpPr>
            <p:cNvPr id="4" name="TextBox 3"/>
            <p:cNvSpPr txBox="1"/>
            <p:nvPr/>
          </p:nvSpPr>
          <p:spPr>
            <a:xfrm>
              <a:off x="2316" y="3397121"/>
              <a:ext cx="16206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F0"/>
                  </a:solidFill>
                </a:rPr>
                <a:t>Cell-free assay: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0" y="4432117"/>
              <a:ext cx="2782590" cy="1950788"/>
              <a:chOff x="40337" y="2229089"/>
              <a:chExt cx="1739481" cy="1220118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428161" y="2417151"/>
                <a:ext cx="1114889" cy="614876"/>
              </a:xfrm>
              <a:custGeom>
                <a:avLst/>
                <a:gdLst>
                  <a:gd name="connsiteX0" fmla="*/ 0 w 1687466"/>
                  <a:gd name="connsiteY0" fmla="*/ 94056 h 1082895"/>
                  <a:gd name="connsiteX1" fmla="*/ 470781 w 1687466"/>
                  <a:gd name="connsiteY1" fmla="*/ 127252 h 1082895"/>
                  <a:gd name="connsiteX2" fmla="*/ 1065292 w 1687466"/>
                  <a:gd name="connsiteY2" fmla="*/ 857565 h 1082895"/>
                  <a:gd name="connsiteX3" fmla="*/ 1587375 w 1687466"/>
                  <a:gd name="connsiteY3" fmla="*/ 1047687 h 1082895"/>
                  <a:gd name="connsiteX4" fmla="*/ 1665838 w 1687466"/>
                  <a:gd name="connsiteY4" fmla="*/ 1068812 h 1082895"/>
                  <a:gd name="connsiteX0" fmla="*/ 0 w 1665838"/>
                  <a:gd name="connsiteY0" fmla="*/ 94056 h 1068812"/>
                  <a:gd name="connsiteX1" fmla="*/ 470781 w 1665838"/>
                  <a:gd name="connsiteY1" fmla="*/ 127252 h 1068812"/>
                  <a:gd name="connsiteX2" fmla="*/ 1065292 w 1665838"/>
                  <a:gd name="connsiteY2" fmla="*/ 857565 h 1068812"/>
                  <a:gd name="connsiteX3" fmla="*/ 1665838 w 1665838"/>
                  <a:gd name="connsiteY3" fmla="*/ 1068812 h 1068812"/>
                  <a:gd name="connsiteX0" fmla="*/ 0 w 1665838"/>
                  <a:gd name="connsiteY0" fmla="*/ 47445 h 1022201"/>
                  <a:gd name="connsiteX1" fmla="*/ 470781 w 1665838"/>
                  <a:gd name="connsiteY1" fmla="*/ 80641 h 1022201"/>
                  <a:gd name="connsiteX2" fmla="*/ 938156 w 1665838"/>
                  <a:gd name="connsiteY2" fmla="*/ 531294 h 1022201"/>
                  <a:gd name="connsiteX3" fmla="*/ 1665838 w 1665838"/>
                  <a:gd name="connsiteY3" fmla="*/ 1022201 h 1022201"/>
                  <a:gd name="connsiteX0" fmla="*/ 0 w 1665838"/>
                  <a:gd name="connsiteY0" fmla="*/ 47028 h 1021784"/>
                  <a:gd name="connsiteX1" fmla="*/ 665679 w 1665838"/>
                  <a:gd name="connsiteY1" fmla="*/ 152134 h 1021784"/>
                  <a:gd name="connsiteX2" fmla="*/ 938156 w 1665838"/>
                  <a:gd name="connsiteY2" fmla="*/ 530877 h 1021784"/>
                  <a:gd name="connsiteX3" fmla="*/ 1665838 w 1665838"/>
                  <a:gd name="connsiteY3" fmla="*/ 1021784 h 1021784"/>
                  <a:gd name="connsiteX0" fmla="*/ 58339 w 1724177"/>
                  <a:gd name="connsiteY0" fmla="*/ 38659 h 1013415"/>
                  <a:gd name="connsiteX1" fmla="*/ 110946 w 1724177"/>
                  <a:gd name="connsiteY1" fmla="*/ 17518 h 1013415"/>
                  <a:gd name="connsiteX2" fmla="*/ 724018 w 1724177"/>
                  <a:gd name="connsiteY2" fmla="*/ 143765 h 1013415"/>
                  <a:gd name="connsiteX3" fmla="*/ 996495 w 1724177"/>
                  <a:gd name="connsiteY3" fmla="*/ 522508 h 1013415"/>
                  <a:gd name="connsiteX4" fmla="*/ 1724177 w 1724177"/>
                  <a:gd name="connsiteY4" fmla="*/ 1013415 h 1013415"/>
                  <a:gd name="connsiteX0" fmla="*/ 0 w 1665838"/>
                  <a:gd name="connsiteY0" fmla="*/ 0 h 974756"/>
                  <a:gd name="connsiteX1" fmla="*/ 665679 w 1665838"/>
                  <a:gd name="connsiteY1" fmla="*/ 105106 h 974756"/>
                  <a:gd name="connsiteX2" fmla="*/ 938156 w 1665838"/>
                  <a:gd name="connsiteY2" fmla="*/ 483849 h 974756"/>
                  <a:gd name="connsiteX3" fmla="*/ 1665838 w 1665838"/>
                  <a:gd name="connsiteY3" fmla="*/ 974756 h 974756"/>
                  <a:gd name="connsiteX0" fmla="*/ 0 w 1613231"/>
                  <a:gd name="connsiteY0" fmla="*/ 0 h 995898"/>
                  <a:gd name="connsiteX1" fmla="*/ 613072 w 1613231"/>
                  <a:gd name="connsiteY1" fmla="*/ 126248 h 995898"/>
                  <a:gd name="connsiteX2" fmla="*/ 885549 w 1613231"/>
                  <a:gd name="connsiteY2" fmla="*/ 504991 h 995898"/>
                  <a:gd name="connsiteX3" fmla="*/ 1613231 w 1613231"/>
                  <a:gd name="connsiteY3" fmla="*/ 995898 h 995898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39735 h 1035633"/>
                  <a:gd name="connsiteX1" fmla="*/ 102179 w 1783529"/>
                  <a:gd name="connsiteY1" fmla="*/ 39735 h 1035633"/>
                  <a:gd name="connsiteX2" fmla="*/ 783370 w 1783529"/>
                  <a:gd name="connsiteY2" fmla="*/ 165983 h 1035633"/>
                  <a:gd name="connsiteX3" fmla="*/ 1783529 w 1783529"/>
                  <a:gd name="connsiteY3" fmla="*/ 1035633 h 1035633"/>
                  <a:gd name="connsiteX0" fmla="*/ 170298 w 1783529"/>
                  <a:gd name="connsiteY0" fmla="*/ 39735 h 1103826"/>
                  <a:gd name="connsiteX1" fmla="*/ 102179 w 1783529"/>
                  <a:gd name="connsiteY1" fmla="*/ 39735 h 1103826"/>
                  <a:gd name="connsiteX2" fmla="*/ 783370 w 1783529"/>
                  <a:gd name="connsiteY2" fmla="*/ 165983 h 1103826"/>
                  <a:gd name="connsiteX3" fmla="*/ 1783529 w 1783529"/>
                  <a:gd name="connsiteY3" fmla="*/ 1035633 h 1103826"/>
                  <a:gd name="connsiteX0" fmla="*/ 181651 w 1794882"/>
                  <a:gd name="connsiteY0" fmla="*/ 39735 h 1103826"/>
                  <a:gd name="connsiteX1" fmla="*/ 113532 w 1794882"/>
                  <a:gd name="connsiteY1" fmla="*/ 39735 h 1103826"/>
                  <a:gd name="connsiteX2" fmla="*/ 113532 w 1794882"/>
                  <a:gd name="connsiteY2" fmla="*/ 39736 h 1103826"/>
                  <a:gd name="connsiteX3" fmla="*/ 794723 w 1794882"/>
                  <a:gd name="connsiteY3" fmla="*/ 165983 h 1103826"/>
                  <a:gd name="connsiteX4" fmla="*/ 1794882 w 1794882"/>
                  <a:gd name="connsiteY4" fmla="*/ 1035633 h 1103826"/>
                  <a:gd name="connsiteX0" fmla="*/ 170298 w 1783529"/>
                  <a:gd name="connsiteY0" fmla="*/ 39735 h 1103826"/>
                  <a:gd name="connsiteX1" fmla="*/ 102179 w 1783529"/>
                  <a:gd name="connsiteY1" fmla="*/ 39735 h 1103826"/>
                  <a:gd name="connsiteX2" fmla="*/ 783370 w 1783529"/>
                  <a:gd name="connsiteY2" fmla="*/ 165983 h 1103826"/>
                  <a:gd name="connsiteX3" fmla="*/ 1783529 w 1783529"/>
                  <a:gd name="connsiteY3" fmla="*/ 1035633 h 1103826"/>
                  <a:gd name="connsiteX0" fmla="*/ 170298 w 1783529"/>
                  <a:gd name="connsiteY0" fmla="*/ 134664 h 1198755"/>
                  <a:gd name="connsiteX1" fmla="*/ 102179 w 1783529"/>
                  <a:gd name="connsiteY1" fmla="*/ 134664 h 1198755"/>
                  <a:gd name="connsiteX2" fmla="*/ 783370 w 1783529"/>
                  <a:gd name="connsiteY2" fmla="*/ 260912 h 1198755"/>
                  <a:gd name="connsiteX3" fmla="*/ 1783529 w 1783529"/>
                  <a:gd name="connsiteY3" fmla="*/ 1130562 h 1198755"/>
                  <a:gd name="connsiteX0" fmla="*/ 193004 w 1806235"/>
                  <a:gd name="connsiteY0" fmla="*/ 126247 h 1190338"/>
                  <a:gd name="connsiteX1" fmla="*/ 56766 w 1806235"/>
                  <a:gd name="connsiteY1" fmla="*/ 0 h 1190338"/>
                  <a:gd name="connsiteX2" fmla="*/ 124885 w 1806235"/>
                  <a:gd name="connsiteY2" fmla="*/ 126247 h 1190338"/>
                  <a:gd name="connsiteX3" fmla="*/ 806076 w 1806235"/>
                  <a:gd name="connsiteY3" fmla="*/ 252495 h 1190338"/>
                  <a:gd name="connsiteX4" fmla="*/ 1806235 w 1806235"/>
                  <a:gd name="connsiteY4" fmla="*/ 1122145 h 1190338"/>
                  <a:gd name="connsiteX0" fmla="*/ 56766 w 1806235"/>
                  <a:gd name="connsiteY0" fmla="*/ 0 h 1190338"/>
                  <a:gd name="connsiteX1" fmla="*/ 124885 w 1806235"/>
                  <a:gd name="connsiteY1" fmla="*/ 126247 h 1190338"/>
                  <a:gd name="connsiteX2" fmla="*/ 806076 w 1806235"/>
                  <a:gd name="connsiteY2" fmla="*/ 252495 h 1190338"/>
                  <a:gd name="connsiteX3" fmla="*/ 1806235 w 1806235"/>
                  <a:gd name="connsiteY3" fmla="*/ 1122145 h 1190338"/>
                  <a:gd name="connsiteX0" fmla="*/ 0 w 1749469"/>
                  <a:gd name="connsiteY0" fmla="*/ 0 h 1190338"/>
                  <a:gd name="connsiteX1" fmla="*/ 68119 w 1749469"/>
                  <a:gd name="connsiteY1" fmla="*/ 126247 h 1190338"/>
                  <a:gd name="connsiteX2" fmla="*/ 68119 w 1749469"/>
                  <a:gd name="connsiteY2" fmla="*/ 126247 h 1190338"/>
                  <a:gd name="connsiteX3" fmla="*/ 749310 w 1749469"/>
                  <a:gd name="connsiteY3" fmla="*/ 252495 h 1190338"/>
                  <a:gd name="connsiteX4" fmla="*/ 1749469 w 1749469"/>
                  <a:gd name="connsiteY4" fmla="*/ 1122145 h 1190338"/>
                  <a:gd name="connsiteX0" fmla="*/ 0 w 1749469"/>
                  <a:gd name="connsiteY0" fmla="*/ 0 h 1190338"/>
                  <a:gd name="connsiteX1" fmla="*/ 68119 w 1749469"/>
                  <a:gd name="connsiteY1" fmla="*/ 126247 h 1190338"/>
                  <a:gd name="connsiteX2" fmla="*/ 749310 w 1749469"/>
                  <a:gd name="connsiteY2" fmla="*/ 252495 h 1190338"/>
                  <a:gd name="connsiteX3" fmla="*/ 1749469 w 1749469"/>
                  <a:gd name="connsiteY3" fmla="*/ 1122145 h 1190338"/>
                  <a:gd name="connsiteX0" fmla="*/ 0 w 1681350"/>
                  <a:gd name="connsiteY0" fmla="*/ 0 h 1064091"/>
                  <a:gd name="connsiteX1" fmla="*/ 681191 w 1681350"/>
                  <a:gd name="connsiteY1" fmla="*/ 126248 h 1064091"/>
                  <a:gd name="connsiteX2" fmla="*/ 1681350 w 1681350"/>
                  <a:gd name="connsiteY2" fmla="*/ 995898 h 1064091"/>
                  <a:gd name="connsiteX0" fmla="*/ 0 w 1681350"/>
                  <a:gd name="connsiteY0" fmla="*/ 9017 h 1073108"/>
                  <a:gd name="connsiteX1" fmla="*/ 681191 w 1681350"/>
                  <a:gd name="connsiteY1" fmla="*/ 135265 h 1073108"/>
                  <a:gd name="connsiteX2" fmla="*/ 1681350 w 1681350"/>
                  <a:gd name="connsiteY2" fmla="*/ 1004915 h 1073108"/>
                  <a:gd name="connsiteX0" fmla="*/ 0 w 1681350"/>
                  <a:gd name="connsiteY0" fmla="*/ 0 h 995898"/>
                  <a:gd name="connsiteX1" fmla="*/ 1681350 w 1681350"/>
                  <a:gd name="connsiteY1" fmla="*/ 995898 h 995898"/>
                  <a:gd name="connsiteX0" fmla="*/ 0 w 1681350"/>
                  <a:gd name="connsiteY0" fmla="*/ 82246 h 1078144"/>
                  <a:gd name="connsiteX1" fmla="*/ 1681350 w 1681350"/>
                  <a:gd name="connsiteY1" fmla="*/ 1078144 h 1078144"/>
                  <a:gd name="connsiteX0" fmla="*/ 0 w 1681350"/>
                  <a:gd name="connsiteY0" fmla="*/ 82246 h 1163396"/>
                  <a:gd name="connsiteX1" fmla="*/ 1681350 w 1681350"/>
                  <a:gd name="connsiteY1" fmla="*/ 1078144 h 1163396"/>
                  <a:gd name="connsiteX0" fmla="*/ 0 w 1681350"/>
                  <a:gd name="connsiteY0" fmla="*/ 134548 h 1215698"/>
                  <a:gd name="connsiteX1" fmla="*/ 1681350 w 1681350"/>
                  <a:gd name="connsiteY1" fmla="*/ 1130446 h 1215698"/>
                  <a:gd name="connsiteX0" fmla="*/ 0 w 1681350"/>
                  <a:gd name="connsiteY0" fmla="*/ 78702 h 1159852"/>
                  <a:gd name="connsiteX1" fmla="*/ 1681350 w 1681350"/>
                  <a:gd name="connsiteY1" fmla="*/ 1074600 h 1159852"/>
                  <a:gd name="connsiteX0" fmla="*/ 0 w 1681350"/>
                  <a:gd name="connsiteY0" fmla="*/ 78702 h 1078819"/>
                  <a:gd name="connsiteX1" fmla="*/ 1681350 w 1681350"/>
                  <a:gd name="connsiteY1" fmla="*/ 1074600 h 1078819"/>
                  <a:gd name="connsiteX0" fmla="*/ 0 w 1681350"/>
                  <a:gd name="connsiteY0" fmla="*/ 0 h 995912"/>
                  <a:gd name="connsiteX1" fmla="*/ 1681350 w 1681350"/>
                  <a:gd name="connsiteY1" fmla="*/ 995898 h 995912"/>
                  <a:gd name="connsiteX0" fmla="*/ 0 w 1681350"/>
                  <a:gd name="connsiteY0" fmla="*/ 0 h 1000566"/>
                  <a:gd name="connsiteX1" fmla="*/ 1681350 w 1681350"/>
                  <a:gd name="connsiteY1" fmla="*/ 995898 h 1000566"/>
                  <a:gd name="connsiteX0" fmla="*/ 0 w 1681350"/>
                  <a:gd name="connsiteY0" fmla="*/ 0 h 1002733"/>
                  <a:gd name="connsiteX1" fmla="*/ 1681350 w 1681350"/>
                  <a:gd name="connsiteY1" fmla="*/ 995898 h 1002733"/>
                  <a:gd name="connsiteX0" fmla="*/ 0 w 1681350"/>
                  <a:gd name="connsiteY0" fmla="*/ 0 h 995898"/>
                  <a:gd name="connsiteX1" fmla="*/ 1681350 w 1681350"/>
                  <a:gd name="connsiteY1" fmla="*/ 995898 h 995898"/>
                  <a:gd name="connsiteX0" fmla="*/ 0 w 1681350"/>
                  <a:gd name="connsiteY0" fmla="*/ 0 h 995898"/>
                  <a:gd name="connsiteX1" fmla="*/ 1236050 w 1681350"/>
                  <a:gd name="connsiteY1" fmla="*/ 963035 h 995898"/>
                  <a:gd name="connsiteX2" fmla="*/ 1681350 w 1681350"/>
                  <a:gd name="connsiteY2" fmla="*/ 995898 h 995898"/>
                  <a:gd name="connsiteX0" fmla="*/ 0 w 1681350"/>
                  <a:gd name="connsiteY0" fmla="*/ 0 h 995898"/>
                  <a:gd name="connsiteX1" fmla="*/ 1236050 w 1681350"/>
                  <a:gd name="connsiteY1" fmla="*/ 963035 h 995898"/>
                  <a:gd name="connsiteX2" fmla="*/ 1681350 w 1681350"/>
                  <a:gd name="connsiteY2" fmla="*/ 995898 h 995898"/>
                  <a:gd name="connsiteX0" fmla="*/ 0 w 1681350"/>
                  <a:gd name="connsiteY0" fmla="*/ 0 h 995898"/>
                  <a:gd name="connsiteX1" fmla="*/ 1236050 w 1681350"/>
                  <a:gd name="connsiteY1" fmla="*/ 963035 h 995898"/>
                  <a:gd name="connsiteX2" fmla="*/ 1681350 w 1681350"/>
                  <a:gd name="connsiteY2" fmla="*/ 995898 h 995898"/>
                  <a:gd name="connsiteX0" fmla="*/ 0 w 1681350"/>
                  <a:gd name="connsiteY0" fmla="*/ 0 h 995898"/>
                  <a:gd name="connsiteX1" fmla="*/ 1236050 w 1681350"/>
                  <a:gd name="connsiteY1" fmla="*/ 963035 h 995898"/>
                  <a:gd name="connsiteX2" fmla="*/ 1681350 w 1681350"/>
                  <a:gd name="connsiteY2" fmla="*/ 995898 h 995898"/>
                  <a:gd name="connsiteX0" fmla="*/ 0 w 1681350"/>
                  <a:gd name="connsiteY0" fmla="*/ 0 h 996206"/>
                  <a:gd name="connsiteX1" fmla="*/ 1236050 w 1681350"/>
                  <a:gd name="connsiteY1" fmla="*/ 963035 h 996206"/>
                  <a:gd name="connsiteX2" fmla="*/ 1681350 w 1681350"/>
                  <a:gd name="connsiteY2" fmla="*/ 995898 h 996206"/>
                  <a:gd name="connsiteX0" fmla="*/ 0 w 1681350"/>
                  <a:gd name="connsiteY0" fmla="*/ 0 h 997366"/>
                  <a:gd name="connsiteX1" fmla="*/ 1253287 w 1681350"/>
                  <a:gd name="connsiteY1" fmla="*/ 997025 h 997366"/>
                  <a:gd name="connsiteX2" fmla="*/ 1681350 w 1681350"/>
                  <a:gd name="connsiteY2" fmla="*/ 995898 h 997366"/>
                  <a:gd name="connsiteX0" fmla="*/ 0 w 1681350"/>
                  <a:gd name="connsiteY0" fmla="*/ 0 h 997364"/>
                  <a:gd name="connsiteX1" fmla="*/ 1253287 w 1681350"/>
                  <a:gd name="connsiteY1" fmla="*/ 997025 h 997364"/>
                  <a:gd name="connsiteX2" fmla="*/ 1681350 w 1681350"/>
                  <a:gd name="connsiteY2" fmla="*/ 995898 h 997364"/>
                  <a:gd name="connsiteX0" fmla="*/ 0 w 1681350"/>
                  <a:gd name="connsiteY0" fmla="*/ 2 h 997367"/>
                  <a:gd name="connsiteX1" fmla="*/ 1253287 w 1681350"/>
                  <a:gd name="connsiteY1" fmla="*/ 997027 h 997367"/>
                  <a:gd name="connsiteX2" fmla="*/ 1681350 w 1681350"/>
                  <a:gd name="connsiteY2" fmla="*/ 995900 h 997367"/>
                  <a:gd name="connsiteX0" fmla="*/ 0 w 1681350"/>
                  <a:gd name="connsiteY0" fmla="*/ 2 h 997367"/>
                  <a:gd name="connsiteX1" fmla="*/ 1253287 w 1681350"/>
                  <a:gd name="connsiteY1" fmla="*/ 997027 h 997367"/>
                  <a:gd name="connsiteX2" fmla="*/ 1681350 w 1681350"/>
                  <a:gd name="connsiteY2" fmla="*/ 995900 h 99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1350" h="997367">
                    <a:moveTo>
                      <a:pt x="0" y="2"/>
                    </a:moveTo>
                    <a:cubicBezTo>
                      <a:pt x="779748" y="-1378"/>
                      <a:pt x="533870" y="979868"/>
                      <a:pt x="1253287" y="997027"/>
                    </a:cubicBezTo>
                    <a:cubicBezTo>
                      <a:pt x="1257553" y="993540"/>
                      <a:pt x="1279093" y="1000119"/>
                      <a:pt x="1681350" y="995900"/>
                    </a:cubicBezTo>
                  </a:path>
                </a:pathLst>
              </a:custGeom>
              <a:noFill/>
              <a:ln w="6350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7" name="Group 145"/>
              <p:cNvGrpSpPr/>
              <p:nvPr/>
            </p:nvGrpSpPr>
            <p:grpSpPr>
              <a:xfrm>
                <a:off x="1523961" y="3026237"/>
                <a:ext cx="27833" cy="18000"/>
                <a:chOff x="2321282" y="2068587"/>
                <a:chExt cx="55997" cy="151245"/>
              </a:xfrm>
            </p:grpSpPr>
            <p:cxnSp>
              <p:nvCxnSpPr>
                <p:cNvPr id="114" name="Straight Connector 113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6" name="Straight Connector 115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8" name="Group 145"/>
              <p:cNvGrpSpPr/>
              <p:nvPr/>
            </p:nvGrpSpPr>
            <p:grpSpPr>
              <a:xfrm>
                <a:off x="1388706" y="3024332"/>
                <a:ext cx="27833" cy="10800"/>
                <a:chOff x="2321282" y="2068587"/>
                <a:chExt cx="55997" cy="151245"/>
              </a:xfrm>
            </p:grpSpPr>
            <p:cxnSp>
              <p:nvCxnSpPr>
                <p:cNvPr id="111" name="Straight Connector 110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2" name="Straight Connector 11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3" name="Straight Connector 112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9" name="Group 145"/>
              <p:cNvGrpSpPr/>
              <p:nvPr/>
            </p:nvGrpSpPr>
            <p:grpSpPr>
              <a:xfrm>
                <a:off x="1253451" y="3035762"/>
                <a:ext cx="27833" cy="10800"/>
                <a:chOff x="2321282" y="2068587"/>
                <a:chExt cx="55997" cy="151245"/>
              </a:xfrm>
            </p:grpSpPr>
            <p:cxnSp>
              <p:nvCxnSpPr>
                <p:cNvPr id="108" name="Straight Connector 107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9" name="Straight Connector 108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10" name="Straight Connector 109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0" name="Group 145"/>
              <p:cNvGrpSpPr/>
              <p:nvPr/>
            </p:nvGrpSpPr>
            <p:grpSpPr>
              <a:xfrm>
                <a:off x="1118196" y="3007187"/>
                <a:ext cx="27833" cy="10800"/>
                <a:chOff x="2321282" y="2068587"/>
                <a:chExt cx="55997" cy="151245"/>
              </a:xfrm>
            </p:grpSpPr>
            <p:cxnSp>
              <p:nvCxnSpPr>
                <p:cNvPr id="105" name="Straight Connector 104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6" name="Straight Connector 105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7" name="Straight Connector 106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1" name="Group 145"/>
              <p:cNvGrpSpPr/>
              <p:nvPr/>
            </p:nvGrpSpPr>
            <p:grpSpPr>
              <a:xfrm>
                <a:off x="982941" y="2921462"/>
                <a:ext cx="27833" cy="10800"/>
                <a:chOff x="2321282" y="2068587"/>
                <a:chExt cx="55997" cy="151245"/>
              </a:xfrm>
            </p:grpSpPr>
            <p:cxnSp>
              <p:nvCxnSpPr>
                <p:cNvPr id="102" name="Straight Connector 101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3" name="Straight Connector 102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4" name="Straight Connector 103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2" name="Group 145"/>
              <p:cNvGrpSpPr/>
              <p:nvPr/>
            </p:nvGrpSpPr>
            <p:grpSpPr>
              <a:xfrm>
                <a:off x="847686" y="2721437"/>
                <a:ext cx="27833" cy="18000"/>
                <a:chOff x="2321282" y="2068587"/>
                <a:chExt cx="55997" cy="151245"/>
              </a:xfrm>
            </p:grpSpPr>
            <p:cxnSp>
              <p:nvCxnSpPr>
                <p:cNvPr id="99" name="Straight Connector 98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" name="Group 145"/>
              <p:cNvGrpSpPr/>
              <p:nvPr/>
            </p:nvGrpSpPr>
            <p:grpSpPr>
              <a:xfrm>
                <a:off x="712431" y="2519507"/>
                <a:ext cx="27833" cy="7200"/>
                <a:chOff x="2321282" y="2068587"/>
                <a:chExt cx="55997" cy="151245"/>
              </a:xfrm>
            </p:grpSpPr>
            <p:cxnSp>
              <p:nvCxnSpPr>
                <p:cNvPr id="96" name="Straight Connector 95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7" name="Straight Connector 96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8" name="Straight Connector 97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4" name="Freeform 13"/>
              <p:cNvSpPr/>
              <p:nvPr/>
            </p:nvSpPr>
            <p:spPr>
              <a:xfrm>
                <a:off x="457200" y="2404723"/>
                <a:ext cx="1030563" cy="609499"/>
              </a:xfrm>
              <a:custGeom>
                <a:avLst/>
                <a:gdLst>
                  <a:gd name="connsiteX0" fmla="*/ 0 w 1687466"/>
                  <a:gd name="connsiteY0" fmla="*/ 94056 h 1082895"/>
                  <a:gd name="connsiteX1" fmla="*/ 470781 w 1687466"/>
                  <a:gd name="connsiteY1" fmla="*/ 127252 h 1082895"/>
                  <a:gd name="connsiteX2" fmla="*/ 1065292 w 1687466"/>
                  <a:gd name="connsiteY2" fmla="*/ 857565 h 1082895"/>
                  <a:gd name="connsiteX3" fmla="*/ 1587375 w 1687466"/>
                  <a:gd name="connsiteY3" fmla="*/ 1047687 h 1082895"/>
                  <a:gd name="connsiteX4" fmla="*/ 1665838 w 1687466"/>
                  <a:gd name="connsiteY4" fmla="*/ 1068812 h 1082895"/>
                  <a:gd name="connsiteX0" fmla="*/ 0 w 1665838"/>
                  <a:gd name="connsiteY0" fmla="*/ 94056 h 1068812"/>
                  <a:gd name="connsiteX1" fmla="*/ 470781 w 1665838"/>
                  <a:gd name="connsiteY1" fmla="*/ 127252 h 1068812"/>
                  <a:gd name="connsiteX2" fmla="*/ 1065292 w 1665838"/>
                  <a:gd name="connsiteY2" fmla="*/ 857565 h 1068812"/>
                  <a:gd name="connsiteX3" fmla="*/ 1665838 w 1665838"/>
                  <a:gd name="connsiteY3" fmla="*/ 1068812 h 1068812"/>
                  <a:gd name="connsiteX0" fmla="*/ 0 w 1665838"/>
                  <a:gd name="connsiteY0" fmla="*/ 47445 h 1022201"/>
                  <a:gd name="connsiteX1" fmla="*/ 470781 w 1665838"/>
                  <a:gd name="connsiteY1" fmla="*/ 80641 h 1022201"/>
                  <a:gd name="connsiteX2" fmla="*/ 938156 w 1665838"/>
                  <a:gd name="connsiteY2" fmla="*/ 531294 h 1022201"/>
                  <a:gd name="connsiteX3" fmla="*/ 1665838 w 1665838"/>
                  <a:gd name="connsiteY3" fmla="*/ 1022201 h 1022201"/>
                  <a:gd name="connsiteX0" fmla="*/ 0 w 1665838"/>
                  <a:gd name="connsiteY0" fmla="*/ 47028 h 1021784"/>
                  <a:gd name="connsiteX1" fmla="*/ 665679 w 1665838"/>
                  <a:gd name="connsiteY1" fmla="*/ 152134 h 1021784"/>
                  <a:gd name="connsiteX2" fmla="*/ 938156 w 1665838"/>
                  <a:gd name="connsiteY2" fmla="*/ 530877 h 1021784"/>
                  <a:gd name="connsiteX3" fmla="*/ 1665838 w 1665838"/>
                  <a:gd name="connsiteY3" fmla="*/ 1021784 h 1021784"/>
                  <a:gd name="connsiteX0" fmla="*/ 58339 w 1724177"/>
                  <a:gd name="connsiteY0" fmla="*/ 38659 h 1013415"/>
                  <a:gd name="connsiteX1" fmla="*/ 110946 w 1724177"/>
                  <a:gd name="connsiteY1" fmla="*/ 17518 h 1013415"/>
                  <a:gd name="connsiteX2" fmla="*/ 724018 w 1724177"/>
                  <a:gd name="connsiteY2" fmla="*/ 143765 h 1013415"/>
                  <a:gd name="connsiteX3" fmla="*/ 996495 w 1724177"/>
                  <a:gd name="connsiteY3" fmla="*/ 522508 h 1013415"/>
                  <a:gd name="connsiteX4" fmla="*/ 1724177 w 1724177"/>
                  <a:gd name="connsiteY4" fmla="*/ 1013415 h 1013415"/>
                  <a:gd name="connsiteX0" fmla="*/ 0 w 1665838"/>
                  <a:gd name="connsiteY0" fmla="*/ 0 h 974756"/>
                  <a:gd name="connsiteX1" fmla="*/ 665679 w 1665838"/>
                  <a:gd name="connsiteY1" fmla="*/ 105106 h 974756"/>
                  <a:gd name="connsiteX2" fmla="*/ 938156 w 1665838"/>
                  <a:gd name="connsiteY2" fmla="*/ 483849 h 974756"/>
                  <a:gd name="connsiteX3" fmla="*/ 1665838 w 1665838"/>
                  <a:gd name="connsiteY3" fmla="*/ 974756 h 974756"/>
                  <a:gd name="connsiteX0" fmla="*/ 0 w 1613231"/>
                  <a:gd name="connsiteY0" fmla="*/ 0 h 995898"/>
                  <a:gd name="connsiteX1" fmla="*/ 613072 w 1613231"/>
                  <a:gd name="connsiteY1" fmla="*/ 126248 h 995898"/>
                  <a:gd name="connsiteX2" fmla="*/ 885549 w 1613231"/>
                  <a:gd name="connsiteY2" fmla="*/ 504991 h 995898"/>
                  <a:gd name="connsiteX3" fmla="*/ 1613231 w 1613231"/>
                  <a:gd name="connsiteY3" fmla="*/ 995898 h 995898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21041 h 1016939"/>
                  <a:gd name="connsiteX1" fmla="*/ 102179 w 1783529"/>
                  <a:gd name="connsiteY1" fmla="*/ 21041 h 1016939"/>
                  <a:gd name="connsiteX2" fmla="*/ 783370 w 1783529"/>
                  <a:gd name="connsiteY2" fmla="*/ 147289 h 1016939"/>
                  <a:gd name="connsiteX3" fmla="*/ 1055847 w 1783529"/>
                  <a:gd name="connsiteY3" fmla="*/ 526032 h 1016939"/>
                  <a:gd name="connsiteX4" fmla="*/ 1783529 w 1783529"/>
                  <a:gd name="connsiteY4" fmla="*/ 1016939 h 1016939"/>
                  <a:gd name="connsiteX0" fmla="*/ 170298 w 1783529"/>
                  <a:gd name="connsiteY0" fmla="*/ 39735 h 1035633"/>
                  <a:gd name="connsiteX1" fmla="*/ 102179 w 1783529"/>
                  <a:gd name="connsiteY1" fmla="*/ 39735 h 1035633"/>
                  <a:gd name="connsiteX2" fmla="*/ 783370 w 1783529"/>
                  <a:gd name="connsiteY2" fmla="*/ 165983 h 1035633"/>
                  <a:gd name="connsiteX3" fmla="*/ 1783529 w 1783529"/>
                  <a:gd name="connsiteY3" fmla="*/ 1035633 h 1035633"/>
                  <a:gd name="connsiteX0" fmla="*/ 170298 w 1783529"/>
                  <a:gd name="connsiteY0" fmla="*/ 39735 h 1103826"/>
                  <a:gd name="connsiteX1" fmla="*/ 102179 w 1783529"/>
                  <a:gd name="connsiteY1" fmla="*/ 39735 h 1103826"/>
                  <a:gd name="connsiteX2" fmla="*/ 783370 w 1783529"/>
                  <a:gd name="connsiteY2" fmla="*/ 165983 h 1103826"/>
                  <a:gd name="connsiteX3" fmla="*/ 1783529 w 1783529"/>
                  <a:gd name="connsiteY3" fmla="*/ 1035633 h 1103826"/>
                  <a:gd name="connsiteX0" fmla="*/ 181651 w 1794882"/>
                  <a:gd name="connsiteY0" fmla="*/ 39735 h 1103826"/>
                  <a:gd name="connsiteX1" fmla="*/ 113532 w 1794882"/>
                  <a:gd name="connsiteY1" fmla="*/ 39735 h 1103826"/>
                  <a:gd name="connsiteX2" fmla="*/ 113532 w 1794882"/>
                  <a:gd name="connsiteY2" fmla="*/ 39736 h 1103826"/>
                  <a:gd name="connsiteX3" fmla="*/ 794723 w 1794882"/>
                  <a:gd name="connsiteY3" fmla="*/ 165983 h 1103826"/>
                  <a:gd name="connsiteX4" fmla="*/ 1794882 w 1794882"/>
                  <a:gd name="connsiteY4" fmla="*/ 1035633 h 1103826"/>
                  <a:gd name="connsiteX0" fmla="*/ 170298 w 1783529"/>
                  <a:gd name="connsiteY0" fmla="*/ 39735 h 1103826"/>
                  <a:gd name="connsiteX1" fmla="*/ 102179 w 1783529"/>
                  <a:gd name="connsiteY1" fmla="*/ 39735 h 1103826"/>
                  <a:gd name="connsiteX2" fmla="*/ 783370 w 1783529"/>
                  <a:gd name="connsiteY2" fmla="*/ 165983 h 1103826"/>
                  <a:gd name="connsiteX3" fmla="*/ 1783529 w 1783529"/>
                  <a:gd name="connsiteY3" fmla="*/ 1035633 h 1103826"/>
                  <a:gd name="connsiteX0" fmla="*/ 170298 w 1783529"/>
                  <a:gd name="connsiteY0" fmla="*/ 134664 h 1198755"/>
                  <a:gd name="connsiteX1" fmla="*/ 102179 w 1783529"/>
                  <a:gd name="connsiteY1" fmla="*/ 134664 h 1198755"/>
                  <a:gd name="connsiteX2" fmla="*/ 783370 w 1783529"/>
                  <a:gd name="connsiteY2" fmla="*/ 260912 h 1198755"/>
                  <a:gd name="connsiteX3" fmla="*/ 1783529 w 1783529"/>
                  <a:gd name="connsiteY3" fmla="*/ 1130562 h 1198755"/>
                  <a:gd name="connsiteX0" fmla="*/ 193004 w 1806235"/>
                  <a:gd name="connsiteY0" fmla="*/ 126247 h 1190338"/>
                  <a:gd name="connsiteX1" fmla="*/ 56766 w 1806235"/>
                  <a:gd name="connsiteY1" fmla="*/ 0 h 1190338"/>
                  <a:gd name="connsiteX2" fmla="*/ 124885 w 1806235"/>
                  <a:gd name="connsiteY2" fmla="*/ 126247 h 1190338"/>
                  <a:gd name="connsiteX3" fmla="*/ 806076 w 1806235"/>
                  <a:gd name="connsiteY3" fmla="*/ 252495 h 1190338"/>
                  <a:gd name="connsiteX4" fmla="*/ 1806235 w 1806235"/>
                  <a:gd name="connsiteY4" fmla="*/ 1122145 h 1190338"/>
                  <a:gd name="connsiteX0" fmla="*/ 56766 w 1806235"/>
                  <a:gd name="connsiteY0" fmla="*/ 0 h 1190338"/>
                  <a:gd name="connsiteX1" fmla="*/ 124885 w 1806235"/>
                  <a:gd name="connsiteY1" fmla="*/ 126247 h 1190338"/>
                  <a:gd name="connsiteX2" fmla="*/ 806076 w 1806235"/>
                  <a:gd name="connsiteY2" fmla="*/ 252495 h 1190338"/>
                  <a:gd name="connsiteX3" fmla="*/ 1806235 w 1806235"/>
                  <a:gd name="connsiteY3" fmla="*/ 1122145 h 1190338"/>
                  <a:gd name="connsiteX0" fmla="*/ 0 w 1749469"/>
                  <a:gd name="connsiteY0" fmla="*/ 0 h 1190338"/>
                  <a:gd name="connsiteX1" fmla="*/ 68119 w 1749469"/>
                  <a:gd name="connsiteY1" fmla="*/ 126247 h 1190338"/>
                  <a:gd name="connsiteX2" fmla="*/ 68119 w 1749469"/>
                  <a:gd name="connsiteY2" fmla="*/ 126247 h 1190338"/>
                  <a:gd name="connsiteX3" fmla="*/ 749310 w 1749469"/>
                  <a:gd name="connsiteY3" fmla="*/ 252495 h 1190338"/>
                  <a:gd name="connsiteX4" fmla="*/ 1749469 w 1749469"/>
                  <a:gd name="connsiteY4" fmla="*/ 1122145 h 1190338"/>
                  <a:gd name="connsiteX0" fmla="*/ 0 w 1749469"/>
                  <a:gd name="connsiteY0" fmla="*/ 0 h 1190338"/>
                  <a:gd name="connsiteX1" fmla="*/ 68119 w 1749469"/>
                  <a:gd name="connsiteY1" fmla="*/ 126247 h 1190338"/>
                  <a:gd name="connsiteX2" fmla="*/ 749310 w 1749469"/>
                  <a:gd name="connsiteY2" fmla="*/ 252495 h 1190338"/>
                  <a:gd name="connsiteX3" fmla="*/ 1749469 w 1749469"/>
                  <a:gd name="connsiteY3" fmla="*/ 1122145 h 1190338"/>
                  <a:gd name="connsiteX0" fmla="*/ 0 w 1681350"/>
                  <a:gd name="connsiteY0" fmla="*/ 0 h 1064091"/>
                  <a:gd name="connsiteX1" fmla="*/ 681191 w 1681350"/>
                  <a:gd name="connsiteY1" fmla="*/ 126248 h 1064091"/>
                  <a:gd name="connsiteX2" fmla="*/ 1681350 w 1681350"/>
                  <a:gd name="connsiteY2" fmla="*/ 995898 h 1064091"/>
                  <a:gd name="connsiteX0" fmla="*/ 0 w 1681350"/>
                  <a:gd name="connsiteY0" fmla="*/ 9017 h 1073108"/>
                  <a:gd name="connsiteX1" fmla="*/ 681191 w 1681350"/>
                  <a:gd name="connsiteY1" fmla="*/ 135265 h 1073108"/>
                  <a:gd name="connsiteX2" fmla="*/ 1681350 w 1681350"/>
                  <a:gd name="connsiteY2" fmla="*/ 1004915 h 1073108"/>
                  <a:gd name="connsiteX0" fmla="*/ 0 w 1681350"/>
                  <a:gd name="connsiteY0" fmla="*/ 0 h 995898"/>
                  <a:gd name="connsiteX1" fmla="*/ 1681350 w 1681350"/>
                  <a:gd name="connsiteY1" fmla="*/ 995898 h 995898"/>
                  <a:gd name="connsiteX0" fmla="*/ 0 w 1681350"/>
                  <a:gd name="connsiteY0" fmla="*/ 82246 h 1078144"/>
                  <a:gd name="connsiteX1" fmla="*/ 1681350 w 1681350"/>
                  <a:gd name="connsiteY1" fmla="*/ 1078144 h 1078144"/>
                  <a:gd name="connsiteX0" fmla="*/ 0 w 1681350"/>
                  <a:gd name="connsiteY0" fmla="*/ 82246 h 1163396"/>
                  <a:gd name="connsiteX1" fmla="*/ 1681350 w 1681350"/>
                  <a:gd name="connsiteY1" fmla="*/ 1078144 h 1163396"/>
                  <a:gd name="connsiteX0" fmla="*/ 0 w 1681350"/>
                  <a:gd name="connsiteY0" fmla="*/ 134548 h 1215698"/>
                  <a:gd name="connsiteX1" fmla="*/ 1681350 w 1681350"/>
                  <a:gd name="connsiteY1" fmla="*/ 1130446 h 1215698"/>
                  <a:gd name="connsiteX0" fmla="*/ 0 w 1681350"/>
                  <a:gd name="connsiteY0" fmla="*/ 78702 h 1159852"/>
                  <a:gd name="connsiteX1" fmla="*/ 1681350 w 1681350"/>
                  <a:gd name="connsiteY1" fmla="*/ 1074600 h 1159852"/>
                  <a:gd name="connsiteX0" fmla="*/ 0 w 1681350"/>
                  <a:gd name="connsiteY0" fmla="*/ 78702 h 1078819"/>
                  <a:gd name="connsiteX1" fmla="*/ 1681350 w 1681350"/>
                  <a:gd name="connsiteY1" fmla="*/ 1074600 h 1078819"/>
                  <a:gd name="connsiteX0" fmla="*/ 0 w 1670502"/>
                  <a:gd name="connsiteY0" fmla="*/ 4515 h 897932"/>
                  <a:gd name="connsiteX1" fmla="*/ 1670502 w 1670502"/>
                  <a:gd name="connsiteY1" fmla="*/ 897919 h 897932"/>
                  <a:gd name="connsiteX0" fmla="*/ 0 w 1670502"/>
                  <a:gd name="connsiteY0" fmla="*/ 22 h 893440"/>
                  <a:gd name="connsiteX1" fmla="*/ 1670502 w 1670502"/>
                  <a:gd name="connsiteY1" fmla="*/ 893426 h 893440"/>
                  <a:gd name="connsiteX0" fmla="*/ 0 w 1467106"/>
                  <a:gd name="connsiteY0" fmla="*/ 22 h 840880"/>
                  <a:gd name="connsiteX1" fmla="*/ 1467106 w 1467106"/>
                  <a:gd name="connsiteY1" fmla="*/ 840865 h 840880"/>
                  <a:gd name="connsiteX0" fmla="*/ 0 w 1467106"/>
                  <a:gd name="connsiteY0" fmla="*/ 23 h 840866"/>
                  <a:gd name="connsiteX1" fmla="*/ 1467106 w 1467106"/>
                  <a:gd name="connsiteY1" fmla="*/ 840866 h 840866"/>
                  <a:gd name="connsiteX0" fmla="*/ 0 w 1467106"/>
                  <a:gd name="connsiteY0" fmla="*/ 0 h 840843"/>
                  <a:gd name="connsiteX1" fmla="*/ 1467106 w 1467106"/>
                  <a:gd name="connsiteY1" fmla="*/ 840843 h 840843"/>
                  <a:gd name="connsiteX0" fmla="*/ 0 w 1467106"/>
                  <a:gd name="connsiteY0" fmla="*/ 0 h 840843"/>
                  <a:gd name="connsiteX1" fmla="*/ 444760 w 1467106"/>
                  <a:gd name="connsiteY1" fmla="*/ 168678 h 840843"/>
                  <a:gd name="connsiteX2" fmla="*/ 1467106 w 1467106"/>
                  <a:gd name="connsiteY2" fmla="*/ 840843 h 840843"/>
                  <a:gd name="connsiteX0" fmla="*/ 0 w 1467106"/>
                  <a:gd name="connsiteY0" fmla="*/ 11935 h 852778"/>
                  <a:gd name="connsiteX1" fmla="*/ 401369 w 1467106"/>
                  <a:gd name="connsiteY1" fmla="*/ 17673 h 852778"/>
                  <a:gd name="connsiteX2" fmla="*/ 1467106 w 1467106"/>
                  <a:gd name="connsiteY2" fmla="*/ 852778 h 852778"/>
                  <a:gd name="connsiteX0" fmla="*/ 0 w 1467106"/>
                  <a:gd name="connsiteY0" fmla="*/ 0 h 840843"/>
                  <a:gd name="connsiteX1" fmla="*/ 401369 w 1467106"/>
                  <a:gd name="connsiteY1" fmla="*/ 5738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390521 w 1467106"/>
                  <a:gd name="connsiteY1" fmla="*/ 481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390521 w 1467106"/>
                  <a:gd name="connsiteY1" fmla="*/ 481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390521 w 1467106"/>
                  <a:gd name="connsiteY1" fmla="*/ 481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417641 w 1467106"/>
                  <a:gd name="connsiteY1" fmla="*/ 8366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417641 w 1467106"/>
                  <a:gd name="connsiteY1" fmla="*/ 8366 h 840843"/>
                  <a:gd name="connsiteX2" fmla="*/ 1467106 w 1467106"/>
                  <a:gd name="connsiteY2" fmla="*/ 840843 h 840843"/>
                  <a:gd name="connsiteX0" fmla="*/ 0 w 1467106"/>
                  <a:gd name="connsiteY0" fmla="*/ 0 h 840843"/>
                  <a:gd name="connsiteX1" fmla="*/ 417641 w 1467106"/>
                  <a:gd name="connsiteY1" fmla="*/ 8366 h 840843"/>
                  <a:gd name="connsiteX2" fmla="*/ 1467106 w 1467106"/>
                  <a:gd name="connsiteY2" fmla="*/ 840843 h 84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7106" h="840843">
                    <a:moveTo>
                      <a:pt x="0" y="0"/>
                    </a:moveTo>
                    <a:lnTo>
                      <a:pt x="417641" y="8366"/>
                    </a:lnTo>
                    <a:cubicBezTo>
                      <a:pt x="1086702" y="8024"/>
                      <a:pt x="879848" y="829293"/>
                      <a:pt x="1467106" y="840843"/>
                    </a:cubicBezTo>
                  </a:path>
                </a:pathLst>
              </a:custGeom>
              <a:noFill/>
              <a:ln w="3175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170436" y="2229089"/>
                <a:ext cx="237694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0.4</a:t>
                </a: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170436" y="2629649"/>
                <a:ext cx="237694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0.2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234556" y="3030208"/>
                <a:ext cx="164543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353391" y="3137794"/>
                <a:ext cx="265753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10</a:t>
                </a:r>
                <a:r>
                  <a:rPr kumimoji="0" lang="en-US" sz="1200" b="1" i="0" u="none" strike="noStrike" kern="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-9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1514065" y="3137794"/>
                <a:ext cx="265753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10</a:t>
                </a:r>
                <a:r>
                  <a:rPr kumimoji="0" lang="en-US" sz="1200" b="1" i="0" u="none" strike="noStrike" kern="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-3</a:t>
                </a:r>
              </a:p>
            </p:txBody>
          </p:sp>
          <p:grpSp>
            <p:nvGrpSpPr>
              <p:cNvPr id="20" name="Group 189"/>
              <p:cNvGrpSpPr/>
              <p:nvPr/>
            </p:nvGrpSpPr>
            <p:grpSpPr>
              <a:xfrm>
                <a:off x="1196463" y="2825207"/>
                <a:ext cx="27833" cy="10800"/>
                <a:chOff x="2321282" y="2068587"/>
                <a:chExt cx="55997" cy="151245"/>
              </a:xfrm>
            </p:grpSpPr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5" name="Straight Connector 94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" name="Group 169"/>
              <p:cNvGrpSpPr/>
              <p:nvPr/>
            </p:nvGrpSpPr>
            <p:grpSpPr>
              <a:xfrm>
                <a:off x="441159" y="2405624"/>
                <a:ext cx="27833" cy="50400"/>
                <a:chOff x="2321282" y="2068587"/>
                <a:chExt cx="55997" cy="151245"/>
              </a:xfrm>
            </p:grpSpPr>
            <p:cxnSp>
              <p:nvCxnSpPr>
                <p:cNvPr id="90" name="Straight Connector 89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1" name="Straight Connector 90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92" name="Straight Connector 91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2" name="Group 141"/>
              <p:cNvGrpSpPr/>
              <p:nvPr/>
            </p:nvGrpSpPr>
            <p:grpSpPr>
              <a:xfrm>
                <a:off x="653815" y="2413088"/>
                <a:ext cx="27833" cy="39600"/>
                <a:chOff x="2321282" y="2068587"/>
                <a:chExt cx="55997" cy="151245"/>
              </a:xfrm>
            </p:grpSpPr>
            <p:cxnSp>
              <p:nvCxnSpPr>
                <p:cNvPr id="87" name="Straight Connector 86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8" name="Straight Connector 87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9" name="Straight Connector 88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23" name="Oval 187"/>
              <p:cNvSpPr/>
              <p:nvPr/>
            </p:nvSpPr>
            <p:spPr>
              <a:xfrm>
                <a:off x="658731" y="2424317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01724" y="2821937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25" name="Straight Connector 13"/>
              <p:cNvCxnSpPr/>
              <p:nvPr/>
            </p:nvCxnSpPr>
            <p:spPr>
              <a:xfrm>
                <a:off x="425510" y="2265887"/>
                <a:ext cx="0" cy="859631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6" name="Straight Connector 15"/>
              <p:cNvCxnSpPr/>
              <p:nvPr/>
            </p:nvCxnSpPr>
            <p:spPr>
              <a:xfrm>
                <a:off x="388938" y="2322578"/>
                <a:ext cx="363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7" name="Straight Connector 17"/>
              <p:cNvCxnSpPr/>
              <p:nvPr/>
            </p:nvCxnSpPr>
            <p:spPr>
              <a:xfrm>
                <a:off x="388938" y="2523261"/>
                <a:ext cx="363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388938" y="2924627"/>
                <a:ext cx="363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grpSp>
            <p:nvGrpSpPr>
              <p:cNvPr id="29" name="Group 132"/>
              <p:cNvGrpSpPr/>
              <p:nvPr/>
            </p:nvGrpSpPr>
            <p:grpSpPr>
              <a:xfrm>
                <a:off x="517018" y="2399253"/>
                <a:ext cx="27833" cy="28800"/>
                <a:chOff x="2321282" y="2068587"/>
                <a:chExt cx="55997" cy="151245"/>
              </a:xfrm>
            </p:grpSpPr>
            <p:cxnSp>
              <p:nvCxnSpPr>
                <p:cNvPr id="84" name="Straight Connector 83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5" name="Straight Connector 84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6" name="Straight Connector 85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0" name="Group 145"/>
              <p:cNvGrpSpPr/>
              <p:nvPr/>
            </p:nvGrpSpPr>
            <p:grpSpPr>
              <a:xfrm>
                <a:off x="790203" y="2400924"/>
                <a:ext cx="27833" cy="18000"/>
                <a:chOff x="2321282" y="2068587"/>
                <a:chExt cx="55997" cy="151245"/>
              </a:xfrm>
            </p:grpSpPr>
            <p:cxnSp>
              <p:nvCxnSpPr>
                <p:cNvPr id="81" name="Straight Connector 80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2" name="Straight Connector 8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3" name="Straight Connector 82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cxnSp>
            <p:nvCxnSpPr>
              <p:cNvPr id="31" name="Straight Connector 260"/>
              <p:cNvCxnSpPr/>
              <p:nvPr/>
            </p:nvCxnSpPr>
            <p:spPr>
              <a:xfrm>
                <a:off x="388938" y="2723944"/>
                <a:ext cx="363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2" name="TextBox 31"/>
              <p:cNvSpPr txBox="1"/>
              <p:nvPr/>
            </p:nvSpPr>
            <p:spPr>
              <a:xfrm>
                <a:off x="720778" y="3275959"/>
                <a:ext cx="785835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[Compound] (M)</a:t>
                </a: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21934" y="2404055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34" name="Straight Connector 14"/>
              <p:cNvCxnSpPr/>
              <p:nvPr/>
            </p:nvCxnSpPr>
            <p:spPr>
              <a:xfrm flipV="1">
                <a:off x="388937" y="3125310"/>
                <a:ext cx="1316736" cy="208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5" name="Straight Connector 201"/>
              <p:cNvCxnSpPr/>
              <p:nvPr/>
            </p:nvCxnSpPr>
            <p:spPr>
              <a:xfrm rot="16200000">
                <a:off x="498028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6" name="Straight Connector 202"/>
              <p:cNvCxnSpPr/>
              <p:nvPr/>
            </p:nvCxnSpPr>
            <p:spPr>
              <a:xfrm rot="16200000">
                <a:off x="1079074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7" name="Straight Connector 201"/>
              <p:cNvCxnSpPr/>
              <p:nvPr/>
            </p:nvCxnSpPr>
            <p:spPr>
              <a:xfrm rot="16200000">
                <a:off x="885392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8" name="Straight Connector 37"/>
              <p:cNvCxnSpPr/>
              <p:nvPr/>
            </p:nvCxnSpPr>
            <p:spPr>
              <a:xfrm rot="16200000">
                <a:off x="1660120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9" name="Oval 188"/>
              <p:cNvSpPr/>
              <p:nvPr/>
            </p:nvSpPr>
            <p:spPr>
              <a:xfrm>
                <a:off x="795119" y="2399889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40" name="Group 145"/>
              <p:cNvGrpSpPr/>
              <p:nvPr/>
            </p:nvGrpSpPr>
            <p:grpSpPr>
              <a:xfrm>
                <a:off x="577176" y="2426162"/>
                <a:ext cx="27833" cy="21600"/>
                <a:chOff x="2321282" y="2068587"/>
                <a:chExt cx="55997" cy="151245"/>
              </a:xfrm>
            </p:grpSpPr>
            <p:cxnSp>
              <p:nvCxnSpPr>
                <p:cNvPr id="78" name="Straight Connector 77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9" name="Straight Connector 78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80" name="Straight Connector 79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41" name="Oval 188"/>
              <p:cNvSpPr/>
              <p:nvPr/>
            </p:nvSpPr>
            <p:spPr>
              <a:xfrm>
                <a:off x="445277" y="2418732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 rot="16200000">
                <a:off x="-164437" y="2613629"/>
                <a:ext cx="582708" cy="17316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FRET RATIO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989335" y="2247458"/>
                <a:ext cx="783831" cy="269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IC50 NAS: 1.9 µM</a:t>
                </a:r>
              </a:p>
              <a:p>
                <a:pPr>
                  <a:defRPr/>
                </a:pPr>
                <a:r>
                  <a:rPr kumimoji="0" lang="en-US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IC50 SPRi3: 74 </a:t>
                </a:r>
                <a:r>
                  <a:rPr lang="en-US" sz="1100" b="1" kern="0" dirty="0" err="1">
                    <a:solidFill>
                      <a:srgbClr val="0070C0"/>
                    </a:solidFill>
                    <a:cs typeface="Arial" panose="020B0604020202020204" pitchFamily="34" charset="0"/>
                  </a:rPr>
                  <a:t>nM</a:t>
                </a:r>
                <a:endParaRPr lang="en-US" sz="1100" b="1" kern="0" dirty="0">
                  <a:solidFill>
                    <a:srgbClr val="0070C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931912" y="3137794"/>
                <a:ext cx="265753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10</a:t>
                </a:r>
                <a:r>
                  <a:rPr kumimoji="0" lang="en-US" sz="1200" b="1" i="0" u="none" strike="noStrike" kern="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-6</a:t>
                </a:r>
              </a:p>
            </p:txBody>
          </p:sp>
          <p:cxnSp>
            <p:nvCxnSpPr>
              <p:cNvPr id="45" name="Straight Connector 201"/>
              <p:cNvCxnSpPr/>
              <p:nvPr/>
            </p:nvCxnSpPr>
            <p:spPr>
              <a:xfrm rot="16200000">
                <a:off x="691710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46" name="Straight Connector 201"/>
              <p:cNvCxnSpPr/>
              <p:nvPr/>
            </p:nvCxnSpPr>
            <p:spPr>
              <a:xfrm rot="16200000">
                <a:off x="1272756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47" name="Straight Connector 201"/>
              <p:cNvCxnSpPr/>
              <p:nvPr/>
            </p:nvCxnSpPr>
            <p:spPr>
              <a:xfrm rot="16200000">
                <a:off x="1466438" y="3139220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grpSp>
            <p:nvGrpSpPr>
              <p:cNvPr id="48" name="Group 145"/>
              <p:cNvGrpSpPr/>
              <p:nvPr/>
            </p:nvGrpSpPr>
            <p:grpSpPr>
              <a:xfrm>
                <a:off x="1060713" y="2555229"/>
                <a:ext cx="27833" cy="21600"/>
                <a:chOff x="2321282" y="2068587"/>
                <a:chExt cx="55997" cy="151245"/>
              </a:xfrm>
            </p:grpSpPr>
            <p:cxnSp>
              <p:nvCxnSpPr>
                <p:cNvPr id="75" name="Straight Connector 74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6" name="Straight Connector 75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7" name="Straight Connector 76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9" name="Group 141"/>
              <p:cNvGrpSpPr/>
              <p:nvPr/>
            </p:nvGrpSpPr>
            <p:grpSpPr>
              <a:xfrm>
                <a:off x="924325" y="2435948"/>
                <a:ext cx="27833" cy="39600"/>
                <a:chOff x="2321282" y="2068587"/>
                <a:chExt cx="55997" cy="151245"/>
              </a:xfrm>
            </p:grpSpPr>
            <p:cxnSp>
              <p:nvCxnSpPr>
                <p:cNvPr id="72" name="Straight Connector 71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3" name="Straight Connector 72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4" name="Straight Connector 73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50" name="Group 145"/>
              <p:cNvGrpSpPr/>
              <p:nvPr/>
            </p:nvGrpSpPr>
            <p:grpSpPr>
              <a:xfrm>
                <a:off x="1331223" y="2966709"/>
                <a:ext cx="27833" cy="21600"/>
                <a:chOff x="2321282" y="2068587"/>
                <a:chExt cx="55997" cy="151245"/>
              </a:xfrm>
            </p:grpSpPr>
            <p:cxnSp>
              <p:nvCxnSpPr>
                <p:cNvPr id="69" name="Straight Connector 68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0" name="Straight Connector 69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71" name="Straight Connector 70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51" name="Group 145"/>
              <p:cNvGrpSpPr/>
              <p:nvPr/>
            </p:nvGrpSpPr>
            <p:grpSpPr>
              <a:xfrm>
                <a:off x="1468383" y="2997189"/>
                <a:ext cx="27833" cy="25200"/>
                <a:chOff x="2321282" y="2068587"/>
                <a:chExt cx="55997" cy="151245"/>
              </a:xfrm>
            </p:grpSpPr>
            <p:cxnSp>
              <p:nvCxnSpPr>
                <p:cNvPr id="66" name="Straight Connector 65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67" name="Straight Connector 66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68" name="Straight Connector 67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52" name="Oval 188"/>
              <p:cNvSpPr/>
              <p:nvPr/>
            </p:nvSpPr>
            <p:spPr>
              <a:xfrm>
                <a:off x="929241" y="2445609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3" name="Oval 188"/>
              <p:cNvSpPr/>
              <p:nvPr/>
            </p:nvSpPr>
            <p:spPr>
              <a:xfrm>
                <a:off x="1065629" y="2558004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4" name="Oval 188"/>
              <p:cNvSpPr/>
              <p:nvPr/>
            </p:nvSpPr>
            <p:spPr>
              <a:xfrm>
                <a:off x="1336484" y="2969484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5" name="Oval 188"/>
              <p:cNvSpPr/>
              <p:nvPr/>
            </p:nvSpPr>
            <p:spPr>
              <a:xfrm>
                <a:off x="1473299" y="3001869"/>
                <a:ext cx="18000" cy="18000"/>
              </a:xfrm>
              <a:prstGeom prst="ellipse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6" name="Oval 188"/>
              <p:cNvSpPr/>
              <p:nvPr/>
            </p:nvSpPr>
            <p:spPr>
              <a:xfrm>
                <a:off x="582092" y="242825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7" name="Oval 188"/>
              <p:cNvSpPr/>
              <p:nvPr/>
            </p:nvSpPr>
            <p:spPr>
              <a:xfrm>
                <a:off x="852602" y="272162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8" name="Oval 188"/>
              <p:cNvSpPr/>
              <p:nvPr/>
            </p:nvSpPr>
            <p:spPr>
              <a:xfrm>
                <a:off x="987857" y="291593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59" name="Oval 188"/>
              <p:cNvSpPr/>
              <p:nvPr/>
            </p:nvSpPr>
            <p:spPr>
              <a:xfrm>
                <a:off x="1123112" y="3001662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0" name="Oval 188"/>
              <p:cNvSpPr/>
              <p:nvPr/>
            </p:nvSpPr>
            <p:spPr>
              <a:xfrm>
                <a:off x="717347" y="2513982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1" name="Oval 188"/>
              <p:cNvSpPr/>
              <p:nvPr/>
            </p:nvSpPr>
            <p:spPr>
              <a:xfrm>
                <a:off x="1258367" y="303023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2" name="Oval 188"/>
              <p:cNvSpPr/>
              <p:nvPr/>
            </p:nvSpPr>
            <p:spPr>
              <a:xfrm>
                <a:off x="1393622" y="302261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188"/>
              <p:cNvSpPr/>
              <p:nvPr/>
            </p:nvSpPr>
            <p:spPr>
              <a:xfrm>
                <a:off x="1528877" y="3026427"/>
                <a:ext cx="18000" cy="18000"/>
              </a:xfrm>
              <a:prstGeom prst="ellips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170436" y="2427209"/>
                <a:ext cx="237694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0.3</a:t>
                </a: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170436" y="2831069"/>
                <a:ext cx="237694" cy="1732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0.1</a:t>
                </a:r>
              </a:p>
            </p:txBody>
          </p:sp>
        </p:grpSp>
      </p:grpSp>
      <p:grpSp>
        <p:nvGrpSpPr>
          <p:cNvPr id="117" name="Group 116"/>
          <p:cNvGrpSpPr/>
          <p:nvPr/>
        </p:nvGrpSpPr>
        <p:grpSpPr>
          <a:xfrm>
            <a:off x="3055590" y="2627904"/>
            <a:ext cx="2906797" cy="2987361"/>
            <a:chOff x="3055590" y="3397644"/>
            <a:chExt cx="2906797" cy="2987361"/>
          </a:xfrm>
        </p:grpSpPr>
        <p:sp>
          <p:nvSpPr>
            <p:cNvPr id="118" name="TextBox 117"/>
            <p:cNvSpPr txBox="1"/>
            <p:nvPr/>
          </p:nvSpPr>
          <p:spPr>
            <a:xfrm>
              <a:off x="3055590" y="3397644"/>
              <a:ext cx="189423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F0"/>
                  </a:solidFill>
                </a:rPr>
                <a:t>Cell-based assays:</a:t>
              </a:r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3078941" y="3949589"/>
              <a:ext cx="2883446" cy="2435416"/>
              <a:chOff x="3078941" y="3949589"/>
              <a:chExt cx="2883446" cy="2435416"/>
            </a:xfrm>
          </p:grpSpPr>
          <p:grpSp>
            <p:nvGrpSpPr>
              <p:cNvPr id="120" name="Group 119"/>
              <p:cNvGrpSpPr/>
              <p:nvPr/>
            </p:nvGrpSpPr>
            <p:grpSpPr>
              <a:xfrm>
                <a:off x="3078941" y="4396273"/>
                <a:ext cx="2791399" cy="1988732"/>
                <a:chOff x="1806629" y="2210093"/>
                <a:chExt cx="1747972" cy="1239741"/>
              </a:xfrm>
            </p:grpSpPr>
            <p:sp>
              <p:nvSpPr>
                <p:cNvPr id="122" name="Freeform 121"/>
                <p:cNvSpPr/>
                <p:nvPr/>
              </p:nvSpPr>
              <p:spPr>
                <a:xfrm>
                  <a:off x="2340021" y="2210093"/>
                  <a:ext cx="982043" cy="838475"/>
                </a:xfrm>
                <a:custGeom>
                  <a:avLst/>
                  <a:gdLst>
                    <a:gd name="connsiteX0" fmla="*/ 0 w 1687466"/>
                    <a:gd name="connsiteY0" fmla="*/ 94056 h 1082895"/>
                    <a:gd name="connsiteX1" fmla="*/ 470781 w 1687466"/>
                    <a:gd name="connsiteY1" fmla="*/ 127252 h 1082895"/>
                    <a:gd name="connsiteX2" fmla="*/ 1065292 w 1687466"/>
                    <a:gd name="connsiteY2" fmla="*/ 857565 h 1082895"/>
                    <a:gd name="connsiteX3" fmla="*/ 1587375 w 1687466"/>
                    <a:gd name="connsiteY3" fmla="*/ 1047687 h 1082895"/>
                    <a:gd name="connsiteX4" fmla="*/ 1665838 w 1687466"/>
                    <a:gd name="connsiteY4" fmla="*/ 1068812 h 1082895"/>
                    <a:gd name="connsiteX0" fmla="*/ 0 w 1665838"/>
                    <a:gd name="connsiteY0" fmla="*/ 94056 h 1068812"/>
                    <a:gd name="connsiteX1" fmla="*/ 470781 w 1665838"/>
                    <a:gd name="connsiteY1" fmla="*/ 127252 h 1068812"/>
                    <a:gd name="connsiteX2" fmla="*/ 1065292 w 1665838"/>
                    <a:gd name="connsiteY2" fmla="*/ 857565 h 1068812"/>
                    <a:gd name="connsiteX3" fmla="*/ 1665838 w 1665838"/>
                    <a:gd name="connsiteY3" fmla="*/ 1068812 h 1068812"/>
                    <a:gd name="connsiteX0" fmla="*/ 0 w 1665838"/>
                    <a:gd name="connsiteY0" fmla="*/ 47445 h 1022201"/>
                    <a:gd name="connsiteX1" fmla="*/ 470781 w 1665838"/>
                    <a:gd name="connsiteY1" fmla="*/ 80641 h 1022201"/>
                    <a:gd name="connsiteX2" fmla="*/ 938156 w 1665838"/>
                    <a:gd name="connsiteY2" fmla="*/ 531294 h 1022201"/>
                    <a:gd name="connsiteX3" fmla="*/ 1665838 w 1665838"/>
                    <a:gd name="connsiteY3" fmla="*/ 1022201 h 1022201"/>
                    <a:gd name="connsiteX0" fmla="*/ 0 w 1665838"/>
                    <a:gd name="connsiteY0" fmla="*/ 47028 h 1021784"/>
                    <a:gd name="connsiteX1" fmla="*/ 665679 w 1665838"/>
                    <a:gd name="connsiteY1" fmla="*/ 152134 h 1021784"/>
                    <a:gd name="connsiteX2" fmla="*/ 938156 w 1665838"/>
                    <a:gd name="connsiteY2" fmla="*/ 530877 h 1021784"/>
                    <a:gd name="connsiteX3" fmla="*/ 1665838 w 1665838"/>
                    <a:gd name="connsiteY3" fmla="*/ 1021784 h 1021784"/>
                    <a:gd name="connsiteX0" fmla="*/ 58339 w 1724177"/>
                    <a:gd name="connsiteY0" fmla="*/ 38659 h 1013415"/>
                    <a:gd name="connsiteX1" fmla="*/ 110946 w 1724177"/>
                    <a:gd name="connsiteY1" fmla="*/ 17518 h 1013415"/>
                    <a:gd name="connsiteX2" fmla="*/ 724018 w 1724177"/>
                    <a:gd name="connsiteY2" fmla="*/ 143765 h 1013415"/>
                    <a:gd name="connsiteX3" fmla="*/ 996495 w 1724177"/>
                    <a:gd name="connsiteY3" fmla="*/ 522508 h 1013415"/>
                    <a:gd name="connsiteX4" fmla="*/ 1724177 w 1724177"/>
                    <a:gd name="connsiteY4" fmla="*/ 1013415 h 1013415"/>
                    <a:gd name="connsiteX0" fmla="*/ 0 w 1665838"/>
                    <a:gd name="connsiteY0" fmla="*/ 0 h 974756"/>
                    <a:gd name="connsiteX1" fmla="*/ 665679 w 1665838"/>
                    <a:gd name="connsiteY1" fmla="*/ 105106 h 974756"/>
                    <a:gd name="connsiteX2" fmla="*/ 938156 w 1665838"/>
                    <a:gd name="connsiteY2" fmla="*/ 483849 h 974756"/>
                    <a:gd name="connsiteX3" fmla="*/ 1665838 w 1665838"/>
                    <a:gd name="connsiteY3" fmla="*/ 974756 h 974756"/>
                    <a:gd name="connsiteX0" fmla="*/ 0 w 1613231"/>
                    <a:gd name="connsiteY0" fmla="*/ 0 h 995898"/>
                    <a:gd name="connsiteX1" fmla="*/ 613072 w 1613231"/>
                    <a:gd name="connsiteY1" fmla="*/ 126248 h 995898"/>
                    <a:gd name="connsiteX2" fmla="*/ 885549 w 1613231"/>
                    <a:gd name="connsiteY2" fmla="*/ 504991 h 995898"/>
                    <a:gd name="connsiteX3" fmla="*/ 1613231 w 1613231"/>
                    <a:gd name="connsiteY3" fmla="*/ 995898 h 995898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39735 h 1035633"/>
                    <a:gd name="connsiteX1" fmla="*/ 102179 w 1783529"/>
                    <a:gd name="connsiteY1" fmla="*/ 39735 h 1035633"/>
                    <a:gd name="connsiteX2" fmla="*/ 783370 w 1783529"/>
                    <a:gd name="connsiteY2" fmla="*/ 165983 h 1035633"/>
                    <a:gd name="connsiteX3" fmla="*/ 1783529 w 1783529"/>
                    <a:gd name="connsiteY3" fmla="*/ 1035633 h 1035633"/>
                    <a:gd name="connsiteX0" fmla="*/ 170298 w 1783529"/>
                    <a:gd name="connsiteY0" fmla="*/ 39735 h 1103826"/>
                    <a:gd name="connsiteX1" fmla="*/ 102179 w 1783529"/>
                    <a:gd name="connsiteY1" fmla="*/ 39735 h 1103826"/>
                    <a:gd name="connsiteX2" fmla="*/ 783370 w 1783529"/>
                    <a:gd name="connsiteY2" fmla="*/ 165983 h 1103826"/>
                    <a:gd name="connsiteX3" fmla="*/ 1783529 w 1783529"/>
                    <a:gd name="connsiteY3" fmla="*/ 1035633 h 1103826"/>
                    <a:gd name="connsiteX0" fmla="*/ 181651 w 1794882"/>
                    <a:gd name="connsiteY0" fmla="*/ 39735 h 1103826"/>
                    <a:gd name="connsiteX1" fmla="*/ 113532 w 1794882"/>
                    <a:gd name="connsiteY1" fmla="*/ 39735 h 1103826"/>
                    <a:gd name="connsiteX2" fmla="*/ 113532 w 1794882"/>
                    <a:gd name="connsiteY2" fmla="*/ 39736 h 1103826"/>
                    <a:gd name="connsiteX3" fmla="*/ 794723 w 1794882"/>
                    <a:gd name="connsiteY3" fmla="*/ 165983 h 1103826"/>
                    <a:gd name="connsiteX4" fmla="*/ 1794882 w 1794882"/>
                    <a:gd name="connsiteY4" fmla="*/ 1035633 h 1103826"/>
                    <a:gd name="connsiteX0" fmla="*/ 170298 w 1783529"/>
                    <a:gd name="connsiteY0" fmla="*/ 39735 h 1103826"/>
                    <a:gd name="connsiteX1" fmla="*/ 102179 w 1783529"/>
                    <a:gd name="connsiteY1" fmla="*/ 39735 h 1103826"/>
                    <a:gd name="connsiteX2" fmla="*/ 783370 w 1783529"/>
                    <a:gd name="connsiteY2" fmla="*/ 165983 h 1103826"/>
                    <a:gd name="connsiteX3" fmla="*/ 1783529 w 1783529"/>
                    <a:gd name="connsiteY3" fmla="*/ 1035633 h 1103826"/>
                    <a:gd name="connsiteX0" fmla="*/ 170298 w 1783529"/>
                    <a:gd name="connsiteY0" fmla="*/ 134664 h 1198755"/>
                    <a:gd name="connsiteX1" fmla="*/ 102179 w 1783529"/>
                    <a:gd name="connsiteY1" fmla="*/ 134664 h 1198755"/>
                    <a:gd name="connsiteX2" fmla="*/ 783370 w 1783529"/>
                    <a:gd name="connsiteY2" fmla="*/ 260912 h 1198755"/>
                    <a:gd name="connsiteX3" fmla="*/ 1783529 w 1783529"/>
                    <a:gd name="connsiteY3" fmla="*/ 1130562 h 1198755"/>
                    <a:gd name="connsiteX0" fmla="*/ 193004 w 1806235"/>
                    <a:gd name="connsiteY0" fmla="*/ 126247 h 1190338"/>
                    <a:gd name="connsiteX1" fmla="*/ 56766 w 1806235"/>
                    <a:gd name="connsiteY1" fmla="*/ 0 h 1190338"/>
                    <a:gd name="connsiteX2" fmla="*/ 124885 w 1806235"/>
                    <a:gd name="connsiteY2" fmla="*/ 126247 h 1190338"/>
                    <a:gd name="connsiteX3" fmla="*/ 806076 w 1806235"/>
                    <a:gd name="connsiteY3" fmla="*/ 252495 h 1190338"/>
                    <a:gd name="connsiteX4" fmla="*/ 1806235 w 1806235"/>
                    <a:gd name="connsiteY4" fmla="*/ 1122145 h 1190338"/>
                    <a:gd name="connsiteX0" fmla="*/ 56766 w 1806235"/>
                    <a:gd name="connsiteY0" fmla="*/ 0 h 1190338"/>
                    <a:gd name="connsiteX1" fmla="*/ 124885 w 1806235"/>
                    <a:gd name="connsiteY1" fmla="*/ 126247 h 1190338"/>
                    <a:gd name="connsiteX2" fmla="*/ 806076 w 1806235"/>
                    <a:gd name="connsiteY2" fmla="*/ 252495 h 1190338"/>
                    <a:gd name="connsiteX3" fmla="*/ 1806235 w 1806235"/>
                    <a:gd name="connsiteY3" fmla="*/ 1122145 h 1190338"/>
                    <a:gd name="connsiteX0" fmla="*/ 0 w 1749469"/>
                    <a:gd name="connsiteY0" fmla="*/ 0 h 1190338"/>
                    <a:gd name="connsiteX1" fmla="*/ 68119 w 1749469"/>
                    <a:gd name="connsiteY1" fmla="*/ 126247 h 1190338"/>
                    <a:gd name="connsiteX2" fmla="*/ 68119 w 1749469"/>
                    <a:gd name="connsiteY2" fmla="*/ 126247 h 1190338"/>
                    <a:gd name="connsiteX3" fmla="*/ 749310 w 1749469"/>
                    <a:gd name="connsiteY3" fmla="*/ 252495 h 1190338"/>
                    <a:gd name="connsiteX4" fmla="*/ 1749469 w 1749469"/>
                    <a:gd name="connsiteY4" fmla="*/ 1122145 h 1190338"/>
                    <a:gd name="connsiteX0" fmla="*/ 0 w 1749469"/>
                    <a:gd name="connsiteY0" fmla="*/ 0 h 1190338"/>
                    <a:gd name="connsiteX1" fmla="*/ 68119 w 1749469"/>
                    <a:gd name="connsiteY1" fmla="*/ 126247 h 1190338"/>
                    <a:gd name="connsiteX2" fmla="*/ 749310 w 1749469"/>
                    <a:gd name="connsiteY2" fmla="*/ 252495 h 1190338"/>
                    <a:gd name="connsiteX3" fmla="*/ 1749469 w 1749469"/>
                    <a:gd name="connsiteY3" fmla="*/ 1122145 h 1190338"/>
                    <a:gd name="connsiteX0" fmla="*/ 0 w 1681350"/>
                    <a:gd name="connsiteY0" fmla="*/ 0 h 1064091"/>
                    <a:gd name="connsiteX1" fmla="*/ 681191 w 1681350"/>
                    <a:gd name="connsiteY1" fmla="*/ 126248 h 1064091"/>
                    <a:gd name="connsiteX2" fmla="*/ 1681350 w 1681350"/>
                    <a:gd name="connsiteY2" fmla="*/ 995898 h 1064091"/>
                    <a:gd name="connsiteX0" fmla="*/ 0 w 1681350"/>
                    <a:gd name="connsiteY0" fmla="*/ 9017 h 1073108"/>
                    <a:gd name="connsiteX1" fmla="*/ 681191 w 1681350"/>
                    <a:gd name="connsiteY1" fmla="*/ 135265 h 1073108"/>
                    <a:gd name="connsiteX2" fmla="*/ 1681350 w 1681350"/>
                    <a:gd name="connsiteY2" fmla="*/ 1004915 h 1073108"/>
                    <a:gd name="connsiteX0" fmla="*/ 0 w 1681350"/>
                    <a:gd name="connsiteY0" fmla="*/ 0 h 995898"/>
                    <a:gd name="connsiteX1" fmla="*/ 1681350 w 1681350"/>
                    <a:gd name="connsiteY1" fmla="*/ 995898 h 995898"/>
                    <a:gd name="connsiteX0" fmla="*/ 0 w 1681350"/>
                    <a:gd name="connsiteY0" fmla="*/ 82246 h 1078144"/>
                    <a:gd name="connsiteX1" fmla="*/ 1681350 w 1681350"/>
                    <a:gd name="connsiteY1" fmla="*/ 1078144 h 1078144"/>
                    <a:gd name="connsiteX0" fmla="*/ 0 w 1681350"/>
                    <a:gd name="connsiteY0" fmla="*/ 82246 h 1163396"/>
                    <a:gd name="connsiteX1" fmla="*/ 1681350 w 1681350"/>
                    <a:gd name="connsiteY1" fmla="*/ 1078144 h 1163396"/>
                    <a:gd name="connsiteX0" fmla="*/ 0 w 1681350"/>
                    <a:gd name="connsiteY0" fmla="*/ 134548 h 1215698"/>
                    <a:gd name="connsiteX1" fmla="*/ 1681350 w 1681350"/>
                    <a:gd name="connsiteY1" fmla="*/ 1130446 h 1215698"/>
                    <a:gd name="connsiteX0" fmla="*/ 0 w 1681350"/>
                    <a:gd name="connsiteY0" fmla="*/ 78702 h 1159852"/>
                    <a:gd name="connsiteX1" fmla="*/ 1681350 w 1681350"/>
                    <a:gd name="connsiteY1" fmla="*/ 1074600 h 1159852"/>
                    <a:gd name="connsiteX0" fmla="*/ 0 w 1681350"/>
                    <a:gd name="connsiteY0" fmla="*/ 78702 h 1078819"/>
                    <a:gd name="connsiteX1" fmla="*/ 1681350 w 1681350"/>
                    <a:gd name="connsiteY1" fmla="*/ 1074600 h 1078819"/>
                    <a:gd name="connsiteX0" fmla="*/ 0 w 1681350"/>
                    <a:gd name="connsiteY0" fmla="*/ 78702 h 1074600"/>
                    <a:gd name="connsiteX1" fmla="*/ 1681350 w 1681350"/>
                    <a:gd name="connsiteY1" fmla="*/ 1074600 h 1074600"/>
                    <a:gd name="connsiteX0" fmla="*/ 0 w 1681350"/>
                    <a:gd name="connsiteY0" fmla="*/ 205516 h 1201414"/>
                    <a:gd name="connsiteX1" fmla="*/ 1681350 w 1681350"/>
                    <a:gd name="connsiteY1" fmla="*/ 1201414 h 1201414"/>
                    <a:gd name="connsiteX0" fmla="*/ 0 w 1689925"/>
                    <a:gd name="connsiteY0" fmla="*/ 205516 h 1211726"/>
                    <a:gd name="connsiteX1" fmla="*/ 1689925 w 1689925"/>
                    <a:gd name="connsiteY1" fmla="*/ 1211726 h 1211726"/>
                    <a:gd name="connsiteX0" fmla="*/ 0 w 1689925"/>
                    <a:gd name="connsiteY0" fmla="*/ 150520 h 1156730"/>
                    <a:gd name="connsiteX1" fmla="*/ 1689925 w 1689925"/>
                    <a:gd name="connsiteY1" fmla="*/ 1156730 h 1156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89925" h="1156730">
                      <a:moveTo>
                        <a:pt x="0" y="150520"/>
                      </a:moveTo>
                      <a:cubicBezTo>
                        <a:pt x="1400334" y="0"/>
                        <a:pt x="973640" y="1104216"/>
                        <a:pt x="1689925" y="1156730"/>
                      </a:cubicBezTo>
                    </a:path>
                  </a:pathLst>
                </a:custGeom>
                <a:noFill/>
                <a:ln w="6350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3" name="Group 145"/>
                <p:cNvGrpSpPr/>
                <p:nvPr/>
              </p:nvGrpSpPr>
              <p:grpSpPr>
                <a:xfrm>
                  <a:off x="3309325" y="2764941"/>
                  <a:ext cx="27833" cy="100584"/>
                  <a:chOff x="2321282" y="2068587"/>
                  <a:chExt cx="55997" cy="151245"/>
                </a:xfrm>
              </p:grpSpPr>
              <p:cxnSp>
                <p:nvCxnSpPr>
                  <p:cNvPr id="203" name="Straight Connector 202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4" name="Straight Connector 203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5" name="Straight Connector 204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4" name="Group 141"/>
                <p:cNvGrpSpPr/>
                <p:nvPr/>
              </p:nvGrpSpPr>
              <p:grpSpPr>
                <a:xfrm>
                  <a:off x="2815832" y="2356479"/>
                  <a:ext cx="27833" cy="73152"/>
                  <a:chOff x="2321282" y="2068587"/>
                  <a:chExt cx="55997" cy="151245"/>
                </a:xfrm>
              </p:grpSpPr>
              <p:cxnSp>
                <p:nvCxnSpPr>
                  <p:cNvPr id="200" name="Straight Connector 199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Straight Connector 200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Straight Connector 201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5" name="Group 141"/>
                <p:cNvGrpSpPr/>
                <p:nvPr/>
              </p:nvGrpSpPr>
              <p:grpSpPr>
                <a:xfrm>
                  <a:off x="2653302" y="2266973"/>
                  <a:ext cx="27833" cy="109728"/>
                  <a:chOff x="2321282" y="2068587"/>
                  <a:chExt cx="55997" cy="151245"/>
                </a:xfrm>
              </p:grpSpPr>
              <p:cxnSp>
                <p:nvCxnSpPr>
                  <p:cNvPr id="197" name="Straight Connector 196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8" name="Straight Connector 197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9" name="Straight Connector 198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up 132"/>
                <p:cNvGrpSpPr/>
                <p:nvPr/>
              </p:nvGrpSpPr>
              <p:grpSpPr>
                <a:xfrm>
                  <a:off x="2653302" y="2260936"/>
                  <a:ext cx="27833" cy="54864"/>
                  <a:chOff x="2321282" y="2068587"/>
                  <a:chExt cx="55997" cy="151245"/>
                </a:xfrm>
              </p:grpSpPr>
              <p:cxnSp>
                <p:nvCxnSpPr>
                  <p:cNvPr id="194" name="Straight Connector 193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5" name="Straight Connector 194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6" name="Straight Connector 195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7" name="Group 141"/>
                <p:cNvGrpSpPr/>
                <p:nvPr/>
              </p:nvGrpSpPr>
              <p:grpSpPr>
                <a:xfrm>
                  <a:off x="2815832" y="2288499"/>
                  <a:ext cx="27833" cy="137160"/>
                  <a:chOff x="2321282" y="2068587"/>
                  <a:chExt cx="55997" cy="151245"/>
                </a:xfrm>
              </p:grpSpPr>
              <p:cxnSp>
                <p:nvCxnSpPr>
                  <p:cNvPr id="191" name="Straight Connector 190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2" name="Straight Connector 191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3" name="Straight Connector 192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8" name="Oval 127"/>
                <p:cNvSpPr/>
                <p:nvPr/>
              </p:nvSpPr>
              <p:spPr>
                <a:xfrm>
                  <a:off x="2658563" y="2281129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TextBox 128"/>
                <p:cNvSpPr txBox="1"/>
                <p:nvPr/>
              </p:nvSpPr>
              <p:spPr>
                <a:xfrm>
                  <a:off x="1985274" y="2225753"/>
                  <a:ext cx="263196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130" name="TextBox 129"/>
                <p:cNvSpPr txBox="1"/>
                <p:nvPr/>
              </p:nvSpPr>
              <p:spPr>
                <a:xfrm>
                  <a:off x="2036570" y="2626313"/>
                  <a:ext cx="214010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50</a:t>
                  </a:r>
                </a:p>
              </p:txBody>
            </p:sp>
            <p:sp>
              <p:nvSpPr>
                <p:cNvPr id="131" name="TextBox 130"/>
                <p:cNvSpPr txBox="1"/>
                <p:nvPr/>
              </p:nvSpPr>
              <p:spPr>
                <a:xfrm>
                  <a:off x="2087866" y="3026872"/>
                  <a:ext cx="164824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32" name="TextBox 131"/>
                <p:cNvSpPr txBox="1"/>
                <p:nvPr/>
              </p:nvSpPr>
              <p:spPr>
                <a:xfrm>
                  <a:off x="2220066" y="3133763"/>
                  <a:ext cx="266207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10</a:t>
                  </a:r>
                  <a:r>
                    <a:rPr kumimoji="0" lang="en-US" sz="1200" b="1" i="0" u="none" strike="noStrike" kern="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-8</a:t>
                  </a:r>
                </a:p>
              </p:txBody>
            </p:sp>
            <p:sp>
              <p:nvSpPr>
                <p:cNvPr id="133" name="TextBox 132"/>
                <p:cNvSpPr txBox="1"/>
                <p:nvPr/>
              </p:nvSpPr>
              <p:spPr>
                <a:xfrm>
                  <a:off x="3142589" y="3133763"/>
                  <a:ext cx="266207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10</a:t>
                  </a:r>
                  <a:r>
                    <a:rPr kumimoji="0" lang="en-US" sz="1200" b="1" i="0" u="none" strike="noStrike" kern="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-4</a:t>
                  </a:r>
                </a:p>
              </p:txBody>
            </p:sp>
            <p:sp>
              <p:nvSpPr>
                <p:cNvPr id="134" name="TextBox 133"/>
                <p:cNvSpPr txBox="1"/>
                <p:nvPr/>
              </p:nvSpPr>
              <p:spPr>
                <a:xfrm>
                  <a:off x="2682452" y="3133763"/>
                  <a:ext cx="266207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10</a:t>
                  </a:r>
                  <a:r>
                    <a:rPr kumimoji="0" lang="en-US" sz="1200" b="1" i="0" u="none" strike="noStrike" kern="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-6</a:t>
                  </a:r>
                </a:p>
              </p:txBody>
            </p:sp>
            <p:grpSp>
              <p:nvGrpSpPr>
                <p:cNvPr id="135" name="Group 189"/>
                <p:cNvGrpSpPr/>
                <p:nvPr/>
              </p:nvGrpSpPr>
              <p:grpSpPr>
                <a:xfrm>
                  <a:off x="3147245" y="2955317"/>
                  <a:ext cx="27833" cy="54864"/>
                  <a:chOff x="2321282" y="2068587"/>
                  <a:chExt cx="55997" cy="151245"/>
                </a:xfrm>
              </p:grpSpPr>
              <p:cxnSp>
                <p:nvCxnSpPr>
                  <p:cNvPr id="188" name="Straight Connector 187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9" name="Straight Connector 188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0" name="Straight Connector 189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6" name="Group 169"/>
                <p:cNvGrpSpPr/>
                <p:nvPr/>
              </p:nvGrpSpPr>
              <p:grpSpPr>
                <a:xfrm>
                  <a:off x="3308288" y="3033029"/>
                  <a:ext cx="27833" cy="45720"/>
                  <a:chOff x="2321282" y="2068587"/>
                  <a:chExt cx="55997" cy="151245"/>
                </a:xfrm>
              </p:grpSpPr>
              <p:cxnSp>
                <p:nvCxnSpPr>
                  <p:cNvPr id="185" name="Straight Connector 184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6" name="Straight Connector 185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7" name="Straight Connector 186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7" name="Oval 136"/>
                <p:cNvSpPr/>
                <p:nvPr/>
              </p:nvSpPr>
              <p:spPr>
                <a:xfrm>
                  <a:off x="3313549" y="3038075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152506" y="2966259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39" name="Straight Connector 13"/>
                <p:cNvCxnSpPr/>
                <p:nvPr/>
              </p:nvCxnSpPr>
              <p:spPr>
                <a:xfrm>
                  <a:off x="2274438" y="2264552"/>
                  <a:ext cx="0" cy="859631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40" name="Straight Connector 15"/>
                <p:cNvCxnSpPr/>
                <p:nvPr/>
              </p:nvCxnSpPr>
              <p:spPr>
                <a:xfrm>
                  <a:off x="2237866" y="2321243"/>
                  <a:ext cx="3636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41" name="Straight Connector 17"/>
                <p:cNvCxnSpPr/>
                <p:nvPr/>
              </p:nvCxnSpPr>
              <p:spPr>
                <a:xfrm>
                  <a:off x="2237866" y="2521926"/>
                  <a:ext cx="3636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42" name="Straight Connector 141"/>
                <p:cNvCxnSpPr/>
                <p:nvPr/>
              </p:nvCxnSpPr>
              <p:spPr>
                <a:xfrm>
                  <a:off x="2237866" y="2923292"/>
                  <a:ext cx="3636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grpSp>
              <p:nvGrpSpPr>
                <p:cNvPr id="143" name="Group 132"/>
                <p:cNvGrpSpPr/>
                <p:nvPr/>
              </p:nvGrpSpPr>
              <p:grpSpPr>
                <a:xfrm>
                  <a:off x="2324550" y="2246668"/>
                  <a:ext cx="27833" cy="155448"/>
                  <a:chOff x="2321282" y="2068587"/>
                  <a:chExt cx="55997" cy="151245"/>
                </a:xfrm>
              </p:grpSpPr>
              <p:cxnSp>
                <p:nvCxnSpPr>
                  <p:cNvPr id="182" name="Straight Connector 181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3" name="Straight Connector 182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4" name="Straight Connector 183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4" name="Group 145"/>
                <p:cNvGrpSpPr/>
                <p:nvPr/>
              </p:nvGrpSpPr>
              <p:grpSpPr>
                <a:xfrm>
                  <a:off x="2981819" y="2598918"/>
                  <a:ext cx="27833" cy="182880"/>
                  <a:chOff x="2321282" y="2068587"/>
                  <a:chExt cx="55997" cy="151245"/>
                </a:xfrm>
              </p:grpSpPr>
              <p:cxnSp>
                <p:nvCxnSpPr>
                  <p:cNvPr id="179" name="Straight Connector 178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0" name="Straight Connector 179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1" name="Straight Connector 180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cxnSp>
              <p:nvCxnSpPr>
                <p:cNvPr id="145" name="Straight Connector 260"/>
                <p:cNvCxnSpPr/>
                <p:nvPr/>
              </p:nvCxnSpPr>
              <p:spPr>
                <a:xfrm>
                  <a:off x="2237866" y="2722609"/>
                  <a:ext cx="3636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146" name="Oval 145"/>
                <p:cNvSpPr/>
                <p:nvPr/>
              </p:nvSpPr>
              <p:spPr>
                <a:xfrm>
                  <a:off x="2329297" y="2307470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7" name="Group 146"/>
                <p:cNvGrpSpPr/>
                <p:nvPr/>
              </p:nvGrpSpPr>
              <p:grpSpPr>
                <a:xfrm>
                  <a:off x="2237865" y="3123975"/>
                  <a:ext cx="1316736" cy="27546"/>
                  <a:chOff x="688541" y="1753475"/>
                  <a:chExt cx="1060497" cy="27546"/>
                </a:xfrm>
              </p:grpSpPr>
              <p:cxnSp>
                <p:nvCxnSpPr>
                  <p:cNvPr id="172" name="Straight Connector 14"/>
                  <p:cNvCxnSpPr/>
                  <p:nvPr/>
                </p:nvCxnSpPr>
                <p:spPr>
                  <a:xfrm flipV="1">
                    <a:off x="688541" y="1753475"/>
                    <a:ext cx="1060497" cy="208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3" name="Straight Connector 201"/>
                  <p:cNvCxnSpPr/>
                  <p:nvPr/>
                </p:nvCxnSpPr>
                <p:spPr>
                  <a:xfrm rot="16200000">
                    <a:off x="773749" y="1767385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4" name="Straight Connector 202"/>
                  <p:cNvCxnSpPr/>
                  <p:nvPr/>
                </p:nvCxnSpPr>
                <p:spPr>
                  <a:xfrm rot="16200000">
                    <a:off x="1148127" y="1767385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5" name="Straight Connector 174"/>
                  <p:cNvCxnSpPr/>
                  <p:nvPr/>
                </p:nvCxnSpPr>
                <p:spPr>
                  <a:xfrm rot="16200000">
                    <a:off x="1522505" y="1767385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6" name="Straight Connector 201"/>
                  <p:cNvCxnSpPr/>
                  <p:nvPr/>
                </p:nvCxnSpPr>
                <p:spPr>
                  <a:xfrm rot="16200000">
                    <a:off x="960938" y="1767385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7" name="Straight Connector 202"/>
                  <p:cNvCxnSpPr/>
                  <p:nvPr/>
                </p:nvCxnSpPr>
                <p:spPr>
                  <a:xfrm rot="16200000">
                    <a:off x="1335316" y="1767385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8" name="Straight Connector 177"/>
                  <p:cNvCxnSpPr/>
                  <p:nvPr/>
                </p:nvCxnSpPr>
                <p:spPr>
                  <a:xfrm rot="16200000">
                    <a:off x="1709696" y="1767386"/>
                    <a:ext cx="27270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8" name="Oval 188"/>
                <p:cNvSpPr/>
                <p:nvPr/>
              </p:nvSpPr>
              <p:spPr>
                <a:xfrm>
                  <a:off x="2987080" y="2673751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9" name="Group 145"/>
                <p:cNvGrpSpPr/>
                <p:nvPr/>
              </p:nvGrpSpPr>
              <p:grpSpPr>
                <a:xfrm>
                  <a:off x="3481063" y="2905492"/>
                  <a:ext cx="27833" cy="82296"/>
                  <a:chOff x="2321282" y="2068587"/>
                  <a:chExt cx="55997" cy="151245"/>
                </a:xfrm>
              </p:grpSpPr>
              <p:cxnSp>
                <p:nvCxnSpPr>
                  <p:cNvPr id="169" name="Straight Connector 168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Straight Connector 169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1" name="Straight Connector 170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0" name="TextBox 149"/>
                <p:cNvSpPr txBox="1"/>
                <p:nvPr/>
              </p:nvSpPr>
              <p:spPr>
                <a:xfrm rot="16200000">
                  <a:off x="1501398" y="2578907"/>
                  <a:ext cx="899556" cy="28909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Biopterin synthesis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levels (%)</a:t>
                  </a:r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>
                  <a:off x="2650841" y="2279058"/>
                  <a:ext cx="840557" cy="668400"/>
                </a:xfrm>
                <a:custGeom>
                  <a:avLst/>
                  <a:gdLst>
                    <a:gd name="connsiteX0" fmla="*/ 0 w 1687466"/>
                    <a:gd name="connsiteY0" fmla="*/ 94056 h 1082895"/>
                    <a:gd name="connsiteX1" fmla="*/ 470781 w 1687466"/>
                    <a:gd name="connsiteY1" fmla="*/ 127252 h 1082895"/>
                    <a:gd name="connsiteX2" fmla="*/ 1065292 w 1687466"/>
                    <a:gd name="connsiteY2" fmla="*/ 857565 h 1082895"/>
                    <a:gd name="connsiteX3" fmla="*/ 1587375 w 1687466"/>
                    <a:gd name="connsiteY3" fmla="*/ 1047687 h 1082895"/>
                    <a:gd name="connsiteX4" fmla="*/ 1665838 w 1687466"/>
                    <a:gd name="connsiteY4" fmla="*/ 1068812 h 1082895"/>
                    <a:gd name="connsiteX0" fmla="*/ 0 w 1665838"/>
                    <a:gd name="connsiteY0" fmla="*/ 94056 h 1068812"/>
                    <a:gd name="connsiteX1" fmla="*/ 470781 w 1665838"/>
                    <a:gd name="connsiteY1" fmla="*/ 127252 h 1068812"/>
                    <a:gd name="connsiteX2" fmla="*/ 1065292 w 1665838"/>
                    <a:gd name="connsiteY2" fmla="*/ 857565 h 1068812"/>
                    <a:gd name="connsiteX3" fmla="*/ 1665838 w 1665838"/>
                    <a:gd name="connsiteY3" fmla="*/ 1068812 h 1068812"/>
                    <a:gd name="connsiteX0" fmla="*/ 0 w 1665838"/>
                    <a:gd name="connsiteY0" fmla="*/ 47445 h 1022201"/>
                    <a:gd name="connsiteX1" fmla="*/ 470781 w 1665838"/>
                    <a:gd name="connsiteY1" fmla="*/ 80641 h 1022201"/>
                    <a:gd name="connsiteX2" fmla="*/ 938156 w 1665838"/>
                    <a:gd name="connsiteY2" fmla="*/ 531294 h 1022201"/>
                    <a:gd name="connsiteX3" fmla="*/ 1665838 w 1665838"/>
                    <a:gd name="connsiteY3" fmla="*/ 1022201 h 1022201"/>
                    <a:gd name="connsiteX0" fmla="*/ 0 w 1665838"/>
                    <a:gd name="connsiteY0" fmla="*/ 47028 h 1021784"/>
                    <a:gd name="connsiteX1" fmla="*/ 665679 w 1665838"/>
                    <a:gd name="connsiteY1" fmla="*/ 152134 h 1021784"/>
                    <a:gd name="connsiteX2" fmla="*/ 938156 w 1665838"/>
                    <a:gd name="connsiteY2" fmla="*/ 530877 h 1021784"/>
                    <a:gd name="connsiteX3" fmla="*/ 1665838 w 1665838"/>
                    <a:gd name="connsiteY3" fmla="*/ 1021784 h 1021784"/>
                    <a:gd name="connsiteX0" fmla="*/ 58339 w 1724177"/>
                    <a:gd name="connsiteY0" fmla="*/ 38659 h 1013415"/>
                    <a:gd name="connsiteX1" fmla="*/ 110946 w 1724177"/>
                    <a:gd name="connsiteY1" fmla="*/ 17518 h 1013415"/>
                    <a:gd name="connsiteX2" fmla="*/ 724018 w 1724177"/>
                    <a:gd name="connsiteY2" fmla="*/ 143765 h 1013415"/>
                    <a:gd name="connsiteX3" fmla="*/ 996495 w 1724177"/>
                    <a:gd name="connsiteY3" fmla="*/ 522508 h 1013415"/>
                    <a:gd name="connsiteX4" fmla="*/ 1724177 w 1724177"/>
                    <a:gd name="connsiteY4" fmla="*/ 1013415 h 1013415"/>
                    <a:gd name="connsiteX0" fmla="*/ 0 w 1665838"/>
                    <a:gd name="connsiteY0" fmla="*/ 0 h 974756"/>
                    <a:gd name="connsiteX1" fmla="*/ 665679 w 1665838"/>
                    <a:gd name="connsiteY1" fmla="*/ 105106 h 974756"/>
                    <a:gd name="connsiteX2" fmla="*/ 938156 w 1665838"/>
                    <a:gd name="connsiteY2" fmla="*/ 483849 h 974756"/>
                    <a:gd name="connsiteX3" fmla="*/ 1665838 w 1665838"/>
                    <a:gd name="connsiteY3" fmla="*/ 974756 h 974756"/>
                    <a:gd name="connsiteX0" fmla="*/ 0 w 1613231"/>
                    <a:gd name="connsiteY0" fmla="*/ 0 h 995898"/>
                    <a:gd name="connsiteX1" fmla="*/ 613072 w 1613231"/>
                    <a:gd name="connsiteY1" fmla="*/ 126248 h 995898"/>
                    <a:gd name="connsiteX2" fmla="*/ 885549 w 1613231"/>
                    <a:gd name="connsiteY2" fmla="*/ 504991 h 995898"/>
                    <a:gd name="connsiteX3" fmla="*/ 1613231 w 1613231"/>
                    <a:gd name="connsiteY3" fmla="*/ 995898 h 995898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21041 h 1016939"/>
                    <a:gd name="connsiteX1" fmla="*/ 102179 w 1783529"/>
                    <a:gd name="connsiteY1" fmla="*/ 21041 h 1016939"/>
                    <a:gd name="connsiteX2" fmla="*/ 783370 w 1783529"/>
                    <a:gd name="connsiteY2" fmla="*/ 147289 h 1016939"/>
                    <a:gd name="connsiteX3" fmla="*/ 1055847 w 1783529"/>
                    <a:gd name="connsiteY3" fmla="*/ 526032 h 1016939"/>
                    <a:gd name="connsiteX4" fmla="*/ 1783529 w 1783529"/>
                    <a:gd name="connsiteY4" fmla="*/ 1016939 h 1016939"/>
                    <a:gd name="connsiteX0" fmla="*/ 170298 w 1783529"/>
                    <a:gd name="connsiteY0" fmla="*/ 39735 h 1035633"/>
                    <a:gd name="connsiteX1" fmla="*/ 102179 w 1783529"/>
                    <a:gd name="connsiteY1" fmla="*/ 39735 h 1035633"/>
                    <a:gd name="connsiteX2" fmla="*/ 783370 w 1783529"/>
                    <a:gd name="connsiteY2" fmla="*/ 165983 h 1035633"/>
                    <a:gd name="connsiteX3" fmla="*/ 1783529 w 1783529"/>
                    <a:gd name="connsiteY3" fmla="*/ 1035633 h 1035633"/>
                    <a:gd name="connsiteX0" fmla="*/ 170298 w 1783529"/>
                    <a:gd name="connsiteY0" fmla="*/ 39735 h 1103826"/>
                    <a:gd name="connsiteX1" fmla="*/ 102179 w 1783529"/>
                    <a:gd name="connsiteY1" fmla="*/ 39735 h 1103826"/>
                    <a:gd name="connsiteX2" fmla="*/ 783370 w 1783529"/>
                    <a:gd name="connsiteY2" fmla="*/ 165983 h 1103826"/>
                    <a:gd name="connsiteX3" fmla="*/ 1783529 w 1783529"/>
                    <a:gd name="connsiteY3" fmla="*/ 1035633 h 1103826"/>
                    <a:gd name="connsiteX0" fmla="*/ 181651 w 1794882"/>
                    <a:gd name="connsiteY0" fmla="*/ 39735 h 1103826"/>
                    <a:gd name="connsiteX1" fmla="*/ 113532 w 1794882"/>
                    <a:gd name="connsiteY1" fmla="*/ 39735 h 1103826"/>
                    <a:gd name="connsiteX2" fmla="*/ 113532 w 1794882"/>
                    <a:gd name="connsiteY2" fmla="*/ 39736 h 1103826"/>
                    <a:gd name="connsiteX3" fmla="*/ 794723 w 1794882"/>
                    <a:gd name="connsiteY3" fmla="*/ 165983 h 1103826"/>
                    <a:gd name="connsiteX4" fmla="*/ 1794882 w 1794882"/>
                    <a:gd name="connsiteY4" fmla="*/ 1035633 h 1103826"/>
                    <a:gd name="connsiteX0" fmla="*/ 170298 w 1783529"/>
                    <a:gd name="connsiteY0" fmla="*/ 39735 h 1103826"/>
                    <a:gd name="connsiteX1" fmla="*/ 102179 w 1783529"/>
                    <a:gd name="connsiteY1" fmla="*/ 39735 h 1103826"/>
                    <a:gd name="connsiteX2" fmla="*/ 783370 w 1783529"/>
                    <a:gd name="connsiteY2" fmla="*/ 165983 h 1103826"/>
                    <a:gd name="connsiteX3" fmla="*/ 1783529 w 1783529"/>
                    <a:gd name="connsiteY3" fmla="*/ 1035633 h 1103826"/>
                    <a:gd name="connsiteX0" fmla="*/ 170298 w 1783529"/>
                    <a:gd name="connsiteY0" fmla="*/ 134664 h 1198755"/>
                    <a:gd name="connsiteX1" fmla="*/ 102179 w 1783529"/>
                    <a:gd name="connsiteY1" fmla="*/ 134664 h 1198755"/>
                    <a:gd name="connsiteX2" fmla="*/ 783370 w 1783529"/>
                    <a:gd name="connsiteY2" fmla="*/ 260912 h 1198755"/>
                    <a:gd name="connsiteX3" fmla="*/ 1783529 w 1783529"/>
                    <a:gd name="connsiteY3" fmla="*/ 1130562 h 1198755"/>
                    <a:gd name="connsiteX0" fmla="*/ 193004 w 1806235"/>
                    <a:gd name="connsiteY0" fmla="*/ 126247 h 1190338"/>
                    <a:gd name="connsiteX1" fmla="*/ 56766 w 1806235"/>
                    <a:gd name="connsiteY1" fmla="*/ 0 h 1190338"/>
                    <a:gd name="connsiteX2" fmla="*/ 124885 w 1806235"/>
                    <a:gd name="connsiteY2" fmla="*/ 126247 h 1190338"/>
                    <a:gd name="connsiteX3" fmla="*/ 806076 w 1806235"/>
                    <a:gd name="connsiteY3" fmla="*/ 252495 h 1190338"/>
                    <a:gd name="connsiteX4" fmla="*/ 1806235 w 1806235"/>
                    <a:gd name="connsiteY4" fmla="*/ 1122145 h 1190338"/>
                    <a:gd name="connsiteX0" fmla="*/ 56766 w 1806235"/>
                    <a:gd name="connsiteY0" fmla="*/ 0 h 1190338"/>
                    <a:gd name="connsiteX1" fmla="*/ 124885 w 1806235"/>
                    <a:gd name="connsiteY1" fmla="*/ 126247 h 1190338"/>
                    <a:gd name="connsiteX2" fmla="*/ 806076 w 1806235"/>
                    <a:gd name="connsiteY2" fmla="*/ 252495 h 1190338"/>
                    <a:gd name="connsiteX3" fmla="*/ 1806235 w 1806235"/>
                    <a:gd name="connsiteY3" fmla="*/ 1122145 h 1190338"/>
                    <a:gd name="connsiteX0" fmla="*/ 0 w 1749469"/>
                    <a:gd name="connsiteY0" fmla="*/ 0 h 1190338"/>
                    <a:gd name="connsiteX1" fmla="*/ 68119 w 1749469"/>
                    <a:gd name="connsiteY1" fmla="*/ 126247 h 1190338"/>
                    <a:gd name="connsiteX2" fmla="*/ 68119 w 1749469"/>
                    <a:gd name="connsiteY2" fmla="*/ 126247 h 1190338"/>
                    <a:gd name="connsiteX3" fmla="*/ 749310 w 1749469"/>
                    <a:gd name="connsiteY3" fmla="*/ 252495 h 1190338"/>
                    <a:gd name="connsiteX4" fmla="*/ 1749469 w 1749469"/>
                    <a:gd name="connsiteY4" fmla="*/ 1122145 h 1190338"/>
                    <a:gd name="connsiteX0" fmla="*/ 0 w 1749469"/>
                    <a:gd name="connsiteY0" fmla="*/ 0 h 1190338"/>
                    <a:gd name="connsiteX1" fmla="*/ 68119 w 1749469"/>
                    <a:gd name="connsiteY1" fmla="*/ 126247 h 1190338"/>
                    <a:gd name="connsiteX2" fmla="*/ 749310 w 1749469"/>
                    <a:gd name="connsiteY2" fmla="*/ 252495 h 1190338"/>
                    <a:gd name="connsiteX3" fmla="*/ 1749469 w 1749469"/>
                    <a:gd name="connsiteY3" fmla="*/ 1122145 h 1190338"/>
                    <a:gd name="connsiteX0" fmla="*/ 0 w 1681350"/>
                    <a:gd name="connsiteY0" fmla="*/ 0 h 1064091"/>
                    <a:gd name="connsiteX1" fmla="*/ 681191 w 1681350"/>
                    <a:gd name="connsiteY1" fmla="*/ 126248 h 1064091"/>
                    <a:gd name="connsiteX2" fmla="*/ 1681350 w 1681350"/>
                    <a:gd name="connsiteY2" fmla="*/ 995898 h 1064091"/>
                    <a:gd name="connsiteX0" fmla="*/ 0 w 1681350"/>
                    <a:gd name="connsiteY0" fmla="*/ 9017 h 1073108"/>
                    <a:gd name="connsiteX1" fmla="*/ 681191 w 1681350"/>
                    <a:gd name="connsiteY1" fmla="*/ 135265 h 1073108"/>
                    <a:gd name="connsiteX2" fmla="*/ 1681350 w 1681350"/>
                    <a:gd name="connsiteY2" fmla="*/ 1004915 h 1073108"/>
                    <a:gd name="connsiteX0" fmla="*/ 0 w 1681350"/>
                    <a:gd name="connsiteY0" fmla="*/ 0 h 995898"/>
                    <a:gd name="connsiteX1" fmla="*/ 1681350 w 1681350"/>
                    <a:gd name="connsiteY1" fmla="*/ 995898 h 995898"/>
                    <a:gd name="connsiteX0" fmla="*/ 0 w 1681350"/>
                    <a:gd name="connsiteY0" fmla="*/ 82246 h 1078144"/>
                    <a:gd name="connsiteX1" fmla="*/ 1681350 w 1681350"/>
                    <a:gd name="connsiteY1" fmla="*/ 1078144 h 1078144"/>
                    <a:gd name="connsiteX0" fmla="*/ 0 w 1681350"/>
                    <a:gd name="connsiteY0" fmla="*/ 82246 h 1163396"/>
                    <a:gd name="connsiteX1" fmla="*/ 1681350 w 1681350"/>
                    <a:gd name="connsiteY1" fmla="*/ 1078144 h 1163396"/>
                    <a:gd name="connsiteX0" fmla="*/ 0 w 1681350"/>
                    <a:gd name="connsiteY0" fmla="*/ 134548 h 1215698"/>
                    <a:gd name="connsiteX1" fmla="*/ 1681350 w 1681350"/>
                    <a:gd name="connsiteY1" fmla="*/ 1130446 h 1215698"/>
                    <a:gd name="connsiteX0" fmla="*/ 0 w 1681350"/>
                    <a:gd name="connsiteY0" fmla="*/ 78702 h 1159852"/>
                    <a:gd name="connsiteX1" fmla="*/ 1681350 w 1681350"/>
                    <a:gd name="connsiteY1" fmla="*/ 1074600 h 1159852"/>
                    <a:gd name="connsiteX0" fmla="*/ 0 w 1681350"/>
                    <a:gd name="connsiteY0" fmla="*/ 78702 h 1078819"/>
                    <a:gd name="connsiteX1" fmla="*/ 1681350 w 1681350"/>
                    <a:gd name="connsiteY1" fmla="*/ 1074600 h 1078819"/>
                    <a:gd name="connsiteX0" fmla="*/ 0 w 1681350"/>
                    <a:gd name="connsiteY0" fmla="*/ 78702 h 1074599"/>
                    <a:gd name="connsiteX1" fmla="*/ 1681350 w 1681350"/>
                    <a:gd name="connsiteY1" fmla="*/ 1074600 h 1074599"/>
                    <a:gd name="connsiteX0" fmla="*/ 0 w 1681350"/>
                    <a:gd name="connsiteY0" fmla="*/ 45951 h 1041849"/>
                    <a:gd name="connsiteX1" fmla="*/ 1681350 w 1681350"/>
                    <a:gd name="connsiteY1" fmla="*/ 1041849 h 1041849"/>
                    <a:gd name="connsiteX0" fmla="*/ 0 w 1466158"/>
                    <a:gd name="connsiteY0" fmla="*/ 45951 h 1005460"/>
                    <a:gd name="connsiteX1" fmla="*/ 1466158 w 1466158"/>
                    <a:gd name="connsiteY1" fmla="*/ 1005460 h 1005460"/>
                    <a:gd name="connsiteX0" fmla="*/ 0 w 1466158"/>
                    <a:gd name="connsiteY0" fmla="*/ 45951 h 1005460"/>
                    <a:gd name="connsiteX1" fmla="*/ 1466158 w 1466158"/>
                    <a:gd name="connsiteY1" fmla="*/ 1005460 h 1005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6158" h="1005460">
                      <a:moveTo>
                        <a:pt x="0" y="45951"/>
                      </a:moveTo>
                      <a:cubicBezTo>
                        <a:pt x="1333504" y="0"/>
                        <a:pt x="769872" y="907789"/>
                        <a:pt x="1466158" y="1005460"/>
                      </a:cubicBezTo>
                    </a:path>
                  </a:pathLst>
                </a:custGeom>
                <a:noFill/>
                <a:ln w="3175" cap="flat" cmpd="sng" algn="ctr">
                  <a:solidFill>
                    <a:sysClr val="windowText" lastClr="000000"/>
                  </a:solidFill>
                  <a:prstDash val="sysDash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52" name="Group 189"/>
                <p:cNvGrpSpPr/>
                <p:nvPr/>
              </p:nvGrpSpPr>
              <p:grpSpPr>
                <a:xfrm>
                  <a:off x="2984047" y="2282576"/>
                  <a:ext cx="27833" cy="146304"/>
                  <a:chOff x="2321282" y="2068587"/>
                  <a:chExt cx="55997" cy="151245"/>
                </a:xfrm>
              </p:grpSpPr>
              <p:cxnSp>
                <p:nvCxnSpPr>
                  <p:cNvPr id="166" name="Straight Connector 165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7" name="Straight Connector 166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8" name="Straight Connector 167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3" name="Group 169"/>
                <p:cNvGrpSpPr/>
                <p:nvPr/>
              </p:nvGrpSpPr>
              <p:grpSpPr>
                <a:xfrm>
                  <a:off x="3144867" y="2415927"/>
                  <a:ext cx="27833" cy="201168"/>
                  <a:chOff x="2321282" y="2068587"/>
                  <a:chExt cx="55997" cy="151245"/>
                </a:xfrm>
              </p:grpSpPr>
              <p:cxnSp>
                <p:nvCxnSpPr>
                  <p:cNvPr id="163" name="Straight Connector 162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Straight Connector 163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Straight Connector 164"/>
                  <p:cNvCxnSpPr/>
                  <p:nvPr/>
                </p:nvCxnSpPr>
                <p:spPr>
                  <a:xfrm>
                    <a:off x="2321282" y="2219832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4" name="Oval 187"/>
                <p:cNvSpPr/>
                <p:nvPr/>
              </p:nvSpPr>
              <p:spPr>
                <a:xfrm>
                  <a:off x="2821093" y="2337556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>
                  <a:off x="3314586" y="2793505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>
                  <a:off x="3148966" y="2494299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7" name="Oval 188"/>
                <p:cNvSpPr/>
                <p:nvPr/>
              </p:nvSpPr>
              <p:spPr>
                <a:xfrm>
                  <a:off x="2988118" y="2337258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Oval 188"/>
                <p:cNvSpPr/>
                <p:nvPr/>
              </p:nvSpPr>
              <p:spPr>
                <a:xfrm>
                  <a:off x="3486324" y="2925877"/>
                  <a:ext cx="18000" cy="1800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" name="Oval 187"/>
                <p:cNvSpPr/>
                <p:nvPr/>
              </p:nvSpPr>
              <p:spPr>
                <a:xfrm>
                  <a:off x="2821093" y="2376507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Oval 187"/>
                <p:cNvSpPr/>
                <p:nvPr/>
              </p:nvSpPr>
              <p:spPr>
                <a:xfrm>
                  <a:off x="2658563" y="2301515"/>
                  <a:ext cx="18000" cy="18000"/>
                </a:xfrm>
                <a:prstGeom prst="ellipse">
                  <a:avLst/>
                </a:prstGeom>
                <a:solidFill>
                  <a:srgbClr val="1F497D">
                    <a:lumMod val="60000"/>
                    <a:lumOff val="40000"/>
                  </a:srgbClr>
                </a:solidFill>
                <a:ln w="3175" cap="flat" cmpd="sng" algn="ctr">
                  <a:solidFill>
                    <a:srgbClr val="1F497D">
                      <a:lumMod val="60000"/>
                      <a:lumOff val="4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400" b="1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2268566" y="2716717"/>
                  <a:ext cx="829340" cy="26860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defRPr/>
                  </a:pPr>
                  <a:r>
                    <a:rPr kumimoji="0" lang="en-US" sz="11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IC50 NAS: </a:t>
                  </a:r>
                  <a:r>
                    <a:rPr lang="en-US" sz="1100" b="1" kern="0" dirty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54 µM</a:t>
                  </a:r>
                  <a:r>
                    <a:rPr kumimoji="0" lang="en-US" sz="11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 </a:t>
                  </a:r>
                </a:p>
                <a:p>
                  <a:pPr>
                    <a:defRPr/>
                  </a:pPr>
                  <a:r>
                    <a:rPr kumimoji="0" lang="en-US" sz="11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IC50 SPRi3: 5.2 </a:t>
                  </a:r>
                  <a:r>
                    <a:rPr lang="en-US" sz="1100" b="1" kern="0" dirty="0">
                      <a:solidFill>
                        <a:srgbClr val="0070C0"/>
                      </a:solidFill>
                      <a:cs typeface="Arial" panose="020B0604020202020204" pitchFamily="34" charset="0"/>
                    </a:rPr>
                    <a:t>µM</a:t>
                  </a:r>
                  <a:r>
                    <a:rPr kumimoji="0" lang="en-US" sz="11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 </a:t>
                  </a:r>
                </a:p>
              </p:txBody>
            </p:sp>
            <p:sp>
              <p:nvSpPr>
                <p:cNvPr id="162" name="TextBox 161"/>
                <p:cNvSpPr txBox="1"/>
                <p:nvPr/>
              </p:nvSpPr>
              <p:spPr>
                <a:xfrm>
                  <a:off x="2573108" y="3277158"/>
                  <a:ext cx="787179" cy="1726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[Compound] (M)</a:t>
                  </a:r>
                </a:p>
              </p:txBody>
            </p:sp>
          </p:grpSp>
          <p:sp>
            <p:nvSpPr>
              <p:cNvPr id="121" name="TextBox 120"/>
              <p:cNvSpPr txBox="1"/>
              <p:nvPr/>
            </p:nvSpPr>
            <p:spPr>
              <a:xfrm>
                <a:off x="3485619" y="3949589"/>
                <a:ext cx="247676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SK-N-BE(2) </a:t>
                </a:r>
                <a:r>
                  <a:rPr lang="en-US" sz="1400" dirty="0" err="1"/>
                  <a:t>neuroblastoma</a:t>
                </a:r>
                <a:r>
                  <a:rPr lang="en-US" sz="1400" dirty="0"/>
                  <a:t> cells</a:t>
                </a:r>
                <a:endParaRPr lang="en-US" sz="1400" b="1" dirty="0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6042258" y="3179849"/>
            <a:ext cx="2833465" cy="2434114"/>
            <a:chOff x="6042258" y="3949589"/>
            <a:chExt cx="2833465" cy="2434114"/>
          </a:xfrm>
        </p:grpSpPr>
        <p:grpSp>
          <p:nvGrpSpPr>
            <p:cNvPr id="207" name="Group 206"/>
            <p:cNvGrpSpPr/>
            <p:nvPr/>
          </p:nvGrpSpPr>
          <p:grpSpPr>
            <a:xfrm>
              <a:off x="6042258" y="4359987"/>
              <a:ext cx="2833465" cy="2023716"/>
              <a:chOff x="4232892" y="2738467"/>
              <a:chExt cx="1347109" cy="1270265"/>
            </a:xfrm>
          </p:grpSpPr>
          <p:grpSp>
            <p:nvGrpSpPr>
              <p:cNvPr id="212" name="Group 251"/>
              <p:cNvGrpSpPr/>
              <p:nvPr/>
            </p:nvGrpSpPr>
            <p:grpSpPr>
              <a:xfrm>
                <a:off x="4941147" y="2859343"/>
                <a:ext cx="33384" cy="216344"/>
                <a:chOff x="945322" y="1279311"/>
                <a:chExt cx="55997" cy="149742"/>
              </a:xfrm>
            </p:grpSpPr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973321" y="1279549"/>
                  <a:ext cx="0" cy="14950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62" name="Straight Connector 57"/>
                <p:cNvCxnSpPr/>
                <p:nvPr/>
              </p:nvCxnSpPr>
              <p:spPr>
                <a:xfrm>
                  <a:off x="945322" y="1279311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3" name="Group 251"/>
              <p:cNvGrpSpPr/>
              <p:nvPr/>
            </p:nvGrpSpPr>
            <p:grpSpPr>
              <a:xfrm>
                <a:off x="4788503" y="3156622"/>
                <a:ext cx="33384" cy="58711"/>
                <a:chOff x="945322" y="1186497"/>
                <a:chExt cx="55997" cy="219239"/>
              </a:xfrm>
              <a:solidFill>
                <a:sysClr val="window" lastClr="FFFFFF"/>
              </a:solidFill>
            </p:grpSpPr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973320" y="1189955"/>
                  <a:ext cx="0" cy="215781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60" name="Straight Connector 57"/>
                <p:cNvCxnSpPr/>
                <p:nvPr/>
              </p:nvCxnSpPr>
              <p:spPr>
                <a:xfrm>
                  <a:off x="945322" y="1186497"/>
                  <a:ext cx="55997" cy="0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4" name="Group 251"/>
              <p:cNvGrpSpPr/>
              <p:nvPr/>
            </p:nvGrpSpPr>
            <p:grpSpPr>
              <a:xfrm>
                <a:off x="5209013" y="3516667"/>
                <a:ext cx="33384" cy="110978"/>
                <a:chOff x="945322" y="1293721"/>
                <a:chExt cx="55997" cy="149504"/>
              </a:xfrm>
            </p:grpSpPr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973321" y="1293721"/>
                  <a:ext cx="0" cy="14950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8" name="Straight Connector 57"/>
                <p:cNvCxnSpPr/>
                <p:nvPr/>
              </p:nvCxnSpPr>
              <p:spPr>
                <a:xfrm>
                  <a:off x="945322" y="1296288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5" name="Group 251"/>
              <p:cNvGrpSpPr/>
              <p:nvPr/>
            </p:nvGrpSpPr>
            <p:grpSpPr>
              <a:xfrm>
                <a:off x="5344142" y="3495712"/>
                <a:ext cx="33384" cy="46196"/>
                <a:chOff x="945322" y="1444547"/>
                <a:chExt cx="55997" cy="353158"/>
              </a:xfrm>
              <a:solidFill>
                <a:srgbClr val="C0504D"/>
              </a:solidFill>
            </p:grpSpPr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973321" y="1444547"/>
                  <a:ext cx="0" cy="353158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6" name="Straight Connector 57"/>
                <p:cNvCxnSpPr/>
                <p:nvPr/>
              </p:nvCxnSpPr>
              <p:spPr>
                <a:xfrm>
                  <a:off x="945322" y="1444547"/>
                  <a:ext cx="55997" cy="0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6" name="Group 251"/>
              <p:cNvGrpSpPr/>
              <p:nvPr/>
            </p:nvGrpSpPr>
            <p:grpSpPr>
              <a:xfrm>
                <a:off x="5075419" y="3284257"/>
                <a:ext cx="33384" cy="49873"/>
                <a:chOff x="945322" y="1263527"/>
                <a:chExt cx="55997" cy="152954"/>
              </a:xfrm>
              <a:solidFill>
                <a:srgbClr val="C0504D"/>
              </a:solidFill>
            </p:grpSpPr>
            <p:cxnSp>
              <p:nvCxnSpPr>
                <p:cNvPr id="253" name="Straight Connector 252"/>
                <p:cNvCxnSpPr/>
                <p:nvPr/>
              </p:nvCxnSpPr>
              <p:spPr>
                <a:xfrm>
                  <a:off x="973320" y="1266983"/>
                  <a:ext cx="0" cy="149498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4" name="Straight Connector 57"/>
                <p:cNvCxnSpPr/>
                <p:nvPr/>
              </p:nvCxnSpPr>
              <p:spPr>
                <a:xfrm>
                  <a:off x="945322" y="1263527"/>
                  <a:ext cx="55997" cy="0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217" name="Group 251"/>
              <p:cNvGrpSpPr/>
              <p:nvPr/>
            </p:nvGrpSpPr>
            <p:grpSpPr>
              <a:xfrm>
                <a:off x="5483688" y="3550957"/>
                <a:ext cx="33384" cy="56712"/>
                <a:chOff x="945322" y="1388500"/>
                <a:chExt cx="55997" cy="149503"/>
              </a:xfrm>
            </p:grpSpPr>
            <p:cxnSp>
              <p:nvCxnSpPr>
                <p:cNvPr id="251" name="Straight Connector 250"/>
                <p:cNvCxnSpPr/>
                <p:nvPr/>
              </p:nvCxnSpPr>
              <p:spPr>
                <a:xfrm>
                  <a:off x="973321" y="1388500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2" name="Straight Connector 57"/>
                <p:cNvCxnSpPr/>
                <p:nvPr/>
              </p:nvCxnSpPr>
              <p:spPr>
                <a:xfrm>
                  <a:off x="945322" y="1388500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218" name="Rectangle 217"/>
              <p:cNvSpPr/>
              <p:nvPr/>
            </p:nvSpPr>
            <p:spPr>
              <a:xfrm>
                <a:off x="4764775" y="3181350"/>
                <a:ext cx="72000" cy="502938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219" name="Straight Connector 201"/>
              <p:cNvCxnSpPr/>
              <p:nvPr/>
            </p:nvCxnSpPr>
            <p:spPr>
              <a:xfrm rot="16200000">
                <a:off x="4786264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220" name="Rectangle 219"/>
              <p:cNvSpPr/>
              <p:nvPr/>
            </p:nvSpPr>
            <p:spPr>
              <a:xfrm>
                <a:off x="4920490" y="3070861"/>
                <a:ext cx="72000" cy="613427"/>
              </a:xfrm>
              <a:prstGeom prst="rect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4413951" y="2783133"/>
                <a:ext cx="199826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150</a:t>
                </a:r>
              </a:p>
            </p:txBody>
          </p:sp>
          <p:sp>
            <p:nvSpPr>
              <p:cNvPr id="222" name="TextBox 221"/>
              <p:cNvSpPr txBox="1"/>
              <p:nvPr/>
            </p:nvSpPr>
            <p:spPr>
              <a:xfrm>
                <a:off x="4413951" y="2944770"/>
                <a:ext cx="199826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120</a:t>
                </a:r>
              </a:p>
            </p:txBody>
          </p:sp>
          <p:sp>
            <p:nvSpPr>
              <p:cNvPr id="223" name="TextBox 222"/>
              <p:cNvSpPr txBox="1"/>
              <p:nvPr/>
            </p:nvSpPr>
            <p:spPr>
              <a:xfrm>
                <a:off x="4457233" y="3106407"/>
                <a:ext cx="162482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90</a:t>
                </a:r>
              </a:p>
            </p:txBody>
          </p:sp>
          <p:sp>
            <p:nvSpPr>
              <p:cNvPr id="224" name="TextBox 36"/>
              <p:cNvSpPr txBox="1"/>
              <p:nvPr/>
            </p:nvSpPr>
            <p:spPr>
              <a:xfrm>
                <a:off x="4500513" y="3591316"/>
                <a:ext cx="125139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225" name="Straight Connector 224"/>
              <p:cNvCxnSpPr/>
              <p:nvPr/>
            </p:nvCxnSpPr>
            <p:spPr>
              <a:xfrm>
                <a:off x="4686536" y="2818896"/>
                <a:ext cx="0" cy="864484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26" name="Straight Connector 25"/>
              <p:cNvCxnSpPr/>
              <p:nvPr/>
            </p:nvCxnSpPr>
            <p:spPr>
              <a:xfrm>
                <a:off x="4655612" y="2875907"/>
                <a:ext cx="306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27" name="Straight Connector 226"/>
              <p:cNvCxnSpPr/>
              <p:nvPr/>
            </p:nvCxnSpPr>
            <p:spPr>
              <a:xfrm>
                <a:off x="4655612" y="3199175"/>
                <a:ext cx="306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28" name="Straight Connector 227"/>
              <p:cNvCxnSpPr/>
              <p:nvPr/>
            </p:nvCxnSpPr>
            <p:spPr>
              <a:xfrm>
                <a:off x="4655612" y="3522443"/>
                <a:ext cx="306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29" name="Straight Connector 228"/>
              <p:cNvCxnSpPr/>
              <p:nvPr/>
            </p:nvCxnSpPr>
            <p:spPr>
              <a:xfrm flipV="1">
                <a:off x="4660540" y="3684078"/>
                <a:ext cx="900000" cy="21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230" name="Rectangle 229"/>
              <p:cNvSpPr/>
              <p:nvPr/>
            </p:nvSpPr>
            <p:spPr>
              <a:xfrm>
                <a:off x="5055606" y="3301365"/>
                <a:ext cx="72000" cy="382923"/>
              </a:xfrm>
              <a:prstGeom prst="rect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31" name="TextBox 230"/>
              <p:cNvSpPr txBox="1"/>
              <p:nvPr/>
            </p:nvSpPr>
            <p:spPr>
              <a:xfrm>
                <a:off x="4457233" y="3429681"/>
                <a:ext cx="162482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30</a:t>
                </a: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5190722" y="3549015"/>
                <a:ext cx="72000" cy="135273"/>
              </a:xfrm>
              <a:prstGeom prst="rect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 rot="16200000">
                <a:off x="3845479" y="3125880"/>
                <a:ext cx="994314" cy="2194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Sepiapterin reductase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Activity (U/mg prot)</a:t>
                </a: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4914714" y="3834863"/>
                <a:ext cx="472662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[SPRi3] (</a:t>
                </a:r>
                <a:r>
                  <a:rPr kumimoji="0" lang="el-GR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μ</a:t>
                </a: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M)</a:t>
                </a:r>
              </a:p>
            </p:txBody>
          </p:sp>
          <p:cxnSp>
            <p:nvCxnSpPr>
              <p:cNvPr id="235" name="Straight Connector 201"/>
              <p:cNvCxnSpPr/>
              <p:nvPr/>
            </p:nvCxnSpPr>
            <p:spPr>
              <a:xfrm rot="16200000">
                <a:off x="5078006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36" name="Straight Connector 202"/>
              <p:cNvCxnSpPr/>
              <p:nvPr/>
            </p:nvCxnSpPr>
            <p:spPr>
              <a:xfrm rot="16200000">
                <a:off x="4942597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37" name="Straight Connector 201"/>
              <p:cNvCxnSpPr/>
              <p:nvPr/>
            </p:nvCxnSpPr>
            <p:spPr>
              <a:xfrm rot="16200000">
                <a:off x="5348824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38" name="Straight Connector 25"/>
              <p:cNvCxnSpPr/>
              <p:nvPr/>
            </p:nvCxnSpPr>
            <p:spPr>
              <a:xfrm>
                <a:off x="4655612" y="3037541"/>
                <a:ext cx="306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39" name="Straight Connector 25"/>
              <p:cNvCxnSpPr/>
              <p:nvPr/>
            </p:nvCxnSpPr>
            <p:spPr>
              <a:xfrm>
                <a:off x="4655612" y="3360809"/>
                <a:ext cx="3066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240" name="TextBox 239"/>
              <p:cNvSpPr txBox="1"/>
              <p:nvPr/>
            </p:nvSpPr>
            <p:spPr>
              <a:xfrm>
                <a:off x="4457233" y="3268044"/>
                <a:ext cx="162482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5325838" y="3520440"/>
                <a:ext cx="72000" cy="163848"/>
              </a:xfrm>
              <a:prstGeom prst="rect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5417519" y="3697073"/>
                <a:ext cx="162482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10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243" name="Straight Connector 202"/>
              <p:cNvCxnSpPr/>
              <p:nvPr/>
            </p:nvCxnSpPr>
            <p:spPr>
              <a:xfrm rot="16200000">
                <a:off x="5213415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44" name="Straight Connector 202"/>
              <p:cNvCxnSpPr/>
              <p:nvPr/>
            </p:nvCxnSpPr>
            <p:spPr>
              <a:xfrm rot="16200000">
                <a:off x="5484232" y="3696176"/>
                <a:ext cx="2727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245" name="Rectangle 244"/>
              <p:cNvSpPr/>
              <p:nvPr/>
            </p:nvSpPr>
            <p:spPr>
              <a:xfrm>
                <a:off x="5460953" y="3566160"/>
                <a:ext cx="72000" cy="118128"/>
              </a:xfrm>
              <a:prstGeom prst="rect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lin ang="18900000" scaled="1"/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6" name="TextBox 245"/>
              <p:cNvSpPr txBox="1"/>
              <p:nvPr/>
            </p:nvSpPr>
            <p:spPr>
              <a:xfrm>
                <a:off x="4739340" y="3697073"/>
                <a:ext cx="125139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7" name="TextBox 246"/>
              <p:cNvSpPr txBox="1"/>
              <p:nvPr/>
            </p:nvSpPr>
            <p:spPr>
              <a:xfrm>
                <a:off x="4865070" y="3697073"/>
                <a:ext cx="180773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0.1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5000322" y="3697073"/>
                <a:ext cx="180773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0.3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5166060" y="3697073"/>
                <a:ext cx="125139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5301316" y="3697073"/>
                <a:ext cx="125139" cy="1738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</a:t>
                </a:r>
                <a:endParaRPr kumimoji="0" lang="en-US" sz="1200" b="1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8" name="TextBox 207"/>
            <p:cNvSpPr txBox="1"/>
            <p:nvPr/>
          </p:nvSpPr>
          <p:spPr>
            <a:xfrm>
              <a:off x="7998677" y="5338922"/>
              <a:ext cx="274434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8275768" y="5293894"/>
              <a:ext cx="274434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8583468" y="5356240"/>
              <a:ext cx="274434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334851" y="3949589"/>
              <a:ext cx="11435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DRG neurons</a:t>
              </a:r>
              <a:endParaRPr lang="en-US" sz="1400" b="1" dirty="0"/>
            </a:p>
          </p:txBody>
        </p:sp>
      </p:grpSp>
      <p:sp>
        <p:nvSpPr>
          <p:cNvPr id="263" name="Rectangle 26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4" name="Picture 263"/>
          <p:cNvPicPr>
            <a:picLocks noChangeAspect="1"/>
          </p:cNvPicPr>
          <p:nvPr/>
        </p:nvPicPr>
        <p:blipFill rotWithShape="1">
          <a:blip r:embed="rId2"/>
          <a:srcRect t="54611"/>
          <a:stretch/>
        </p:blipFill>
        <p:spPr>
          <a:xfrm>
            <a:off x="1101758" y="892802"/>
            <a:ext cx="2790927" cy="1478480"/>
          </a:xfrm>
          <a:prstGeom prst="rect">
            <a:avLst/>
          </a:prstGeom>
        </p:spPr>
      </p:pic>
      <p:grpSp>
        <p:nvGrpSpPr>
          <p:cNvPr id="268" name="Group 267"/>
          <p:cNvGrpSpPr/>
          <p:nvPr/>
        </p:nvGrpSpPr>
        <p:grpSpPr>
          <a:xfrm>
            <a:off x="4535488" y="798159"/>
            <a:ext cx="2790927" cy="1478480"/>
            <a:chOff x="4535488" y="753286"/>
            <a:chExt cx="2790927" cy="1478480"/>
          </a:xfrm>
        </p:grpSpPr>
        <p:pic>
          <p:nvPicPr>
            <p:cNvPr id="265" name="Picture 264"/>
            <p:cNvPicPr>
              <a:picLocks noChangeAspect="1"/>
            </p:cNvPicPr>
            <p:nvPr/>
          </p:nvPicPr>
          <p:blipFill rotWithShape="1">
            <a:blip r:embed="rId2"/>
            <a:srcRect b="54611"/>
            <a:stretch/>
          </p:blipFill>
          <p:spPr>
            <a:xfrm>
              <a:off x="4535488" y="753286"/>
              <a:ext cx="2790927" cy="1478480"/>
            </a:xfrm>
            <a:prstGeom prst="rect">
              <a:avLst/>
            </a:prstGeom>
          </p:spPr>
        </p:pic>
        <p:sp>
          <p:nvSpPr>
            <p:cNvPr id="267" name="Rectangle 266"/>
            <p:cNvSpPr/>
            <p:nvPr/>
          </p:nvSpPr>
          <p:spPr>
            <a:xfrm>
              <a:off x="6060332" y="1848256"/>
              <a:ext cx="496111" cy="194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5914417" y="1770433"/>
              <a:ext cx="7761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SPRi3</a:t>
              </a:r>
            </a:p>
          </p:txBody>
        </p:sp>
      </p:grpSp>
      <p:sp>
        <p:nvSpPr>
          <p:cNvPr id="269" name="Rectangle 268"/>
          <p:cNvSpPr/>
          <p:nvPr/>
        </p:nvSpPr>
        <p:spPr>
          <a:xfrm>
            <a:off x="2433370" y="52406"/>
            <a:ext cx="427726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Pharmacological inhibition of BH4 production – in vitro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3888" y="6642556"/>
            <a:ext cx="98937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*: compared to BSL</a:t>
            </a:r>
          </a:p>
        </p:txBody>
      </p:sp>
    </p:spTree>
    <p:extLst>
      <p:ext uri="{BB962C8B-B14F-4D97-AF65-F5344CB8AC3E}">
        <p14:creationId xmlns:p14="http://schemas.microsoft.com/office/powerpoint/2010/main" val="15437511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roup 497"/>
          <p:cNvGrpSpPr/>
          <p:nvPr/>
        </p:nvGrpSpPr>
        <p:grpSpPr>
          <a:xfrm>
            <a:off x="2118004" y="864970"/>
            <a:ext cx="3612591" cy="2890380"/>
            <a:chOff x="1466" y="3498358"/>
            <a:chExt cx="3612591" cy="2890380"/>
          </a:xfrm>
        </p:grpSpPr>
        <p:sp>
          <p:nvSpPr>
            <p:cNvPr id="42" name="TextBox 41"/>
            <p:cNvSpPr txBox="1"/>
            <p:nvPr/>
          </p:nvSpPr>
          <p:spPr>
            <a:xfrm>
              <a:off x="1466" y="3498358"/>
              <a:ext cx="22720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50"/>
                  </a:solidFill>
                </a:rPr>
                <a:t>Mechanical allodynia:</a:t>
              </a:r>
            </a:p>
          </p:txBody>
        </p:sp>
        <p:grpSp>
          <p:nvGrpSpPr>
            <p:cNvPr id="494" name="Group 493"/>
            <p:cNvGrpSpPr/>
            <p:nvPr/>
          </p:nvGrpSpPr>
          <p:grpSpPr>
            <a:xfrm>
              <a:off x="48884" y="3840622"/>
              <a:ext cx="3565173" cy="2548116"/>
              <a:chOff x="48884" y="4180773"/>
              <a:chExt cx="3565173" cy="2548116"/>
            </a:xfrm>
          </p:grpSpPr>
          <p:sp>
            <p:nvSpPr>
              <p:cNvPr id="43" name="Down Arrow 42"/>
              <p:cNvSpPr/>
              <p:nvPr/>
            </p:nvSpPr>
            <p:spPr>
              <a:xfrm>
                <a:off x="1533525" y="4572000"/>
                <a:ext cx="180975" cy="390525"/>
              </a:xfrm>
              <a:prstGeom prst="downArrow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871162" y="4726932"/>
                <a:ext cx="2473360" cy="1211849"/>
              </a:xfrm>
              <a:custGeom>
                <a:avLst/>
                <a:gdLst>
                  <a:gd name="connsiteX0" fmla="*/ 0 w 916598"/>
                  <a:gd name="connsiteY0" fmla="*/ 0 h 472586"/>
                  <a:gd name="connsiteX1" fmla="*/ 129686 w 916598"/>
                  <a:gd name="connsiteY1" fmla="*/ 472586 h 472586"/>
                  <a:gd name="connsiteX2" fmla="*/ 263769 w 916598"/>
                  <a:gd name="connsiteY2" fmla="*/ 430823 h 472586"/>
                  <a:gd name="connsiteX3" fmla="*/ 457200 w 916598"/>
                  <a:gd name="connsiteY3" fmla="*/ 389060 h 472586"/>
                  <a:gd name="connsiteX4" fmla="*/ 523142 w 916598"/>
                  <a:gd name="connsiteY4" fmla="*/ 364881 h 472586"/>
                  <a:gd name="connsiteX5" fmla="*/ 659423 w 916598"/>
                  <a:gd name="connsiteY5" fmla="*/ 342900 h 472586"/>
                  <a:gd name="connsiteX6" fmla="*/ 786911 w 916598"/>
                  <a:gd name="connsiteY6" fmla="*/ 369277 h 472586"/>
                  <a:gd name="connsiteX7" fmla="*/ 916598 w 916598"/>
                  <a:gd name="connsiteY7" fmla="*/ 389060 h 472586"/>
                  <a:gd name="connsiteX0" fmla="*/ 0 w 869597"/>
                  <a:gd name="connsiteY0" fmla="*/ 0 h 421311"/>
                  <a:gd name="connsiteX1" fmla="*/ 82685 w 869597"/>
                  <a:gd name="connsiteY1" fmla="*/ 421311 h 421311"/>
                  <a:gd name="connsiteX2" fmla="*/ 216768 w 869597"/>
                  <a:gd name="connsiteY2" fmla="*/ 379548 h 421311"/>
                  <a:gd name="connsiteX3" fmla="*/ 410199 w 869597"/>
                  <a:gd name="connsiteY3" fmla="*/ 337785 h 421311"/>
                  <a:gd name="connsiteX4" fmla="*/ 476141 w 869597"/>
                  <a:gd name="connsiteY4" fmla="*/ 313606 h 421311"/>
                  <a:gd name="connsiteX5" fmla="*/ 612422 w 869597"/>
                  <a:gd name="connsiteY5" fmla="*/ 291625 h 421311"/>
                  <a:gd name="connsiteX6" fmla="*/ 739910 w 869597"/>
                  <a:gd name="connsiteY6" fmla="*/ 318002 h 421311"/>
                  <a:gd name="connsiteX7" fmla="*/ 869597 w 869597"/>
                  <a:gd name="connsiteY7" fmla="*/ 337785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16768 w 1136654"/>
                  <a:gd name="connsiteY2" fmla="*/ 379548 h 421311"/>
                  <a:gd name="connsiteX3" fmla="*/ 410199 w 1136654"/>
                  <a:gd name="connsiteY3" fmla="*/ 337785 h 421311"/>
                  <a:gd name="connsiteX4" fmla="*/ 476141 w 1136654"/>
                  <a:gd name="connsiteY4" fmla="*/ 313606 h 421311"/>
                  <a:gd name="connsiteX5" fmla="*/ 612422 w 1136654"/>
                  <a:gd name="connsiteY5" fmla="*/ 291625 h 421311"/>
                  <a:gd name="connsiteX6" fmla="*/ 739910 w 1136654"/>
                  <a:gd name="connsiteY6" fmla="*/ 318002 h 421311"/>
                  <a:gd name="connsiteX7" fmla="*/ 1136654 w 1136654"/>
                  <a:gd name="connsiteY7" fmla="*/ 333512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16768 w 1136654"/>
                  <a:gd name="connsiteY2" fmla="*/ 379548 h 421311"/>
                  <a:gd name="connsiteX3" fmla="*/ 410199 w 1136654"/>
                  <a:gd name="connsiteY3" fmla="*/ 337785 h 421311"/>
                  <a:gd name="connsiteX4" fmla="*/ 476141 w 1136654"/>
                  <a:gd name="connsiteY4" fmla="*/ 313606 h 421311"/>
                  <a:gd name="connsiteX5" fmla="*/ 612422 w 1136654"/>
                  <a:gd name="connsiteY5" fmla="*/ 291625 h 421311"/>
                  <a:gd name="connsiteX6" fmla="*/ 968510 w 1136654"/>
                  <a:gd name="connsiteY6" fmla="*/ 313729 h 421311"/>
                  <a:gd name="connsiteX7" fmla="*/ 1136654 w 1136654"/>
                  <a:gd name="connsiteY7" fmla="*/ 333512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16768 w 1136654"/>
                  <a:gd name="connsiteY2" fmla="*/ 379548 h 421311"/>
                  <a:gd name="connsiteX3" fmla="*/ 410199 w 1136654"/>
                  <a:gd name="connsiteY3" fmla="*/ 337785 h 421311"/>
                  <a:gd name="connsiteX4" fmla="*/ 476141 w 1136654"/>
                  <a:gd name="connsiteY4" fmla="*/ 313606 h 421311"/>
                  <a:gd name="connsiteX5" fmla="*/ 783338 w 1136654"/>
                  <a:gd name="connsiteY5" fmla="*/ 283079 h 421311"/>
                  <a:gd name="connsiteX6" fmla="*/ 968510 w 1136654"/>
                  <a:gd name="connsiteY6" fmla="*/ 313729 h 421311"/>
                  <a:gd name="connsiteX7" fmla="*/ 1136654 w 1136654"/>
                  <a:gd name="connsiteY7" fmla="*/ 333512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16768 w 1136654"/>
                  <a:gd name="connsiteY2" fmla="*/ 379548 h 421311"/>
                  <a:gd name="connsiteX3" fmla="*/ 410199 w 1136654"/>
                  <a:gd name="connsiteY3" fmla="*/ 337785 h 421311"/>
                  <a:gd name="connsiteX4" fmla="*/ 608601 w 1136654"/>
                  <a:gd name="connsiteY4" fmla="*/ 302924 h 421311"/>
                  <a:gd name="connsiteX5" fmla="*/ 783338 w 1136654"/>
                  <a:gd name="connsiteY5" fmla="*/ 283079 h 421311"/>
                  <a:gd name="connsiteX6" fmla="*/ 968510 w 1136654"/>
                  <a:gd name="connsiteY6" fmla="*/ 313729 h 421311"/>
                  <a:gd name="connsiteX7" fmla="*/ 1136654 w 1136654"/>
                  <a:gd name="connsiteY7" fmla="*/ 333512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16768 w 1136654"/>
                  <a:gd name="connsiteY2" fmla="*/ 379548 h 421311"/>
                  <a:gd name="connsiteX3" fmla="*/ 508476 w 1136654"/>
                  <a:gd name="connsiteY3" fmla="*/ 327103 h 421311"/>
                  <a:gd name="connsiteX4" fmla="*/ 608601 w 1136654"/>
                  <a:gd name="connsiteY4" fmla="*/ 302924 h 421311"/>
                  <a:gd name="connsiteX5" fmla="*/ 783338 w 1136654"/>
                  <a:gd name="connsiteY5" fmla="*/ 283079 h 421311"/>
                  <a:gd name="connsiteX6" fmla="*/ 968510 w 1136654"/>
                  <a:gd name="connsiteY6" fmla="*/ 313729 h 421311"/>
                  <a:gd name="connsiteX7" fmla="*/ 1136654 w 1136654"/>
                  <a:gd name="connsiteY7" fmla="*/ 333512 h 421311"/>
                  <a:gd name="connsiteX0" fmla="*/ 0 w 1136654"/>
                  <a:gd name="connsiteY0" fmla="*/ 0 h 421311"/>
                  <a:gd name="connsiteX1" fmla="*/ 82685 w 1136654"/>
                  <a:gd name="connsiteY1" fmla="*/ 421311 h 421311"/>
                  <a:gd name="connsiteX2" fmla="*/ 242405 w 1136654"/>
                  <a:gd name="connsiteY2" fmla="*/ 375275 h 421311"/>
                  <a:gd name="connsiteX3" fmla="*/ 508476 w 1136654"/>
                  <a:gd name="connsiteY3" fmla="*/ 327103 h 421311"/>
                  <a:gd name="connsiteX4" fmla="*/ 608601 w 1136654"/>
                  <a:gd name="connsiteY4" fmla="*/ 302924 h 421311"/>
                  <a:gd name="connsiteX5" fmla="*/ 783338 w 1136654"/>
                  <a:gd name="connsiteY5" fmla="*/ 283079 h 421311"/>
                  <a:gd name="connsiteX6" fmla="*/ 968510 w 1136654"/>
                  <a:gd name="connsiteY6" fmla="*/ 313729 h 421311"/>
                  <a:gd name="connsiteX7" fmla="*/ 1136654 w 1136654"/>
                  <a:gd name="connsiteY7" fmla="*/ 333512 h 42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6654" h="421311">
                    <a:moveTo>
                      <a:pt x="0" y="0"/>
                    </a:moveTo>
                    <a:lnTo>
                      <a:pt x="82685" y="421311"/>
                    </a:lnTo>
                    <a:lnTo>
                      <a:pt x="242405" y="375275"/>
                    </a:lnTo>
                    <a:lnTo>
                      <a:pt x="508476" y="327103"/>
                    </a:lnTo>
                    <a:lnTo>
                      <a:pt x="608601" y="302924"/>
                    </a:lnTo>
                    <a:lnTo>
                      <a:pt x="783338" y="283079"/>
                    </a:lnTo>
                    <a:lnTo>
                      <a:pt x="968510" y="313729"/>
                    </a:lnTo>
                    <a:lnTo>
                      <a:pt x="1136654" y="333512"/>
                    </a:lnTo>
                  </a:path>
                </a:pathLst>
              </a:custGeom>
              <a:noFill/>
              <a:ln w="3175" cap="flat" cmpd="sng" algn="ctr">
                <a:solidFill>
                  <a:sysClr val="windowText" lastClr="000000"/>
                </a:solidFill>
                <a:prstDash val="sysDot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2542174" y="5556148"/>
                <a:ext cx="60565" cy="222737"/>
                <a:chOff x="2321282" y="2140486"/>
                <a:chExt cx="55997" cy="79346"/>
              </a:xfrm>
            </p:grpSpPr>
            <p:cxnSp>
              <p:nvCxnSpPr>
                <p:cNvPr id="258" name="Straight Connector 257"/>
                <p:cNvCxnSpPr/>
                <p:nvPr/>
              </p:nvCxnSpPr>
              <p:spPr>
                <a:xfrm>
                  <a:off x="2349279" y="2140486"/>
                  <a:ext cx="0" cy="7766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86" name="Group 85"/>
              <p:cNvGrpSpPr/>
              <p:nvPr/>
            </p:nvGrpSpPr>
            <p:grpSpPr>
              <a:xfrm>
                <a:off x="2170494" y="5625327"/>
                <a:ext cx="60565" cy="149557"/>
                <a:chOff x="-251025" y="2856458"/>
                <a:chExt cx="27833" cy="72517"/>
              </a:xfrm>
            </p:grpSpPr>
            <p:cxnSp>
              <p:nvCxnSpPr>
                <p:cNvPr id="256" name="Straight Connector 255"/>
                <p:cNvCxnSpPr/>
                <p:nvPr/>
              </p:nvCxnSpPr>
              <p:spPr>
                <a:xfrm>
                  <a:off x="-236626" y="2856458"/>
                  <a:ext cx="0" cy="72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-251025" y="2928975"/>
                  <a:ext cx="27833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87" name="Group 137"/>
              <p:cNvGrpSpPr/>
              <p:nvPr/>
            </p:nvGrpSpPr>
            <p:grpSpPr>
              <a:xfrm flipV="1">
                <a:off x="1028866" y="5906408"/>
                <a:ext cx="60565" cy="198141"/>
                <a:chOff x="2321282" y="2165461"/>
                <a:chExt cx="55997" cy="53767"/>
              </a:xfrm>
            </p:grpSpPr>
            <p:cxnSp>
              <p:nvCxnSpPr>
                <p:cNvPr id="254" name="Straight Connector 253"/>
                <p:cNvCxnSpPr/>
                <p:nvPr/>
              </p:nvCxnSpPr>
              <p:spPr>
                <a:xfrm>
                  <a:off x="2349279" y="2167450"/>
                  <a:ext cx="0" cy="51778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2321282" y="2165461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88" name="Oval 188"/>
              <p:cNvSpPr/>
              <p:nvPr/>
            </p:nvSpPr>
            <p:spPr>
              <a:xfrm>
                <a:off x="2161215" y="5574782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89" name="Oval 190"/>
              <p:cNvSpPr/>
              <p:nvPr/>
            </p:nvSpPr>
            <p:spPr>
              <a:xfrm>
                <a:off x="1019587" y="5867149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2532896" y="5499604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91" name="Group 137"/>
              <p:cNvGrpSpPr/>
              <p:nvPr/>
            </p:nvGrpSpPr>
            <p:grpSpPr>
              <a:xfrm>
                <a:off x="1952193" y="5698079"/>
                <a:ext cx="60565" cy="148491"/>
                <a:chOff x="2321282" y="2140486"/>
                <a:chExt cx="55997" cy="79346"/>
              </a:xfrm>
            </p:grpSpPr>
            <p:cxnSp>
              <p:nvCxnSpPr>
                <p:cNvPr id="252" name="Straight Connector 251"/>
                <p:cNvCxnSpPr/>
                <p:nvPr/>
              </p:nvCxnSpPr>
              <p:spPr>
                <a:xfrm>
                  <a:off x="2349279" y="2140486"/>
                  <a:ext cx="0" cy="7766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3" name="Straight Connector 252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2" name="Oval 91"/>
              <p:cNvSpPr/>
              <p:nvPr/>
            </p:nvSpPr>
            <p:spPr>
              <a:xfrm>
                <a:off x="1942914" y="5642143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874409" y="4660994"/>
                <a:ext cx="2482789" cy="1195234"/>
              </a:xfrm>
              <a:custGeom>
                <a:avLst/>
                <a:gdLst>
                  <a:gd name="connsiteX0" fmla="*/ 0 w 918796"/>
                  <a:gd name="connsiteY0" fmla="*/ 0 h 487973"/>
                  <a:gd name="connsiteX1" fmla="*/ 129687 w 918796"/>
                  <a:gd name="connsiteY1" fmla="*/ 441813 h 487973"/>
                  <a:gd name="connsiteX2" fmla="*/ 261571 w 918796"/>
                  <a:gd name="connsiteY2" fmla="*/ 470388 h 487973"/>
                  <a:gd name="connsiteX3" fmla="*/ 455002 w 918796"/>
                  <a:gd name="connsiteY3" fmla="*/ 446209 h 487973"/>
                  <a:gd name="connsiteX4" fmla="*/ 523142 w 918796"/>
                  <a:gd name="connsiteY4" fmla="*/ 428625 h 487973"/>
                  <a:gd name="connsiteX5" fmla="*/ 657225 w 918796"/>
                  <a:gd name="connsiteY5" fmla="*/ 428625 h 487973"/>
                  <a:gd name="connsiteX6" fmla="*/ 789110 w 918796"/>
                  <a:gd name="connsiteY6" fmla="*/ 450605 h 487973"/>
                  <a:gd name="connsiteX7" fmla="*/ 918796 w 918796"/>
                  <a:gd name="connsiteY7" fmla="*/ 487973 h 487973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61571 w 1147396"/>
                  <a:gd name="connsiteY2" fmla="*/ 470388 h 473018"/>
                  <a:gd name="connsiteX3" fmla="*/ 455002 w 1147396"/>
                  <a:gd name="connsiteY3" fmla="*/ 446209 h 473018"/>
                  <a:gd name="connsiteX4" fmla="*/ 523142 w 1147396"/>
                  <a:gd name="connsiteY4" fmla="*/ 428625 h 473018"/>
                  <a:gd name="connsiteX5" fmla="*/ 657225 w 1147396"/>
                  <a:gd name="connsiteY5" fmla="*/ 428625 h 473018"/>
                  <a:gd name="connsiteX6" fmla="*/ 789110 w 1147396"/>
                  <a:gd name="connsiteY6" fmla="*/ 450605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61571 w 1147396"/>
                  <a:gd name="connsiteY2" fmla="*/ 470388 h 473018"/>
                  <a:gd name="connsiteX3" fmla="*/ 455002 w 1147396"/>
                  <a:gd name="connsiteY3" fmla="*/ 446209 h 473018"/>
                  <a:gd name="connsiteX4" fmla="*/ 523142 w 1147396"/>
                  <a:gd name="connsiteY4" fmla="*/ 428625 h 473018"/>
                  <a:gd name="connsiteX5" fmla="*/ 657225 w 1147396"/>
                  <a:gd name="connsiteY5" fmla="*/ 428625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61571 w 1147396"/>
                  <a:gd name="connsiteY2" fmla="*/ 470388 h 473018"/>
                  <a:gd name="connsiteX3" fmla="*/ 455002 w 1147396"/>
                  <a:gd name="connsiteY3" fmla="*/ 446209 h 473018"/>
                  <a:gd name="connsiteX4" fmla="*/ 523142 w 1147396"/>
                  <a:gd name="connsiteY4" fmla="*/ 428625 h 473018"/>
                  <a:gd name="connsiteX5" fmla="*/ 781139 w 1147396"/>
                  <a:gd name="connsiteY5" fmla="*/ 409397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61571 w 1147396"/>
                  <a:gd name="connsiteY2" fmla="*/ 470388 h 473018"/>
                  <a:gd name="connsiteX3" fmla="*/ 455002 w 1147396"/>
                  <a:gd name="connsiteY3" fmla="*/ 446209 h 473018"/>
                  <a:gd name="connsiteX4" fmla="*/ 610736 w 1147396"/>
                  <a:gd name="connsiteY4" fmla="*/ 411533 h 473018"/>
                  <a:gd name="connsiteX5" fmla="*/ 781139 w 1147396"/>
                  <a:gd name="connsiteY5" fmla="*/ 409397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61571 w 1147396"/>
                  <a:gd name="connsiteY2" fmla="*/ 470388 h 473018"/>
                  <a:gd name="connsiteX3" fmla="*/ 512687 w 1147396"/>
                  <a:gd name="connsiteY3" fmla="*/ 431254 h 473018"/>
                  <a:gd name="connsiteX4" fmla="*/ 610736 w 1147396"/>
                  <a:gd name="connsiteY4" fmla="*/ 411533 h 473018"/>
                  <a:gd name="connsiteX5" fmla="*/ 781139 w 1147396"/>
                  <a:gd name="connsiteY5" fmla="*/ 409397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129687 w 1147396"/>
                  <a:gd name="connsiteY1" fmla="*/ 441813 h 473018"/>
                  <a:gd name="connsiteX2" fmla="*/ 255162 w 1147396"/>
                  <a:gd name="connsiteY2" fmla="*/ 451160 h 473018"/>
                  <a:gd name="connsiteX3" fmla="*/ 512687 w 1147396"/>
                  <a:gd name="connsiteY3" fmla="*/ 431254 h 473018"/>
                  <a:gd name="connsiteX4" fmla="*/ 610736 w 1147396"/>
                  <a:gd name="connsiteY4" fmla="*/ 411533 h 473018"/>
                  <a:gd name="connsiteX5" fmla="*/ 781139 w 1147396"/>
                  <a:gd name="connsiteY5" fmla="*/ 409397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7396"/>
                  <a:gd name="connsiteY0" fmla="*/ 0 h 473018"/>
                  <a:gd name="connsiteX1" fmla="*/ 93367 w 1147396"/>
                  <a:gd name="connsiteY1" fmla="*/ 426858 h 473018"/>
                  <a:gd name="connsiteX2" fmla="*/ 255162 w 1147396"/>
                  <a:gd name="connsiteY2" fmla="*/ 451160 h 473018"/>
                  <a:gd name="connsiteX3" fmla="*/ 512687 w 1147396"/>
                  <a:gd name="connsiteY3" fmla="*/ 431254 h 473018"/>
                  <a:gd name="connsiteX4" fmla="*/ 610736 w 1147396"/>
                  <a:gd name="connsiteY4" fmla="*/ 411533 h 473018"/>
                  <a:gd name="connsiteX5" fmla="*/ 781139 w 1147396"/>
                  <a:gd name="connsiteY5" fmla="*/ 409397 h 473018"/>
                  <a:gd name="connsiteX6" fmla="*/ 970708 w 1147396"/>
                  <a:gd name="connsiteY6" fmla="*/ 427104 h 473018"/>
                  <a:gd name="connsiteX7" fmla="*/ 1147396 w 1147396"/>
                  <a:gd name="connsiteY7" fmla="*/ 473018 h 473018"/>
                  <a:gd name="connsiteX0" fmla="*/ 0 w 1140987"/>
                  <a:gd name="connsiteY0" fmla="*/ 0 h 432426"/>
                  <a:gd name="connsiteX1" fmla="*/ 86958 w 1140987"/>
                  <a:gd name="connsiteY1" fmla="*/ 386266 h 432426"/>
                  <a:gd name="connsiteX2" fmla="*/ 248753 w 1140987"/>
                  <a:gd name="connsiteY2" fmla="*/ 410568 h 432426"/>
                  <a:gd name="connsiteX3" fmla="*/ 506278 w 1140987"/>
                  <a:gd name="connsiteY3" fmla="*/ 390662 h 432426"/>
                  <a:gd name="connsiteX4" fmla="*/ 604327 w 1140987"/>
                  <a:gd name="connsiteY4" fmla="*/ 370941 h 432426"/>
                  <a:gd name="connsiteX5" fmla="*/ 774730 w 1140987"/>
                  <a:gd name="connsiteY5" fmla="*/ 368805 h 432426"/>
                  <a:gd name="connsiteX6" fmla="*/ 964299 w 1140987"/>
                  <a:gd name="connsiteY6" fmla="*/ 386512 h 432426"/>
                  <a:gd name="connsiteX7" fmla="*/ 1140987 w 1140987"/>
                  <a:gd name="connsiteY7" fmla="*/ 432426 h 432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0987" h="432426">
                    <a:moveTo>
                      <a:pt x="0" y="0"/>
                    </a:moveTo>
                    <a:lnTo>
                      <a:pt x="86958" y="386266"/>
                    </a:lnTo>
                    <a:lnTo>
                      <a:pt x="248753" y="410568"/>
                    </a:lnTo>
                    <a:lnTo>
                      <a:pt x="506278" y="390662"/>
                    </a:lnTo>
                    <a:lnTo>
                      <a:pt x="604327" y="370941"/>
                    </a:lnTo>
                    <a:lnTo>
                      <a:pt x="774730" y="368805"/>
                    </a:lnTo>
                    <a:lnTo>
                      <a:pt x="964299" y="386512"/>
                    </a:lnTo>
                    <a:cubicBezTo>
                      <a:pt x="1007528" y="398968"/>
                      <a:pt x="1097758" y="419970"/>
                      <a:pt x="1140987" y="432426"/>
                    </a:cubicBezTo>
                  </a:path>
                </a:pathLst>
              </a:custGeom>
              <a:noFill/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94" name="Group 161"/>
              <p:cNvGrpSpPr/>
              <p:nvPr/>
            </p:nvGrpSpPr>
            <p:grpSpPr>
              <a:xfrm>
                <a:off x="1374027" y="5638563"/>
                <a:ext cx="60565" cy="59396"/>
                <a:chOff x="2321282" y="2073887"/>
                <a:chExt cx="55997" cy="105350"/>
              </a:xfrm>
              <a:solidFill>
                <a:srgbClr val="C0504D">
                  <a:lumMod val="20000"/>
                  <a:lumOff val="80000"/>
                </a:srgbClr>
              </a:solidFill>
            </p:grpSpPr>
            <p:cxnSp>
              <p:nvCxnSpPr>
                <p:cNvPr id="250" name="Straight Connector 249"/>
                <p:cNvCxnSpPr/>
                <p:nvPr/>
              </p:nvCxnSpPr>
              <p:spPr>
                <a:xfrm>
                  <a:off x="2349279" y="2073888"/>
                  <a:ext cx="0" cy="105349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51" name="Straight Connector 250"/>
                <p:cNvCxnSpPr/>
                <p:nvPr/>
              </p:nvCxnSpPr>
              <p:spPr>
                <a:xfrm>
                  <a:off x="2321282" y="2073887"/>
                  <a:ext cx="55997" cy="0"/>
                </a:xfrm>
                <a:prstGeom prst="lin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5" name="Oval 94"/>
              <p:cNvSpPr/>
              <p:nvPr/>
            </p:nvSpPr>
            <p:spPr>
              <a:xfrm>
                <a:off x="1364749" y="5693878"/>
                <a:ext cx="79119" cy="74988"/>
              </a:xfrm>
              <a:prstGeom prst="ellipse">
                <a:avLst/>
              </a:prstGeom>
              <a:solidFill>
                <a:srgbClr val="C0504D">
                  <a:lumMod val="20000"/>
                  <a:lumOff val="80000"/>
                </a:srgbClr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96" name="Group 95"/>
              <p:cNvGrpSpPr/>
              <p:nvPr/>
            </p:nvGrpSpPr>
            <p:grpSpPr>
              <a:xfrm>
                <a:off x="831992" y="4596920"/>
                <a:ext cx="2546950" cy="1265279"/>
                <a:chOff x="2638237" y="170127"/>
                <a:chExt cx="1170473" cy="613505"/>
              </a:xfrm>
            </p:grpSpPr>
            <p:grpSp>
              <p:nvGrpSpPr>
                <p:cNvPr id="221" name="Group 141"/>
                <p:cNvGrpSpPr/>
                <p:nvPr/>
              </p:nvGrpSpPr>
              <p:grpSpPr>
                <a:xfrm>
                  <a:off x="3776614" y="712574"/>
                  <a:ext cx="27833" cy="54000"/>
                  <a:chOff x="2321282" y="2068587"/>
                  <a:chExt cx="55997" cy="149503"/>
                </a:xfrm>
              </p:grpSpPr>
              <p:cxnSp>
                <p:nvCxnSpPr>
                  <p:cNvPr id="248" name="Straight Connector 247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2" name="Group 169"/>
                <p:cNvGrpSpPr/>
                <p:nvPr/>
              </p:nvGrpSpPr>
              <p:grpSpPr>
                <a:xfrm>
                  <a:off x="2642501" y="170127"/>
                  <a:ext cx="27833" cy="64800"/>
                  <a:chOff x="1870396" y="2068587"/>
                  <a:chExt cx="56000" cy="151245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45" name="Straight Connector 244"/>
                  <p:cNvCxnSpPr/>
                  <p:nvPr/>
                </p:nvCxnSpPr>
                <p:spPr>
                  <a:xfrm>
                    <a:off x="1902419" y="2068587"/>
                    <a:ext cx="0" cy="149504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870396" y="2068587"/>
                    <a:ext cx="56000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>
                    <a:off x="1870398" y="2219832"/>
                    <a:ext cx="55998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up 149"/>
                <p:cNvGrpSpPr/>
                <p:nvPr/>
              </p:nvGrpSpPr>
              <p:grpSpPr>
                <a:xfrm>
                  <a:off x="2728017" y="668924"/>
                  <a:ext cx="27833" cy="43200"/>
                  <a:chOff x="2321282" y="2068581"/>
                  <a:chExt cx="55997" cy="82702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43" name="Straight Connector 242"/>
                  <p:cNvCxnSpPr/>
                  <p:nvPr/>
                </p:nvCxnSpPr>
                <p:spPr>
                  <a:xfrm>
                    <a:off x="2345089" y="2068581"/>
                    <a:ext cx="0" cy="82702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Straight Connector 243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4" name="Group 141"/>
                <p:cNvGrpSpPr/>
                <p:nvPr/>
              </p:nvGrpSpPr>
              <p:grpSpPr>
                <a:xfrm>
                  <a:off x="3251274" y="668986"/>
                  <a:ext cx="27833" cy="36000"/>
                  <a:chOff x="2321282" y="2068587"/>
                  <a:chExt cx="55997" cy="149503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41" name="Straight Connector 240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5" name="Group 149"/>
                <p:cNvGrpSpPr/>
                <p:nvPr/>
              </p:nvGrpSpPr>
              <p:grpSpPr>
                <a:xfrm>
                  <a:off x="3150952" y="684852"/>
                  <a:ext cx="27833" cy="36000"/>
                  <a:chOff x="2321282" y="2068587"/>
                  <a:chExt cx="55997" cy="37216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39" name="Straight Connector 238"/>
                  <p:cNvCxnSpPr/>
                  <p:nvPr/>
                </p:nvCxnSpPr>
                <p:spPr>
                  <a:xfrm>
                    <a:off x="2349279" y="2068587"/>
                    <a:ext cx="0" cy="37216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6" name="Group 141"/>
                <p:cNvGrpSpPr/>
                <p:nvPr/>
              </p:nvGrpSpPr>
              <p:grpSpPr>
                <a:xfrm>
                  <a:off x="3422083" y="673856"/>
                  <a:ext cx="27833" cy="43200"/>
                  <a:chOff x="2321282" y="2068587"/>
                  <a:chExt cx="55997" cy="149503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37" name="Straight Connector 236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7" name="Group 141"/>
                <p:cNvGrpSpPr/>
                <p:nvPr/>
              </p:nvGrpSpPr>
              <p:grpSpPr>
                <a:xfrm>
                  <a:off x="3603288" y="670917"/>
                  <a:ext cx="27833" cy="43200"/>
                  <a:chOff x="2321282" y="2068587"/>
                  <a:chExt cx="55997" cy="149503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235" name="Straight Connector 234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28" name="Diamond 227"/>
                <p:cNvSpPr/>
                <p:nvPr/>
              </p:nvSpPr>
              <p:spPr>
                <a:xfrm>
                  <a:off x="2638237" y="185615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Diamond 228"/>
                <p:cNvSpPr/>
                <p:nvPr/>
              </p:nvSpPr>
              <p:spPr>
                <a:xfrm>
                  <a:off x="2723753" y="694872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Diamond 229"/>
                <p:cNvSpPr/>
                <p:nvPr/>
              </p:nvSpPr>
              <p:spPr>
                <a:xfrm>
                  <a:off x="3247010" y="685729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" name="Diamond 230"/>
                <p:cNvSpPr/>
                <p:nvPr/>
              </p:nvSpPr>
              <p:spPr>
                <a:xfrm>
                  <a:off x="3146688" y="706183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" name="Diamond 231"/>
                <p:cNvSpPr/>
                <p:nvPr/>
              </p:nvSpPr>
              <p:spPr>
                <a:xfrm>
                  <a:off x="3417819" y="684888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3" name="Diamond 232"/>
                <p:cNvSpPr/>
                <p:nvPr/>
              </p:nvSpPr>
              <p:spPr>
                <a:xfrm>
                  <a:off x="3599024" y="704775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4" name="Diamond 233"/>
                <p:cNvSpPr/>
                <p:nvPr/>
              </p:nvSpPr>
              <p:spPr>
                <a:xfrm>
                  <a:off x="3772350" y="747272"/>
                  <a:ext cx="36360" cy="3636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7" name="Group 137"/>
              <p:cNvGrpSpPr/>
              <p:nvPr/>
            </p:nvGrpSpPr>
            <p:grpSpPr>
              <a:xfrm flipV="1">
                <a:off x="1379739" y="5584355"/>
                <a:ext cx="60565" cy="176001"/>
                <a:chOff x="2321282" y="2158462"/>
                <a:chExt cx="55997" cy="61370"/>
              </a:xfrm>
            </p:grpSpPr>
            <p:cxnSp>
              <p:nvCxnSpPr>
                <p:cNvPr id="219" name="Straight Connector 218"/>
                <p:cNvCxnSpPr/>
                <p:nvPr/>
              </p:nvCxnSpPr>
              <p:spPr>
                <a:xfrm>
                  <a:off x="2349279" y="2158462"/>
                  <a:ext cx="0" cy="5954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20" name="Straight Connector 219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98" name="Group 169"/>
              <p:cNvGrpSpPr/>
              <p:nvPr/>
            </p:nvGrpSpPr>
            <p:grpSpPr>
              <a:xfrm>
                <a:off x="841270" y="4693095"/>
                <a:ext cx="60565" cy="93735"/>
                <a:chOff x="2321282" y="2068587"/>
                <a:chExt cx="55997" cy="151245"/>
              </a:xfrm>
            </p:grpSpPr>
            <p:cxnSp>
              <p:nvCxnSpPr>
                <p:cNvPr id="216" name="Straight Connector 215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7" name="Straight Connector 216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8" name="Straight Connector 217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99" name="Group 169"/>
              <p:cNvGrpSpPr/>
              <p:nvPr/>
            </p:nvGrpSpPr>
            <p:grpSpPr>
              <a:xfrm>
                <a:off x="841270" y="4522235"/>
                <a:ext cx="60565" cy="93735"/>
                <a:chOff x="2321282" y="2068587"/>
                <a:chExt cx="55997" cy="151245"/>
              </a:xfrm>
            </p:grpSpPr>
            <p:cxnSp>
              <p:nvCxnSpPr>
                <p:cNvPr id="213" name="Straight Connector 212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4" name="Straight Connector 213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5" name="Straight Connector 214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" name="TextBox 99"/>
              <p:cNvSpPr txBox="1"/>
              <p:nvPr/>
            </p:nvSpPr>
            <p:spPr>
              <a:xfrm>
                <a:off x="1403560" y="6443569"/>
                <a:ext cx="1619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Time after injection (h)</a:t>
                </a: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1219654" y="6216422"/>
                <a:ext cx="28479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-1</a:t>
                </a: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3212740" y="6216422"/>
                <a:ext cx="24371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814214" y="6216422"/>
                <a:ext cx="24371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042804" y="6216422"/>
                <a:ext cx="24371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831992" y="4690600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1370461" y="5764007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107" name="Straight Connector 13"/>
              <p:cNvCxnSpPr/>
              <p:nvPr/>
            </p:nvCxnSpPr>
            <p:spPr>
              <a:xfrm>
                <a:off x="687488" y="4366850"/>
                <a:ext cx="0" cy="177288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08" name="Straight Connector 14"/>
              <p:cNvCxnSpPr/>
              <p:nvPr/>
            </p:nvCxnSpPr>
            <p:spPr>
              <a:xfrm flipV="1">
                <a:off x="607914" y="6139304"/>
                <a:ext cx="2820097" cy="429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09" name="Straight Connector 201"/>
              <p:cNvCxnSpPr/>
              <p:nvPr/>
            </p:nvCxnSpPr>
            <p:spPr>
              <a:xfrm rot="16200000">
                <a:off x="839732" y="6167992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10" name="Straight Connector 202"/>
              <p:cNvCxnSpPr/>
              <p:nvPr/>
            </p:nvCxnSpPr>
            <p:spPr>
              <a:xfrm rot="16200000">
                <a:off x="1373601" y="6167992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11" name="Straight Connector 110"/>
              <p:cNvCxnSpPr/>
              <p:nvPr/>
            </p:nvCxnSpPr>
            <p:spPr>
              <a:xfrm rot="16200000">
                <a:off x="2153810" y="6167992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12" name="Straight Connector 204"/>
              <p:cNvCxnSpPr/>
              <p:nvPr/>
            </p:nvCxnSpPr>
            <p:spPr>
              <a:xfrm rot="16200000">
                <a:off x="2934020" y="6167992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113" name="Oval 112"/>
              <p:cNvSpPr/>
              <p:nvPr/>
            </p:nvSpPr>
            <p:spPr>
              <a:xfrm>
                <a:off x="3304841" y="5650164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114" name="Straight Connector 113"/>
              <p:cNvCxnSpPr/>
              <p:nvPr/>
            </p:nvCxnSpPr>
            <p:spPr>
              <a:xfrm rot="16200000">
                <a:off x="2543915" y="6167992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115" name="TextBox 114"/>
              <p:cNvSpPr txBox="1"/>
              <p:nvPr/>
            </p:nvSpPr>
            <p:spPr>
              <a:xfrm>
                <a:off x="2428757" y="6216422"/>
                <a:ext cx="24371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16" name="TextBox 244"/>
              <p:cNvSpPr txBox="1"/>
              <p:nvPr/>
            </p:nvSpPr>
            <p:spPr>
              <a:xfrm>
                <a:off x="241630" y="4627557"/>
                <a:ext cx="41410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1.00</a:t>
                </a: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41630" y="6001851"/>
                <a:ext cx="41410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0.10</a:t>
                </a:r>
              </a:p>
            </p:txBody>
          </p:sp>
          <p:cxnSp>
            <p:nvCxnSpPr>
              <p:cNvPr id="118" name="Straight Connector 16"/>
              <p:cNvCxnSpPr/>
              <p:nvPr/>
            </p:nvCxnSpPr>
            <p:spPr>
              <a:xfrm>
                <a:off x="607333" y="4747385"/>
                <a:ext cx="79119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119" name="TextBox 118"/>
              <p:cNvSpPr txBox="1"/>
              <p:nvPr/>
            </p:nvSpPr>
            <p:spPr>
              <a:xfrm>
                <a:off x="241630" y="5044075"/>
                <a:ext cx="414108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0.50</a:t>
                </a:r>
              </a:p>
            </p:txBody>
          </p:sp>
          <p:cxnSp>
            <p:nvCxnSpPr>
              <p:cNvPr id="120" name="Straight Connector 119"/>
              <p:cNvCxnSpPr/>
              <p:nvPr/>
            </p:nvCxnSpPr>
            <p:spPr>
              <a:xfrm>
                <a:off x="607331" y="5161937"/>
                <a:ext cx="79302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grpSp>
            <p:nvGrpSpPr>
              <p:cNvPr id="121" name="Group 137"/>
              <p:cNvGrpSpPr/>
              <p:nvPr/>
            </p:nvGrpSpPr>
            <p:grpSpPr>
              <a:xfrm flipV="1">
                <a:off x="2936476" y="5544985"/>
                <a:ext cx="60565" cy="74246"/>
                <a:chOff x="2321282" y="2140486"/>
                <a:chExt cx="55997" cy="79346"/>
              </a:xfrm>
            </p:grpSpPr>
            <p:cxnSp>
              <p:nvCxnSpPr>
                <p:cNvPr id="211" name="Straight Connector 210"/>
                <p:cNvCxnSpPr/>
                <p:nvPr/>
              </p:nvCxnSpPr>
              <p:spPr>
                <a:xfrm>
                  <a:off x="2349279" y="2140486"/>
                  <a:ext cx="0" cy="7766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2" name="Straight Connector 211"/>
                <p:cNvCxnSpPr/>
                <p:nvPr/>
              </p:nvCxnSpPr>
              <p:spPr>
                <a:xfrm>
                  <a:off x="2321282" y="2219832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22" name="Oval 121"/>
              <p:cNvSpPr/>
              <p:nvPr/>
            </p:nvSpPr>
            <p:spPr>
              <a:xfrm>
                <a:off x="2927198" y="5598598"/>
                <a:ext cx="79119" cy="74988"/>
              </a:xfrm>
              <a:prstGeom prst="ellipse">
                <a:avLst/>
              </a:prstGeom>
              <a:solidFill>
                <a:sysClr val="windowText" lastClr="000000"/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cxnSp>
            <p:nvCxnSpPr>
              <p:cNvPr id="123" name="Straight Connector 204"/>
              <p:cNvCxnSpPr/>
              <p:nvPr/>
            </p:nvCxnSpPr>
            <p:spPr>
              <a:xfrm rot="16200000">
                <a:off x="3324127" y="6164013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24" name="Straight Connector 123"/>
              <p:cNvCxnSpPr/>
              <p:nvPr/>
            </p:nvCxnSpPr>
            <p:spPr>
              <a:xfrm flipH="1">
                <a:off x="1036904" y="6083358"/>
                <a:ext cx="67164" cy="131291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25" name="Straight Connector 124"/>
              <p:cNvCxnSpPr/>
              <p:nvPr/>
            </p:nvCxnSpPr>
            <p:spPr>
              <a:xfrm flipH="1">
                <a:off x="1116674" y="6083358"/>
                <a:ext cx="67164" cy="131291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126" name="Straight Connector 125"/>
              <p:cNvCxnSpPr/>
              <p:nvPr/>
            </p:nvCxnSpPr>
            <p:spPr>
              <a:xfrm flipH="1">
                <a:off x="1074683" y="6083358"/>
                <a:ext cx="67164" cy="131291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  <p:sp>
            <p:nvSpPr>
              <p:cNvPr id="127" name="Freeform 126"/>
              <p:cNvSpPr/>
              <p:nvPr/>
            </p:nvSpPr>
            <p:spPr>
              <a:xfrm>
                <a:off x="867985" y="4566552"/>
                <a:ext cx="2477960" cy="1234124"/>
              </a:xfrm>
              <a:custGeom>
                <a:avLst/>
                <a:gdLst>
                  <a:gd name="connsiteX0" fmla="*/ 0 w 918796"/>
                  <a:gd name="connsiteY0" fmla="*/ 0 h 501161"/>
                  <a:gd name="connsiteX1" fmla="*/ 131885 w 918796"/>
                  <a:gd name="connsiteY1" fmla="*/ 501161 h 501161"/>
                  <a:gd name="connsiteX2" fmla="*/ 259373 w 918796"/>
                  <a:gd name="connsiteY2" fmla="*/ 496765 h 501161"/>
                  <a:gd name="connsiteX3" fmla="*/ 457200 w 918796"/>
                  <a:gd name="connsiteY3" fmla="*/ 353890 h 501161"/>
                  <a:gd name="connsiteX4" fmla="*/ 525341 w 918796"/>
                  <a:gd name="connsiteY4" fmla="*/ 294542 h 501161"/>
                  <a:gd name="connsiteX5" fmla="*/ 652829 w 918796"/>
                  <a:gd name="connsiteY5" fmla="*/ 318721 h 501161"/>
                  <a:gd name="connsiteX6" fmla="*/ 786912 w 918796"/>
                  <a:gd name="connsiteY6" fmla="*/ 424228 h 501161"/>
                  <a:gd name="connsiteX7" fmla="*/ 918796 w 918796"/>
                  <a:gd name="connsiteY7" fmla="*/ 492369 h 501161"/>
                  <a:gd name="connsiteX0" fmla="*/ 0 w 918796"/>
                  <a:gd name="connsiteY0" fmla="*/ 0 h 490479"/>
                  <a:gd name="connsiteX1" fmla="*/ 131885 w 918796"/>
                  <a:gd name="connsiteY1" fmla="*/ 490479 h 490479"/>
                  <a:gd name="connsiteX2" fmla="*/ 259373 w 918796"/>
                  <a:gd name="connsiteY2" fmla="*/ 486083 h 490479"/>
                  <a:gd name="connsiteX3" fmla="*/ 457200 w 918796"/>
                  <a:gd name="connsiteY3" fmla="*/ 343208 h 490479"/>
                  <a:gd name="connsiteX4" fmla="*/ 525341 w 918796"/>
                  <a:gd name="connsiteY4" fmla="*/ 283860 h 490479"/>
                  <a:gd name="connsiteX5" fmla="*/ 652829 w 918796"/>
                  <a:gd name="connsiteY5" fmla="*/ 308039 h 490479"/>
                  <a:gd name="connsiteX6" fmla="*/ 786912 w 918796"/>
                  <a:gd name="connsiteY6" fmla="*/ 413546 h 490479"/>
                  <a:gd name="connsiteX7" fmla="*/ 918796 w 918796"/>
                  <a:gd name="connsiteY7" fmla="*/ 481687 h 490479"/>
                  <a:gd name="connsiteX0" fmla="*/ 0 w 918796"/>
                  <a:gd name="connsiteY0" fmla="*/ 0 h 486083"/>
                  <a:gd name="connsiteX1" fmla="*/ 82747 w 918796"/>
                  <a:gd name="connsiteY1" fmla="*/ 381520 h 486083"/>
                  <a:gd name="connsiteX2" fmla="*/ 259373 w 918796"/>
                  <a:gd name="connsiteY2" fmla="*/ 486083 h 486083"/>
                  <a:gd name="connsiteX3" fmla="*/ 457200 w 918796"/>
                  <a:gd name="connsiteY3" fmla="*/ 343208 h 486083"/>
                  <a:gd name="connsiteX4" fmla="*/ 525341 w 918796"/>
                  <a:gd name="connsiteY4" fmla="*/ 283860 h 486083"/>
                  <a:gd name="connsiteX5" fmla="*/ 652829 w 918796"/>
                  <a:gd name="connsiteY5" fmla="*/ 308039 h 486083"/>
                  <a:gd name="connsiteX6" fmla="*/ 786912 w 918796"/>
                  <a:gd name="connsiteY6" fmla="*/ 413546 h 486083"/>
                  <a:gd name="connsiteX7" fmla="*/ 918796 w 918796"/>
                  <a:gd name="connsiteY7" fmla="*/ 481687 h 486083"/>
                  <a:gd name="connsiteX0" fmla="*/ 0 w 918796"/>
                  <a:gd name="connsiteY0" fmla="*/ 0 h 481687"/>
                  <a:gd name="connsiteX1" fmla="*/ 82747 w 918796"/>
                  <a:gd name="connsiteY1" fmla="*/ 381520 h 481687"/>
                  <a:gd name="connsiteX2" fmla="*/ 244417 w 918796"/>
                  <a:gd name="connsiteY2" fmla="*/ 374987 h 481687"/>
                  <a:gd name="connsiteX3" fmla="*/ 457200 w 918796"/>
                  <a:gd name="connsiteY3" fmla="*/ 343208 h 481687"/>
                  <a:gd name="connsiteX4" fmla="*/ 525341 w 918796"/>
                  <a:gd name="connsiteY4" fmla="*/ 283860 h 481687"/>
                  <a:gd name="connsiteX5" fmla="*/ 652829 w 918796"/>
                  <a:gd name="connsiteY5" fmla="*/ 308039 h 481687"/>
                  <a:gd name="connsiteX6" fmla="*/ 786912 w 918796"/>
                  <a:gd name="connsiteY6" fmla="*/ 413546 h 481687"/>
                  <a:gd name="connsiteX7" fmla="*/ 918796 w 918796"/>
                  <a:gd name="connsiteY7" fmla="*/ 481687 h 481687"/>
                  <a:gd name="connsiteX0" fmla="*/ 0 w 918796"/>
                  <a:gd name="connsiteY0" fmla="*/ 0 h 481687"/>
                  <a:gd name="connsiteX1" fmla="*/ 82747 w 918796"/>
                  <a:gd name="connsiteY1" fmla="*/ 381520 h 481687"/>
                  <a:gd name="connsiteX2" fmla="*/ 244417 w 918796"/>
                  <a:gd name="connsiteY2" fmla="*/ 374987 h 481687"/>
                  <a:gd name="connsiteX3" fmla="*/ 508475 w 918796"/>
                  <a:gd name="connsiteY3" fmla="*/ 227840 h 481687"/>
                  <a:gd name="connsiteX4" fmla="*/ 525341 w 918796"/>
                  <a:gd name="connsiteY4" fmla="*/ 283860 h 481687"/>
                  <a:gd name="connsiteX5" fmla="*/ 652829 w 918796"/>
                  <a:gd name="connsiteY5" fmla="*/ 308039 h 481687"/>
                  <a:gd name="connsiteX6" fmla="*/ 786912 w 918796"/>
                  <a:gd name="connsiteY6" fmla="*/ 413546 h 481687"/>
                  <a:gd name="connsiteX7" fmla="*/ 918796 w 918796"/>
                  <a:gd name="connsiteY7" fmla="*/ 481687 h 481687"/>
                  <a:gd name="connsiteX0" fmla="*/ 0 w 918796"/>
                  <a:gd name="connsiteY0" fmla="*/ 0 h 481687"/>
                  <a:gd name="connsiteX1" fmla="*/ 82747 w 918796"/>
                  <a:gd name="connsiteY1" fmla="*/ 381520 h 481687"/>
                  <a:gd name="connsiteX2" fmla="*/ 244417 w 918796"/>
                  <a:gd name="connsiteY2" fmla="*/ 374987 h 481687"/>
                  <a:gd name="connsiteX3" fmla="*/ 508475 w 918796"/>
                  <a:gd name="connsiteY3" fmla="*/ 227840 h 481687"/>
                  <a:gd name="connsiteX4" fmla="*/ 610799 w 918796"/>
                  <a:gd name="connsiteY4" fmla="*/ 170628 h 481687"/>
                  <a:gd name="connsiteX5" fmla="*/ 652829 w 918796"/>
                  <a:gd name="connsiteY5" fmla="*/ 308039 h 481687"/>
                  <a:gd name="connsiteX6" fmla="*/ 786912 w 918796"/>
                  <a:gd name="connsiteY6" fmla="*/ 413546 h 481687"/>
                  <a:gd name="connsiteX7" fmla="*/ 918796 w 918796"/>
                  <a:gd name="connsiteY7" fmla="*/ 481687 h 481687"/>
                  <a:gd name="connsiteX0" fmla="*/ 0 w 918796"/>
                  <a:gd name="connsiteY0" fmla="*/ 0 h 481687"/>
                  <a:gd name="connsiteX1" fmla="*/ 82747 w 918796"/>
                  <a:gd name="connsiteY1" fmla="*/ 381520 h 481687"/>
                  <a:gd name="connsiteX2" fmla="*/ 244417 w 918796"/>
                  <a:gd name="connsiteY2" fmla="*/ 374987 h 481687"/>
                  <a:gd name="connsiteX3" fmla="*/ 508475 w 918796"/>
                  <a:gd name="connsiteY3" fmla="*/ 227840 h 481687"/>
                  <a:gd name="connsiteX4" fmla="*/ 610799 w 918796"/>
                  <a:gd name="connsiteY4" fmla="*/ 170628 h 481687"/>
                  <a:gd name="connsiteX5" fmla="*/ 787426 w 918796"/>
                  <a:gd name="connsiteY5" fmla="*/ 192671 h 481687"/>
                  <a:gd name="connsiteX6" fmla="*/ 786912 w 918796"/>
                  <a:gd name="connsiteY6" fmla="*/ 413546 h 481687"/>
                  <a:gd name="connsiteX7" fmla="*/ 918796 w 918796"/>
                  <a:gd name="connsiteY7" fmla="*/ 481687 h 481687"/>
                  <a:gd name="connsiteX0" fmla="*/ 0 w 962101"/>
                  <a:gd name="connsiteY0" fmla="*/ 0 h 481687"/>
                  <a:gd name="connsiteX1" fmla="*/ 82747 w 962101"/>
                  <a:gd name="connsiteY1" fmla="*/ 381520 h 481687"/>
                  <a:gd name="connsiteX2" fmla="*/ 244417 w 962101"/>
                  <a:gd name="connsiteY2" fmla="*/ 374987 h 481687"/>
                  <a:gd name="connsiteX3" fmla="*/ 508475 w 962101"/>
                  <a:gd name="connsiteY3" fmla="*/ 227840 h 481687"/>
                  <a:gd name="connsiteX4" fmla="*/ 610799 w 962101"/>
                  <a:gd name="connsiteY4" fmla="*/ 170628 h 481687"/>
                  <a:gd name="connsiteX5" fmla="*/ 787426 w 962101"/>
                  <a:gd name="connsiteY5" fmla="*/ 192671 h 481687"/>
                  <a:gd name="connsiteX6" fmla="*/ 962101 w 962101"/>
                  <a:gd name="connsiteY6" fmla="*/ 315270 h 481687"/>
                  <a:gd name="connsiteX7" fmla="*/ 918796 w 962101"/>
                  <a:gd name="connsiteY7" fmla="*/ 481687 h 481687"/>
                  <a:gd name="connsiteX0" fmla="*/ 0 w 1140987"/>
                  <a:gd name="connsiteY0" fmla="*/ 0 h 381520"/>
                  <a:gd name="connsiteX1" fmla="*/ 82747 w 1140987"/>
                  <a:gd name="connsiteY1" fmla="*/ 381520 h 381520"/>
                  <a:gd name="connsiteX2" fmla="*/ 244417 w 1140987"/>
                  <a:gd name="connsiteY2" fmla="*/ 374987 h 381520"/>
                  <a:gd name="connsiteX3" fmla="*/ 508475 w 1140987"/>
                  <a:gd name="connsiteY3" fmla="*/ 227840 h 381520"/>
                  <a:gd name="connsiteX4" fmla="*/ 610799 w 1140987"/>
                  <a:gd name="connsiteY4" fmla="*/ 170628 h 381520"/>
                  <a:gd name="connsiteX5" fmla="*/ 787426 w 1140987"/>
                  <a:gd name="connsiteY5" fmla="*/ 192671 h 381520"/>
                  <a:gd name="connsiteX6" fmla="*/ 962101 w 1140987"/>
                  <a:gd name="connsiteY6" fmla="*/ 315270 h 381520"/>
                  <a:gd name="connsiteX7" fmla="*/ 1140987 w 1140987"/>
                  <a:gd name="connsiteY7" fmla="*/ 370591 h 381520"/>
                  <a:gd name="connsiteX0" fmla="*/ 0 w 1140987"/>
                  <a:gd name="connsiteY0" fmla="*/ 0 h 381520"/>
                  <a:gd name="connsiteX1" fmla="*/ 82747 w 1140987"/>
                  <a:gd name="connsiteY1" fmla="*/ 381520 h 381520"/>
                  <a:gd name="connsiteX2" fmla="*/ 244417 w 1140987"/>
                  <a:gd name="connsiteY2" fmla="*/ 374987 h 381520"/>
                  <a:gd name="connsiteX3" fmla="*/ 508475 w 1140987"/>
                  <a:gd name="connsiteY3" fmla="*/ 227840 h 381520"/>
                  <a:gd name="connsiteX4" fmla="*/ 610799 w 1140987"/>
                  <a:gd name="connsiteY4" fmla="*/ 170628 h 381520"/>
                  <a:gd name="connsiteX5" fmla="*/ 787426 w 1140987"/>
                  <a:gd name="connsiteY5" fmla="*/ 192671 h 381520"/>
                  <a:gd name="connsiteX6" fmla="*/ 962101 w 1140987"/>
                  <a:gd name="connsiteY6" fmla="*/ 315270 h 381520"/>
                  <a:gd name="connsiteX7" fmla="*/ 1140987 w 1140987"/>
                  <a:gd name="connsiteY7" fmla="*/ 370591 h 381520"/>
                  <a:gd name="connsiteX0" fmla="*/ 0 w 1140987"/>
                  <a:gd name="connsiteY0" fmla="*/ 0 h 381520"/>
                  <a:gd name="connsiteX1" fmla="*/ 82747 w 1140987"/>
                  <a:gd name="connsiteY1" fmla="*/ 381520 h 381520"/>
                  <a:gd name="connsiteX2" fmla="*/ 244417 w 1140987"/>
                  <a:gd name="connsiteY2" fmla="*/ 374987 h 381520"/>
                  <a:gd name="connsiteX3" fmla="*/ 508475 w 1140987"/>
                  <a:gd name="connsiteY3" fmla="*/ 227840 h 381520"/>
                  <a:gd name="connsiteX4" fmla="*/ 610799 w 1140987"/>
                  <a:gd name="connsiteY4" fmla="*/ 170628 h 381520"/>
                  <a:gd name="connsiteX5" fmla="*/ 787426 w 1140987"/>
                  <a:gd name="connsiteY5" fmla="*/ 192671 h 381520"/>
                  <a:gd name="connsiteX6" fmla="*/ 962101 w 1140987"/>
                  <a:gd name="connsiteY6" fmla="*/ 315270 h 381520"/>
                  <a:gd name="connsiteX7" fmla="*/ 1140987 w 1140987"/>
                  <a:gd name="connsiteY7" fmla="*/ 370591 h 381520"/>
                  <a:gd name="connsiteX0" fmla="*/ 0 w 1140987"/>
                  <a:gd name="connsiteY0" fmla="*/ 0 h 381520"/>
                  <a:gd name="connsiteX1" fmla="*/ 82747 w 1140987"/>
                  <a:gd name="connsiteY1" fmla="*/ 381520 h 381520"/>
                  <a:gd name="connsiteX2" fmla="*/ 244417 w 1140987"/>
                  <a:gd name="connsiteY2" fmla="*/ 374987 h 381520"/>
                  <a:gd name="connsiteX3" fmla="*/ 508475 w 1140987"/>
                  <a:gd name="connsiteY3" fmla="*/ 227840 h 381520"/>
                  <a:gd name="connsiteX4" fmla="*/ 610799 w 1140987"/>
                  <a:gd name="connsiteY4" fmla="*/ 170628 h 381520"/>
                  <a:gd name="connsiteX5" fmla="*/ 787426 w 1140987"/>
                  <a:gd name="connsiteY5" fmla="*/ 192671 h 381520"/>
                  <a:gd name="connsiteX6" fmla="*/ 962101 w 1140987"/>
                  <a:gd name="connsiteY6" fmla="*/ 315270 h 381520"/>
                  <a:gd name="connsiteX7" fmla="*/ 1140987 w 1140987"/>
                  <a:gd name="connsiteY7" fmla="*/ 370591 h 381520"/>
                  <a:gd name="connsiteX0" fmla="*/ 0 w 1140987"/>
                  <a:gd name="connsiteY0" fmla="*/ 0 h 381520"/>
                  <a:gd name="connsiteX1" fmla="*/ 82747 w 1140987"/>
                  <a:gd name="connsiteY1" fmla="*/ 381520 h 381520"/>
                  <a:gd name="connsiteX2" fmla="*/ 244417 w 1140987"/>
                  <a:gd name="connsiteY2" fmla="*/ 374987 h 381520"/>
                  <a:gd name="connsiteX3" fmla="*/ 508475 w 1140987"/>
                  <a:gd name="connsiteY3" fmla="*/ 227840 h 381520"/>
                  <a:gd name="connsiteX4" fmla="*/ 610799 w 1140987"/>
                  <a:gd name="connsiteY4" fmla="*/ 170628 h 381520"/>
                  <a:gd name="connsiteX5" fmla="*/ 787426 w 1140987"/>
                  <a:gd name="connsiteY5" fmla="*/ 192671 h 381520"/>
                  <a:gd name="connsiteX6" fmla="*/ 962101 w 1140987"/>
                  <a:gd name="connsiteY6" fmla="*/ 315270 h 381520"/>
                  <a:gd name="connsiteX7" fmla="*/ 1140987 w 1140987"/>
                  <a:gd name="connsiteY7" fmla="*/ 370591 h 381520"/>
                  <a:gd name="connsiteX0" fmla="*/ 0 w 1136714"/>
                  <a:gd name="connsiteY0" fmla="*/ 0 h 533209"/>
                  <a:gd name="connsiteX1" fmla="*/ 78474 w 1136714"/>
                  <a:gd name="connsiteY1" fmla="*/ 533209 h 533209"/>
                  <a:gd name="connsiteX2" fmla="*/ 240144 w 1136714"/>
                  <a:gd name="connsiteY2" fmla="*/ 526676 h 533209"/>
                  <a:gd name="connsiteX3" fmla="*/ 504202 w 1136714"/>
                  <a:gd name="connsiteY3" fmla="*/ 379529 h 533209"/>
                  <a:gd name="connsiteX4" fmla="*/ 606526 w 1136714"/>
                  <a:gd name="connsiteY4" fmla="*/ 322317 h 533209"/>
                  <a:gd name="connsiteX5" fmla="*/ 783153 w 1136714"/>
                  <a:gd name="connsiteY5" fmla="*/ 344360 h 533209"/>
                  <a:gd name="connsiteX6" fmla="*/ 957828 w 1136714"/>
                  <a:gd name="connsiteY6" fmla="*/ 466959 h 533209"/>
                  <a:gd name="connsiteX7" fmla="*/ 1136714 w 1136714"/>
                  <a:gd name="connsiteY7" fmla="*/ 522280 h 533209"/>
                  <a:gd name="connsiteX0" fmla="*/ 0 w 1136714"/>
                  <a:gd name="connsiteY0" fmla="*/ 0 h 533209"/>
                  <a:gd name="connsiteX1" fmla="*/ 78474 w 1136714"/>
                  <a:gd name="connsiteY1" fmla="*/ 533209 h 533209"/>
                  <a:gd name="connsiteX2" fmla="*/ 240144 w 1136714"/>
                  <a:gd name="connsiteY2" fmla="*/ 526676 h 533209"/>
                  <a:gd name="connsiteX3" fmla="*/ 504202 w 1136714"/>
                  <a:gd name="connsiteY3" fmla="*/ 379529 h 533209"/>
                  <a:gd name="connsiteX4" fmla="*/ 604471 w 1136714"/>
                  <a:gd name="connsiteY4" fmla="*/ 306843 h 533209"/>
                  <a:gd name="connsiteX5" fmla="*/ 783153 w 1136714"/>
                  <a:gd name="connsiteY5" fmla="*/ 344360 h 533209"/>
                  <a:gd name="connsiteX6" fmla="*/ 957828 w 1136714"/>
                  <a:gd name="connsiteY6" fmla="*/ 466959 h 533209"/>
                  <a:gd name="connsiteX7" fmla="*/ 1136714 w 1136714"/>
                  <a:gd name="connsiteY7" fmla="*/ 522280 h 533209"/>
                  <a:gd name="connsiteX0" fmla="*/ 0 w 1136714"/>
                  <a:gd name="connsiteY0" fmla="*/ 0 h 533209"/>
                  <a:gd name="connsiteX1" fmla="*/ 78474 w 1136714"/>
                  <a:gd name="connsiteY1" fmla="*/ 533209 h 533209"/>
                  <a:gd name="connsiteX2" fmla="*/ 240144 w 1136714"/>
                  <a:gd name="connsiteY2" fmla="*/ 526676 h 533209"/>
                  <a:gd name="connsiteX3" fmla="*/ 504202 w 1136714"/>
                  <a:gd name="connsiteY3" fmla="*/ 379529 h 533209"/>
                  <a:gd name="connsiteX4" fmla="*/ 604471 w 1136714"/>
                  <a:gd name="connsiteY4" fmla="*/ 306843 h 533209"/>
                  <a:gd name="connsiteX5" fmla="*/ 774933 w 1136714"/>
                  <a:gd name="connsiteY5" fmla="*/ 342149 h 533209"/>
                  <a:gd name="connsiteX6" fmla="*/ 957828 w 1136714"/>
                  <a:gd name="connsiteY6" fmla="*/ 466959 h 533209"/>
                  <a:gd name="connsiteX7" fmla="*/ 1136714 w 1136714"/>
                  <a:gd name="connsiteY7" fmla="*/ 522280 h 533209"/>
                  <a:gd name="connsiteX0" fmla="*/ 0 w 1132604"/>
                  <a:gd name="connsiteY0" fmla="*/ 0 h 544386"/>
                  <a:gd name="connsiteX1" fmla="*/ 78474 w 1132604"/>
                  <a:gd name="connsiteY1" fmla="*/ 533209 h 544386"/>
                  <a:gd name="connsiteX2" fmla="*/ 240144 w 1132604"/>
                  <a:gd name="connsiteY2" fmla="*/ 526676 h 544386"/>
                  <a:gd name="connsiteX3" fmla="*/ 504202 w 1132604"/>
                  <a:gd name="connsiteY3" fmla="*/ 379529 h 544386"/>
                  <a:gd name="connsiteX4" fmla="*/ 604471 w 1132604"/>
                  <a:gd name="connsiteY4" fmla="*/ 306843 h 544386"/>
                  <a:gd name="connsiteX5" fmla="*/ 774933 w 1132604"/>
                  <a:gd name="connsiteY5" fmla="*/ 342149 h 544386"/>
                  <a:gd name="connsiteX6" fmla="*/ 957828 w 1132604"/>
                  <a:gd name="connsiteY6" fmla="*/ 466959 h 544386"/>
                  <a:gd name="connsiteX7" fmla="*/ 1132604 w 1132604"/>
                  <a:gd name="connsiteY7" fmla="*/ 544386 h 544386"/>
                  <a:gd name="connsiteX0" fmla="*/ 0 w 1132604"/>
                  <a:gd name="connsiteY0" fmla="*/ 0 h 544386"/>
                  <a:gd name="connsiteX1" fmla="*/ 78474 w 1132604"/>
                  <a:gd name="connsiteY1" fmla="*/ 533209 h 544386"/>
                  <a:gd name="connsiteX2" fmla="*/ 240144 w 1132604"/>
                  <a:gd name="connsiteY2" fmla="*/ 526676 h 544386"/>
                  <a:gd name="connsiteX3" fmla="*/ 506257 w 1132604"/>
                  <a:gd name="connsiteY3" fmla="*/ 372897 h 544386"/>
                  <a:gd name="connsiteX4" fmla="*/ 604471 w 1132604"/>
                  <a:gd name="connsiteY4" fmla="*/ 306843 h 544386"/>
                  <a:gd name="connsiteX5" fmla="*/ 774933 w 1132604"/>
                  <a:gd name="connsiteY5" fmla="*/ 342149 h 544386"/>
                  <a:gd name="connsiteX6" fmla="*/ 957828 w 1132604"/>
                  <a:gd name="connsiteY6" fmla="*/ 466959 h 544386"/>
                  <a:gd name="connsiteX7" fmla="*/ 1132604 w 1132604"/>
                  <a:gd name="connsiteY7" fmla="*/ 544386 h 544386"/>
                  <a:gd name="connsiteX0" fmla="*/ 0 w 1138768"/>
                  <a:gd name="connsiteY0" fmla="*/ 0 h 635017"/>
                  <a:gd name="connsiteX1" fmla="*/ 84638 w 1138768"/>
                  <a:gd name="connsiteY1" fmla="*/ 623840 h 635017"/>
                  <a:gd name="connsiteX2" fmla="*/ 246308 w 1138768"/>
                  <a:gd name="connsiteY2" fmla="*/ 617307 h 635017"/>
                  <a:gd name="connsiteX3" fmla="*/ 512421 w 1138768"/>
                  <a:gd name="connsiteY3" fmla="*/ 463528 h 635017"/>
                  <a:gd name="connsiteX4" fmla="*/ 610635 w 1138768"/>
                  <a:gd name="connsiteY4" fmla="*/ 397474 h 635017"/>
                  <a:gd name="connsiteX5" fmla="*/ 781097 w 1138768"/>
                  <a:gd name="connsiteY5" fmla="*/ 432780 h 635017"/>
                  <a:gd name="connsiteX6" fmla="*/ 963992 w 1138768"/>
                  <a:gd name="connsiteY6" fmla="*/ 557590 h 635017"/>
                  <a:gd name="connsiteX7" fmla="*/ 1138768 w 1138768"/>
                  <a:gd name="connsiteY7" fmla="*/ 635017 h 635017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6308 w 1138768"/>
                  <a:gd name="connsiteY2" fmla="*/ 617307 h 643735"/>
                  <a:gd name="connsiteX3" fmla="*/ 512421 w 1138768"/>
                  <a:gd name="connsiteY3" fmla="*/ 463528 h 643735"/>
                  <a:gd name="connsiteX4" fmla="*/ 610635 w 1138768"/>
                  <a:gd name="connsiteY4" fmla="*/ 397474 h 643735"/>
                  <a:gd name="connsiteX5" fmla="*/ 781097 w 1138768"/>
                  <a:gd name="connsiteY5" fmla="*/ 432780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12421 w 1138768"/>
                  <a:gd name="connsiteY3" fmla="*/ 463528 h 643735"/>
                  <a:gd name="connsiteX4" fmla="*/ 610635 w 1138768"/>
                  <a:gd name="connsiteY4" fmla="*/ 397474 h 643735"/>
                  <a:gd name="connsiteX5" fmla="*/ 781097 w 1138768"/>
                  <a:gd name="connsiteY5" fmla="*/ 432780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10245 h 643735"/>
                  <a:gd name="connsiteX4" fmla="*/ 610635 w 1138768"/>
                  <a:gd name="connsiteY4" fmla="*/ 397474 h 643735"/>
                  <a:gd name="connsiteX5" fmla="*/ 781097 w 1138768"/>
                  <a:gd name="connsiteY5" fmla="*/ 432780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10245 h 643735"/>
                  <a:gd name="connsiteX4" fmla="*/ 610635 w 1138768"/>
                  <a:gd name="connsiteY4" fmla="*/ 319599 h 643735"/>
                  <a:gd name="connsiteX5" fmla="*/ 781097 w 1138768"/>
                  <a:gd name="connsiteY5" fmla="*/ 432780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10245 h 643735"/>
                  <a:gd name="connsiteX4" fmla="*/ 610635 w 1138768"/>
                  <a:gd name="connsiteY4" fmla="*/ 319599 h 643735"/>
                  <a:gd name="connsiteX5" fmla="*/ 779192 w 1138768"/>
                  <a:gd name="connsiteY5" fmla="*/ 363103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10245 h 643735"/>
                  <a:gd name="connsiteX4" fmla="*/ 610635 w 1138768"/>
                  <a:gd name="connsiteY4" fmla="*/ 319599 h 643735"/>
                  <a:gd name="connsiteX5" fmla="*/ 779192 w 1138768"/>
                  <a:gd name="connsiteY5" fmla="*/ 363103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10245 h 643735"/>
                  <a:gd name="connsiteX4" fmla="*/ 610635 w 1138768"/>
                  <a:gd name="connsiteY4" fmla="*/ 319599 h 643735"/>
                  <a:gd name="connsiteX5" fmla="*/ 779192 w 1138768"/>
                  <a:gd name="connsiteY5" fmla="*/ 363103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19599 h 643735"/>
                  <a:gd name="connsiteX5" fmla="*/ 779192 w 1138768"/>
                  <a:gd name="connsiteY5" fmla="*/ 363103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51331 h 643735"/>
                  <a:gd name="connsiteX5" fmla="*/ 779192 w 1138768"/>
                  <a:gd name="connsiteY5" fmla="*/ 363103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51331 h 643735"/>
                  <a:gd name="connsiteX5" fmla="*/ 787619 w 1138768"/>
                  <a:gd name="connsiteY5" fmla="*/ 392568 h 643735"/>
                  <a:gd name="connsiteX6" fmla="*/ 963992 w 1138768"/>
                  <a:gd name="connsiteY6" fmla="*/ 557590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51331 h 643735"/>
                  <a:gd name="connsiteX5" fmla="*/ 787619 w 1138768"/>
                  <a:gd name="connsiteY5" fmla="*/ 392568 h 643735"/>
                  <a:gd name="connsiteX6" fmla="*/ 963992 w 1138768"/>
                  <a:gd name="connsiteY6" fmla="*/ 537192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51331 h 643735"/>
                  <a:gd name="connsiteX5" fmla="*/ 787619 w 1138768"/>
                  <a:gd name="connsiteY5" fmla="*/ 392568 h 643735"/>
                  <a:gd name="connsiteX6" fmla="*/ 963992 w 1138768"/>
                  <a:gd name="connsiteY6" fmla="*/ 537192 h 643735"/>
                  <a:gd name="connsiteX7" fmla="*/ 1138768 w 1138768"/>
                  <a:gd name="connsiteY7" fmla="*/ 635017 h 643735"/>
                  <a:gd name="connsiteX0" fmla="*/ 0 w 1138768"/>
                  <a:gd name="connsiteY0" fmla="*/ 0 h 643735"/>
                  <a:gd name="connsiteX1" fmla="*/ 84638 w 1138768"/>
                  <a:gd name="connsiteY1" fmla="*/ 643735 h 643735"/>
                  <a:gd name="connsiteX2" fmla="*/ 248363 w 1138768"/>
                  <a:gd name="connsiteY2" fmla="*/ 612885 h 643735"/>
                  <a:gd name="connsiteX3" fmla="*/ 508611 w 1138768"/>
                  <a:gd name="connsiteY3" fmla="*/ 428377 h 643735"/>
                  <a:gd name="connsiteX4" fmla="*/ 610635 w 1138768"/>
                  <a:gd name="connsiteY4" fmla="*/ 351331 h 643735"/>
                  <a:gd name="connsiteX5" fmla="*/ 787619 w 1138768"/>
                  <a:gd name="connsiteY5" fmla="*/ 392568 h 643735"/>
                  <a:gd name="connsiteX6" fmla="*/ 963992 w 1138768"/>
                  <a:gd name="connsiteY6" fmla="*/ 537192 h 643735"/>
                  <a:gd name="connsiteX7" fmla="*/ 1138768 w 1138768"/>
                  <a:gd name="connsiteY7" fmla="*/ 635017 h 64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8768" h="643735">
                    <a:moveTo>
                      <a:pt x="0" y="0"/>
                    </a:moveTo>
                    <a:lnTo>
                      <a:pt x="84638" y="643735"/>
                    </a:lnTo>
                    <a:lnTo>
                      <a:pt x="248363" y="612885"/>
                    </a:lnTo>
                    <a:lnTo>
                      <a:pt x="508611" y="428377"/>
                    </a:lnTo>
                    <a:lnTo>
                      <a:pt x="610635" y="351331"/>
                    </a:lnTo>
                    <a:lnTo>
                      <a:pt x="787619" y="392568"/>
                    </a:lnTo>
                    <a:cubicBezTo>
                      <a:pt x="966013" y="537368"/>
                      <a:pt x="787473" y="394615"/>
                      <a:pt x="963992" y="537192"/>
                    </a:cubicBezTo>
                    <a:lnTo>
                      <a:pt x="1138768" y="635017"/>
                    </a:lnTo>
                  </a:path>
                </a:pathLst>
              </a:custGeom>
              <a:noFill/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28" name="Group 149"/>
              <p:cNvGrpSpPr/>
              <p:nvPr/>
            </p:nvGrpSpPr>
            <p:grpSpPr>
              <a:xfrm>
                <a:off x="1028946" y="5738964"/>
                <a:ext cx="60565" cy="89095"/>
                <a:chOff x="2321282" y="2068581"/>
                <a:chExt cx="55997" cy="82702"/>
              </a:xfrm>
            </p:grpSpPr>
            <p:cxnSp>
              <p:nvCxnSpPr>
                <p:cNvPr id="209" name="Straight Connector 208"/>
                <p:cNvCxnSpPr/>
                <p:nvPr/>
              </p:nvCxnSpPr>
              <p:spPr>
                <a:xfrm>
                  <a:off x="2345089" y="2068581"/>
                  <a:ext cx="0" cy="827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10" name="Straight Connector 209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29" name="Group 161"/>
              <p:cNvGrpSpPr/>
              <p:nvPr/>
            </p:nvGrpSpPr>
            <p:grpSpPr>
              <a:xfrm flipV="1">
                <a:off x="1375620" y="5845217"/>
                <a:ext cx="60565" cy="148491"/>
                <a:chOff x="2321282" y="2073887"/>
                <a:chExt cx="55997" cy="105350"/>
              </a:xfrm>
            </p:grpSpPr>
            <p:cxnSp>
              <p:nvCxnSpPr>
                <p:cNvPr id="207" name="Straight Connector 206"/>
                <p:cNvCxnSpPr/>
                <p:nvPr/>
              </p:nvCxnSpPr>
              <p:spPr>
                <a:xfrm>
                  <a:off x="2349279" y="2073888"/>
                  <a:ext cx="0" cy="10534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08" name="Straight Connector 207"/>
                <p:cNvCxnSpPr/>
                <p:nvPr/>
              </p:nvCxnSpPr>
              <p:spPr>
                <a:xfrm>
                  <a:off x="2321282" y="20738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0" name="Group 141"/>
              <p:cNvGrpSpPr/>
              <p:nvPr/>
            </p:nvGrpSpPr>
            <p:grpSpPr>
              <a:xfrm>
                <a:off x="2170494" y="5164699"/>
                <a:ext cx="60565" cy="111368"/>
                <a:chOff x="2321282" y="2068587"/>
                <a:chExt cx="55997" cy="149503"/>
              </a:xfrm>
            </p:grpSpPr>
            <p:cxnSp>
              <p:nvCxnSpPr>
                <p:cNvPr id="205" name="Straight Connector 204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06" name="Straight Connector 205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1" name="Group 149"/>
              <p:cNvGrpSpPr/>
              <p:nvPr/>
            </p:nvGrpSpPr>
            <p:grpSpPr>
              <a:xfrm>
                <a:off x="1952193" y="5292438"/>
                <a:ext cx="60565" cy="111368"/>
                <a:chOff x="2321282" y="2068587"/>
                <a:chExt cx="55997" cy="37216"/>
              </a:xfrm>
            </p:grpSpPr>
            <p:cxnSp>
              <p:nvCxnSpPr>
                <p:cNvPr id="203" name="Straight Connector 202"/>
                <p:cNvCxnSpPr/>
                <p:nvPr/>
              </p:nvCxnSpPr>
              <p:spPr>
                <a:xfrm>
                  <a:off x="2349279" y="2068587"/>
                  <a:ext cx="0" cy="3721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04" name="Straight Connector 203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2" name="Group 141"/>
              <p:cNvGrpSpPr/>
              <p:nvPr/>
            </p:nvGrpSpPr>
            <p:grpSpPr>
              <a:xfrm>
                <a:off x="2542174" y="5086733"/>
                <a:ext cx="60565" cy="89095"/>
                <a:chOff x="2321282" y="2068587"/>
                <a:chExt cx="55997" cy="149503"/>
              </a:xfrm>
            </p:grpSpPr>
            <p:cxnSp>
              <p:nvCxnSpPr>
                <p:cNvPr id="201" name="Straight Connector 200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02" name="Straight Connector 20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3" name="Group 141"/>
              <p:cNvGrpSpPr/>
              <p:nvPr/>
            </p:nvGrpSpPr>
            <p:grpSpPr>
              <a:xfrm flipV="1">
                <a:off x="2936476" y="5609700"/>
                <a:ext cx="60565" cy="111368"/>
                <a:chOff x="2321282" y="2068587"/>
                <a:chExt cx="55997" cy="149503"/>
              </a:xfrm>
            </p:grpSpPr>
            <p:cxnSp>
              <p:nvCxnSpPr>
                <p:cNvPr id="199" name="Straight Connector 198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00" name="Straight Connector 199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34" name="Group 141"/>
              <p:cNvGrpSpPr/>
              <p:nvPr/>
            </p:nvGrpSpPr>
            <p:grpSpPr>
              <a:xfrm flipV="1">
                <a:off x="3314119" y="5735177"/>
                <a:ext cx="60565" cy="111368"/>
                <a:chOff x="2321282" y="2068587"/>
                <a:chExt cx="55997" cy="149503"/>
              </a:xfrm>
            </p:grpSpPr>
            <p:cxnSp>
              <p:nvCxnSpPr>
                <p:cNvPr id="197" name="Straight Connector 196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98" name="Straight Connector 197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35" name="Isosceles Triangle 134"/>
              <p:cNvSpPr/>
              <p:nvPr/>
            </p:nvSpPr>
            <p:spPr>
              <a:xfrm flipH="1" flipV="1">
                <a:off x="1019668" y="5761691"/>
                <a:ext cx="79119" cy="74988"/>
              </a:xfrm>
              <a:prstGeom prst="triangl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6" name="Isosceles Triangle 135"/>
              <p:cNvSpPr/>
              <p:nvPr/>
            </p:nvSpPr>
            <p:spPr>
              <a:xfrm flipH="1" flipV="1">
                <a:off x="1366342" y="5704852"/>
                <a:ext cx="79119" cy="74988"/>
              </a:xfrm>
              <a:prstGeom prst="triangl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7" name="Isosceles Triangle 136"/>
              <p:cNvSpPr/>
              <p:nvPr/>
            </p:nvSpPr>
            <p:spPr>
              <a:xfrm flipH="1" flipV="1">
                <a:off x="2161215" y="5209180"/>
                <a:ext cx="79119" cy="74988"/>
              </a:xfrm>
              <a:prstGeom prst="triangl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8" name="Isosceles Triangle 137"/>
              <p:cNvSpPr/>
              <p:nvPr/>
            </p:nvSpPr>
            <p:spPr>
              <a:xfrm flipH="1" flipV="1">
                <a:off x="1942914" y="5354306"/>
                <a:ext cx="79119" cy="74988"/>
              </a:xfrm>
              <a:prstGeom prst="triangl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9" name="Isosceles Triangle 138"/>
              <p:cNvSpPr/>
              <p:nvPr/>
            </p:nvSpPr>
            <p:spPr>
              <a:xfrm flipH="1" flipV="1">
                <a:off x="2927198" y="5552535"/>
                <a:ext cx="79119" cy="74988"/>
              </a:xfrm>
              <a:prstGeom prst="triangl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40" name="Group 139"/>
              <p:cNvGrpSpPr/>
              <p:nvPr/>
            </p:nvGrpSpPr>
            <p:grpSpPr>
              <a:xfrm>
                <a:off x="3304841" y="5676964"/>
                <a:ext cx="79119" cy="141364"/>
                <a:chOff x="3775165" y="1456272"/>
                <a:chExt cx="36360" cy="68544"/>
              </a:xfrm>
            </p:grpSpPr>
            <p:grpSp>
              <p:nvGrpSpPr>
                <p:cNvPr id="193" name="Group 141"/>
                <p:cNvGrpSpPr/>
                <p:nvPr/>
              </p:nvGrpSpPr>
              <p:grpSpPr>
                <a:xfrm>
                  <a:off x="3779429" y="1456272"/>
                  <a:ext cx="27833" cy="54000"/>
                  <a:chOff x="2321282" y="2068587"/>
                  <a:chExt cx="55997" cy="149503"/>
                </a:xfrm>
                <a:solidFill>
                  <a:srgbClr val="C0504D">
                    <a:lumMod val="20000"/>
                    <a:lumOff val="80000"/>
                  </a:srgbClr>
                </a:solidFill>
              </p:grpSpPr>
              <p:cxnSp>
                <p:nvCxnSpPr>
                  <p:cNvPr id="195" name="Straight Connector 194"/>
                  <p:cNvCxnSpPr/>
                  <p:nvPr/>
                </p:nvCxnSpPr>
                <p:spPr>
                  <a:xfrm>
                    <a:off x="2349280" y="2068587"/>
                    <a:ext cx="0" cy="149503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6" name="Straight Connector 195"/>
                  <p:cNvCxnSpPr/>
                  <p:nvPr/>
                </p:nvCxnSpPr>
                <p:spPr>
                  <a:xfrm>
                    <a:off x="2321282" y="2068587"/>
                    <a:ext cx="55997" cy="0"/>
                  </a:xfrm>
                  <a:prstGeom prst="line">
                    <a:avLst/>
                  </a:prstGeom>
                  <a:grpFill/>
                  <a:ln w="3175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94" name="Isosceles Triangle 193"/>
                <p:cNvSpPr/>
                <p:nvPr/>
              </p:nvSpPr>
              <p:spPr>
                <a:xfrm flipH="1" flipV="1">
                  <a:off x="3775165" y="1488456"/>
                  <a:ext cx="36360" cy="36360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41" name="Freeform 140"/>
              <p:cNvSpPr/>
              <p:nvPr/>
            </p:nvSpPr>
            <p:spPr>
              <a:xfrm>
                <a:off x="875362" y="4607416"/>
                <a:ext cx="2482654" cy="1124278"/>
              </a:xfrm>
              <a:custGeom>
                <a:avLst/>
                <a:gdLst>
                  <a:gd name="connsiteX0" fmla="*/ 0 w 916598"/>
                  <a:gd name="connsiteY0" fmla="*/ 0 h 397852"/>
                  <a:gd name="connsiteX1" fmla="*/ 134082 w 916598"/>
                  <a:gd name="connsiteY1" fmla="*/ 378069 h 397852"/>
                  <a:gd name="connsiteX2" fmla="*/ 265967 w 916598"/>
                  <a:gd name="connsiteY2" fmla="*/ 397852 h 397852"/>
                  <a:gd name="connsiteX3" fmla="*/ 459398 w 916598"/>
                  <a:gd name="connsiteY3" fmla="*/ 171450 h 397852"/>
                  <a:gd name="connsiteX4" fmla="*/ 525340 w 916598"/>
                  <a:gd name="connsiteY4" fmla="*/ 131885 h 397852"/>
                  <a:gd name="connsiteX5" fmla="*/ 659423 w 916598"/>
                  <a:gd name="connsiteY5" fmla="*/ 226402 h 397852"/>
                  <a:gd name="connsiteX6" fmla="*/ 793505 w 916598"/>
                  <a:gd name="connsiteY6" fmla="*/ 353890 h 397852"/>
                  <a:gd name="connsiteX7" fmla="*/ 916598 w 916598"/>
                  <a:gd name="connsiteY7" fmla="*/ 397852 h 397852"/>
                  <a:gd name="connsiteX0" fmla="*/ 0 w 916598"/>
                  <a:gd name="connsiteY0" fmla="*/ 0 h 397852"/>
                  <a:gd name="connsiteX1" fmla="*/ 89216 w 916598"/>
                  <a:gd name="connsiteY1" fmla="*/ 373797 h 397852"/>
                  <a:gd name="connsiteX2" fmla="*/ 265967 w 916598"/>
                  <a:gd name="connsiteY2" fmla="*/ 397852 h 397852"/>
                  <a:gd name="connsiteX3" fmla="*/ 459398 w 916598"/>
                  <a:gd name="connsiteY3" fmla="*/ 171450 h 397852"/>
                  <a:gd name="connsiteX4" fmla="*/ 525340 w 916598"/>
                  <a:gd name="connsiteY4" fmla="*/ 131885 h 397852"/>
                  <a:gd name="connsiteX5" fmla="*/ 659423 w 916598"/>
                  <a:gd name="connsiteY5" fmla="*/ 226402 h 397852"/>
                  <a:gd name="connsiteX6" fmla="*/ 793505 w 916598"/>
                  <a:gd name="connsiteY6" fmla="*/ 353890 h 397852"/>
                  <a:gd name="connsiteX7" fmla="*/ 916598 w 916598"/>
                  <a:gd name="connsiteY7" fmla="*/ 397852 h 397852"/>
                  <a:gd name="connsiteX0" fmla="*/ 0 w 916598"/>
                  <a:gd name="connsiteY0" fmla="*/ 0 h 402125"/>
                  <a:gd name="connsiteX1" fmla="*/ 89216 w 916598"/>
                  <a:gd name="connsiteY1" fmla="*/ 373797 h 402125"/>
                  <a:gd name="connsiteX2" fmla="*/ 251011 w 916598"/>
                  <a:gd name="connsiteY2" fmla="*/ 402125 h 402125"/>
                  <a:gd name="connsiteX3" fmla="*/ 459398 w 916598"/>
                  <a:gd name="connsiteY3" fmla="*/ 171450 h 402125"/>
                  <a:gd name="connsiteX4" fmla="*/ 525340 w 916598"/>
                  <a:gd name="connsiteY4" fmla="*/ 131885 h 402125"/>
                  <a:gd name="connsiteX5" fmla="*/ 659423 w 916598"/>
                  <a:gd name="connsiteY5" fmla="*/ 226402 h 402125"/>
                  <a:gd name="connsiteX6" fmla="*/ 793505 w 916598"/>
                  <a:gd name="connsiteY6" fmla="*/ 353890 h 402125"/>
                  <a:gd name="connsiteX7" fmla="*/ 916598 w 916598"/>
                  <a:gd name="connsiteY7" fmla="*/ 397852 h 402125"/>
                  <a:gd name="connsiteX0" fmla="*/ 0 w 1140925"/>
                  <a:gd name="connsiteY0" fmla="*/ 0 h 402125"/>
                  <a:gd name="connsiteX1" fmla="*/ 89216 w 1140925"/>
                  <a:gd name="connsiteY1" fmla="*/ 373797 h 402125"/>
                  <a:gd name="connsiteX2" fmla="*/ 251011 w 1140925"/>
                  <a:gd name="connsiteY2" fmla="*/ 402125 h 402125"/>
                  <a:gd name="connsiteX3" fmla="*/ 459398 w 1140925"/>
                  <a:gd name="connsiteY3" fmla="*/ 171450 h 402125"/>
                  <a:gd name="connsiteX4" fmla="*/ 525340 w 1140925"/>
                  <a:gd name="connsiteY4" fmla="*/ 131885 h 402125"/>
                  <a:gd name="connsiteX5" fmla="*/ 659423 w 1140925"/>
                  <a:gd name="connsiteY5" fmla="*/ 226402 h 402125"/>
                  <a:gd name="connsiteX6" fmla="*/ 793505 w 1140925"/>
                  <a:gd name="connsiteY6" fmla="*/ 353890 h 402125"/>
                  <a:gd name="connsiteX7" fmla="*/ 1140925 w 1140925"/>
                  <a:gd name="connsiteY7" fmla="*/ 399989 h 402125"/>
                  <a:gd name="connsiteX0" fmla="*/ 0 w 1140925"/>
                  <a:gd name="connsiteY0" fmla="*/ 0 h 402125"/>
                  <a:gd name="connsiteX1" fmla="*/ 89216 w 1140925"/>
                  <a:gd name="connsiteY1" fmla="*/ 373797 h 402125"/>
                  <a:gd name="connsiteX2" fmla="*/ 251011 w 1140925"/>
                  <a:gd name="connsiteY2" fmla="*/ 402125 h 402125"/>
                  <a:gd name="connsiteX3" fmla="*/ 459398 w 1140925"/>
                  <a:gd name="connsiteY3" fmla="*/ 171450 h 402125"/>
                  <a:gd name="connsiteX4" fmla="*/ 525340 w 1140925"/>
                  <a:gd name="connsiteY4" fmla="*/ 131885 h 402125"/>
                  <a:gd name="connsiteX5" fmla="*/ 659423 w 1140925"/>
                  <a:gd name="connsiteY5" fmla="*/ 226402 h 402125"/>
                  <a:gd name="connsiteX6" fmla="*/ 966558 w 1140925"/>
                  <a:gd name="connsiteY6" fmla="*/ 351754 h 402125"/>
                  <a:gd name="connsiteX7" fmla="*/ 1140925 w 1140925"/>
                  <a:gd name="connsiteY7" fmla="*/ 399989 h 402125"/>
                  <a:gd name="connsiteX0" fmla="*/ 0 w 1140925"/>
                  <a:gd name="connsiteY0" fmla="*/ 0 h 402125"/>
                  <a:gd name="connsiteX1" fmla="*/ 89216 w 1140925"/>
                  <a:gd name="connsiteY1" fmla="*/ 373797 h 402125"/>
                  <a:gd name="connsiteX2" fmla="*/ 251011 w 1140925"/>
                  <a:gd name="connsiteY2" fmla="*/ 402125 h 402125"/>
                  <a:gd name="connsiteX3" fmla="*/ 459398 w 1140925"/>
                  <a:gd name="connsiteY3" fmla="*/ 171450 h 402125"/>
                  <a:gd name="connsiteX4" fmla="*/ 525340 w 1140925"/>
                  <a:gd name="connsiteY4" fmla="*/ 131885 h 402125"/>
                  <a:gd name="connsiteX5" fmla="*/ 776928 w 1140925"/>
                  <a:gd name="connsiteY5" fmla="*/ 217856 h 402125"/>
                  <a:gd name="connsiteX6" fmla="*/ 966558 w 1140925"/>
                  <a:gd name="connsiteY6" fmla="*/ 351754 h 402125"/>
                  <a:gd name="connsiteX7" fmla="*/ 1140925 w 1140925"/>
                  <a:gd name="connsiteY7" fmla="*/ 399989 h 402125"/>
                  <a:gd name="connsiteX0" fmla="*/ 0 w 1140925"/>
                  <a:gd name="connsiteY0" fmla="*/ 0 h 402125"/>
                  <a:gd name="connsiteX1" fmla="*/ 89216 w 1140925"/>
                  <a:gd name="connsiteY1" fmla="*/ 373797 h 402125"/>
                  <a:gd name="connsiteX2" fmla="*/ 251011 w 1140925"/>
                  <a:gd name="connsiteY2" fmla="*/ 402125 h 402125"/>
                  <a:gd name="connsiteX3" fmla="*/ 459398 w 1140925"/>
                  <a:gd name="connsiteY3" fmla="*/ 171450 h 402125"/>
                  <a:gd name="connsiteX4" fmla="*/ 608662 w 1140925"/>
                  <a:gd name="connsiteY4" fmla="*/ 134022 h 402125"/>
                  <a:gd name="connsiteX5" fmla="*/ 776928 w 1140925"/>
                  <a:gd name="connsiteY5" fmla="*/ 217856 h 402125"/>
                  <a:gd name="connsiteX6" fmla="*/ 966558 w 1140925"/>
                  <a:gd name="connsiteY6" fmla="*/ 351754 h 402125"/>
                  <a:gd name="connsiteX7" fmla="*/ 1140925 w 1140925"/>
                  <a:gd name="connsiteY7" fmla="*/ 399989 h 402125"/>
                  <a:gd name="connsiteX0" fmla="*/ 0 w 1140925"/>
                  <a:gd name="connsiteY0" fmla="*/ 0 h 402125"/>
                  <a:gd name="connsiteX1" fmla="*/ 89216 w 1140925"/>
                  <a:gd name="connsiteY1" fmla="*/ 373797 h 402125"/>
                  <a:gd name="connsiteX2" fmla="*/ 251011 w 1140925"/>
                  <a:gd name="connsiteY2" fmla="*/ 402125 h 402125"/>
                  <a:gd name="connsiteX3" fmla="*/ 506400 w 1140925"/>
                  <a:gd name="connsiteY3" fmla="*/ 169314 h 402125"/>
                  <a:gd name="connsiteX4" fmla="*/ 608662 w 1140925"/>
                  <a:gd name="connsiteY4" fmla="*/ 134022 h 402125"/>
                  <a:gd name="connsiteX5" fmla="*/ 776928 w 1140925"/>
                  <a:gd name="connsiteY5" fmla="*/ 217856 h 402125"/>
                  <a:gd name="connsiteX6" fmla="*/ 966558 w 1140925"/>
                  <a:gd name="connsiteY6" fmla="*/ 351754 h 402125"/>
                  <a:gd name="connsiteX7" fmla="*/ 1140925 w 1140925"/>
                  <a:gd name="connsiteY7" fmla="*/ 399989 h 40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0925" h="402125">
                    <a:moveTo>
                      <a:pt x="0" y="0"/>
                    </a:moveTo>
                    <a:lnTo>
                      <a:pt x="89216" y="373797"/>
                    </a:lnTo>
                    <a:lnTo>
                      <a:pt x="251011" y="402125"/>
                    </a:lnTo>
                    <a:lnTo>
                      <a:pt x="506400" y="169314"/>
                    </a:lnTo>
                    <a:lnTo>
                      <a:pt x="608662" y="134022"/>
                    </a:lnTo>
                    <a:lnTo>
                      <a:pt x="776928" y="217856"/>
                    </a:lnTo>
                    <a:lnTo>
                      <a:pt x="966558" y="351754"/>
                    </a:lnTo>
                    <a:lnTo>
                      <a:pt x="1140925" y="399989"/>
                    </a:lnTo>
                  </a:path>
                </a:pathLst>
              </a:custGeom>
              <a:noFill/>
              <a:ln w="3175" cap="flat" cmpd="sng" algn="ctr">
                <a:solidFill>
                  <a:srgbClr val="1F497D">
                    <a:lumMod val="60000"/>
                    <a:lumOff val="4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2" name="Group 149"/>
              <p:cNvGrpSpPr/>
              <p:nvPr/>
            </p:nvGrpSpPr>
            <p:grpSpPr>
              <a:xfrm>
                <a:off x="1033063" y="5550110"/>
                <a:ext cx="60565" cy="111368"/>
                <a:chOff x="2321282" y="2068581"/>
                <a:chExt cx="55997" cy="82702"/>
              </a:xfrm>
            </p:grpSpPr>
            <p:cxnSp>
              <p:nvCxnSpPr>
                <p:cNvPr id="191" name="Straight Connector 190"/>
                <p:cNvCxnSpPr/>
                <p:nvPr/>
              </p:nvCxnSpPr>
              <p:spPr>
                <a:xfrm>
                  <a:off x="2345089" y="2068581"/>
                  <a:ext cx="0" cy="827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92" name="Straight Connector 19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43" name="Group 161"/>
              <p:cNvGrpSpPr/>
              <p:nvPr/>
            </p:nvGrpSpPr>
            <p:grpSpPr>
              <a:xfrm>
                <a:off x="1379737" y="5568572"/>
                <a:ext cx="60565" cy="89095"/>
                <a:chOff x="2321282" y="2073887"/>
                <a:chExt cx="55997" cy="105350"/>
              </a:xfrm>
            </p:grpSpPr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2349279" y="2073888"/>
                  <a:ext cx="0" cy="10534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90" name="Straight Connector 189"/>
                <p:cNvCxnSpPr/>
                <p:nvPr/>
              </p:nvCxnSpPr>
              <p:spPr>
                <a:xfrm>
                  <a:off x="2321282" y="20738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44" name="Group 141"/>
              <p:cNvGrpSpPr/>
              <p:nvPr/>
            </p:nvGrpSpPr>
            <p:grpSpPr>
              <a:xfrm>
                <a:off x="2170494" y="4784681"/>
                <a:ext cx="60565" cy="148491"/>
                <a:chOff x="2321282" y="2068587"/>
                <a:chExt cx="55997" cy="149503"/>
              </a:xfrm>
            </p:grpSpPr>
            <p:cxnSp>
              <p:nvCxnSpPr>
                <p:cNvPr id="187" name="Straight Connector 186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88" name="Straight Connector 187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45" name="Group 149"/>
              <p:cNvGrpSpPr/>
              <p:nvPr/>
            </p:nvGrpSpPr>
            <p:grpSpPr>
              <a:xfrm>
                <a:off x="1952193" y="4911455"/>
                <a:ext cx="60565" cy="148491"/>
                <a:chOff x="2321282" y="2068587"/>
                <a:chExt cx="55997" cy="37216"/>
              </a:xfrm>
            </p:grpSpPr>
            <p:cxnSp>
              <p:nvCxnSpPr>
                <p:cNvPr id="185" name="Straight Connector 184"/>
                <p:cNvCxnSpPr/>
                <p:nvPr/>
              </p:nvCxnSpPr>
              <p:spPr>
                <a:xfrm>
                  <a:off x="2349279" y="2068587"/>
                  <a:ext cx="0" cy="3721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86" name="Straight Connector 185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46" name="Group 141"/>
              <p:cNvGrpSpPr/>
              <p:nvPr/>
            </p:nvGrpSpPr>
            <p:grpSpPr>
              <a:xfrm>
                <a:off x="2542174" y="5254903"/>
                <a:ext cx="60565" cy="89095"/>
                <a:chOff x="2321282" y="2068587"/>
                <a:chExt cx="55997" cy="149503"/>
              </a:xfrm>
            </p:grpSpPr>
            <p:cxnSp>
              <p:nvCxnSpPr>
                <p:cNvPr id="183" name="Straight Connector 182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84" name="Straight Connector 183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47" name="Group 141"/>
              <p:cNvGrpSpPr/>
              <p:nvPr/>
            </p:nvGrpSpPr>
            <p:grpSpPr>
              <a:xfrm>
                <a:off x="2936476" y="5474016"/>
                <a:ext cx="60565" cy="111368"/>
                <a:chOff x="2321282" y="2068587"/>
                <a:chExt cx="55997" cy="149503"/>
              </a:xfrm>
            </p:grpSpPr>
            <p:cxnSp>
              <p:nvCxnSpPr>
                <p:cNvPr id="181" name="Straight Connector 180"/>
                <p:cNvCxnSpPr/>
                <p:nvPr/>
              </p:nvCxnSpPr>
              <p:spPr>
                <a:xfrm>
                  <a:off x="2349280" y="2068587"/>
                  <a:ext cx="0" cy="14950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82" name="Straight Connector 181"/>
                <p:cNvCxnSpPr/>
                <p:nvPr/>
              </p:nvCxnSpPr>
              <p:spPr>
                <a:xfrm>
                  <a:off x="2321282" y="2068587"/>
                  <a:ext cx="5599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48" name="Isosceles Triangle 147"/>
              <p:cNvSpPr/>
              <p:nvPr/>
            </p:nvSpPr>
            <p:spPr>
              <a:xfrm>
                <a:off x="831992" y="4545208"/>
                <a:ext cx="79119" cy="74988"/>
              </a:xfrm>
              <a:prstGeom prst="triangle">
                <a:avLst/>
              </a:prstGeom>
              <a:solidFill>
                <a:srgbClr val="1F497D">
                  <a:lumMod val="60000"/>
                  <a:lumOff val="40000"/>
                </a:srgbClr>
              </a:soli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1023785" y="5604569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1370459" y="5686748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2161215" y="4933253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1942914" y="5031607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2927198" y="5535857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3304841" y="5690322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6200000">
                <a:off x="-547685" y="5172457"/>
                <a:ext cx="1441420" cy="2482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von Frey threshold (g)</a:t>
                </a:r>
              </a:p>
            </p:txBody>
          </p:sp>
          <p:cxnSp>
            <p:nvCxnSpPr>
              <p:cNvPr id="156" name="Straight Connector 155"/>
              <p:cNvCxnSpPr/>
              <p:nvPr/>
            </p:nvCxnSpPr>
            <p:spPr>
              <a:xfrm rot="16200000">
                <a:off x="1763705" y="6162735"/>
                <a:ext cx="56241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157" name="Isosceles Triangle 156"/>
              <p:cNvSpPr/>
              <p:nvPr/>
            </p:nvSpPr>
            <p:spPr>
              <a:xfrm flipH="1" flipV="1">
                <a:off x="2532896" y="5280941"/>
                <a:ext cx="79119" cy="74988"/>
              </a:xfrm>
              <a:prstGeom prst="triangl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58" name="Group 169"/>
              <p:cNvGrpSpPr/>
              <p:nvPr/>
            </p:nvGrpSpPr>
            <p:grpSpPr>
              <a:xfrm>
                <a:off x="839092" y="4548966"/>
                <a:ext cx="64919" cy="133642"/>
                <a:chOff x="1870396" y="2068587"/>
                <a:chExt cx="60026" cy="151245"/>
              </a:xfrm>
            </p:grpSpPr>
            <p:cxnSp>
              <p:nvCxnSpPr>
                <p:cNvPr id="178" name="Straight Connector 177"/>
                <p:cNvCxnSpPr/>
                <p:nvPr/>
              </p:nvCxnSpPr>
              <p:spPr>
                <a:xfrm>
                  <a:off x="1902417" y="2068587"/>
                  <a:ext cx="0" cy="14950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79" name="Straight Connector 178"/>
                <p:cNvCxnSpPr/>
                <p:nvPr/>
              </p:nvCxnSpPr>
              <p:spPr>
                <a:xfrm>
                  <a:off x="1874422" y="2068587"/>
                  <a:ext cx="5600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180" name="Straight Connector 179"/>
                <p:cNvCxnSpPr/>
                <p:nvPr/>
              </p:nvCxnSpPr>
              <p:spPr>
                <a:xfrm>
                  <a:off x="1870396" y="2219832"/>
                  <a:ext cx="55998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59" name="Oval 158"/>
              <p:cNvSpPr/>
              <p:nvPr/>
            </p:nvSpPr>
            <p:spPr>
              <a:xfrm>
                <a:off x="831992" y="4580858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2532896" y="5179028"/>
                <a:ext cx="79119" cy="74988"/>
              </a:xfrm>
              <a:prstGeom prst="ellipse">
                <a:avLst/>
              </a:prstGeom>
              <a:gradFill flip="none" rotWithShape="1">
                <a:gsLst>
                  <a:gs pos="0">
                    <a:srgbClr val="1F497D">
                      <a:lumMod val="60000"/>
                      <a:lumOff val="40000"/>
                      <a:tint val="66000"/>
                      <a:satMod val="160000"/>
                    </a:srgbClr>
                  </a:gs>
                  <a:gs pos="50000">
                    <a:srgbClr val="1F497D">
                      <a:lumMod val="60000"/>
                      <a:lumOff val="40000"/>
                      <a:tint val="44500"/>
                      <a:satMod val="160000"/>
                    </a:srgbClr>
                  </a:gs>
                  <a:gs pos="100000">
                    <a:srgbClr val="1F497D">
                      <a:lumMod val="60000"/>
                      <a:lumOff val="40000"/>
                      <a:tint val="23500"/>
                      <a:satMod val="16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61" name="Group 160"/>
              <p:cNvGrpSpPr/>
              <p:nvPr/>
            </p:nvGrpSpPr>
            <p:grpSpPr>
              <a:xfrm>
                <a:off x="2675089" y="4180773"/>
                <a:ext cx="938968" cy="1184968"/>
                <a:chOff x="6138600" y="2754623"/>
                <a:chExt cx="431511" cy="574564"/>
              </a:xfrm>
            </p:grpSpPr>
            <p:sp>
              <p:nvSpPr>
                <p:cNvPr id="169" name="TextBox 168"/>
                <p:cNvSpPr txBox="1"/>
                <p:nvPr/>
              </p:nvSpPr>
              <p:spPr>
                <a:xfrm>
                  <a:off x="6138600" y="2754623"/>
                  <a:ext cx="431511" cy="1268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Dose (mg/kg):</a:t>
                  </a:r>
                </a:p>
              </p:txBody>
            </p:sp>
            <p:sp>
              <p:nvSpPr>
                <p:cNvPr id="170" name="TextBox 169"/>
                <p:cNvSpPr txBox="1"/>
                <p:nvPr/>
              </p:nvSpPr>
              <p:spPr>
                <a:xfrm>
                  <a:off x="6323478" y="2892842"/>
                  <a:ext cx="112003" cy="1268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6323478" y="2996006"/>
                  <a:ext cx="174926" cy="1268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172" name="TextBox 171"/>
                <p:cNvSpPr txBox="1"/>
                <p:nvPr/>
              </p:nvSpPr>
              <p:spPr>
                <a:xfrm>
                  <a:off x="6323478" y="3099170"/>
                  <a:ext cx="174926" cy="1268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200</a:t>
                  </a:r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6323478" y="3202338"/>
                  <a:ext cx="174926" cy="1268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300</a:t>
                  </a:r>
                </a:p>
              </p:txBody>
            </p:sp>
            <p:sp>
              <p:nvSpPr>
                <p:cNvPr id="174" name="Oval 173"/>
                <p:cNvSpPr/>
                <p:nvPr/>
              </p:nvSpPr>
              <p:spPr>
                <a:xfrm>
                  <a:off x="6265515" y="2929274"/>
                  <a:ext cx="45720" cy="45720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6265515" y="3033255"/>
                  <a:ext cx="45720" cy="45720"/>
                </a:xfrm>
                <a:prstGeom prst="diamond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" name="Isosceles Triangle 175"/>
                <p:cNvSpPr/>
                <p:nvPr/>
              </p:nvSpPr>
              <p:spPr>
                <a:xfrm flipV="1">
                  <a:off x="6265515" y="3137236"/>
                  <a:ext cx="45720" cy="45720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Oval 176"/>
                <p:cNvSpPr/>
                <p:nvPr/>
              </p:nvSpPr>
              <p:spPr>
                <a:xfrm>
                  <a:off x="6265515" y="3241217"/>
                  <a:ext cx="45720" cy="457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1F497D">
                        <a:lumMod val="60000"/>
                        <a:lumOff val="40000"/>
                        <a:tint val="66000"/>
                        <a:satMod val="160000"/>
                      </a:srgbClr>
                    </a:gs>
                    <a:gs pos="50000">
                      <a:srgbClr val="1F497D">
                        <a:lumMod val="60000"/>
                        <a:lumOff val="40000"/>
                        <a:tint val="44500"/>
                        <a:satMod val="160000"/>
                      </a:srgbClr>
                    </a:gs>
                    <a:gs pos="100000">
                      <a:srgbClr val="1F497D">
                        <a:lumMod val="60000"/>
                        <a:lumOff val="40000"/>
                        <a:tint val="23500"/>
                        <a:satMod val="16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2" name="TextBox 161"/>
              <p:cNvSpPr txBox="1"/>
              <p:nvPr/>
            </p:nvSpPr>
            <p:spPr>
              <a:xfrm>
                <a:off x="1860951" y="4709532"/>
                <a:ext cx="248282" cy="277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*</a:t>
                </a:r>
              </a:p>
            </p:txBody>
          </p:sp>
          <p:sp>
            <p:nvSpPr>
              <p:cNvPr id="163" name="TextBox 162"/>
              <p:cNvSpPr txBox="1"/>
              <p:nvPr/>
            </p:nvSpPr>
            <p:spPr>
              <a:xfrm>
                <a:off x="2082964" y="4578507"/>
                <a:ext cx="248282" cy="277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*</a:t>
                </a:r>
              </a:p>
            </p:txBody>
          </p:sp>
          <p:sp>
            <p:nvSpPr>
              <p:cNvPr id="164" name="TextBox 163"/>
              <p:cNvSpPr txBox="1"/>
              <p:nvPr/>
            </p:nvSpPr>
            <p:spPr>
              <a:xfrm>
                <a:off x="2079472" y="4974717"/>
                <a:ext cx="248282" cy="277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*</a:t>
                </a:r>
              </a:p>
            </p:txBody>
          </p:sp>
          <p:sp>
            <p:nvSpPr>
              <p:cNvPr id="165" name="TextBox 164"/>
              <p:cNvSpPr txBox="1"/>
              <p:nvPr/>
            </p:nvSpPr>
            <p:spPr>
              <a:xfrm>
                <a:off x="1861649" y="5093827"/>
                <a:ext cx="248282" cy="277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*</a:t>
                </a:r>
              </a:p>
            </p:txBody>
          </p:sp>
          <p:sp>
            <p:nvSpPr>
              <p:cNvPr id="166" name="TextBox 165"/>
              <p:cNvSpPr txBox="1"/>
              <p:nvPr/>
            </p:nvSpPr>
            <p:spPr>
              <a:xfrm rot="18503684">
                <a:off x="736738" y="6344100"/>
                <a:ext cx="521297" cy="2482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SNI6d</a:t>
                </a:r>
              </a:p>
            </p:txBody>
          </p:sp>
          <p:sp>
            <p:nvSpPr>
              <p:cNvPr id="167" name="TextBox 166"/>
              <p:cNvSpPr txBox="1"/>
              <p:nvPr/>
            </p:nvSpPr>
            <p:spPr>
              <a:xfrm rot="18503684">
                <a:off x="590940" y="6288393"/>
                <a:ext cx="385042" cy="2482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BSL</a:t>
                </a:r>
              </a:p>
            </p:txBody>
          </p:sp>
          <p:sp>
            <p:nvSpPr>
              <p:cNvPr id="168" name="TextBox 167"/>
              <p:cNvSpPr txBox="1"/>
              <p:nvPr/>
            </p:nvSpPr>
            <p:spPr>
              <a:xfrm>
                <a:off x="1672717" y="6216422"/>
                <a:ext cx="24371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</a:p>
            </p:txBody>
          </p:sp>
        </p:grpSp>
      </p:grpSp>
      <p:sp>
        <p:nvSpPr>
          <p:cNvPr id="300" name="Rectangle 299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/>
          <p:cNvSpPr/>
          <p:nvPr/>
        </p:nvSpPr>
        <p:spPr>
          <a:xfrm>
            <a:off x="2453952" y="52406"/>
            <a:ext cx="423609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Pharmacological inhibition of BH4 production – in vivo</a:t>
            </a:r>
          </a:p>
        </p:txBody>
      </p:sp>
      <p:grpSp>
        <p:nvGrpSpPr>
          <p:cNvPr id="500" name="Group 499"/>
          <p:cNvGrpSpPr/>
          <p:nvPr/>
        </p:nvGrpSpPr>
        <p:grpSpPr>
          <a:xfrm>
            <a:off x="1223388" y="3986155"/>
            <a:ext cx="2695018" cy="2726721"/>
            <a:chOff x="4626988" y="450475"/>
            <a:chExt cx="2695018" cy="2726721"/>
          </a:xfrm>
        </p:grpSpPr>
        <p:grpSp>
          <p:nvGrpSpPr>
            <p:cNvPr id="349" name="Group 348"/>
            <p:cNvGrpSpPr/>
            <p:nvPr/>
          </p:nvGrpSpPr>
          <p:grpSpPr>
            <a:xfrm>
              <a:off x="4661186" y="855553"/>
              <a:ext cx="2660820" cy="2321643"/>
              <a:chOff x="6298244" y="4321204"/>
              <a:chExt cx="2660820" cy="2321643"/>
            </a:xfrm>
          </p:grpSpPr>
          <p:sp>
            <p:nvSpPr>
              <p:cNvPr id="350" name="TextBox 349"/>
              <p:cNvSpPr txBox="1"/>
              <p:nvPr/>
            </p:nvSpPr>
            <p:spPr>
              <a:xfrm rot="17911776">
                <a:off x="6875188" y="6098450"/>
                <a:ext cx="26321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 rot="17911776">
                <a:off x="7042579" y="6168691"/>
                <a:ext cx="4203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300</a:t>
                </a:r>
              </a:p>
            </p:txBody>
          </p:sp>
          <p:sp>
            <p:nvSpPr>
              <p:cNvPr id="352" name="TextBox 351"/>
              <p:cNvSpPr txBox="1"/>
              <p:nvPr/>
            </p:nvSpPr>
            <p:spPr>
              <a:xfrm rot="17911776">
                <a:off x="8360431" y="6098450"/>
                <a:ext cx="26321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353" name="TextBox 352"/>
              <p:cNvSpPr txBox="1"/>
              <p:nvPr/>
            </p:nvSpPr>
            <p:spPr>
              <a:xfrm rot="17911776">
                <a:off x="8547178" y="6168691"/>
                <a:ext cx="4203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300</a:t>
                </a:r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7371737" y="6365847"/>
                <a:ext cx="1024638" cy="277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Arial" panose="020B0604020202020204" pitchFamily="34" charset="0"/>
                  </a:rPr>
                  <a:t>Dose (mg/kg)</a:t>
                </a:r>
              </a:p>
            </p:txBody>
          </p:sp>
          <p:grpSp>
            <p:nvGrpSpPr>
              <p:cNvPr id="355" name="Group 354"/>
              <p:cNvGrpSpPr/>
              <p:nvPr/>
            </p:nvGrpSpPr>
            <p:grpSpPr>
              <a:xfrm>
                <a:off x="7182628" y="4944264"/>
                <a:ext cx="255198" cy="1183250"/>
                <a:chOff x="1946383" y="2979395"/>
                <a:chExt cx="351300" cy="1794235"/>
              </a:xfrm>
            </p:grpSpPr>
            <p:grpSp>
              <p:nvGrpSpPr>
                <p:cNvPr id="391" name="Group 28"/>
                <p:cNvGrpSpPr/>
                <p:nvPr/>
              </p:nvGrpSpPr>
              <p:grpSpPr>
                <a:xfrm>
                  <a:off x="2082087" y="3304991"/>
                  <a:ext cx="61773" cy="655067"/>
                  <a:chOff x="945322" y="1514919"/>
                  <a:chExt cx="55997" cy="247635"/>
                </a:xfrm>
              </p:grpSpPr>
              <p:cxnSp>
                <p:nvCxnSpPr>
                  <p:cNvPr id="394" name="Straight Connector 393"/>
                  <p:cNvCxnSpPr/>
                  <p:nvPr/>
                </p:nvCxnSpPr>
                <p:spPr>
                  <a:xfrm>
                    <a:off x="973321" y="1514919"/>
                    <a:ext cx="0" cy="247635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5" name="Straight Connector 394"/>
                  <p:cNvCxnSpPr/>
                  <p:nvPr/>
                </p:nvCxnSpPr>
                <p:spPr>
                  <a:xfrm>
                    <a:off x="945322" y="1514922"/>
                    <a:ext cx="559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92" name="Rectangle 391"/>
                <p:cNvSpPr/>
                <p:nvPr/>
              </p:nvSpPr>
              <p:spPr>
                <a:xfrm>
                  <a:off x="2003662" y="3955019"/>
                  <a:ext cx="218619" cy="818611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accent1">
                        <a:tint val="66000"/>
                        <a:satMod val="160000"/>
                      </a:schemeClr>
                    </a:gs>
                    <a:gs pos="50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3" name="TextBox 392"/>
                <p:cNvSpPr txBox="1"/>
                <p:nvPr/>
              </p:nvSpPr>
              <p:spPr>
                <a:xfrm>
                  <a:off x="1946383" y="2979395"/>
                  <a:ext cx="351300" cy="396695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100" b="1" dirty="0"/>
                    <a:t>*</a:t>
                  </a:r>
                </a:p>
              </p:txBody>
            </p:sp>
          </p:grpSp>
          <p:grpSp>
            <p:nvGrpSpPr>
              <p:cNvPr id="356" name="Group 355"/>
              <p:cNvGrpSpPr/>
              <p:nvPr/>
            </p:nvGrpSpPr>
            <p:grpSpPr>
              <a:xfrm>
                <a:off x="8677061" y="4748180"/>
                <a:ext cx="255198" cy="1380269"/>
                <a:chOff x="4003583" y="2682063"/>
                <a:chExt cx="351300" cy="2092992"/>
              </a:xfrm>
            </p:grpSpPr>
            <p:grpSp>
              <p:nvGrpSpPr>
                <p:cNvPr id="386" name="Group 28"/>
                <p:cNvGrpSpPr/>
                <p:nvPr/>
              </p:nvGrpSpPr>
              <p:grpSpPr>
                <a:xfrm>
                  <a:off x="4142540" y="3101658"/>
                  <a:ext cx="61773" cy="659966"/>
                  <a:chOff x="945322" y="1440225"/>
                  <a:chExt cx="55997" cy="249487"/>
                </a:xfrm>
              </p:grpSpPr>
              <p:cxnSp>
                <p:nvCxnSpPr>
                  <p:cNvPr id="389" name="Straight Connector 388"/>
                  <p:cNvCxnSpPr/>
                  <p:nvPr/>
                </p:nvCxnSpPr>
                <p:spPr>
                  <a:xfrm>
                    <a:off x="973321" y="1442076"/>
                    <a:ext cx="0" cy="247636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0" name="Straight Connector 389"/>
                  <p:cNvCxnSpPr/>
                  <p:nvPr/>
                </p:nvCxnSpPr>
                <p:spPr>
                  <a:xfrm>
                    <a:off x="945322" y="1440225"/>
                    <a:ext cx="559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7" name="Rectangle 386"/>
                <p:cNvSpPr/>
                <p:nvPr/>
              </p:nvSpPr>
              <p:spPr>
                <a:xfrm>
                  <a:off x="4064117" y="3738657"/>
                  <a:ext cx="218619" cy="103639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accent1">
                        <a:tint val="66000"/>
                        <a:satMod val="160000"/>
                      </a:schemeClr>
                    </a:gs>
                    <a:gs pos="50000">
                      <a:schemeClr val="accent1">
                        <a:tint val="44500"/>
                        <a:satMod val="160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189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8" name="TextBox 387"/>
                <p:cNvSpPr txBox="1"/>
                <p:nvPr/>
              </p:nvSpPr>
              <p:spPr>
                <a:xfrm>
                  <a:off x="4003583" y="2682063"/>
                  <a:ext cx="351300" cy="396696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100" b="1" dirty="0"/>
                    <a:t>*</a:t>
                  </a:r>
                </a:p>
              </p:txBody>
            </p:sp>
          </p:grpSp>
          <p:grpSp>
            <p:nvGrpSpPr>
              <p:cNvPr id="357" name="Group 356"/>
              <p:cNvGrpSpPr/>
              <p:nvPr/>
            </p:nvGrpSpPr>
            <p:grpSpPr>
              <a:xfrm>
                <a:off x="7745177" y="4415814"/>
                <a:ext cx="1213887" cy="1831770"/>
                <a:chOff x="2720778" y="2170330"/>
                <a:chExt cx="1671008" cy="2777629"/>
              </a:xfrm>
            </p:grpSpPr>
            <p:cxnSp>
              <p:nvCxnSpPr>
                <p:cNvPr id="374" name="Straight Connector 373"/>
                <p:cNvCxnSpPr/>
                <p:nvPr/>
              </p:nvCxnSpPr>
              <p:spPr>
                <a:xfrm>
                  <a:off x="3550487" y="2273849"/>
                  <a:ext cx="0" cy="2493351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/>
                <p:cNvCxnSpPr/>
                <p:nvPr/>
              </p:nvCxnSpPr>
              <p:spPr>
                <a:xfrm>
                  <a:off x="3469319" y="2365044"/>
                  <a:ext cx="8069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/>
                <p:cNvCxnSpPr/>
                <p:nvPr/>
              </p:nvCxnSpPr>
              <p:spPr>
                <a:xfrm>
                  <a:off x="3469319" y="3565821"/>
                  <a:ext cx="8069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7" name="TextBox 376"/>
                <p:cNvSpPr txBox="1"/>
                <p:nvPr/>
              </p:nvSpPr>
              <p:spPr>
                <a:xfrm>
                  <a:off x="3025589" y="2170330"/>
                  <a:ext cx="452806" cy="396696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50</a:t>
                  </a:r>
                </a:p>
              </p:txBody>
            </p:sp>
            <p:sp>
              <p:nvSpPr>
                <p:cNvPr id="378" name="TextBox 377"/>
                <p:cNvSpPr txBox="1"/>
                <p:nvPr/>
              </p:nvSpPr>
              <p:spPr>
                <a:xfrm>
                  <a:off x="3025589" y="3360797"/>
                  <a:ext cx="452806" cy="396696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25</a:t>
                  </a:r>
                </a:p>
              </p:txBody>
            </p:sp>
            <p:sp>
              <p:nvSpPr>
                <p:cNvPr id="379" name="TextBox 378"/>
                <p:cNvSpPr txBox="1"/>
                <p:nvPr/>
              </p:nvSpPr>
              <p:spPr>
                <a:xfrm>
                  <a:off x="3124887" y="4551265"/>
                  <a:ext cx="353508" cy="396694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</a:t>
                  </a:r>
                </a:p>
              </p:txBody>
            </p:sp>
            <p:sp>
              <p:nvSpPr>
                <p:cNvPr id="380" name="TextBox 379"/>
                <p:cNvSpPr txBox="1"/>
                <p:nvPr/>
              </p:nvSpPr>
              <p:spPr>
                <a:xfrm rot="16200000">
                  <a:off x="1690091" y="3425785"/>
                  <a:ext cx="2421499" cy="360126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100" dirty="0"/>
                    <a:t>[SPRi3] </a:t>
                  </a:r>
                  <a:r>
                    <a:rPr lang="en-US" sz="1100" dirty="0" err="1"/>
                    <a:t>pmol</a:t>
                  </a:r>
                  <a:r>
                    <a:rPr lang="en-US" sz="1100" dirty="0"/>
                    <a:t>/mg protein</a:t>
                  </a:r>
                </a:p>
              </p:txBody>
            </p:sp>
            <p:cxnSp>
              <p:nvCxnSpPr>
                <p:cNvPr id="383" name="Straight Connector 101"/>
                <p:cNvCxnSpPr/>
                <p:nvPr/>
              </p:nvCxnSpPr>
              <p:spPr>
                <a:xfrm flipV="1">
                  <a:off x="3455786" y="4766597"/>
                  <a:ext cx="936000" cy="604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58" name="TextBox 357"/>
              <p:cNvSpPr txBox="1"/>
              <p:nvPr/>
            </p:nvSpPr>
            <p:spPr>
              <a:xfrm>
                <a:off x="8481964" y="4321204"/>
                <a:ext cx="417102" cy="33855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/>
                  <a:t>SN</a:t>
                </a:r>
              </a:p>
            </p:txBody>
          </p:sp>
          <p:grpSp>
            <p:nvGrpSpPr>
              <p:cNvPr id="359" name="Group 358"/>
              <p:cNvGrpSpPr/>
              <p:nvPr/>
            </p:nvGrpSpPr>
            <p:grpSpPr>
              <a:xfrm>
                <a:off x="6298244" y="4413890"/>
                <a:ext cx="1165825" cy="1832381"/>
                <a:chOff x="728961" y="2175160"/>
                <a:chExt cx="1604847" cy="2778551"/>
              </a:xfrm>
            </p:grpSpPr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1514975" y="2279600"/>
                  <a:ext cx="0" cy="2493351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/>
                <p:cNvCxnSpPr/>
                <p:nvPr/>
              </p:nvCxnSpPr>
              <p:spPr>
                <a:xfrm>
                  <a:off x="1433809" y="2375033"/>
                  <a:ext cx="80696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Straight Connector 363"/>
                <p:cNvCxnSpPr/>
                <p:nvPr/>
              </p:nvCxnSpPr>
              <p:spPr>
                <a:xfrm>
                  <a:off x="1433809" y="3573690"/>
                  <a:ext cx="80696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5" name="TextBox 364"/>
                <p:cNvSpPr txBox="1"/>
                <p:nvPr/>
              </p:nvSpPr>
              <p:spPr>
                <a:xfrm>
                  <a:off x="1089379" y="2175160"/>
                  <a:ext cx="353508" cy="396695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8</a:t>
                  </a:r>
                </a:p>
              </p:txBody>
            </p:sp>
            <p:sp>
              <p:nvSpPr>
                <p:cNvPr id="366" name="TextBox 365"/>
                <p:cNvSpPr txBox="1"/>
                <p:nvPr/>
              </p:nvSpPr>
              <p:spPr>
                <a:xfrm>
                  <a:off x="1089379" y="3366088"/>
                  <a:ext cx="353508" cy="396695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4</a:t>
                  </a:r>
                </a:p>
              </p:txBody>
            </p:sp>
            <p:sp>
              <p:nvSpPr>
                <p:cNvPr id="367" name="TextBox 366"/>
                <p:cNvSpPr txBox="1"/>
                <p:nvPr/>
              </p:nvSpPr>
              <p:spPr>
                <a:xfrm>
                  <a:off x="1089379" y="4557017"/>
                  <a:ext cx="353508" cy="396694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</a:t>
                  </a:r>
                </a:p>
              </p:txBody>
            </p:sp>
            <p:sp>
              <p:nvSpPr>
                <p:cNvPr id="368" name="TextBox 367"/>
                <p:cNvSpPr txBox="1"/>
                <p:nvPr/>
              </p:nvSpPr>
              <p:spPr>
                <a:xfrm rot="16200000">
                  <a:off x="-301724" y="3431540"/>
                  <a:ext cx="2421495" cy="360126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100" dirty="0"/>
                    <a:t>[SPRi3] </a:t>
                  </a:r>
                  <a:r>
                    <a:rPr lang="en-US" sz="1100" dirty="0" err="1"/>
                    <a:t>pmol</a:t>
                  </a:r>
                  <a:r>
                    <a:rPr lang="en-US" sz="1100" dirty="0"/>
                    <a:t>/mg protein</a:t>
                  </a:r>
                </a:p>
              </p:txBody>
            </p:sp>
            <p:cxnSp>
              <p:nvCxnSpPr>
                <p:cNvPr id="371" name="Straight Connector 101"/>
                <p:cNvCxnSpPr/>
                <p:nvPr/>
              </p:nvCxnSpPr>
              <p:spPr>
                <a:xfrm flipV="1">
                  <a:off x="1433808" y="4772348"/>
                  <a:ext cx="900000" cy="6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60" name="TextBox 359"/>
              <p:cNvSpPr txBox="1"/>
              <p:nvPr/>
            </p:nvSpPr>
            <p:spPr>
              <a:xfrm>
                <a:off x="6902221" y="4324997"/>
                <a:ext cx="559769" cy="33855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/>
                  <a:t>DRG</a:t>
                </a:r>
              </a:p>
            </p:txBody>
          </p:sp>
        </p:grpSp>
        <p:sp>
          <p:nvSpPr>
            <p:cNvPr id="398" name="TextBox 397"/>
            <p:cNvSpPr txBox="1"/>
            <p:nvPr/>
          </p:nvSpPr>
          <p:spPr>
            <a:xfrm>
              <a:off x="4626988" y="450475"/>
              <a:ext cx="2575000" cy="3385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50"/>
                  </a:solidFill>
                </a:rPr>
                <a:t>SPRi3 levels in target tissues</a:t>
              </a:r>
            </a:p>
          </p:txBody>
        </p:sp>
      </p:grpSp>
      <p:grpSp>
        <p:nvGrpSpPr>
          <p:cNvPr id="447" name="Group 446"/>
          <p:cNvGrpSpPr/>
          <p:nvPr/>
        </p:nvGrpSpPr>
        <p:grpSpPr>
          <a:xfrm>
            <a:off x="5220063" y="3973929"/>
            <a:ext cx="2552841" cy="2796697"/>
            <a:chOff x="4800600" y="4061303"/>
            <a:chExt cx="2552841" cy="2796697"/>
          </a:xfrm>
        </p:grpSpPr>
        <p:sp>
          <p:nvSpPr>
            <p:cNvPr id="448" name="TextBox 447"/>
            <p:cNvSpPr txBox="1"/>
            <p:nvPr/>
          </p:nvSpPr>
          <p:spPr>
            <a:xfrm rot="17911776">
              <a:off x="5461934" y="6250850"/>
              <a:ext cx="26321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7911776">
              <a:off x="5633953" y="6321091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300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7911776">
              <a:off x="6730517" y="6250850"/>
              <a:ext cx="26321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7911776">
              <a:off x="6931724" y="6321091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300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5753722" y="6581000"/>
              <a:ext cx="1024638" cy="2770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Dose (mg/kg)</a:t>
              </a:r>
            </a:p>
          </p:txBody>
        </p:sp>
        <p:grpSp>
          <p:nvGrpSpPr>
            <p:cNvPr id="453" name="Group 452"/>
            <p:cNvGrpSpPr/>
            <p:nvPr/>
          </p:nvGrpSpPr>
          <p:grpSpPr>
            <a:xfrm>
              <a:off x="5774002" y="4843146"/>
              <a:ext cx="255198" cy="1436769"/>
              <a:chOff x="1946383" y="2594969"/>
              <a:chExt cx="351300" cy="2178661"/>
            </a:xfrm>
          </p:grpSpPr>
          <p:grpSp>
            <p:nvGrpSpPr>
              <p:cNvPr id="489" name="Group 28"/>
              <p:cNvGrpSpPr/>
              <p:nvPr/>
            </p:nvGrpSpPr>
            <p:grpSpPr>
              <a:xfrm>
                <a:off x="2082087" y="2854872"/>
                <a:ext cx="61773" cy="395480"/>
                <a:chOff x="945322" y="1344756"/>
                <a:chExt cx="55997" cy="149503"/>
              </a:xfrm>
            </p:grpSpPr>
            <p:cxnSp>
              <p:nvCxnSpPr>
                <p:cNvPr id="492" name="Straight Connector 491"/>
                <p:cNvCxnSpPr/>
                <p:nvPr/>
              </p:nvCxnSpPr>
              <p:spPr>
                <a:xfrm>
                  <a:off x="973320" y="1344756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3" name="Straight Connector 492"/>
                <p:cNvCxnSpPr/>
                <p:nvPr/>
              </p:nvCxnSpPr>
              <p:spPr>
                <a:xfrm>
                  <a:off x="945322" y="1344756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90" name="Rectangle 489"/>
              <p:cNvSpPr/>
              <p:nvPr/>
            </p:nvSpPr>
            <p:spPr>
              <a:xfrm>
                <a:off x="2003663" y="3045717"/>
                <a:ext cx="218619" cy="1727913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89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491" name="TextBox 490"/>
              <p:cNvSpPr txBox="1"/>
              <p:nvPr/>
            </p:nvSpPr>
            <p:spPr>
              <a:xfrm>
                <a:off x="1946383" y="2594969"/>
                <a:ext cx="351300" cy="396695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b="1" dirty="0"/>
                  <a:t>*</a:t>
                </a:r>
              </a:p>
            </p:txBody>
          </p:sp>
        </p:grpSp>
        <p:grpSp>
          <p:nvGrpSpPr>
            <p:cNvPr id="454" name="Group 453"/>
            <p:cNvGrpSpPr/>
            <p:nvPr/>
          </p:nvGrpSpPr>
          <p:grpSpPr>
            <a:xfrm>
              <a:off x="7050721" y="4887703"/>
              <a:ext cx="255198" cy="1393145"/>
              <a:chOff x="4003583" y="2662541"/>
              <a:chExt cx="351300" cy="2112515"/>
            </a:xfrm>
          </p:grpSpPr>
          <p:grpSp>
            <p:nvGrpSpPr>
              <p:cNvPr id="484" name="Group 28"/>
              <p:cNvGrpSpPr/>
              <p:nvPr/>
            </p:nvGrpSpPr>
            <p:grpSpPr>
              <a:xfrm>
                <a:off x="4142540" y="2940560"/>
                <a:ext cx="61773" cy="395480"/>
                <a:chOff x="945322" y="1379322"/>
                <a:chExt cx="55997" cy="149503"/>
              </a:xfrm>
            </p:grpSpPr>
            <p:cxnSp>
              <p:nvCxnSpPr>
                <p:cNvPr id="487" name="Straight Connector 486"/>
                <p:cNvCxnSpPr/>
                <p:nvPr/>
              </p:nvCxnSpPr>
              <p:spPr>
                <a:xfrm>
                  <a:off x="973320" y="1379322"/>
                  <a:ext cx="0" cy="14950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Straight Connector 487"/>
                <p:cNvCxnSpPr/>
                <p:nvPr/>
              </p:nvCxnSpPr>
              <p:spPr>
                <a:xfrm>
                  <a:off x="945322" y="1379322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5" name="Rectangle 484"/>
              <p:cNvSpPr/>
              <p:nvPr/>
            </p:nvSpPr>
            <p:spPr>
              <a:xfrm>
                <a:off x="4064117" y="3103779"/>
                <a:ext cx="218619" cy="1671277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5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89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486" name="TextBox 485"/>
              <p:cNvSpPr txBox="1"/>
              <p:nvPr/>
            </p:nvSpPr>
            <p:spPr>
              <a:xfrm>
                <a:off x="4003583" y="2662541"/>
                <a:ext cx="351300" cy="396696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b="1" dirty="0"/>
                  <a:t>*</a:t>
                </a:r>
              </a:p>
            </p:txBody>
          </p:sp>
        </p:grpSp>
        <p:grpSp>
          <p:nvGrpSpPr>
            <p:cNvPr id="455" name="Group 454"/>
            <p:cNvGrpSpPr/>
            <p:nvPr/>
          </p:nvGrpSpPr>
          <p:grpSpPr>
            <a:xfrm>
              <a:off x="6151492" y="4612249"/>
              <a:ext cx="1201949" cy="1805302"/>
              <a:chOff x="2750745" y="2237102"/>
              <a:chExt cx="1654575" cy="2737492"/>
            </a:xfrm>
          </p:grpSpPr>
          <p:cxnSp>
            <p:nvCxnSpPr>
              <p:cNvPr id="472" name="Straight Connector 471"/>
              <p:cNvCxnSpPr/>
              <p:nvPr/>
            </p:nvCxnSpPr>
            <p:spPr>
              <a:xfrm>
                <a:off x="3550487" y="2273849"/>
                <a:ext cx="0" cy="249335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Straight Connector 472"/>
              <p:cNvCxnSpPr/>
              <p:nvPr/>
            </p:nvCxnSpPr>
            <p:spPr>
              <a:xfrm>
                <a:off x="3469320" y="2438279"/>
                <a:ext cx="806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4" name="Straight Connector 473"/>
              <p:cNvCxnSpPr/>
              <p:nvPr/>
            </p:nvCxnSpPr>
            <p:spPr>
              <a:xfrm>
                <a:off x="3469320" y="3602436"/>
                <a:ext cx="806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5" name="TextBox 474"/>
              <p:cNvSpPr txBox="1"/>
              <p:nvPr/>
            </p:nvSpPr>
            <p:spPr>
              <a:xfrm>
                <a:off x="2916397" y="2267978"/>
                <a:ext cx="651404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1000</a:t>
                </a:r>
              </a:p>
            </p:txBody>
          </p:sp>
          <p:sp>
            <p:nvSpPr>
              <p:cNvPr id="476" name="TextBox 475"/>
              <p:cNvSpPr txBox="1"/>
              <p:nvPr/>
            </p:nvSpPr>
            <p:spPr>
              <a:xfrm>
                <a:off x="2994943" y="3431188"/>
                <a:ext cx="552106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500</a:t>
                </a:r>
              </a:p>
            </p:txBody>
          </p:sp>
          <p:sp>
            <p:nvSpPr>
              <p:cNvPr id="477" name="TextBox 476"/>
              <p:cNvSpPr txBox="1"/>
              <p:nvPr/>
            </p:nvSpPr>
            <p:spPr>
              <a:xfrm>
                <a:off x="3124888" y="4551265"/>
                <a:ext cx="353508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 rot="16200000">
                <a:off x="1562062" y="3425785"/>
                <a:ext cx="2737492" cy="360126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/>
                  <a:t>[biopterin] </a:t>
                </a:r>
                <a:r>
                  <a:rPr lang="en-US" sz="1100" dirty="0" err="1"/>
                  <a:t>pmol</a:t>
                </a:r>
                <a:r>
                  <a:rPr lang="en-US" sz="1100" dirty="0"/>
                  <a:t>/mg protein</a:t>
                </a:r>
              </a:p>
            </p:txBody>
          </p:sp>
          <p:grpSp>
            <p:nvGrpSpPr>
              <p:cNvPr id="479" name="Group 88"/>
              <p:cNvGrpSpPr/>
              <p:nvPr/>
            </p:nvGrpSpPr>
            <p:grpSpPr>
              <a:xfrm>
                <a:off x="3793863" y="2369739"/>
                <a:ext cx="61773" cy="184787"/>
                <a:chOff x="945322" y="985161"/>
                <a:chExt cx="55997" cy="69855"/>
              </a:xfrm>
            </p:grpSpPr>
            <p:cxnSp>
              <p:nvCxnSpPr>
                <p:cNvPr id="482" name="Straight Connector 481"/>
                <p:cNvCxnSpPr/>
                <p:nvPr/>
              </p:nvCxnSpPr>
              <p:spPr>
                <a:xfrm>
                  <a:off x="973320" y="985161"/>
                  <a:ext cx="0" cy="6985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3" name="Straight Connector 482"/>
                <p:cNvCxnSpPr/>
                <p:nvPr/>
              </p:nvCxnSpPr>
              <p:spPr>
                <a:xfrm>
                  <a:off x="945322" y="985161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0" name="Rectangle 479"/>
              <p:cNvSpPr/>
              <p:nvPr/>
            </p:nvSpPr>
            <p:spPr>
              <a:xfrm>
                <a:off x="3715439" y="2460263"/>
                <a:ext cx="218619" cy="2307048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481" name="Straight Connector 101"/>
              <p:cNvCxnSpPr/>
              <p:nvPr/>
            </p:nvCxnSpPr>
            <p:spPr>
              <a:xfrm flipV="1">
                <a:off x="3469320" y="4766597"/>
                <a:ext cx="936000" cy="6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6" name="TextBox 455"/>
            <p:cNvSpPr txBox="1"/>
            <p:nvPr/>
          </p:nvSpPr>
          <p:spPr>
            <a:xfrm>
              <a:off x="6877396" y="4303474"/>
              <a:ext cx="417102" cy="3385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SN</a:t>
              </a:r>
            </a:p>
          </p:txBody>
        </p:sp>
        <p:grpSp>
          <p:nvGrpSpPr>
            <p:cNvPr id="457" name="Group 456"/>
            <p:cNvGrpSpPr/>
            <p:nvPr/>
          </p:nvGrpSpPr>
          <p:grpSpPr>
            <a:xfrm>
              <a:off x="4911386" y="4610935"/>
              <a:ext cx="1144055" cy="1805302"/>
              <a:chOff x="758927" y="2242856"/>
              <a:chExt cx="1574881" cy="2737491"/>
            </a:xfrm>
          </p:grpSpPr>
          <p:cxnSp>
            <p:nvCxnSpPr>
              <p:cNvPr id="460" name="Straight Connector 459"/>
              <p:cNvCxnSpPr/>
              <p:nvPr/>
            </p:nvCxnSpPr>
            <p:spPr>
              <a:xfrm>
                <a:off x="1514975" y="2279600"/>
                <a:ext cx="0" cy="249335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1" name="Straight Connector 460"/>
              <p:cNvCxnSpPr/>
              <p:nvPr/>
            </p:nvCxnSpPr>
            <p:spPr>
              <a:xfrm>
                <a:off x="1433808" y="2444030"/>
                <a:ext cx="806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2" name="Straight Connector 461"/>
              <p:cNvCxnSpPr/>
              <p:nvPr/>
            </p:nvCxnSpPr>
            <p:spPr>
              <a:xfrm>
                <a:off x="1433808" y="3608187"/>
                <a:ext cx="80697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3" name="TextBox 462"/>
              <p:cNvSpPr txBox="1"/>
              <p:nvPr/>
            </p:nvSpPr>
            <p:spPr>
              <a:xfrm>
                <a:off x="959433" y="2273727"/>
                <a:ext cx="552106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300</a:t>
                </a:r>
              </a:p>
            </p:txBody>
          </p:sp>
          <p:sp>
            <p:nvSpPr>
              <p:cNvPr id="464" name="TextBox 463"/>
              <p:cNvSpPr txBox="1"/>
              <p:nvPr/>
            </p:nvSpPr>
            <p:spPr>
              <a:xfrm>
                <a:off x="959433" y="3436940"/>
                <a:ext cx="552106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150</a:t>
                </a:r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1089379" y="4557016"/>
                <a:ext cx="353508" cy="39669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466" name="TextBox 465"/>
              <p:cNvSpPr txBox="1"/>
              <p:nvPr/>
            </p:nvSpPr>
            <p:spPr>
              <a:xfrm rot="16200000">
                <a:off x="-429756" y="3431539"/>
                <a:ext cx="2737491" cy="360126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/>
                  <a:t>[biopterin] </a:t>
                </a:r>
                <a:r>
                  <a:rPr lang="en-US" sz="1100" dirty="0" err="1"/>
                  <a:t>pmol</a:t>
                </a:r>
                <a:r>
                  <a:rPr lang="en-US" sz="1100" dirty="0"/>
                  <a:t>/mg protein</a:t>
                </a:r>
              </a:p>
            </p:txBody>
          </p:sp>
          <p:grpSp>
            <p:nvGrpSpPr>
              <p:cNvPr id="467" name="Group 88"/>
              <p:cNvGrpSpPr/>
              <p:nvPr/>
            </p:nvGrpSpPr>
            <p:grpSpPr>
              <a:xfrm>
                <a:off x="1733410" y="2353538"/>
                <a:ext cx="61773" cy="184787"/>
                <a:chOff x="945322" y="976864"/>
                <a:chExt cx="55997" cy="69855"/>
              </a:xfrm>
            </p:grpSpPr>
            <p:cxnSp>
              <p:nvCxnSpPr>
                <p:cNvPr id="470" name="Straight Connector 469"/>
                <p:cNvCxnSpPr/>
                <p:nvPr/>
              </p:nvCxnSpPr>
              <p:spPr>
                <a:xfrm>
                  <a:off x="973320" y="976864"/>
                  <a:ext cx="0" cy="6985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1" name="Straight Connector 470"/>
                <p:cNvCxnSpPr/>
                <p:nvPr/>
              </p:nvCxnSpPr>
              <p:spPr>
                <a:xfrm>
                  <a:off x="945322" y="976864"/>
                  <a:ext cx="55997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8" name="Rectangle 467"/>
              <p:cNvSpPr/>
              <p:nvPr/>
            </p:nvSpPr>
            <p:spPr>
              <a:xfrm>
                <a:off x="1654986" y="2469457"/>
                <a:ext cx="218618" cy="2304172"/>
              </a:xfrm>
              <a:prstGeom prst="rect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469" name="Straight Connector 101"/>
              <p:cNvCxnSpPr/>
              <p:nvPr/>
            </p:nvCxnSpPr>
            <p:spPr>
              <a:xfrm flipV="1">
                <a:off x="1433808" y="4772348"/>
                <a:ext cx="900000" cy="60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8" name="TextBox 457"/>
            <p:cNvSpPr txBox="1"/>
            <p:nvPr/>
          </p:nvSpPr>
          <p:spPr>
            <a:xfrm>
              <a:off x="5504481" y="4307267"/>
              <a:ext cx="559769" cy="3385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DRG</a:t>
              </a: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4800600" y="4061303"/>
              <a:ext cx="11178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50"/>
                  </a:solidFill>
                </a:rPr>
                <a:t>BH4 levels:</a:t>
              </a:r>
            </a:p>
          </p:txBody>
        </p:sp>
      </p:grpSp>
      <p:sp>
        <p:nvSpPr>
          <p:cNvPr id="499" name="TextBox 498"/>
          <p:cNvSpPr txBox="1"/>
          <p:nvPr/>
        </p:nvSpPr>
        <p:spPr>
          <a:xfrm>
            <a:off x="7999135" y="5563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*: compared to SNI </a:t>
            </a:r>
            <a:r>
              <a:rPr lang="en-US" sz="800" dirty="0" err="1"/>
              <a:t>veh</a:t>
            </a:r>
            <a:endParaRPr lang="en-US" sz="800" dirty="0"/>
          </a:p>
        </p:txBody>
      </p:sp>
      <p:grpSp>
        <p:nvGrpSpPr>
          <p:cNvPr id="361" name="Group 360"/>
          <p:cNvGrpSpPr/>
          <p:nvPr/>
        </p:nvGrpSpPr>
        <p:grpSpPr>
          <a:xfrm>
            <a:off x="6415089" y="1184239"/>
            <a:ext cx="2119312" cy="1299809"/>
            <a:chOff x="4535488" y="753286"/>
            <a:chExt cx="2790927" cy="1846406"/>
          </a:xfrm>
        </p:grpSpPr>
        <p:pic>
          <p:nvPicPr>
            <p:cNvPr id="369" name="Picture 368"/>
            <p:cNvPicPr>
              <a:picLocks noChangeAspect="1"/>
            </p:cNvPicPr>
            <p:nvPr/>
          </p:nvPicPr>
          <p:blipFill rotWithShape="1">
            <a:blip r:embed="rId2"/>
            <a:srcRect b="54611"/>
            <a:stretch/>
          </p:blipFill>
          <p:spPr>
            <a:xfrm>
              <a:off x="4535488" y="753286"/>
              <a:ext cx="2790927" cy="1478480"/>
            </a:xfrm>
            <a:prstGeom prst="rect">
              <a:avLst/>
            </a:prstGeom>
          </p:spPr>
        </p:pic>
        <p:sp>
          <p:nvSpPr>
            <p:cNvPr id="370" name="Rectangle 369"/>
            <p:cNvSpPr/>
            <p:nvPr/>
          </p:nvSpPr>
          <p:spPr>
            <a:xfrm>
              <a:off x="6060332" y="1848256"/>
              <a:ext cx="496111" cy="194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5539784" y="2261138"/>
              <a:ext cx="77617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SPRi3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453287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0452" y="1378870"/>
            <a:ext cx="2906299" cy="3454213"/>
            <a:chOff x="450452" y="1378870"/>
            <a:chExt cx="2906299" cy="3454213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186300" y="1843929"/>
              <a:ext cx="1336764" cy="2989154"/>
              <a:chOff x="286832" y="1226222"/>
              <a:chExt cx="668382" cy="1494577"/>
            </a:xfrm>
          </p:grpSpPr>
          <p:sp>
            <p:nvSpPr>
              <p:cNvPr id="6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9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0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1" name="Freeform 219"/>
              <p:cNvSpPr>
                <a:spLocks/>
              </p:cNvSpPr>
              <p:nvPr/>
            </p:nvSpPr>
            <p:spPr bwMode="auto">
              <a:xfrm>
                <a:off x="612949" y="2375572"/>
                <a:ext cx="13970" cy="7239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92"/>
                  </a:cxn>
                  <a:cxn ang="0">
                    <a:pos x="14" y="114"/>
                  </a:cxn>
                  <a:cxn ang="0">
                    <a:pos x="22" y="86"/>
                  </a:cxn>
                  <a:cxn ang="0">
                    <a:pos x="16" y="0"/>
                  </a:cxn>
                </a:cxnLst>
                <a:rect l="0" t="0" r="r" b="b"/>
                <a:pathLst>
                  <a:path w="22" h="114">
                    <a:moveTo>
                      <a:pt x="16" y="0"/>
                    </a:moveTo>
                    <a:lnTo>
                      <a:pt x="0" y="92"/>
                    </a:lnTo>
                    <a:lnTo>
                      <a:pt x="14" y="114"/>
                    </a:lnTo>
                    <a:lnTo>
                      <a:pt x="22" y="8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2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3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" name="Lightning Bolt 14"/>
              <p:cNvSpPr>
                <a:spLocks noChangeAspect="1"/>
              </p:cNvSpPr>
              <p:nvPr/>
            </p:nvSpPr>
            <p:spPr>
              <a:xfrm rot="20379430" flipH="1">
                <a:off x="542162" y="2343238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" name="Freeform 15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2215093" y="3437784"/>
              <a:ext cx="1141658" cy="12618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GCH1</a:t>
              </a:r>
            </a:p>
            <a:p>
              <a:pPr algn="ctr"/>
              <a:r>
                <a:rPr lang="en-US" sz="4400" b="1" dirty="0">
                  <a:solidFill>
                    <a:srgbClr val="FF0000"/>
                  </a:solidFill>
                </a:rPr>
                <a:t>BH4</a:t>
              </a:r>
              <a:endParaRPr lang="en-US" sz="5400" b="1" dirty="0">
                <a:solidFill>
                  <a:srgbClr val="FF0000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450452" y="1378870"/>
              <a:ext cx="280846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Clinically relevant pathway: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690178" y="1081263"/>
            <a:ext cx="4369943" cy="4734504"/>
            <a:chOff x="2690178" y="1081263"/>
            <a:chExt cx="4369943" cy="4734504"/>
          </a:xfrm>
        </p:grpSpPr>
        <p:sp>
          <p:nvSpPr>
            <p:cNvPr id="18" name="Arc 17"/>
            <p:cNvSpPr/>
            <p:nvPr/>
          </p:nvSpPr>
          <p:spPr>
            <a:xfrm rot="20196864">
              <a:off x="2690178" y="1502608"/>
              <a:ext cx="4081102" cy="4313159"/>
            </a:xfrm>
            <a:prstGeom prst="arc">
              <a:avLst>
                <a:gd name="adj1" fmla="val 13005280"/>
                <a:gd name="adj2" fmla="val 17616810"/>
              </a:avLst>
            </a:prstGeom>
            <a:noFill/>
            <a:ln w="57150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792191" y="1081263"/>
              <a:ext cx="22679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00B050"/>
                  </a:solidFill>
                </a:rPr>
                <a:t>Mouse genetics:</a:t>
              </a:r>
              <a:endParaRPr lang="en-US" sz="4400" b="1" dirty="0">
                <a:solidFill>
                  <a:srgbClr val="00B050"/>
                </a:solidFill>
              </a:endParaRPr>
            </a:p>
          </p:txBody>
        </p:sp>
        <p:grpSp>
          <p:nvGrpSpPr>
            <p:cNvPr id="20" name="Group 19"/>
            <p:cNvGrpSpPr>
              <a:grpSpLocks noChangeAspect="1"/>
            </p:cNvGrpSpPr>
            <p:nvPr/>
          </p:nvGrpSpPr>
          <p:grpSpPr>
            <a:xfrm>
              <a:off x="4740574" y="1930450"/>
              <a:ext cx="474344" cy="320040"/>
              <a:chOff x="6605277" y="2710217"/>
              <a:chExt cx="1185864" cy="800100"/>
            </a:xfrm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grpSpPr>
          <p:grpSp>
            <p:nvGrpSpPr>
              <p:cNvPr id="102" name="Group 101"/>
              <p:cNvGrpSpPr/>
              <p:nvPr/>
            </p:nvGrpSpPr>
            <p:grpSpPr>
              <a:xfrm>
                <a:off x="6605277" y="2710217"/>
                <a:ext cx="1185864" cy="800100"/>
                <a:chOff x="-1986280" y="2330450"/>
                <a:chExt cx="1185864" cy="800100"/>
              </a:xfrm>
            </p:grpSpPr>
            <p:sp>
              <p:nvSpPr>
                <p:cNvPr id="104" name="Freeform 103"/>
                <p:cNvSpPr/>
                <p:nvPr/>
              </p:nvSpPr>
              <p:spPr>
                <a:xfrm>
                  <a:off x="-1976461" y="2331627"/>
                  <a:ext cx="1079438" cy="791737"/>
                </a:xfrm>
                <a:custGeom>
                  <a:avLst/>
                  <a:gdLst>
                    <a:gd name="connsiteX0" fmla="*/ 1079438 w 1079438"/>
                    <a:gd name="connsiteY0" fmla="*/ 417056 h 791737"/>
                    <a:gd name="connsiteX1" fmla="*/ 1032603 w 1079438"/>
                    <a:gd name="connsiteY1" fmla="*/ 354609 h 791737"/>
                    <a:gd name="connsiteX2" fmla="*/ 945624 w 1079438"/>
                    <a:gd name="connsiteY2" fmla="*/ 216334 h 791737"/>
                    <a:gd name="connsiteX3" fmla="*/ 896558 w 1079438"/>
                    <a:gd name="connsiteY3" fmla="*/ 185110 h 791737"/>
                    <a:gd name="connsiteX4" fmla="*/ 914400 w 1079438"/>
                    <a:gd name="connsiteY4" fmla="*/ 127124 h 791737"/>
                    <a:gd name="connsiteX5" fmla="*/ 872026 w 1079438"/>
                    <a:gd name="connsiteY5" fmla="*/ 49065 h 791737"/>
                    <a:gd name="connsiteX6" fmla="*/ 822960 w 1079438"/>
                    <a:gd name="connsiteY6" fmla="*/ 84749 h 791737"/>
                    <a:gd name="connsiteX7" fmla="*/ 785046 w 1079438"/>
                    <a:gd name="connsiteY7" fmla="*/ 73598 h 791737"/>
                    <a:gd name="connsiteX8" fmla="*/ 735981 w 1079438"/>
                    <a:gd name="connsiteY8" fmla="*/ 127124 h 791737"/>
                    <a:gd name="connsiteX9" fmla="*/ 651231 w 1079438"/>
                    <a:gd name="connsiteY9" fmla="*/ 49065 h 791737"/>
                    <a:gd name="connsiteX10" fmla="*/ 568712 w 1079438"/>
                    <a:gd name="connsiteY10" fmla="*/ 26763 h 791737"/>
                    <a:gd name="connsiteX11" fmla="*/ 475042 w 1079438"/>
                    <a:gd name="connsiteY11" fmla="*/ 0 h 791737"/>
                    <a:gd name="connsiteX12" fmla="*/ 307774 w 1079438"/>
                    <a:gd name="connsiteY12" fmla="*/ 22303 h 791737"/>
                    <a:gd name="connsiteX13" fmla="*/ 189571 w 1079438"/>
                    <a:gd name="connsiteY13" fmla="*/ 71368 h 791737"/>
                    <a:gd name="connsiteX14" fmla="*/ 93671 w 1079438"/>
                    <a:gd name="connsiteY14" fmla="*/ 209643 h 791737"/>
                    <a:gd name="connsiteX15" fmla="*/ 82519 w 1079438"/>
                    <a:gd name="connsiteY15" fmla="*/ 296623 h 791737"/>
                    <a:gd name="connsiteX16" fmla="*/ 24533 w 1079438"/>
                    <a:gd name="connsiteY16" fmla="*/ 354609 h 791737"/>
                    <a:gd name="connsiteX17" fmla="*/ 0 w 1079438"/>
                    <a:gd name="connsiteY17" fmla="*/ 472812 h 791737"/>
                    <a:gd name="connsiteX18" fmla="*/ 46835 w 1079438"/>
                    <a:gd name="connsiteY18" fmla="*/ 620008 h 791737"/>
                    <a:gd name="connsiteX19" fmla="*/ 171729 w 1079438"/>
                    <a:gd name="connsiteY19" fmla="*/ 749362 h 791737"/>
                    <a:gd name="connsiteX20" fmla="*/ 287702 w 1079438"/>
                    <a:gd name="connsiteY20" fmla="*/ 791737 h 791737"/>
                    <a:gd name="connsiteX21" fmla="*/ 809579 w 1079438"/>
                    <a:gd name="connsiteY21" fmla="*/ 785046 h 791737"/>
                    <a:gd name="connsiteX22" fmla="*/ 860874 w 1079438"/>
                    <a:gd name="connsiteY22" fmla="*/ 767204 h 791737"/>
                    <a:gd name="connsiteX23" fmla="*/ 814039 w 1079438"/>
                    <a:gd name="connsiteY23" fmla="*/ 749362 h 791737"/>
                    <a:gd name="connsiteX24" fmla="*/ 372451 w 1079438"/>
                    <a:gd name="connsiteY24" fmla="*/ 762743 h 791737"/>
                    <a:gd name="connsiteX25" fmla="*/ 267630 w 1079438"/>
                    <a:gd name="connsiteY25" fmla="*/ 751592 h 791737"/>
                    <a:gd name="connsiteX26" fmla="*/ 202952 w 1079438"/>
                    <a:gd name="connsiteY26" fmla="*/ 720369 h 791737"/>
                    <a:gd name="connsiteX27" fmla="*/ 95901 w 1079438"/>
                    <a:gd name="connsiteY27" fmla="*/ 613317 h 791737"/>
                    <a:gd name="connsiteX28" fmla="*/ 35684 w 1079438"/>
                    <a:gd name="connsiteY28" fmla="*/ 481733 h 791737"/>
                    <a:gd name="connsiteX29" fmla="*/ 40145 w 1079438"/>
                    <a:gd name="connsiteY29" fmla="*/ 410365 h 791737"/>
                    <a:gd name="connsiteX30" fmla="*/ 80289 w 1079438"/>
                    <a:gd name="connsiteY30" fmla="*/ 367990 h 791737"/>
                    <a:gd name="connsiteX31" fmla="*/ 120433 w 1079438"/>
                    <a:gd name="connsiteY31" fmla="*/ 425977 h 791737"/>
                    <a:gd name="connsiteX32" fmla="*/ 176190 w 1079438"/>
                    <a:gd name="connsiteY32" fmla="*/ 475042 h 791737"/>
                    <a:gd name="connsiteX33" fmla="*/ 258709 w 1079438"/>
                    <a:gd name="connsiteY33" fmla="*/ 526338 h 791737"/>
                    <a:gd name="connsiteX34" fmla="*/ 260939 w 1079438"/>
                    <a:gd name="connsiteY34" fmla="*/ 557561 h 791737"/>
                    <a:gd name="connsiteX35" fmla="*/ 229715 w 1079438"/>
                    <a:gd name="connsiteY35" fmla="*/ 559791 h 791737"/>
                    <a:gd name="connsiteX36" fmla="*/ 236406 w 1079438"/>
                    <a:gd name="connsiteY36" fmla="*/ 577633 h 791737"/>
                    <a:gd name="connsiteX37" fmla="*/ 483963 w 1079438"/>
                    <a:gd name="connsiteY37" fmla="*/ 579863 h 791737"/>
                    <a:gd name="connsiteX38" fmla="*/ 521877 w 1079438"/>
                    <a:gd name="connsiteY38" fmla="*/ 617778 h 791737"/>
                    <a:gd name="connsiteX39" fmla="*/ 564252 w 1079438"/>
                    <a:gd name="connsiteY39" fmla="*/ 595475 h 791737"/>
                    <a:gd name="connsiteX40" fmla="*/ 539719 w 1079438"/>
                    <a:gd name="connsiteY40" fmla="*/ 553101 h 791737"/>
                    <a:gd name="connsiteX41" fmla="*/ 363530 w 1079438"/>
                    <a:gd name="connsiteY41" fmla="*/ 528568 h 791737"/>
                    <a:gd name="connsiteX42" fmla="*/ 403674 w 1079438"/>
                    <a:gd name="connsiteY42" fmla="*/ 481733 h 791737"/>
                    <a:gd name="connsiteX43" fmla="*/ 492884 w 1079438"/>
                    <a:gd name="connsiteY43" fmla="*/ 495114 h 791737"/>
                    <a:gd name="connsiteX44" fmla="*/ 584324 w 1079438"/>
                    <a:gd name="connsiteY44" fmla="*/ 481733 h 791737"/>
                    <a:gd name="connsiteX45" fmla="*/ 653462 w 1079438"/>
                    <a:gd name="connsiteY45" fmla="*/ 448279 h 791737"/>
                    <a:gd name="connsiteX46" fmla="*/ 698067 w 1079438"/>
                    <a:gd name="connsiteY46" fmla="*/ 548640 h 791737"/>
                    <a:gd name="connsiteX47" fmla="*/ 760513 w 1079438"/>
                    <a:gd name="connsiteY47" fmla="*/ 584324 h 791737"/>
                    <a:gd name="connsiteX48" fmla="*/ 767204 w 1079438"/>
                    <a:gd name="connsiteY48" fmla="*/ 604396 h 791737"/>
                    <a:gd name="connsiteX49" fmla="*/ 800658 w 1079438"/>
                    <a:gd name="connsiteY49" fmla="*/ 675764 h 791737"/>
                    <a:gd name="connsiteX50" fmla="*/ 831881 w 1079438"/>
                    <a:gd name="connsiteY50" fmla="*/ 637850 h 791737"/>
                    <a:gd name="connsiteX51" fmla="*/ 851953 w 1079438"/>
                    <a:gd name="connsiteY51" fmla="*/ 570943 h 791737"/>
                    <a:gd name="connsiteX52" fmla="*/ 800658 w 1079438"/>
                    <a:gd name="connsiteY52" fmla="*/ 564252 h 791737"/>
                    <a:gd name="connsiteX53" fmla="*/ 769434 w 1079438"/>
                    <a:gd name="connsiteY53" fmla="*/ 553101 h 791737"/>
                    <a:gd name="connsiteX54" fmla="*/ 702527 w 1079438"/>
                    <a:gd name="connsiteY54" fmla="*/ 475042 h 791737"/>
                    <a:gd name="connsiteX55" fmla="*/ 698067 w 1079438"/>
                    <a:gd name="connsiteY55" fmla="*/ 423746 h 791737"/>
                    <a:gd name="connsiteX56" fmla="*/ 771665 w 1079438"/>
                    <a:gd name="connsiteY56" fmla="*/ 412595 h 791737"/>
                    <a:gd name="connsiteX57" fmla="*/ 791737 w 1079438"/>
                    <a:gd name="connsiteY57" fmla="*/ 439358 h 791737"/>
                    <a:gd name="connsiteX58" fmla="*/ 954545 w 1079438"/>
                    <a:gd name="connsiteY58" fmla="*/ 490654 h 791737"/>
                    <a:gd name="connsiteX59" fmla="*/ 1019222 w 1079438"/>
                    <a:gd name="connsiteY59" fmla="*/ 450509 h 791737"/>
                    <a:gd name="connsiteX60" fmla="*/ 1041524 w 1079438"/>
                    <a:gd name="connsiteY60" fmla="*/ 468351 h 791737"/>
                    <a:gd name="connsiteX61" fmla="*/ 1079438 w 1079438"/>
                    <a:gd name="connsiteY61" fmla="*/ 417056 h 79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79438" h="791737">
                      <a:moveTo>
                        <a:pt x="1079438" y="417056"/>
                      </a:moveTo>
                      <a:lnTo>
                        <a:pt x="1032603" y="354609"/>
                      </a:lnTo>
                      <a:lnTo>
                        <a:pt x="945624" y="216334"/>
                      </a:lnTo>
                      <a:lnTo>
                        <a:pt x="896558" y="185110"/>
                      </a:lnTo>
                      <a:lnTo>
                        <a:pt x="914400" y="127124"/>
                      </a:lnTo>
                      <a:lnTo>
                        <a:pt x="872026" y="49065"/>
                      </a:lnTo>
                      <a:lnTo>
                        <a:pt x="822960" y="84749"/>
                      </a:lnTo>
                      <a:lnTo>
                        <a:pt x="785046" y="73598"/>
                      </a:lnTo>
                      <a:lnTo>
                        <a:pt x="735981" y="127124"/>
                      </a:lnTo>
                      <a:lnTo>
                        <a:pt x="651231" y="49065"/>
                      </a:lnTo>
                      <a:lnTo>
                        <a:pt x="568712" y="26763"/>
                      </a:lnTo>
                      <a:lnTo>
                        <a:pt x="475042" y="0"/>
                      </a:lnTo>
                      <a:lnTo>
                        <a:pt x="307774" y="22303"/>
                      </a:lnTo>
                      <a:lnTo>
                        <a:pt x="189571" y="71368"/>
                      </a:lnTo>
                      <a:lnTo>
                        <a:pt x="93671" y="209643"/>
                      </a:lnTo>
                      <a:lnTo>
                        <a:pt x="82519" y="296623"/>
                      </a:lnTo>
                      <a:lnTo>
                        <a:pt x="24533" y="354609"/>
                      </a:lnTo>
                      <a:lnTo>
                        <a:pt x="0" y="472812"/>
                      </a:lnTo>
                      <a:lnTo>
                        <a:pt x="46835" y="620008"/>
                      </a:lnTo>
                      <a:lnTo>
                        <a:pt x="171729" y="749362"/>
                      </a:lnTo>
                      <a:lnTo>
                        <a:pt x="287702" y="791737"/>
                      </a:lnTo>
                      <a:lnTo>
                        <a:pt x="809579" y="785046"/>
                      </a:lnTo>
                      <a:lnTo>
                        <a:pt x="860874" y="767204"/>
                      </a:lnTo>
                      <a:lnTo>
                        <a:pt x="814039" y="749362"/>
                      </a:lnTo>
                      <a:lnTo>
                        <a:pt x="372451" y="762743"/>
                      </a:lnTo>
                      <a:lnTo>
                        <a:pt x="267630" y="751592"/>
                      </a:lnTo>
                      <a:lnTo>
                        <a:pt x="202952" y="720369"/>
                      </a:lnTo>
                      <a:lnTo>
                        <a:pt x="95901" y="613317"/>
                      </a:lnTo>
                      <a:lnTo>
                        <a:pt x="35684" y="481733"/>
                      </a:lnTo>
                      <a:lnTo>
                        <a:pt x="40145" y="410365"/>
                      </a:lnTo>
                      <a:lnTo>
                        <a:pt x="80289" y="367990"/>
                      </a:lnTo>
                      <a:lnTo>
                        <a:pt x="120433" y="425977"/>
                      </a:lnTo>
                      <a:lnTo>
                        <a:pt x="176190" y="475042"/>
                      </a:lnTo>
                      <a:lnTo>
                        <a:pt x="258709" y="526338"/>
                      </a:lnTo>
                      <a:lnTo>
                        <a:pt x="260939" y="557561"/>
                      </a:lnTo>
                      <a:lnTo>
                        <a:pt x="229715" y="559791"/>
                      </a:lnTo>
                      <a:lnTo>
                        <a:pt x="236406" y="577633"/>
                      </a:lnTo>
                      <a:lnTo>
                        <a:pt x="483963" y="579863"/>
                      </a:lnTo>
                      <a:lnTo>
                        <a:pt x="521877" y="617778"/>
                      </a:lnTo>
                      <a:lnTo>
                        <a:pt x="564252" y="595475"/>
                      </a:lnTo>
                      <a:lnTo>
                        <a:pt x="539719" y="553101"/>
                      </a:lnTo>
                      <a:lnTo>
                        <a:pt x="363530" y="528568"/>
                      </a:lnTo>
                      <a:lnTo>
                        <a:pt x="403674" y="481733"/>
                      </a:lnTo>
                      <a:lnTo>
                        <a:pt x="492884" y="495114"/>
                      </a:lnTo>
                      <a:lnTo>
                        <a:pt x="584324" y="481733"/>
                      </a:lnTo>
                      <a:lnTo>
                        <a:pt x="653462" y="448279"/>
                      </a:lnTo>
                      <a:lnTo>
                        <a:pt x="698067" y="548640"/>
                      </a:lnTo>
                      <a:lnTo>
                        <a:pt x="760513" y="584324"/>
                      </a:lnTo>
                      <a:lnTo>
                        <a:pt x="767204" y="604396"/>
                      </a:lnTo>
                      <a:lnTo>
                        <a:pt x="800658" y="675764"/>
                      </a:lnTo>
                      <a:lnTo>
                        <a:pt x="831881" y="637850"/>
                      </a:lnTo>
                      <a:lnTo>
                        <a:pt x="851953" y="570943"/>
                      </a:lnTo>
                      <a:lnTo>
                        <a:pt x="800658" y="564252"/>
                      </a:lnTo>
                      <a:lnTo>
                        <a:pt x="769434" y="553101"/>
                      </a:lnTo>
                      <a:lnTo>
                        <a:pt x="702527" y="475042"/>
                      </a:lnTo>
                      <a:lnTo>
                        <a:pt x="698067" y="423746"/>
                      </a:lnTo>
                      <a:lnTo>
                        <a:pt x="771665" y="412595"/>
                      </a:lnTo>
                      <a:lnTo>
                        <a:pt x="791737" y="439358"/>
                      </a:lnTo>
                      <a:lnTo>
                        <a:pt x="954545" y="490654"/>
                      </a:lnTo>
                      <a:lnTo>
                        <a:pt x="1019222" y="450509"/>
                      </a:lnTo>
                      <a:lnTo>
                        <a:pt x="1041524" y="468351"/>
                      </a:lnTo>
                      <a:lnTo>
                        <a:pt x="1079438" y="4170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B050"/>
                  </a:solidFill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5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-1986280" y="2330450"/>
                  <a:ext cx="1185864" cy="800100"/>
                  <a:chOff x="2966" y="2733"/>
                  <a:chExt cx="2393" cy="1220"/>
                </a:xfrm>
              </p:grpSpPr>
              <p:sp>
                <p:nvSpPr>
                  <p:cNvPr id="10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3424" y="3534"/>
                    <a:ext cx="641" cy="171"/>
                  </a:xfrm>
                  <a:custGeom>
                    <a:avLst/>
                    <a:gdLst>
                      <a:gd name="T0" fmla="*/ 989 w 1076"/>
                      <a:gd name="T1" fmla="*/ 90 h 253"/>
                      <a:gd name="T2" fmla="*/ 1040 w 1076"/>
                      <a:gd name="T3" fmla="*/ 113 h 253"/>
                      <a:gd name="T4" fmla="*/ 1069 w 1076"/>
                      <a:gd name="T5" fmla="*/ 173 h 253"/>
                      <a:gd name="T6" fmla="*/ 1056 w 1076"/>
                      <a:gd name="T7" fmla="*/ 245 h 253"/>
                      <a:gd name="T8" fmla="*/ 1000 w 1076"/>
                      <a:gd name="T9" fmla="*/ 221 h 253"/>
                      <a:gd name="T10" fmla="*/ 984 w 1076"/>
                      <a:gd name="T11" fmla="*/ 165 h 253"/>
                      <a:gd name="T12" fmla="*/ 928 w 1076"/>
                      <a:gd name="T13" fmla="*/ 149 h 253"/>
                      <a:gd name="T14" fmla="*/ 784 w 1076"/>
                      <a:gd name="T15" fmla="*/ 137 h 253"/>
                      <a:gd name="T16" fmla="*/ 408 w 1076"/>
                      <a:gd name="T17" fmla="*/ 133 h 253"/>
                      <a:gd name="T18" fmla="*/ 48 w 1076"/>
                      <a:gd name="T19" fmla="*/ 121 h 253"/>
                      <a:gd name="T20" fmla="*/ 53 w 1076"/>
                      <a:gd name="T21" fmla="*/ 49 h 253"/>
                      <a:gd name="T22" fmla="*/ 109 w 1076"/>
                      <a:gd name="T23" fmla="*/ 49 h 253"/>
                      <a:gd name="T24" fmla="*/ 121 w 1076"/>
                      <a:gd name="T25" fmla="*/ 0 h 2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076" h="253">
                        <a:moveTo>
                          <a:pt x="989" y="90"/>
                        </a:moveTo>
                        <a:cubicBezTo>
                          <a:pt x="1000" y="93"/>
                          <a:pt x="1027" y="99"/>
                          <a:pt x="1040" y="113"/>
                        </a:cubicBezTo>
                        <a:cubicBezTo>
                          <a:pt x="1053" y="127"/>
                          <a:pt x="1066" y="151"/>
                          <a:pt x="1069" y="173"/>
                        </a:cubicBezTo>
                        <a:cubicBezTo>
                          <a:pt x="1076" y="199"/>
                          <a:pt x="1070" y="233"/>
                          <a:pt x="1056" y="245"/>
                        </a:cubicBezTo>
                        <a:cubicBezTo>
                          <a:pt x="1045" y="253"/>
                          <a:pt x="1012" y="234"/>
                          <a:pt x="1000" y="221"/>
                        </a:cubicBezTo>
                        <a:cubicBezTo>
                          <a:pt x="985" y="210"/>
                          <a:pt x="996" y="177"/>
                          <a:pt x="984" y="165"/>
                        </a:cubicBezTo>
                        <a:cubicBezTo>
                          <a:pt x="972" y="153"/>
                          <a:pt x="961" y="154"/>
                          <a:pt x="928" y="149"/>
                        </a:cubicBezTo>
                        <a:cubicBezTo>
                          <a:pt x="889" y="112"/>
                          <a:pt x="834" y="146"/>
                          <a:pt x="784" y="137"/>
                        </a:cubicBezTo>
                        <a:cubicBezTo>
                          <a:pt x="698" y="126"/>
                          <a:pt x="531" y="136"/>
                          <a:pt x="408" y="133"/>
                        </a:cubicBezTo>
                        <a:cubicBezTo>
                          <a:pt x="285" y="130"/>
                          <a:pt x="107" y="135"/>
                          <a:pt x="48" y="121"/>
                        </a:cubicBezTo>
                        <a:cubicBezTo>
                          <a:pt x="24" y="84"/>
                          <a:pt x="0" y="68"/>
                          <a:pt x="53" y="49"/>
                        </a:cubicBezTo>
                        <a:cubicBezTo>
                          <a:pt x="61" y="29"/>
                          <a:pt x="105" y="37"/>
                          <a:pt x="109" y="49"/>
                        </a:cubicBezTo>
                        <a:cubicBezTo>
                          <a:pt x="130" y="21"/>
                          <a:pt x="100" y="0"/>
                          <a:pt x="121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7" name="Freeform 4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284" y="3332"/>
                    <a:ext cx="223" cy="295"/>
                  </a:xfrm>
                  <a:custGeom>
                    <a:avLst/>
                    <a:gdLst>
                      <a:gd name="T0" fmla="*/ 373 w 373"/>
                      <a:gd name="T1" fmla="*/ 0 h 439"/>
                      <a:gd name="T2" fmla="*/ 308 w 373"/>
                      <a:gd name="T3" fmla="*/ 171 h 439"/>
                      <a:gd name="T4" fmla="*/ 195 w 373"/>
                      <a:gd name="T5" fmla="*/ 349 h 439"/>
                      <a:gd name="T6" fmla="*/ 33 w 373"/>
                      <a:gd name="T7" fmla="*/ 422 h 439"/>
                      <a:gd name="T8" fmla="*/ 0 w 373"/>
                      <a:gd name="T9" fmla="*/ 438 h 4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" h="439">
                        <a:moveTo>
                          <a:pt x="373" y="0"/>
                        </a:moveTo>
                        <a:cubicBezTo>
                          <a:pt x="363" y="59"/>
                          <a:pt x="352" y="127"/>
                          <a:pt x="308" y="171"/>
                        </a:cubicBezTo>
                        <a:cubicBezTo>
                          <a:pt x="278" y="229"/>
                          <a:pt x="221" y="314"/>
                          <a:pt x="195" y="349"/>
                        </a:cubicBezTo>
                        <a:cubicBezTo>
                          <a:pt x="149" y="391"/>
                          <a:pt x="65" y="407"/>
                          <a:pt x="33" y="422"/>
                        </a:cubicBezTo>
                        <a:cubicBezTo>
                          <a:pt x="6" y="439"/>
                          <a:pt x="18" y="438"/>
                          <a:pt x="0" y="438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" name="Freeform 4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072" y="3214"/>
                    <a:ext cx="287" cy="41"/>
                  </a:xfrm>
                  <a:custGeom>
                    <a:avLst/>
                    <a:gdLst>
                      <a:gd name="T0" fmla="*/ 559 w 559"/>
                      <a:gd name="T1" fmla="*/ 65 h 65"/>
                      <a:gd name="T2" fmla="*/ 259 w 559"/>
                      <a:gd name="T3" fmla="*/ 8 h 65"/>
                      <a:gd name="T4" fmla="*/ 40 w 559"/>
                      <a:gd name="T5" fmla="*/ 33 h 65"/>
                      <a:gd name="T6" fmla="*/ 0 w 559"/>
                      <a:gd name="T7" fmla="*/ 4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9" h="65">
                        <a:moveTo>
                          <a:pt x="559" y="65"/>
                        </a:moveTo>
                        <a:cubicBezTo>
                          <a:pt x="494" y="0"/>
                          <a:pt x="345" y="14"/>
                          <a:pt x="259" y="8"/>
                        </a:cubicBezTo>
                        <a:cubicBezTo>
                          <a:pt x="186" y="16"/>
                          <a:pt x="113" y="24"/>
                          <a:pt x="40" y="33"/>
                        </a:cubicBezTo>
                        <a:cubicBezTo>
                          <a:pt x="27" y="35"/>
                          <a:pt x="0" y="41"/>
                          <a:pt x="0" y="41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04" y="3286"/>
                    <a:ext cx="223" cy="52"/>
                  </a:xfrm>
                  <a:custGeom>
                    <a:avLst/>
                    <a:gdLst>
                      <a:gd name="T0" fmla="*/ 430 w 430"/>
                      <a:gd name="T1" fmla="*/ 17 h 82"/>
                      <a:gd name="T2" fmla="*/ 105 w 430"/>
                      <a:gd name="T3" fmla="*/ 25 h 82"/>
                      <a:gd name="T4" fmla="*/ 0 w 430"/>
                      <a:gd name="T5" fmla="*/ 82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0" h="82">
                        <a:moveTo>
                          <a:pt x="430" y="17"/>
                        </a:moveTo>
                        <a:cubicBezTo>
                          <a:pt x="317" y="0"/>
                          <a:pt x="218" y="11"/>
                          <a:pt x="105" y="25"/>
                        </a:cubicBezTo>
                        <a:cubicBezTo>
                          <a:pt x="68" y="37"/>
                          <a:pt x="19" y="45"/>
                          <a:pt x="0" y="82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4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56" y="3357"/>
                    <a:ext cx="175" cy="115"/>
                  </a:xfrm>
                  <a:custGeom>
                    <a:avLst/>
                    <a:gdLst>
                      <a:gd name="T0" fmla="*/ 341 w 341"/>
                      <a:gd name="T1" fmla="*/ 0 h 179"/>
                      <a:gd name="T2" fmla="*/ 211 w 341"/>
                      <a:gd name="T3" fmla="*/ 25 h 179"/>
                      <a:gd name="T4" fmla="*/ 114 w 341"/>
                      <a:gd name="T5" fmla="*/ 65 h 179"/>
                      <a:gd name="T6" fmla="*/ 0 w 341"/>
                      <a:gd name="T7" fmla="*/ 179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1" h="179">
                        <a:moveTo>
                          <a:pt x="341" y="0"/>
                        </a:moveTo>
                        <a:cubicBezTo>
                          <a:pt x="298" y="10"/>
                          <a:pt x="254" y="15"/>
                          <a:pt x="211" y="25"/>
                        </a:cubicBezTo>
                        <a:cubicBezTo>
                          <a:pt x="173" y="34"/>
                          <a:pt x="150" y="53"/>
                          <a:pt x="114" y="65"/>
                        </a:cubicBezTo>
                        <a:cubicBezTo>
                          <a:pt x="79" y="91"/>
                          <a:pt x="19" y="160"/>
                          <a:pt x="0" y="179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3570" y="3518"/>
                    <a:ext cx="353" cy="86"/>
                  </a:xfrm>
                  <a:custGeom>
                    <a:avLst/>
                    <a:gdLst>
                      <a:gd name="T0" fmla="*/ 9 w 353"/>
                      <a:gd name="T1" fmla="*/ 13 h 86"/>
                      <a:gd name="T2" fmla="*/ 20 w 353"/>
                      <a:gd name="T3" fmla="*/ 31 h 86"/>
                      <a:gd name="T4" fmla="*/ 54 w 353"/>
                      <a:gd name="T5" fmla="*/ 60 h 86"/>
                      <a:gd name="T6" fmla="*/ 81 w 353"/>
                      <a:gd name="T7" fmla="*/ 67 h 86"/>
                      <a:gd name="T8" fmla="*/ 228 w 353"/>
                      <a:gd name="T9" fmla="*/ 78 h 86"/>
                      <a:gd name="T10" fmla="*/ 344 w 353"/>
                      <a:gd name="T11" fmla="*/ 75 h 86"/>
                      <a:gd name="T12" fmla="*/ 339 w 353"/>
                      <a:gd name="T13" fmla="*/ 51 h 86"/>
                      <a:gd name="T14" fmla="*/ 300 w 353"/>
                      <a:gd name="T15" fmla="*/ 42 h 86"/>
                      <a:gd name="T16" fmla="*/ 273 w 353"/>
                      <a:gd name="T17" fmla="*/ 36 h 86"/>
                      <a:gd name="T18" fmla="*/ 195 w 353"/>
                      <a:gd name="T19" fmla="*/ 21 h 86"/>
                      <a:gd name="T20" fmla="*/ 162 w 353"/>
                      <a:gd name="T21" fmla="*/ 25 h 86"/>
                      <a:gd name="T22" fmla="*/ 167 w 353"/>
                      <a:gd name="T23" fmla="*/ 16 h 86"/>
                      <a:gd name="T24" fmla="*/ 165 w 353"/>
                      <a:gd name="T25" fmla="*/ 0 h 86"/>
                      <a:gd name="T26" fmla="*/ 12 w 353"/>
                      <a:gd name="T27" fmla="*/ 9 h 86"/>
                      <a:gd name="T28" fmla="*/ 11 w 353"/>
                      <a:gd name="T29" fmla="*/ 12 h 86"/>
                      <a:gd name="T30" fmla="*/ 9 w 353"/>
                      <a:gd name="T31" fmla="*/ 13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53" h="86">
                        <a:moveTo>
                          <a:pt x="9" y="13"/>
                        </a:moveTo>
                        <a:cubicBezTo>
                          <a:pt x="13" y="21"/>
                          <a:pt x="12" y="26"/>
                          <a:pt x="20" y="31"/>
                        </a:cubicBezTo>
                        <a:cubicBezTo>
                          <a:pt x="22" y="43"/>
                          <a:pt x="43" y="55"/>
                          <a:pt x="54" y="60"/>
                        </a:cubicBezTo>
                        <a:cubicBezTo>
                          <a:pt x="60" y="68"/>
                          <a:pt x="72" y="66"/>
                          <a:pt x="81" y="67"/>
                        </a:cubicBezTo>
                        <a:cubicBezTo>
                          <a:pt x="128" y="79"/>
                          <a:pt x="180" y="76"/>
                          <a:pt x="228" y="78"/>
                        </a:cubicBezTo>
                        <a:cubicBezTo>
                          <a:pt x="267" y="86"/>
                          <a:pt x="306" y="83"/>
                          <a:pt x="344" y="75"/>
                        </a:cubicBezTo>
                        <a:cubicBezTo>
                          <a:pt x="353" y="68"/>
                          <a:pt x="349" y="53"/>
                          <a:pt x="339" y="51"/>
                        </a:cubicBezTo>
                        <a:cubicBezTo>
                          <a:pt x="327" y="45"/>
                          <a:pt x="313" y="43"/>
                          <a:pt x="300" y="42"/>
                        </a:cubicBezTo>
                        <a:cubicBezTo>
                          <a:pt x="292" y="38"/>
                          <a:pt x="282" y="37"/>
                          <a:pt x="273" y="36"/>
                        </a:cubicBezTo>
                        <a:cubicBezTo>
                          <a:pt x="249" y="24"/>
                          <a:pt x="222" y="26"/>
                          <a:pt x="195" y="21"/>
                        </a:cubicBezTo>
                        <a:cubicBezTo>
                          <a:pt x="173" y="22"/>
                          <a:pt x="176" y="22"/>
                          <a:pt x="162" y="25"/>
                        </a:cubicBezTo>
                        <a:cubicBezTo>
                          <a:pt x="156" y="35"/>
                          <a:pt x="153" y="22"/>
                          <a:pt x="167" y="16"/>
                        </a:cubicBezTo>
                        <a:cubicBezTo>
                          <a:pt x="172" y="10"/>
                          <a:pt x="174" y="2"/>
                          <a:pt x="165" y="0"/>
                        </a:cubicBezTo>
                        <a:cubicBezTo>
                          <a:pt x="112" y="4"/>
                          <a:pt x="66" y="8"/>
                          <a:pt x="12" y="9"/>
                        </a:cubicBezTo>
                        <a:cubicBezTo>
                          <a:pt x="0" y="11"/>
                          <a:pt x="8" y="9"/>
                          <a:pt x="11" y="12"/>
                        </a:cubicBezTo>
                        <a:cubicBezTo>
                          <a:pt x="12" y="13"/>
                          <a:pt x="10" y="13"/>
                          <a:pt x="9" y="1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3738" y="3531"/>
                    <a:ext cx="379" cy="130"/>
                  </a:xfrm>
                  <a:custGeom>
                    <a:avLst/>
                    <a:gdLst>
                      <a:gd name="T0" fmla="*/ 0 w 634"/>
                      <a:gd name="T1" fmla="*/ 0 h 191"/>
                      <a:gd name="T2" fmla="*/ 104 w 634"/>
                      <a:gd name="T3" fmla="*/ 8 h 191"/>
                      <a:gd name="T4" fmla="*/ 256 w 634"/>
                      <a:gd name="T5" fmla="*/ 12 h 191"/>
                      <a:gd name="T6" fmla="*/ 336 w 634"/>
                      <a:gd name="T7" fmla="*/ 16 h 191"/>
                      <a:gd name="T8" fmla="*/ 480 w 634"/>
                      <a:gd name="T9" fmla="*/ 24 h 191"/>
                      <a:gd name="T10" fmla="*/ 558 w 634"/>
                      <a:gd name="T11" fmla="*/ 44 h 191"/>
                      <a:gd name="T12" fmla="*/ 620 w 634"/>
                      <a:gd name="T13" fmla="*/ 84 h 191"/>
                      <a:gd name="T14" fmla="*/ 634 w 634"/>
                      <a:gd name="T15" fmla="*/ 128 h 191"/>
                      <a:gd name="T16" fmla="*/ 622 w 634"/>
                      <a:gd name="T17" fmla="*/ 176 h 191"/>
                      <a:gd name="T18" fmla="*/ 586 w 634"/>
                      <a:gd name="T19" fmla="*/ 188 h 191"/>
                      <a:gd name="T20" fmla="*/ 570 w 634"/>
                      <a:gd name="T21" fmla="*/ 160 h 191"/>
                      <a:gd name="T22" fmla="*/ 548 w 634"/>
                      <a:gd name="T23" fmla="*/ 136 h 191"/>
                      <a:gd name="T24" fmla="*/ 520 w 634"/>
                      <a:gd name="T25" fmla="*/ 136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34" h="191">
                        <a:moveTo>
                          <a:pt x="0" y="0"/>
                        </a:moveTo>
                        <a:cubicBezTo>
                          <a:pt x="0" y="12"/>
                          <a:pt x="61" y="6"/>
                          <a:pt x="104" y="8"/>
                        </a:cubicBezTo>
                        <a:cubicBezTo>
                          <a:pt x="147" y="10"/>
                          <a:pt x="217" y="11"/>
                          <a:pt x="256" y="12"/>
                        </a:cubicBezTo>
                        <a:cubicBezTo>
                          <a:pt x="295" y="13"/>
                          <a:pt x="299" y="14"/>
                          <a:pt x="336" y="16"/>
                        </a:cubicBezTo>
                        <a:cubicBezTo>
                          <a:pt x="373" y="18"/>
                          <a:pt x="443" y="19"/>
                          <a:pt x="480" y="24"/>
                        </a:cubicBezTo>
                        <a:cubicBezTo>
                          <a:pt x="517" y="29"/>
                          <a:pt x="535" y="34"/>
                          <a:pt x="558" y="44"/>
                        </a:cubicBezTo>
                        <a:cubicBezTo>
                          <a:pt x="581" y="54"/>
                          <a:pt x="607" y="70"/>
                          <a:pt x="620" y="84"/>
                        </a:cubicBezTo>
                        <a:cubicBezTo>
                          <a:pt x="633" y="98"/>
                          <a:pt x="634" y="113"/>
                          <a:pt x="634" y="128"/>
                        </a:cubicBezTo>
                        <a:cubicBezTo>
                          <a:pt x="634" y="143"/>
                          <a:pt x="630" y="166"/>
                          <a:pt x="622" y="176"/>
                        </a:cubicBezTo>
                        <a:cubicBezTo>
                          <a:pt x="614" y="186"/>
                          <a:pt x="595" y="191"/>
                          <a:pt x="586" y="188"/>
                        </a:cubicBezTo>
                        <a:cubicBezTo>
                          <a:pt x="577" y="185"/>
                          <a:pt x="576" y="169"/>
                          <a:pt x="570" y="160"/>
                        </a:cubicBezTo>
                        <a:cubicBezTo>
                          <a:pt x="564" y="151"/>
                          <a:pt x="556" y="140"/>
                          <a:pt x="548" y="136"/>
                        </a:cubicBezTo>
                        <a:cubicBezTo>
                          <a:pt x="540" y="132"/>
                          <a:pt x="526" y="136"/>
                          <a:pt x="520" y="13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3324" y="3053"/>
                    <a:ext cx="526" cy="493"/>
                  </a:xfrm>
                  <a:custGeom>
                    <a:avLst/>
                    <a:gdLst>
                      <a:gd name="T0" fmla="*/ 684 w 883"/>
                      <a:gd name="T1" fmla="*/ 726 h 726"/>
                      <a:gd name="T2" fmla="*/ 800 w 883"/>
                      <a:gd name="T3" fmla="*/ 578 h 726"/>
                      <a:gd name="T4" fmla="*/ 839 w 883"/>
                      <a:gd name="T5" fmla="*/ 248 h 726"/>
                      <a:gd name="T6" fmla="*/ 536 w 883"/>
                      <a:gd name="T7" fmla="*/ 14 h 726"/>
                      <a:gd name="T8" fmla="*/ 83 w 883"/>
                      <a:gd name="T9" fmla="*/ 161 h 726"/>
                      <a:gd name="T10" fmla="*/ 38 w 883"/>
                      <a:gd name="T11" fmla="*/ 587 h 726"/>
                      <a:gd name="T12" fmla="*/ 312 w 883"/>
                      <a:gd name="T13" fmla="*/ 722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83" h="726">
                        <a:moveTo>
                          <a:pt x="684" y="726"/>
                        </a:moveTo>
                        <a:cubicBezTo>
                          <a:pt x="703" y="701"/>
                          <a:pt x="774" y="658"/>
                          <a:pt x="800" y="578"/>
                        </a:cubicBezTo>
                        <a:cubicBezTo>
                          <a:pt x="826" y="498"/>
                          <a:pt x="883" y="342"/>
                          <a:pt x="839" y="248"/>
                        </a:cubicBezTo>
                        <a:cubicBezTo>
                          <a:pt x="795" y="154"/>
                          <a:pt x="662" y="28"/>
                          <a:pt x="536" y="14"/>
                        </a:cubicBezTo>
                        <a:cubicBezTo>
                          <a:pt x="410" y="0"/>
                          <a:pt x="166" y="66"/>
                          <a:pt x="83" y="161"/>
                        </a:cubicBezTo>
                        <a:cubicBezTo>
                          <a:pt x="0" y="256"/>
                          <a:pt x="0" y="494"/>
                          <a:pt x="38" y="587"/>
                        </a:cubicBezTo>
                        <a:cubicBezTo>
                          <a:pt x="76" y="680"/>
                          <a:pt x="255" y="694"/>
                          <a:pt x="312" y="72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141" y="2916"/>
                    <a:ext cx="151" cy="264"/>
                  </a:xfrm>
                  <a:custGeom>
                    <a:avLst/>
                    <a:gdLst>
                      <a:gd name="T0" fmla="*/ 252 w 252"/>
                      <a:gd name="T1" fmla="*/ 0 h 393"/>
                      <a:gd name="T2" fmla="*/ 129 w 252"/>
                      <a:gd name="T3" fmla="*/ 117 h 393"/>
                      <a:gd name="T4" fmla="*/ 39 w 252"/>
                      <a:gd name="T5" fmla="*/ 240 h 393"/>
                      <a:gd name="T6" fmla="*/ 12 w 252"/>
                      <a:gd name="T7" fmla="*/ 312 h 393"/>
                      <a:gd name="T8" fmla="*/ 0 w 252"/>
                      <a:gd name="T9" fmla="*/ 393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2" h="393">
                        <a:moveTo>
                          <a:pt x="252" y="0"/>
                        </a:moveTo>
                        <a:cubicBezTo>
                          <a:pt x="228" y="26"/>
                          <a:pt x="165" y="77"/>
                          <a:pt x="129" y="117"/>
                        </a:cubicBezTo>
                        <a:cubicBezTo>
                          <a:pt x="93" y="157"/>
                          <a:pt x="59" y="207"/>
                          <a:pt x="39" y="240"/>
                        </a:cubicBezTo>
                        <a:cubicBezTo>
                          <a:pt x="19" y="273"/>
                          <a:pt x="18" y="287"/>
                          <a:pt x="12" y="312"/>
                        </a:cubicBezTo>
                        <a:cubicBezTo>
                          <a:pt x="6" y="337"/>
                          <a:pt x="1" y="376"/>
                          <a:pt x="0" y="393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" name="Freeform 5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966" y="3180"/>
                    <a:ext cx="1756" cy="773"/>
                  </a:xfrm>
                  <a:custGeom>
                    <a:avLst/>
                    <a:gdLst>
                      <a:gd name="T0" fmla="*/ 310 w 2945"/>
                      <a:gd name="T1" fmla="*/ 962 h 1142"/>
                      <a:gd name="T2" fmla="*/ 268 w 2945"/>
                      <a:gd name="T3" fmla="*/ 940 h 1142"/>
                      <a:gd name="T4" fmla="*/ 189 w 2945"/>
                      <a:gd name="T5" fmla="*/ 850 h 1142"/>
                      <a:gd name="T6" fmla="*/ 181 w 2945"/>
                      <a:gd name="T7" fmla="*/ 694 h 1142"/>
                      <a:gd name="T8" fmla="*/ 318 w 2945"/>
                      <a:gd name="T9" fmla="*/ 482 h 1142"/>
                      <a:gd name="T10" fmla="*/ 614 w 2945"/>
                      <a:gd name="T11" fmla="*/ 242 h 1142"/>
                      <a:gd name="T12" fmla="*/ 814 w 2945"/>
                      <a:gd name="T13" fmla="*/ 150 h 1142"/>
                      <a:gd name="T14" fmla="*/ 1018 w 2945"/>
                      <a:gd name="T15" fmla="*/ 114 h 1142"/>
                      <a:gd name="T16" fmla="*/ 1342 w 2945"/>
                      <a:gd name="T17" fmla="*/ 90 h 1142"/>
                      <a:gd name="T18" fmla="*/ 1774 w 2945"/>
                      <a:gd name="T19" fmla="*/ 94 h 1142"/>
                      <a:gd name="T20" fmla="*/ 2811 w 2945"/>
                      <a:gd name="T21" fmla="*/ 110 h 1142"/>
                      <a:gd name="T22" fmla="*/ 2943 w 2945"/>
                      <a:gd name="T23" fmla="*/ 82 h 1142"/>
                      <a:gd name="T24" fmla="*/ 2823 w 2945"/>
                      <a:gd name="T25" fmla="*/ 42 h 1142"/>
                      <a:gd name="T26" fmla="*/ 2567 w 2945"/>
                      <a:gd name="T27" fmla="*/ 22 h 1142"/>
                      <a:gd name="T28" fmla="*/ 1791 w 2945"/>
                      <a:gd name="T29" fmla="*/ 2 h 1142"/>
                      <a:gd name="T30" fmla="*/ 1191 w 2945"/>
                      <a:gd name="T31" fmla="*/ 10 h 1142"/>
                      <a:gd name="T32" fmla="*/ 861 w 2945"/>
                      <a:gd name="T33" fmla="*/ 34 h 1142"/>
                      <a:gd name="T34" fmla="*/ 547 w 2945"/>
                      <a:gd name="T35" fmla="*/ 134 h 1142"/>
                      <a:gd name="T36" fmla="*/ 195 w 2945"/>
                      <a:gd name="T37" fmla="*/ 402 h 1142"/>
                      <a:gd name="T38" fmla="*/ 22 w 2945"/>
                      <a:gd name="T39" fmla="*/ 700 h 1142"/>
                      <a:gd name="T40" fmla="*/ 40 w 2945"/>
                      <a:gd name="T41" fmla="*/ 904 h 1142"/>
                      <a:gd name="T42" fmla="*/ 159 w 2945"/>
                      <a:gd name="T43" fmla="*/ 1060 h 1142"/>
                      <a:gd name="T44" fmla="*/ 346 w 2945"/>
                      <a:gd name="T45" fmla="*/ 1142 h 1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945" h="1142">
                        <a:moveTo>
                          <a:pt x="310" y="962"/>
                        </a:moveTo>
                        <a:cubicBezTo>
                          <a:pt x="294" y="951"/>
                          <a:pt x="288" y="959"/>
                          <a:pt x="268" y="940"/>
                        </a:cubicBezTo>
                        <a:cubicBezTo>
                          <a:pt x="248" y="921"/>
                          <a:pt x="203" y="891"/>
                          <a:pt x="189" y="850"/>
                        </a:cubicBezTo>
                        <a:cubicBezTo>
                          <a:pt x="175" y="809"/>
                          <a:pt x="160" y="755"/>
                          <a:pt x="181" y="694"/>
                        </a:cubicBezTo>
                        <a:cubicBezTo>
                          <a:pt x="202" y="633"/>
                          <a:pt x="246" y="557"/>
                          <a:pt x="318" y="482"/>
                        </a:cubicBezTo>
                        <a:cubicBezTo>
                          <a:pt x="372" y="402"/>
                          <a:pt x="563" y="272"/>
                          <a:pt x="614" y="242"/>
                        </a:cubicBezTo>
                        <a:cubicBezTo>
                          <a:pt x="713" y="189"/>
                          <a:pt x="747" y="171"/>
                          <a:pt x="814" y="150"/>
                        </a:cubicBezTo>
                        <a:cubicBezTo>
                          <a:pt x="881" y="129"/>
                          <a:pt x="930" y="124"/>
                          <a:pt x="1018" y="114"/>
                        </a:cubicBezTo>
                        <a:cubicBezTo>
                          <a:pt x="1094" y="101"/>
                          <a:pt x="1216" y="93"/>
                          <a:pt x="1342" y="90"/>
                        </a:cubicBezTo>
                        <a:cubicBezTo>
                          <a:pt x="1468" y="87"/>
                          <a:pt x="1529" y="91"/>
                          <a:pt x="1774" y="94"/>
                        </a:cubicBezTo>
                        <a:cubicBezTo>
                          <a:pt x="2019" y="97"/>
                          <a:pt x="2616" y="112"/>
                          <a:pt x="2811" y="110"/>
                        </a:cubicBezTo>
                        <a:cubicBezTo>
                          <a:pt x="2855" y="95"/>
                          <a:pt x="2939" y="114"/>
                          <a:pt x="2943" y="82"/>
                        </a:cubicBezTo>
                        <a:cubicBezTo>
                          <a:pt x="2945" y="72"/>
                          <a:pt x="2885" y="53"/>
                          <a:pt x="2823" y="42"/>
                        </a:cubicBezTo>
                        <a:cubicBezTo>
                          <a:pt x="2760" y="32"/>
                          <a:pt x="2739" y="29"/>
                          <a:pt x="2567" y="22"/>
                        </a:cubicBezTo>
                        <a:cubicBezTo>
                          <a:pt x="2403" y="17"/>
                          <a:pt x="2020" y="4"/>
                          <a:pt x="1791" y="2"/>
                        </a:cubicBezTo>
                        <a:cubicBezTo>
                          <a:pt x="1562" y="0"/>
                          <a:pt x="1346" y="5"/>
                          <a:pt x="1191" y="10"/>
                        </a:cubicBezTo>
                        <a:cubicBezTo>
                          <a:pt x="1036" y="15"/>
                          <a:pt x="946" y="23"/>
                          <a:pt x="861" y="34"/>
                        </a:cubicBezTo>
                        <a:cubicBezTo>
                          <a:pt x="754" y="55"/>
                          <a:pt x="658" y="73"/>
                          <a:pt x="547" y="134"/>
                        </a:cubicBezTo>
                        <a:cubicBezTo>
                          <a:pt x="436" y="195"/>
                          <a:pt x="282" y="308"/>
                          <a:pt x="195" y="402"/>
                        </a:cubicBezTo>
                        <a:cubicBezTo>
                          <a:pt x="108" y="496"/>
                          <a:pt x="48" y="616"/>
                          <a:pt x="22" y="700"/>
                        </a:cubicBezTo>
                        <a:cubicBezTo>
                          <a:pt x="0" y="784"/>
                          <a:pt x="17" y="844"/>
                          <a:pt x="40" y="904"/>
                        </a:cubicBezTo>
                        <a:cubicBezTo>
                          <a:pt x="63" y="964"/>
                          <a:pt x="108" y="1020"/>
                          <a:pt x="159" y="1060"/>
                        </a:cubicBezTo>
                        <a:cubicBezTo>
                          <a:pt x="220" y="1112"/>
                          <a:pt x="283" y="1142"/>
                          <a:pt x="346" y="114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157" y="3301"/>
                    <a:ext cx="191" cy="152"/>
                  </a:xfrm>
                  <a:custGeom>
                    <a:avLst/>
                    <a:gdLst>
                      <a:gd name="T0" fmla="*/ 0 w 320"/>
                      <a:gd name="T1" fmla="*/ 0 h 226"/>
                      <a:gd name="T2" fmla="*/ 42 w 320"/>
                      <a:gd name="T3" fmla="*/ 83 h 226"/>
                      <a:gd name="T4" fmla="*/ 108 w 320"/>
                      <a:gd name="T5" fmla="*/ 140 h 226"/>
                      <a:gd name="T6" fmla="*/ 243 w 320"/>
                      <a:gd name="T7" fmla="*/ 206 h 226"/>
                      <a:gd name="T8" fmla="*/ 320 w 320"/>
                      <a:gd name="T9" fmla="*/ 226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0" h="226">
                        <a:moveTo>
                          <a:pt x="0" y="0"/>
                        </a:moveTo>
                        <a:cubicBezTo>
                          <a:pt x="8" y="10"/>
                          <a:pt x="24" y="60"/>
                          <a:pt x="42" y="83"/>
                        </a:cubicBezTo>
                        <a:cubicBezTo>
                          <a:pt x="60" y="106"/>
                          <a:pt x="74" y="120"/>
                          <a:pt x="108" y="140"/>
                        </a:cubicBezTo>
                        <a:cubicBezTo>
                          <a:pt x="142" y="160"/>
                          <a:pt x="208" y="192"/>
                          <a:pt x="243" y="206"/>
                        </a:cubicBezTo>
                        <a:cubicBezTo>
                          <a:pt x="255" y="212"/>
                          <a:pt x="305" y="226"/>
                          <a:pt x="320" y="22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" name="Freeform 5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782" y="3425"/>
                    <a:ext cx="526" cy="78"/>
                  </a:xfrm>
                  <a:custGeom>
                    <a:avLst/>
                    <a:gdLst>
                      <a:gd name="T0" fmla="*/ 883 w 883"/>
                      <a:gd name="T1" fmla="*/ 86 h 115"/>
                      <a:gd name="T2" fmla="*/ 369 w 883"/>
                      <a:gd name="T3" fmla="*/ 97 h 115"/>
                      <a:gd name="T4" fmla="*/ 125 w 883"/>
                      <a:gd name="T5" fmla="*/ 48 h 115"/>
                      <a:gd name="T6" fmla="*/ 0 w 883"/>
                      <a:gd name="T7" fmla="*/ 0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83" h="115">
                        <a:moveTo>
                          <a:pt x="883" y="86"/>
                        </a:moveTo>
                        <a:cubicBezTo>
                          <a:pt x="701" y="115"/>
                          <a:pt x="552" y="101"/>
                          <a:pt x="369" y="97"/>
                        </a:cubicBezTo>
                        <a:cubicBezTo>
                          <a:pt x="289" y="90"/>
                          <a:pt x="201" y="80"/>
                          <a:pt x="125" y="48"/>
                        </a:cubicBezTo>
                        <a:cubicBezTo>
                          <a:pt x="90" y="33"/>
                          <a:pt x="39" y="0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" name="Freeform 5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9" y="3258"/>
                    <a:ext cx="147" cy="164"/>
                  </a:xfrm>
                  <a:custGeom>
                    <a:avLst/>
                    <a:gdLst>
                      <a:gd name="T0" fmla="*/ 0 w 248"/>
                      <a:gd name="T1" fmla="*/ 245 h 245"/>
                      <a:gd name="T2" fmla="*/ 122 w 248"/>
                      <a:gd name="T3" fmla="*/ 210 h 245"/>
                      <a:gd name="T4" fmla="*/ 199 w 248"/>
                      <a:gd name="T5" fmla="*/ 161 h 245"/>
                      <a:gd name="T6" fmla="*/ 248 w 248"/>
                      <a:gd name="T7" fmla="*/ 0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8" h="245">
                        <a:moveTo>
                          <a:pt x="0" y="245"/>
                        </a:moveTo>
                        <a:cubicBezTo>
                          <a:pt x="19" y="237"/>
                          <a:pt x="89" y="224"/>
                          <a:pt x="122" y="210"/>
                        </a:cubicBezTo>
                        <a:cubicBezTo>
                          <a:pt x="155" y="196"/>
                          <a:pt x="181" y="180"/>
                          <a:pt x="199" y="161"/>
                        </a:cubicBezTo>
                        <a:cubicBezTo>
                          <a:pt x="219" y="126"/>
                          <a:pt x="240" y="26"/>
                          <a:pt x="2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5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15" y="3382"/>
                    <a:ext cx="108" cy="22"/>
                  </a:xfrm>
                  <a:custGeom>
                    <a:avLst/>
                    <a:gdLst>
                      <a:gd name="T0" fmla="*/ 180 w 180"/>
                      <a:gd name="T1" fmla="*/ 33 h 33"/>
                      <a:gd name="T2" fmla="*/ 90 w 180"/>
                      <a:gd name="T3" fmla="*/ 9 h 33"/>
                      <a:gd name="T4" fmla="*/ 0 w 180"/>
                      <a:gd name="T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0" h="33">
                        <a:moveTo>
                          <a:pt x="180" y="33"/>
                        </a:moveTo>
                        <a:cubicBezTo>
                          <a:pt x="168" y="31"/>
                          <a:pt x="120" y="14"/>
                          <a:pt x="90" y="9"/>
                        </a:cubicBezTo>
                        <a:cubicBezTo>
                          <a:pt x="60" y="4"/>
                          <a:pt x="19" y="2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" name="Freeform 5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26" y="3416"/>
                    <a:ext cx="430" cy="59"/>
                  </a:xfrm>
                  <a:custGeom>
                    <a:avLst/>
                    <a:gdLst>
                      <a:gd name="T0" fmla="*/ 0 w 726"/>
                      <a:gd name="T1" fmla="*/ 0 h 88"/>
                      <a:gd name="T2" fmla="*/ 235 w 726"/>
                      <a:gd name="T3" fmla="*/ 86 h 88"/>
                      <a:gd name="T4" fmla="*/ 726 w 726"/>
                      <a:gd name="T5" fmla="*/ 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26" h="88">
                        <a:moveTo>
                          <a:pt x="0" y="0"/>
                        </a:moveTo>
                        <a:cubicBezTo>
                          <a:pt x="75" y="39"/>
                          <a:pt x="114" y="84"/>
                          <a:pt x="235" y="86"/>
                        </a:cubicBezTo>
                        <a:cubicBezTo>
                          <a:pt x="356" y="88"/>
                          <a:pt x="624" y="25"/>
                          <a:pt x="726" y="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4346" y="3397"/>
                    <a:ext cx="386" cy="378"/>
                  </a:xfrm>
                  <a:custGeom>
                    <a:avLst/>
                    <a:gdLst>
                      <a:gd name="T0" fmla="*/ 164 w 386"/>
                      <a:gd name="T1" fmla="*/ 228 h 378"/>
                      <a:gd name="T2" fmla="*/ 182 w 386"/>
                      <a:gd name="T3" fmla="*/ 270 h 378"/>
                      <a:gd name="T4" fmla="*/ 188 w 386"/>
                      <a:gd name="T5" fmla="*/ 272 h 378"/>
                      <a:gd name="T6" fmla="*/ 194 w 386"/>
                      <a:gd name="T7" fmla="*/ 276 h 378"/>
                      <a:gd name="T8" fmla="*/ 206 w 386"/>
                      <a:gd name="T9" fmla="*/ 280 h 378"/>
                      <a:gd name="T10" fmla="*/ 224 w 386"/>
                      <a:gd name="T11" fmla="*/ 298 h 378"/>
                      <a:gd name="T12" fmla="*/ 240 w 386"/>
                      <a:gd name="T13" fmla="*/ 314 h 378"/>
                      <a:gd name="T14" fmla="*/ 258 w 386"/>
                      <a:gd name="T15" fmla="*/ 364 h 378"/>
                      <a:gd name="T16" fmla="*/ 270 w 386"/>
                      <a:gd name="T17" fmla="*/ 378 h 378"/>
                      <a:gd name="T18" fmla="*/ 278 w 386"/>
                      <a:gd name="T19" fmla="*/ 360 h 378"/>
                      <a:gd name="T20" fmla="*/ 272 w 386"/>
                      <a:gd name="T21" fmla="*/ 326 h 378"/>
                      <a:gd name="T22" fmla="*/ 298 w 386"/>
                      <a:gd name="T23" fmla="*/ 306 h 378"/>
                      <a:gd name="T24" fmla="*/ 316 w 386"/>
                      <a:gd name="T25" fmla="*/ 324 h 378"/>
                      <a:gd name="T26" fmla="*/ 330 w 386"/>
                      <a:gd name="T27" fmla="*/ 340 h 378"/>
                      <a:gd name="T28" fmla="*/ 344 w 386"/>
                      <a:gd name="T29" fmla="*/ 342 h 378"/>
                      <a:gd name="T30" fmla="*/ 334 w 386"/>
                      <a:gd name="T31" fmla="*/ 298 h 378"/>
                      <a:gd name="T32" fmla="*/ 314 w 386"/>
                      <a:gd name="T33" fmla="*/ 278 h 378"/>
                      <a:gd name="T34" fmla="*/ 296 w 386"/>
                      <a:gd name="T35" fmla="*/ 266 h 378"/>
                      <a:gd name="T36" fmla="*/ 324 w 386"/>
                      <a:gd name="T37" fmla="*/ 260 h 378"/>
                      <a:gd name="T38" fmla="*/ 350 w 386"/>
                      <a:gd name="T39" fmla="*/ 276 h 378"/>
                      <a:gd name="T40" fmla="*/ 366 w 386"/>
                      <a:gd name="T41" fmla="*/ 296 h 378"/>
                      <a:gd name="T42" fmla="*/ 346 w 386"/>
                      <a:gd name="T43" fmla="*/ 238 h 378"/>
                      <a:gd name="T44" fmla="*/ 340 w 386"/>
                      <a:gd name="T45" fmla="*/ 232 h 378"/>
                      <a:gd name="T46" fmla="*/ 318 w 386"/>
                      <a:gd name="T47" fmla="*/ 226 h 378"/>
                      <a:gd name="T48" fmla="*/ 300 w 386"/>
                      <a:gd name="T49" fmla="*/ 222 h 378"/>
                      <a:gd name="T50" fmla="*/ 276 w 386"/>
                      <a:gd name="T51" fmla="*/ 220 h 378"/>
                      <a:gd name="T52" fmla="*/ 326 w 386"/>
                      <a:gd name="T53" fmla="*/ 222 h 378"/>
                      <a:gd name="T54" fmla="*/ 350 w 386"/>
                      <a:gd name="T55" fmla="*/ 234 h 378"/>
                      <a:gd name="T56" fmla="*/ 362 w 386"/>
                      <a:gd name="T57" fmla="*/ 238 h 378"/>
                      <a:gd name="T58" fmla="*/ 338 w 386"/>
                      <a:gd name="T59" fmla="*/ 198 h 378"/>
                      <a:gd name="T60" fmla="*/ 258 w 386"/>
                      <a:gd name="T61" fmla="*/ 188 h 378"/>
                      <a:gd name="T62" fmla="*/ 252 w 386"/>
                      <a:gd name="T63" fmla="*/ 172 h 378"/>
                      <a:gd name="T64" fmla="*/ 228 w 386"/>
                      <a:gd name="T65" fmla="*/ 188 h 378"/>
                      <a:gd name="T66" fmla="*/ 212 w 386"/>
                      <a:gd name="T67" fmla="*/ 200 h 378"/>
                      <a:gd name="T68" fmla="*/ 208 w 386"/>
                      <a:gd name="T69" fmla="*/ 194 h 378"/>
                      <a:gd name="T70" fmla="*/ 198 w 386"/>
                      <a:gd name="T71" fmla="*/ 186 h 378"/>
                      <a:gd name="T72" fmla="*/ 186 w 386"/>
                      <a:gd name="T73" fmla="*/ 178 h 378"/>
                      <a:gd name="T74" fmla="*/ 174 w 386"/>
                      <a:gd name="T75" fmla="*/ 166 h 378"/>
                      <a:gd name="T76" fmla="*/ 180 w 386"/>
                      <a:gd name="T77" fmla="*/ 170 h 378"/>
                      <a:gd name="T78" fmla="*/ 160 w 386"/>
                      <a:gd name="T79" fmla="*/ 154 h 378"/>
                      <a:gd name="T80" fmla="*/ 148 w 386"/>
                      <a:gd name="T81" fmla="*/ 138 h 378"/>
                      <a:gd name="T82" fmla="*/ 134 w 386"/>
                      <a:gd name="T83" fmla="*/ 118 h 378"/>
                      <a:gd name="T84" fmla="*/ 86 w 386"/>
                      <a:gd name="T85" fmla="*/ 70 h 378"/>
                      <a:gd name="T86" fmla="*/ 70 w 386"/>
                      <a:gd name="T87" fmla="*/ 36 h 378"/>
                      <a:gd name="T88" fmla="*/ 32 w 386"/>
                      <a:gd name="T89" fmla="*/ 0 h 378"/>
                      <a:gd name="T90" fmla="*/ 0 w 386"/>
                      <a:gd name="T91" fmla="*/ 18 h 378"/>
                      <a:gd name="T92" fmla="*/ 16 w 386"/>
                      <a:gd name="T93" fmla="*/ 58 h 378"/>
                      <a:gd name="T94" fmla="*/ 36 w 386"/>
                      <a:gd name="T95" fmla="*/ 70 h 378"/>
                      <a:gd name="T96" fmla="*/ 56 w 386"/>
                      <a:gd name="T97" fmla="*/ 92 h 378"/>
                      <a:gd name="T98" fmla="*/ 82 w 386"/>
                      <a:gd name="T99" fmla="*/ 126 h 378"/>
                      <a:gd name="T100" fmla="*/ 118 w 386"/>
                      <a:gd name="T101" fmla="*/ 172 h 378"/>
                      <a:gd name="T102" fmla="*/ 120 w 386"/>
                      <a:gd name="T103" fmla="*/ 202 h 378"/>
                      <a:gd name="T104" fmla="*/ 136 w 386"/>
                      <a:gd name="T105" fmla="*/ 204 h 378"/>
                      <a:gd name="T106" fmla="*/ 154 w 386"/>
                      <a:gd name="T107" fmla="*/ 212 h 378"/>
                      <a:gd name="T108" fmla="*/ 164 w 386"/>
                      <a:gd name="T109" fmla="*/ 228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86" h="378">
                        <a:moveTo>
                          <a:pt x="164" y="228"/>
                        </a:moveTo>
                        <a:cubicBezTo>
                          <a:pt x="145" y="257"/>
                          <a:pt x="160" y="268"/>
                          <a:pt x="182" y="270"/>
                        </a:cubicBezTo>
                        <a:cubicBezTo>
                          <a:pt x="184" y="271"/>
                          <a:pt x="186" y="271"/>
                          <a:pt x="188" y="272"/>
                        </a:cubicBezTo>
                        <a:cubicBezTo>
                          <a:pt x="190" y="273"/>
                          <a:pt x="192" y="275"/>
                          <a:pt x="194" y="276"/>
                        </a:cubicBezTo>
                        <a:cubicBezTo>
                          <a:pt x="198" y="278"/>
                          <a:pt x="206" y="280"/>
                          <a:pt x="206" y="280"/>
                        </a:cubicBezTo>
                        <a:cubicBezTo>
                          <a:pt x="209" y="288"/>
                          <a:pt x="216" y="295"/>
                          <a:pt x="224" y="298"/>
                        </a:cubicBezTo>
                        <a:cubicBezTo>
                          <a:pt x="234" y="312"/>
                          <a:pt x="228" y="308"/>
                          <a:pt x="240" y="314"/>
                        </a:cubicBezTo>
                        <a:cubicBezTo>
                          <a:pt x="242" y="329"/>
                          <a:pt x="244" y="355"/>
                          <a:pt x="258" y="364"/>
                        </a:cubicBezTo>
                        <a:cubicBezTo>
                          <a:pt x="261" y="372"/>
                          <a:pt x="262" y="375"/>
                          <a:pt x="270" y="378"/>
                        </a:cubicBezTo>
                        <a:cubicBezTo>
                          <a:pt x="274" y="373"/>
                          <a:pt x="278" y="360"/>
                          <a:pt x="278" y="360"/>
                        </a:cubicBezTo>
                        <a:cubicBezTo>
                          <a:pt x="277" y="347"/>
                          <a:pt x="279" y="337"/>
                          <a:pt x="272" y="326"/>
                        </a:cubicBezTo>
                        <a:cubicBezTo>
                          <a:pt x="269" y="295"/>
                          <a:pt x="273" y="298"/>
                          <a:pt x="298" y="306"/>
                        </a:cubicBezTo>
                        <a:cubicBezTo>
                          <a:pt x="301" y="310"/>
                          <a:pt x="312" y="321"/>
                          <a:pt x="316" y="324"/>
                        </a:cubicBezTo>
                        <a:cubicBezTo>
                          <a:pt x="325" y="338"/>
                          <a:pt x="320" y="333"/>
                          <a:pt x="330" y="340"/>
                        </a:cubicBezTo>
                        <a:cubicBezTo>
                          <a:pt x="335" y="348"/>
                          <a:pt x="338" y="351"/>
                          <a:pt x="344" y="342"/>
                        </a:cubicBezTo>
                        <a:cubicBezTo>
                          <a:pt x="348" y="326"/>
                          <a:pt x="348" y="307"/>
                          <a:pt x="334" y="298"/>
                        </a:cubicBezTo>
                        <a:cubicBezTo>
                          <a:pt x="327" y="277"/>
                          <a:pt x="331" y="289"/>
                          <a:pt x="314" y="278"/>
                        </a:cubicBezTo>
                        <a:cubicBezTo>
                          <a:pt x="308" y="274"/>
                          <a:pt x="296" y="266"/>
                          <a:pt x="296" y="266"/>
                        </a:cubicBezTo>
                        <a:cubicBezTo>
                          <a:pt x="286" y="251"/>
                          <a:pt x="316" y="259"/>
                          <a:pt x="324" y="260"/>
                        </a:cubicBezTo>
                        <a:cubicBezTo>
                          <a:pt x="333" y="263"/>
                          <a:pt x="342" y="271"/>
                          <a:pt x="350" y="276"/>
                        </a:cubicBezTo>
                        <a:cubicBezTo>
                          <a:pt x="355" y="283"/>
                          <a:pt x="358" y="293"/>
                          <a:pt x="366" y="296"/>
                        </a:cubicBezTo>
                        <a:cubicBezTo>
                          <a:pt x="365" y="278"/>
                          <a:pt x="369" y="246"/>
                          <a:pt x="346" y="238"/>
                        </a:cubicBezTo>
                        <a:cubicBezTo>
                          <a:pt x="344" y="236"/>
                          <a:pt x="342" y="233"/>
                          <a:pt x="340" y="232"/>
                        </a:cubicBezTo>
                        <a:cubicBezTo>
                          <a:pt x="333" y="228"/>
                          <a:pt x="326" y="228"/>
                          <a:pt x="318" y="226"/>
                        </a:cubicBezTo>
                        <a:cubicBezTo>
                          <a:pt x="305" y="223"/>
                          <a:pt x="320" y="224"/>
                          <a:pt x="300" y="222"/>
                        </a:cubicBezTo>
                        <a:cubicBezTo>
                          <a:pt x="292" y="221"/>
                          <a:pt x="268" y="220"/>
                          <a:pt x="276" y="220"/>
                        </a:cubicBezTo>
                        <a:cubicBezTo>
                          <a:pt x="293" y="220"/>
                          <a:pt x="309" y="221"/>
                          <a:pt x="326" y="222"/>
                        </a:cubicBezTo>
                        <a:cubicBezTo>
                          <a:pt x="338" y="224"/>
                          <a:pt x="340" y="229"/>
                          <a:pt x="350" y="234"/>
                        </a:cubicBezTo>
                        <a:cubicBezTo>
                          <a:pt x="354" y="236"/>
                          <a:pt x="362" y="238"/>
                          <a:pt x="362" y="238"/>
                        </a:cubicBezTo>
                        <a:cubicBezTo>
                          <a:pt x="386" y="232"/>
                          <a:pt x="347" y="204"/>
                          <a:pt x="338" y="198"/>
                        </a:cubicBezTo>
                        <a:cubicBezTo>
                          <a:pt x="314" y="182"/>
                          <a:pt x="286" y="189"/>
                          <a:pt x="258" y="188"/>
                        </a:cubicBezTo>
                        <a:cubicBezTo>
                          <a:pt x="261" y="179"/>
                          <a:pt x="260" y="177"/>
                          <a:pt x="252" y="172"/>
                        </a:cubicBezTo>
                        <a:cubicBezTo>
                          <a:pt x="230" y="176"/>
                          <a:pt x="242" y="178"/>
                          <a:pt x="228" y="188"/>
                        </a:cubicBezTo>
                        <a:cubicBezTo>
                          <a:pt x="223" y="195"/>
                          <a:pt x="219" y="195"/>
                          <a:pt x="212" y="200"/>
                        </a:cubicBezTo>
                        <a:cubicBezTo>
                          <a:pt x="185" y="196"/>
                          <a:pt x="205" y="204"/>
                          <a:pt x="208" y="194"/>
                        </a:cubicBezTo>
                        <a:cubicBezTo>
                          <a:pt x="194" y="189"/>
                          <a:pt x="209" y="196"/>
                          <a:pt x="198" y="186"/>
                        </a:cubicBezTo>
                        <a:cubicBezTo>
                          <a:pt x="194" y="183"/>
                          <a:pt x="186" y="178"/>
                          <a:pt x="186" y="178"/>
                        </a:cubicBezTo>
                        <a:cubicBezTo>
                          <a:pt x="184" y="175"/>
                          <a:pt x="159" y="158"/>
                          <a:pt x="174" y="166"/>
                        </a:cubicBezTo>
                        <a:cubicBezTo>
                          <a:pt x="176" y="167"/>
                          <a:pt x="178" y="169"/>
                          <a:pt x="180" y="170"/>
                        </a:cubicBezTo>
                        <a:cubicBezTo>
                          <a:pt x="177" y="160"/>
                          <a:pt x="169" y="157"/>
                          <a:pt x="160" y="154"/>
                        </a:cubicBezTo>
                        <a:cubicBezTo>
                          <a:pt x="155" y="147"/>
                          <a:pt x="155" y="143"/>
                          <a:pt x="148" y="138"/>
                        </a:cubicBezTo>
                        <a:cubicBezTo>
                          <a:pt x="144" y="132"/>
                          <a:pt x="145" y="129"/>
                          <a:pt x="134" y="118"/>
                        </a:cubicBezTo>
                        <a:cubicBezTo>
                          <a:pt x="124" y="107"/>
                          <a:pt x="97" y="84"/>
                          <a:pt x="86" y="70"/>
                        </a:cubicBezTo>
                        <a:cubicBezTo>
                          <a:pt x="79" y="60"/>
                          <a:pt x="81" y="40"/>
                          <a:pt x="70" y="36"/>
                        </a:cubicBezTo>
                        <a:cubicBezTo>
                          <a:pt x="60" y="5"/>
                          <a:pt x="69" y="5"/>
                          <a:pt x="32" y="0"/>
                        </a:cubicBezTo>
                        <a:cubicBezTo>
                          <a:pt x="14" y="2"/>
                          <a:pt x="6" y="1"/>
                          <a:pt x="0" y="18"/>
                        </a:cubicBezTo>
                        <a:cubicBezTo>
                          <a:pt x="2" y="36"/>
                          <a:pt x="2" y="46"/>
                          <a:pt x="16" y="58"/>
                        </a:cubicBezTo>
                        <a:cubicBezTo>
                          <a:pt x="22" y="63"/>
                          <a:pt x="36" y="70"/>
                          <a:pt x="36" y="70"/>
                        </a:cubicBezTo>
                        <a:cubicBezTo>
                          <a:pt x="42" y="78"/>
                          <a:pt x="46" y="89"/>
                          <a:pt x="56" y="92"/>
                        </a:cubicBezTo>
                        <a:cubicBezTo>
                          <a:pt x="62" y="101"/>
                          <a:pt x="71" y="122"/>
                          <a:pt x="82" y="126"/>
                        </a:cubicBezTo>
                        <a:cubicBezTo>
                          <a:pt x="93" y="142"/>
                          <a:pt x="111" y="150"/>
                          <a:pt x="118" y="172"/>
                        </a:cubicBezTo>
                        <a:cubicBezTo>
                          <a:pt x="119" y="182"/>
                          <a:pt x="115" y="193"/>
                          <a:pt x="120" y="202"/>
                        </a:cubicBezTo>
                        <a:cubicBezTo>
                          <a:pt x="123" y="207"/>
                          <a:pt x="131" y="203"/>
                          <a:pt x="136" y="204"/>
                        </a:cubicBezTo>
                        <a:cubicBezTo>
                          <a:pt x="143" y="205"/>
                          <a:pt x="148" y="210"/>
                          <a:pt x="154" y="212"/>
                        </a:cubicBezTo>
                        <a:cubicBezTo>
                          <a:pt x="159" y="226"/>
                          <a:pt x="154" y="222"/>
                          <a:pt x="164" y="22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2" name="Group 59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4499" y="3565"/>
                    <a:ext cx="219" cy="214"/>
                    <a:chOff x="2191" y="2023"/>
                    <a:chExt cx="429" cy="345"/>
                  </a:xfrm>
                </p:grpSpPr>
                <p:sp>
                  <p:nvSpPr>
                    <p:cNvPr id="134" name="Freeform 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6" y="2103"/>
                      <a:ext cx="181" cy="140"/>
                    </a:xfrm>
                    <a:custGeom>
                      <a:avLst/>
                      <a:gdLst>
                        <a:gd name="T0" fmla="*/ 181 w 181"/>
                        <a:gd name="T1" fmla="*/ 6 h 140"/>
                        <a:gd name="T2" fmla="*/ 146 w 181"/>
                        <a:gd name="T3" fmla="*/ 5 h 140"/>
                        <a:gd name="T4" fmla="*/ 80 w 181"/>
                        <a:gd name="T5" fmla="*/ 9 h 140"/>
                        <a:gd name="T6" fmla="*/ 12 w 181"/>
                        <a:gd name="T7" fmla="*/ 57 h 140"/>
                        <a:gd name="T8" fmla="*/ 6 w 181"/>
                        <a:gd name="T9" fmla="*/ 133 h 140"/>
                        <a:gd name="T10" fmla="*/ 44 w 181"/>
                        <a:gd name="T11" fmla="*/ 97 h 140"/>
                        <a:gd name="T12" fmla="*/ 92 w 181"/>
                        <a:gd name="T13" fmla="*/ 71 h 140"/>
                        <a:gd name="T14" fmla="*/ 146 w 181"/>
                        <a:gd name="T15" fmla="*/ 69 h 1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81" h="140">
                          <a:moveTo>
                            <a:pt x="181" y="6"/>
                          </a:moveTo>
                          <a:cubicBezTo>
                            <a:pt x="175" y="6"/>
                            <a:pt x="163" y="5"/>
                            <a:pt x="146" y="5"/>
                          </a:cubicBezTo>
                          <a:cubicBezTo>
                            <a:pt x="129" y="5"/>
                            <a:pt x="102" y="0"/>
                            <a:pt x="80" y="9"/>
                          </a:cubicBezTo>
                          <a:cubicBezTo>
                            <a:pt x="58" y="18"/>
                            <a:pt x="24" y="36"/>
                            <a:pt x="12" y="57"/>
                          </a:cubicBezTo>
                          <a:cubicBezTo>
                            <a:pt x="0" y="78"/>
                            <a:pt x="1" y="126"/>
                            <a:pt x="6" y="133"/>
                          </a:cubicBezTo>
                          <a:cubicBezTo>
                            <a:pt x="11" y="140"/>
                            <a:pt x="30" y="107"/>
                            <a:pt x="44" y="97"/>
                          </a:cubicBezTo>
                          <a:cubicBezTo>
                            <a:pt x="58" y="87"/>
                            <a:pt x="75" y="76"/>
                            <a:pt x="92" y="71"/>
                          </a:cubicBezTo>
                          <a:cubicBezTo>
                            <a:pt x="112" y="59"/>
                            <a:pt x="125" y="69"/>
                            <a:pt x="146" y="69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00B05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eform 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40" y="2162"/>
                      <a:ext cx="142" cy="165"/>
                    </a:xfrm>
                    <a:custGeom>
                      <a:avLst/>
                      <a:gdLst>
                        <a:gd name="T0" fmla="*/ 140 w 142"/>
                        <a:gd name="T1" fmla="*/ 0 h 165"/>
                        <a:gd name="T2" fmla="*/ 58 w 142"/>
                        <a:gd name="T3" fmla="*/ 34 h 165"/>
                        <a:gd name="T4" fmla="*/ 8 w 142"/>
                        <a:gd name="T5" fmla="*/ 76 h 165"/>
                        <a:gd name="T6" fmla="*/ 8 w 142"/>
                        <a:gd name="T7" fmla="*/ 158 h 165"/>
                        <a:gd name="T8" fmla="*/ 56 w 142"/>
                        <a:gd name="T9" fmla="*/ 118 h 165"/>
                        <a:gd name="T10" fmla="*/ 94 w 142"/>
                        <a:gd name="T11" fmla="*/ 86 h 165"/>
                        <a:gd name="T12" fmla="*/ 142 w 142"/>
                        <a:gd name="T13" fmla="*/ 72 h 1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2" h="165">
                          <a:moveTo>
                            <a:pt x="140" y="0"/>
                          </a:moveTo>
                          <a:cubicBezTo>
                            <a:pt x="132" y="3"/>
                            <a:pt x="81" y="16"/>
                            <a:pt x="58" y="34"/>
                          </a:cubicBezTo>
                          <a:cubicBezTo>
                            <a:pt x="36" y="47"/>
                            <a:pt x="16" y="55"/>
                            <a:pt x="8" y="76"/>
                          </a:cubicBezTo>
                          <a:cubicBezTo>
                            <a:pt x="0" y="97"/>
                            <a:pt x="0" y="151"/>
                            <a:pt x="8" y="158"/>
                          </a:cubicBezTo>
                          <a:cubicBezTo>
                            <a:pt x="16" y="165"/>
                            <a:pt x="42" y="130"/>
                            <a:pt x="56" y="118"/>
                          </a:cubicBezTo>
                          <a:cubicBezTo>
                            <a:pt x="70" y="106"/>
                            <a:pt x="80" y="94"/>
                            <a:pt x="94" y="86"/>
                          </a:cubicBezTo>
                          <a:cubicBezTo>
                            <a:pt x="108" y="78"/>
                            <a:pt x="132" y="75"/>
                            <a:pt x="142" y="72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00B05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Freeform 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71" y="2116"/>
                      <a:ext cx="249" cy="252"/>
                    </a:xfrm>
                    <a:custGeom>
                      <a:avLst/>
                      <a:gdLst>
                        <a:gd name="T0" fmla="*/ 51 w 249"/>
                        <a:gd name="T1" fmla="*/ 94 h 252"/>
                        <a:gd name="T2" fmla="*/ 23 w 249"/>
                        <a:gd name="T3" fmla="*/ 116 h 252"/>
                        <a:gd name="T4" fmla="*/ 4 w 249"/>
                        <a:gd name="T5" fmla="*/ 178 h 252"/>
                        <a:gd name="T6" fmla="*/ 25 w 249"/>
                        <a:gd name="T7" fmla="*/ 248 h 252"/>
                        <a:gd name="T8" fmla="*/ 61 w 249"/>
                        <a:gd name="T9" fmla="*/ 200 h 252"/>
                        <a:gd name="T10" fmla="*/ 93 w 249"/>
                        <a:gd name="T11" fmla="*/ 145 h 252"/>
                        <a:gd name="T12" fmla="*/ 211 w 249"/>
                        <a:gd name="T13" fmla="*/ 72 h 252"/>
                        <a:gd name="T14" fmla="*/ 233 w 249"/>
                        <a:gd name="T15" fmla="*/ 0 h 2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49" h="252">
                          <a:moveTo>
                            <a:pt x="51" y="94"/>
                          </a:moveTo>
                          <a:cubicBezTo>
                            <a:pt x="45" y="97"/>
                            <a:pt x="31" y="102"/>
                            <a:pt x="23" y="116"/>
                          </a:cubicBezTo>
                          <a:cubicBezTo>
                            <a:pt x="15" y="130"/>
                            <a:pt x="4" y="156"/>
                            <a:pt x="4" y="178"/>
                          </a:cubicBezTo>
                          <a:cubicBezTo>
                            <a:pt x="0" y="195"/>
                            <a:pt x="16" y="244"/>
                            <a:pt x="25" y="248"/>
                          </a:cubicBezTo>
                          <a:cubicBezTo>
                            <a:pt x="34" y="252"/>
                            <a:pt x="50" y="217"/>
                            <a:pt x="61" y="200"/>
                          </a:cubicBezTo>
                          <a:cubicBezTo>
                            <a:pt x="76" y="195"/>
                            <a:pt x="67" y="165"/>
                            <a:pt x="93" y="145"/>
                          </a:cubicBezTo>
                          <a:cubicBezTo>
                            <a:pt x="114" y="107"/>
                            <a:pt x="188" y="74"/>
                            <a:pt x="211" y="72"/>
                          </a:cubicBezTo>
                          <a:cubicBezTo>
                            <a:pt x="243" y="42"/>
                            <a:pt x="249" y="34"/>
                            <a:pt x="233" y="0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00B05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" name="Freeform 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1" y="2048"/>
                      <a:ext cx="315" cy="100"/>
                    </a:xfrm>
                    <a:custGeom>
                      <a:avLst/>
                      <a:gdLst>
                        <a:gd name="T0" fmla="*/ 315 w 315"/>
                        <a:gd name="T1" fmla="*/ 22 h 100"/>
                        <a:gd name="T2" fmla="*/ 249 w 315"/>
                        <a:gd name="T3" fmla="*/ 4 h 100"/>
                        <a:gd name="T4" fmla="*/ 73 w 315"/>
                        <a:gd name="T5" fmla="*/ 10 h 100"/>
                        <a:gd name="T6" fmla="*/ 7 w 315"/>
                        <a:gd name="T7" fmla="*/ 64 h 100"/>
                        <a:gd name="T8" fmla="*/ 5 w 315"/>
                        <a:gd name="T9" fmla="*/ 96 h 100"/>
                        <a:gd name="T10" fmla="*/ 37 w 315"/>
                        <a:gd name="T11" fmla="*/ 88 h 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15" h="100">
                          <a:moveTo>
                            <a:pt x="315" y="22"/>
                          </a:moveTo>
                          <a:cubicBezTo>
                            <a:pt x="291" y="20"/>
                            <a:pt x="272" y="7"/>
                            <a:pt x="249" y="4"/>
                          </a:cubicBezTo>
                          <a:cubicBezTo>
                            <a:pt x="209" y="2"/>
                            <a:pt x="113" y="0"/>
                            <a:pt x="73" y="10"/>
                          </a:cubicBezTo>
                          <a:cubicBezTo>
                            <a:pt x="40" y="21"/>
                            <a:pt x="18" y="50"/>
                            <a:pt x="7" y="64"/>
                          </a:cubicBezTo>
                          <a:cubicBezTo>
                            <a:pt x="5" y="71"/>
                            <a:pt x="0" y="92"/>
                            <a:pt x="5" y="96"/>
                          </a:cubicBezTo>
                          <a:cubicBezTo>
                            <a:pt x="10" y="100"/>
                            <a:pt x="30" y="90"/>
                            <a:pt x="37" y="88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00B05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8" name="Freeform 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4" y="2023"/>
                      <a:ext cx="70" cy="35"/>
                    </a:xfrm>
                    <a:custGeom>
                      <a:avLst/>
                      <a:gdLst>
                        <a:gd name="T0" fmla="*/ 70 w 70"/>
                        <a:gd name="T1" fmla="*/ 35 h 35"/>
                        <a:gd name="T2" fmla="*/ 58 w 70"/>
                        <a:gd name="T3" fmla="*/ 17 h 35"/>
                        <a:gd name="T4" fmla="*/ 40 w 70"/>
                        <a:gd name="T5" fmla="*/ 5 h 35"/>
                        <a:gd name="T6" fmla="*/ 28 w 70"/>
                        <a:gd name="T7" fmla="*/ 1 h 35"/>
                        <a:gd name="T8" fmla="*/ 4 w 70"/>
                        <a:gd name="T9" fmla="*/ 7 h 35"/>
                        <a:gd name="T10" fmla="*/ 0 w 70"/>
                        <a:gd name="T11" fmla="*/ 2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70" h="35">
                          <a:moveTo>
                            <a:pt x="70" y="35"/>
                          </a:moveTo>
                          <a:cubicBezTo>
                            <a:pt x="67" y="27"/>
                            <a:pt x="65" y="22"/>
                            <a:pt x="58" y="17"/>
                          </a:cubicBezTo>
                          <a:cubicBezTo>
                            <a:pt x="53" y="10"/>
                            <a:pt x="48" y="8"/>
                            <a:pt x="40" y="5"/>
                          </a:cubicBezTo>
                          <a:cubicBezTo>
                            <a:pt x="36" y="3"/>
                            <a:pt x="28" y="1"/>
                            <a:pt x="28" y="1"/>
                          </a:cubicBezTo>
                          <a:cubicBezTo>
                            <a:pt x="22" y="2"/>
                            <a:pt x="9" y="0"/>
                            <a:pt x="4" y="7"/>
                          </a:cubicBezTo>
                          <a:cubicBezTo>
                            <a:pt x="0" y="12"/>
                            <a:pt x="0" y="25"/>
                            <a:pt x="0" y="25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00B05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3" name="Freeform 6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399" y="3292"/>
                    <a:ext cx="160" cy="304"/>
                  </a:xfrm>
                  <a:custGeom>
                    <a:avLst/>
                    <a:gdLst>
                      <a:gd name="T0" fmla="*/ 250 w 266"/>
                      <a:gd name="T1" fmla="*/ 0 h 447"/>
                      <a:gd name="T2" fmla="*/ 258 w 266"/>
                      <a:gd name="T3" fmla="*/ 117 h 447"/>
                      <a:gd name="T4" fmla="*/ 216 w 266"/>
                      <a:gd name="T5" fmla="*/ 243 h 447"/>
                      <a:gd name="T6" fmla="*/ 0 w 266"/>
                      <a:gd name="T7" fmla="*/ 447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66" h="447">
                        <a:moveTo>
                          <a:pt x="250" y="0"/>
                        </a:moveTo>
                        <a:cubicBezTo>
                          <a:pt x="264" y="42"/>
                          <a:pt x="266" y="75"/>
                          <a:pt x="258" y="117"/>
                        </a:cubicBezTo>
                        <a:cubicBezTo>
                          <a:pt x="251" y="154"/>
                          <a:pt x="231" y="209"/>
                          <a:pt x="216" y="243"/>
                        </a:cubicBezTo>
                        <a:cubicBezTo>
                          <a:pt x="173" y="298"/>
                          <a:pt x="36" y="413"/>
                          <a:pt x="0" y="447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" name="Oval 67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4778" y="3161"/>
                    <a:ext cx="115" cy="115"/>
                  </a:xfrm>
                  <a:prstGeom prst="ellipse">
                    <a:avLst/>
                  </a:pr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5" name="Oval 69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5036" y="3307"/>
                    <a:ext cx="116" cy="143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 7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833" y="3376"/>
                    <a:ext cx="144" cy="322"/>
                  </a:xfrm>
                  <a:custGeom>
                    <a:avLst/>
                    <a:gdLst>
                      <a:gd name="T0" fmla="*/ 0 w 284"/>
                      <a:gd name="T1" fmla="*/ 0 h 511"/>
                      <a:gd name="T2" fmla="*/ 140 w 284"/>
                      <a:gd name="T3" fmla="*/ 92 h 511"/>
                      <a:gd name="T4" fmla="*/ 200 w 284"/>
                      <a:gd name="T5" fmla="*/ 200 h 511"/>
                      <a:gd name="T6" fmla="*/ 251 w 284"/>
                      <a:gd name="T7" fmla="*/ 357 h 511"/>
                      <a:gd name="T8" fmla="*/ 284 w 284"/>
                      <a:gd name="T9" fmla="*/ 511 h 5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4" h="511">
                        <a:moveTo>
                          <a:pt x="0" y="0"/>
                        </a:moveTo>
                        <a:cubicBezTo>
                          <a:pt x="17" y="16"/>
                          <a:pt x="107" y="59"/>
                          <a:pt x="140" y="92"/>
                        </a:cubicBezTo>
                        <a:cubicBezTo>
                          <a:pt x="173" y="125"/>
                          <a:pt x="182" y="156"/>
                          <a:pt x="200" y="200"/>
                        </a:cubicBezTo>
                        <a:cubicBezTo>
                          <a:pt x="214" y="228"/>
                          <a:pt x="244" y="327"/>
                          <a:pt x="251" y="357"/>
                        </a:cubicBezTo>
                        <a:cubicBezTo>
                          <a:pt x="264" y="409"/>
                          <a:pt x="284" y="457"/>
                          <a:pt x="284" y="511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70" y="3354"/>
                    <a:ext cx="175" cy="292"/>
                  </a:xfrm>
                  <a:custGeom>
                    <a:avLst/>
                    <a:gdLst>
                      <a:gd name="T0" fmla="*/ 0 w 339"/>
                      <a:gd name="T1" fmla="*/ 0 h 461"/>
                      <a:gd name="T2" fmla="*/ 48 w 339"/>
                      <a:gd name="T3" fmla="*/ 17 h 461"/>
                      <a:gd name="T4" fmla="*/ 178 w 339"/>
                      <a:gd name="T5" fmla="*/ 98 h 461"/>
                      <a:gd name="T6" fmla="*/ 227 w 339"/>
                      <a:gd name="T7" fmla="*/ 146 h 461"/>
                      <a:gd name="T8" fmla="*/ 303 w 339"/>
                      <a:gd name="T9" fmla="*/ 275 h 461"/>
                      <a:gd name="T10" fmla="*/ 339 w 339"/>
                      <a:gd name="T11" fmla="*/ 461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9" h="461">
                        <a:moveTo>
                          <a:pt x="0" y="0"/>
                        </a:moveTo>
                        <a:cubicBezTo>
                          <a:pt x="12" y="12"/>
                          <a:pt x="33" y="9"/>
                          <a:pt x="48" y="17"/>
                        </a:cubicBezTo>
                        <a:cubicBezTo>
                          <a:pt x="78" y="33"/>
                          <a:pt x="154" y="79"/>
                          <a:pt x="178" y="98"/>
                        </a:cubicBezTo>
                        <a:cubicBezTo>
                          <a:pt x="208" y="119"/>
                          <a:pt x="212" y="127"/>
                          <a:pt x="227" y="146"/>
                        </a:cubicBezTo>
                        <a:cubicBezTo>
                          <a:pt x="248" y="175"/>
                          <a:pt x="284" y="223"/>
                          <a:pt x="303" y="275"/>
                        </a:cubicBezTo>
                        <a:cubicBezTo>
                          <a:pt x="322" y="327"/>
                          <a:pt x="335" y="419"/>
                          <a:pt x="339" y="461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 7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965" y="3388"/>
                    <a:ext cx="48" cy="348"/>
                  </a:xfrm>
                  <a:custGeom>
                    <a:avLst/>
                    <a:gdLst>
                      <a:gd name="T0" fmla="*/ 0 w 91"/>
                      <a:gd name="T1" fmla="*/ 0 h 544"/>
                      <a:gd name="T2" fmla="*/ 73 w 91"/>
                      <a:gd name="T3" fmla="*/ 187 h 544"/>
                      <a:gd name="T4" fmla="*/ 73 w 91"/>
                      <a:gd name="T5" fmla="*/ 487 h 544"/>
                      <a:gd name="T6" fmla="*/ 57 w 91"/>
                      <a:gd name="T7" fmla="*/ 544 h 5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4">
                        <a:moveTo>
                          <a:pt x="0" y="0"/>
                        </a:moveTo>
                        <a:cubicBezTo>
                          <a:pt x="46" y="46"/>
                          <a:pt x="53" y="126"/>
                          <a:pt x="73" y="187"/>
                        </a:cubicBezTo>
                        <a:cubicBezTo>
                          <a:pt x="91" y="316"/>
                          <a:pt x="87" y="260"/>
                          <a:pt x="73" y="487"/>
                        </a:cubicBezTo>
                        <a:cubicBezTo>
                          <a:pt x="72" y="507"/>
                          <a:pt x="57" y="544"/>
                          <a:pt x="57" y="544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4646" y="2800"/>
                    <a:ext cx="186" cy="209"/>
                  </a:xfrm>
                  <a:custGeom>
                    <a:avLst/>
                    <a:gdLst>
                      <a:gd name="T0" fmla="*/ 73 w 186"/>
                      <a:gd name="T1" fmla="*/ 163 h 209"/>
                      <a:gd name="T2" fmla="*/ 64 w 186"/>
                      <a:gd name="T3" fmla="*/ 130 h 209"/>
                      <a:gd name="T4" fmla="*/ 49 w 186"/>
                      <a:gd name="T5" fmla="*/ 104 h 209"/>
                      <a:gd name="T6" fmla="*/ 31 w 186"/>
                      <a:gd name="T7" fmla="*/ 85 h 209"/>
                      <a:gd name="T8" fmla="*/ 12 w 186"/>
                      <a:gd name="T9" fmla="*/ 70 h 209"/>
                      <a:gd name="T10" fmla="*/ 0 w 186"/>
                      <a:gd name="T11" fmla="*/ 59 h 209"/>
                      <a:gd name="T12" fmla="*/ 28 w 186"/>
                      <a:gd name="T13" fmla="*/ 16 h 209"/>
                      <a:gd name="T14" fmla="*/ 60 w 186"/>
                      <a:gd name="T15" fmla="*/ 5 h 209"/>
                      <a:gd name="T16" fmla="*/ 102 w 186"/>
                      <a:gd name="T17" fmla="*/ 14 h 209"/>
                      <a:gd name="T18" fmla="*/ 133 w 186"/>
                      <a:gd name="T19" fmla="*/ 31 h 209"/>
                      <a:gd name="T20" fmla="*/ 150 w 186"/>
                      <a:gd name="T21" fmla="*/ 52 h 209"/>
                      <a:gd name="T22" fmla="*/ 165 w 186"/>
                      <a:gd name="T23" fmla="*/ 80 h 209"/>
                      <a:gd name="T24" fmla="*/ 180 w 186"/>
                      <a:gd name="T25" fmla="*/ 113 h 209"/>
                      <a:gd name="T26" fmla="*/ 180 w 186"/>
                      <a:gd name="T27" fmla="*/ 127 h 209"/>
                      <a:gd name="T28" fmla="*/ 181 w 186"/>
                      <a:gd name="T29" fmla="*/ 209 h 209"/>
                      <a:gd name="T30" fmla="*/ 160 w 186"/>
                      <a:gd name="T31" fmla="*/ 199 h 209"/>
                      <a:gd name="T32" fmla="*/ 139 w 186"/>
                      <a:gd name="T33" fmla="*/ 190 h 209"/>
                      <a:gd name="T34" fmla="*/ 121 w 186"/>
                      <a:gd name="T35" fmla="*/ 181 h 209"/>
                      <a:gd name="T36" fmla="*/ 97 w 186"/>
                      <a:gd name="T37" fmla="*/ 175 h 209"/>
                      <a:gd name="T38" fmla="*/ 79 w 186"/>
                      <a:gd name="T39" fmla="*/ 172 h 209"/>
                      <a:gd name="T40" fmla="*/ 73 w 186"/>
                      <a:gd name="T41" fmla="*/ 163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6" h="209">
                        <a:moveTo>
                          <a:pt x="73" y="163"/>
                        </a:moveTo>
                        <a:cubicBezTo>
                          <a:pt x="72" y="142"/>
                          <a:pt x="75" y="144"/>
                          <a:pt x="64" y="130"/>
                        </a:cubicBezTo>
                        <a:cubicBezTo>
                          <a:pt x="62" y="120"/>
                          <a:pt x="58" y="110"/>
                          <a:pt x="49" y="104"/>
                        </a:cubicBezTo>
                        <a:cubicBezTo>
                          <a:pt x="44" y="98"/>
                          <a:pt x="38" y="89"/>
                          <a:pt x="31" y="85"/>
                        </a:cubicBezTo>
                        <a:cubicBezTo>
                          <a:pt x="30" y="78"/>
                          <a:pt x="18" y="75"/>
                          <a:pt x="12" y="70"/>
                        </a:cubicBezTo>
                        <a:cubicBezTo>
                          <a:pt x="9" y="64"/>
                          <a:pt x="5" y="63"/>
                          <a:pt x="0" y="59"/>
                        </a:cubicBezTo>
                        <a:cubicBezTo>
                          <a:pt x="2" y="43"/>
                          <a:pt x="14" y="24"/>
                          <a:pt x="28" y="16"/>
                        </a:cubicBezTo>
                        <a:cubicBezTo>
                          <a:pt x="33" y="8"/>
                          <a:pt x="51" y="6"/>
                          <a:pt x="60" y="5"/>
                        </a:cubicBezTo>
                        <a:cubicBezTo>
                          <a:pt x="70" y="0"/>
                          <a:pt x="91" y="12"/>
                          <a:pt x="102" y="14"/>
                        </a:cubicBezTo>
                        <a:cubicBezTo>
                          <a:pt x="114" y="18"/>
                          <a:pt x="124" y="25"/>
                          <a:pt x="133" y="31"/>
                        </a:cubicBezTo>
                        <a:cubicBezTo>
                          <a:pt x="140" y="38"/>
                          <a:pt x="141" y="47"/>
                          <a:pt x="150" y="52"/>
                        </a:cubicBezTo>
                        <a:cubicBezTo>
                          <a:pt x="151" y="57"/>
                          <a:pt x="161" y="75"/>
                          <a:pt x="165" y="80"/>
                        </a:cubicBezTo>
                        <a:cubicBezTo>
                          <a:pt x="167" y="91"/>
                          <a:pt x="175" y="103"/>
                          <a:pt x="180" y="113"/>
                        </a:cubicBezTo>
                        <a:cubicBezTo>
                          <a:pt x="181" y="119"/>
                          <a:pt x="177" y="122"/>
                          <a:pt x="180" y="127"/>
                        </a:cubicBezTo>
                        <a:cubicBezTo>
                          <a:pt x="186" y="161"/>
                          <a:pt x="183" y="137"/>
                          <a:pt x="181" y="209"/>
                        </a:cubicBezTo>
                        <a:cubicBezTo>
                          <a:pt x="170" y="208"/>
                          <a:pt x="170" y="201"/>
                          <a:pt x="160" y="199"/>
                        </a:cubicBezTo>
                        <a:cubicBezTo>
                          <a:pt x="153" y="195"/>
                          <a:pt x="147" y="191"/>
                          <a:pt x="139" y="190"/>
                        </a:cubicBezTo>
                        <a:cubicBezTo>
                          <a:pt x="132" y="186"/>
                          <a:pt x="130" y="183"/>
                          <a:pt x="121" y="181"/>
                        </a:cubicBezTo>
                        <a:cubicBezTo>
                          <a:pt x="113" y="175"/>
                          <a:pt x="107" y="176"/>
                          <a:pt x="97" y="175"/>
                        </a:cubicBezTo>
                        <a:cubicBezTo>
                          <a:pt x="91" y="173"/>
                          <a:pt x="83" y="174"/>
                          <a:pt x="79" y="172"/>
                        </a:cubicBezTo>
                        <a:cubicBezTo>
                          <a:pt x="75" y="170"/>
                          <a:pt x="74" y="165"/>
                          <a:pt x="73" y="16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 7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42" y="2798"/>
                    <a:ext cx="191" cy="211"/>
                  </a:xfrm>
                  <a:custGeom>
                    <a:avLst/>
                    <a:gdLst>
                      <a:gd name="T0" fmla="*/ 4 w 319"/>
                      <a:gd name="T1" fmla="*/ 315 h 315"/>
                      <a:gd name="T2" fmla="*/ 8 w 319"/>
                      <a:gd name="T3" fmla="*/ 186 h 315"/>
                      <a:gd name="T4" fmla="*/ 76 w 319"/>
                      <a:gd name="T5" fmla="*/ 57 h 315"/>
                      <a:gd name="T6" fmla="*/ 169 w 319"/>
                      <a:gd name="T7" fmla="*/ 12 h 315"/>
                      <a:gd name="T8" fmla="*/ 256 w 319"/>
                      <a:gd name="T9" fmla="*/ 18 h 315"/>
                      <a:gd name="T10" fmla="*/ 298 w 319"/>
                      <a:gd name="T11" fmla="*/ 51 h 315"/>
                      <a:gd name="T12" fmla="*/ 319 w 319"/>
                      <a:gd name="T13" fmla="*/ 9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19" h="315">
                        <a:moveTo>
                          <a:pt x="4" y="315"/>
                        </a:moveTo>
                        <a:cubicBezTo>
                          <a:pt x="8" y="294"/>
                          <a:pt x="0" y="229"/>
                          <a:pt x="8" y="186"/>
                        </a:cubicBezTo>
                        <a:cubicBezTo>
                          <a:pt x="20" y="143"/>
                          <a:pt x="49" y="86"/>
                          <a:pt x="76" y="57"/>
                        </a:cubicBezTo>
                        <a:cubicBezTo>
                          <a:pt x="115" y="37"/>
                          <a:pt x="121" y="23"/>
                          <a:pt x="169" y="12"/>
                        </a:cubicBezTo>
                        <a:cubicBezTo>
                          <a:pt x="201" y="0"/>
                          <a:pt x="234" y="14"/>
                          <a:pt x="256" y="18"/>
                        </a:cubicBezTo>
                        <a:cubicBezTo>
                          <a:pt x="277" y="24"/>
                          <a:pt x="288" y="39"/>
                          <a:pt x="298" y="51"/>
                        </a:cubicBezTo>
                        <a:cubicBezTo>
                          <a:pt x="308" y="63"/>
                          <a:pt x="315" y="82"/>
                          <a:pt x="319" y="90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 7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18" y="2969"/>
                    <a:ext cx="386" cy="338"/>
                  </a:xfrm>
                  <a:custGeom>
                    <a:avLst/>
                    <a:gdLst>
                      <a:gd name="T0" fmla="*/ 0 w 649"/>
                      <a:gd name="T1" fmla="*/ 500 h 500"/>
                      <a:gd name="T2" fmla="*/ 236 w 649"/>
                      <a:gd name="T3" fmla="*/ 244 h 500"/>
                      <a:gd name="T4" fmla="*/ 407 w 649"/>
                      <a:gd name="T5" fmla="*/ 93 h 500"/>
                      <a:gd name="T6" fmla="*/ 550 w 649"/>
                      <a:gd name="T7" fmla="*/ 27 h 500"/>
                      <a:gd name="T8" fmla="*/ 649 w 649"/>
                      <a:gd name="T9" fmla="*/ 0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9" h="500">
                        <a:moveTo>
                          <a:pt x="0" y="500"/>
                        </a:moveTo>
                        <a:cubicBezTo>
                          <a:pt x="75" y="408"/>
                          <a:pt x="168" y="312"/>
                          <a:pt x="236" y="244"/>
                        </a:cubicBezTo>
                        <a:cubicBezTo>
                          <a:pt x="303" y="176"/>
                          <a:pt x="355" y="129"/>
                          <a:pt x="407" y="93"/>
                        </a:cubicBezTo>
                        <a:cubicBezTo>
                          <a:pt x="459" y="57"/>
                          <a:pt x="510" y="42"/>
                          <a:pt x="550" y="27"/>
                        </a:cubicBezTo>
                        <a:cubicBezTo>
                          <a:pt x="590" y="12"/>
                          <a:pt x="629" y="6"/>
                          <a:pt x="649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7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1" y="2842"/>
                    <a:ext cx="255" cy="251"/>
                  </a:xfrm>
                  <a:custGeom>
                    <a:avLst/>
                    <a:gdLst>
                      <a:gd name="T0" fmla="*/ 0 w 431"/>
                      <a:gd name="T1" fmla="*/ 274 h 370"/>
                      <a:gd name="T2" fmla="*/ 32 w 431"/>
                      <a:gd name="T3" fmla="*/ 116 h 370"/>
                      <a:gd name="T4" fmla="*/ 98 w 431"/>
                      <a:gd name="T5" fmla="*/ 46 h 370"/>
                      <a:gd name="T6" fmla="*/ 167 w 431"/>
                      <a:gd name="T7" fmla="*/ 20 h 370"/>
                      <a:gd name="T8" fmla="*/ 291 w 431"/>
                      <a:gd name="T9" fmla="*/ 14 h 370"/>
                      <a:gd name="T10" fmla="*/ 401 w 431"/>
                      <a:gd name="T11" fmla="*/ 91 h 370"/>
                      <a:gd name="T12" fmla="*/ 431 w 431"/>
                      <a:gd name="T13" fmla="*/ 184 h 370"/>
                      <a:gd name="T14" fmla="*/ 413 w 431"/>
                      <a:gd name="T15" fmla="*/ 274 h 370"/>
                      <a:gd name="T16" fmla="*/ 214 w 431"/>
                      <a:gd name="T17" fmla="*/ 370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1" h="370">
                        <a:moveTo>
                          <a:pt x="0" y="274"/>
                        </a:moveTo>
                        <a:cubicBezTo>
                          <a:pt x="0" y="252"/>
                          <a:pt x="16" y="153"/>
                          <a:pt x="32" y="116"/>
                        </a:cubicBezTo>
                        <a:cubicBezTo>
                          <a:pt x="49" y="83"/>
                          <a:pt x="75" y="62"/>
                          <a:pt x="98" y="46"/>
                        </a:cubicBezTo>
                        <a:cubicBezTo>
                          <a:pt x="120" y="30"/>
                          <a:pt x="135" y="25"/>
                          <a:pt x="167" y="20"/>
                        </a:cubicBezTo>
                        <a:cubicBezTo>
                          <a:pt x="205" y="5"/>
                          <a:pt x="252" y="0"/>
                          <a:pt x="291" y="14"/>
                        </a:cubicBezTo>
                        <a:cubicBezTo>
                          <a:pt x="330" y="26"/>
                          <a:pt x="378" y="63"/>
                          <a:pt x="401" y="91"/>
                        </a:cubicBezTo>
                        <a:cubicBezTo>
                          <a:pt x="408" y="117"/>
                          <a:pt x="422" y="158"/>
                          <a:pt x="431" y="184"/>
                        </a:cubicBezTo>
                        <a:cubicBezTo>
                          <a:pt x="428" y="215"/>
                          <a:pt x="429" y="249"/>
                          <a:pt x="413" y="274"/>
                        </a:cubicBezTo>
                        <a:cubicBezTo>
                          <a:pt x="362" y="360"/>
                          <a:pt x="284" y="370"/>
                          <a:pt x="214" y="370"/>
                        </a:cubicBezTo>
                      </a:path>
                    </a:pathLst>
                  </a:custGeom>
                  <a:noFill/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 7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289" y="2733"/>
                    <a:ext cx="1194" cy="183"/>
                  </a:xfrm>
                  <a:custGeom>
                    <a:avLst/>
                    <a:gdLst>
                      <a:gd name="T0" fmla="*/ 0 w 2007"/>
                      <a:gd name="T1" fmla="*/ 265 h 271"/>
                      <a:gd name="T2" fmla="*/ 150 w 2007"/>
                      <a:gd name="T3" fmla="*/ 199 h 271"/>
                      <a:gd name="T4" fmla="*/ 351 w 2007"/>
                      <a:gd name="T5" fmla="*/ 106 h 271"/>
                      <a:gd name="T6" fmla="*/ 579 w 2007"/>
                      <a:gd name="T7" fmla="*/ 76 h 271"/>
                      <a:gd name="T8" fmla="*/ 1019 w 2007"/>
                      <a:gd name="T9" fmla="*/ 2 h 271"/>
                      <a:gd name="T10" fmla="*/ 1649 w 2007"/>
                      <a:gd name="T11" fmla="*/ 87 h 271"/>
                      <a:gd name="T12" fmla="*/ 2007 w 2007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07" h="271">
                        <a:moveTo>
                          <a:pt x="0" y="265"/>
                        </a:moveTo>
                        <a:cubicBezTo>
                          <a:pt x="25" y="254"/>
                          <a:pt x="92" y="225"/>
                          <a:pt x="150" y="199"/>
                        </a:cubicBezTo>
                        <a:cubicBezTo>
                          <a:pt x="208" y="173"/>
                          <a:pt x="279" y="127"/>
                          <a:pt x="351" y="106"/>
                        </a:cubicBezTo>
                        <a:cubicBezTo>
                          <a:pt x="423" y="85"/>
                          <a:pt x="468" y="93"/>
                          <a:pt x="579" y="76"/>
                        </a:cubicBezTo>
                        <a:cubicBezTo>
                          <a:pt x="690" y="59"/>
                          <a:pt x="841" y="0"/>
                          <a:pt x="1019" y="2"/>
                        </a:cubicBezTo>
                        <a:cubicBezTo>
                          <a:pt x="1197" y="4"/>
                          <a:pt x="1484" y="42"/>
                          <a:pt x="1649" y="87"/>
                        </a:cubicBezTo>
                        <a:cubicBezTo>
                          <a:pt x="1814" y="132"/>
                          <a:pt x="1933" y="233"/>
                          <a:pt x="2007" y="27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00B05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3" name="Lightning Bolt 102"/>
              <p:cNvSpPr>
                <a:spLocks noChangeAspect="1"/>
              </p:cNvSpPr>
              <p:nvPr/>
            </p:nvSpPr>
            <p:spPr>
              <a:xfrm rot="20379430" flipH="1">
                <a:off x="6773894" y="3054692"/>
                <a:ext cx="310930" cy="90070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21" name="Group 20"/>
            <p:cNvGrpSpPr>
              <a:grpSpLocks noChangeAspect="1"/>
            </p:cNvGrpSpPr>
            <p:nvPr/>
          </p:nvGrpSpPr>
          <p:grpSpPr>
            <a:xfrm>
              <a:off x="5202617" y="2476156"/>
              <a:ext cx="474344" cy="320040"/>
              <a:chOff x="6605277" y="2710217"/>
              <a:chExt cx="1185864" cy="800100"/>
            </a:xfrm>
          </p:grpSpPr>
          <p:grpSp>
            <p:nvGrpSpPr>
              <p:cNvPr id="63" name="Group 62"/>
              <p:cNvGrpSpPr/>
              <p:nvPr/>
            </p:nvGrpSpPr>
            <p:grpSpPr>
              <a:xfrm>
                <a:off x="6605277" y="2710217"/>
                <a:ext cx="1185864" cy="800100"/>
                <a:chOff x="-1986280" y="2330450"/>
                <a:chExt cx="1185864" cy="800100"/>
              </a:xfrm>
            </p:grpSpPr>
            <p:sp>
              <p:nvSpPr>
                <p:cNvPr id="65" name="Freeform 64"/>
                <p:cNvSpPr/>
                <p:nvPr/>
              </p:nvSpPr>
              <p:spPr>
                <a:xfrm>
                  <a:off x="-1976461" y="2331627"/>
                  <a:ext cx="1079438" cy="791737"/>
                </a:xfrm>
                <a:custGeom>
                  <a:avLst/>
                  <a:gdLst>
                    <a:gd name="connsiteX0" fmla="*/ 1079438 w 1079438"/>
                    <a:gd name="connsiteY0" fmla="*/ 417056 h 791737"/>
                    <a:gd name="connsiteX1" fmla="*/ 1032603 w 1079438"/>
                    <a:gd name="connsiteY1" fmla="*/ 354609 h 791737"/>
                    <a:gd name="connsiteX2" fmla="*/ 945624 w 1079438"/>
                    <a:gd name="connsiteY2" fmla="*/ 216334 h 791737"/>
                    <a:gd name="connsiteX3" fmla="*/ 896558 w 1079438"/>
                    <a:gd name="connsiteY3" fmla="*/ 185110 h 791737"/>
                    <a:gd name="connsiteX4" fmla="*/ 914400 w 1079438"/>
                    <a:gd name="connsiteY4" fmla="*/ 127124 h 791737"/>
                    <a:gd name="connsiteX5" fmla="*/ 872026 w 1079438"/>
                    <a:gd name="connsiteY5" fmla="*/ 49065 h 791737"/>
                    <a:gd name="connsiteX6" fmla="*/ 822960 w 1079438"/>
                    <a:gd name="connsiteY6" fmla="*/ 84749 h 791737"/>
                    <a:gd name="connsiteX7" fmla="*/ 785046 w 1079438"/>
                    <a:gd name="connsiteY7" fmla="*/ 73598 h 791737"/>
                    <a:gd name="connsiteX8" fmla="*/ 735981 w 1079438"/>
                    <a:gd name="connsiteY8" fmla="*/ 127124 h 791737"/>
                    <a:gd name="connsiteX9" fmla="*/ 651231 w 1079438"/>
                    <a:gd name="connsiteY9" fmla="*/ 49065 h 791737"/>
                    <a:gd name="connsiteX10" fmla="*/ 568712 w 1079438"/>
                    <a:gd name="connsiteY10" fmla="*/ 26763 h 791737"/>
                    <a:gd name="connsiteX11" fmla="*/ 475042 w 1079438"/>
                    <a:gd name="connsiteY11" fmla="*/ 0 h 791737"/>
                    <a:gd name="connsiteX12" fmla="*/ 307774 w 1079438"/>
                    <a:gd name="connsiteY12" fmla="*/ 22303 h 791737"/>
                    <a:gd name="connsiteX13" fmla="*/ 189571 w 1079438"/>
                    <a:gd name="connsiteY13" fmla="*/ 71368 h 791737"/>
                    <a:gd name="connsiteX14" fmla="*/ 93671 w 1079438"/>
                    <a:gd name="connsiteY14" fmla="*/ 209643 h 791737"/>
                    <a:gd name="connsiteX15" fmla="*/ 82519 w 1079438"/>
                    <a:gd name="connsiteY15" fmla="*/ 296623 h 791737"/>
                    <a:gd name="connsiteX16" fmla="*/ 24533 w 1079438"/>
                    <a:gd name="connsiteY16" fmla="*/ 354609 h 791737"/>
                    <a:gd name="connsiteX17" fmla="*/ 0 w 1079438"/>
                    <a:gd name="connsiteY17" fmla="*/ 472812 h 791737"/>
                    <a:gd name="connsiteX18" fmla="*/ 46835 w 1079438"/>
                    <a:gd name="connsiteY18" fmla="*/ 620008 h 791737"/>
                    <a:gd name="connsiteX19" fmla="*/ 171729 w 1079438"/>
                    <a:gd name="connsiteY19" fmla="*/ 749362 h 791737"/>
                    <a:gd name="connsiteX20" fmla="*/ 287702 w 1079438"/>
                    <a:gd name="connsiteY20" fmla="*/ 791737 h 791737"/>
                    <a:gd name="connsiteX21" fmla="*/ 809579 w 1079438"/>
                    <a:gd name="connsiteY21" fmla="*/ 785046 h 791737"/>
                    <a:gd name="connsiteX22" fmla="*/ 860874 w 1079438"/>
                    <a:gd name="connsiteY22" fmla="*/ 767204 h 791737"/>
                    <a:gd name="connsiteX23" fmla="*/ 814039 w 1079438"/>
                    <a:gd name="connsiteY23" fmla="*/ 749362 h 791737"/>
                    <a:gd name="connsiteX24" fmla="*/ 372451 w 1079438"/>
                    <a:gd name="connsiteY24" fmla="*/ 762743 h 791737"/>
                    <a:gd name="connsiteX25" fmla="*/ 267630 w 1079438"/>
                    <a:gd name="connsiteY25" fmla="*/ 751592 h 791737"/>
                    <a:gd name="connsiteX26" fmla="*/ 202952 w 1079438"/>
                    <a:gd name="connsiteY26" fmla="*/ 720369 h 791737"/>
                    <a:gd name="connsiteX27" fmla="*/ 95901 w 1079438"/>
                    <a:gd name="connsiteY27" fmla="*/ 613317 h 791737"/>
                    <a:gd name="connsiteX28" fmla="*/ 35684 w 1079438"/>
                    <a:gd name="connsiteY28" fmla="*/ 481733 h 791737"/>
                    <a:gd name="connsiteX29" fmla="*/ 40145 w 1079438"/>
                    <a:gd name="connsiteY29" fmla="*/ 410365 h 791737"/>
                    <a:gd name="connsiteX30" fmla="*/ 80289 w 1079438"/>
                    <a:gd name="connsiteY30" fmla="*/ 367990 h 791737"/>
                    <a:gd name="connsiteX31" fmla="*/ 120433 w 1079438"/>
                    <a:gd name="connsiteY31" fmla="*/ 425977 h 791737"/>
                    <a:gd name="connsiteX32" fmla="*/ 176190 w 1079438"/>
                    <a:gd name="connsiteY32" fmla="*/ 475042 h 791737"/>
                    <a:gd name="connsiteX33" fmla="*/ 258709 w 1079438"/>
                    <a:gd name="connsiteY33" fmla="*/ 526338 h 791737"/>
                    <a:gd name="connsiteX34" fmla="*/ 260939 w 1079438"/>
                    <a:gd name="connsiteY34" fmla="*/ 557561 h 791737"/>
                    <a:gd name="connsiteX35" fmla="*/ 229715 w 1079438"/>
                    <a:gd name="connsiteY35" fmla="*/ 559791 h 791737"/>
                    <a:gd name="connsiteX36" fmla="*/ 236406 w 1079438"/>
                    <a:gd name="connsiteY36" fmla="*/ 577633 h 791737"/>
                    <a:gd name="connsiteX37" fmla="*/ 483963 w 1079438"/>
                    <a:gd name="connsiteY37" fmla="*/ 579863 h 791737"/>
                    <a:gd name="connsiteX38" fmla="*/ 521877 w 1079438"/>
                    <a:gd name="connsiteY38" fmla="*/ 617778 h 791737"/>
                    <a:gd name="connsiteX39" fmla="*/ 564252 w 1079438"/>
                    <a:gd name="connsiteY39" fmla="*/ 595475 h 791737"/>
                    <a:gd name="connsiteX40" fmla="*/ 539719 w 1079438"/>
                    <a:gd name="connsiteY40" fmla="*/ 553101 h 791737"/>
                    <a:gd name="connsiteX41" fmla="*/ 363530 w 1079438"/>
                    <a:gd name="connsiteY41" fmla="*/ 528568 h 791737"/>
                    <a:gd name="connsiteX42" fmla="*/ 403674 w 1079438"/>
                    <a:gd name="connsiteY42" fmla="*/ 481733 h 791737"/>
                    <a:gd name="connsiteX43" fmla="*/ 492884 w 1079438"/>
                    <a:gd name="connsiteY43" fmla="*/ 495114 h 791737"/>
                    <a:gd name="connsiteX44" fmla="*/ 584324 w 1079438"/>
                    <a:gd name="connsiteY44" fmla="*/ 481733 h 791737"/>
                    <a:gd name="connsiteX45" fmla="*/ 653462 w 1079438"/>
                    <a:gd name="connsiteY45" fmla="*/ 448279 h 791737"/>
                    <a:gd name="connsiteX46" fmla="*/ 698067 w 1079438"/>
                    <a:gd name="connsiteY46" fmla="*/ 548640 h 791737"/>
                    <a:gd name="connsiteX47" fmla="*/ 760513 w 1079438"/>
                    <a:gd name="connsiteY47" fmla="*/ 584324 h 791737"/>
                    <a:gd name="connsiteX48" fmla="*/ 767204 w 1079438"/>
                    <a:gd name="connsiteY48" fmla="*/ 604396 h 791737"/>
                    <a:gd name="connsiteX49" fmla="*/ 800658 w 1079438"/>
                    <a:gd name="connsiteY49" fmla="*/ 675764 h 791737"/>
                    <a:gd name="connsiteX50" fmla="*/ 831881 w 1079438"/>
                    <a:gd name="connsiteY50" fmla="*/ 637850 h 791737"/>
                    <a:gd name="connsiteX51" fmla="*/ 851953 w 1079438"/>
                    <a:gd name="connsiteY51" fmla="*/ 570943 h 791737"/>
                    <a:gd name="connsiteX52" fmla="*/ 800658 w 1079438"/>
                    <a:gd name="connsiteY52" fmla="*/ 564252 h 791737"/>
                    <a:gd name="connsiteX53" fmla="*/ 769434 w 1079438"/>
                    <a:gd name="connsiteY53" fmla="*/ 553101 h 791737"/>
                    <a:gd name="connsiteX54" fmla="*/ 702527 w 1079438"/>
                    <a:gd name="connsiteY54" fmla="*/ 475042 h 791737"/>
                    <a:gd name="connsiteX55" fmla="*/ 698067 w 1079438"/>
                    <a:gd name="connsiteY55" fmla="*/ 423746 h 791737"/>
                    <a:gd name="connsiteX56" fmla="*/ 771665 w 1079438"/>
                    <a:gd name="connsiteY56" fmla="*/ 412595 h 791737"/>
                    <a:gd name="connsiteX57" fmla="*/ 791737 w 1079438"/>
                    <a:gd name="connsiteY57" fmla="*/ 439358 h 791737"/>
                    <a:gd name="connsiteX58" fmla="*/ 954545 w 1079438"/>
                    <a:gd name="connsiteY58" fmla="*/ 490654 h 791737"/>
                    <a:gd name="connsiteX59" fmla="*/ 1019222 w 1079438"/>
                    <a:gd name="connsiteY59" fmla="*/ 450509 h 791737"/>
                    <a:gd name="connsiteX60" fmla="*/ 1041524 w 1079438"/>
                    <a:gd name="connsiteY60" fmla="*/ 468351 h 791737"/>
                    <a:gd name="connsiteX61" fmla="*/ 1079438 w 1079438"/>
                    <a:gd name="connsiteY61" fmla="*/ 417056 h 79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79438" h="791737">
                      <a:moveTo>
                        <a:pt x="1079438" y="417056"/>
                      </a:moveTo>
                      <a:lnTo>
                        <a:pt x="1032603" y="354609"/>
                      </a:lnTo>
                      <a:lnTo>
                        <a:pt x="945624" y="216334"/>
                      </a:lnTo>
                      <a:lnTo>
                        <a:pt x="896558" y="185110"/>
                      </a:lnTo>
                      <a:lnTo>
                        <a:pt x="914400" y="127124"/>
                      </a:lnTo>
                      <a:lnTo>
                        <a:pt x="872026" y="49065"/>
                      </a:lnTo>
                      <a:lnTo>
                        <a:pt x="822960" y="84749"/>
                      </a:lnTo>
                      <a:lnTo>
                        <a:pt x="785046" y="73598"/>
                      </a:lnTo>
                      <a:lnTo>
                        <a:pt x="735981" y="127124"/>
                      </a:lnTo>
                      <a:lnTo>
                        <a:pt x="651231" y="49065"/>
                      </a:lnTo>
                      <a:lnTo>
                        <a:pt x="568712" y="26763"/>
                      </a:lnTo>
                      <a:lnTo>
                        <a:pt x="475042" y="0"/>
                      </a:lnTo>
                      <a:lnTo>
                        <a:pt x="307774" y="22303"/>
                      </a:lnTo>
                      <a:lnTo>
                        <a:pt x="189571" y="71368"/>
                      </a:lnTo>
                      <a:lnTo>
                        <a:pt x="93671" y="209643"/>
                      </a:lnTo>
                      <a:lnTo>
                        <a:pt x="82519" y="296623"/>
                      </a:lnTo>
                      <a:lnTo>
                        <a:pt x="24533" y="354609"/>
                      </a:lnTo>
                      <a:lnTo>
                        <a:pt x="0" y="472812"/>
                      </a:lnTo>
                      <a:lnTo>
                        <a:pt x="46835" y="620008"/>
                      </a:lnTo>
                      <a:lnTo>
                        <a:pt x="171729" y="749362"/>
                      </a:lnTo>
                      <a:lnTo>
                        <a:pt x="287702" y="791737"/>
                      </a:lnTo>
                      <a:lnTo>
                        <a:pt x="809579" y="785046"/>
                      </a:lnTo>
                      <a:lnTo>
                        <a:pt x="860874" y="767204"/>
                      </a:lnTo>
                      <a:lnTo>
                        <a:pt x="814039" y="749362"/>
                      </a:lnTo>
                      <a:lnTo>
                        <a:pt x="372451" y="762743"/>
                      </a:lnTo>
                      <a:lnTo>
                        <a:pt x="267630" y="751592"/>
                      </a:lnTo>
                      <a:lnTo>
                        <a:pt x="202952" y="720369"/>
                      </a:lnTo>
                      <a:lnTo>
                        <a:pt x="95901" y="613317"/>
                      </a:lnTo>
                      <a:lnTo>
                        <a:pt x="35684" y="481733"/>
                      </a:lnTo>
                      <a:lnTo>
                        <a:pt x="40145" y="410365"/>
                      </a:lnTo>
                      <a:lnTo>
                        <a:pt x="80289" y="367990"/>
                      </a:lnTo>
                      <a:lnTo>
                        <a:pt x="120433" y="425977"/>
                      </a:lnTo>
                      <a:lnTo>
                        <a:pt x="176190" y="475042"/>
                      </a:lnTo>
                      <a:lnTo>
                        <a:pt x="258709" y="526338"/>
                      </a:lnTo>
                      <a:lnTo>
                        <a:pt x="260939" y="557561"/>
                      </a:lnTo>
                      <a:lnTo>
                        <a:pt x="229715" y="559791"/>
                      </a:lnTo>
                      <a:lnTo>
                        <a:pt x="236406" y="577633"/>
                      </a:lnTo>
                      <a:lnTo>
                        <a:pt x="483963" y="579863"/>
                      </a:lnTo>
                      <a:lnTo>
                        <a:pt x="521877" y="617778"/>
                      </a:lnTo>
                      <a:lnTo>
                        <a:pt x="564252" y="595475"/>
                      </a:lnTo>
                      <a:lnTo>
                        <a:pt x="539719" y="553101"/>
                      </a:lnTo>
                      <a:lnTo>
                        <a:pt x="363530" y="528568"/>
                      </a:lnTo>
                      <a:lnTo>
                        <a:pt x="403674" y="481733"/>
                      </a:lnTo>
                      <a:lnTo>
                        <a:pt x="492884" y="495114"/>
                      </a:lnTo>
                      <a:lnTo>
                        <a:pt x="584324" y="481733"/>
                      </a:lnTo>
                      <a:lnTo>
                        <a:pt x="653462" y="448279"/>
                      </a:lnTo>
                      <a:lnTo>
                        <a:pt x="698067" y="548640"/>
                      </a:lnTo>
                      <a:lnTo>
                        <a:pt x="760513" y="584324"/>
                      </a:lnTo>
                      <a:lnTo>
                        <a:pt x="767204" y="604396"/>
                      </a:lnTo>
                      <a:lnTo>
                        <a:pt x="800658" y="675764"/>
                      </a:lnTo>
                      <a:lnTo>
                        <a:pt x="831881" y="637850"/>
                      </a:lnTo>
                      <a:lnTo>
                        <a:pt x="851953" y="570943"/>
                      </a:lnTo>
                      <a:lnTo>
                        <a:pt x="800658" y="564252"/>
                      </a:lnTo>
                      <a:lnTo>
                        <a:pt x="769434" y="553101"/>
                      </a:lnTo>
                      <a:lnTo>
                        <a:pt x="702527" y="475042"/>
                      </a:lnTo>
                      <a:lnTo>
                        <a:pt x="698067" y="423746"/>
                      </a:lnTo>
                      <a:lnTo>
                        <a:pt x="771665" y="412595"/>
                      </a:lnTo>
                      <a:lnTo>
                        <a:pt x="791737" y="439358"/>
                      </a:lnTo>
                      <a:lnTo>
                        <a:pt x="954545" y="490654"/>
                      </a:lnTo>
                      <a:lnTo>
                        <a:pt x="1019222" y="450509"/>
                      </a:lnTo>
                      <a:lnTo>
                        <a:pt x="1041524" y="468351"/>
                      </a:lnTo>
                      <a:lnTo>
                        <a:pt x="1079438" y="4170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FF0000"/>
                  </a:solidFill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-1986280" y="2330450"/>
                  <a:ext cx="1185864" cy="800100"/>
                  <a:chOff x="2966" y="2733"/>
                  <a:chExt cx="2393" cy="1220"/>
                </a:xfrm>
              </p:grpSpPr>
              <p:sp>
                <p:nvSpPr>
                  <p:cNvPr id="67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3424" y="3534"/>
                    <a:ext cx="641" cy="171"/>
                  </a:xfrm>
                  <a:custGeom>
                    <a:avLst/>
                    <a:gdLst>
                      <a:gd name="T0" fmla="*/ 989 w 1076"/>
                      <a:gd name="T1" fmla="*/ 90 h 253"/>
                      <a:gd name="T2" fmla="*/ 1040 w 1076"/>
                      <a:gd name="T3" fmla="*/ 113 h 253"/>
                      <a:gd name="T4" fmla="*/ 1069 w 1076"/>
                      <a:gd name="T5" fmla="*/ 173 h 253"/>
                      <a:gd name="T6" fmla="*/ 1056 w 1076"/>
                      <a:gd name="T7" fmla="*/ 245 h 253"/>
                      <a:gd name="T8" fmla="*/ 1000 w 1076"/>
                      <a:gd name="T9" fmla="*/ 221 h 253"/>
                      <a:gd name="T10" fmla="*/ 984 w 1076"/>
                      <a:gd name="T11" fmla="*/ 165 h 253"/>
                      <a:gd name="T12" fmla="*/ 928 w 1076"/>
                      <a:gd name="T13" fmla="*/ 149 h 253"/>
                      <a:gd name="T14" fmla="*/ 784 w 1076"/>
                      <a:gd name="T15" fmla="*/ 137 h 253"/>
                      <a:gd name="T16" fmla="*/ 408 w 1076"/>
                      <a:gd name="T17" fmla="*/ 133 h 253"/>
                      <a:gd name="T18" fmla="*/ 48 w 1076"/>
                      <a:gd name="T19" fmla="*/ 121 h 253"/>
                      <a:gd name="T20" fmla="*/ 53 w 1076"/>
                      <a:gd name="T21" fmla="*/ 49 h 253"/>
                      <a:gd name="T22" fmla="*/ 109 w 1076"/>
                      <a:gd name="T23" fmla="*/ 49 h 253"/>
                      <a:gd name="T24" fmla="*/ 121 w 1076"/>
                      <a:gd name="T25" fmla="*/ 0 h 2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076" h="253">
                        <a:moveTo>
                          <a:pt x="989" y="90"/>
                        </a:moveTo>
                        <a:cubicBezTo>
                          <a:pt x="1000" y="93"/>
                          <a:pt x="1027" y="99"/>
                          <a:pt x="1040" y="113"/>
                        </a:cubicBezTo>
                        <a:cubicBezTo>
                          <a:pt x="1053" y="127"/>
                          <a:pt x="1066" y="151"/>
                          <a:pt x="1069" y="173"/>
                        </a:cubicBezTo>
                        <a:cubicBezTo>
                          <a:pt x="1076" y="199"/>
                          <a:pt x="1070" y="233"/>
                          <a:pt x="1056" y="245"/>
                        </a:cubicBezTo>
                        <a:cubicBezTo>
                          <a:pt x="1045" y="253"/>
                          <a:pt x="1012" y="234"/>
                          <a:pt x="1000" y="221"/>
                        </a:cubicBezTo>
                        <a:cubicBezTo>
                          <a:pt x="985" y="210"/>
                          <a:pt x="996" y="177"/>
                          <a:pt x="984" y="165"/>
                        </a:cubicBezTo>
                        <a:cubicBezTo>
                          <a:pt x="972" y="153"/>
                          <a:pt x="961" y="154"/>
                          <a:pt x="928" y="149"/>
                        </a:cubicBezTo>
                        <a:cubicBezTo>
                          <a:pt x="889" y="112"/>
                          <a:pt x="834" y="146"/>
                          <a:pt x="784" y="137"/>
                        </a:cubicBezTo>
                        <a:cubicBezTo>
                          <a:pt x="698" y="126"/>
                          <a:pt x="531" y="136"/>
                          <a:pt x="408" y="133"/>
                        </a:cubicBezTo>
                        <a:cubicBezTo>
                          <a:pt x="285" y="130"/>
                          <a:pt x="107" y="135"/>
                          <a:pt x="48" y="121"/>
                        </a:cubicBezTo>
                        <a:cubicBezTo>
                          <a:pt x="24" y="84"/>
                          <a:pt x="0" y="68"/>
                          <a:pt x="53" y="49"/>
                        </a:cubicBezTo>
                        <a:cubicBezTo>
                          <a:pt x="61" y="29"/>
                          <a:pt x="105" y="37"/>
                          <a:pt x="109" y="49"/>
                        </a:cubicBezTo>
                        <a:cubicBezTo>
                          <a:pt x="130" y="21"/>
                          <a:pt x="100" y="0"/>
                          <a:pt x="121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4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284" y="3332"/>
                    <a:ext cx="223" cy="295"/>
                  </a:xfrm>
                  <a:custGeom>
                    <a:avLst/>
                    <a:gdLst>
                      <a:gd name="T0" fmla="*/ 373 w 373"/>
                      <a:gd name="T1" fmla="*/ 0 h 439"/>
                      <a:gd name="T2" fmla="*/ 308 w 373"/>
                      <a:gd name="T3" fmla="*/ 171 h 439"/>
                      <a:gd name="T4" fmla="*/ 195 w 373"/>
                      <a:gd name="T5" fmla="*/ 349 h 439"/>
                      <a:gd name="T6" fmla="*/ 33 w 373"/>
                      <a:gd name="T7" fmla="*/ 422 h 439"/>
                      <a:gd name="T8" fmla="*/ 0 w 373"/>
                      <a:gd name="T9" fmla="*/ 438 h 4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" h="439">
                        <a:moveTo>
                          <a:pt x="373" y="0"/>
                        </a:moveTo>
                        <a:cubicBezTo>
                          <a:pt x="363" y="59"/>
                          <a:pt x="352" y="127"/>
                          <a:pt x="308" y="171"/>
                        </a:cubicBezTo>
                        <a:cubicBezTo>
                          <a:pt x="278" y="229"/>
                          <a:pt x="221" y="314"/>
                          <a:pt x="195" y="349"/>
                        </a:cubicBezTo>
                        <a:cubicBezTo>
                          <a:pt x="149" y="391"/>
                          <a:pt x="65" y="407"/>
                          <a:pt x="33" y="422"/>
                        </a:cubicBezTo>
                        <a:cubicBezTo>
                          <a:pt x="6" y="439"/>
                          <a:pt x="18" y="438"/>
                          <a:pt x="0" y="438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4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072" y="3214"/>
                    <a:ext cx="287" cy="41"/>
                  </a:xfrm>
                  <a:custGeom>
                    <a:avLst/>
                    <a:gdLst>
                      <a:gd name="T0" fmla="*/ 559 w 559"/>
                      <a:gd name="T1" fmla="*/ 65 h 65"/>
                      <a:gd name="T2" fmla="*/ 259 w 559"/>
                      <a:gd name="T3" fmla="*/ 8 h 65"/>
                      <a:gd name="T4" fmla="*/ 40 w 559"/>
                      <a:gd name="T5" fmla="*/ 33 h 65"/>
                      <a:gd name="T6" fmla="*/ 0 w 559"/>
                      <a:gd name="T7" fmla="*/ 4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9" h="65">
                        <a:moveTo>
                          <a:pt x="559" y="65"/>
                        </a:moveTo>
                        <a:cubicBezTo>
                          <a:pt x="494" y="0"/>
                          <a:pt x="345" y="14"/>
                          <a:pt x="259" y="8"/>
                        </a:cubicBezTo>
                        <a:cubicBezTo>
                          <a:pt x="186" y="16"/>
                          <a:pt x="113" y="24"/>
                          <a:pt x="40" y="33"/>
                        </a:cubicBezTo>
                        <a:cubicBezTo>
                          <a:pt x="27" y="35"/>
                          <a:pt x="0" y="41"/>
                          <a:pt x="0" y="41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" name="Freeform 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04" y="3286"/>
                    <a:ext cx="223" cy="52"/>
                  </a:xfrm>
                  <a:custGeom>
                    <a:avLst/>
                    <a:gdLst>
                      <a:gd name="T0" fmla="*/ 430 w 430"/>
                      <a:gd name="T1" fmla="*/ 17 h 82"/>
                      <a:gd name="T2" fmla="*/ 105 w 430"/>
                      <a:gd name="T3" fmla="*/ 25 h 82"/>
                      <a:gd name="T4" fmla="*/ 0 w 430"/>
                      <a:gd name="T5" fmla="*/ 82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0" h="82">
                        <a:moveTo>
                          <a:pt x="430" y="17"/>
                        </a:moveTo>
                        <a:cubicBezTo>
                          <a:pt x="317" y="0"/>
                          <a:pt x="218" y="11"/>
                          <a:pt x="105" y="25"/>
                        </a:cubicBezTo>
                        <a:cubicBezTo>
                          <a:pt x="68" y="37"/>
                          <a:pt x="19" y="45"/>
                          <a:pt x="0" y="82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 4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56" y="3357"/>
                    <a:ext cx="175" cy="115"/>
                  </a:xfrm>
                  <a:custGeom>
                    <a:avLst/>
                    <a:gdLst>
                      <a:gd name="T0" fmla="*/ 341 w 341"/>
                      <a:gd name="T1" fmla="*/ 0 h 179"/>
                      <a:gd name="T2" fmla="*/ 211 w 341"/>
                      <a:gd name="T3" fmla="*/ 25 h 179"/>
                      <a:gd name="T4" fmla="*/ 114 w 341"/>
                      <a:gd name="T5" fmla="*/ 65 h 179"/>
                      <a:gd name="T6" fmla="*/ 0 w 341"/>
                      <a:gd name="T7" fmla="*/ 179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1" h="179">
                        <a:moveTo>
                          <a:pt x="341" y="0"/>
                        </a:moveTo>
                        <a:cubicBezTo>
                          <a:pt x="298" y="10"/>
                          <a:pt x="254" y="15"/>
                          <a:pt x="211" y="25"/>
                        </a:cubicBezTo>
                        <a:cubicBezTo>
                          <a:pt x="173" y="34"/>
                          <a:pt x="150" y="53"/>
                          <a:pt x="114" y="65"/>
                        </a:cubicBezTo>
                        <a:cubicBezTo>
                          <a:pt x="79" y="91"/>
                          <a:pt x="19" y="160"/>
                          <a:pt x="0" y="179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3570" y="3518"/>
                    <a:ext cx="353" cy="86"/>
                  </a:xfrm>
                  <a:custGeom>
                    <a:avLst/>
                    <a:gdLst>
                      <a:gd name="T0" fmla="*/ 9 w 353"/>
                      <a:gd name="T1" fmla="*/ 13 h 86"/>
                      <a:gd name="T2" fmla="*/ 20 w 353"/>
                      <a:gd name="T3" fmla="*/ 31 h 86"/>
                      <a:gd name="T4" fmla="*/ 54 w 353"/>
                      <a:gd name="T5" fmla="*/ 60 h 86"/>
                      <a:gd name="T6" fmla="*/ 81 w 353"/>
                      <a:gd name="T7" fmla="*/ 67 h 86"/>
                      <a:gd name="T8" fmla="*/ 228 w 353"/>
                      <a:gd name="T9" fmla="*/ 78 h 86"/>
                      <a:gd name="T10" fmla="*/ 344 w 353"/>
                      <a:gd name="T11" fmla="*/ 75 h 86"/>
                      <a:gd name="T12" fmla="*/ 339 w 353"/>
                      <a:gd name="T13" fmla="*/ 51 h 86"/>
                      <a:gd name="T14" fmla="*/ 300 w 353"/>
                      <a:gd name="T15" fmla="*/ 42 h 86"/>
                      <a:gd name="T16" fmla="*/ 273 w 353"/>
                      <a:gd name="T17" fmla="*/ 36 h 86"/>
                      <a:gd name="T18" fmla="*/ 195 w 353"/>
                      <a:gd name="T19" fmla="*/ 21 h 86"/>
                      <a:gd name="T20" fmla="*/ 162 w 353"/>
                      <a:gd name="T21" fmla="*/ 25 h 86"/>
                      <a:gd name="T22" fmla="*/ 167 w 353"/>
                      <a:gd name="T23" fmla="*/ 16 h 86"/>
                      <a:gd name="T24" fmla="*/ 165 w 353"/>
                      <a:gd name="T25" fmla="*/ 0 h 86"/>
                      <a:gd name="T26" fmla="*/ 12 w 353"/>
                      <a:gd name="T27" fmla="*/ 9 h 86"/>
                      <a:gd name="T28" fmla="*/ 11 w 353"/>
                      <a:gd name="T29" fmla="*/ 12 h 86"/>
                      <a:gd name="T30" fmla="*/ 9 w 353"/>
                      <a:gd name="T31" fmla="*/ 13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53" h="86">
                        <a:moveTo>
                          <a:pt x="9" y="13"/>
                        </a:moveTo>
                        <a:cubicBezTo>
                          <a:pt x="13" y="21"/>
                          <a:pt x="12" y="26"/>
                          <a:pt x="20" y="31"/>
                        </a:cubicBezTo>
                        <a:cubicBezTo>
                          <a:pt x="22" y="43"/>
                          <a:pt x="43" y="55"/>
                          <a:pt x="54" y="60"/>
                        </a:cubicBezTo>
                        <a:cubicBezTo>
                          <a:pt x="60" y="68"/>
                          <a:pt x="72" y="66"/>
                          <a:pt x="81" y="67"/>
                        </a:cubicBezTo>
                        <a:cubicBezTo>
                          <a:pt x="128" y="79"/>
                          <a:pt x="180" y="76"/>
                          <a:pt x="228" y="78"/>
                        </a:cubicBezTo>
                        <a:cubicBezTo>
                          <a:pt x="267" y="86"/>
                          <a:pt x="306" y="83"/>
                          <a:pt x="344" y="75"/>
                        </a:cubicBezTo>
                        <a:cubicBezTo>
                          <a:pt x="353" y="68"/>
                          <a:pt x="349" y="53"/>
                          <a:pt x="339" y="51"/>
                        </a:cubicBezTo>
                        <a:cubicBezTo>
                          <a:pt x="327" y="45"/>
                          <a:pt x="313" y="43"/>
                          <a:pt x="300" y="42"/>
                        </a:cubicBezTo>
                        <a:cubicBezTo>
                          <a:pt x="292" y="38"/>
                          <a:pt x="282" y="37"/>
                          <a:pt x="273" y="36"/>
                        </a:cubicBezTo>
                        <a:cubicBezTo>
                          <a:pt x="249" y="24"/>
                          <a:pt x="222" y="26"/>
                          <a:pt x="195" y="21"/>
                        </a:cubicBezTo>
                        <a:cubicBezTo>
                          <a:pt x="173" y="22"/>
                          <a:pt x="176" y="22"/>
                          <a:pt x="162" y="25"/>
                        </a:cubicBezTo>
                        <a:cubicBezTo>
                          <a:pt x="156" y="35"/>
                          <a:pt x="153" y="22"/>
                          <a:pt x="167" y="16"/>
                        </a:cubicBezTo>
                        <a:cubicBezTo>
                          <a:pt x="172" y="10"/>
                          <a:pt x="174" y="2"/>
                          <a:pt x="165" y="0"/>
                        </a:cubicBezTo>
                        <a:cubicBezTo>
                          <a:pt x="112" y="4"/>
                          <a:pt x="66" y="8"/>
                          <a:pt x="12" y="9"/>
                        </a:cubicBezTo>
                        <a:cubicBezTo>
                          <a:pt x="0" y="11"/>
                          <a:pt x="8" y="9"/>
                          <a:pt x="11" y="12"/>
                        </a:cubicBezTo>
                        <a:cubicBezTo>
                          <a:pt x="12" y="13"/>
                          <a:pt x="10" y="13"/>
                          <a:pt x="9" y="1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3738" y="3531"/>
                    <a:ext cx="379" cy="130"/>
                  </a:xfrm>
                  <a:custGeom>
                    <a:avLst/>
                    <a:gdLst>
                      <a:gd name="T0" fmla="*/ 0 w 634"/>
                      <a:gd name="T1" fmla="*/ 0 h 191"/>
                      <a:gd name="T2" fmla="*/ 104 w 634"/>
                      <a:gd name="T3" fmla="*/ 8 h 191"/>
                      <a:gd name="T4" fmla="*/ 256 w 634"/>
                      <a:gd name="T5" fmla="*/ 12 h 191"/>
                      <a:gd name="T6" fmla="*/ 336 w 634"/>
                      <a:gd name="T7" fmla="*/ 16 h 191"/>
                      <a:gd name="T8" fmla="*/ 480 w 634"/>
                      <a:gd name="T9" fmla="*/ 24 h 191"/>
                      <a:gd name="T10" fmla="*/ 558 w 634"/>
                      <a:gd name="T11" fmla="*/ 44 h 191"/>
                      <a:gd name="T12" fmla="*/ 620 w 634"/>
                      <a:gd name="T13" fmla="*/ 84 h 191"/>
                      <a:gd name="T14" fmla="*/ 634 w 634"/>
                      <a:gd name="T15" fmla="*/ 128 h 191"/>
                      <a:gd name="T16" fmla="*/ 622 w 634"/>
                      <a:gd name="T17" fmla="*/ 176 h 191"/>
                      <a:gd name="T18" fmla="*/ 586 w 634"/>
                      <a:gd name="T19" fmla="*/ 188 h 191"/>
                      <a:gd name="T20" fmla="*/ 570 w 634"/>
                      <a:gd name="T21" fmla="*/ 160 h 191"/>
                      <a:gd name="T22" fmla="*/ 548 w 634"/>
                      <a:gd name="T23" fmla="*/ 136 h 191"/>
                      <a:gd name="T24" fmla="*/ 520 w 634"/>
                      <a:gd name="T25" fmla="*/ 136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34" h="191">
                        <a:moveTo>
                          <a:pt x="0" y="0"/>
                        </a:moveTo>
                        <a:cubicBezTo>
                          <a:pt x="0" y="12"/>
                          <a:pt x="61" y="6"/>
                          <a:pt x="104" y="8"/>
                        </a:cubicBezTo>
                        <a:cubicBezTo>
                          <a:pt x="147" y="10"/>
                          <a:pt x="217" y="11"/>
                          <a:pt x="256" y="12"/>
                        </a:cubicBezTo>
                        <a:cubicBezTo>
                          <a:pt x="295" y="13"/>
                          <a:pt x="299" y="14"/>
                          <a:pt x="336" y="16"/>
                        </a:cubicBezTo>
                        <a:cubicBezTo>
                          <a:pt x="373" y="18"/>
                          <a:pt x="443" y="19"/>
                          <a:pt x="480" y="24"/>
                        </a:cubicBezTo>
                        <a:cubicBezTo>
                          <a:pt x="517" y="29"/>
                          <a:pt x="535" y="34"/>
                          <a:pt x="558" y="44"/>
                        </a:cubicBezTo>
                        <a:cubicBezTo>
                          <a:pt x="581" y="54"/>
                          <a:pt x="607" y="70"/>
                          <a:pt x="620" y="84"/>
                        </a:cubicBezTo>
                        <a:cubicBezTo>
                          <a:pt x="633" y="98"/>
                          <a:pt x="634" y="113"/>
                          <a:pt x="634" y="128"/>
                        </a:cubicBezTo>
                        <a:cubicBezTo>
                          <a:pt x="634" y="143"/>
                          <a:pt x="630" y="166"/>
                          <a:pt x="622" y="176"/>
                        </a:cubicBezTo>
                        <a:cubicBezTo>
                          <a:pt x="614" y="186"/>
                          <a:pt x="595" y="191"/>
                          <a:pt x="586" y="188"/>
                        </a:cubicBezTo>
                        <a:cubicBezTo>
                          <a:pt x="577" y="185"/>
                          <a:pt x="576" y="169"/>
                          <a:pt x="570" y="160"/>
                        </a:cubicBezTo>
                        <a:cubicBezTo>
                          <a:pt x="564" y="151"/>
                          <a:pt x="556" y="140"/>
                          <a:pt x="548" y="136"/>
                        </a:cubicBezTo>
                        <a:cubicBezTo>
                          <a:pt x="540" y="132"/>
                          <a:pt x="526" y="136"/>
                          <a:pt x="520" y="13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3143" y="2856"/>
                    <a:ext cx="1138" cy="627"/>
                  </a:xfrm>
                  <a:custGeom>
                    <a:avLst/>
                    <a:gdLst>
                      <a:gd name="T0" fmla="*/ 187 w 1138"/>
                      <a:gd name="T1" fmla="*/ 51 h 627"/>
                      <a:gd name="T2" fmla="*/ 163 w 1138"/>
                      <a:gd name="T3" fmla="*/ 57 h 627"/>
                      <a:gd name="T4" fmla="*/ 145 w 1138"/>
                      <a:gd name="T5" fmla="*/ 68 h 627"/>
                      <a:gd name="T6" fmla="*/ 132 w 1138"/>
                      <a:gd name="T7" fmla="*/ 81 h 627"/>
                      <a:gd name="T8" fmla="*/ 112 w 1138"/>
                      <a:gd name="T9" fmla="*/ 107 h 627"/>
                      <a:gd name="T10" fmla="*/ 97 w 1138"/>
                      <a:gd name="T11" fmla="*/ 135 h 627"/>
                      <a:gd name="T12" fmla="*/ 82 w 1138"/>
                      <a:gd name="T13" fmla="*/ 159 h 627"/>
                      <a:gd name="T14" fmla="*/ 76 w 1138"/>
                      <a:gd name="T15" fmla="*/ 177 h 627"/>
                      <a:gd name="T16" fmla="*/ 67 w 1138"/>
                      <a:gd name="T17" fmla="*/ 195 h 627"/>
                      <a:gd name="T18" fmla="*/ 60 w 1138"/>
                      <a:gd name="T19" fmla="*/ 207 h 627"/>
                      <a:gd name="T20" fmla="*/ 49 w 1138"/>
                      <a:gd name="T21" fmla="*/ 228 h 627"/>
                      <a:gd name="T22" fmla="*/ 30 w 1138"/>
                      <a:gd name="T23" fmla="*/ 254 h 627"/>
                      <a:gd name="T24" fmla="*/ 22 w 1138"/>
                      <a:gd name="T25" fmla="*/ 267 h 627"/>
                      <a:gd name="T26" fmla="*/ 13 w 1138"/>
                      <a:gd name="T27" fmla="*/ 287 h 627"/>
                      <a:gd name="T28" fmla="*/ 3 w 1138"/>
                      <a:gd name="T29" fmla="*/ 306 h 627"/>
                      <a:gd name="T30" fmla="*/ 1 w 1138"/>
                      <a:gd name="T31" fmla="*/ 324 h 627"/>
                      <a:gd name="T32" fmla="*/ 33 w 1138"/>
                      <a:gd name="T33" fmla="*/ 324 h 627"/>
                      <a:gd name="T34" fmla="*/ 18 w 1138"/>
                      <a:gd name="T35" fmla="*/ 338 h 627"/>
                      <a:gd name="T36" fmla="*/ 12 w 1138"/>
                      <a:gd name="T37" fmla="*/ 354 h 627"/>
                      <a:gd name="T38" fmla="*/ 6 w 1138"/>
                      <a:gd name="T39" fmla="*/ 428 h 627"/>
                      <a:gd name="T40" fmla="*/ 19 w 1138"/>
                      <a:gd name="T41" fmla="*/ 444 h 627"/>
                      <a:gd name="T42" fmla="*/ 34 w 1138"/>
                      <a:gd name="T43" fmla="*/ 465 h 627"/>
                      <a:gd name="T44" fmla="*/ 51 w 1138"/>
                      <a:gd name="T45" fmla="*/ 486 h 627"/>
                      <a:gd name="T46" fmla="*/ 64 w 1138"/>
                      <a:gd name="T47" fmla="*/ 509 h 627"/>
                      <a:gd name="T48" fmla="*/ 105 w 1138"/>
                      <a:gd name="T49" fmla="*/ 536 h 627"/>
                      <a:gd name="T50" fmla="*/ 135 w 1138"/>
                      <a:gd name="T51" fmla="*/ 555 h 627"/>
                      <a:gd name="T52" fmla="*/ 153 w 1138"/>
                      <a:gd name="T53" fmla="*/ 564 h 627"/>
                      <a:gd name="T54" fmla="*/ 177 w 1138"/>
                      <a:gd name="T55" fmla="*/ 579 h 627"/>
                      <a:gd name="T56" fmla="*/ 195 w 1138"/>
                      <a:gd name="T57" fmla="*/ 588 h 627"/>
                      <a:gd name="T58" fmla="*/ 259 w 1138"/>
                      <a:gd name="T59" fmla="*/ 575 h 627"/>
                      <a:gd name="T60" fmla="*/ 330 w 1138"/>
                      <a:gd name="T61" fmla="*/ 564 h 627"/>
                      <a:gd name="T62" fmla="*/ 454 w 1138"/>
                      <a:gd name="T63" fmla="*/ 561 h 627"/>
                      <a:gd name="T64" fmla="*/ 529 w 1138"/>
                      <a:gd name="T65" fmla="*/ 570 h 627"/>
                      <a:gd name="T66" fmla="*/ 610 w 1138"/>
                      <a:gd name="T67" fmla="*/ 590 h 627"/>
                      <a:gd name="T68" fmla="*/ 633 w 1138"/>
                      <a:gd name="T69" fmla="*/ 599 h 627"/>
                      <a:gd name="T70" fmla="*/ 657 w 1138"/>
                      <a:gd name="T71" fmla="*/ 627 h 627"/>
                      <a:gd name="T72" fmla="*/ 885 w 1138"/>
                      <a:gd name="T73" fmla="*/ 621 h 627"/>
                      <a:gd name="T74" fmla="*/ 928 w 1138"/>
                      <a:gd name="T75" fmla="*/ 614 h 627"/>
                      <a:gd name="T76" fmla="*/ 975 w 1138"/>
                      <a:gd name="T77" fmla="*/ 605 h 627"/>
                      <a:gd name="T78" fmla="*/ 1015 w 1138"/>
                      <a:gd name="T79" fmla="*/ 599 h 627"/>
                      <a:gd name="T80" fmla="*/ 1045 w 1138"/>
                      <a:gd name="T81" fmla="*/ 593 h 627"/>
                      <a:gd name="T82" fmla="*/ 1110 w 1138"/>
                      <a:gd name="T83" fmla="*/ 584 h 627"/>
                      <a:gd name="T84" fmla="*/ 1131 w 1138"/>
                      <a:gd name="T85" fmla="*/ 578 h 627"/>
                      <a:gd name="T86" fmla="*/ 1135 w 1138"/>
                      <a:gd name="T87" fmla="*/ 563 h 627"/>
                      <a:gd name="T88" fmla="*/ 1120 w 1138"/>
                      <a:gd name="T89" fmla="*/ 512 h 627"/>
                      <a:gd name="T90" fmla="*/ 1111 w 1138"/>
                      <a:gd name="T91" fmla="*/ 462 h 627"/>
                      <a:gd name="T92" fmla="*/ 1101 w 1138"/>
                      <a:gd name="T93" fmla="*/ 414 h 627"/>
                      <a:gd name="T94" fmla="*/ 1087 w 1138"/>
                      <a:gd name="T95" fmla="*/ 306 h 627"/>
                      <a:gd name="T96" fmla="*/ 1072 w 1138"/>
                      <a:gd name="T97" fmla="*/ 216 h 627"/>
                      <a:gd name="T98" fmla="*/ 1065 w 1138"/>
                      <a:gd name="T99" fmla="*/ 179 h 627"/>
                      <a:gd name="T100" fmla="*/ 1053 w 1138"/>
                      <a:gd name="T101" fmla="*/ 116 h 627"/>
                      <a:gd name="T102" fmla="*/ 1045 w 1138"/>
                      <a:gd name="T103" fmla="*/ 78 h 627"/>
                      <a:gd name="T104" fmla="*/ 1039 w 1138"/>
                      <a:gd name="T105" fmla="*/ 51 h 627"/>
                      <a:gd name="T106" fmla="*/ 988 w 1138"/>
                      <a:gd name="T107" fmla="*/ 35 h 627"/>
                      <a:gd name="T108" fmla="*/ 501 w 1138"/>
                      <a:gd name="T109" fmla="*/ 35 h 627"/>
                      <a:gd name="T110" fmla="*/ 238 w 1138"/>
                      <a:gd name="T111" fmla="*/ 42 h 627"/>
                      <a:gd name="T112" fmla="*/ 187 w 1138"/>
                      <a:gd name="T113" fmla="*/ 51 h 6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38" h="627">
                        <a:moveTo>
                          <a:pt x="187" y="51"/>
                        </a:moveTo>
                        <a:cubicBezTo>
                          <a:pt x="179" y="54"/>
                          <a:pt x="171" y="56"/>
                          <a:pt x="163" y="57"/>
                        </a:cubicBezTo>
                        <a:cubicBezTo>
                          <a:pt x="157" y="60"/>
                          <a:pt x="151" y="64"/>
                          <a:pt x="145" y="68"/>
                        </a:cubicBezTo>
                        <a:cubicBezTo>
                          <a:pt x="141" y="73"/>
                          <a:pt x="137" y="77"/>
                          <a:pt x="132" y="81"/>
                        </a:cubicBezTo>
                        <a:cubicBezTo>
                          <a:pt x="128" y="91"/>
                          <a:pt x="121" y="102"/>
                          <a:pt x="112" y="107"/>
                        </a:cubicBezTo>
                        <a:cubicBezTo>
                          <a:pt x="110" y="118"/>
                          <a:pt x="102" y="125"/>
                          <a:pt x="97" y="135"/>
                        </a:cubicBezTo>
                        <a:cubicBezTo>
                          <a:pt x="95" y="144"/>
                          <a:pt x="87" y="152"/>
                          <a:pt x="82" y="159"/>
                        </a:cubicBezTo>
                        <a:cubicBezTo>
                          <a:pt x="81" y="165"/>
                          <a:pt x="79" y="171"/>
                          <a:pt x="76" y="177"/>
                        </a:cubicBezTo>
                        <a:cubicBezTo>
                          <a:pt x="75" y="184"/>
                          <a:pt x="71" y="189"/>
                          <a:pt x="67" y="195"/>
                        </a:cubicBezTo>
                        <a:cubicBezTo>
                          <a:pt x="66" y="201"/>
                          <a:pt x="65" y="203"/>
                          <a:pt x="60" y="207"/>
                        </a:cubicBezTo>
                        <a:cubicBezTo>
                          <a:pt x="57" y="215"/>
                          <a:pt x="53" y="221"/>
                          <a:pt x="49" y="228"/>
                        </a:cubicBezTo>
                        <a:cubicBezTo>
                          <a:pt x="47" y="240"/>
                          <a:pt x="39" y="247"/>
                          <a:pt x="30" y="254"/>
                        </a:cubicBezTo>
                        <a:cubicBezTo>
                          <a:pt x="28" y="259"/>
                          <a:pt x="25" y="263"/>
                          <a:pt x="22" y="267"/>
                        </a:cubicBezTo>
                        <a:cubicBezTo>
                          <a:pt x="20" y="275"/>
                          <a:pt x="17" y="280"/>
                          <a:pt x="13" y="287"/>
                        </a:cubicBezTo>
                        <a:cubicBezTo>
                          <a:pt x="12" y="295"/>
                          <a:pt x="8" y="300"/>
                          <a:pt x="3" y="306"/>
                        </a:cubicBezTo>
                        <a:cubicBezTo>
                          <a:pt x="1" y="313"/>
                          <a:pt x="0" y="316"/>
                          <a:pt x="1" y="324"/>
                        </a:cubicBezTo>
                        <a:cubicBezTo>
                          <a:pt x="12" y="322"/>
                          <a:pt x="21" y="322"/>
                          <a:pt x="33" y="324"/>
                        </a:cubicBezTo>
                        <a:cubicBezTo>
                          <a:pt x="25" y="327"/>
                          <a:pt x="24" y="333"/>
                          <a:pt x="18" y="338"/>
                        </a:cubicBezTo>
                        <a:cubicBezTo>
                          <a:pt x="16" y="344"/>
                          <a:pt x="16" y="349"/>
                          <a:pt x="12" y="354"/>
                        </a:cubicBezTo>
                        <a:cubicBezTo>
                          <a:pt x="4" y="377"/>
                          <a:pt x="10" y="403"/>
                          <a:pt x="6" y="428"/>
                        </a:cubicBezTo>
                        <a:cubicBezTo>
                          <a:pt x="7" y="442"/>
                          <a:pt x="6" y="442"/>
                          <a:pt x="19" y="444"/>
                        </a:cubicBezTo>
                        <a:cubicBezTo>
                          <a:pt x="24" y="452"/>
                          <a:pt x="27" y="460"/>
                          <a:pt x="34" y="465"/>
                        </a:cubicBezTo>
                        <a:cubicBezTo>
                          <a:pt x="40" y="474"/>
                          <a:pt x="42" y="481"/>
                          <a:pt x="51" y="486"/>
                        </a:cubicBezTo>
                        <a:cubicBezTo>
                          <a:pt x="56" y="494"/>
                          <a:pt x="56" y="503"/>
                          <a:pt x="64" y="509"/>
                        </a:cubicBezTo>
                        <a:cubicBezTo>
                          <a:pt x="74" y="528"/>
                          <a:pt x="90" y="525"/>
                          <a:pt x="105" y="536"/>
                        </a:cubicBezTo>
                        <a:cubicBezTo>
                          <a:pt x="114" y="543"/>
                          <a:pt x="124" y="553"/>
                          <a:pt x="135" y="555"/>
                        </a:cubicBezTo>
                        <a:cubicBezTo>
                          <a:pt x="142" y="558"/>
                          <a:pt x="146" y="563"/>
                          <a:pt x="153" y="564"/>
                        </a:cubicBezTo>
                        <a:cubicBezTo>
                          <a:pt x="158" y="571"/>
                          <a:pt x="169" y="575"/>
                          <a:pt x="177" y="579"/>
                        </a:cubicBezTo>
                        <a:cubicBezTo>
                          <a:pt x="179" y="587"/>
                          <a:pt x="188" y="587"/>
                          <a:pt x="195" y="588"/>
                        </a:cubicBezTo>
                        <a:cubicBezTo>
                          <a:pt x="209" y="574"/>
                          <a:pt x="242" y="576"/>
                          <a:pt x="259" y="575"/>
                        </a:cubicBezTo>
                        <a:cubicBezTo>
                          <a:pt x="284" y="572"/>
                          <a:pt x="304" y="566"/>
                          <a:pt x="330" y="564"/>
                        </a:cubicBezTo>
                        <a:cubicBezTo>
                          <a:pt x="372" y="554"/>
                          <a:pt x="412" y="560"/>
                          <a:pt x="454" y="561"/>
                        </a:cubicBezTo>
                        <a:cubicBezTo>
                          <a:pt x="479" y="564"/>
                          <a:pt x="504" y="569"/>
                          <a:pt x="529" y="570"/>
                        </a:cubicBezTo>
                        <a:cubicBezTo>
                          <a:pt x="555" y="579"/>
                          <a:pt x="583" y="585"/>
                          <a:pt x="610" y="590"/>
                        </a:cubicBezTo>
                        <a:cubicBezTo>
                          <a:pt x="617" y="594"/>
                          <a:pt x="625" y="595"/>
                          <a:pt x="633" y="599"/>
                        </a:cubicBezTo>
                        <a:cubicBezTo>
                          <a:pt x="635" y="608"/>
                          <a:pt x="648" y="623"/>
                          <a:pt x="657" y="627"/>
                        </a:cubicBezTo>
                        <a:cubicBezTo>
                          <a:pt x="769" y="626"/>
                          <a:pt x="802" y="627"/>
                          <a:pt x="885" y="621"/>
                        </a:cubicBezTo>
                        <a:cubicBezTo>
                          <a:pt x="900" y="617"/>
                          <a:pt x="913" y="615"/>
                          <a:pt x="928" y="614"/>
                        </a:cubicBezTo>
                        <a:cubicBezTo>
                          <a:pt x="942" y="606"/>
                          <a:pt x="959" y="606"/>
                          <a:pt x="975" y="605"/>
                        </a:cubicBezTo>
                        <a:cubicBezTo>
                          <a:pt x="986" y="600"/>
                          <a:pt x="1003" y="600"/>
                          <a:pt x="1015" y="599"/>
                        </a:cubicBezTo>
                        <a:cubicBezTo>
                          <a:pt x="1025" y="595"/>
                          <a:pt x="1034" y="594"/>
                          <a:pt x="1045" y="593"/>
                        </a:cubicBezTo>
                        <a:cubicBezTo>
                          <a:pt x="1065" y="585"/>
                          <a:pt x="1089" y="588"/>
                          <a:pt x="1110" y="584"/>
                        </a:cubicBezTo>
                        <a:cubicBezTo>
                          <a:pt x="1116" y="581"/>
                          <a:pt x="1124" y="579"/>
                          <a:pt x="1131" y="578"/>
                        </a:cubicBezTo>
                        <a:cubicBezTo>
                          <a:pt x="1138" y="573"/>
                          <a:pt x="1137" y="571"/>
                          <a:pt x="1135" y="563"/>
                        </a:cubicBezTo>
                        <a:cubicBezTo>
                          <a:pt x="1134" y="555"/>
                          <a:pt x="1123" y="519"/>
                          <a:pt x="1120" y="512"/>
                        </a:cubicBezTo>
                        <a:cubicBezTo>
                          <a:pt x="1117" y="495"/>
                          <a:pt x="1115" y="479"/>
                          <a:pt x="1111" y="462"/>
                        </a:cubicBezTo>
                        <a:cubicBezTo>
                          <a:pt x="1107" y="446"/>
                          <a:pt x="1101" y="414"/>
                          <a:pt x="1101" y="414"/>
                        </a:cubicBezTo>
                        <a:cubicBezTo>
                          <a:pt x="1098" y="378"/>
                          <a:pt x="1094" y="342"/>
                          <a:pt x="1087" y="306"/>
                        </a:cubicBezTo>
                        <a:cubicBezTo>
                          <a:pt x="1085" y="277"/>
                          <a:pt x="1079" y="245"/>
                          <a:pt x="1072" y="216"/>
                        </a:cubicBezTo>
                        <a:cubicBezTo>
                          <a:pt x="1071" y="203"/>
                          <a:pt x="1065" y="179"/>
                          <a:pt x="1065" y="179"/>
                        </a:cubicBezTo>
                        <a:cubicBezTo>
                          <a:pt x="1063" y="158"/>
                          <a:pt x="1060" y="136"/>
                          <a:pt x="1053" y="116"/>
                        </a:cubicBezTo>
                        <a:cubicBezTo>
                          <a:pt x="1052" y="104"/>
                          <a:pt x="1050" y="89"/>
                          <a:pt x="1045" y="78"/>
                        </a:cubicBezTo>
                        <a:cubicBezTo>
                          <a:pt x="1044" y="69"/>
                          <a:pt x="1042" y="60"/>
                          <a:pt x="1039" y="51"/>
                        </a:cubicBezTo>
                        <a:cubicBezTo>
                          <a:pt x="1036" y="27"/>
                          <a:pt x="1013" y="37"/>
                          <a:pt x="988" y="35"/>
                        </a:cubicBezTo>
                        <a:cubicBezTo>
                          <a:pt x="830" y="0"/>
                          <a:pt x="663" y="33"/>
                          <a:pt x="501" y="35"/>
                        </a:cubicBezTo>
                        <a:cubicBezTo>
                          <a:pt x="413" y="38"/>
                          <a:pt x="326" y="38"/>
                          <a:pt x="238" y="42"/>
                        </a:cubicBezTo>
                        <a:cubicBezTo>
                          <a:pt x="224" y="49"/>
                          <a:pt x="202" y="54"/>
                          <a:pt x="187" y="5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3324" y="3053"/>
                    <a:ext cx="526" cy="493"/>
                  </a:xfrm>
                  <a:custGeom>
                    <a:avLst/>
                    <a:gdLst>
                      <a:gd name="T0" fmla="*/ 684 w 883"/>
                      <a:gd name="T1" fmla="*/ 726 h 726"/>
                      <a:gd name="T2" fmla="*/ 800 w 883"/>
                      <a:gd name="T3" fmla="*/ 578 h 726"/>
                      <a:gd name="T4" fmla="*/ 839 w 883"/>
                      <a:gd name="T5" fmla="*/ 248 h 726"/>
                      <a:gd name="T6" fmla="*/ 536 w 883"/>
                      <a:gd name="T7" fmla="*/ 14 h 726"/>
                      <a:gd name="T8" fmla="*/ 83 w 883"/>
                      <a:gd name="T9" fmla="*/ 161 h 726"/>
                      <a:gd name="T10" fmla="*/ 38 w 883"/>
                      <a:gd name="T11" fmla="*/ 587 h 726"/>
                      <a:gd name="T12" fmla="*/ 312 w 883"/>
                      <a:gd name="T13" fmla="*/ 722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83" h="726">
                        <a:moveTo>
                          <a:pt x="684" y="726"/>
                        </a:moveTo>
                        <a:cubicBezTo>
                          <a:pt x="703" y="701"/>
                          <a:pt x="774" y="658"/>
                          <a:pt x="800" y="578"/>
                        </a:cubicBezTo>
                        <a:cubicBezTo>
                          <a:pt x="826" y="498"/>
                          <a:pt x="883" y="342"/>
                          <a:pt x="839" y="248"/>
                        </a:cubicBezTo>
                        <a:cubicBezTo>
                          <a:pt x="795" y="154"/>
                          <a:pt x="662" y="28"/>
                          <a:pt x="536" y="14"/>
                        </a:cubicBezTo>
                        <a:cubicBezTo>
                          <a:pt x="410" y="0"/>
                          <a:pt x="166" y="66"/>
                          <a:pt x="83" y="161"/>
                        </a:cubicBezTo>
                        <a:cubicBezTo>
                          <a:pt x="0" y="256"/>
                          <a:pt x="0" y="494"/>
                          <a:pt x="38" y="587"/>
                        </a:cubicBezTo>
                        <a:cubicBezTo>
                          <a:pt x="76" y="680"/>
                          <a:pt x="255" y="694"/>
                          <a:pt x="312" y="72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141" y="2916"/>
                    <a:ext cx="151" cy="264"/>
                  </a:xfrm>
                  <a:custGeom>
                    <a:avLst/>
                    <a:gdLst>
                      <a:gd name="T0" fmla="*/ 252 w 252"/>
                      <a:gd name="T1" fmla="*/ 0 h 393"/>
                      <a:gd name="T2" fmla="*/ 129 w 252"/>
                      <a:gd name="T3" fmla="*/ 117 h 393"/>
                      <a:gd name="T4" fmla="*/ 39 w 252"/>
                      <a:gd name="T5" fmla="*/ 240 h 393"/>
                      <a:gd name="T6" fmla="*/ 12 w 252"/>
                      <a:gd name="T7" fmla="*/ 312 h 393"/>
                      <a:gd name="T8" fmla="*/ 0 w 252"/>
                      <a:gd name="T9" fmla="*/ 393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2" h="393">
                        <a:moveTo>
                          <a:pt x="252" y="0"/>
                        </a:moveTo>
                        <a:cubicBezTo>
                          <a:pt x="228" y="26"/>
                          <a:pt x="165" y="77"/>
                          <a:pt x="129" y="117"/>
                        </a:cubicBezTo>
                        <a:cubicBezTo>
                          <a:pt x="93" y="157"/>
                          <a:pt x="59" y="207"/>
                          <a:pt x="39" y="240"/>
                        </a:cubicBezTo>
                        <a:cubicBezTo>
                          <a:pt x="19" y="273"/>
                          <a:pt x="18" y="287"/>
                          <a:pt x="12" y="312"/>
                        </a:cubicBezTo>
                        <a:cubicBezTo>
                          <a:pt x="6" y="337"/>
                          <a:pt x="1" y="376"/>
                          <a:pt x="0" y="393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" name="Freeform 5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966" y="3180"/>
                    <a:ext cx="1756" cy="773"/>
                  </a:xfrm>
                  <a:custGeom>
                    <a:avLst/>
                    <a:gdLst>
                      <a:gd name="T0" fmla="*/ 310 w 2945"/>
                      <a:gd name="T1" fmla="*/ 962 h 1142"/>
                      <a:gd name="T2" fmla="*/ 268 w 2945"/>
                      <a:gd name="T3" fmla="*/ 940 h 1142"/>
                      <a:gd name="T4" fmla="*/ 189 w 2945"/>
                      <a:gd name="T5" fmla="*/ 850 h 1142"/>
                      <a:gd name="T6" fmla="*/ 181 w 2945"/>
                      <a:gd name="T7" fmla="*/ 694 h 1142"/>
                      <a:gd name="T8" fmla="*/ 318 w 2945"/>
                      <a:gd name="T9" fmla="*/ 482 h 1142"/>
                      <a:gd name="T10" fmla="*/ 614 w 2945"/>
                      <a:gd name="T11" fmla="*/ 242 h 1142"/>
                      <a:gd name="T12" fmla="*/ 814 w 2945"/>
                      <a:gd name="T13" fmla="*/ 150 h 1142"/>
                      <a:gd name="T14" fmla="*/ 1018 w 2945"/>
                      <a:gd name="T15" fmla="*/ 114 h 1142"/>
                      <a:gd name="T16" fmla="*/ 1342 w 2945"/>
                      <a:gd name="T17" fmla="*/ 90 h 1142"/>
                      <a:gd name="T18" fmla="*/ 1774 w 2945"/>
                      <a:gd name="T19" fmla="*/ 94 h 1142"/>
                      <a:gd name="T20" fmla="*/ 2811 w 2945"/>
                      <a:gd name="T21" fmla="*/ 110 h 1142"/>
                      <a:gd name="T22" fmla="*/ 2943 w 2945"/>
                      <a:gd name="T23" fmla="*/ 82 h 1142"/>
                      <a:gd name="T24" fmla="*/ 2823 w 2945"/>
                      <a:gd name="T25" fmla="*/ 42 h 1142"/>
                      <a:gd name="T26" fmla="*/ 2567 w 2945"/>
                      <a:gd name="T27" fmla="*/ 22 h 1142"/>
                      <a:gd name="T28" fmla="*/ 1791 w 2945"/>
                      <a:gd name="T29" fmla="*/ 2 h 1142"/>
                      <a:gd name="T30" fmla="*/ 1191 w 2945"/>
                      <a:gd name="T31" fmla="*/ 10 h 1142"/>
                      <a:gd name="T32" fmla="*/ 861 w 2945"/>
                      <a:gd name="T33" fmla="*/ 34 h 1142"/>
                      <a:gd name="T34" fmla="*/ 547 w 2945"/>
                      <a:gd name="T35" fmla="*/ 134 h 1142"/>
                      <a:gd name="T36" fmla="*/ 195 w 2945"/>
                      <a:gd name="T37" fmla="*/ 402 h 1142"/>
                      <a:gd name="T38" fmla="*/ 22 w 2945"/>
                      <a:gd name="T39" fmla="*/ 700 h 1142"/>
                      <a:gd name="T40" fmla="*/ 40 w 2945"/>
                      <a:gd name="T41" fmla="*/ 904 h 1142"/>
                      <a:gd name="T42" fmla="*/ 159 w 2945"/>
                      <a:gd name="T43" fmla="*/ 1060 h 1142"/>
                      <a:gd name="T44" fmla="*/ 346 w 2945"/>
                      <a:gd name="T45" fmla="*/ 1142 h 1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945" h="1142">
                        <a:moveTo>
                          <a:pt x="310" y="962"/>
                        </a:moveTo>
                        <a:cubicBezTo>
                          <a:pt x="294" y="951"/>
                          <a:pt x="288" y="959"/>
                          <a:pt x="268" y="940"/>
                        </a:cubicBezTo>
                        <a:cubicBezTo>
                          <a:pt x="248" y="921"/>
                          <a:pt x="203" y="891"/>
                          <a:pt x="189" y="850"/>
                        </a:cubicBezTo>
                        <a:cubicBezTo>
                          <a:pt x="175" y="809"/>
                          <a:pt x="160" y="755"/>
                          <a:pt x="181" y="694"/>
                        </a:cubicBezTo>
                        <a:cubicBezTo>
                          <a:pt x="202" y="633"/>
                          <a:pt x="246" y="557"/>
                          <a:pt x="318" y="482"/>
                        </a:cubicBezTo>
                        <a:cubicBezTo>
                          <a:pt x="372" y="402"/>
                          <a:pt x="563" y="272"/>
                          <a:pt x="614" y="242"/>
                        </a:cubicBezTo>
                        <a:cubicBezTo>
                          <a:pt x="713" y="189"/>
                          <a:pt x="747" y="171"/>
                          <a:pt x="814" y="150"/>
                        </a:cubicBezTo>
                        <a:cubicBezTo>
                          <a:pt x="881" y="129"/>
                          <a:pt x="930" y="124"/>
                          <a:pt x="1018" y="114"/>
                        </a:cubicBezTo>
                        <a:cubicBezTo>
                          <a:pt x="1094" y="101"/>
                          <a:pt x="1216" y="93"/>
                          <a:pt x="1342" y="90"/>
                        </a:cubicBezTo>
                        <a:cubicBezTo>
                          <a:pt x="1468" y="87"/>
                          <a:pt x="1529" y="91"/>
                          <a:pt x="1774" y="94"/>
                        </a:cubicBezTo>
                        <a:cubicBezTo>
                          <a:pt x="2019" y="97"/>
                          <a:pt x="2616" y="112"/>
                          <a:pt x="2811" y="110"/>
                        </a:cubicBezTo>
                        <a:cubicBezTo>
                          <a:pt x="2855" y="95"/>
                          <a:pt x="2939" y="114"/>
                          <a:pt x="2943" y="82"/>
                        </a:cubicBezTo>
                        <a:cubicBezTo>
                          <a:pt x="2945" y="72"/>
                          <a:pt x="2885" y="53"/>
                          <a:pt x="2823" y="42"/>
                        </a:cubicBezTo>
                        <a:cubicBezTo>
                          <a:pt x="2760" y="32"/>
                          <a:pt x="2739" y="29"/>
                          <a:pt x="2567" y="22"/>
                        </a:cubicBezTo>
                        <a:cubicBezTo>
                          <a:pt x="2403" y="17"/>
                          <a:pt x="2020" y="4"/>
                          <a:pt x="1791" y="2"/>
                        </a:cubicBezTo>
                        <a:cubicBezTo>
                          <a:pt x="1562" y="0"/>
                          <a:pt x="1346" y="5"/>
                          <a:pt x="1191" y="10"/>
                        </a:cubicBezTo>
                        <a:cubicBezTo>
                          <a:pt x="1036" y="15"/>
                          <a:pt x="946" y="23"/>
                          <a:pt x="861" y="34"/>
                        </a:cubicBezTo>
                        <a:cubicBezTo>
                          <a:pt x="754" y="55"/>
                          <a:pt x="658" y="73"/>
                          <a:pt x="547" y="134"/>
                        </a:cubicBezTo>
                        <a:cubicBezTo>
                          <a:pt x="436" y="195"/>
                          <a:pt x="282" y="308"/>
                          <a:pt x="195" y="402"/>
                        </a:cubicBezTo>
                        <a:cubicBezTo>
                          <a:pt x="108" y="496"/>
                          <a:pt x="48" y="616"/>
                          <a:pt x="22" y="700"/>
                        </a:cubicBezTo>
                        <a:cubicBezTo>
                          <a:pt x="0" y="784"/>
                          <a:pt x="17" y="844"/>
                          <a:pt x="40" y="904"/>
                        </a:cubicBezTo>
                        <a:cubicBezTo>
                          <a:pt x="63" y="964"/>
                          <a:pt x="108" y="1020"/>
                          <a:pt x="159" y="1060"/>
                        </a:cubicBezTo>
                        <a:cubicBezTo>
                          <a:pt x="220" y="1112"/>
                          <a:pt x="283" y="1142"/>
                          <a:pt x="346" y="114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157" y="3301"/>
                    <a:ext cx="191" cy="152"/>
                  </a:xfrm>
                  <a:custGeom>
                    <a:avLst/>
                    <a:gdLst>
                      <a:gd name="T0" fmla="*/ 0 w 320"/>
                      <a:gd name="T1" fmla="*/ 0 h 226"/>
                      <a:gd name="T2" fmla="*/ 42 w 320"/>
                      <a:gd name="T3" fmla="*/ 83 h 226"/>
                      <a:gd name="T4" fmla="*/ 108 w 320"/>
                      <a:gd name="T5" fmla="*/ 140 h 226"/>
                      <a:gd name="T6" fmla="*/ 243 w 320"/>
                      <a:gd name="T7" fmla="*/ 206 h 226"/>
                      <a:gd name="T8" fmla="*/ 320 w 320"/>
                      <a:gd name="T9" fmla="*/ 226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0" h="226">
                        <a:moveTo>
                          <a:pt x="0" y="0"/>
                        </a:moveTo>
                        <a:cubicBezTo>
                          <a:pt x="8" y="10"/>
                          <a:pt x="24" y="60"/>
                          <a:pt x="42" y="83"/>
                        </a:cubicBezTo>
                        <a:cubicBezTo>
                          <a:pt x="60" y="106"/>
                          <a:pt x="74" y="120"/>
                          <a:pt x="108" y="140"/>
                        </a:cubicBezTo>
                        <a:cubicBezTo>
                          <a:pt x="142" y="160"/>
                          <a:pt x="208" y="192"/>
                          <a:pt x="243" y="206"/>
                        </a:cubicBezTo>
                        <a:cubicBezTo>
                          <a:pt x="255" y="212"/>
                          <a:pt x="305" y="226"/>
                          <a:pt x="320" y="22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" name="Freeform 5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782" y="3425"/>
                    <a:ext cx="526" cy="78"/>
                  </a:xfrm>
                  <a:custGeom>
                    <a:avLst/>
                    <a:gdLst>
                      <a:gd name="T0" fmla="*/ 883 w 883"/>
                      <a:gd name="T1" fmla="*/ 86 h 115"/>
                      <a:gd name="T2" fmla="*/ 369 w 883"/>
                      <a:gd name="T3" fmla="*/ 97 h 115"/>
                      <a:gd name="T4" fmla="*/ 125 w 883"/>
                      <a:gd name="T5" fmla="*/ 48 h 115"/>
                      <a:gd name="T6" fmla="*/ 0 w 883"/>
                      <a:gd name="T7" fmla="*/ 0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83" h="115">
                        <a:moveTo>
                          <a:pt x="883" y="86"/>
                        </a:moveTo>
                        <a:cubicBezTo>
                          <a:pt x="701" y="115"/>
                          <a:pt x="552" y="101"/>
                          <a:pt x="369" y="97"/>
                        </a:cubicBezTo>
                        <a:cubicBezTo>
                          <a:pt x="289" y="90"/>
                          <a:pt x="201" y="80"/>
                          <a:pt x="125" y="48"/>
                        </a:cubicBezTo>
                        <a:cubicBezTo>
                          <a:pt x="90" y="33"/>
                          <a:pt x="39" y="0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 5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9" y="3258"/>
                    <a:ext cx="147" cy="164"/>
                  </a:xfrm>
                  <a:custGeom>
                    <a:avLst/>
                    <a:gdLst>
                      <a:gd name="T0" fmla="*/ 0 w 248"/>
                      <a:gd name="T1" fmla="*/ 245 h 245"/>
                      <a:gd name="T2" fmla="*/ 122 w 248"/>
                      <a:gd name="T3" fmla="*/ 210 h 245"/>
                      <a:gd name="T4" fmla="*/ 199 w 248"/>
                      <a:gd name="T5" fmla="*/ 161 h 245"/>
                      <a:gd name="T6" fmla="*/ 248 w 248"/>
                      <a:gd name="T7" fmla="*/ 0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8" h="245">
                        <a:moveTo>
                          <a:pt x="0" y="245"/>
                        </a:moveTo>
                        <a:cubicBezTo>
                          <a:pt x="19" y="237"/>
                          <a:pt x="89" y="224"/>
                          <a:pt x="122" y="210"/>
                        </a:cubicBezTo>
                        <a:cubicBezTo>
                          <a:pt x="155" y="196"/>
                          <a:pt x="181" y="180"/>
                          <a:pt x="199" y="161"/>
                        </a:cubicBezTo>
                        <a:cubicBezTo>
                          <a:pt x="219" y="126"/>
                          <a:pt x="240" y="26"/>
                          <a:pt x="2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" name="Freeform 5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15" y="3382"/>
                    <a:ext cx="108" cy="22"/>
                  </a:xfrm>
                  <a:custGeom>
                    <a:avLst/>
                    <a:gdLst>
                      <a:gd name="T0" fmla="*/ 180 w 180"/>
                      <a:gd name="T1" fmla="*/ 33 h 33"/>
                      <a:gd name="T2" fmla="*/ 90 w 180"/>
                      <a:gd name="T3" fmla="*/ 9 h 33"/>
                      <a:gd name="T4" fmla="*/ 0 w 180"/>
                      <a:gd name="T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0" h="33">
                        <a:moveTo>
                          <a:pt x="180" y="33"/>
                        </a:moveTo>
                        <a:cubicBezTo>
                          <a:pt x="168" y="31"/>
                          <a:pt x="120" y="14"/>
                          <a:pt x="90" y="9"/>
                        </a:cubicBezTo>
                        <a:cubicBezTo>
                          <a:pt x="60" y="4"/>
                          <a:pt x="19" y="2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" name="Freeform 5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26" y="3416"/>
                    <a:ext cx="430" cy="59"/>
                  </a:xfrm>
                  <a:custGeom>
                    <a:avLst/>
                    <a:gdLst>
                      <a:gd name="T0" fmla="*/ 0 w 726"/>
                      <a:gd name="T1" fmla="*/ 0 h 88"/>
                      <a:gd name="T2" fmla="*/ 235 w 726"/>
                      <a:gd name="T3" fmla="*/ 86 h 88"/>
                      <a:gd name="T4" fmla="*/ 726 w 726"/>
                      <a:gd name="T5" fmla="*/ 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26" h="88">
                        <a:moveTo>
                          <a:pt x="0" y="0"/>
                        </a:moveTo>
                        <a:cubicBezTo>
                          <a:pt x="75" y="39"/>
                          <a:pt x="114" y="84"/>
                          <a:pt x="235" y="86"/>
                        </a:cubicBezTo>
                        <a:cubicBezTo>
                          <a:pt x="356" y="88"/>
                          <a:pt x="624" y="25"/>
                          <a:pt x="726" y="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4346" y="3397"/>
                    <a:ext cx="386" cy="378"/>
                  </a:xfrm>
                  <a:custGeom>
                    <a:avLst/>
                    <a:gdLst>
                      <a:gd name="T0" fmla="*/ 164 w 386"/>
                      <a:gd name="T1" fmla="*/ 228 h 378"/>
                      <a:gd name="T2" fmla="*/ 182 w 386"/>
                      <a:gd name="T3" fmla="*/ 270 h 378"/>
                      <a:gd name="T4" fmla="*/ 188 w 386"/>
                      <a:gd name="T5" fmla="*/ 272 h 378"/>
                      <a:gd name="T6" fmla="*/ 194 w 386"/>
                      <a:gd name="T7" fmla="*/ 276 h 378"/>
                      <a:gd name="T8" fmla="*/ 206 w 386"/>
                      <a:gd name="T9" fmla="*/ 280 h 378"/>
                      <a:gd name="T10" fmla="*/ 224 w 386"/>
                      <a:gd name="T11" fmla="*/ 298 h 378"/>
                      <a:gd name="T12" fmla="*/ 240 w 386"/>
                      <a:gd name="T13" fmla="*/ 314 h 378"/>
                      <a:gd name="T14" fmla="*/ 258 w 386"/>
                      <a:gd name="T15" fmla="*/ 364 h 378"/>
                      <a:gd name="T16" fmla="*/ 270 w 386"/>
                      <a:gd name="T17" fmla="*/ 378 h 378"/>
                      <a:gd name="T18" fmla="*/ 278 w 386"/>
                      <a:gd name="T19" fmla="*/ 360 h 378"/>
                      <a:gd name="T20" fmla="*/ 272 w 386"/>
                      <a:gd name="T21" fmla="*/ 326 h 378"/>
                      <a:gd name="T22" fmla="*/ 298 w 386"/>
                      <a:gd name="T23" fmla="*/ 306 h 378"/>
                      <a:gd name="T24" fmla="*/ 316 w 386"/>
                      <a:gd name="T25" fmla="*/ 324 h 378"/>
                      <a:gd name="T26" fmla="*/ 330 w 386"/>
                      <a:gd name="T27" fmla="*/ 340 h 378"/>
                      <a:gd name="T28" fmla="*/ 344 w 386"/>
                      <a:gd name="T29" fmla="*/ 342 h 378"/>
                      <a:gd name="T30" fmla="*/ 334 w 386"/>
                      <a:gd name="T31" fmla="*/ 298 h 378"/>
                      <a:gd name="T32" fmla="*/ 314 w 386"/>
                      <a:gd name="T33" fmla="*/ 278 h 378"/>
                      <a:gd name="T34" fmla="*/ 296 w 386"/>
                      <a:gd name="T35" fmla="*/ 266 h 378"/>
                      <a:gd name="T36" fmla="*/ 324 w 386"/>
                      <a:gd name="T37" fmla="*/ 260 h 378"/>
                      <a:gd name="T38" fmla="*/ 350 w 386"/>
                      <a:gd name="T39" fmla="*/ 276 h 378"/>
                      <a:gd name="T40" fmla="*/ 366 w 386"/>
                      <a:gd name="T41" fmla="*/ 296 h 378"/>
                      <a:gd name="T42" fmla="*/ 346 w 386"/>
                      <a:gd name="T43" fmla="*/ 238 h 378"/>
                      <a:gd name="T44" fmla="*/ 340 w 386"/>
                      <a:gd name="T45" fmla="*/ 232 h 378"/>
                      <a:gd name="T46" fmla="*/ 318 w 386"/>
                      <a:gd name="T47" fmla="*/ 226 h 378"/>
                      <a:gd name="T48" fmla="*/ 300 w 386"/>
                      <a:gd name="T49" fmla="*/ 222 h 378"/>
                      <a:gd name="T50" fmla="*/ 276 w 386"/>
                      <a:gd name="T51" fmla="*/ 220 h 378"/>
                      <a:gd name="T52" fmla="*/ 326 w 386"/>
                      <a:gd name="T53" fmla="*/ 222 h 378"/>
                      <a:gd name="T54" fmla="*/ 350 w 386"/>
                      <a:gd name="T55" fmla="*/ 234 h 378"/>
                      <a:gd name="T56" fmla="*/ 362 w 386"/>
                      <a:gd name="T57" fmla="*/ 238 h 378"/>
                      <a:gd name="T58" fmla="*/ 338 w 386"/>
                      <a:gd name="T59" fmla="*/ 198 h 378"/>
                      <a:gd name="T60" fmla="*/ 258 w 386"/>
                      <a:gd name="T61" fmla="*/ 188 h 378"/>
                      <a:gd name="T62" fmla="*/ 252 w 386"/>
                      <a:gd name="T63" fmla="*/ 172 h 378"/>
                      <a:gd name="T64" fmla="*/ 228 w 386"/>
                      <a:gd name="T65" fmla="*/ 188 h 378"/>
                      <a:gd name="T66" fmla="*/ 212 w 386"/>
                      <a:gd name="T67" fmla="*/ 200 h 378"/>
                      <a:gd name="T68" fmla="*/ 208 w 386"/>
                      <a:gd name="T69" fmla="*/ 194 h 378"/>
                      <a:gd name="T70" fmla="*/ 198 w 386"/>
                      <a:gd name="T71" fmla="*/ 186 h 378"/>
                      <a:gd name="T72" fmla="*/ 186 w 386"/>
                      <a:gd name="T73" fmla="*/ 178 h 378"/>
                      <a:gd name="T74" fmla="*/ 174 w 386"/>
                      <a:gd name="T75" fmla="*/ 166 h 378"/>
                      <a:gd name="T76" fmla="*/ 180 w 386"/>
                      <a:gd name="T77" fmla="*/ 170 h 378"/>
                      <a:gd name="T78" fmla="*/ 160 w 386"/>
                      <a:gd name="T79" fmla="*/ 154 h 378"/>
                      <a:gd name="T80" fmla="*/ 148 w 386"/>
                      <a:gd name="T81" fmla="*/ 138 h 378"/>
                      <a:gd name="T82" fmla="*/ 134 w 386"/>
                      <a:gd name="T83" fmla="*/ 118 h 378"/>
                      <a:gd name="T84" fmla="*/ 86 w 386"/>
                      <a:gd name="T85" fmla="*/ 70 h 378"/>
                      <a:gd name="T86" fmla="*/ 70 w 386"/>
                      <a:gd name="T87" fmla="*/ 36 h 378"/>
                      <a:gd name="T88" fmla="*/ 32 w 386"/>
                      <a:gd name="T89" fmla="*/ 0 h 378"/>
                      <a:gd name="T90" fmla="*/ 0 w 386"/>
                      <a:gd name="T91" fmla="*/ 18 h 378"/>
                      <a:gd name="T92" fmla="*/ 16 w 386"/>
                      <a:gd name="T93" fmla="*/ 58 h 378"/>
                      <a:gd name="T94" fmla="*/ 36 w 386"/>
                      <a:gd name="T95" fmla="*/ 70 h 378"/>
                      <a:gd name="T96" fmla="*/ 56 w 386"/>
                      <a:gd name="T97" fmla="*/ 92 h 378"/>
                      <a:gd name="T98" fmla="*/ 82 w 386"/>
                      <a:gd name="T99" fmla="*/ 126 h 378"/>
                      <a:gd name="T100" fmla="*/ 118 w 386"/>
                      <a:gd name="T101" fmla="*/ 172 h 378"/>
                      <a:gd name="T102" fmla="*/ 120 w 386"/>
                      <a:gd name="T103" fmla="*/ 202 h 378"/>
                      <a:gd name="T104" fmla="*/ 136 w 386"/>
                      <a:gd name="T105" fmla="*/ 204 h 378"/>
                      <a:gd name="T106" fmla="*/ 154 w 386"/>
                      <a:gd name="T107" fmla="*/ 212 h 378"/>
                      <a:gd name="T108" fmla="*/ 164 w 386"/>
                      <a:gd name="T109" fmla="*/ 228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86" h="378">
                        <a:moveTo>
                          <a:pt x="164" y="228"/>
                        </a:moveTo>
                        <a:cubicBezTo>
                          <a:pt x="145" y="257"/>
                          <a:pt x="160" y="268"/>
                          <a:pt x="182" y="270"/>
                        </a:cubicBezTo>
                        <a:cubicBezTo>
                          <a:pt x="184" y="271"/>
                          <a:pt x="186" y="271"/>
                          <a:pt x="188" y="272"/>
                        </a:cubicBezTo>
                        <a:cubicBezTo>
                          <a:pt x="190" y="273"/>
                          <a:pt x="192" y="275"/>
                          <a:pt x="194" y="276"/>
                        </a:cubicBezTo>
                        <a:cubicBezTo>
                          <a:pt x="198" y="278"/>
                          <a:pt x="206" y="280"/>
                          <a:pt x="206" y="280"/>
                        </a:cubicBezTo>
                        <a:cubicBezTo>
                          <a:pt x="209" y="288"/>
                          <a:pt x="216" y="295"/>
                          <a:pt x="224" y="298"/>
                        </a:cubicBezTo>
                        <a:cubicBezTo>
                          <a:pt x="234" y="312"/>
                          <a:pt x="228" y="308"/>
                          <a:pt x="240" y="314"/>
                        </a:cubicBezTo>
                        <a:cubicBezTo>
                          <a:pt x="242" y="329"/>
                          <a:pt x="244" y="355"/>
                          <a:pt x="258" y="364"/>
                        </a:cubicBezTo>
                        <a:cubicBezTo>
                          <a:pt x="261" y="372"/>
                          <a:pt x="262" y="375"/>
                          <a:pt x="270" y="378"/>
                        </a:cubicBezTo>
                        <a:cubicBezTo>
                          <a:pt x="274" y="373"/>
                          <a:pt x="278" y="360"/>
                          <a:pt x="278" y="360"/>
                        </a:cubicBezTo>
                        <a:cubicBezTo>
                          <a:pt x="277" y="347"/>
                          <a:pt x="279" y="337"/>
                          <a:pt x="272" y="326"/>
                        </a:cubicBezTo>
                        <a:cubicBezTo>
                          <a:pt x="269" y="295"/>
                          <a:pt x="273" y="298"/>
                          <a:pt x="298" y="306"/>
                        </a:cubicBezTo>
                        <a:cubicBezTo>
                          <a:pt x="301" y="310"/>
                          <a:pt x="312" y="321"/>
                          <a:pt x="316" y="324"/>
                        </a:cubicBezTo>
                        <a:cubicBezTo>
                          <a:pt x="325" y="338"/>
                          <a:pt x="320" y="333"/>
                          <a:pt x="330" y="340"/>
                        </a:cubicBezTo>
                        <a:cubicBezTo>
                          <a:pt x="335" y="348"/>
                          <a:pt x="338" y="351"/>
                          <a:pt x="344" y="342"/>
                        </a:cubicBezTo>
                        <a:cubicBezTo>
                          <a:pt x="348" y="326"/>
                          <a:pt x="348" y="307"/>
                          <a:pt x="334" y="298"/>
                        </a:cubicBezTo>
                        <a:cubicBezTo>
                          <a:pt x="327" y="277"/>
                          <a:pt x="331" y="289"/>
                          <a:pt x="314" y="278"/>
                        </a:cubicBezTo>
                        <a:cubicBezTo>
                          <a:pt x="308" y="274"/>
                          <a:pt x="296" y="266"/>
                          <a:pt x="296" y="266"/>
                        </a:cubicBezTo>
                        <a:cubicBezTo>
                          <a:pt x="286" y="251"/>
                          <a:pt x="316" y="259"/>
                          <a:pt x="324" y="260"/>
                        </a:cubicBezTo>
                        <a:cubicBezTo>
                          <a:pt x="333" y="263"/>
                          <a:pt x="342" y="271"/>
                          <a:pt x="350" y="276"/>
                        </a:cubicBezTo>
                        <a:cubicBezTo>
                          <a:pt x="355" y="283"/>
                          <a:pt x="358" y="293"/>
                          <a:pt x="366" y="296"/>
                        </a:cubicBezTo>
                        <a:cubicBezTo>
                          <a:pt x="365" y="278"/>
                          <a:pt x="369" y="246"/>
                          <a:pt x="346" y="238"/>
                        </a:cubicBezTo>
                        <a:cubicBezTo>
                          <a:pt x="344" y="236"/>
                          <a:pt x="342" y="233"/>
                          <a:pt x="340" y="232"/>
                        </a:cubicBezTo>
                        <a:cubicBezTo>
                          <a:pt x="333" y="228"/>
                          <a:pt x="326" y="228"/>
                          <a:pt x="318" y="226"/>
                        </a:cubicBezTo>
                        <a:cubicBezTo>
                          <a:pt x="305" y="223"/>
                          <a:pt x="320" y="224"/>
                          <a:pt x="300" y="222"/>
                        </a:cubicBezTo>
                        <a:cubicBezTo>
                          <a:pt x="292" y="221"/>
                          <a:pt x="268" y="220"/>
                          <a:pt x="276" y="220"/>
                        </a:cubicBezTo>
                        <a:cubicBezTo>
                          <a:pt x="293" y="220"/>
                          <a:pt x="309" y="221"/>
                          <a:pt x="326" y="222"/>
                        </a:cubicBezTo>
                        <a:cubicBezTo>
                          <a:pt x="338" y="224"/>
                          <a:pt x="340" y="229"/>
                          <a:pt x="350" y="234"/>
                        </a:cubicBezTo>
                        <a:cubicBezTo>
                          <a:pt x="354" y="236"/>
                          <a:pt x="362" y="238"/>
                          <a:pt x="362" y="238"/>
                        </a:cubicBezTo>
                        <a:cubicBezTo>
                          <a:pt x="386" y="232"/>
                          <a:pt x="347" y="204"/>
                          <a:pt x="338" y="198"/>
                        </a:cubicBezTo>
                        <a:cubicBezTo>
                          <a:pt x="314" y="182"/>
                          <a:pt x="286" y="189"/>
                          <a:pt x="258" y="188"/>
                        </a:cubicBezTo>
                        <a:cubicBezTo>
                          <a:pt x="261" y="179"/>
                          <a:pt x="260" y="177"/>
                          <a:pt x="252" y="172"/>
                        </a:cubicBezTo>
                        <a:cubicBezTo>
                          <a:pt x="230" y="176"/>
                          <a:pt x="242" y="178"/>
                          <a:pt x="228" y="188"/>
                        </a:cubicBezTo>
                        <a:cubicBezTo>
                          <a:pt x="223" y="195"/>
                          <a:pt x="219" y="195"/>
                          <a:pt x="212" y="200"/>
                        </a:cubicBezTo>
                        <a:cubicBezTo>
                          <a:pt x="185" y="196"/>
                          <a:pt x="205" y="204"/>
                          <a:pt x="208" y="194"/>
                        </a:cubicBezTo>
                        <a:cubicBezTo>
                          <a:pt x="194" y="189"/>
                          <a:pt x="209" y="196"/>
                          <a:pt x="198" y="186"/>
                        </a:cubicBezTo>
                        <a:cubicBezTo>
                          <a:pt x="194" y="183"/>
                          <a:pt x="186" y="178"/>
                          <a:pt x="186" y="178"/>
                        </a:cubicBezTo>
                        <a:cubicBezTo>
                          <a:pt x="184" y="175"/>
                          <a:pt x="159" y="158"/>
                          <a:pt x="174" y="166"/>
                        </a:cubicBezTo>
                        <a:cubicBezTo>
                          <a:pt x="176" y="167"/>
                          <a:pt x="178" y="169"/>
                          <a:pt x="180" y="170"/>
                        </a:cubicBezTo>
                        <a:cubicBezTo>
                          <a:pt x="177" y="160"/>
                          <a:pt x="169" y="157"/>
                          <a:pt x="160" y="154"/>
                        </a:cubicBezTo>
                        <a:cubicBezTo>
                          <a:pt x="155" y="147"/>
                          <a:pt x="155" y="143"/>
                          <a:pt x="148" y="138"/>
                        </a:cubicBezTo>
                        <a:cubicBezTo>
                          <a:pt x="144" y="132"/>
                          <a:pt x="145" y="129"/>
                          <a:pt x="134" y="118"/>
                        </a:cubicBezTo>
                        <a:cubicBezTo>
                          <a:pt x="124" y="107"/>
                          <a:pt x="97" y="84"/>
                          <a:pt x="86" y="70"/>
                        </a:cubicBezTo>
                        <a:cubicBezTo>
                          <a:pt x="79" y="60"/>
                          <a:pt x="81" y="40"/>
                          <a:pt x="70" y="36"/>
                        </a:cubicBezTo>
                        <a:cubicBezTo>
                          <a:pt x="60" y="5"/>
                          <a:pt x="69" y="5"/>
                          <a:pt x="32" y="0"/>
                        </a:cubicBezTo>
                        <a:cubicBezTo>
                          <a:pt x="14" y="2"/>
                          <a:pt x="6" y="1"/>
                          <a:pt x="0" y="18"/>
                        </a:cubicBezTo>
                        <a:cubicBezTo>
                          <a:pt x="2" y="36"/>
                          <a:pt x="2" y="46"/>
                          <a:pt x="16" y="58"/>
                        </a:cubicBezTo>
                        <a:cubicBezTo>
                          <a:pt x="22" y="63"/>
                          <a:pt x="36" y="70"/>
                          <a:pt x="36" y="70"/>
                        </a:cubicBezTo>
                        <a:cubicBezTo>
                          <a:pt x="42" y="78"/>
                          <a:pt x="46" y="89"/>
                          <a:pt x="56" y="92"/>
                        </a:cubicBezTo>
                        <a:cubicBezTo>
                          <a:pt x="62" y="101"/>
                          <a:pt x="71" y="122"/>
                          <a:pt x="82" y="126"/>
                        </a:cubicBezTo>
                        <a:cubicBezTo>
                          <a:pt x="93" y="142"/>
                          <a:pt x="111" y="150"/>
                          <a:pt x="118" y="172"/>
                        </a:cubicBezTo>
                        <a:cubicBezTo>
                          <a:pt x="119" y="182"/>
                          <a:pt x="115" y="193"/>
                          <a:pt x="120" y="202"/>
                        </a:cubicBezTo>
                        <a:cubicBezTo>
                          <a:pt x="123" y="207"/>
                          <a:pt x="131" y="203"/>
                          <a:pt x="136" y="204"/>
                        </a:cubicBezTo>
                        <a:cubicBezTo>
                          <a:pt x="143" y="205"/>
                          <a:pt x="148" y="210"/>
                          <a:pt x="154" y="212"/>
                        </a:cubicBezTo>
                        <a:cubicBezTo>
                          <a:pt x="159" y="226"/>
                          <a:pt x="154" y="222"/>
                          <a:pt x="164" y="22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4" name="Group 59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4499" y="3565"/>
                    <a:ext cx="219" cy="214"/>
                    <a:chOff x="2191" y="2023"/>
                    <a:chExt cx="429" cy="345"/>
                  </a:xfrm>
                </p:grpSpPr>
                <p:sp>
                  <p:nvSpPr>
                    <p:cNvPr id="97" name="Freeform 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6" y="2103"/>
                      <a:ext cx="181" cy="140"/>
                    </a:xfrm>
                    <a:custGeom>
                      <a:avLst/>
                      <a:gdLst>
                        <a:gd name="T0" fmla="*/ 181 w 181"/>
                        <a:gd name="T1" fmla="*/ 6 h 140"/>
                        <a:gd name="T2" fmla="*/ 146 w 181"/>
                        <a:gd name="T3" fmla="*/ 5 h 140"/>
                        <a:gd name="T4" fmla="*/ 80 w 181"/>
                        <a:gd name="T5" fmla="*/ 9 h 140"/>
                        <a:gd name="T6" fmla="*/ 12 w 181"/>
                        <a:gd name="T7" fmla="*/ 57 h 140"/>
                        <a:gd name="T8" fmla="*/ 6 w 181"/>
                        <a:gd name="T9" fmla="*/ 133 h 140"/>
                        <a:gd name="T10" fmla="*/ 44 w 181"/>
                        <a:gd name="T11" fmla="*/ 97 h 140"/>
                        <a:gd name="T12" fmla="*/ 92 w 181"/>
                        <a:gd name="T13" fmla="*/ 71 h 140"/>
                        <a:gd name="T14" fmla="*/ 146 w 181"/>
                        <a:gd name="T15" fmla="*/ 69 h 1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81" h="140">
                          <a:moveTo>
                            <a:pt x="181" y="6"/>
                          </a:moveTo>
                          <a:cubicBezTo>
                            <a:pt x="175" y="6"/>
                            <a:pt x="163" y="5"/>
                            <a:pt x="146" y="5"/>
                          </a:cubicBezTo>
                          <a:cubicBezTo>
                            <a:pt x="129" y="5"/>
                            <a:pt x="102" y="0"/>
                            <a:pt x="80" y="9"/>
                          </a:cubicBezTo>
                          <a:cubicBezTo>
                            <a:pt x="58" y="18"/>
                            <a:pt x="24" y="36"/>
                            <a:pt x="12" y="57"/>
                          </a:cubicBezTo>
                          <a:cubicBezTo>
                            <a:pt x="0" y="78"/>
                            <a:pt x="1" y="126"/>
                            <a:pt x="6" y="133"/>
                          </a:cubicBezTo>
                          <a:cubicBezTo>
                            <a:pt x="11" y="140"/>
                            <a:pt x="30" y="107"/>
                            <a:pt x="44" y="97"/>
                          </a:cubicBezTo>
                          <a:cubicBezTo>
                            <a:pt x="58" y="87"/>
                            <a:pt x="75" y="76"/>
                            <a:pt x="92" y="71"/>
                          </a:cubicBezTo>
                          <a:cubicBezTo>
                            <a:pt x="112" y="59"/>
                            <a:pt x="125" y="69"/>
                            <a:pt x="146" y="69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" name="Freeform 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40" y="2162"/>
                      <a:ext cx="142" cy="165"/>
                    </a:xfrm>
                    <a:custGeom>
                      <a:avLst/>
                      <a:gdLst>
                        <a:gd name="T0" fmla="*/ 140 w 142"/>
                        <a:gd name="T1" fmla="*/ 0 h 165"/>
                        <a:gd name="T2" fmla="*/ 58 w 142"/>
                        <a:gd name="T3" fmla="*/ 34 h 165"/>
                        <a:gd name="T4" fmla="*/ 8 w 142"/>
                        <a:gd name="T5" fmla="*/ 76 h 165"/>
                        <a:gd name="T6" fmla="*/ 8 w 142"/>
                        <a:gd name="T7" fmla="*/ 158 h 165"/>
                        <a:gd name="T8" fmla="*/ 56 w 142"/>
                        <a:gd name="T9" fmla="*/ 118 h 165"/>
                        <a:gd name="T10" fmla="*/ 94 w 142"/>
                        <a:gd name="T11" fmla="*/ 86 h 165"/>
                        <a:gd name="T12" fmla="*/ 142 w 142"/>
                        <a:gd name="T13" fmla="*/ 72 h 1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2" h="165">
                          <a:moveTo>
                            <a:pt x="140" y="0"/>
                          </a:moveTo>
                          <a:cubicBezTo>
                            <a:pt x="132" y="3"/>
                            <a:pt x="81" y="16"/>
                            <a:pt x="58" y="34"/>
                          </a:cubicBezTo>
                          <a:cubicBezTo>
                            <a:pt x="36" y="47"/>
                            <a:pt x="16" y="55"/>
                            <a:pt x="8" y="76"/>
                          </a:cubicBezTo>
                          <a:cubicBezTo>
                            <a:pt x="0" y="97"/>
                            <a:pt x="0" y="151"/>
                            <a:pt x="8" y="158"/>
                          </a:cubicBezTo>
                          <a:cubicBezTo>
                            <a:pt x="16" y="165"/>
                            <a:pt x="42" y="130"/>
                            <a:pt x="56" y="118"/>
                          </a:cubicBezTo>
                          <a:cubicBezTo>
                            <a:pt x="70" y="106"/>
                            <a:pt x="80" y="94"/>
                            <a:pt x="94" y="86"/>
                          </a:cubicBezTo>
                          <a:cubicBezTo>
                            <a:pt x="108" y="78"/>
                            <a:pt x="132" y="75"/>
                            <a:pt x="142" y="72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" name="Freeform 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71" y="2116"/>
                      <a:ext cx="249" cy="252"/>
                    </a:xfrm>
                    <a:custGeom>
                      <a:avLst/>
                      <a:gdLst>
                        <a:gd name="T0" fmla="*/ 51 w 249"/>
                        <a:gd name="T1" fmla="*/ 94 h 252"/>
                        <a:gd name="T2" fmla="*/ 23 w 249"/>
                        <a:gd name="T3" fmla="*/ 116 h 252"/>
                        <a:gd name="T4" fmla="*/ 4 w 249"/>
                        <a:gd name="T5" fmla="*/ 178 h 252"/>
                        <a:gd name="T6" fmla="*/ 25 w 249"/>
                        <a:gd name="T7" fmla="*/ 248 h 252"/>
                        <a:gd name="T8" fmla="*/ 61 w 249"/>
                        <a:gd name="T9" fmla="*/ 200 h 252"/>
                        <a:gd name="T10" fmla="*/ 93 w 249"/>
                        <a:gd name="T11" fmla="*/ 145 h 252"/>
                        <a:gd name="T12" fmla="*/ 211 w 249"/>
                        <a:gd name="T13" fmla="*/ 72 h 252"/>
                        <a:gd name="T14" fmla="*/ 233 w 249"/>
                        <a:gd name="T15" fmla="*/ 0 h 2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49" h="252">
                          <a:moveTo>
                            <a:pt x="51" y="94"/>
                          </a:moveTo>
                          <a:cubicBezTo>
                            <a:pt x="45" y="97"/>
                            <a:pt x="31" y="102"/>
                            <a:pt x="23" y="116"/>
                          </a:cubicBezTo>
                          <a:cubicBezTo>
                            <a:pt x="15" y="130"/>
                            <a:pt x="4" y="156"/>
                            <a:pt x="4" y="178"/>
                          </a:cubicBezTo>
                          <a:cubicBezTo>
                            <a:pt x="0" y="195"/>
                            <a:pt x="16" y="244"/>
                            <a:pt x="25" y="248"/>
                          </a:cubicBezTo>
                          <a:cubicBezTo>
                            <a:pt x="34" y="252"/>
                            <a:pt x="50" y="217"/>
                            <a:pt x="61" y="200"/>
                          </a:cubicBezTo>
                          <a:cubicBezTo>
                            <a:pt x="76" y="195"/>
                            <a:pt x="67" y="165"/>
                            <a:pt x="93" y="145"/>
                          </a:cubicBezTo>
                          <a:cubicBezTo>
                            <a:pt x="114" y="107"/>
                            <a:pt x="188" y="74"/>
                            <a:pt x="211" y="72"/>
                          </a:cubicBezTo>
                          <a:cubicBezTo>
                            <a:pt x="243" y="42"/>
                            <a:pt x="249" y="34"/>
                            <a:pt x="233" y="0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0" name="Freeform 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1" y="2048"/>
                      <a:ext cx="315" cy="100"/>
                    </a:xfrm>
                    <a:custGeom>
                      <a:avLst/>
                      <a:gdLst>
                        <a:gd name="T0" fmla="*/ 315 w 315"/>
                        <a:gd name="T1" fmla="*/ 22 h 100"/>
                        <a:gd name="T2" fmla="*/ 249 w 315"/>
                        <a:gd name="T3" fmla="*/ 4 h 100"/>
                        <a:gd name="T4" fmla="*/ 73 w 315"/>
                        <a:gd name="T5" fmla="*/ 10 h 100"/>
                        <a:gd name="T6" fmla="*/ 7 w 315"/>
                        <a:gd name="T7" fmla="*/ 64 h 100"/>
                        <a:gd name="T8" fmla="*/ 5 w 315"/>
                        <a:gd name="T9" fmla="*/ 96 h 100"/>
                        <a:gd name="T10" fmla="*/ 37 w 315"/>
                        <a:gd name="T11" fmla="*/ 88 h 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15" h="100">
                          <a:moveTo>
                            <a:pt x="315" y="22"/>
                          </a:moveTo>
                          <a:cubicBezTo>
                            <a:pt x="291" y="20"/>
                            <a:pt x="272" y="7"/>
                            <a:pt x="249" y="4"/>
                          </a:cubicBezTo>
                          <a:cubicBezTo>
                            <a:pt x="209" y="2"/>
                            <a:pt x="113" y="0"/>
                            <a:pt x="73" y="10"/>
                          </a:cubicBezTo>
                          <a:cubicBezTo>
                            <a:pt x="40" y="21"/>
                            <a:pt x="18" y="50"/>
                            <a:pt x="7" y="64"/>
                          </a:cubicBezTo>
                          <a:cubicBezTo>
                            <a:pt x="5" y="71"/>
                            <a:pt x="0" y="92"/>
                            <a:pt x="5" y="96"/>
                          </a:cubicBezTo>
                          <a:cubicBezTo>
                            <a:pt x="10" y="100"/>
                            <a:pt x="30" y="90"/>
                            <a:pt x="37" y="88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1" name="Freeform 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4" y="2023"/>
                      <a:ext cx="70" cy="35"/>
                    </a:xfrm>
                    <a:custGeom>
                      <a:avLst/>
                      <a:gdLst>
                        <a:gd name="T0" fmla="*/ 70 w 70"/>
                        <a:gd name="T1" fmla="*/ 35 h 35"/>
                        <a:gd name="T2" fmla="*/ 58 w 70"/>
                        <a:gd name="T3" fmla="*/ 17 h 35"/>
                        <a:gd name="T4" fmla="*/ 40 w 70"/>
                        <a:gd name="T5" fmla="*/ 5 h 35"/>
                        <a:gd name="T6" fmla="*/ 28 w 70"/>
                        <a:gd name="T7" fmla="*/ 1 h 35"/>
                        <a:gd name="T8" fmla="*/ 4 w 70"/>
                        <a:gd name="T9" fmla="*/ 7 h 35"/>
                        <a:gd name="T10" fmla="*/ 0 w 70"/>
                        <a:gd name="T11" fmla="*/ 2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70" h="35">
                          <a:moveTo>
                            <a:pt x="70" y="35"/>
                          </a:moveTo>
                          <a:cubicBezTo>
                            <a:pt x="67" y="27"/>
                            <a:pt x="65" y="22"/>
                            <a:pt x="58" y="17"/>
                          </a:cubicBezTo>
                          <a:cubicBezTo>
                            <a:pt x="53" y="10"/>
                            <a:pt x="48" y="8"/>
                            <a:pt x="40" y="5"/>
                          </a:cubicBezTo>
                          <a:cubicBezTo>
                            <a:pt x="36" y="3"/>
                            <a:pt x="28" y="1"/>
                            <a:pt x="28" y="1"/>
                          </a:cubicBezTo>
                          <a:cubicBezTo>
                            <a:pt x="22" y="2"/>
                            <a:pt x="9" y="0"/>
                            <a:pt x="4" y="7"/>
                          </a:cubicBezTo>
                          <a:cubicBezTo>
                            <a:pt x="0" y="12"/>
                            <a:pt x="0" y="25"/>
                            <a:pt x="0" y="25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5" name="Freeform 6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399" y="3292"/>
                    <a:ext cx="160" cy="304"/>
                  </a:xfrm>
                  <a:custGeom>
                    <a:avLst/>
                    <a:gdLst>
                      <a:gd name="T0" fmla="*/ 250 w 266"/>
                      <a:gd name="T1" fmla="*/ 0 h 447"/>
                      <a:gd name="T2" fmla="*/ 258 w 266"/>
                      <a:gd name="T3" fmla="*/ 117 h 447"/>
                      <a:gd name="T4" fmla="*/ 216 w 266"/>
                      <a:gd name="T5" fmla="*/ 243 h 447"/>
                      <a:gd name="T6" fmla="*/ 0 w 266"/>
                      <a:gd name="T7" fmla="*/ 447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66" h="447">
                        <a:moveTo>
                          <a:pt x="250" y="0"/>
                        </a:moveTo>
                        <a:cubicBezTo>
                          <a:pt x="264" y="42"/>
                          <a:pt x="266" y="75"/>
                          <a:pt x="258" y="117"/>
                        </a:cubicBezTo>
                        <a:cubicBezTo>
                          <a:pt x="251" y="154"/>
                          <a:pt x="231" y="209"/>
                          <a:pt x="216" y="243"/>
                        </a:cubicBezTo>
                        <a:cubicBezTo>
                          <a:pt x="173" y="298"/>
                          <a:pt x="36" y="413"/>
                          <a:pt x="0" y="447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4765" y="3081"/>
                    <a:ext cx="340" cy="349"/>
                  </a:xfrm>
                  <a:custGeom>
                    <a:avLst/>
                    <a:gdLst>
                      <a:gd name="T0" fmla="*/ 45 w 340"/>
                      <a:gd name="T1" fmla="*/ 6 h 349"/>
                      <a:gd name="T2" fmla="*/ 63 w 340"/>
                      <a:gd name="T3" fmla="*/ 54 h 349"/>
                      <a:gd name="T4" fmla="*/ 31 w 340"/>
                      <a:gd name="T5" fmla="*/ 188 h 349"/>
                      <a:gd name="T6" fmla="*/ 17 w 340"/>
                      <a:gd name="T7" fmla="*/ 242 h 349"/>
                      <a:gd name="T8" fmla="*/ 11 w 340"/>
                      <a:gd name="T9" fmla="*/ 268 h 349"/>
                      <a:gd name="T10" fmla="*/ 47 w 340"/>
                      <a:gd name="T11" fmla="*/ 342 h 349"/>
                      <a:gd name="T12" fmla="*/ 137 w 340"/>
                      <a:gd name="T13" fmla="*/ 348 h 349"/>
                      <a:gd name="T14" fmla="*/ 311 w 340"/>
                      <a:gd name="T15" fmla="*/ 316 h 349"/>
                      <a:gd name="T16" fmla="*/ 329 w 340"/>
                      <a:gd name="T17" fmla="*/ 296 h 349"/>
                      <a:gd name="T18" fmla="*/ 331 w 340"/>
                      <a:gd name="T19" fmla="*/ 224 h 349"/>
                      <a:gd name="T20" fmla="*/ 319 w 340"/>
                      <a:gd name="T21" fmla="*/ 216 h 349"/>
                      <a:gd name="T22" fmla="*/ 333 w 340"/>
                      <a:gd name="T23" fmla="*/ 234 h 349"/>
                      <a:gd name="T24" fmla="*/ 335 w 340"/>
                      <a:gd name="T25" fmla="*/ 220 h 349"/>
                      <a:gd name="T26" fmla="*/ 317 w 340"/>
                      <a:gd name="T27" fmla="*/ 208 h 349"/>
                      <a:gd name="T28" fmla="*/ 301 w 340"/>
                      <a:gd name="T29" fmla="*/ 190 h 349"/>
                      <a:gd name="T30" fmla="*/ 283 w 340"/>
                      <a:gd name="T31" fmla="*/ 168 h 349"/>
                      <a:gd name="T32" fmla="*/ 267 w 340"/>
                      <a:gd name="T33" fmla="*/ 156 h 349"/>
                      <a:gd name="T34" fmla="*/ 243 w 340"/>
                      <a:gd name="T35" fmla="*/ 136 h 349"/>
                      <a:gd name="T36" fmla="*/ 237 w 340"/>
                      <a:gd name="T37" fmla="*/ 132 h 349"/>
                      <a:gd name="T38" fmla="*/ 219 w 340"/>
                      <a:gd name="T39" fmla="*/ 114 h 349"/>
                      <a:gd name="T40" fmla="*/ 187 w 340"/>
                      <a:gd name="T41" fmla="*/ 88 h 349"/>
                      <a:gd name="T42" fmla="*/ 157 w 340"/>
                      <a:gd name="T43" fmla="*/ 44 h 349"/>
                      <a:gd name="T44" fmla="*/ 139 w 340"/>
                      <a:gd name="T45" fmla="*/ 28 h 349"/>
                      <a:gd name="T46" fmla="*/ 79 w 340"/>
                      <a:gd name="T47" fmla="*/ 0 h 349"/>
                      <a:gd name="T48" fmla="*/ 49 w 340"/>
                      <a:gd name="T49" fmla="*/ 2 h 349"/>
                      <a:gd name="T50" fmla="*/ 45 w 340"/>
                      <a:gd name="T51" fmla="*/ 6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40" h="349">
                        <a:moveTo>
                          <a:pt x="45" y="6"/>
                        </a:moveTo>
                        <a:cubicBezTo>
                          <a:pt x="50" y="22"/>
                          <a:pt x="56" y="39"/>
                          <a:pt x="63" y="54"/>
                        </a:cubicBezTo>
                        <a:cubicBezTo>
                          <a:pt x="60" y="82"/>
                          <a:pt x="53" y="166"/>
                          <a:pt x="31" y="188"/>
                        </a:cubicBezTo>
                        <a:cubicBezTo>
                          <a:pt x="27" y="206"/>
                          <a:pt x="21" y="224"/>
                          <a:pt x="17" y="242"/>
                        </a:cubicBezTo>
                        <a:cubicBezTo>
                          <a:pt x="15" y="251"/>
                          <a:pt x="11" y="268"/>
                          <a:pt x="11" y="268"/>
                        </a:cubicBezTo>
                        <a:cubicBezTo>
                          <a:pt x="13" y="320"/>
                          <a:pt x="0" y="338"/>
                          <a:pt x="47" y="342"/>
                        </a:cubicBezTo>
                        <a:cubicBezTo>
                          <a:pt x="75" y="349"/>
                          <a:pt x="108" y="346"/>
                          <a:pt x="137" y="348"/>
                        </a:cubicBezTo>
                        <a:cubicBezTo>
                          <a:pt x="203" y="346"/>
                          <a:pt x="254" y="345"/>
                          <a:pt x="311" y="316"/>
                        </a:cubicBezTo>
                        <a:cubicBezTo>
                          <a:pt x="316" y="306"/>
                          <a:pt x="320" y="302"/>
                          <a:pt x="329" y="296"/>
                        </a:cubicBezTo>
                        <a:cubicBezTo>
                          <a:pt x="333" y="270"/>
                          <a:pt x="339" y="257"/>
                          <a:pt x="331" y="224"/>
                        </a:cubicBezTo>
                        <a:cubicBezTo>
                          <a:pt x="330" y="219"/>
                          <a:pt x="316" y="213"/>
                          <a:pt x="319" y="216"/>
                        </a:cubicBezTo>
                        <a:cubicBezTo>
                          <a:pt x="324" y="221"/>
                          <a:pt x="333" y="234"/>
                          <a:pt x="333" y="234"/>
                        </a:cubicBezTo>
                        <a:cubicBezTo>
                          <a:pt x="336" y="229"/>
                          <a:pt x="340" y="226"/>
                          <a:pt x="335" y="220"/>
                        </a:cubicBezTo>
                        <a:cubicBezTo>
                          <a:pt x="330" y="215"/>
                          <a:pt x="317" y="208"/>
                          <a:pt x="317" y="208"/>
                        </a:cubicBezTo>
                        <a:cubicBezTo>
                          <a:pt x="315" y="203"/>
                          <a:pt x="306" y="193"/>
                          <a:pt x="301" y="190"/>
                        </a:cubicBezTo>
                        <a:cubicBezTo>
                          <a:pt x="298" y="181"/>
                          <a:pt x="291" y="173"/>
                          <a:pt x="283" y="168"/>
                        </a:cubicBezTo>
                        <a:cubicBezTo>
                          <a:pt x="278" y="161"/>
                          <a:pt x="275" y="159"/>
                          <a:pt x="267" y="156"/>
                        </a:cubicBezTo>
                        <a:cubicBezTo>
                          <a:pt x="252" y="141"/>
                          <a:pt x="260" y="147"/>
                          <a:pt x="243" y="136"/>
                        </a:cubicBezTo>
                        <a:cubicBezTo>
                          <a:pt x="241" y="135"/>
                          <a:pt x="237" y="132"/>
                          <a:pt x="237" y="132"/>
                        </a:cubicBezTo>
                        <a:cubicBezTo>
                          <a:pt x="235" y="123"/>
                          <a:pt x="228" y="116"/>
                          <a:pt x="219" y="114"/>
                        </a:cubicBezTo>
                        <a:cubicBezTo>
                          <a:pt x="208" y="103"/>
                          <a:pt x="202" y="94"/>
                          <a:pt x="187" y="88"/>
                        </a:cubicBezTo>
                        <a:cubicBezTo>
                          <a:pt x="177" y="76"/>
                          <a:pt x="165" y="54"/>
                          <a:pt x="157" y="44"/>
                        </a:cubicBezTo>
                        <a:cubicBezTo>
                          <a:pt x="154" y="39"/>
                          <a:pt x="144" y="30"/>
                          <a:pt x="139" y="28"/>
                        </a:cubicBezTo>
                        <a:cubicBezTo>
                          <a:pt x="131" y="15"/>
                          <a:pt x="94" y="2"/>
                          <a:pt x="79" y="0"/>
                        </a:cubicBezTo>
                        <a:cubicBezTo>
                          <a:pt x="69" y="1"/>
                          <a:pt x="59" y="0"/>
                          <a:pt x="49" y="2"/>
                        </a:cubicBezTo>
                        <a:cubicBezTo>
                          <a:pt x="42" y="4"/>
                          <a:pt x="51" y="12"/>
                          <a:pt x="45" y="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7" name="Oval 67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4778" y="3161"/>
                    <a:ext cx="115" cy="115"/>
                  </a:xfrm>
                  <a:prstGeom prst="ellipse">
                    <a:avLst/>
                  </a:pr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8" name="Oval 69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5036" y="3307"/>
                    <a:ext cx="116" cy="143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89" name="Freeform 7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833" y="3376"/>
                    <a:ext cx="144" cy="322"/>
                  </a:xfrm>
                  <a:custGeom>
                    <a:avLst/>
                    <a:gdLst>
                      <a:gd name="T0" fmla="*/ 0 w 284"/>
                      <a:gd name="T1" fmla="*/ 0 h 511"/>
                      <a:gd name="T2" fmla="*/ 140 w 284"/>
                      <a:gd name="T3" fmla="*/ 92 h 511"/>
                      <a:gd name="T4" fmla="*/ 200 w 284"/>
                      <a:gd name="T5" fmla="*/ 200 h 511"/>
                      <a:gd name="T6" fmla="*/ 251 w 284"/>
                      <a:gd name="T7" fmla="*/ 357 h 511"/>
                      <a:gd name="T8" fmla="*/ 284 w 284"/>
                      <a:gd name="T9" fmla="*/ 511 h 5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4" h="511">
                        <a:moveTo>
                          <a:pt x="0" y="0"/>
                        </a:moveTo>
                        <a:cubicBezTo>
                          <a:pt x="17" y="16"/>
                          <a:pt x="107" y="59"/>
                          <a:pt x="140" y="92"/>
                        </a:cubicBezTo>
                        <a:cubicBezTo>
                          <a:pt x="173" y="125"/>
                          <a:pt x="182" y="156"/>
                          <a:pt x="200" y="200"/>
                        </a:cubicBezTo>
                        <a:cubicBezTo>
                          <a:pt x="214" y="228"/>
                          <a:pt x="244" y="327"/>
                          <a:pt x="251" y="357"/>
                        </a:cubicBezTo>
                        <a:cubicBezTo>
                          <a:pt x="264" y="409"/>
                          <a:pt x="284" y="457"/>
                          <a:pt x="284" y="511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0" name="Freeform 7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70" y="3354"/>
                    <a:ext cx="175" cy="292"/>
                  </a:xfrm>
                  <a:custGeom>
                    <a:avLst/>
                    <a:gdLst>
                      <a:gd name="T0" fmla="*/ 0 w 339"/>
                      <a:gd name="T1" fmla="*/ 0 h 461"/>
                      <a:gd name="T2" fmla="*/ 48 w 339"/>
                      <a:gd name="T3" fmla="*/ 17 h 461"/>
                      <a:gd name="T4" fmla="*/ 178 w 339"/>
                      <a:gd name="T5" fmla="*/ 98 h 461"/>
                      <a:gd name="T6" fmla="*/ 227 w 339"/>
                      <a:gd name="T7" fmla="*/ 146 h 461"/>
                      <a:gd name="T8" fmla="*/ 303 w 339"/>
                      <a:gd name="T9" fmla="*/ 275 h 461"/>
                      <a:gd name="T10" fmla="*/ 339 w 339"/>
                      <a:gd name="T11" fmla="*/ 461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9" h="461">
                        <a:moveTo>
                          <a:pt x="0" y="0"/>
                        </a:moveTo>
                        <a:cubicBezTo>
                          <a:pt x="12" y="12"/>
                          <a:pt x="33" y="9"/>
                          <a:pt x="48" y="17"/>
                        </a:cubicBezTo>
                        <a:cubicBezTo>
                          <a:pt x="78" y="33"/>
                          <a:pt x="154" y="79"/>
                          <a:pt x="178" y="98"/>
                        </a:cubicBezTo>
                        <a:cubicBezTo>
                          <a:pt x="208" y="119"/>
                          <a:pt x="212" y="127"/>
                          <a:pt x="227" y="146"/>
                        </a:cubicBezTo>
                        <a:cubicBezTo>
                          <a:pt x="248" y="175"/>
                          <a:pt x="284" y="223"/>
                          <a:pt x="303" y="275"/>
                        </a:cubicBezTo>
                        <a:cubicBezTo>
                          <a:pt x="322" y="327"/>
                          <a:pt x="335" y="419"/>
                          <a:pt x="339" y="461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" name="Freeform 7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965" y="3388"/>
                    <a:ext cx="48" cy="348"/>
                  </a:xfrm>
                  <a:custGeom>
                    <a:avLst/>
                    <a:gdLst>
                      <a:gd name="T0" fmla="*/ 0 w 91"/>
                      <a:gd name="T1" fmla="*/ 0 h 544"/>
                      <a:gd name="T2" fmla="*/ 73 w 91"/>
                      <a:gd name="T3" fmla="*/ 187 h 544"/>
                      <a:gd name="T4" fmla="*/ 73 w 91"/>
                      <a:gd name="T5" fmla="*/ 487 h 544"/>
                      <a:gd name="T6" fmla="*/ 57 w 91"/>
                      <a:gd name="T7" fmla="*/ 544 h 5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4">
                        <a:moveTo>
                          <a:pt x="0" y="0"/>
                        </a:moveTo>
                        <a:cubicBezTo>
                          <a:pt x="46" y="46"/>
                          <a:pt x="53" y="126"/>
                          <a:pt x="73" y="187"/>
                        </a:cubicBezTo>
                        <a:cubicBezTo>
                          <a:pt x="91" y="316"/>
                          <a:pt x="87" y="260"/>
                          <a:pt x="73" y="487"/>
                        </a:cubicBezTo>
                        <a:cubicBezTo>
                          <a:pt x="72" y="507"/>
                          <a:pt x="57" y="544"/>
                          <a:pt x="57" y="544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4646" y="2800"/>
                    <a:ext cx="186" cy="209"/>
                  </a:xfrm>
                  <a:custGeom>
                    <a:avLst/>
                    <a:gdLst>
                      <a:gd name="T0" fmla="*/ 73 w 186"/>
                      <a:gd name="T1" fmla="*/ 163 h 209"/>
                      <a:gd name="T2" fmla="*/ 64 w 186"/>
                      <a:gd name="T3" fmla="*/ 130 h 209"/>
                      <a:gd name="T4" fmla="*/ 49 w 186"/>
                      <a:gd name="T5" fmla="*/ 104 h 209"/>
                      <a:gd name="T6" fmla="*/ 31 w 186"/>
                      <a:gd name="T7" fmla="*/ 85 h 209"/>
                      <a:gd name="T8" fmla="*/ 12 w 186"/>
                      <a:gd name="T9" fmla="*/ 70 h 209"/>
                      <a:gd name="T10" fmla="*/ 0 w 186"/>
                      <a:gd name="T11" fmla="*/ 59 h 209"/>
                      <a:gd name="T12" fmla="*/ 28 w 186"/>
                      <a:gd name="T13" fmla="*/ 16 h 209"/>
                      <a:gd name="T14" fmla="*/ 60 w 186"/>
                      <a:gd name="T15" fmla="*/ 5 h 209"/>
                      <a:gd name="T16" fmla="*/ 102 w 186"/>
                      <a:gd name="T17" fmla="*/ 14 h 209"/>
                      <a:gd name="T18" fmla="*/ 133 w 186"/>
                      <a:gd name="T19" fmla="*/ 31 h 209"/>
                      <a:gd name="T20" fmla="*/ 150 w 186"/>
                      <a:gd name="T21" fmla="*/ 52 h 209"/>
                      <a:gd name="T22" fmla="*/ 165 w 186"/>
                      <a:gd name="T23" fmla="*/ 80 h 209"/>
                      <a:gd name="T24" fmla="*/ 180 w 186"/>
                      <a:gd name="T25" fmla="*/ 113 h 209"/>
                      <a:gd name="T26" fmla="*/ 180 w 186"/>
                      <a:gd name="T27" fmla="*/ 127 h 209"/>
                      <a:gd name="T28" fmla="*/ 181 w 186"/>
                      <a:gd name="T29" fmla="*/ 209 h 209"/>
                      <a:gd name="T30" fmla="*/ 160 w 186"/>
                      <a:gd name="T31" fmla="*/ 199 h 209"/>
                      <a:gd name="T32" fmla="*/ 139 w 186"/>
                      <a:gd name="T33" fmla="*/ 190 h 209"/>
                      <a:gd name="T34" fmla="*/ 121 w 186"/>
                      <a:gd name="T35" fmla="*/ 181 h 209"/>
                      <a:gd name="T36" fmla="*/ 97 w 186"/>
                      <a:gd name="T37" fmla="*/ 175 h 209"/>
                      <a:gd name="T38" fmla="*/ 79 w 186"/>
                      <a:gd name="T39" fmla="*/ 172 h 209"/>
                      <a:gd name="T40" fmla="*/ 73 w 186"/>
                      <a:gd name="T41" fmla="*/ 163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6" h="209">
                        <a:moveTo>
                          <a:pt x="73" y="163"/>
                        </a:moveTo>
                        <a:cubicBezTo>
                          <a:pt x="72" y="142"/>
                          <a:pt x="75" y="144"/>
                          <a:pt x="64" y="130"/>
                        </a:cubicBezTo>
                        <a:cubicBezTo>
                          <a:pt x="62" y="120"/>
                          <a:pt x="58" y="110"/>
                          <a:pt x="49" y="104"/>
                        </a:cubicBezTo>
                        <a:cubicBezTo>
                          <a:pt x="44" y="98"/>
                          <a:pt x="38" y="89"/>
                          <a:pt x="31" y="85"/>
                        </a:cubicBezTo>
                        <a:cubicBezTo>
                          <a:pt x="30" y="78"/>
                          <a:pt x="18" y="75"/>
                          <a:pt x="12" y="70"/>
                        </a:cubicBezTo>
                        <a:cubicBezTo>
                          <a:pt x="9" y="64"/>
                          <a:pt x="5" y="63"/>
                          <a:pt x="0" y="59"/>
                        </a:cubicBezTo>
                        <a:cubicBezTo>
                          <a:pt x="2" y="43"/>
                          <a:pt x="14" y="24"/>
                          <a:pt x="28" y="16"/>
                        </a:cubicBezTo>
                        <a:cubicBezTo>
                          <a:pt x="33" y="8"/>
                          <a:pt x="51" y="6"/>
                          <a:pt x="60" y="5"/>
                        </a:cubicBezTo>
                        <a:cubicBezTo>
                          <a:pt x="70" y="0"/>
                          <a:pt x="91" y="12"/>
                          <a:pt x="102" y="14"/>
                        </a:cubicBezTo>
                        <a:cubicBezTo>
                          <a:pt x="114" y="18"/>
                          <a:pt x="124" y="25"/>
                          <a:pt x="133" y="31"/>
                        </a:cubicBezTo>
                        <a:cubicBezTo>
                          <a:pt x="140" y="38"/>
                          <a:pt x="141" y="47"/>
                          <a:pt x="150" y="52"/>
                        </a:cubicBezTo>
                        <a:cubicBezTo>
                          <a:pt x="151" y="57"/>
                          <a:pt x="161" y="75"/>
                          <a:pt x="165" y="80"/>
                        </a:cubicBezTo>
                        <a:cubicBezTo>
                          <a:pt x="167" y="91"/>
                          <a:pt x="175" y="103"/>
                          <a:pt x="180" y="113"/>
                        </a:cubicBezTo>
                        <a:cubicBezTo>
                          <a:pt x="181" y="119"/>
                          <a:pt x="177" y="122"/>
                          <a:pt x="180" y="127"/>
                        </a:cubicBezTo>
                        <a:cubicBezTo>
                          <a:pt x="186" y="161"/>
                          <a:pt x="183" y="137"/>
                          <a:pt x="181" y="209"/>
                        </a:cubicBezTo>
                        <a:cubicBezTo>
                          <a:pt x="170" y="208"/>
                          <a:pt x="170" y="201"/>
                          <a:pt x="160" y="199"/>
                        </a:cubicBezTo>
                        <a:cubicBezTo>
                          <a:pt x="153" y="195"/>
                          <a:pt x="147" y="191"/>
                          <a:pt x="139" y="190"/>
                        </a:cubicBezTo>
                        <a:cubicBezTo>
                          <a:pt x="132" y="186"/>
                          <a:pt x="130" y="183"/>
                          <a:pt x="121" y="181"/>
                        </a:cubicBezTo>
                        <a:cubicBezTo>
                          <a:pt x="113" y="175"/>
                          <a:pt x="107" y="176"/>
                          <a:pt x="97" y="175"/>
                        </a:cubicBezTo>
                        <a:cubicBezTo>
                          <a:pt x="91" y="173"/>
                          <a:pt x="83" y="174"/>
                          <a:pt x="79" y="172"/>
                        </a:cubicBezTo>
                        <a:cubicBezTo>
                          <a:pt x="75" y="170"/>
                          <a:pt x="74" y="165"/>
                          <a:pt x="73" y="16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" name="Freeform 7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42" y="2798"/>
                    <a:ext cx="191" cy="211"/>
                  </a:xfrm>
                  <a:custGeom>
                    <a:avLst/>
                    <a:gdLst>
                      <a:gd name="T0" fmla="*/ 4 w 319"/>
                      <a:gd name="T1" fmla="*/ 315 h 315"/>
                      <a:gd name="T2" fmla="*/ 8 w 319"/>
                      <a:gd name="T3" fmla="*/ 186 h 315"/>
                      <a:gd name="T4" fmla="*/ 76 w 319"/>
                      <a:gd name="T5" fmla="*/ 57 h 315"/>
                      <a:gd name="T6" fmla="*/ 169 w 319"/>
                      <a:gd name="T7" fmla="*/ 12 h 315"/>
                      <a:gd name="T8" fmla="*/ 256 w 319"/>
                      <a:gd name="T9" fmla="*/ 18 h 315"/>
                      <a:gd name="T10" fmla="*/ 298 w 319"/>
                      <a:gd name="T11" fmla="*/ 51 h 315"/>
                      <a:gd name="T12" fmla="*/ 319 w 319"/>
                      <a:gd name="T13" fmla="*/ 9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19" h="315">
                        <a:moveTo>
                          <a:pt x="4" y="315"/>
                        </a:moveTo>
                        <a:cubicBezTo>
                          <a:pt x="8" y="294"/>
                          <a:pt x="0" y="229"/>
                          <a:pt x="8" y="186"/>
                        </a:cubicBezTo>
                        <a:cubicBezTo>
                          <a:pt x="20" y="143"/>
                          <a:pt x="49" y="86"/>
                          <a:pt x="76" y="57"/>
                        </a:cubicBezTo>
                        <a:cubicBezTo>
                          <a:pt x="115" y="37"/>
                          <a:pt x="121" y="23"/>
                          <a:pt x="169" y="12"/>
                        </a:cubicBezTo>
                        <a:cubicBezTo>
                          <a:pt x="201" y="0"/>
                          <a:pt x="234" y="14"/>
                          <a:pt x="256" y="18"/>
                        </a:cubicBezTo>
                        <a:cubicBezTo>
                          <a:pt x="277" y="24"/>
                          <a:pt x="288" y="39"/>
                          <a:pt x="298" y="51"/>
                        </a:cubicBezTo>
                        <a:cubicBezTo>
                          <a:pt x="308" y="63"/>
                          <a:pt x="315" y="82"/>
                          <a:pt x="319" y="90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" name="Freeform 7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18" y="2969"/>
                    <a:ext cx="386" cy="338"/>
                  </a:xfrm>
                  <a:custGeom>
                    <a:avLst/>
                    <a:gdLst>
                      <a:gd name="T0" fmla="*/ 0 w 649"/>
                      <a:gd name="T1" fmla="*/ 500 h 500"/>
                      <a:gd name="T2" fmla="*/ 236 w 649"/>
                      <a:gd name="T3" fmla="*/ 244 h 500"/>
                      <a:gd name="T4" fmla="*/ 407 w 649"/>
                      <a:gd name="T5" fmla="*/ 93 h 500"/>
                      <a:gd name="T6" fmla="*/ 550 w 649"/>
                      <a:gd name="T7" fmla="*/ 27 h 500"/>
                      <a:gd name="T8" fmla="*/ 649 w 649"/>
                      <a:gd name="T9" fmla="*/ 0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9" h="500">
                        <a:moveTo>
                          <a:pt x="0" y="500"/>
                        </a:moveTo>
                        <a:cubicBezTo>
                          <a:pt x="75" y="408"/>
                          <a:pt x="168" y="312"/>
                          <a:pt x="236" y="244"/>
                        </a:cubicBezTo>
                        <a:cubicBezTo>
                          <a:pt x="303" y="176"/>
                          <a:pt x="355" y="129"/>
                          <a:pt x="407" y="93"/>
                        </a:cubicBezTo>
                        <a:cubicBezTo>
                          <a:pt x="459" y="57"/>
                          <a:pt x="510" y="42"/>
                          <a:pt x="550" y="27"/>
                        </a:cubicBezTo>
                        <a:cubicBezTo>
                          <a:pt x="590" y="12"/>
                          <a:pt x="629" y="6"/>
                          <a:pt x="649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" name="Freeform 7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1" y="2842"/>
                    <a:ext cx="255" cy="251"/>
                  </a:xfrm>
                  <a:custGeom>
                    <a:avLst/>
                    <a:gdLst>
                      <a:gd name="T0" fmla="*/ 0 w 431"/>
                      <a:gd name="T1" fmla="*/ 274 h 370"/>
                      <a:gd name="T2" fmla="*/ 32 w 431"/>
                      <a:gd name="T3" fmla="*/ 116 h 370"/>
                      <a:gd name="T4" fmla="*/ 98 w 431"/>
                      <a:gd name="T5" fmla="*/ 46 h 370"/>
                      <a:gd name="T6" fmla="*/ 167 w 431"/>
                      <a:gd name="T7" fmla="*/ 20 h 370"/>
                      <a:gd name="T8" fmla="*/ 291 w 431"/>
                      <a:gd name="T9" fmla="*/ 14 h 370"/>
                      <a:gd name="T10" fmla="*/ 401 w 431"/>
                      <a:gd name="T11" fmla="*/ 91 h 370"/>
                      <a:gd name="T12" fmla="*/ 431 w 431"/>
                      <a:gd name="T13" fmla="*/ 184 h 370"/>
                      <a:gd name="T14" fmla="*/ 413 w 431"/>
                      <a:gd name="T15" fmla="*/ 274 h 370"/>
                      <a:gd name="T16" fmla="*/ 214 w 431"/>
                      <a:gd name="T17" fmla="*/ 370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1" h="370">
                        <a:moveTo>
                          <a:pt x="0" y="274"/>
                        </a:moveTo>
                        <a:cubicBezTo>
                          <a:pt x="0" y="252"/>
                          <a:pt x="16" y="153"/>
                          <a:pt x="32" y="116"/>
                        </a:cubicBezTo>
                        <a:cubicBezTo>
                          <a:pt x="49" y="83"/>
                          <a:pt x="75" y="62"/>
                          <a:pt x="98" y="46"/>
                        </a:cubicBezTo>
                        <a:cubicBezTo>
                          <a:pt x="120" y="30"/>
                          <a:pt x="135" y="25"/>
                          <a:pt x="167" y="20"/>
                        </a:cubicBezTo>
                        <a:cubicBezTo>
                          <a:pt x="205" y="5"/>
                          <a:pt x="252" y="0"/>
                          <a:pt x="291" y="14"/>
                        </a:cubicBezTo>
                        <a:cubicBezTo>
                          <a:pt x="330" y="26"/>
                          <a:pt x="378" y="63"/>
                          <a:pt x="401" y="91"/>
                        </a:cubicBezTo>
                        <a:cubicBezTo>
                          <a:pt x="408" y="117"/>
                          <a:pt x="422" y="158"/>
                          <a:pt x="431" y="184"/>
                        </a:cubicBezTo>
                        <a:cubicBezTo>
                          <a:pt x="428" y="215"/>
                          <a:pt x="429" y="249"/>
                          <a:pt x="413" y="274"/>
                        </a:cubicBezTo>
                        <a:cubicBezTo>
                          <a:pt x="362" y="360"/>
                          <a:pt x="284" y="370"/>
                          <a:pt x="214" y="370"/>
                        </a:cubicBezTo>
                      </a:path>
                    </a:pathLst>
                  </a:custGeom>
                  <a:noFill/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" name="Freeform 7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289" y="2733"/>
                    <a:ext cx="1194" cy="183"/>
                  </a:xfrm>
                  <a:custGeom>
                    <a:avLst/>
                    <a:gdLst>
                      <a:gd name="T0" fmla="*/ 0 w 2007"/>
                      <a:gd name="T1" fmla="*/ 265 h 271"/>
                      <a:gd name="T2" fmla="*/ 150 w 2007"/>
                      <a:gd name="T3" fmla="*/ 199 h 271"/>
                      <a:gd name="T4" fmla="*/ 351 w 2007"/>
                      <a:gd name="T5" fmla="*/ 106 h 271"/>
                      <a:gd name="T6" fmla="*/ 579 w 2007"/>
                      <a:gd name="T7" fmla="*/ 76 h 271"/>
                      <a:gd name="T8" fmla="*/ 1019 w 2007"/>
                      <a:gd name="T9" fmla="*/ 2 h 271"/>
                      <a:gd name="T10" fmla="*/ 1649 w 2007"/>
                      <a:gd name="T11" fmla="*/ 87 h 271"/>
                      <a:gd name="T12" fmla="*/ 2007 w 2007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07" h="271">
                        <a:moveTo>
                          <a:pt x="0" y="265"/>
                        </a:moveTo>
                        <a:cubicBezTo>
                          <a:pt x="25" y="254"/>
                          <a:pt x="92" y="225"/>
                          <a:pt x="150" y="199"/>
                        </a:cubicBezTo>
                        <a:cubicBezTo>
                          <a:pt x="208" y="173"/>
                          <a:pt x="279" y="127"/>
                          <a:pt x="351" y="106"/>
                        </a:cubicBezTo>
                        <a:cubicBezTo>
                          <a:pt x="423" y="85"/>
                          <a:pt x="468" y="93"/>
                          <a:pt x="579" y="76"/>
                        </a:cubicBezTo>
                        <a:cubicBezTo>
                          <a:pt x="690" y="59"/>
                          <a:pt x="841" y="0"/>
                          <a:pt x="1019" y="2"/>
                        </a:cubicBezTo>
                        <a:cubicBezTo>
                          <a:pt x="1197" y="4"/>
                          <a:pt x="1484" y="42"/>
                          <a:pt x="1649" y="87"/>
                        </a:cubicBezTo>
                        <a:cubicBezTo>
                          <a:pt x="1814" y="132"/>
                          <a:pt x="1933" y="233"/>
                          <a:pt x="2007" y="27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4" name="Lightning Bolt 63"/>
              <p:cNvSpPr>
                <a:spLocks noChangeAspect="1"/>
              </p:cNvSpPr>
              <p:nvPr/>
            </p:nvSpPr>
            <p:spPr>
              <a:xfrm rot="20379430" flipH="1">
                <a:off x="6773894" y="3054692"/>
                <a:ext cx="310930" cy="90070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22" name="Group 21"/>
            <p:cNvGrpSpPr>
              <a:grpSpLocks noChangeAspect="1"/>
            </p:cNvGrpSpPr>
            <p:nvPr/>
          </p:nvGrpSpPr>
          <p:grpSpPr>
            <a:xfrm>
              <a:off x="5754122" y="1989153"/>
              <a:ext cx="474344" cy="320040"/>
              <a:chOff x="6605277" y="2710217"/>
              <a:chExt cx="1185864" cy="800100"/>
            </a:xfrm>
          </p:grpSpPr>
          <p:grpSp>
            <p:nvGrpSpPr>
              <p:cNvPr id="24" name="Group 23"/>
              <p:cNvGrpSpPr/>
              <p:nvPr/>
            </p:nvGrpSpPr>
            <p:grpSpPr>
              <a:xfrm>
                <a:off x="6605277" y="2710217"/>
                <a:ext cx="1185864" cy="800100"/>
                <a:chOff x="-1986280" y="2330450"/>
                <a:chExt cx="1185864" cy="800100"/>
              </a:xfrm>
            </p:grpSpPr>
            <p:sp>
              <p:nvSpPr>
                <p:cNvPr id="26" name="Freeform 25"/>
                <p:cNvSpPr/>
                <p:nvPr/>
              </p:nvSpPr>
              <p:spPr>
                <a:xfrm>
                  <a:off x="-1976461" y="2331627"/>
                  <a:ext cx="1079438" cy="791737"/>
                </a:xfrm>
                <a:custGeom>
                  <a:avLst/>
                  <a:gdLst>
                    <a:gd name="connsiteX0" fmla="*/ 1079438 w 1079438"/>
                    <a:gd name="connsiteY0" fmla="*/ 417056 h 791737"/>
                    <a:gd name="connsiteX1" fmla="*/ 1032603 w 1079438"/>
                    <a:gd name="connsiteY1" fmla="*/ 354609 h 791737"/>
                    <a:gd name="connsiteX2" fmla="*/ 945624 w 1079438"/>
                    <a:gd name="connsiteY2" fmla="*/ 216334 h 791737"/>
                    <a:gd name="connsiteX3" fmla="*/ 896558 w 1079438"/>
                    <a:gd name="connsiteY3" fmla="*/ 185110 h 791737"/>
                    <a:gd name="connsiteX4" fmla="*/ 914400 w 1079438"/>
                    <a:gd name="connsiteY4" fmla="*/ 127124 h 791737"/>
                    <a:gd name="connsiteX5" fmla="*/ 872026 w 1079438"/>
                    <a:gd name="connsiteY5" fmla="*/ 49065 h 791737"/>
                    <a:gd name="connsiteX6" fmla="*/ 822960 w 1079438"/>
                    <a:gd name="connsiteY6" fmla="*/ 84749 h 791737"/>
                    <a:gd name="connsiteX7" fmla="*/ 785046 w 1079438"/>
                    <a:gd name="connsiteY7" fmla="*/ 73598 h 791737"/>
                    <a:gd name="connsiteX8" fmla="*/ 735981 w 1079438"/>
                    <a:gd name="connsiteY8" fmla="*/ 127124 h 791737"/>
                    <a:gd name="connsiteX9" fmla="*/ 651231 w 1079438"/>
                    <a:gd name="connsiteY9" fmla="*/ 49065 h 791737"/>
                    <a:gd name="connsiteX10" fmla="*/ 568712 w 1079438"/>
                    <a:gd name="connsiteY10" fmla="*/ 26763 h 791737"/>
                    <a:gd name="connsiteX11" fmla="*/ 475042 w 1079438"/>
                    <a:gd name="connsiteY11" fmla="*/ 0 h 791737"/>
                    <a:gd name="connsiteX12" fmla="*/ 307774 w 1079438"/>
                    <a:gd name="connsiteY12" fmla="*/ 22303 h 791737"/>
                    <a:gd name="connsiteX13" fmla="*/ 189571 w 1079438"/>
                    <a:gd name="connsiteY13" fmla="*/ 71368 h 791737"/>
                    <a:gd name="connsiteX14" fmla="*/ 93671 w 1079438"/>
                    <a:gd name="connsiteY14" fmla="*/ 209643 h 791737"/>
                    <a:gd name="connsiteX15" fmla="*/ 82519 w 1079438"/>
                    <a:gd name="connsiteY15" fmla="*/ 296623 h 791737"/>
                    <a:gd name="connsiteX16" fmla="*/ 24533 w 1079438"/>
                    <a:gd name="connsiteY16" fmla="*/ 354609 h 791737"/>
                    <a:gd name="connsiteX17" fmla="*/ 0 w 1079438"/>
                    <a:gd name="connsiteY17" fmla="*/ 472812 h 791737"/>
                    <a:gd name="connsiteX18" fmla="*/ 46835 w 1079438"/>
                    <a:gd name="connsiteY18" fmla="*/ 620008 h 791737"/>
                    <a:gd name="connsiteX19" fmla="*/ 171729 w 1079438"/>
                    <a:gd name="connsiteY19" fmla="*/ 749362 h 791737"/>
                    <a:gd name="connsiteX20" fmla="*/ 287702 w 1079438"/>
                    <a:gd name="connsiteY20" fmla="*/ 791737 h 791737"/>
                    <a:gd name="connsiteX21" fmla="*/ 809579 w 1079438"/>
                    <a:gd name="connsiteY21" fmla="*/ 785046 h 791737"/>
                    <a:gd name="connsiteX22" fmla="*/ 860874 w 1079438"/>
                    <a:gd name="connsiteY22" fmla="*/ 767204 h 791737"/>
                    <a:gd name="connsiteX23" fmla="*/ 814039 w 1079438"/>
                    <a:gd name="connsiteY23" fmla="*/ 749362 h 791737"/>
                    <a:gd name="connsiteX24" fmla="*/ 372451 w 1079438"/>
                    <a:gd name="connsiteY24" fmla="*/ 762743 h 791737"/>
                    <a:gd name="connsiteX25" fmla="*/ 267630 w 1079438"/>
                    <a:gd name="connsiteY25" fmla="*/ 751592 h 791737"/>
                    <a:gd name="connsiteX26" fmla="*/ 202952 w 1079438"/>
                    <a:gd name="connsiteY26" fmla="*/ 720369 h 791737"/>
                    <a:gd name="connsiteX27" fmla="*/ 95901 w 1079438"/>
                    <a:gd name="connsiteY27" fmla="*/ 613317 h 791737"/>
                    <a:gd name="connsiteX28" fmla="*/ 35684 w 1079438"/>
                    <a:gd name="connsiteY28" fmla="*/ 481733 h 791737"/>
                    <a:gd name="connsiteX29" fmla="*/ 40145 w 1079438"/>
                    <a:gd name="connsiteY29" fmla="*/ 410365 h 791737"/>
                    <a:gd name="connsiteX30" fmla="*/ 80289 w 1079438"/>
                    <a:gd name="connsiteY30" fmla="*/ 367990 h 791737"/>
                    <a:gd name="connsiteX31" fmla="*/ 120433 w 1079438"/>
                    <a:gd name="connsiteY31" fmla="*/ 425977 h 791737"/>
                    <a:gd name="connsiteX32" fmla="*/ 176190 w 1079438"/>
                    <a:gd name="connsiteY32" fmla="*/ 475042 h 791737"/>
                    <a:gd name="connsiteX33" fmla="*/ 258709 w 1079438"/>
                    <a:gd name="connsiteY33" fmla="*/ 526338 h 791737"/>
                    <a:gd name="connsiteX34" fmla="*/ 260939 w 1079438"/>
                    <a:gd name="connsiteY34" fmla="*/ 557561 h 791737"/>
                    <a:gd name="connsiteX35" fmla="*/ 229715 w 1079438"/>
                    <a:gd name="connsiteY35" fmla="*/ 559791 h 791737"/>
                    <a:gd name="connsiteX36" fmla="*/ 236406 w 1079438"/>
                    <a:gd name="connsiteY36" fmla="*/ 577633 h 791737"/>
                    <a:gd name="connsiteX37" fmla="*/ 483963 w 1079438"/>
                    <a:gd name="connsiteY37" fmla="*/ 579863 h 791737"/>
                    <a:gd name="connsiteX38" fmla="*/ 521877 w 1079438"/>
                    <a:gd name="connsiteY38" fmla="*/ 617778 h 791737"/>
                    <a:gd name="connsiteX39" fmla="*/ 564252 w 1079438"/>
                    <a:gd name="connsiteY39" fmla="*/ 595475 h 791737"/>
                    <a:gd name="connsiteX40" fmla="*/ 539719 w 1079438"/>
                    <a:gd name="connsiteY40" fmla="*/ 553101 h 791737"/>
                    <a:gd name="connsiteX41" fmla="*/ 363530 w 1079438"/>
                    <a:gd name="connsiteY41" fmla="*/ 528568 h 791737"/>
                    <a:gd name="connsiteX42" fmla="*/ 403674 w 1079438"/>
                    <a:gd name="connsiteY42" fmla="*/ 481733 h 791737"/>
                    <a:gd name="connsiteX43" fmla="*/ 492884 w 1079438"/>
                    <a:gd name="connsiteY43" fmla="*/ 495114 h 791737"/>
                    <a:gd name="connsiteX44" fmla="*/ 584324 w 1079438"/>
                    <a:gd name="connsiteY44" fmla="*/ 481733 h 791737"/>
                    <a:gd name="connsiteX45" fmla="*/ 653462 w 1079438"/>
                    <a:gd name="connsiteY45" fmla="*/ 448279 h 791737"/>
                    <a:gd name="connsiteX46" fmla="*/ 698067 w 1079438"/>
                    <a:gd name="connsiteY46" fmla="*/ 548640 h 791737"/>
                    <a:gd name="connsiteX47" fmla="*/ 760513 w 1079438"/>
                    <a:gd name="connsiteY47" fmla="*/ 584324 h 791737"/>
                    <a:gd name="connsiteX48" fmla="*/ 767204 w 1079438"/>
                    <a:gd name="connsiteY48" fmla="*/ 604396 h 791737"/>
                    <a:gd name="connsiteX49" fmla="*/ 800658 w 1079438"/>
                    <a:gd name="connsiteY49" fmla="*/ 675764 h 791737"/>
                    <a:gd name="connsiteX50" fmla="*/ 831881 w 1079438"/>
                    <a:gd name="connsiteY50" fmla="*/ 637850 h 791737"/>
                    <a:gd name="connsiteX51" fmla="*/ 851953 w 1079438"/>
                    <a:gd name="connsiteY51" fmla="*/ 570943 h 791737"/>
                    <a:gd name="connsiteX52" fmla="*/ 800658 w 1079438"/>
                    <a:gd name="connsiteY52" fmla="*/ 564252 h 791737"/>
                    <a:gd name="connsiteX53" fmla="*/ 769434 w 1079438"/>
                    <a:gd name="connsiteY53" fmla="*/ 553101 h 791737"/>
                    <a:gd name="connsiteX54" fmla="*/ 702527 w 1079438"/>
                    <a:gd name="connsiteY54" fmla="*/ 475042 h 791737"/>
                    <a:gd name="connsiteX55" fmla="*/ 698067 w 1079438"/>
                    <a:gd name="connsiteY55" fmla="*/ 423746 h 791737"/>
                    <a:gd name="connsiteX56" fmla="*/ 771665 w 1079438"/>
                    <a:gd name="connsiteY56" fmla="*/ 412595 h 791737"/>
                    <a:gd name="connsiteX57" fmla="*/ 791737 w 1079438"/>
                    <a:gd name="connsiteY57" fmla="*/ 439358 h 791737"/>
                    <a:gd name="connsiteX58" fmla="*/ 954545 w 1079438"/>
                    <a:gd name="connsiteY58" fmla="*/ 490654 h 791737"/>
                    <a:gd name="connsiteX59" fmla="*/ 1019222 w 1079438"/>
                    <a:gd name="connsiteY59" fmla="*/ 450509 h 791737"/>
                    <a:gd name="connsiteX60" fmla="*/ 1041524 w 1079438"/>
                    <a:gd name="connsiteY60" fmla="*/ 468351 h 791737"/>
                    <a:gd name="connsiteX61" fmla="*/ 1079438 w 1079438"/>
                    <a:gd name="connsiteY61" fmla="*/ 417056 h 79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79438" h="791737">
                      <a:moveTo>
                        <a:pt x="1079438" y="417056"/>
                      </a:moveTo>
                      <a:lnTo>
                        <a:pt x="1032603" y="354609"/>
                      </a:lnTo>
                      <a:lnTo>
                        <a:pt x="945624" y="216334"/>
                      </a:lnTo>
                      <a:lnTo>
                        <a:pt x="896558" y="185110"/>
                      </a:lnTo>
                      <a:lnTo>
                        <a:pt x="914400" y="127124"/>
                      </a:lnTo>
                      <a:lnTo>
                        <a:pt x="872026" y="49065"/>
                      </a:lnTo>
                      <a:lnTo>
                        <a:pt x="822960" y="84749"/>
                      </a:lnTo>
                      <a:lnTo>
                        <a:pt x="785046" y="73598"/>
                      </a:lnTo>
                      <a:lnTo>
                        <a:pt x="735981" y="127124"/>
                      </a:lnTo>
                      <a:lnTo>
                        <a:pt x="651231" y="49065"/>
                      </a:lnTo>
                      <a:lnTo>
                        <a:pt x="568712" y="26763"/>
                      </a:lnTo>
                      <a:lnTo>
                        <a:pt x="475042" y="0"/>
                      </a:lnTo>
                      <a:lnTo>
                        <a:pt x="307774" y="22303"/>
                      </a:lnTo>
                      <a:lnTo>
                        <a:pt x="189571" y="71368"/>
                      </a:lnTo>
                      <a:lnTo>
                        <a:pt x="93671" y="209643"/>
                      </a:lnTo>
                      <a:lnTo>
                        <a:pt x="82519" y="296623"/>
                      </a:lnTo>
                      <a:lnTo>
                        <a:pt x="24533" y="354609"/>
                      </a:lnTo>
                      <a:lnTo>
                        <a:pt x="0" y="472812"/>
                      </a:lnTo>
                      <a:lnTo>
                        <a:pt x="46835" y="620008"/>
                      </a:lnTo>
                      <a:lnTo>
                        <a:pt x="171729" y="749362"/>
                      </a:lnTo>
                      <a:lnTo>
                        <a:pt x="287702" y="791737"/>
                      </a:lnTo>
                      <a:lnTo>
                        <a:pt x="809579" y="785046"/>
                      </a:lnTo>
                      <a:lnTo>
                        <a:pt x="860874" y="767204"/>
                      </a:lnTo>
                      <a:lnTo>
                        <a:pt x="814039" y="749362"/>
                      </a:lnTo>
                      <a:lnTo>
                        <a:pt x="372451" y="762743"/>
                      </a:lnTo>
                      <a:lnTo>
                        <a:pt x="267630" y="751592"/>
                      </a:lnTo>
                      <a:lnTo>
                        <a:pt x="202952" y="720369"/>
                      </a:lnTo>
                      <a:lnTo>
                        <a:pt x="95901" y="613317"/>
                      </a:lnTo>
                      <a:lnTo>
                        <a:pt x="35684" y="481733"/>
                      </a:lnTo>
                      <a:lnTo>
                        <a:pt x="40145" y="410365"/>
                      </a:lnTo>
                      <a:lnTo>
                        <a:pt x="80289" y="367990"/>
                      </a:lnTo>
                      <a:lnTo>
                        <a:pt x="120433" y="425977"/>
                      </a:lnTo>
                      <a:lnTo>
                        <a:pt x="176190" y="475042"/>
                      </a:lnTo>
                      <a:lnTo>
                        <a:pt x="258709" y="526338"/>
                      </a:lnTo>
                      <a:lnTo>
                        <a:pt x="260939" y="557561"/>
                      </a:lnTo>
                      <a:lnTo>
                        <a:pt x="229715" y="559791"/>
                      </a:lnTo>
                      <a:lnTo>
                        <a:pt x="236406" y="577633"/>
                      </a:lnTo>
                      <a:lnTo>
                        <a:pt x="483963" y="579863"/>
                      </a:lnTo>
                      <a:lnTo>
                        <a:pt x="521877" y="617778"/>
                      </a:lnTo>
                      <a:lnTo>
                        <a:pt x="564252" y="595475"/>
                      </a:lnTo>
                      <a:lnTo>
                        <a:pt x="539719" y="553101"/>
                      </a:lnTo>
                      <a:lnTo>
                        <a:pt x="363530" y="528568"/>
                      </a:lnTo>
                      <a:lnTo>
                        <a:pt x="403674" y="481733"/>
                      </a:lnTo>
                      <a:lnTo>
                        <a:pt x="492884" y="495114"/>
                      </a:lnTo>
                      <a:lnTo>
                        <a:pt x="584324" y="481733"/>
                      </a:lnTo>
                      <a:lnTo>
                        <a:pt x="653462" y="448279"/>
                      </a:lnTo>
                      <a:lnTo>
                        <a:pt x="698067" y="548640"/>
                      </a:lnTo>
                      <a:lnTo>
                        <a:pt x="760513" y="584324"/>
                      </a:lnTo>
                      <a:lnTo>
                        <a:pt x="767204" y="604396"/>
                      </a:lnTo>
                      <a:lnTo>
                        <a:pt x="800658" y="675764"/>
                      </a:lnTo>
                      <a:lnTo>
                        <a:pt x="831881" y="637850"/>
                      </a:lnTo>
                      <a:lnTo>
                        <a:pt x="851953" y="570943"/>
                      </a:lnTo>
                      <a:lnTo>
                        <a:pt x="800658" y="564252"/>
                      </a:lnTo>
                      <a:lnTo>
                        <a:pt x="769434" y="553101"/>
                      </a:lnTo>
                      <a:lnTo>
                        <a:pt x="702527" y="475042"/>
                      </a:lnTo>
                      <a:lnTo>
                        <a:pt x="698067" y="423746"/>
                      </a:lnTo>
                      <a:lnTo>
                        <a:pt x="771665" y="412595"/>
                      </a:lnTo>
                      <a:lnTo>
                        <a:pt x="791737" y="439358"/>
                      </a:lnTo>
                      <a:lnTo>
                        <a:pt x="954545" y="490654"/>
                      </a:lnTo>
                      <a:lnTo>
                        <a:pt x="1019222" y="450509"/>
                      </a:lnTo>
                      <a:lnTo>
                        <a:pt x="1041524" y="468351"/>
                      </a:lnTo>
                      <a:lnTo>
                        <a:pt x="1079438" y="4170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-1986280" y="2330450"/>
                  <a:ext cx="1185864" cy="800100"/>
                  <a:chOff x="2966" y="2733"/>
                  <a:chExt cx="2393" cy="1220"/>
                </a:xfrm>
              </p:grpSpPr>
              <p:sp>
                <p:nvSpPr>
                  <p:cNvPr id="28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3424" y="3534"/>
                    <a:ext cx="641" cy="171"/>
                  </a:xfrm>
                  <a:custGeom>
                    <a:avLst/>
                    <a:gdLst>
                      <a:gd name="T0" fmla="*/ 989 w 1076"/>
                      <a:gd name="T1" fmla="*/ 90 h 253"/>
                      <a:gd name="T2" fmla="*/ 1040 w 1076"/>
                      <a:gd name="T3" fmla="*/ 113 h 253"/>
                      <a:gd name="T4" fmla="*/ 1069 w 1076"/>
                      <a:gd name="T5" fmla="*/ 173 h 253"/>
                      <a:gd name="T6" fmla="*/ 1056 w 1076"/>
                      <a:gd name="T7" fmla="*/ 245 h 253"/>
                      <a:gd name="T8" fmla="*/ 1000 w 1076"/>
                      <a:gd name="T9" fmla="*/ 221 h 253"/>
                      <a:gd name="T10" fmla="*/ 984 w 1076"/>
                      <a:gd name="T11" fmla="*/ 165 h 253"/>
                      <a:gd name="T12" fmla="*/ 928 w 1076"/>
                      <a:gd name="T13" fmla="*/ 149 h 253"/>
                      <a:gd name="T14" fmla="*/ 784 w 1076"/>
                      <a:gd name="T15" fmla="*/ 137 h 253"/>
                      <a:gd name="T16" fmla="*/ 408 w 1076"/>
                      <a:gd name="T17" fmla="*/ 133 h 253"/>
                      <a:gd name="T18" fmla="*/ 48 w 1076"/>
                      <a:gd name="T19" fmla="*/ 121 h 253"/>
                      <a:gd name="T20" fmla="*/ 53 w 1076"/>
                      <a:gd name="T21" fmla="*/ 49 h 253"/>
                      <a:gd name="T22" fmla="*/ 109 w 1076"/>
                      <a:gd name="T23" fmla="*/ 49 h 253"/>
                      <a:gd name="T24" fmla="*/ 121 w 1076"/>
                      <a:gd name="T25" fmla="*/ 0 h 2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076" h="253">
                        <a:moveTo>
                          <a:pt x="989" y="90"/>
                        </a:moveTo>
                        <a:cubicBezTo>
                          <a:pt x="1000" y="93"/>
                          <a:pt x="1027" y="99"/>
                          <a:pt x="1040" y="113"/>
                        </a:cubicBezTo>
                        <a:cubicBezTo>
                          <a:pt x="1053" y="127"/>
                          <a:pt x="1066" y="151"/>
                          <a:pt x="1069" y="173"/>
                        </a:cubicBezTo>
                        <a:cubicBezTo>
                          <a:pt x="1076" y="199"/>
                          <a:pt x="1070" y="233"/>
                          <a:pt x="1056" y="245"/>
                        </a:cubicBezTo>
                        <a:cubicBezTo>
                          <a:pt x="1045" y="253"/>
                          <a:pt x="1012" y="234"/>
                          <a:pt x="1000" y="221"/>
                        </a:cubicBezTo>
                        <a:cubicBezTo>
                          <a:pt x="985" y="210"/>
                          <a:pt x="996" y="177"/>
                          <a:pt x="984" y="165"/>
                        </a:cubicBezTo>
                        <a:cubicBezTo>
                          <a:pt x="972" y="153"/>
                          <a:pt x="961" y="154"/>
                          <a:pt x="928" y="149"/>
                        </a:cubicBezTo>
                        <a:cubicBezTo>
                          <a:pt x="889" y="112"/>
                          <a:pt x="834" y="146"/>
                          <a:pt x="784" y="137"/>
                        </a:cubicBezTo>
                        <a:cubicBezTo>
                          <a:pt x="698" y="126"/>
                          <a:pt x="531" y="136"/>
                          <a:pt x="408" y="133"/>
                        </a:cubicBezTo>
                        <a:cubicBezTo>
                          <a:pt x="285" y="130"/>
                          <a:pt x="107" y="135"/>
                          <a:pt x="48" y="121"/>
                        </a:cubicBezTo>
                        <a:cubicBezTo>
                          <a:pt x="24" y="84"/>
                          <a:pt x="0" y="68"/>
                          <a:pt x="53" y="49"/>
                        </a:cubicBezTo>
                        <a:cubicBezTo>
                          <a:pt x="61" y="29"/>
                          <a:pt x="105" y="37"/>
                          <a:pt x="109" y="49"/>
                        </a:cubicBezTo>
                        <a:cubicBezTo>
                          <a:pt x="130" y="21"/>
                          <a:pt x="100" y="0"/>
                          <a:pt x="121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" name="Freeform 4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284" y="3332"/>
                    <a:ext cx="223" cy="295"/>
                  </a:xfrm>
                  <a:custGeom>
                    <a:avLst/>
                    <a:gdLst>
                      <a:gd name="T0" fmla="*/ 373 w 373"/>
                      <a:gd name="T1" fmla="*/ 0 h 439"/>
                      <a:gd name="T2" fmla="*/ 308 w 373"/>
                      <a:gd name="T3" fmla="*/ 171 h 439"/>
                      <a:gd name="T4" fmla="*/ 195 w 373"/>
                      <a:gd name="T5" fmla="*/ 349 h 439"/>
                      <a:gd name="T6" fmla="*/ 33 w 373"/>
                      <a:gd name="T7" fmla="*/ 422 h 439"/>
                      <a:gd name="T8" fmla="*/ 0 w 373"/>
                      <a:gd name="T9" fmla="*/ 438 h 4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3" h="439">
                        <a:moveTo>
                          <a:pt x="373" y="0"/>
                        </a:moveTo>
                        <a:cubicBezTo>
                          <a:pt x="363" y="59"/>
                          <a:pt x="352" y="127"/>
                          <a:pt x="308" y="171"/>
                        </a:cubicBezTo>
                        <a:cubicBezTo>
                          <a:pt x="278" y="229"/>
                          <a:pt x="221" y="314"/>
                          <a:pt x="195" y="349"/>
                        </a:cubicBezTo>
                        <a:cubicBezTo>
                          <a:pt x="149" y="391"/>
                          <a:pt x="65" y="407"/>
                          <a:pt x="33" y="422"/>
                        </a:cubicBezTo>
                        <a:cubicBezTo>
                          <a:pt x="6" y="439"/>
                          <a:pt x="18" y="438"/>
                          <a:pt x="0" y="438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" name="Freeform 4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072" y="3214"/>
                    <a:ext cx="287" cy="41"/>
                  </a:xfrm>
                  <a:custGeom>
                    <a:avLst/>
                    <a:gdLst>
                      <a:gd name="T0" fmla="*/ 559 w 559"/>
                      <a:gd name="T1" fmla="*/ 65 h 65"/>
                      <a:gd name="T2" fmla="*/ 259 w 559"/>
                      <a:gd name="T3" fmla="*/ 8 h 65"/>
                      <a:gd name="T4" fmla="*/ 40 w 559"/>
                      <a:gd name="T5" fmla="*/ 33 h 65"/>
                      <a:gd name="T6" fmla="*/ 0 w 559"/>
                      <a:gd name="T7" fmla="*/ 4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9" h="65">
                        <a:moveTo>
                          <a:pt x="559" y="65"/>
                        </a:moveTo>
                        <a:cubicBezTo>
                          <a:pt x="494" y="0"/>
                          <a:pt x="345" y="14"/>
                          <a:pt x="259" y="8"/>
                        </a:cubicBezTo>
                        <a:cubicBezTo>
                          <a:pt x="186" y="16"/>
                          <a:pt x="113" y="24"/>
                          <a:pt x="40" y="33"/>
                        </a:cubicBezTo>
                        <a:cubicBezTo>
                          <a:pt x="27" y="35"/>
                          <a:pt x="0" y="41"/>
                          <a:pt x="0" y="41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" name="Freeform 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04" y="3286"/>
                    <a:ext cx="223" cy="52"/>
                  </a:xfrm>
                  <a:custGeom>
                    <a:avLst/>
                    <a:gdLst>
                      <a:gd name="T0" fmla="*/ 430 w 430"/>
                      <a:gd name="T1" fmla="*/ 17 h 82"/>
                      <a:gd name="T2" fmla="*/ 105 w 430"/>
                      <a:gd name="T3" fmla="*/ 25 h 82"/>
                      <a:gd name="T4" fmla="*/ 0 w 430"/>
                      <a:gd name="T5" fmla="*/ 82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0" h="82">
                        <a:moveTo>
                          <a:pt x="430" y="17"/>
                        </a:moveTo>
                        <a:cubicBezTo>
                          <a:pt x="317" y="0"/>
                          <a:pt x="218" y="11"/>
                          <a:pt x="105" y="25"/>
                        </a:cubicBezTo>
                        <a:cubicBezTo>
                          <a:pt x="68" y="37"/>
                          <a:pt x="19" y="45"/>
                          <a:pt x="0" y="82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" name="Freeform 4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5156" y="3357"/>
                    <a:ext cx="175" cy="115"/>
                  </a:xfrm>
                  <a:custGeom>
                    <a:avLst/>
                    <a:gdLst>
                      <a:gd name="T0" fmla="*/ 341 w 341"/>
                      <a:gd name="T1" fmla="*/ 0 h 179"/>
                      <a:gd name="T2" fmla="*/ 211 w 341"/>
                      <a:gd name="T3" fmla="*/ 25 h 179"/>
                      <a:gd name="T4" fmla="*/ 114 w 341"/>
                      <a:gd name="T5" fmla="*/ 65 h 179"/>
                      <a:gd name="T6" fmla="*/ 0 w 341"/>
                      <a:gd name="T7" fmla="*/ 179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1" h="179">
                        <a:moveTo>
                          <a:pt x="341" y="0"/>
                        </a:moveTo>
                        <a:cubicBezTo>
                          <a:pt x="298" y="10"/>
                          <a:pt x="254" y="15"/>
                          <a:pt x="211" y="25"/>
                        </a:cubicBezTo>
                        <a:cubicBezTo>
                          <a:pt x="173" y="34"/>
                          <a:pt x="150" y="53"/>
                          <a:pt x="114" y="65"/>
                        </a:cubicBezTo>
                        <a:cubicBezTo>
                          <a:pt x="79" y="91"/>
                          <a:pt x="19" y="160"/>
                          <a:pt x="0" y="179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3570" y="3518"/>
                    <a:ext cx="353" cy="86"/>
                  </a:xfrm>
                  <a:custGeom>
                    <a:avLst/>
                    <a:gdLst>
                      <a:gd name="T0" fmla="*/ 9 w 353"/>
                      <a:gd name="T1" fmla="*/ 13 h 86"/>
                      <a:gd name="T2" fmla="*/ 20 w 353"/>
                      <a:gd name="T3" fmla="*/ 31 h 86"/>
                      <a:gd name="T4" fmla="*/ 54 w 353"/>
                      <a:gd name="T5" fmla="*/ 60 h 86"/>
                      <a:gd name="T6" fmla="*/ 81 w 353"/>
                      <a:gd name="T7" fmla="*/ 67 h 86"/>
                      <a:gd name="T8" fmla="*/ 228 w 353"/>
                      <a:gd name="T9" fmla="*/ 78 h 86"/>
                      <a:gd name="T10" fmla="*/ 344 w 353"/>
                      <a:gd name="T11" fmla="*/ 75 h 86"/>
                      <a:gd name="T12" fmla="*/ 339 w 353"/>
                      <a:gd name="T13" fmla="*/ 51 h 86"/>
                      <a:gd name="T14" fmla="*/ 300 w 353"/>
                      <a:gd name="T15" fmla="*/ 42 h 86"/>
                      <a:gd name="T16" fmla="*/ 273 w 353"/>
                      <a:gd name="T17" fmla="*/ 36 h 86"/>
                      <a:gd name="T18" fmla="*/ 195 w 353"/>
                      <a:gd name="T19" fmla="*/ 21 h 86"/>
                      <a:gd name="T20" fmla="*/ 162 w 353"/>
                      <a:gd name="T21" fmla="*/ 25 h 86"/>
                      <a:gd name="T22" fmla="*/ 167 w 353"/>
                      <a:gd name="T23" fmla="*/ 16 h 86"/>
                      <a:gd name="T24" fmla="*/ 165 w 353"/>
                      <a:gd name="T25" fmla="*/ 0 h 86"/>
                      <a:gd name="T26" fmla="*/ 12 w 353"/>
                      <a:gd name="T27" fmla="*/ 9 h 86"/>
                      <a:gd name="T28" fmla="*/ 11 w 353"/>
                      <a:gd name="T29" fmla="*/ 12 h 86"/>
                      <a:gd name="T30" fmla="*/ 9 w 353"/>
                      <a:gd name="T31" fmla="*/ 13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53" h="86">
                        <a:moveTo>
                          <a:pt x="9" y="13"/>
                        </a:moveTo>
                        <a:cubicBezTo>
                          <a:pt x="13" y="21"/>
                          <a:pt x="12" y="26"/>
                          <a:pt x="20" y="31"/>
                        </a:cubicBezTo>
                        <a:cubicBezTo>
                          <a:pt x="22" y="43"/>
                          <a:pt x="43" y="55"/>
                          <a:pt x="54" y="60"/>
                        </a:cubicBezTo>
                        <a:cubicBezTo>
                          <a:pt x="60" y="68"/>
                          <a:pt x="72" y="66"/>
                          <a:pt x="81" y="67"/>
                        </a:cubicBezTo>
                        <a:cubicBezTo>
                          <a:pt x="128" y="79"/>
                          <a:pt x="180" y="76"/>
                          <a:pt x="228" y="78"/>
                        </a:cubicBezTo>
                        <a:cubicBezTo>
                          <a:pt x="267" y="86"/>
                          <a:pt x="306" y="83"/>
                          <a:pt x="344" y="75"/>
                        </a:cubicBezTo>
                        <a:cubicBezTo>
                          <a:pt x="353" y="68"/>
                          <a:pt x="349" y="53"/>
                          <a:pt x="339" y="51"/>
                        </a:cubicBezTo>
                        <a:cubicBezTo>
                          <a:pt x="327" y="45"/>
                          <a:pt x="313" y="43"/>
                          <a:pt x="300" y="42"/>
                        </a:cubicBezTo>
                        <a:cubicBezTo>
                          <a:pt x="292" y="38"/>
                          <a:pt x="282" y="37"/>
                          <a:pt x="273" y="36"/>
                        </a:cubicBezTo>
                        <a:cubicBezTo>
                          <a:pt x="249" y="24"/>
                          <a:pt x="222" y="26"/>
                          <a:pt x="195" y="21"/>
                        </a:cubicBezTo>
                        <a:cubicBezTo>
                          <a:pt x="173" y="22"/>
                          <a:pt x="176" y="22"/>
                          <a:pt x="162" y="25"/>
                        </a:cubicBezTo>
                        <a:cubicBezTo>
                          <a:pt x="156" y="35"/>
                          <a:pt x="153" y="22"/>
                          <a:pt x="167" y="16"/>
                        </a:cubicBezTo>
                        <a:cubicBezTo>
                          <a:pt x="172" y="10"/>
                          <a:pt x="174" y="2"/>
                          <a:pt x="165" y="0"/>
                        </a:cubicBezTo>
                        <a:cubicBezTo>
                          <a:pt x="112" y="4"/>
                          <a:pt x="66" y="8"/>
                          <a:pt x="12" y="9"/>
                        </a:cubicBezTo>
                        <a:cubicBezTo>
                          <a:pt x="0" y="11"/>
                          <a:pt x="8" y="9"/>
                          <a:pt x="11" y="12"/>
                        </a:cubicBezTo>
                        <a:cubicBezTo>
                          <a:pt x="12" y="13"/>
                          <a:pt x="10" y="13"/>
                          <a:pt x="9" y="1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3738" y="3531"/>
                    <a:ext cx="379" cy="130"/>
                  </a:xfrm>
                  <a:custGeom>
                    <a:avLst/>
                    <a:gdLst>
                      <a:gd name="T0" fmla="*/ 0 w 634"/>
                      <a:gd name="T1" fmla="*/ 0 h 191"/>
                      <a:gd name="T2" fmla="*/ 104 w 634"/>
                      <a:gd name="T3" fmla="*/ 8 h 191"/>
                      <a:gd name="T4" fmla="*/ 256 w 634"/>
                      <a:gd name="T5" fmla="*/ 12 h 191"/>
                      <a:gd name="T6" fmla="*/ 336 w 634"/>
                      <a:gd name="T7" fmla="*/ 16 h 191"/>
                      <a:gd name="T8" fmla="*/ 480 w 634"/>
                      <a:gd name="T9" fmla="*/ 24 h 191"/>
                      <a:gd name="T10" fmla="*/ 558 w 634"/>
                      <a:gd name="T11" fmla="*/ 44 h 191"/>
                      <a:gd name="T12" fmla="*/ 620 w 634"/>
                      <a:gd name="T13" fmla="*/ 84 h 191"/>
                      <a:gd name="T14" fmla="*/ 634 w 634"/>
                      <a:gd name="T15" fmla="*/ 128 h 191"/>
                      <a:gd name="T16" fmla="*/ 622 w 634"/>
                      <a:gd name="T17" fmla="*/ 176 h 191"/>
                      <a:gd name="T18" fmla="*/ 586 w 634"/>
                      <a:gd name="T19" fmla="*/ 188 h 191"/>
                      <a:gd name="T20" fmla="*/ 570 w 634"/>
                      <a:gd name="T21" fmla="*/ 160 h 191"/>
                      <a:gd name="T22" fmla="*/ 548 w 634"/>
                      <a:gd name="T23" fmla="*/ 136 h 191"/>
                      <a:gd name="T24" fmla="*/ 520 w 634"/>
                      <a:gd name="T25" fmla="*/ 136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34" h="191">
                        <a:moveTo>
                          <a:pt x="0" y="0"/>
                        </a:moveTo>
                        <a:cubicBezTo>
                          <a:pt x="0" y="12"/>
                          <a:pt x="61" y="6"/>
                          <a:pt x="104" y="8"/>
                        </a:cubicBezTo>
                        <a:cubicBezTo>
                          <a:pt x="147" y="10"/>
                          <a:pt x="217" y="11"/>
                          <a:pt x="256" y="12"/>
                        </a:cubicBezTo>
                        <a:cubicBezTo>
                          <a:pt x="295" y="13"/>
                          <a:pt x="299" y="14"/>
                          <a:pt x="336" y="16"/>
                        </a:cubicBezTo>
                        <a:cubicBezTo>
                          <a:pt x="373" y="18"/>
                          <a:pt x="443" y="19"/>
                          <a:pt x="480" y="24"/>
                        </a:cubicBezTo>
                        <a:cubicBezTo>
                          <a:pt x="517" y="29"/>
                          <a:pt x="535" y="34"/>
                          <a:pt x="558" y="44"/>
                        </a:cubicBezTo>
                        <a:cubicBezTo>
                          <a:pt x="581" y="54"/>
                          <a:pt x="607" y="70"/>
                          <a:pt x="620" y="84"/>
                        </a:cubicBezTo>
                        <a:cubicBezTo>
                          <a:pt x="633" y="98"/>
                          <a:pt x="634" y="113"/>
                          <a:pt x="634" y="128"/>
                        </a:cubicBezTo>
                        <a:cubicBezTo>
                          <a:pt x="634" y="143"/>
                          <a:pt x="630" y="166"/>
                          <a:pt x="622" y="176"/>
                        </a:cubicBezTo>
                        <a:cubicBezTo>
                          <a:pt x="614" y="186"/>
                          <a:pt x="595" y="191"/>
                          <a:pt x="586" y="188"/>
                        </a:cubicBezTo>
                        <a:cubicBezTo>
                          <a:pt x="577" y="185"/>
                          <a:pt x="576" y="169"/>
                          <a:pt x="570" y="160"/>
                        </a:cubicBezTo>
                        <a:cubicBezTo>
                          <a:pt x="564" y="151"/>
                          <a:pt x="556" y="140"/>
                          <a:pt x="548" y="136"/>
                        </a:cubicBezTo>
                        <a:cubicBezTo>
                          <a:pt x="540" y="132"/>
                          <a:pt x="526" y="136"/>
                          <a:pt x="520" y="13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3143" y="2856"/>
                    <a:ext cx="1138" cy="627"/>
                  </a:xfrm>
                  <a:custGeom>
                    <a:avLst/>
                    <a:gdLst>
                      <a:gd name="T0" fmla="*/ 187 w 1138"/>
                      <a:gd name="T1" fmla="*/ 51 h 627"/>
                      <a:gd name="T2" fmla="*/ 163 w 1138"/>
                      <a:gd name="T3" fmla="*/ 57 h 627"/>
                      <a:gd name="T4" fmla="*/ 145 w 1138"/>
                      <a:gd name="T5" fmla="*/ 68 h 627"/>
                      <a:gd name="T6" fmla="*/ 132 w 1138"/>
                      <a:gd name="T7" fmla="*/ 81 h 627"/>
                      <a:gd name="T8" fmla="*/ 112 w 1138"/>
                      <a:gd name="T9" fmla="*/ 107 h 627"/>
                      <a:gd name="T10" fmla="*/ 97 w 1138"/>
                      <a:gd name="T11" fmla="*/ 135 h 627"/>
                      <a:gd name="T12" fmla="*/ 82 w 1138"/>
                      <a:gd name="T13" fmla="*/ 159 h 627"/>
                      <a:gd name="T14" fmla="*/ 76 w 1138"/>
                      <a:gd name="T15" fmla="*/ 177 h 627"/>
                      <a:gd name="T16" fmla="*/ 67 w 1138"/>
                      <a:gd name="T17" fmla="*/ 195 h 627"/>
                      <a:gd name="T18" fmla="*/ 60 w 1138"/>
                      <a:gd name="T19" fmla="*/ 207 h 627"/>
                      <a:gd name="T20" fmla="*/ 49 w 1138"/>
                      <a:gd name="T21" fmla="*/ 228 h 627"/>
                      <a:gd name="T22" fmla="*/ 30 w 1138"/>
                      <a:gd name="T23" fmla="*/ 254 h 627"/>
                      <a:gd name="T24" fmla="*/ 22 w 1138"/>
                      <a:gd name="T25" fmla="*/ 267 h 627"/>
                      <a:gd name="T26" fmla="*/ 13 w 1138"/>
                      <a:gd name="T27" fmla="*/ 287 h 627"/>
                      <a:gd name="T28" fmla="*/ 3 w 1138"/>
                      <a:gd name="T29" fmla="*/ 306 h 627"/>
                      <a:gd name="T30" fmla="*/ 1 w 1138"/>
                      <a:gd name="T31" fmla="*/ 324 h 627"/>
                      <a:gd name="T32" fmla="*/ 33 w 1138"/>
                      <a:gd name="T33" fmla="*/ 324 h 627"/>
                      <a:gd name="T34" fmla="*/ 18 w 1138"/>
                      <a:gd name="T35" fmla="*/ 338 h 627"/>
                      <a:gd name="T36" fmla="*/ 12 w 1138"/>
                      <a:gd name="T37" fmla="*/ 354 h 627"/>
                      <a:gd name="T38" fmla="*/ 6 w 1138"/>
                      <a:gd name="T39" fmla="*/ 428 h 627"/>
                      <a:gd name="T40" fmla="*/ 19 w 1138"/>
                      <a:gd name="T41" fmla="*/ 444 h 627"/>
                      <a:gd name="T42" fmla="*/ 34 w 1138"/>
                      <a:gd name="T43" fmla="*/ 465 h 627"/>
                      <a:gd name="T44" fmla="*/ 51 w 1138"/>
                      <a:gd name="T45" fmla="*/ 486 h 627"/>
                      <a:gd name="T46" fmla="*/ 64 w 1138"/>
                      <a:gd name="T47" fmla="*/ 509 h 627"/>
                      <a:gd name="T48" fmla="*/ 105 w 1138"/>
                      <a:gd name="T49" fmla="*/ 536 h 627"/>
                      <a:gd name="T50" fmla="*/ 135 w 1138"/>
                      <a:gd name="T51" fmla="*/ 555 h 627"/>
                      <a:gd name="T52" fmla="*/ 153 w 1138"/>
                      <a:gd name="T53" fmla="*/ 564 h 627"/>
                      <a:gd name="T54" fmla="*/ 177 w 1138"/>
                      <a:gd name="T55" fmla="*/ 579 h 627"/>
                      <a:gd name="T56" fmla="*/ 195 w 1138"/>
                      <a:gd name="T57" fmla="*/ 588 h 627"/>
                      <a:gd name="T58" fmla="*/ 259 w 1138"/>
                      <a:gd name="T59" fmla="*/ 575 h 627"/>
                      <a:gd name="T60" fmla="*/ 330 w 1138"/>
                      <a:gd name="T61" fmla="*/ 564 h 627"/>
                      <a:gd name="T62" fmla="*/ 454 w 1138"/>
                      <a:gd name="T63" fmla="*/ 561 h 627"/>
                      <a:gd name="T64" fmla="*/ 529 w 1138"/>
                      <a:gd name="T65" fmla="*/ 570 h 627"/>
                      <a:gd name="T66" fmla="*/ 610 w 1138"/>
                      <a:gd name="T67" fmla="*/ 590 h 627"/>
                      <a:gd name="T68" fmla="*/ 633 w 1138"/>
                      <a:gd name="T69" fmla="*/ 599 h 627"/>
                      <a:gd name="T70" fmla="*/ 657 w 1138"/>
                      <a:gd name="T71" fmla="*/ 627 h 627"/>
                      <a:gd name="T72" fmla="*/ 885 w 1138"/>
                      <a:gd name="T73" fmla="*/ 621 h 627"/>
                      <a:gd name="T74" fmla="*/ 928 w 1138"/>
                      <a:gd name="T75" fmla="*/ 614 h 627"/>
                      <a:gd name="T76" fmla="*/ 975 w 1138"/>
                      <a:gd name="T77" fmla="*/ 605 h 627"/>
                      <a:gd name="T78" fmla="*/ 1015 w 1138"/>
                      <a:gd name="T79" fmla="*/ 599 h 627"/>
                      <a:gd name="T80" fmla="*/ 1045 w 1138"/>
                      <a:gd name="T81" fmla="*/ 593 h 627"/>
                      <a:gd name="T82" fmla="*/ 1110 w 1138"/>
                      <a:gd name="T83" fmla="*/ 584 h 627"/>
                      <a:gd name="T84" fmla="*/ 1131 w 1138"/>
                      <a:gd name="T85" fmla="*/ 578 h 627"/>
                      <a:gd name="T86" fmla="*/ 1135 w 1138"/>
                      <a:gd name="T87" fmla="*/ 563 h 627"/>
                      <a:gd name="T88" fmla="*/ 1120 w 1138"/>
                      <a:gd name="T89" fmla="*/ 512 h 627"/>
                      <a:gd name="T90" fmla="*/ 1111 w 1138"/>
                      <a:gd name="T91" fmla="*/ 462 h 627"/>
                      <a:gd name="T92" fmla="*/ 1101 w 1138"/>
                      <a:gd name="T93" fmla="*/ 414 h 627"/>
                      <a:gd name="T94" fmla="*/ 1087 w 1138"/>
                      <a:gd name="T95" fmla="*/ 306 h 627"/>
                      <a:gd name="T96" fmla="*/ 1072 w 1138"/>
                      <a:gd name="T97" fmla="*/ 216 h 627"/>
                      <a:gd name="T98" fmla="*/ 1065 w 1138"/>
                      <a:gd name="T99" fmla="*/ 179 h 627"/>
                      <a:gd name="T100" fmla="*/ 1053 w 1138"/>
                      <a:gd name="T101" fmla="*/ 116 h 627"/>
                      <a:gd name="T102" fmla="*/ 1045 w 1138"/>
                      <a:gd name="T103" fmla="*/ 78 h 627"/>
                      <a:gd name="T104" fmla="*/ 1039 w 1138"/>
                      <a:gd name="T105" fmla="*/ 51 h 627"/>
                      <a:gd name="T106" fmla="*/ 988 w 1138"/>
                      <a:gd name="T107" fmla="*/ 35 h 627"/>
                      <a:gd name="T108" fmla="*/ 501 w 1138"/>
                      <a:gd name="T109" fmla="*/ 35 h 627"/>
                      <a:gd name="T110" fmla="*/ 238 w 1138"/>
                      <a:gd name="T111" fmla="*/ 42 h 627"/>
                      <a:gd name="T112" fmla="*/ 187 w 1138"/>
                      <a:gd name="T113" fmla="*/ 51 h 6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38" h="627">
                        <a:moveTo>
                          <a:pt x="187" y="51"/>
                        </a:moveTo>
                        <a:cubicBezTo>
                          <a:pt x="179" y="54"/>
                          <a:pt x="171" y="56"/>
                          <a:pt x="163" y="57"/>
                        </a:cubicBezTo>
                        <a:cubicBezTo>
                          <a:pt x="157" y="60"/>
                          <a:pt x="151" y="64"/>
                          <a:pt x="145" y="68"/>
                        </a:cubicBezTo>
                        <a:cubicBezTo>
                          <a:pt x="141" y="73"/>
                          <a:pt x="137" y="77"/>
                          <a:pt x="132" y="81"/>
                        </a:cubicBezTo>
                        <a:cubicBezTo>
                          <a:pt x="128" y="91"/>
                          <a:pt x="121" y="102"/>
                          <a:pt x="112" y="107"/>
                        </a:cubicBezTo>
                        <a:cubicBezTo>
                          <a:pt x="110" y="118"/>
                          <a:pt x="102" y="125"/>
                          <a:pt x="97" y="135"/>
                        </a:cubicBezTo>
                        <a:cubicBezTo>
                          <a:pt x="95" y="144"/>
                          <a:pt x="87" y="152"/>
                          <a:pt x="82" y="159"/>
                        </a:cubicBezTo>
                        <a:cubicBezTo>
                          <a:pt x="81" y="165"/>
                          <a:pt x="79" y="171"/>
                          <a:pt x="76" y="177"/>
                        </a:cubicBezTo>
                        <a:cubicBezTo>
                          <a:pt x="75" y="184"/>
                          <a:pt x="71" y="189"/>
                          <a:pt x="67" y="195"/>
                        </a:cubicBezTo>
                        <a:cubicBezTo>
                          <a:pt x="66" y="201"/>
                          <a:pt x="65" y="203"/>
                          <a:pt x="60" y="207"/>
                        </a:cubicBezTo>
                        <a:cubicBezTo>
                          <a:pt x="57" y="215"/>
                          <a:pt x="53" y="221"/>
                          <a:pt x="49" y="228"/>
                        </a:cubicBezTo>
                        <a:cubicBezTo>
                          <a:pt x="47" y="240"/>
                          <a:pt x="39" y="247"/>
                          <a:pt x="30" y="254"/>
                        </a:cubicBezTo>
                        <a:cubicBezTo>
                          <a:pt x="28" y="259"/>
                          <a:pt x="25" y="263"/>
                          <a:pt x="22" y="267"/>
                        </a:cubicBezTo>
                        <a:cubicBezTo>
                          <a:pt x="20" y="275"/>
                          <a:pt x="17" y="280"/>
                          <a:pt x="13" y="287"/>
                        </a:cubicBezTo>
                        <a:cubicBezTo>
                          <a:pt x="12" y="295"/>
                          <a:pt x="8" y="300"/>
                          <a:pt x="3" y="306"/>
                        </a:cubicBezTo>
                        <a:cubicBezTo>
                          <a:pt x="1" y="313"/>
                          <a:pt x="0" y="316"/>
                          <a:pt x="1" y="324"/>
                        </a:cubicBezTo>
                        <a:cubicBezTo>
                          <a:pt x="12" y="322"/>
                          <a:pt x="21" y="322"/>
                          <a:pt x="33" y="324"/>
                        </a:cubicBezTo>
                        <a:cubicBezTo>
                          <a:pt x="25" y="327"/>
                          <a:pt x="24" y="333"/>
                          <a:pt x="18" y="338"/>
                        </a:cubicBezTo>
                        <a:cubicBezTo>
                          <a:pt x="16" y="344"/>
                          <a:pt x="16" y="349"/>
                          <a:pt x="12" y="354"/>
                        </a:cubicBezTo>
                        <a:cubicBezTo>
                          <a:pt x="4" y="377"/>
                          <a:pt x="10" y="403"/>
                          <a:pt x="6" y="428"/>
                        </a:cubicBezTo>
                        <a:cubicBezTo>
                          <a:pt x="7" y="442"/>
                          <a:pt x="6" y="442"/>
                          <a:pt x="19" y="444"/>
                        </a:cubicBezTo>
                        <a:cubicBezTo>
                          <a:pt x="24" y="452"/>
                          <a:pt x="27" y="460"/>
                          <a:pt x="34" y="465"/>
                        </a:cubicBezTo>
                        <a:cubicBezTo>
                          <a:pt x="40" y="474"/>
                          <a:pt x="42" y="481"/>
                          <a:pt x="51" y="486"/>
                        </a:cubicBezTo>
                        <a:cubicBezTo>
                          <a:pt x="56" y="494"/>
                          <a:pt x="56" y="503"/>
                          <a:pt x="64" y="509"/>
                        </a:cubicBezTo>
                        <a:cubicBezTo>
                          <a:pt x="74" y="528"/>
                          <a:pt x="90" y="525"/>
                          <a:pt x="105" y="536"/>
                        </a:cubicBezTo>
                        <a:cubicBezTo>
                          <a:pt x="114" y="543"/>
                          <a:pt x="124" y="553"/>
                          <a:pt x="135" y="555"/>
                        </a:cubicBezTo>
                        <a:cubicBezTo>
                          <a:pt x="142" y="558"/>
                          <a:pt x="146" y="563"/>
                          <a:pt x="153" y="564"/>
                        </a:cubicBezTo>
                        <a:cubicBezTo>
                          <a:pt x="158" y="571"/>
                          <a:pt x="169" y="575"/>
                          <a:pt x="177" y="579"/>
                        </a:cubicBezTo>
                        <a:cubicBezTo>
                          <a:pt x="179" y="587"/>
                          <a:pt x="188" y="587"/>
                          <a:pt x="195" y="588"/>
                        </a:cubicBezTo>
                        <a:cubicBezTo>
                          <a:pt x="209" y="574"/>
                          <a:pt x="242" y="576"/>
                          <a:pt x="259" y="575"/>
                        </a:cubicBezTo>
                        <a:cubicBezTo>
                          <a:pt x="284" y="572"/>
                          <a:pt x="304" y="566"/>
                          <a:pt x="330" y="564"/>
                        </a:cubicBezTo>
                        <a:cubicBezTo>
                          <a:pt x="372" y="554"/>
                          <a:pt x="412" y="560"/>
                          <a:pt x="454" y="561"/>
                        </a:cubicBezTo>
                        <a:cubicBezTo>
                          <a:pt x="479" y="564"/>
                          <a:pt x="504" y="569"/>
                          <a:pt x="529" y="570"/>
                        </a:cubicBezTo>
                        <a:cubicBezTo>
                          <a:pt x="555" y="579"/>
                          <a:pt x="583" y="585"/>
                          <a:pt x="610" y="590"/>
                        </a:cubicBezTo>
                        <a:cubicBezTo>
                          <a:pt x="617" y="594"/>
                          <a:pt x="625" y="595"/>
                          <a:pt x="633" y="599"/>
                        </a:cubicBezTo>
                        <a:cubicBezTo>
                          <a:pt x="635" y="608"/>
                          <a:pt x="648" y="623"/>
                          <a:pt x="657" y="627"/>
                        </a:cubicBezTo>
                        <a:cubicBezTo>
                          <a:pt x="769" y="626"/>
                          <a:pt x="802" y="627"/>
                          <a:pt x="885" y="621"/>
                        </a:cubicBezTo>
                        <a:cubicBezTo>
                          <a:pt x="900" y="617"/>
                          <a:pt x="913" y="615"/>
                          <a:pt x="928" y="614"/>
                        </a:cubicBezTo>
                        <a:cubicBezTo>
                          <a:pt x="942" y="606"/>
                          <a:pt x="959" y="606"/>
                          <a:pt x="975" y="605"/>
                        </a:cubicBezTo>
                        <a:cubicBezTo>
                          <a:pt x="986" y="600"/>
                          <a:pt x="1003" y="600"/>
                          <a:pt x="1015" y="599"/>
                        </a:cubicBezTo>
                        <a:cubicBezTo>
                          <a:pt x="1025" y="595"/>
                          <a:pt x="1034" y="594"/>
                          <a:pt x="1045" y="593"/>
                        </a:cubicBezTo>
                        <a:cubicBezTo>
                          <a:pt x="1065" y="585"/>
                          <a:pt x="1089" y="588"/>
                          <a:pt x="1110" y="584"/>
                        </a:cubicBezTo>
                        <a:cubicBezTo>
                          <a:pt x="1116" y="581"/>
                          <a:pt x="1124" y="579"/>
                          <a:pt x="1131" y="578"/>
                        </a:cubicBezTo>
                        <a:cubicBezTo>
                          <a:pt x="1138" y="573"/>
                          <a:pt x="1137" y="571"/>
                          <a:pt x="1135" y="563"/>
                        </a:cubicBezTo>
                        <a:cubicBezTo>
                          <a:pt x="1134" y="555"/>
                          <a:pt x="1123" y="519"/>
                          <a:pt x="1120" y="512"/>
                        </a:cubicBezTo>
                        <a:cubicBezTo>
                          <a:pt x="1117" y="495"/>
                          <a:pt x="1115" y="479"/>
                          <a:pt x="1111" y="462"/>
                        </a:cubicBezTo>
                        <a:cubicBezTo>
                          <a:pt x="1107" y="446"/>
                          <a:pt x="1101" y="414"/>
                          <a:pt x="1101" y="414"/>
                        </a:cubicBezTo>
                        <a:cubicBezTo>
                          <a:pt x="1098" y="378"/>
                          <a:pt x="1094" y="342"/>
                          <a:pt x="1087" y="306"/>
                        </a:cubicBezTo>
                        <a:cubicBezTo>
                          <a:pt x="1085" y="277"/>
                          <a:pt x="1079" y="245"/>
                          <a:pt x="1072" y="216"/>
                        </a:cubicBezTo>
                        <a:cubicBezTo>
                          <a:pt x="1071" y="203"/>
                          <a:pt x="1065" y="179"/>
                          <a:pt x="1065" y="179"/>
                        </a:cubicBezTo>
                        <a:cubicBezTo>
                          <a:pt x="1063" y="158"/>
                          <a:pt x="1060" y="136"/>
                          <a:pt x="1053" y="116"/>
                        </a:cubicBezTo>
                        <a:cubicBezTo>
                          <a:pt x="1052" y="104"/>
                          <a:pt x="1050" y="89"/>
                          <a:pt x="1045" y="78"/>
                        </a:cubicBezTo>
                        <a:cubicBezTo>
                          <a:pt x="1044" y="69"/>
                          <a:pt x="1042" y="60"/>
                          <a:pt x="1039" y="51"/>
                        </a:cubicBezTo>
                        <a:cubicBezTo>
                          <a:pt x="1036" y="27"/>
                          <a:pt x="1013" y="37"/>
                          <a:pt x="988" y="35"/>
                        </a:cubicBezTo>
                        <a:cubicBezTo>
                          <a:pt x="830" y="0"/>
                          <a:pt x="663" y="33"/>
                          <a:pt x="501" y="35"/>
                        </a:cubicBezTo>
                        <a:cubicBezTo>
                          <a:pt x="413" y="38"/>
                          <a:pt x="326" y="38"/>
                          <a:pt x="238" y="42"/>
                        </a:cubicBezTo>
                        <a:cubicBezTo>
                          <a:pt x="224" y="49"/>
                          <a:pt x="202" y="54"/>
                          <a:pt x="187" y="5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3324" y="3053"/>
                    <a:ext cx="526" cy="493"/>
                  </a:xfrm>
                  <a:custGeom>
                    <a:avLst/>
                    <a:gdLst>
                      <a:gd name="T0" fmla="*/ 684 w 883"/>
                      <a:gd name="T1" fmla="*/ 726 h 726"/>
                      <a:gd name="T2" fmla="*/ 800 w 883"/>
                      <a:gd name="T3" fmla="*/ 578 h 726"/>
                      <a:gd name="T4" fmla="*/ 839 w 883"/>
                      <a:gd name="T5" fmla="*/ 248 h 726"/>
                      <a:gd name="T6" fmla="*/ 536 w 883"/>
                      <a:gd name="T7" fmla="*/ 14 h 726"/>
                      <a:gd name="T8" fmla="*/ 83 w 883"/>
                      <a:gd name="T9" fmla="*/ 161 h 726"/>
                      <a:gd name="T10" fmla="*/ 38 w 883"/>
                      <a:gd name="T11" fmla="*/ 587 h 726"/>
                      <a:gd name="T12" fmla="*/ 312 w 883"/>
                      <a:gd name="T13" fmla="*/ 722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83" h="726">
                        <a:moveTo>
                          <a:pt x="684" y="726"/>
                        </a:moveTo>
                        <a:cubicBezTo>
                          <a:pt x="703" y="701"/>
                          <a:pt x="774" y="658"/>
                          <a:pt x="800" y="578"/>
                        </a:cubicBezTo>
                        <a:cubicBezTo>
                          <a:pt x="826" y="498"/>
                          <a:pt x="883" y="342"/>
                          <a:pt x="839" y="248"/>
                        </a:cubicBezTo>
                        <a:cubicBezTo>
                          <a:pt x="795" y="154"/>
                          <a:pt x="662" y="28"/>
                          <a:pt x="536" y="14"/>
                        </a:cubicBezTo>
                        <a:cubicBezTo>
                          <a:pt x="410" y="0"/>
                          <a:pt x="166" y="66"/>
                          <a:pt x="83" y="161"/>
                        </a:cubicBezTo>
                        <a:cubicBezTo>
                          <a:pt x="0" y="256"/>
                          <a:pt x="0" y="494"/>
                          <a:pt x="38" y="587"/>
                        </a:cubicBezTo>
                        <a:cubicBezTo>
                          <a:pt x="76" y="680"/>
                          <a:pt x="255" y="694"/>
                          <a:pt x="312" y="72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141" y="2916"/>
                    <a:ext cx="151" cy="264"/>
                  </a:xfrm>
                  <a:custGeom>
                    <a:avLst/>
                    <a:gdLst>
                      <a:gd name="T0" fmla="*/ 252 w 252"/>
                      <a:gd name="T1" fmla="*/ 0 h 393"/>
                      <a:gd name="T2" fmla="*/ 129 w 252"/>
                      <a:gd name="T3" fmla="*/ 117 h 393"/>
                      <a:gd name="T4" fmla="*/ 39 w 252"/>
                      <a:gd name="T5" fmla="*/ 240 h 393"/>
                      <a:gd name="T6" fmla="*/ 12 w 252"/>
                      <a:gd name="T7" fmla="*/ 312 h 393"/>
                      <a:gd name="T8" fmla="*/ 0 w 252"/>
                      <a:gd name="T9" fmla="*/ 393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2" h="393">
                        <a:moveTo>
                          <a:pt x="252" y="0"/>
                        </a:moveTo>
                        <a:cubicBezTo>
                          <a:pt x="228" y="26"/>
                          <a:pt x="165" y="77"/>
                          <a:pt x="129" y="117"/>
                        </a:cubicBezTo>
                        <a:cubicBezTo>
                          <a:pt x="93" y="157"/>
                          <a:pt x="59" y="207"/>
                          <a:pt x="39" y="240"/>
                        </a:cubicBezTo>
                        <a:cubicBezTo>
                          <a:pt x="19" y="273"/>
                          <a:pt x="18" y="287"/>
                          <a:pt x="12" y="312"/>
                        </a:cubicBezTo>
                        <a:cubicBezTo>
                          <a:pt x="6" y="337"/>
                          <a:pt x="1" y="376"/>
                          <a:pt x="0" y="393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" name="Freeform 5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966" y="3180"/>
                    <a:ext cx="1756" cy="773"/>
                  </a:xfrm>
                  <a:custGeom>
                    <a:avLst/>
                    <a:gdLst>
                      <a:gd name="T0" fmla="*/ 310 w 2945"/>
                      <a:gd name="T1" fmla="*/ 962 h 1142"/>
                      <a:gd name="T2" fmla="*/ 268 w 2945"/>
                      <a:gd name="T3" fmla="*/ 940 h 1142"/>
                      <a:gd name="T4" fmla="*/ 189 w 2945"/>
                      <a:gd name="T5" fmla="*/ 850 h 1142"/>
                      <a:gd name="T6" fmla="*/ 181 w 2945"/>
                      <a:gd name="T7" fmla="*/ 694 h 1142"/>
                      <a:gd name="T8" fmla="*/ 318 w 2945"/>
                      <a:gd name="T9" fmla="*/ 482 h 1142"/>
                      <a:gd name="T10" fmla="*/ 614 w 2945"/>
                      <a:gd name="T11" fmla="*/ 242 h 1142"/>
                      <a:gd name="T12" fmla="*/ 814 w 2945"/>
                      <a:gd name="T13" fmla="*/ 150 h 1142"/>
                      <a:gd name="T14" fmla="*/ 1018 w 2945"/>
                      <a:gd name="T15" fmla="*/ 114 h 1142"/>
                      <a:gd name="T16" fmla="*/ 1342 w 2945"/>
                      <a:gd name="T17" fmla="*/ 90 h 1142"/>
                      <a:gd name="T18" fmla="*/ 1774 w 2945"/>
                      <a:gd name="T19" fmla="*/ 94 h 1142"/>
                      <a:gd name="T20" fmla="*/ 2811 w 2945"/>
                      <a:gd name="T21" fmla="*/ 110 h 1142"/>
                      <a:gd name="T22" fmla="*/ 2943 w 2945"/>
                      <a:gd name="T23" fmla="*/ 82 h 1142"/>
                      <a:gd name="T24" fmla="*/ 2823 w 2945"/>
                      <a:gd name="T25" fmla="*/ 42 h 1142"/>
                      <a:gd name="T26" fmla="*/ 2567 w 2945"/>
                      <a:gd name="T27" fmla="*/ 22 h 1142"/>
                      <a:gd name="T28" fmla="*/ 1791 w 2945"/>
                      <a:gd name="T29" fmla="*/ 2 h 1142"/>
                      <a:gd name="T30" fmla="*/ 1191 w 2945"/>
                      <a:gd name="T31" fmla="*/ 10 h 1142"/>
                      <a:gd name="T32" fmla="*/ 861 w 2945"/>
                      <a:gd name="T33" fmla="*/ 34 h 1142"/>
                      <a:gd name="T34" fmla="*/ 547 w 2945"/>
                      <a:gd name="T35" fmla="*/ 134 h 1142"/>
                      <a:gd name="T36" fmla="*/ 195 w 2945"/>
                      <a:gd name="T37" fmla="*/ 402 h 1142"/>
                      <a:gd name="T38" fmla="*/ 22 w 2945"/>
                      <a:gd name="T39" fmla="*/ 700 h 1142"/>
                      <a:gd name="T40" fmla="*/ 40 w 2945"/>
                      <a:gd name="T41" fmla="*/ 904 h 1142"/>
                      <a:gd name="T42" fmla="*/ 159 w 2945"/>
                      <a:gd name="T43" fmla="*/ 1060 h 1142"/>
                      <a:gd name="T44" fmla="*/ 346 w 2945"/>
                      <a:gd name="T45" fmla="*/ 1142 h 1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945" h="1142">
                        <a:moveTo>
                          <a:pt x="310" y="962"/>
                        </a:moveTo>
                        <a:cubicBezTo>
                          <a:pt x="294" y="951"/>
                          <a:pt x="288" y="959"/>
                          <a:pt x="268" y="940"/>
                        </a:cubicBezTo>
                        <a:cubicBezTo>
                          <a:pt x="248" y="921"/>
                          <a:pt x="203" y="891"/>
                          <a:pt x="189" y="850"/>
                        </a:cubicBezTo>
                        <a:cubicBezTo>
                          <a:pt x="175" y="809"/>
                          <a:pt x="160" y="755"/>
                          <a:pt x="181" y="694"/>
                        </a:cubicBezTo>
                        <a:cubicBezTo>
                          <a:pt x="202" y="633"/>
                          <a:pt x="246" y="557"/>
                          <a:pt x="318" y="482"/>
                        </a:cubicBezTo>
                        <a:cubicBezTo>
                          <a:pt x="372" y="402"/>
                          <a:pt x="563" y="272"/>
                          <a:pt x="614" y="242"/>
                        </a:cubicBezTo>
                        <a:cubicBezTo>
                          <a:pt x="713" y="189"/>
                          <a:pt x="747" y="171"/>
                          <a:pt x="814" y="150"/>
                        </a:cubicBezTo>
                        <a:cubicBezTo>
                          <a:pt x="881" y="129"/>
                          <a:pt x="930" y="124"/>
                          <a:pt x="1018" y="114"/>
                        </a:cubicBezTo>
                        <a:cubicBezTo>
                          <a:pt x="1094" y="101"/>
                          <a:pt x="1216" y="93"/>
                          <a:pt x="1342" y="90"/>
                        </a:cubicBezTo>
                        <a:cubicBezTo>
                          <a:pt x="1468" y="87"/>
                          <a:pt x="1529" y="91"/>
                          <a:pt x="1774" y="94"/>
                        </a:cubicBezTo>
                        <a:cubicBezTo>
                          <a:pt x="2019" y="97"/>
                          <a:pt x="2616" y="112"/>
                          <a:pt x="2811" y="110"/>
                        </a:cubicBezTo>
                        <a:cubicBezTo>
                          <a:pt x="2855" y="95"/>
                          <a:pt x="2939" y="114"/>
                          <a:pt x="2943" y="82"/>
                        </a:cubicBezTo>
                        <a:cubicBezTo>
                          <a:pt x="2945" y="72"/>
                          <a:pt x="2885" y="53"/>
                          <a:pt x="2823" y="42"/>
                        </a:cubicBezTo>
                        <a:cubicBezTo>
                          <a:pt x="2760" y="32"/>
                          <a:pt x="2739" y="29"/>
                          <a:pt x="2567" y="22"/>
                        </a:cubicBezTo>
                        <a:cubicBezTo>
                          <a:pt x="2403" y="17"/>
                          <a:pt x="2020" y="4"/>
                          <a:pt x="1791" y="2"/>
                        </a:cubicBezTo>
                        <a:cubicBezTo>
                          <a:pt x="1562" y="0"/>
                          <a:pt x="1346" y="5"/>
                          <a:pt x="1191" y="10"/>
                        </a:cubicBezTo>
                        <a:cubicBezTo>
                          <a:pt x="1036" y="15"/>
                          <a:pt x="946" y="23"/>
                          <a:pt x="861" y="34"/>
                        </a:cubicBezTo>
                        <a:cubicBezTo>
                          <a:pt x="754" y="55"/>
                          <a:pt x="658" y="73"/>
                          <a:pt x="547" y="134"/>
                        </a:cubicBezTo>
                        <a:cubicBezTo>
                          <a:pt x="436" y="195"/>
                          <a:pt x="282" y="308"/>
                          <a:pt x="195" y="402"/>
                        </a:cubicBezTo>
                        <a:cubicBezTo>
                          <a:pt x="108" y="496"/>
                          <a:pt x="48" y="616"/>
                          <a:pt x="22" y="700"/>
                        </a:cubicBezTo>
                        <a:cubicBezTo>
                          <a:pt x="0" y="784"/>
                          <a:pt x="17" y="844"/>
                          <a:pt x="40" y="904"/>
                        </a:cubicBezTo>
                        <a:cubicBezTo>
                          <a:pt x="63" y="964"/>
                          <a:pt x="108" y="1020"/>
                          <a:pt x="159" y="1060"/>
                        </a:cubicBezTo>
                        <a:cubicBezTo>
                          <a:pt x="220" y="1112"/>
                          <a:pt x="283" y="1142"/>
                          <a:pt x="346" y="1142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157" y="3301"/>
                    <a:ext cx="191" cy="152"/>
                  </a:xfrm>
                  <a:custGeom>
                    <a:avLst/>
                    <a:gdLst>
                      <a:gd name="T0" fmla="*/ 0 w 320"/>
                      <a:gd name="T1" fmla="*/ 0 h 226"/>
                      <a:gd name="T2" fmla="*/ 42 w 320"/>
                      <a:gd name="T3" fmla="*/ 83 h 226"/>
                      <a:gd name="T4" fmla="*/ 108 w 320"/>
                      <a:gd name="T5" fmla="*/ 140 h 226"/>
                      <a:gd name="T6" fmla="*/ 243 w 320"/>
                      <a:gd name="T7" fmla="*/ 206 h 226"/>
                      <a:gd name="T8" fmla="*/ 320 w 320"/>
                      <a:gd name="T9" fmla="*/ 226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0" h="226">
                        <a:moveTo>
                          <a:pt x="0" y="0"/>
                        </a:moveTo>
                        <a:cubicBezTo>
                          <a:pt x="8" y="10"/>
                          <a:pt x="24" y="60"/>
                          <a:pt x="42" y="83"/>
                        </a:cubicBezTo>
                        <a:cubicBezTo>
                          <a:pt x="60" y="106"/>
                          <a:pt x="74" y="120"/>
                          <a:pt x="108" y="140"/>
                        </a:cubicBezTo>
                        <a:cubicBezTo>
                          <a:pt x="142" y="160"/>
                          <a:pt x="208" y="192"/>
                          <a:pt x="243" y="206"/>
                        </a:cubicBezTo>
                        <a:cubicBezTo>
                          <a:pt x="255" y="212"/>
                          <a:pt x="305" y="226"/>
                          <a:pt x="320" y="226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" name="Freeform 5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782" y="3425"/>
                    <a:ext cx="526" cy="78"/>
                  </a:xfrm>
                  <a:custGeom>
                    <a:avLst/>
                    <a:gdLst>
                      <a:gd name="T0" fmla="*/ 883 w 883"/>
                      <a:gd name="T1" fmla="*/ 86 h 115"/>
                      <a:gd name="T2" fmla="*/ 369 w 883"/>
                      <a:gd name="T3" fmla="*/ 97 h 115"/>
                      <a:gd name="T4" fmla="*/ 125 w 883"/>
                      <a:gd name="T5" fmla="*/ 48 h 115"/>
                      <a:gd name="T6" fmla="*/ 0 w 883"/>
                      <a:gd name="T7" fmla="*/ 0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83" h="115">
                        <a:moveTo>
                          <a:pt x="883" y="86"/>
                        </a:moveTo>
                        <a:cubicBezTo>
                          <a:pt x="701" y="115"/>
                          <a:pt x="552" y="101"/>
                          <a:pt x="369" y="97"/>
                        </a:cubicBezTo>
                        <a:cubicBezTo>
                          <a:pt x="289" y="90"/>
                          <a:pt x="201" y="80"/>
                          <a:pt x="125" y="48"/>
                        </a:cubicBezTo>
                        <a:cubicBezTo>
                          <a:pt x="90" y="33"/>
                          <a:pt x="39" y="0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" name="Freeform 5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9" y="3258"/>
                    <a:ext cx="147" cy="164"/>
                  </a:xfrm>
                  <a:custGeom>
                    <a:avLst/>
                    <a:gdLst>
                      <a:gd name="T0" fmla="*/ 0 w 248"/>
                      <a:gd name="T1" fmla="*/ 245 h 245"/>
                      <a:gd name="T2" fmla="*/ 122 w 248"/>
                      <a:gd name="T3" fmla="*/ 210 h 245"/>
                      <a:gd name="T4" fmla="*/ 199 w 248"/>
                      <a:gd name="T5" fmla="*/ 161 h 245"/>
                      <a:gd name="T6" fmla="*/ 248 w 248"/>
                      <a:gd name="T7" fmla="*/ 0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8" h="245">
                        <a:moveTo>
                          <a:pt x="0" y="245"/>
                        </a:moveTo>
                        <a:cubicBezTo>
                          <a:pt x="19" y="237"/>
                          <a:pt x="89" y="224"/>
                          <a:pt x="122" y="210"/>
                        </a:cubicBezTo>
                        <a:cubicBezTo>
                          <a:pt x="155" y="196"/>
                          <a:pt x="181" y="180"/>
                          <a:pt x="199" y="161"/>
                        </a:cubicBezTo>
                        <a:cubicBezTo>
                          <a:pt x="219" y="126"/>
                          <a:pt x="240" y="26"/>
                          <a:pt x="2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" name="Freeform 5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15" y="3382"/>
                    <a:ext cx="108" cy="22"/>
                  </a:xfrm>
                  <a:custGeom>
                    <a:avLst/>
                    <a:gdLst>
                      <a:gd name="T0" fmla="*/ 180 w 180"/>
                      <a:gd name="T1" fmla="*/ 33 h 33"/>
                      <a:gd name="T2" fmla="*/ 90 w 180"/>
                      <a:gd name="T3" fmla="*/ 9 h 33"/>
                      <a:gd name="T4" fmla="*/ 0 w 180"/>
                      <a:gd name="T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0" h="33">
                        <a:moveTo>
                          <a:pt x="180" y="33"/>
                        </a:moveTo>
                        <a:cubicBezTo>
                          <a:pt x="168" y="31"/>
                          <a:pt x="120" y="14"/>
                          <a:pt x="90" y="9"/>
                        </a:cubicBezTo>
                        <a:cubicBezTo>
                          <a:pt x="60" y="4"/>
                          <a:pt x="19" y="2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" name="Freeform 5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26" y="3416"/>
                    <a:ext cx="430" cy="59"/>
                  </a:xfrm>
                  <a:custGeom>
                    <a:avLst/>
                    <a:gdLst>
                      <a:gd name="T0" fmla="*/ 0 w 726"/>
                      <a:gd name="T1" fmla="*/ 0 h 88"/>
                      <a:gd name="T2" fmla="*/ 235 w 726"/>
                      <a:gd name="T3" fmla="*/ 86 h 88"/>
                      <a:gd name="T4" fmla="*/ 726 w 726"/>
                      <a:gd name="T5" fmla="*/ 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26" h="88">
                        <a:moveTo>
                          <a:pt x="0" y="0"/>
                        </a:moveTo>
                        <a:cubicBezTo>
                          <a:pt x="75" y="39"/>
                          <a:pt x="114" y="84"/>
                          <a:pt x="235" y="86"/>
                        </a:cubicBezTo>
                        <a:cubicBezTo>
                          <a:pt x="356" y="88"/>
                          <a:pt x="624" y="25"/>
                          <a:pt x="726" y="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4346" y="3397"/>
                    <a:ext cx="386" cy="378"/>
                  </a:xfrm>
                  <a:custGeom>
                    <a:avLst/>
                    <a:gdLst>
                      <a:gd name="T0" fmla="*/ 164 w 386"/>
                      <a:gd name="T1" fmla="*/ 228 h 378"/>
                      <a:gd name="T2" fmla="*/ 182 w 386"/>
                      <a:gd name="T3" fmla="*/ 270 h 378"/>
                      <a:gd name="T4" fmla="*/ 188 w 386"/>
                      <a:gd name="T5" fmla="*/ 272 h 378"/>
                      <a:gd name="T6" fmla="*/ 194 w 386"/>
                      <a:gd name="T7" fmla="*/ 276 h 378"/>
                      <a:gd name="T8" fmla="*/ 206 w 386"/>
                      <a:gd name="T9" fmla="*/ 280 h 378"/>
                      <a:gd name="T10" fmla="*/ 224 w 386"/>
                      <a:gd name="T11" fmla="*/ 298 h 378"/>
                      <a:gd name="T12" fmla="*/ 240 w 386"/>
                      <a:gd name="T13" fmla="*/ 314 h 378"/>
                      <a:gd name="T14" fmla="*/ 258 w 386"/>
                      <a:gd name="T15" fmla="*/ 364 h 378"/>
                      <a:gd name="T16" fmla="*/ 270 w 386"/>
                      <a:gd name="T17" fmla="*/ 378 h 378"/>
                      <a:gd name="T18" fmla="*/ 278 w 386"/>
                      <a:gd name="T19" fmla="*/ 360 h 378"/>
                      <a:gd name="T20" fmla="*/ 272 w 386"/>
                      <a:gd name="T21" fmla="*/ 326 h 378"/>
                      <a:gd name="T22" fmla="*/ 298 w 386"/>
                      <a:gd name="T23" fmla="*/ 306 h 378"/>
                      <a:gd name="T24" fmla="*/ 316 w 386"/>
                      <a:gd name="T25" fmla="*/ 324 h 378"/>
                      <a:gd name="T26" fmla="*/ 330 w 386"/>
                      <a:gd name="T27" fmla="*/ 340 h 378"/>
                      <a:gd name="T28" fmla="*/ 344 w 386"/>
                      <a:gd name="T29" fmla="*/ 342 h 378"/>
                      <a:gd name="T30" fmla="*/ 334 w 386"/>
                      <a:gd name="T31" fmla="*/ 298 h 378"/>
                      <a:gd name="T32" fmla="*/ 314 w 386"/>
                      <a:gd name="T33" fmla="*/ 278 h 378"/>
                      <a:gd name="T34" fmla="*/ 296 w 386"/>
                      <a:gd name="T35" fmla="*/ 266 h 378"/>
                      <a:gd name="T36" fmla="*/ 324 w 386"/>
                      <a:gd name="T37" fmla="*/ 260 h 378"/>
                      <a:gd name="T38" fmla="*/ 350 w 386"/>
                      <a:gd name="T39" fmla="*/ 276 h 378"/>
                      <a:gd name="T40" fmla="*/ 366 w 386"/>
                      <a:gd name="T41" fmla="*/ 296 h 378"/>
                      <a:gd name="T42" fmla="*/ 346 w 386"/>
                      <a:gd name="T43" fmla="*/ 238 h 378"/>
                      <a:gd name="T44" fmla="*/ 340 w 386"/>
                      <a:gd name="T45" fmla="*/ 232 h 378"/>
                      <a:gd name="T46" fmla="*/ 318 w 386"/>
                      <a:gd name="T47" fmla="*/ 226 h 378"/>
                      <a:gd name="T48" fmla="*/ 300 w 386"/>
                      <a:gd name="T49" fmla="*/ 222 h 378"/>
                      <a:gd name="T50" fmla="*/ 276 w 386"/>
                      <a:gd name="T51" fmla="*/ 220 h 378"/>
                      <a:gd name="T52" fmla="*/ 326 w 386"/>
                      <a:gd name="T53" fmla="*/ 222 h 378"/>
                      <a:gd name="T54" fmla="*/ 350 w 386"/>
                      <a:gd name="T55" fmla="*/ 234 h 378"/>
                      <a:gd name="T56" fmla="*/ 362 w 386"/>
                      <a:gd name="T57" fmla="*/ 238 h 378"/>
                      <a:gd name="T58" fmla="*/ 338 w 386"/>
                      <a:gd name="T59" fmla="*/ 198 h 378"/>
                      <a:gd name="T60" fmla="*/ 258 w 386"/>
                      <a:gd name="T61" fmla="*/ 188 h 378"/>
                      <a:gd name="T62" fmla="*/ 252 w 386"/>
                      <a:gd name="T63" fmla="*/ 172 h 378"/>
                      <a:gd name="T64" fmla="*/ 228 w 386"/>
                      <a:gd name="T65" fmla="*/ 188 h 378"/>
                      <a:gd name="T66" fmla="*/ 212 w 386"/>
                      <a:gd name="T67" fmla="*/ 200 h 378"/>
                      <a:gd name="T68" fmla="*/ 208 w 386"/>
                      <a:gd name="T69" fmla="*/ 194 h 378"/>
                      <a:gd name="T70" fmla="*/ 198 w 386"/>
                      <a:gd name="T71" fmla="*/ 186 h 378"/>
                      <a:gd name="T72" fmla="*/ 186 w 386"/>
                      <a:gd name="T73" fmla="*/ 178 h 378"/>
                      <a:gd name="T74" fmla="*/ 174 w 386"/>
                      <a:gd name="T75" fmla="*/ 166 h 378"/>
                      <a:gd name="T76" fmla="*/ 180 w 386"/>
                      <a:gd name="T77" fmla="*/ 170 h 378"/>
                      <a:gd name="T78" fmla="*/ 160 w 386"/>
                      <a:gd name="T79" fmla="*/ 154 h 378"/>
                      <a:gd name="T80" fmla="*/ 148 w 386"/>
                      <a:gd name="T81" fmla="*/ 138 h 378"/>
                      <a:gd name="T82" fmla="*/ 134 w 386"/>
                      <a:gd name="T83" fmla="*/ 118 h 378"/>
                      <a:gd name="T84" fmla="*/ 86 w 386"/>
                      <a:gd name="T85" fmla="*/ 70 h 378"/>
                      <a:gd name="T86" fmla="*/ 70 w 386"/>
                      <a:gd name="T87" fmla="*/ 36 h 378"/>
                      <a:gd name="T88" fmla="*/ 32 w 386"/>
                      <a:gd name="T89" fmla="*/ 0 h 378"/>
                      <a:gd name="T90" fmla="*/ 0 w 386"/>
                      <a:gd name="T91" fmla="*/ 18 h 378"/>
                      <a:gd name="T92" fmla="*/ 16 w 386"/>
                      <a:gd name="T93" fmla="*/ 58 h 378"/>
                      <a:gd name="T94" fmla="*/ 36 w 386"/>
                      <a:gd name="T95" fmla="*/ 70 h 378"/>
                      <a:gd name="T96" fmla="*/ 56 w 386"/>
                      <a:gd name="T97" fmla="*/ 92 h 378"/>
                      <a:gd name="T98" fmla="*/ 82 w 386"/>
                      <a:gd name="T99" fmla="*/ 126 h 378"/>
                      <a:gd name="T100" fmla="*/ 118 w 386"/>
                      <a:gd name="T101" fmla="*/ 172 h 378"/>
                      <a:gd name="T102" fmla="*/ 120 w 386"/>
                      <a:gd name="T103" fmla="*/ 202 h 378"/>
                      <a:gd name="T104" fmla="*/ 136 w 386"/>
                      <a:gd name="T105" fmla="*/ 204 h 378"/>
                      <a:gd name="T106" fmla="*/ 154 w 386"/>
                      <a:gd name="T107" fmla="*/ 212 h 378"/>
                      <a:gd name="T108" fmla="*/ 164 w 386"/>
                      <a:gd name="T109" fmla="*/ 228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86" h="378">
                        <a:moveTo>
                          <a:pt x="164" y="228"/>
                        </a:moveTo>
                        <a:cubicBezTo>
                          <a:pt x="145" y="257"/>
                          <a:pt x="160" y="268"/>
                          <a:pt x="182" y="270"/>
                        </a:cubicBezTo>
                        <a:cubicBezTo>
                          <a:pt x="184" y="271"/>
                          <a:pt x="186" y="271"/>
                          <a:pt x="188" y="272"/>
                        </a:cubicBezTo>
                        <a:cubicBezTo>
                          <a:pt x="190" y="273"/>
                          <a:pt x="192" y="275"/>
                          <a:pt x="194" y="276"/>
                        </a:cubicBezTo>
                        <a:cubicBezTo>
                          <a:pt x="198" y="278"/>
                          <a:pt x="206" y="280"/>
                          <a:pt x="206" y="280"/>
                        </a:cubicBezTo>
                        <a:cubicBezTo>
                          <a:pt x="209" y="288"/>
                          <a:pt x="216" y="295"/>
                          <a:pt x="224" y="298"/>
                        </a:cubicBezTo>
                        <a:cubicBezTo>
                          <a:pt x="234" y="312"/>
                          <a:pt x="228" y="308"/>
                          <a:pt x="240" y="314"/>
                        </a:cubicBezTo>
                        <a:cubicBezTo>
                          <a:pt x="242" y="329"/>
                          <a:pt x="244" y="355"/>
                          <a:pt x="258" y="364"/>
                        </a:cubicBezTo>
                        <a:cubicBezTo>
                          <a:pt x="261" y="372"/>
                          <a:pt x="262" y="375"/>
                          <a:pt x="270" y="378"/>
                        </a:cubicBezTo>
                        <a:cubicBezTo>
                          <a:pt x="274" y="373"/>
                          <a:pt x="278" y="360"/>
                          <a:pt x="278" y="360"/>
                        </a:cubicBezTo>
                        <a:cubicBezTo>
                          <a:pt x="277" y="347"/>
                          <a:pt x="279" y="337"/>
                          <a:pt x="272" y="326"/>
                        </a:cubicBezTo>
                        <a:cubicBezTo>
                          <a:pt x="269" y="295"/>
                          <a:pt x="273" y="298"/>
                          <a:pt x="298" y="306"/>
                        </a:cubicBezTo>
                        <a:cubicBezTo>
                          <a:pt x="301" y="310"/>
                          <a:pt x="312" y="321"/>
                          <a:pt x="316" y="324"/>
                        </a:cubicBezTo>
                        <a:cubicBezTo>
                          <a:pt x="325" y="338"/>
                          <a:pt x="320" y="333"/>
                          <a:pt x="330" y="340"/>
                        </a:cubicBezTo>
                        <a:cubicBezTo>
                          <a:pt x="335" y="348"/>
                          <a:pt x="338" y="351"/>
                          <a:pt x="344" y="342"/>
                        </a:cubicBezTo>
                        <a:cubicBezTo>
                          <a:pt x="348" y="326"/>
                          <a:pt x="348" y="307"/>
                          <a:pt x="334" y="298"/>
                        </a:cubicBezTo>
                        <a:cubicBezTo>
                          <a:pt x="327" y="277"/>
                          <a:pt x="331" y="289"/>
                          <a:pt x="314" y="278"/>
                        </a:cubicBezTo>
                        <a:cubicBezTo>
                          <a:pt x="308" y="274"/>
                          <a:pt x="296" y="266"/>
                          <a:pt x="296" y="266"/>
                        </a:cubicBezTo>
                        <a:cubicBezTo>
                          <a:pt x="286" y="251"/>
                          <a:pt x="316" y="259"/>
                          <a:pt x="324" y="260"/>
                        </a:cubicBezTo>
                        <a:cubicBezTo>
                          <a:pt x="333" y="263"/>
                          <a:pt x="342" y="271"/>
                          <a:pt x="350" y="276"/>
                        </a:cubicBezTo>
                        <a:cubicBezTo>
                          <a:pt x="355" y="283"/>
                          <a:pt x="358" y="293"/>
                          <a:pt x="366" y="296"/>
                        </a:cubicBezTo>
                        <a:cubicBezTo>
                          <a:pt x="365" y="278"/>
                          <a:pt x="369" y="246"/>
                          <a:pt x="346" y="238"/>
                        </a:cubicBezTo>
                        <a:cubicBezTo>
                          <a:pt x="344" y="236"/>
                          <a:pt x="342" y="233"/>
                          <a:pt x="340" y="232"/>
                        </a:cubicBezTo>
                        <a:cubicBezTo>
                          <a:pt x="333" y="228"/>
                          <a:pt x="326" y="228"/>
                          <a:pt x="318" y="226"/>
                        </a:cubicBezTo>
                        <a:cubicBezTo>
                          <a:pt x="305" y="223"/>
                          <a:pt x="320" y="224"/>
                          <a:pt x="300" y="222"/>
                        </a:cubicBezTo>
                        <a:cubicBezTo>
                          <a:pt x="292" y="221"/>
                          <a:pt x="268" y="220"/>
                          <a:pt x="276" y="220"/>
                        </a:cubicBezTo>
                        <a:cubicBezTo>
                          <a:pt x="293" y="220"/>
                          <a:pt x="309" y="221"/>
                          <a:pt x="326" y="222"/>
                        </a:cubicBezTo>
                        <a:cubicBezTo>
                          <a:pt x="338" y="224"/>
                          <a:pt x="340" y="229"/>
                          <a:pt x="350" y="234"/>
                        </a:cubicBezTo>
                        <a:cubicBezTo>
                          <a:pt x="354" y="236"/>
                          <a:pt x="362" y="238"/>
                          <a:pt x="362" y="238"/>
                        </a:cubicBezTo>
                        <a:cubicBezTo>
                          <a:pt x="386" y="232"/>
                          <a:pt x="347" y="204"/>
                          <a:pt x="338" y="198"/>
                        </a:cubicBezTo>
                        <a:cubicBezTo>
                          <a:pt x="314" y="182"/>
                          <a:pt x="286" y="189"/>
                          <a:pt x="258" y="188"/>
                        </a:cubicBezTo>
                        <a:cubicBezTo>
                          <a:pt x="261" y="179"/>
                          <a:pt x="260" y="177"/>
                          <a:pt x="252" y="172"/>
                        </a:cubicBezTo>
                        <a:cubicBezTo>
                          <a:pt x="230" y="176"/>
                          <a:pt x="242" y="178"/>
                          <a:pt x="228" y="188"/>
                        </a:cubicBezTo>
                        <a:cubicBezTo>
                          <a:pt x="223" y="195"/>
                          <a:pt x="219" y="195"/>
                          <a:pt x="212" y="200"/>
                        </a:cubicBezTo>
                        <a:cubicBezTo>
                          <a:pt x="185" y="196"/>
                          <a:pt x="205" y="204"/>
                          <a:pt x="208" y="194"/>
                        </a:cubicBezTo>
                        <a:cubicBezTo>
                          <a:pt x="194" y="189"/>
                          <a:pt x="209" y="196"/>
                          <a:pt x="198" y="186"/>
                        </a:cubicBezTo>
                        <a:cubicBezTo>
                          <a:pt x="194" y="183"/>
                          <a:pt x="186" y="178"/>
                          <a:pt x="186" y="178"/>
                        </a:cubicBezTo>
                        <a:cubicBezTo>
                          <a:pt x="184" y="175"/>
                          <a:pt x="159" y="158"/>
                          <a:pt x="174" y="166"/>
                        </a:cubicBezTo>
                        <a:cubicBezTo>
                          <a:pt x="176" y="167"/>
                          <a:pt x="178" y="169"/>
                          <a:pt x="180" y="170"/>
                        </a:cubicBezTo>
                        <a:cubicBezTo>
                          <a:pt x="177" y="160"/>
                          <a:pt x="169" y="157"/>
                          <a:pt x="160" y="154"/>
                        </a:cubicBezTo>
                        <a:cubicBezTo>
                          <a:pt x="155" y="147"/>
                          <a:pt x="155" y="143"/>
                          <a:pt x="148" y="138"/>
                        </a:cubicBezTo>
                        <a:cubicBezTo>
                          <a:pt x="144" y="132"/>
                          <a:pt x="145" y="129"/>
                          <a:pt x="134" y="118"/>
                        </a:cubicBezTo>
                        <a:cubicBezTo>
                          <a:pt x="124" y="107"/>
                          <a:pt x="97" y="84"/>
                          <a:pt x="86" y="70"/>
                        </a:cubicBezTo>
                        <a:cubicBezTo>
                          <a:pt x="79" y="60"/>
                          <a:pt x="81" y="40"/>
                          <a:pt x="70" y="36"/>
                        </a:cubicBezTo>
                        <a:cubicBezTo>
                          <a:pt x="60" y="5"/>
                          <a:pt x="69" y="5"/>
                          <a:pt x="32" y="0"/>
                        </a:cubicBezTo>
                        <a:cubicBezTo>
                          <a:pt x="14" y="2"/>
                          <a:pt x="6" y="1"/>
                          <a:pt x="0" y="18"/>
                        </a:cubicBezTo>
                        <a:cubicBezTo>
                          <a:pt x="2" y="36"/>
                          <a:pt x="2" y="46"/>
                          <a:pt x="16" y="58"/>
                        </a:cubicBezTo>
                        <a:cubicBezTo>
                          <a:pt x="22" y="63"/>
                          <a:pt x="36" y="70"/>
                          <a:pt x="36" y="70"/>
                        </a:cubicBezTo>
                        <a:cubicBezTo>
                          <a:pt x="42" y="78"/>
                          <a:pt x="46" y="89"/>
                          <a:pt x="56" y="92"/>
                        </a:cubicBezTo>
                        <a:cubicBezTo>
                          <a:pt x="62" y="101"/>
                          <a:pt x="71" y="122"/>
                          <a:pt x="82" y="126"/>
                        </a:cubicBezTo>
                        <a:cubicBezTo>
                          <a:pt x="93" y="142"/>
                          <a:pt x="111" y="150"/>
                          <a:pt x="118" y="172"/>
                        </a:cubicBezTo>
                        <a:cubicBezTo>
                          <a:pt x="119" y="182"/>
                          <a:pt x="115" y="193"/>
                          <a:pt x="120" y="202"/>
                        </a:cubicBezTo>
                        <a:cubicBezTo>
                          <a:pt x="123" y="207"/>
                          <a:pt x="131" y="203"/>
                          <a:pt x="136" y="204"/>
                        </a:cubicBezTo>
                        <a:cubicBezTo>
                          <a:pt x="143" y="205"/>
                          <a:pt x="148" y="210"/>
                          <a:pt x="154" y="212"/>
                        </a:cubicBezTo>
                        <a:cubicBezTo>
                          <a:pt x="159" y="226"/>
                          <a:pt x="154" y="222"/>
                          <a:pt x="164" y="22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5" name="Group 59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4499" y="3565"/>
                    <a:ext cx="219" cy="214"/>
                    <a:chOff x="2191" y="2023"/>
                    <a:chExt cx="429" cy="345"/>
                  </a:xfrm>
                </p:grpSpPr>
                <p:sp>
                  <p:nvSpPr>
                    <p:cNvPr id="58" name="Freeform 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6" y="2103"/>
                      <a:ext cx="181" cy="140"/>
                    </a:xfrm>
                    <a:custGeom>
                      <a:avLst/>
                      <a:gdLst>
                        <a:gd name="T0" fmla="*/ 181 w 181"/>
                        <a:gd name="T1" fmla="*/ 6 h 140"/>
                        <a:gd name="T2" fmla="*/ 146 w 181"/>
                        <a:gd name="T3" fmla="*/ 5 h 140"/>
                        <a:gd name="T4" fmla="*/ 80 w 181"/>
                        <a:gd name="T5" fmla="*/ 9 h 140"/>
                        <a:gd name="T6" fmla="*/ 12 w 181"/>
                        <a:gd name="T7" fmla="*/ 57 h 140"/>
                        <a:gd name="T8" fmla="*/ 6 w 181"/>
                        <a:gd name="T9" fmla="*/ 133 h 140"/>
                        <a:gd name="T10" fmla="*/ 44 w 181"/>
                        <a:gd name="T11" fmla="*/ 97 h 140"/>
                        <a:gd name="T12" fmla="*/ 92 w 181"/>
                        <a:gd name="T13" fmla="*/ 71 h 140"/>
                        <a:gd name="T14" fmla="*/ 146 w 181"/>
                        <a:gd name="T15" fmla="*/ 69 h 1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81" h="140">
                          <a:moveTo>
                            <a:pt x="181" y="6"/>
                          </a:moveTo>
                          <a:cubicBezTo>
                            <a:pt x="175" y="6"/>
                            <a:pt x="163" y="5"/>
                            <a:pt x="146" y="5"/>
                          </a:cubicBezTo>
                          <a:cubicBezTo>
                            <a:pt x="129" y="5"/>
                            <a:pt x="102" y="0"/>
                            <a:pt x="80" y="9"/>
                          </a:cubicBezTo>
                          <a:cubicBezTo>
                            <a:pt x="58" y="18"/>
                            <a:pt x="24" y="36"/>
                            <a:pt x="12" y="57"/>
                          </a:cubicBezTo>
                          <a:cubicBezTo>
                            <a:pt x="0" y="78"/>
                            <a:pt x="1" y="126"/>
                            <a:pt x="6" y="133"/>
                          </a:cubicBezTo>
                          <a:cubicBezTo>
                            <a:pt x="11" y="140"/>
                            <a:pt x="30" y="107"/>
                            <a:pt x="44" y="97"/>
                          </a:cubicBezTo>
                          <a:cubicBezTo>
                            <a:pt x="58" y="87"/>
                            <a:pt x="75" y="76"/>
                            <a:pt x="92" y="71"/>
                          </a:cubicBezTo>
                          <a:cubicBezTo>
                            <a:pt x="112" y="59"/>
                            <a:pt x="125" y="69"/>
                            <a:pt x="146" y="69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chemeClr val="accent6">
                          <a:lumMod val="60000"/>
                          <a:lumOff val="40000"/>
                        </a:schemeClr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40" y="2162"/>
                      <a:ext cx="142" cy="165"/>
                    </a:xfrm>
                    <a:custGeom>
                      <a:avLst/>
                      <a:gdLst>
                        <a:gd name="T0" fmla="*/ 140 w 142"/>
                        <a:gd name="T1" fmla="*/ 0 h 165"/>
                        <a:gd name="T2" fmla="*/ 58 w 142"/>
                        <a:gd name="T3" fmla="*/ 34 h 165"/>
                        <a:gd name="T4" fmla="*/ 8 w 142"/>
                        <a:gd name="T5" fmla="*/ 76 h 165"/>
                        <a:gd name="T6" fmla="*/ 8 w 142"/>
                        <a:gd name="T7" fmla="*/ 158 h 165"/>
                        <a:gd name="T8" fmla="*/ 56 w 142"/>
                        <a:gd name="T9" fmla="*/ 118 h 165"/>
                        <a:gd name="T10" fmla="*/ 94 w 142"/>
                        <a:gd name="T11" fmla="*/ 86 h 165"/>
                        <a:gd name="T12" fmla="*/ 142 w 142"/>
                        <a:gd name="T13" fmla="*/ 72 h 1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2" h="165">
                          <a:moveTo>
                            <a:pt x="140" y="0"/>
                          </a:moveTo>
                          <a:cubicBezTo>
                            <a:pt x="132" y="3"/>
                            <a:pt x="81" y="16"/>
                            <a:pt x="58" y="34"/>
                          </a:cubicBezTo>
                          <a:cubicBezTo>
                            <a:pt x="36" y="47"/>
                            <a:pt x="16" y="55"/>
                            <a:pt x="8" y="76"/>
                          </a:cubicBezTo>
                          <a:cubicBezTo>
                            <a:pt x="0" y="97"/>
                            <a:pt x="0" y="151"/>
                            <a:pt x="8" y="158"/>
                          </a:cubicBezTo>
                          <a:cubicBezTo>
                            <a:pt x="16" y="165"/>
                            <a:pt x="42" y="130"/>
                            <a:pt x="56" y="118"/>
                          </a:cubicBezTo>
                          <a:cubicBezTo>
                            <a:pt x="70" y="106"/>
                            <a:pt x="80" y="94"/>
                            <a:pt x="94" y="86"/>
                          </a:cubicBezTo>
                          <a:cubicBezTo>
                            <a:pt x="108" y="78"/>
                            <a:pt x="132" y="75"/>
                            <a:pt x="142" y="72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chemeClr val="accent6">
                          <a:lumMod val="60000"/>
                          <a:lumOff val="40000"/>
                        </a:schemeClr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71" y="2116"/>
                      <a:ext cx="249" cy="252"/>
                    </a:xfrm>
                    <a:custGeom>
                      <a:avLst/>
                      <a:gdLst>
                        <a:gd name="T0" fmla="*/ 51 w 249"/>
                        <a:gd name="T1" fmla="*/ 94 h 252"/>
                        <a:gd name="T2" fmla="*/ 23 w 249"/>
                        <a:gd name="T3" fmla="*/ 116 h 252"/>
                        <a:gd name="T4" fmla="*/ 4 w 249"/>
                        <a:gd name="T5" fmla="*/ 178 h 252"/>
                        <a:gd name="T6" fmla="*/ 25 w 249"/>
                        <a:gd name="T7" fmla="*/ 248 h 252"/>
                        <a:gd name="T8" fmla="*/ 61 w 249"/>
                        <a:gd name="T9" fmla="*/ 200 h 252"/>
                        <a:gd name="T10" fmla="*/ 93 w 249"/>
                        <a:gd name="T11" fmla="*/ 145 h 252"/>
                        <a:gd name="T12" fmla="*/ 211 w 249"/>
                        <a:gd name="T13" fmla="*/ 72 h 252"/>
                        <a:gd name="T14" fmla="*/ 233 w 249"/>
                        <a:gd name="T15" fmla="*/ 0 h 2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49" h="252">
                          <a:moveTo>
                            <a:pt x="51" y="94"/>
                          </a:moveTo>
                          <a:cubicBezTo>
                            <a:pt x="45" y="97"/>
                            <a:pt x="31" y="102"/>
                            <a:pt x="23" y="116"/>
                          </a:cubicBezTo>
                          <a:cubicBezTo>
                            <a:pt x="15" y="130"/>
                            <a:pt x="4" y="156"/>
                            <a:pt x="4" y="178"/>
                          </a:cubicBezTo>
                          <a:cubicBezTo>
                            <a:pt x="0" y="195"/>
                            <a:pt x="16" y="244"/>
                            <a:pt x="25" y="248"/>
                          </a:cubicBezTo>
                          <a:cubicBezTo>
                            <a:pt x="34" y="252"/>
                            <a:pt x="50" y="217"/>
                            <a:pt x="61" y="200"/>
                          </a:cubicBezTo>
                          <a:cubicBezTo>
                            <a:pt x="76" y="195"/>
                            <a:pt x="67" y="165"/>
                            <a:pt x="93" y="145"/>
                          </a:cubicBezTo>
                          <a:cubicBezTo>
                            <a:pt x="114" y="107"/>
                            <a:pt x="188" y="74"/>
                            <a:pt x="211" y="72"/>
                          </a:cubicBezTo>
                          <a:cubicBezTo>
                            <a:pt x="243" y="42"/>
                            <a:pt x="249" y="34"/>
                            <a:pt x="233" y="0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chemeClr val="accent6">
                          <a:lumMod val="60000"/>
                          <a:lumOff val="40000"/>
                        </a:schemeClr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91" y="2048"/>
                      <a:ext cx="315" cy="100"/>
                    </a:xfrm>
                    <a:custGeom>
                      <a:avLst/>
                      <a:gdLst>
                        <a:gd name="T0" fmla="*/ 315 w 315"/>
                        <a:gd name="T1" fmla="*/ 22 h 100"/>
                        <a:gd name="T2" fmla="*/ 249 w 315"/>
                        <a:gd name="T3" fmla="*/ 4 h 100"/>
                        <a:gd name="T4" fmla="*/ 73 w 315"/>
                        <a:gd name="T5" fmla="*/ 10 h 100"/>
                        <a:gd name="T6" fmla="*/ 7 w 315"/>
                        <a:gd name="T7" fmla="*/ 64 h 100"/>
                        <a:gd name="T8" fmla="*/ 5 w 315"/>
                        <a:gd name="T9" fmla="*/ 96 h 100"/>
                        <a:gd name="T10" fmla="*/ 37 w 315"/>
                        <a:gd name="T11" fmla="*/ 88 h 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15" h="100">
                          <a:moveTo>
                            <a:pt x="315" y="22"/>
                          </a:moveTo>
                          <a:cubicBezTo>
                            <a:pt x="291" y="20"/>
                            <a:pt x="272" y="7"/>
                            <a:pt x="249" y="4"/>
                          </a:cubicBezTo>
                          <a:cubicBezTo>
                            <a:pt x="209" y="2"/>
                            <a:pt x="113" y="0"/>
                            <a:pt x="73" y="10"/>
                          </a:cubicBezTo>
                          <a:cubicBezTo>
                            <a:pt x="40" y="21"/>
                            <a:pt x="18" y="50"/>
                            <a:pt x="7" y="64"/>
                          </a:cubicBezTo>
                          <a:cubicBezTo>
                            <a:pt x="5" y="71"/>
                            <a:pt x="0" y="92"/>
                            <a:pt x="5" y="96"/>
                          </a:cubicBezTo>
                          <a:cubicBezTo>
                            <a:pt x="10" y="100"/>
                            <a:pt x="30" y="90"/>
                            <a:pt x="37" y="88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chemeClr val="accent6">
                          <a:lumMod val="60000"/>
                          <a:lumOff val="40000"/>
                        </a:schemeClr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4" y="2023"/>
                      <a:ext cx="70" cy="35"/>
                    </a:xfrm>
                    <a:custGeom>
                      <a:avLst/>
                      <a:gdLst>
                        <a:gd name="T0" fmla="*/ 70 w 70"/>
                        <a:gd name="T1" fmla="*/ 35 h 35"/>
                        <a:gd name="T2" fmla="*/ 58 w 70"/>
                        <a:gd name="T3" fmla="*/ 17 h 35"/>
                        <a:gd name="T4" fmla="*/ 40 w 70"/>
                        <a:gd name="T5" fmla="*/ 5 h 35"/>
                        <a:gd name="T6" fmla="*/ 28 w 70"/>
                        <a:gd name="T7" fmla="*/ 1 h 35"/>
                        <a:gd name="T8" fmla="*/ 4 w 70"/>
                        <a:gd name="T9" fmla="*/ 7 h 35"/>
                        <a:gd name="T10" fmla="*/ 0 w 70"/>
                        <a:gd name="T11" fmla="*/ 2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70" h="35">
                          <a:moveTo>
                            <a:pt x="70" y="35"/>
                          </a:moveTo>
                          <a:cubicBezTo>
                            <a:pt x="67" y="27"/>
                            <a:pt x="65" y="22"/>
                            <a:pt x="58" y="17"/>
                          </a:cubicBezTo>
                          <a:cubicBezTo>
                            <a:pt x="53" y="10"/>
                            <a:pt x="48" y="8"/>
                            <a:pt x="40" y="5"/>
                          </a:cubicBezTo>
                          <a:cubicBezTo>
                            <a:pt x="36" y="3"/>
                            <a:pt x="28" y="1"/>
                            <a:pt x="28" y="1"/>
                          </a:cubicBezTo>
                          <a:cubicBezTo>
                            <a:pt x="22" y="2"/>
                            <a:pt x="9" y="0"/>
                            <a:pt x="4" y="7"/>
                          </a:cubicBezTo>
                          <a:cubicBezTo>
                            <a:pt x="0" y="12"/>
                            <a:pt x="0" y="25"/>
                            <a:pt x="0" y="25"/>
                          </a:cubicBezTo>
                        </a:path>
                      </a:pathLst>
                    </a:custGeom>
                    <a:noFill/>
                    <a:ln w="3175">
                      <a:solidFill>
                        <a:schemeClr val="accent6">
                          <a:lumMod val="60000"/>
                          <a:lumOff val="40000"/>
                        </a:schemeClr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bg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6" name="Freeform 6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399" y="3292"/>
                    <a:ext cx="160" cy="304"/>
                  </a:xfrm>
                  <a:custGeom>
                    <a:avLst/>
                    <a:gdLst>
                      <a:gd name="T0" fmla="*/ 250 w 266"/>
                      <a:gd name="T1" fmla="*/ 0 h 447"/>
                      <a:gd name="T2" fmla="*/ 258 w 266"/>
                      <a:gd name="T3" fmla="*/ 117 h 447"/>
                      <a:gd name="T4" fmla="*/ 216 w 266"/>
                      <a:gd name="T5" fmla="*/ 243 h 447"/>
                      <a:gd name="T6" fmla="*/ 0 w 266"/>
                      <a:gd name="T7" fmla="*/ 447 h 4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66" h="447">
                        <a:moveTo>
                          <a:pt x="250" y="0"/>
                        </a:moveTo>
                        <a:cubicBezTo>
                          <a:pt x="264" y="42"/>
                          <a:pt x="266" y="75"/>
                          <a:pt x="258" y="117"/>
                        </a:cubicBezTo>
                        <a:cubicBezTo>
                          <a:pt x="251" y="154"/>
                          <a:pt x="231" y="209"/>
                          <a:pt x="216" y="243"/>
                        </a:cubicBezTo>
                        <a:cubicBezTo>
                          <a:pt x="173" y="298"/>
                          <a:pt x="36" y="413"/>
                          <a:pt x="0" y="447"/>
                        </a:cubicBezTo>
                      </a:path>
                    </a:pathLst>
                  </a:custGeom>
                  <a:noFill/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4765" y="3081"/>
                    <a:ext cx="340" cy="349"/>
                  </a:xfrm>
                  <a:custGeom>
                    <a:avLst/>
                    <a:gdLst>
                      <a:gd name="T0" fmla="*/ 45 w 340"/>
                      <a:gd name="T1" fmla="*/ 6 h 349"/>
                      <a:gd name="T2" fmla="*/ 63 w 340"/>
                      <a:gd name="T3" fmla="*/ 54 h 349"/>
                      <a:gd name="T4" fmla="*/ 31 w 340"/>
                      <a:gd name="T5" fmla="*/ 188 h 349"/>
                      <a:gd name="T6" fmla="*/ 17 w 340"/>
                      <a:gd name="T7" fmla="*/ 242 h 349"/>
                      <a:gd name="T8" fmla="*/ 11 w 340"/>
                      <a:gd name="T9" fmla="*/ 268 h 349"/>
                      <a:gd name="T10" fmla="*/ 47 w 340"/>
                      <a:gd name="T11" fmla="*/ 342 h 349"/>
                      <a:gd name="T12" fmla="*/ 137 w 340"/>
                      <a:gd name="T13" fmla="*/ 348 h 349"/>
                      <a:gd name="T14" fmla="*/ 311 w 340"/>
                      <a:gd name="T15" fmla="*/ 316 h 349"/>
                      <a:gd name="T16" fmla="*/ 329 w 340"/>
                      <a:gd name="T17" fmla="*/ 296 h 349"/>
                      <a:gd name="T18" fmla="*/ 331 w 340"/>
                      <a:gd name="T19" fmla="*/ 224 h 349"/>
                      <a:gd name="T20" fmla="*/ 319 w 340"/>
                      <a:gd name="T21" fmla="*/ 216 h 349"/>
                      <a:gd name="T22" fmla="*/ 333 w 340"/>
                      <a:gd name="T23" fmla="*/ 234 h 349"/>
                      <a:gd name="T24" fmla="*/ 335 w 340"/>
                      <a:gd name="T25" fmla="*/ 220 h 349"/>
                      <a:gd name="T26" fmla="*/ 317 w 340"/>
                      <a:gd name="T27" fmla="*/ 208 h 349"/>
                      <a:gd name="T28" fmla="*/ 301 w 340"/>
                      <a:gd name="T29" fmla="*/ 190 h 349"/>
                      <a:gd name="T30" fmla="*/ 283 w 340"/>
                      <a:gd name="T31" fmla="*/ 168 h 349"/>
                      <a:gd name="T32" fmla="*/ 267 w 340"/>
                      <a:gd name="T33" fmla="*/ 156 h 349"/>
                      <a:gd name="T34" fmla="*/ 243 w 340"/>
                      <a:gd name="T35" fmla="*/ 136 h 349"/>
                      <a:gd name="T36" fmla="*/ 237 w 340"/>
                      <a:gd name="T37" fmla="*/ 132 h 349"/>
                      <a:gd name="T38" fmla="*/ 219 w 340"/>
                      <a:gd name="T39" fmla="*/ 114 h 349"/>
                      <a:gd name="T40" fmla="*/ 187 w 340"/>
                      <a:gd name="T41" fmla="*/ 88 h 349"/>
                      <a:gd name="T42" fmla="*/ 157 w 340"/>
                      <a:gd name="T43" fmla="*/ 44 h 349"/>
                      <a:gd name="T44" fmla="*/ 139 w 340"/>
                      <a:gd name="T45" fmla="*/ 28 h 349"/>
                      <a:gd name="T46" fmla="*/ 79 w 340"/>
                      <a:gd name="T47" fmla="*/ 0 h 349"/>
                      <a:gd name="T48" fmla="*/ 49 w 340"/>
                      <a:gd name="T49" fmla="*/ 2 h 349"/>
                      <a:gd name="T50" fmla="*/ 45 w 340"/>
                      <a:gd name="T51" fmla="*/ 6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40" h="349">
                        <a:moveTo>
                          <a:pt x="45" y="6"/>
                        </a:moveTo>
                        <a:cubicBezTo>
                          <a:pt x="50" y="22"/>
                          <a:pt x="56" y="39"/>
                          <a:pt x="63" y="54"/>
                        </a:cubicBezTo>
                        <a:cubicBezTo>
                          <a:pt x="60" y="82"/>
                          <a:pt x="53" y="166"/>
                          <a:pt x="31" y="188"/>
                        </a:cubicBezTo>
                        <a:cubicBezTo>
                          <a:pt x="27" y="206"/>
                          <a:pt x="21" y="224"/>
                          <a:pt x="17" y="242"/>
                        </a:cubicBezTo>
                        <a:cubicBezTo>
                          <a:pt x="15" y="251"/>
                          <a:pt x="11" y="268"/>
                          <a:pt x="11" y="268"/>
                        </a:cubicBezTo>
                        <a:cubicBezTo>
                          <a:pt x="13" y="320"/>
                          <a:pt x="0" y="338"/>
                          <a:pt x="47" y="342"/>
                        </a:cubicBezTo>
                        <a:cubicBezTo>
                          <a:pt x="75" y="349"/>
                          <a:pt x="108" y="346"/>
                          <a:pt x="137" y="348"/>
                        </a:cubicBezTo>
                        <a:cubicBezTo>
                          <a:pt x="203" y="346"/>
                          <a:pt x="254" y="345"/>
                          <a:pt x="311" y="316"/>
                        </a:cubicBezTo>
                        <a:cubicBezTo>
                          <a:pt x="316" y="306"/>
                          <a:pt x="320" y="302"/>
                          <a:pt x="329" y="296"/>
                        </a:cubicBezTo>
                        <a:cubicBezTo>
                          <a:pt x="333" y="270"/>
                          <a:pt x="339" y="257"/>
                          <a:pt x="331" y="224"/>
                        </a:cubicBezTo>
                        <a:cubicBezTo>
                          <a:pt x="330" y="219"/>
                          <a:pt x="316" y="213"/>
                          <a:pt x="319" y="216"/>
                        </a:cubicBezTo>
                        <a:cubicBezTo>
                          <a:pt x="324" y="221"/>
                          <a:pt x="333" y="234"/>
                          <a:pt x="333" y="234"/>
                        </a:cubicBezTo>
                        <a:cubicBezTo>
                          <a:pt x="336" y="229"/>
                          <a:pt x="340" y="226"/>
                          <a:pt x="335" y="220"/>
                        </a:cubicBezTo>
                        <a:cubicBezTo>
                          <a:pt x="330" y="215"/>
                          <a:pt x="317" y="208"/>
                          <a:pt x="317" y="208"/>
                        </a:cubicBezTo>
                        <a:cubicBezTo>
                          <a:pt x="315" y="203"/>
                          <a:pt x="306" y="193"/>
                          <a:pt x="301" y="190"/>
                        </a:cubicBezTo>
                        <a:cubicBezTo>
                          <a:pt x="298" y="181"/>
                          <a:pt x="291" y="173"/>
                          <a:pt x="283" y="168"/>
                        </a:cubicBezTo>
                        <a:cubicBezTo>
                          <a:pt x="278" y="161"/>
                          <a:pt x="275" y="159"/>
                          <a:pt x="267" y="156"/>
                        </a:cubicBezTo>
                        <a:cubicBezTo>
                          <a:pt x="252" y="141"/>
                          <a:pt x="260" y="147"/>
                          <a:pt x="243" y="136"/>
                        </a:cubicBezTo>
                        <a:cubicBezTo>
                          <a:pt x="241" y="135"/>
                          <a:pt x="237" y="132"/>
                          <a:pt x="237" y="132"/>
                        </a:cubicBezTo>
                        <a:cubicBezTo>
                          <a:pt x="235" y="123"/>
                          <a:pt x="228" y="116"/>
                          <a:pt x="219" y="114"/>
                        </a:cubicBezTo>
                        <a:cubicBezTo>
                          <a:pt x="208" y="103"/>
                          <a:pt x="202" y="94"/>
                          <a:pt x="187" y="88"/>
                        </a:cubicBezTo>
                        <a:cubicBezTo>
                          <a:pt x="177" y="76"/>
                          <a:pt x="165" y="54"/>
                          <a:pt x="157" y="44"/>
                        </a:cubicBezTo>
                        <a:cubicBezTo>
                          <a:pt x="154" y="39"/>
                          <a:pt x="144" y="30"/>
                          <a:pt x="139" y="28"/>
                        </a:cubicBezTo>
                        <a:cubicBezTo>
                          <a:pt x="131" y="15"/>
                          <a:pt x="94" y="2"/>
                          <a:pt x="79" y="0"/>
                        </a:cubicBezTo>
                        <a:cubicBezTo>
                          <a:pt x="69" y="1"/>
                          <a:pt x="59" y="0"/>
                          <a:pt x="49" y="2"/>
                        </a:cubicBezTo>
                        <a:cubicBezTo>
                          <a:pt x="42" y="4"/>
                          <a:pt x="51" y="12"/>
                          <a:pt x="45" y="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" name="Oval 67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4778" y="3161"/>
                    <a:ext cx="115" cy="115"/>
                  </a:xfrm>
                  <a:prstGeom prst="ellipse">
                    <a:avLst/>
                  </a:pr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Oval 69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5036" y="3307"/>
                    <a:ext cx="116" cy="143"/>
                  </a:xfrm>
                  <a:prstGeom prst="ellipse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7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833" y="3376"/>
                    <a:ext cx="144" cy="322"/>
                  </a:xfrm>
                  <a:custGeom>
                    <a:avLst/>
                    <a:gdLst>
                      <a:gd name="T0" fmla="*/ 0 w 284"/>
                      <a:gd name="T1" fmla="*/ 0 h 511"/>
                      <a:gd name="T2" fmla="*/ 140 w 284"/>
                      <a:gd name="T3" fmla="*/ 92 h 511"/>
                      <a:gd name="T4" fmla="*/ 200 w 284"/>
                      <a:gd name="T5" fmla="*/ 200 h 511"/>
                      <a:gd name="T6" fmla="*/ 251 w 284"/>
                      <a:gd name="T7" fmla="*/ 357 h 511"/>
                      <a:gd name="T8" fmla="*/ 284 w 284"/>
                      <a:gd name="T9" fmla="*/ 511 h 5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4" h="511">
                        <a:moveTo>
                          <a:pt x="0" y="0"/>
                        </a:moveTo>
                        <a:cubicBezTo>
                          <a:pt x="17" y="16"/>
                          <a:pt x="107" y="59"/>
                          <a:pt x="140" y="92"/>
                        </a:cubicBezTo>
                        <a:cubicBezTo>
                          <a:pt x="173" y="125"/>
                          <a:pt x="182" y="156"/>
                          <a:pt x="200" y="200"/>
                        </a:cubicBezTo>
                        <a:cubicBezTo>
                          <a:pt x="214" y="228"/>
                          <a:pt x="244" y="327"/>
                          <a:pt x="251" y="357"/>
                        </a:cubicBezTo>
                        <a:cubicBezTo>
                          <a:pt x="264" y="409"/>
                          <a:pt x="284" y="457"/>
                          <a:pt x="284" y="511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7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70" y="3354"/>
                    <a:ext cx="175" cy="292"/>
                  </a:xfrm>
                  <a:custGeom>
                    <a:avLst/>
                    <a:gdLst>
                      <a:gd name="T0" fmla="*/ 0 w 339"/>
                      <a:gd name="T1" fmla="*/ 0 h 461"/>
                      <a:gd name="T2" fmla="*/ 48 w 339"/>
                      <a:gd name="T3" fmla="*/ 17 h 461"/>
                      <a:gd name="T4" fmla="*/ 178 w 339"/>
                      <a:gd name="T5" fmla="*/ 98 h 461"/>
                      <a:gd name="T6" fmla="*/ 227 w 339"/>
                      <a:gd name="T7" fmla="*/ 146 h 461"/>
                      <a:gd name="T8" fmla="*/ 303 w 339"/>
                      <a:gd name="T9" fmla="*/ 275 h 461"/>
                      <a:gd name="T10" fmla="*/ 339 w 339"/>
                      <a:gd name="T11" fmla="*/ 461 h 4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9" h="461">
                        <a:moveTo>
                          <a:pt x="0" y="0"/>
                        </a:moveTo>
                        <a:cubicBezTo>
                          <a:pt x="12" y="12"/>
                          <a:pt x="33" y="9"/>
                          <a:pt x="48" y="17"/>
                        </a:cubicBezTo>
                        <a:cubicBezTo>
                          <a:pt x="78" y="33"/>
                          <a:pt x="154" y="79"/>
                          <a:pt x="178" y="98"/>
                        </a:cubicBezTo>
                        <a:cubicBezTo>
                          <a:pt x="208" y="119"/>
                          <a:pt x="212" y="127"/>
                          <a:pt x="227" y="146"/>
                        </a:cubicBezTo>
                        <a:cubicBezTo>
                          <a:pt x="248" y="175"/>
                          <a:pt x="284" y="223"/>
                          <a:pt x="303" y="275"/>
                        </a:cubicBezTo>
                        <a:cubicBezTo>
                          <a:pt x="322" y="327"/>
                          <a:pt x="335" y="419"/>
                          <a:pt x="339" y="461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7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965" y="3388"/>
                    <a:ext cx="48" cy="348"/>
                  </a:xfrm>
                  <a:custGeom>
                    <a:avLst/>
                    <a:gdLst>
                      <a:gd name="T0" fmla="*/ 0 w 91"/>
                      <a:gd name="T1" fmla="*/ 0 h 544"/>
                      <a:gd name="T2" fmla="*/ 73 w 91"/>
                      <a:gd name="T3" fmla="*/ 187 h 544"/>
                      <a:gd name="T4" fmla="*/ 73 w 91"/>
                      <a:gd name="T5" fmla="*/ 487 h 544"/>
                      <a:gd name="T6" fmla="*/ 57 w 91"/>
                      <a:gd name="T7" fmla="*/ 544 h 5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1" h="544">
                        <a:moveTo>
                          <a:pt x="0" y="0"/>
                        </a:moveTo>
                        <a:cubicBezTo>
                          <a:pt x="46" y="46"/>
                          <a:pt x="53" y="126"/>
                          <a:pt x="73" y="187"/>
                        </a:cubicBezTo>
                        <a:cubicBezTo>
                          <a:pt x="91" y="316"/>
                          <a:pt x="87" y="260"/>
                          <a:pt x="73" y="487"/>
                        </a:cubicBezTo>
                        <a:cubicBezTo>
                          <a:pt x="72" y="507"/>
                          <a:pt x="57" y="544"/>
                          <a:pt x="57" y="544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4646" y="2800"/>
                    <a:ext cx="186" cy="209"/>
                  </a:xfrm>
                  <a:custGeom>
                    <a:avLst/>
                    <a:gdLst>
                      <a:gd name="T0" fmla="*/ 73 w 186"/>
                      <a:gd name="T1" fmla="*/ 163 h 209"/>
                      <a:gd name="T2" fmla="*/ 64 w 186"/>
                      <a:gd name="T3" fmla="*/ 130 h 209"/>
                      <a:gd name="T4" fmla="*/ 49 w 186"/>
                      <a:gd name="T5" fmla="*/ 104 h 209"/>
                      <a:gd name="T6" fmla="*/ 31 w 186"/>
                      <a:gd name="T7" fmla="*/ 85 h 209"/>
                      <a:gd name="T8" fmla="*/ 12 w 186"/>
                      <a:gd name="T9" fmla="*/ 70 h 209"/>
                      <a:gd name="T10" fmla="*/ 0 w 186"/>
                      <a:gd name="T11" fmla="*/ 59 h 209"/>
                      <a:gd name="T12" fmla="*/ 28 w 186"/>
                      <a:gd name="T13" fmla="*/ 16 h 209"/>
                      <a:gd name="T14" fmla="*/ 60 w 186"/>
                      <a:gd name="T15" fmla="*/ 5 h 209"/>
                      <a:gd name="T16" fmla="*/ 102 w 186"/>
                      <a:gd name="T17" fmla="*/ 14 h 209"/>
                      <a:gd name="T18" fmla="*/ 133 w 186"/>
                      <a:gd name="T19" fmla="*/ 31 h 209"/>
                      <a:gd name="T20" fmla="*/ 150 w 186"/>
                      <a:gd name="T21" fmla="*/ 52 h 209"/>
                      <a:gd name="T22" fmla="*/ 165 w 186"/>
                      <a:gd name="T23" fmla="*/ 80 h 209"/>
                      <a:gd name="T24" fmla="*/ 180 w 186"/>
                      <a:gd name="T25" fmla="*/ 113 h 209"/>
                      <a:gd name="T26" fmla="*/ 180 w 186"/>
                      <a:gd name="T27" fmla="*/ 127 h 209"/>
                      <a:gd name="T28" fmla="*/ 181 w 186"/>
                      <a:gd name="T29" fmla="*/ 209 h 209"/>
                      <a:gd name="T30" fmla="*/ 160 w 186"/>
                      <a:gd name="T31" fmla="*/ 199 h 209"/>
                      <a:gd name="T32" fmla="*/ 139 w 186"/>
                      <a:gd name="T33" fmla="*/ 190 h 209"/>
                      <a:gd name="T34" fmla="*/ 121 w 186"/>
                      <a:gd name="T35" fmla="*/ 181 h 209"/>
                      <a:gd name="T36" fmla="*/ 97 w 186"/>
                      <a:gd name="T37" fmla="*/ 175 h 209"/>
                      <a:gd name="T38" fmla="*/ 79 w 186"/>
                      <a:gd name="T39" fmla="*/ 172 h 209"/>
                      <a:gd name="T40" fmla="*/ 73 w 186"/>
                      <a:gd name="T41" fmla="*/ 163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6" h="209">
                        <a:moveTo>
                          <a:pt x="73" y="163"/>
                        </a:moveTo>
                        <a:cubicBezTo>
                          <a:pt x="72" y="142"/>
                          <a:pt x="75" y="144"/>
                          <a:pt x="64" y="130"/>
                        </a:cubicBezTo>
                        <a:cubicBezTo>
                          <a:pt x="62" y="120"/>
                          <a:pt x="58" y="110"/>
                          <a:pt x="49" y="104"/>
                        </a:cubicBezTo>
                        <a:cubicBezTo>
                          <a:pt x="44" y="98"/>
                          <a:pt x="38" y="89"/>
                          <a:pt x="31" y="85"/>
                        </a:cubicBezTo>
                        <a:cubicBezTo>
                          <a:pt x="30" y="78"/>
                          <a:pt x="18" y="75"/>
                          <a:pt x="12" y="70"/>
                        </a:cubicBezTo>
                        <a:cubicBezTo>
                          <a:pt x="9" y="64"/>
                          <a:pt x="5" y="63"/>
                          <a:pt x="0" y="59"/>
                        </a:cubicBezTo>
                        <a:cubicBezTo>
                          <a:pt x="2" y="43"/>
                          <a:pt x="14" y="24"/>
                          <a:pt x="28" y="16"/>
                        </a:cubicBezTo>
                        <a:cubicBezTo>
                          <a:pt x="33" y="8"/>
                          <a:pt x="51" y="6"/>
                          <a:pt x="60" y="5"/>
                        </a:cubicBezTo>
                        <a:cubicBezTo>
                          <a:pt x="70" y="0"/>
                          <a:pt x="91" y="12"/>
                          <a:pt x="102" y="14"/>
                        </a:cubicBezTo>
                        <a:cubicBezTo>
                          <a:pt x="114" y="18"/>
                          <a:pt x="124" y="25"/>
                          <a:pt x="133" y="31"/>
                        </a:cubicBezTo>
                        <a:cubicBezTo>
                          <a:pt x="140" y="38"/>
                          <a:pt x="141" y="47"/>
                          <a:pt x="150" y="52"/>
                        </a:cubicBezTo>
                        <a:cubicBezTo>
                          <a:pt x="151" y="57"/>
                          <a:pt x="161" y="75"/>
                          <a:pt x="165" y="80"/>
                        </a:cubicBezTo>
                        <a:cubicBezTo>
                          <a:pt x="167" y="91"/>
                          <a:pt x="175" y="103"/>
                          <a:pt x="180" y="113"/>
                        </a:cubicBezTo>
                        <a:cubicBezTo>
                          <a:pt x="181" y="119"/>
                          <a:pt x="177" y="122"/>
                          <a:pt x="180" y="127"/>
                        </a:cubicBezTo>
                        <a:cubicBezTo>
                          <a:pt x="186" y="161"/>
                          <a:pt x="183" y="137"/>
                          <a:pt x="181" y="209"/>
                        </a:cubicBezTo>
                        <a:cubicBezTo>
                          <a:pt x="170" y="208"/>
                          <a:pt x="170" y="201"/>
                          <a:pt x="160" y="199"/>
                        </a:cubicBezTo>
                        <a:cubicBezTo>
                          <a:pt x="153" y="195"/>
                          <a:pt x="147" y="191"/>
                          <a:pt x="139" y="190"/>
                        </a:cubicBezTo>
                        <a:cubicBezTo>
                          <a:pt x="132" y="186"/>
                          <a:pt x="130" y="183"/>
                          <a:pt x="121" y="181"/>
                        </a:cubicBezTo>
                        <a:cubicBezTo>
                          <a:pt x="113" y="175"/>
                          <a:pt x="107" y="176"/>
                          <a:pt x="97" y="175"/>
                        </a:cubicBezTo>
                        <a:cubicBezTo>
                          <a:pt x="91" y="173"/>
                          <a:pt x="83" y="174"/>
                          <a:pt x="79" y="172"/>
                        </a:cubicBezTo>
                        <a:cubicBezTo>
                          <a:pt x="75" y="170"/>
                          <a:pt x="74" y="165"/>
                          <a:pt x="73" y="16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" name="Freeform 7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642" y="2798"/>
                    <a:ext cx="191" cy="211"/>
                  </a:xfrm>
                  <a:custGeom>
                    <a:avLst/>
                    <a:gdLst>
                      <a:gd name="T0" fmla="*/ 4 w 319"/>
                      <a:gd name="T1" fmla="*/ 315 h 315"/>
                      <a:gd name="T2" fmla="*/ 8 w 319"/>
                      <a:gd name="T3" fmla="*/ 186 h 315"/>
                      <a:gd name="T4" fmla="*/ 76 w 319"/>
                      <a:gd name="T5" fmla="*/ 57 h 315"/>
                      <a:gd name="T6" fmla="*/ 169 w 319"/>
                      <a:gd name="T7" fmla="*/ 12 h 315"/>
                      <a:gd name="T8" fmla="*/ 256 w 319"/>
                      <a:gd name="T9" fmla="*/ 18 h 315"/>
                      <a:gd name="T10" fmla="*/ 298 w 319"/>
                      <a:gd name="T11" fmla="*/ 51 h 315"/>
                      <a:gd name="T12" fmla="*/ 319 w 319"/>
                      <a:gd name="T13" fmla="*/ 9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19" h="315">
                        <a:moveTo>
                          <a:pt x="4" y="315"/>
                        </a:moveTo>
                        <a:cubicBezTo>
                          <a:pt x="8" y="294"/>
                          <a:pt x="0" y="229"/>
                          <a:pt x="8" y="186"/>
                        </a:cubicBezTo>
                        <a:cubicBezTo>
                          <a:pt x="20" y="143"/>
                          <a:pt x="49" y="86"/>
                          <a:pt x="76" y="57"/>
                        </a:cubicBezTo>
                        <a:cubicBezTo>
                          <a:pt x="115" y="37"/>
                          <a:pt x="121" y="23"/>
                          <a:pt x="169" y="12"/>
                        </a:cubicBezTo>
                        <a:cubicBezTo>
                          <a:pt x="201" y="0"/>
                          <a:pt x="234" y="14"/>
                          <a:pt x="256" y="18"/>
                        </a:cubicBezTo>
                        <a:cubicBezTo>
                          <a:pt x="277" y="24"/>
                          <a:pt x="288" y="39"/>
                          <a:pt x="298" y="51"/>
                        </a:cubicBezTo>
                        <a:cubicBezTo>
                          <a:pt x="308" y="63"/>
                          <a:pt x="315" y="82"/>
                          <a:pt x="319" y="90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7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718" y="2969"/>
                    <a:ext cx="386" cy="338"/>
                  </a:xfrm>
                  <a:custGeom>
                    <a:avLst/>
                    <a:gdLst>
                      <a:gd name="T0" fmla="*/ 0 w 649"/>
                      <a:gd name="T1" fmla="*/ 500 h 500"/>
                      <a:gd name="T2" fmla="*/ 236 w 649"/>
                      <a:gd name="T3" fmla="*/ 244 h 500"/>
                      <a:gd name="T4" fmla="*/ 407 w 649"/>
                      <a:gd name="T5" fmla="*/ 93 h 500"/>
                      <a:gd name="T6" fmla="*/ 550 w 649"/>
                      <a:gd name="T7" fmla="*/ 27 h 500"/>
                      <a:gd name="T8" fmla="*/ 649 w 649"/>
                      <a:gd name="T9" fmla="*/ 0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9" h="500">
                        <a:moveTo>
                          <a:pt x="0" y="500"/>
                        </a:moveTo>
                        <a:cubicBezTo>
                          <a:pt x="75" y="408"/>
                          <a:pt x="168" y="312"/>
                          <a:pt x="236" y="244"/>
                        </a:cubicBezTo>
                        <a:cubicBezTo>
                          <a:pt x="303" y="176"/>
                          <a:pt x="355" y="129"/>
                          <a:pt x="407" y="93"/>
                        </a:cubicBezTo>
                        <a:cubicBezTo>
                          <a:pt x="459" y="57"/>
                          <a:pt x="510" y="42"/>
                          <a:pt x="550" y="27"/>
                        </a:cubicBezTo>
                        <a:cubicBezTo>
                          <a:pt x="590" y="12"/>
                          <a:pt x="629" y="6"/>
                          <a:pt x="649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7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4471" y="2842"/>
                    <a:ext cx="255" cy="251"/>
                  </a:xfrm>
                  <a:custGeom>
                    <a:avLst/>
                    <a:gdLst>
                      <a:gd name="T0" fmla="*/ 0 w 431"/>
                      <a:gd name="T1" fmla="*/ 274 h 370"/>
                      <a:gd name="T2" fmla="*/ 32 w 431"/>
                      <a:gd name="T3" fmla="*/ 116 h 370"/>
                      <a:gd name="T4" fmla="*/ 98 w 431"/>
                      <a:gd name="T5" fmla="*/ 46 h 370"/>
                      <a:gd name="T6" fmla="*/ 167 w 431"/>
                      <a:gd name="T7" fmla="*/ 20 h 370"/>
                      <a:gd name="T8" fmla="*/ 291 w 431"/>
                      <a:gd name="T9" fmla="*/ 14 h 370"/>
                      <a:gd name="T10" fmla="*/ 401 w 431"/>
                      <a:gd name="T11" fmla="*/ 91 h 370"/>
                      <a:gd name="T12" fmla="*/ 431 w 431"/>
                      <a:gd name="T13" fmla="*/ 184 h 370"/>
                      <a:gd name="T14" fmla="*/ 413 w 431"/>
                      <a:gd name="T15" fmla="*/ 274 h 370"/>
                      <a:gd name="T16" fmla="*/ 214 w 431"/>
                      <a:gd name="T17" fmla="*/ 370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1" h="370">
                        <a:moveTo>
                          <a:pt x="0" y="274"/>
                        </a:moveTo>
                        <a:cubicBezTo>
                          <a:pt x="0" y="252"/>
                          <a:pt x="16" y="153"/>
                          <a:pt x="32" y="116"/>
                        </a:cubicBezTo>
                        <a:cubicBezTo>
                          <a:pt x="49" y="83"/>
                          <a:pt x="75" y="62"/>
                          <a:pt x="98" y="46"/>
                        </a:cubicBezTo>
                        <a:cubicBezTo>
                          <a:pt x="120" y="30"/>
                          <a:pt x="135" y="25"/>
                          <a:pt x="167" y="20"/>
                        </a:cubicBezTo>
                        <a:cubicBezTo>
                          <a:pt x="205" y="5"/>
                          <a:pt x="252" y="0"/>
                          <a:pt x="291" y="14"/>
                        </a:cubicBezTo>
                        <a:cubicBezTo>
                          <a:pt x="330" y="26"/>
                          <a:pt x="378" y="63"/>
                          <a:pt x="401" y="91"/>
                        </a:cubicBezTo>
                        <a:cubicBezTo>
                          <a:pt x="408" y="117"/>
                          <a:pt x="422" y="158"/>
                          <a:pt x="431" y="184"/>
                        </a:cubicBezTo>
                        <a:cubicBezTo>
                          <a:pt x="428" y="215"/>
                          <a:pt x="429" y="249"/>
                          <a:pt x="413" y="274"/>
                        </a:cubicBezTo>
                        <a:cubicBezTo>
                          <a:pt x="362" y="360"/>
                          <a:pt x="284" y="370"/>
                          <a:pt x="214" y="370"/>
                        </a:cubicBezTo>
                      </a:path>
                    </a:pathLst>
                  </a:custGeom>
                  <a:noFill/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7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289" y="2733"/>
                    <a:ext cx="1194" cy="183"/>
                  </a:xfrm>
                  <a:custGeom>
                    <a:avLst/>
                    <a:gdLst>
                      <a:gd name="T0" fmla="*/ 0 w 2007"/>
                      <a:gd name="T1" fmla="*/ 265 h 271"/>
                      <a:gd name="T2" fmla="*/ 150 w 2007"/>
                      <a:gd name="T3" fmla="*/ 199 h 271"/>
                      <a:gd name="T4" fmla="*/ 351 w 2007"/>
                      <a:gd name="T5" fmla="*/ 106 h 271"/>
                      <a:gd name="T6" fmla="*/ 579 w 2007"/>
                      <a:gd name="T7" fmla="*/ 76 h 271"/>
                      <a:gd name="T8" fmla="*/ 1019 w 2007"/>
                      <a:gd name="T9" fmla="*/ 2 h 271"/>
                      <a:gd name="T10" fmla="*/ 1649 w 2007"/>
                      <a:gd name="T11" fmla="*/ 87 h 271"/>
                      <a:gd name="T12" fmla="*/ 2007 w 2007"/>
                      <a:gd name="T13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07" h="271">
                        <a:moveTo>
                          <a:pt x="0" y="265"/>
                        </a:moveTo>
                        <a:cubicBezTo>
                          <a:pt x="25" y="254"/>
                          <a:pt x="92" y="225"/>
                          <a:pt x="150" y="199"/>
                        </a:cubicBezTo>
                        <a:cubicBezTo>
                          <a:pt x="208" y="173"/>
                          <a:pt x="279" y="127"/>
                          <a:pt x="351" y="106"/>
                        </a:cubicBezTo>
                        <a:cubicBezTo>
                          <a:pt x="423" y="85"/>
                          <a:pt x="468" y="93"/>
                          <a:pt x="579" y="76"/>
                        </a:cubicBezTo>
                        <a:cubicBezTo>
                          <a:pt x="690" y="59"/>
                          <a:pt x="841" y="0"/>
                          <a:pt x="1019" y="2"/>
                        </a:cubicBezTo>
                        <a:cubicBezTo>
                          <a:pt x="1197" y="4"/>
                          <a:pt x="1484" y="42"/>
                          <a:pt x="1649" y="87"/>
                        </a:cubicBezTo>
                        <a:cubicBezTo>
                          <a:pt x="1814" y="132"/>
                          <a:pt x="1933" y="233"/>
                          <a:pt x="2007" y="27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accent6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" name="Lightning Bolt 24"/>
              <p:cNvSpPr>
                <a:spLocks noChangeAspect="1"/>
              </p:cNvSpPr>
              <p:nvPr/>
            </p:nvSpPr>
            <p:spPr>
              <a:xfrm rot="20379430" flipH="1">
                <a:off x="6773894" y="3054692"/>
                <a:ext cx="310930" cy="90070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5006385" y="1516465"/>
              <a:ext cx="18395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Validate pathway</a:t>
              </a:r>
              <a:endParaRPr lang="en-US" sz="3600" b="1" dirty="0">
                <a:solidFill>
                  <a:srgbClr val="00B050"/>
                </a:solidFill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2564643" y="1428137"/>
            <a:ext cx="5935723" cy="4081102"/>
            <a:chOff x="2564643" y="1428137"/>
            <a:chExt cx="5935723" cy="4081102"/>
          </a:xfrm>
        </p:grpSpPr>
        <p:sp>
          <p:nvSpPr>
            <p:cNvPr id="140" name="Arc 139"/>
            <p:cNvSpPr/>
            <p:nvPr/>
          </p:nvSpPr>
          <p:spPr>
            <a:xfrm rot="6427521">
              <a:off x="2680672" y="1312108"/>
              <a:ext cx="4081102" cy="4313159"/>
            </a:xfrm>
            <a:prstGeom prst="arc">
              <a:avLst>
                <a:gd name="adj1" fmla="val 12859158"/>
                <a:gd name="adj2" fmla="val 15939935"/>
              </a:avLst>
            </a:prstGeom>
            <a:noFill/>
            <a:ln w="57150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7200330" y="4271792"/>
              <a:ext cx="74732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>
                      <a:lumMod val="50000"/>
                    </a:schemeClr>
                  </a:solidFill>
                </a:rPr>
                <a:t>SPR</a:t>
              </a:r>
              <a:endParaRPr lang="en-US" sz="3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pic>
          <p:nvPicPr>
            <p:cNvPr id="142" name="Picture 141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5398" b="89773" l="9825" r="89956">
                          <a14:foregroundMark x1="47598" y1="11932" x2="47598" y2="11932"/>
                          <a14:foregroundMark x1="49563" y1="5398" x2="49563" y2="539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679" t="3936" r="21740" b="9248"/>
            <a:stretch/>
          </p:blipFill>
          <p:spPr>
            <a:xfrm rot="13699082" flipH="1">
              <a:off x="5535433" y="3680802"/>
              <a:ext cx="1475907" cy="1670206"/>
            </a:xfrm>
            <a:prstGeom prst="rect">
              <a:avLst/>
            </a:prstGeo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3" name="Rectangle 142"/>
            <p:cNvSpPr/>
            <p:nvPr/>
          </p:nvSpPr>
          <p:spPr>
            <a:xfrm>
              <a:off x="6647615" y="4846689"/>
              <a:ext cx="185275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Novel drug target</a:t>
              </a: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5019763" y="4377195"/>
            <a:ext cx="1873583" cy="2374330"/>
            <a:chOff x="5019763" y="4377195"/>
            <a:chExt cx="1873583" cy="2374330"/>
          </a:xfrm>
        </p:grpSpPr>
        <p:pic>
          <p:nvPicPr>
            <p:cNvPr id="145" name="Picture 144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701" t="18777" r="18243" b="13316"/>
            <a:stretch/>
          </p:blipFill>
          <p:spPr>
            <a:xfrm rot="13880459">
              <a:off x="4943536" y="5165615"/>
              <a:ext cx="1169600" cy="1017146"/>
            </a:xfrm>
            <a:prstGeom prst="rect">
              <a:avLst/>
            </a:prstGeo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6" name="TextBox 145"/>
            <p:cNvSpPr txBox="1"/>
            <p:nvPr/>
          </p:nvSpPr>
          <p:spPr>
            <a:xfrm>
              <a:off x="5546632" y="5817569"/>
              <a:ext cx="101822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rgbClr val="00B050"/>
                  </a:solidFill>
                </a:rPr>
                <a:t>SPRi3</a:t>
              </a:r>
              <a:endParaRPr lang="en-US" b="1" dirty="0">
                <a:solidFill>
                  <a:srgbClr val="00B050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218144" y="6382193"/>
              <a:ext cx="167520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Tool-compound</a:t>
              </a:r>
            </a:p>
          </p:txBody>
        </p:sp>
        <p:grpSp>
          <p:nvGrpSpPr>
            <p:cNvPr id="148" name="Group 147"/>
            <p:cNvGrpSpPr/>
            <p:nvPr/>
          </p:nvGrpSpPr>
          <p:grpSpPr>
            <a:xfrm rot="9476154">
              <a:off x="5406379" y="4377195"/>
              <a:ext cx="943765" cy="1337484"/>
              <a:chOff x="7855002" y="2490912"/>
              <a:chExt cx="943765" cy="1337484"/>
            </a:xfrm>
          </p:grpSpPr>
          <p:cxnSp>
            <p:nvCxnSpPr>
              <p:cNvPr id="149" name="Straight Connector 148"/>
              <p:cNvCxnSpPr/>
              <p:nvPr/>
            </p:nvCxnSpPr>
            <p:spPr>
              <a:xfrm rot="12123846" flipH="1">
                <a:off x="7855002" y="2490912"/>
                <a:ext cx="353648" cy="982441"/>
              </a:xfrm>
              <a:prstGeom prst="line">
                <a:avLst/>
              </a:prstGeom>
              <a:ln w="28575">
                <a:solidFill>
                  <a:srgbClr val="00B05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 rot="12123846" flipH="1">
                <a:off x="7874282" y="3206470"/>
                <a:ext cx="924485" cy="621926"/>
              </a:xfrm>
              <a:prstGeom prst="line">
                <a:avLst/>
              </a:prstGeom>
              <a:ln w="28575">
                <a:solidFill>
                  <a:srgbClr val="00B05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1" name="Group 150"/>
          <p:cNvGrpSpPr/>
          <p:nvPr/>
        </p:nvGrpSpPr>
        <p:grpSpPr>
          <a:xfrm>
            <a:off x="1107170" y="1678858"/>
            <a:ext cx="5814877" cy="4444588"/>
            <a:chOff x="1107170" y="1678858"/>
            <a:chExt cx="5814877" cy="4444588"/>
          </a:xfrm>
        </p:grpSpPr>
        <p:sp>
          <p:nvSpPr>
            <p:cNvPr id="152" name="Rectangle 151"/>
            <p:cNvSpPr/>
            <p:nvPr/>
          </p:nvSpPr>
          <p:spPr>
            <a:xfrm>
              <a:off x="1107170" y="4856672"/>
              <a:ext cx="1495025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B050"/>
                  </a:solidFill>
                </a:rPr>
                <a:t>PAIN</a:t>
              </a:r>
              <a:r>
                <a:rPr lang="en-US" sz="3200" b="1" dirty="0">
                  <a:solidFill>
                    <a:srgbClr val="00B050"/>
                  </a:solidFill>
                </a:rPr>
                <a:t>↘</a:t>
              </a:r>
              <a:endParaRPr lang="en-US" sz="3600" b="1" dirty="0">
                <a:solidFill>
                  <a:srgbClr val="00B050"/>
                </a:solidFill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499124" y="5754114"/>
              <a:ext cx="25550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Possible new treatment?</a:t>
              </a:r>
              <a:endParaRPr lang="en-US" sz="3600" b="1" dirty="0">
                <a:solidFill>
                  <a:srgbClr val="00B050"/>
                </a:solidFill>
              </a:endParaRPr>
            </a:p>
          </p:txBody>
        </p:sp>
        <p:sp>
          <p:nvSpPr>
            <p:cNvPr id="154" name="Arc 153"/>
            <p:cNvSpPr/>
            <p:nvPr/>
          </p:nvSpPr>
          <p:spPr>
            <a:xfrm rot="6427521">
              <a:off x="2724917" y="1562829"/>
              <a:ext cx="4081102" cy="4313159"/>
            </a:xfrm>
            <a:prstGeom prst="arc">
              <a:avLst>
                <a:gd name="adj1" fmla="val 20928802"/>
                <a:gd name="adj2" fmla="val 2885797"/>
              </a:avLst>
            </a:prstGeom>
            <a:noFill/>
            <a:ln w="57150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155" name="Rectangle 154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Rectangle 155"/>
          <p:cNvSpPr/>
          <p:nvPr/>
        </p:nvSpPr>
        <p:spPr>
          <a:xfrm>
            <a:off x="2972043" y="52406"/>
            <a:ext cx="319991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/>
              <a:t>SPR as a new target for neuropathic pain</a:t>
            </a:r>
          </a:p>
        </p:txBody>
      </p:sp>
    </p:spTree>
    <p:extLst>
      <p:ext uri="{BB962C8B-B14F-4D97-AF65-F5344CB8AC3E}">
        <p14:creationId xmlns:p14="http://schemas.microsoft.com/office/powerpoint/2010/main" val="402552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Rectangle 245"/>
          <p:cNvSpPr/>
          <p:nvPr/>
        </p:nvSpPr>
        <p:spPr>
          <a:xfrm>
            <a:off x="2808472" y="733794"/>
            <a:ext cx="352705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rgbClr val="00B050"/>
                </a:solidFill>
              </a:rPr>
              <a:t>Current Medicine</a:t>
            </a:r>
            <a:endParaRPr lang="en-US" sz="1100" dirty="0">
              <a:solidFill>
                <a:srgbClr val="00B050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520751" y="57150"/>
            <a:ext cx="21024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Current treatment of pain</a:t>
            </a:r>
          </a:p>
        </p:txBody>
      </p:sp>
      <p:grpSp>
        <p:nvGrpSpPr>
          <p:cNvPr id="224" name="Group 223"/>
          <p:cNvGrpSpPr/>
          <p:nvPr/>
        </p:nvGrpSpPr>
        <p:grpSpPr>
          <a:xfrm>
            <a:off x="1024208" y="2381573"/>
            <a:ext cx="4377575" cy="2969796"/>
            <a:chOff x="1024208" y="2381573"/>
            <a:chExt cx="4377575" cy="2969796"/>
          </a:xfrm>
        </p:grpSpPr>
        <p:grpSp>
          <p:nvGrpSpPr>
            <p:cNvPr id="3" name="Group 2"/>
            <p:cNvGrpSpPr/>
            <p:nvPr/>
          </p:nvGrpSpPr>
          <p:grpSpPr>
            <a:xfrm>
              <a:off x="3729445" y="2381573"/>
              <a:ext cx="1672338" cy="2964306"/>
              <a:chOff x="3167470" y="2495873"/>
              <a:chExt cx="1672338" cy="2964306"/>
            </a:xfrm>
          </p:grpSpPr>
          <p:grpSp>
            <p:nvGrpSpPr>
              <p:cNvPr id="17" name="Group 16"/>
              <p:cNvGrpSpPr>
                <a:grpSpLocks noChangeAspect="1"/>
              </p:cNvGrpSpPr>
              <p:nvPr/>
            </p:nvGrpSpPr>
            <p:grpSpPr>
              <a:xfrm>
                <a:off x="3766382" y="3059879"/>
                <a:ext cx="1073426" cy="2400300"/>
                <a:chOff x="286832" y="1226222"/>
                <a:chExt cx="668382" cy="1494577"/>
              </a:xfrm>
            </p:grpSpPr>
            <p:sp>
              <p:nvSpPr>
                <p:cNvPr id="66" name="Freeform 212"/>
                <p:cNvSpPr>
                  <a:spLocks/>
                </p:cNvSpPr>
                <p:nvPr/>
              </p:nvSpPr>
              <p:spPr bwMode="auto">
                <a:xfrm>
                  <a:off x="286832" y="1239979"/>
                  <a:ext cx="636905" cy="1480820"/>
                </a:xfrm>
                <a:custGeom>
                  <a:avLst/>
                  <a:gdLst>
                    <a:gd name="connsiteX0" fmla="*/ 93 w 862"/>
                    <a:gd name="connsiteY0" fmla="*/ 1135 h 2221"/>
                    <a:gd name="connsiteX1" fmla="*/ 45 w 862"/>
                    <a:gd name="connsiteY1" fmla="*/ 979 h 2221"/>
                    <a:gd name="connsiteX2" fmla="*/ 129 w 862"/>
                    <a:gd name="connsiteY2" fmla="*/ 853 h 2221"/>
                    <a:gd name="connsiteX3" fmla="*/ 147 w 862"/>
                    <a:gd name="connsiteY3" fmla="*/ 778 h 2221"/>
                    <a:gd name="connsiteX4" fmla="*/ 174 w 862"/>
                    <a:gd name="connsiteY4" fmla="*/ 493 h 2221"/>
                    <a:gd name="connsiteX5" fmla="*/ 339 w 862"/>
                    <a:gd name="connsiteY5" fmla="*/ 361 h 2221"/>
                    <a:gd name="connsiteX6" fmla="*/ 336 w 862"/>
                    <a:gd name="connsiteY6" fmla="*/ 268 h 2221"/>
                    <a:gd name="connsiteX7" fmla="*/ 316 w 862"/>
                    <a:gd name="connsiteY7" fmla="*/ 156 h 2221"/>
                    <a:gd name="connsiteX8" fmla="*/ 332 w 862"/>
                    <a:gd name="connsiteY8" fmla="*/ 32 h 2221"/>
                    <a:gd name="connsiteX9" fmla="*/ 492 w 862"/>
                    <a:gd name="connsiteY9" fmla="*/ 36 h 2221"/>
                    <a:gd name="connsiteX10" fmla="*/ 504 w 862"/>
                    <a:gd name="connsiteY10" fmla="*/ 156 h 2221"/>
                    <a:gd name="connsiteX11" fmla="*/ 484 w 862"/>
                    <a:gd name="connsiteY11" fmla="*/ 264 h 2221"/>
                    <a:gd name="connsiteX12" fmla="*/ 495 w 862"/>
                    <a:gd name="connsiteY12" fmla="*/ 367 h 2221"/>
                    <a:gd name="connsiteX13" fmla="*/ 657 w 862"/>
                    <a:gd name="connsiteY13" fmla="*/ 466 h 2221"/>
                    <a:gd name="connsiteX14" fmla="*/ 696 w 862"/>
                    <a:gd name="connsiteY14" fmla="*/ 565 h 2221"/>
                    <a:gd name="connsiteX15" fmla="*/ 705 w 862"/>
                    <a:gd name="connsiteY15" fmla="*/ 790 h 2221"/>
                    <a:gd name="connsiteX16" fmla="*/ 783 w 862"/>
                    <a:gd name="connsiteY16" fmla="*/ 1117 h 2221"/>
                    <a:gd name="connsiteX17" fmla="*/ 819 w 862"/>
                    <a:gd name="connsiteY17" fmla="*/ 1216 h 2221"/>
                    <a:gd name="connsiteX18" fmla="*/ 854 w 862"/>
                    <a:gd name="connsiteY18" fmla="*/ 1340 h 2221"/>
                    <a:gd name="connsiteX19" fmla="*/ 771 w 862"/>
                    <a:gd name="connsiteY19" fmla="*/ 1345 h 2221"/>
                    <a:gd name="connsiteX20" fmla="*/ 741 w 862"/>
                    <a:gd name="connsiteY20" fmla="*/ 1291 h 2221"/>
                    <a:gd name="connsiteX21" fmla="*/ 714 w 862"/>
                    <a:gd name="connsiteY21" fmla="*/ 1246 h 2221"/>
                    <a:gd name="connsiteX22" fmla="*/ 711 w 862"/>
                    <a:gd name="connsiteY22" fmla="*/ 1129 h 2221"/>
                    <a:gd name="connsiteX23" fmla="*/ 639 w 862"/>
                    <a:gd name="connsiteY23" fmla="*/ 982 h 2221"/>
                    <a:gd name="connsiteX24" fmla="*/ 606 w 862"/>
                    <a:gd name="connsiteY24" fmla="*/ 856 h 2221"/>
                    <a:gd name="connsiteX25" fmla="*/ 606 w 862"/>
                    <a:gd name="connsiteY25" fmla="*/ 1372 h 2221"/>
                    <a:gd name="connsiteX26" fmla="*/ 555 w 862"/>
                    <a:gd name="connsiteY26" fmla="*/ 1675 h 2221"/>
                    <a:gd name="connsiteX27" fmla="*/ 495 w 862"/>
                    <a:gd name="connsiteY27" fmla="*/ 1978 h 2221"/>
                    <a:gd name="connsiteX28" fmla="*/ 510 w 862"/>
                    <a:gd name="connsiteY28" fmla="*/ 2185 h 2221"/>
                    <a:gd name="connsiteX29" fmla="*/ 303 w 862"/>
                    <a:gd name="connsiteY29" fmla="*/ 2188 h 2221"/>
                    <a:gd name="connsiteX30" fmla="*/ 348 w 862"/>
                    <a:gd name="connsiteY30" fmla="*/ 1987 h 2221"/>
                    <a:gd name="connsiteX31" fmla="*/ 279 w 862"/>
                    <a:gd name="connsiteY31" fmla="*/ 1675 h 2221"/>
                    <a:gd name="connsiteX32" fmla="*/ 231 w 862"/>
                    <a:gd name="connsiteY32" fmla="*/ 1345 h 2221"/>
                    <a:gd name="connsiteX33" fmla="*/ 249 w 862"/>
                    <a:gd name="connsiteY33" fmla="*/ 847 h 2221"/>
                    <a:gd name="connsiteX34" fmla="*/ 204 w 862"/>
                    <a:gd name="connsiteY34" fmla="*/ 1039 h 2221"/>
                    <a:gd name="connsiteX35" fmla="*/ 156 w 862"/>
                    <a:gd name="connsiteY35" fmla="*/ 1168 h 2221"/>
                    <a:gd name="connsiteX36" fmla="*/ 153 w 862"/>
                    <a:gd name="connsiteY36" fmla="*/ 1177 h 2221"/>
                    <a:gd name="connsiteX37" fmla="*/ 102 w 862"/>
                    <a:gd name="connsiteY37" fmla="*/ 1309 h 2221"/>
                    <a:gd name="connsiteX38" fmla="*/ 27 w 862"/>
                    <a:gd name="connsiteY38" fmla="*/ 1345 h 2221"/>
                    <a:gd name="connsiteX39" fmla="*/ 12 w 862"/>
                    <a:gd name="connsiteY39" fmla="*/ 1274 h 2221"/>
                    <a:gd name="connsiteX40" fmla="*/ 93 w 862"/>
                    <a:gd name="connsiteY40" fmla="*/ 1135 h 2221"/>
                    <a:gd name="connsiteX0" fmla="*/ 93 w 862"/>
                    <a:gd name="connsiteY0" fmla="*/ 1135 h 2221"/>
                    <a:gd name="connsiteX1" fmla="*/ 45 w 862"/>
                    <a:gd name="connsiteY1" fmla="*/ 979 h 2221"/>
                    <a:gd name="connsiteX2" fmla="*/ 147 w 862"/>
                    <a:gd name="connsiteY2" fmla="*/ 778 h 2221"/>
                    <a:gd name="connsiteX3" fmla="*/ 174 w 862"/>
                    <a:gd name="connsiteY3" fmla="*/ 493 h 2221"/>
                    <a:gd name="connsiteX4" fmla="*/ 339 w 862"/>
                    <a:gd name="connsiteY4" fmla="*/ 361 h 2221"/>
                    <a:gd name="connsiteX5" fmla="*/ 336 w 862"/>
                    <a:gd name="connsiteY5" fmla="*/ 268 h 2221"/>
                    <a:gd name="connsiteX6" fmla="*/ 316 w 862"/>
                    <a:gd name="connsiteY6" fmla="*/ 156 h 2221"/>
                    <a:gd name="connsiteX7" fmla="*/ 332 w 862"/>
                    <a:gd name="connsiteY7" fmla="*/ 32 h 2221"/>
                    <a:gd name="connsiteX8" fmla="*/ 492 w 862"/>
                    <a:gd name="connsiteY8" fmla="*/ 36 h 2221"/>
                    <a:gd name="connsiteX9" fmla="*/ 504 w 862"/>
                    <a:gd name="connsiteY9" fmla="*/ 156 h 2221"/>
                    <a:gd name="connsiteX10" fmla="*/ 484 w 862"/>
                    <a:gd name="connsiteY10" fmla="*/ 264 h 2221"/>
                    <a:gd name="connsiteX11" fmla="*/ 495 w 862"/>
                    <a:gd name="connsiteY11" fmla="*/ 367 h 2221"/>
                    <a:gd name="connsiteX12" fmla="*/ 657 w 862"/>
                    <a:gd name="connsiteY12" fmla="*/ 466 h 2221"/>
                    <a:gd name="connsiteX13" fmla="*/ 696 w 862"/>
                    <a:gd name="connsiteY13" fmla="*/ 565 h 2221"/>
                    <a:gd name="connsiteX14" fmla="*/ 705 w 862"/>
                    <a:gd name="connsiteY14" fmla="*/ 790 h 2221"/>
                    <a:gd name="connsiteX15" fmla="*/ 783 w 862"/>
                    <a:gd name="connsiteY15" fmla="*/ 1117 h 2221"/>
                    <a:gd name="connsiteX16" fmla="*/ 819 w 862"/>
                    <a:gd name="connsiteY16" fmla="*/ 1216 h 2221"/>
                    <a:gd name="connsiteX17" fmla="*/ 854 w 862"/>
                    <a:gd name="connsiteY17" fmla="*/ 1340 h 2221"/>
                    <a:gd name="connsiteX18" fmla="*/ 771 w 862"/>
                    <a:gd name="connsiteY18" fmla="*/ 1345 h 2221"/>
                    <a:gd name="connsiteX19" fmla="*/ 741 w 862"/>
                    <a:gd name="connsiteY19" fmla="*/ 1291 h 2221"/>
                    <a:gd name="connsiteX20" fmla="*/ 714 w 862"/>
                    <a:gd name="connsiteY20" fmla="*/ 1246 h 2221"/>
                    <a:gd name="connsiteX21" fmla="*/ 711 w 862"/>
                    <a:gd name="connsiteY21" fmla="*/ 1129 h 2221"/>
                    <a:gd name="connsiteX22" fmla="*/ 639 w 862"/>
                    <a:gd name="connsiteY22" fmla="*/ 982 h 2221"/>
                    <a:gd name="connsiteX23" fmla="*/ 606 w 862"/>
                    <a:gd name="connsiteY23" fmla="*/ 856 h 2221"/>
                    <a:gd name="connsiteX24" fmla="*/ 606 w 862"/>
                    <a:gd name="connsiteY24" fmla="*/ 1372 h 2221"/>
                    <a:gd name="connsiteX25" fmla="*/ 555 w 862"/>
                    <a:gd name="connsiteY25" fmla="*/ 1675 h 2221"/>
                    <a:gd name="connsiteX26" fmla="*/ 495 w 862"/>
                    <a:gd name="connsiteY26" fmla="*/ 1978 h 2221"/>
                    <a:gd name="connsiteX27" fmla="*/ 510 w 862"/>
                    <a:gd name="connsiteY27" fmla="*/ 2185 h 2221"/>
                    <a:gd name="connsiteX28" fmla="*/ 303 w 862"/>
                    <a:gd name="connsiteY28" fmla="*/ 2188 h 2221"/>
                    <a:gd name="connsiteX29" fmla="*/ 348 w 862"/>
                    <a:gd name="connsiteY29" fmla="*/ 1987 h 2221"/>
                    <a:gd name="connsiteX30" fmla="*/ 279 w 862"/>
                    <a:gd name="connsiteY30" fmla="*/ 1675 h 2221"/>
                    <a:gd name="connsiteX31" fmla="*/ 231 w 862"/>
                    <a:gd name="connsiteY31" fmla="*/ 1345 h 2221"/>
                    <a:gd name="connsiteX32" fmla="*/ 249 w 862"/>
                    <a:gd name="connsiteY32" fmla="*/ 847 h 2221"/>
                    <a:gd name="connsiteX33" fmla="*/ 204 w 862"/>
                    <a:gd name="connsiteY33" fmla="*/ 1039 h 2221"/>
                    <a:gd name="connsiteX34" fmla="*/ 156 w 862"/>
                    <a:gd name="connsiteY34" fmla="*/ 1168 h 2221"/>
                    <a:gd name="connsiteX35" fmla="*/ 153 w 862"/>
                    <a:gd name="connsiteY35" fmla="*/ 1177 h 2221"/>
                    <a:gd name="connsiteX36" fmla="*/ 102 w 862"/>
                    <a:gd name="connsiteY36" fmla="*/ 1309 h 2221"/>
                    <a:gd name="connsiteX37" fmla="*/ 27 w 862"/>
                    <a:gd name="connsiteY37" fmla="*/ 1345 h 2221"/>
                    <a:gd name="connsiteX38" fmla="*/ 12 w 862"/>
                    <a:gd name="connsiteY38" fmla="*/ 1274 h 2221"/>
                    <a:gd name="connsiteX39" fmla="*/ 93 w 862"/>
                    <a:gd name="connsiteY39" fmla="*/ 1135 h 2221"/>
                    <a:gd name="connsiteX0" fmla="*/ 16 w 870"/>
                    <a:gd name="connsiteY0" fmla="*/ 1072 h 2221"/>
                    <a:gd name="connsiteX1" fmla="*/ 53 w 870"/>
                    <a:gd name="connsiteY1" fmla="*/ 979 h 2221"/>
                    <a:gd name="connsiteX2" fmla="*/ 155 w 870"/>
                    <a:gd name="connsiteY2" fmla="*/ 778 h 2221"/>
                    <a:gd name="connsiteX3" fmla="*/ 182 w 870"/>
                    <a:gd name="connsiteY3" fmla="*/ 493 h 2221"/>
                    <a:gd name="connsiteX4" fmla="*/ 347 w 870"/>
                    <a:gd name="connsiteY4" fmla="*/ 361 h 2221"/>
                    <a:gd name="connsiteX5" fmla="*/ 344 w 870"/>
                    <a:gd name="connsiteY5" fmla="*/ 268 h 2221"/>
                    <a:gd name="connsiteX6" fmla="*/ 324 w 870"/>
                    <a:gd name="connsiteY6" fmla="*/ 156 h 2221"/>
                    <a:gd name="connsiteX7" fmla="*/ 340 w 870"/>
                    <a:gd name="connsiteY7" fmla="*/ 32 h 2221"/>
                    <a:gd name="connsiteX8" fmla="*/ 500 w 870"/>
                    <a:gd name="connsiteY8" fmla="*/ 36 h 2221"/>
                    <a:gd name="connsiteX9" fmla="*/ 512 w 870"/>
                    <a:gd name="connsiteY9" fmla="*/ 156 h 2221"/>
                    <a:gd name="connsiteX10" fmla="*/ 492 w 870"/>
                    <a:gd name="connsiteY10" fmla="*/ 264 h 2221"/>
                    <a:gd name="connsiteX11" fmla="*/ 503 w 870"/>
                    <a:gd name="connsiteY11" fmla="*/ 367 h 2221"/>
                    <a:gd name="connsiteX12" fmla="*/ 665 w 870"/>
                    <a:gd name="connsiteY12" fmla="*/ 466 h 2221"/>
                    <a:gd name="connsiteX13" fmla="*/ 704 w 870"/>
                    <a:gd name="connsiteY13" fmla="*/ 565 h 2221"/>
                    <a:gd name="connsiteX14" fmla="*/ 713 w 870"/>
                    <a:gd name="connsiteY14" fmla="*/ 790 h 2221"/>
                    <a:gd name="connsiteX15" fmla="*/ 791 w 870"/>
                    <a:gd name="connsiteY15" fmla="*/ 1117 h 2221"/>
                    <a:gd name="connsiteX16" fmla="*/ 827 w 870"/>
                    <a:gd name="connsiteY16" fmla="*/ 1216 h 2221"/>
                    <a:gd name="connsiteX17" fmla="*/ 862 w 870"/>
                    <a:gd name="connsiteY17" fmla="*/ 1340 h 2221"/>
                    <a:gd name="connsiteX18" fmla="*/ 779 w 870"/>
                    <a:gd name="connsiteY18" fmla="*/ 1345 h 2221"/>
                    <a:gd name="connsiteX19" fmla="*/ 749 w 870"/>
                    <a:gd name="connsiteY19" fmla="*/ 1291 h 2221"/>
                    <a:gd name="connsiteX20" fmla="*/ 722 w 870"/>
                    <a:gd name="connsiteY20" fmla="*/ 1246 h 2221"/>
                    <a:gd name="connsiteX21" fmla="*/ 719 w 870"/>
                    <a:gd name="connsiteY21" fmla="*/ 1129 h 2221"/>
                    <a:gd name="connsiteX22" fmla="*/ 647 w 870"/>
                    <a:gd name="connsiteY22" fmla="*/ 982 h 2221"/>
                    <a:gd name="connsiteX23" fmla="*/ 614 w 870"/>
                    <a:gd name="connsiteY23" fmla="*/ 856 h 2221"/>
                    <a:gd name="connsiteX24" fmla="*/ 614 w 870"/>
                    <a:gd name="connsiteY24" fmla="*/ 1372 h 2221"/>
                    <a:gd name="connsiteX25" fmla="*/ 563 w 870"/>
                    <a:gd name="connsiteY25" fmla="*/ 1675 h 2221"/>
                    <a:gd name="connsiteX26" fmla="*/ 503 w 870"/>
                    <a:gd name="connsiteY26" fmla="*/ 1978 h 2221"/>
                    <a:gd name="connsiteX27" fmla="*/ 518 w 870"/>
                    <a:gd name="connsiteY27" fmla="*/ 2185 h 2221"/>
                    <a:gd name="connsiteX28" fmla="*/ 311 w 870"/>
                    <a:gd name="connsiteY28" fmla="*/ 2188 h 2221"/>
                    <a:gd name="connsiteX29" fmla="*/ 356 w 870"/>
                    <a:gd name="connsiteY29" fmla="*/ 1987 h 2221"/>
                    <a:gd name="connsiteX30" fmla="*/ 287 w 870"/>
                    <a:gd name="connsiteY30" fmla="*/ 1675 h 2221"/>
                    <a:gd name="connsiteX31" fmla="*/ 239 w 870"/>
                    <a:gd name="connsiteY31" fmla="*/ 1345 h 2221"/>
                    <a:gd name="connsiteX32" fmla="*/ 257 w 870"/>
                    <a:gd name="connsiteY32" fmla="*/ 847 h 2221"/>
                    <a:gd name="connsiteX33" fmla="*/ 212 w 870"/>
                    <a:gd name="connsiteY33" fmla="*/ 1039 h 2221"/>
                    <a:gd name="connsiteX34" fmla="*/ 164 w 870"/>
                    <a:gd name="connsiteY34" fmla="*/ 1168 h 2221"/>
                    <a:gd name="connsiteX35" fmla="*/ 161 w 870"/>
                    <a:gd name="connsiteY35" fmla="*/ 1177 h 2221"/>
                    <a:gd name="connsiteX36" fmla="*/ 110 w 870"/>
                    <a:gd name="connsiteY36" fmla="*/ 1309 h 2221"/>
                    <a:gd name="connsiteX37" fmla="*/ 35 w 870"/>
                    <a:gd name="connsiteY37" fmla="*/ 1345 h 2221"/>
                    <a:gd name="connsiteX38" fmla="*/ 20 w 870"/>
                    <a:gd name="connsiteY38" fmla="*/ 1274 h 2221"/>
                    <a:gd name="connsiteX39" fmla="*/ 16 w 870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96 w 931"/>
                    <a:gd name="connsiteY37" fmla="*/ 1345 h 2221"/>
                    <a:gd name="connsiteX38" fmla="*/ 81 w 931"/>
                    <a:gd name="connsiteY38" fmla="*/ 1274 h 2221"/>
                    <a:gd name="connsiteX39" fmla="*/ 1 w 931"/>
                    <a:gd name="connsiteY39" fmla="*/ 1202 h 2221"/>
                    <a:gd name="connsiteX40" fmla="*/ 77 w 931"/>
                    <a:gd name="connsiteY40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96 w 931"/>
                    <a:gd name="connsiteY37" fmla="*/ 1345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127 w 931"/>
                    <a:gd name="connsiteY34" fmla="*/ 1114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308 w 931"/>
                    <a:gd name="connsiteY34" fmla="*/ 709 h 2221"/>
                    <a:gd name="connsiteX35" fmla="*/ 235 w 931"/>
                    <a:gd name="connsiteY35" fmla="*/ 924 h 2221"/>
                    <a:gd name="connsiteX36" fmla="*/ 127 w 931"/>
                    <a:gd name="connsiteY36" fmla="*/ 1114 h 2221"/>
                    <a:gd name="connsiteX37" fmla="*/ 111 w 931"/>
                    <a:gd name="connsiteY37" fmla="*/ 1265 h 2221"/>
                    <a:gd name="connsiteX38" fmla="*/ 36 w 931"/>
                    <a:gd name="connsiteY38" fmla="*/ 1307 h 2221"/>
                    <a:gd name="connsiteX39" fmla="*/ 1 w 931"/>
                    <a:gd name="connsiteY39" fmla="*/ 1202 h 2221"/>
                    <a:gd name="connsiteX40" fmla="*/ 77 w 931"/>
                    <a:gd name="connsiteY40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308 w 931"/>
                    <a:gd name="connsiteY33" fmla="*/ 70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178 w 931"/>
                    <a:gd name="connsiteY2" fmla="*/ 724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308 w 931"/>
                    <a:gd name="connsiteY33" fmla="*/ 70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78 w 931"/>
                    <a:gd name="connsiteY1" fmla="*/ 724 h 2221"/>
                    <a:gd name="connsiteX2" fmla="*/ 243 w 931"/>
                    <a:gd name="connsiteY2" fmla="*/ 493 h 2221"/>
                    <a:gd name="connsiteX3" fmla="*/ 408 w 931"/>
                    <a:gd name="connsiteY3" fmla="*/ 361 h 2221"/>
                    <a:gd name="connsiteX4" fmla="*/ 405 w 931"/>
                    <a:gd name="connsiteY4" fmla="*/ 268 h 2221"/>
                    <a:gd name="connsiteX5" fmla="*/ 385 w 931"/>
                    <a:gd name="connsiteY5" fmla="*/ 156 h 2221"/>
                    <a:gd name="connsiteX6" fmla="*/ 401 w 931"/>
                    <a:gd name="connsiteY6" fmla="*/ 32 h 2221"/>
                    <a:gd name="connsiteX7" fmla="*/ 561 w 931"/>
                    <a:gd name="connsiteY7" fmla="*/ 36 h 2221"/>
                    <a:gd name="connsiteX8" fmla="*/ 573 w 931"/>
                    <a:gd name="connsiteY8" fmla="*/ 156 h 2221"/>
                    <a:gd name="connsiteX9" fmla="*/ 553 w 931"/>
                    <a:gd name="connsiteY9" fmla="*/ 264 h 2221"/>
                    <a:gd name="connsiteX10" fmla="*/ 564 w 931"/>
                    <a:gd name="connsiteY10" fmla="*/ 367 h 2221"/>
                    <a:gd name="connsiteX11" fmla="*/ 726 w 931"/>
                    <a:gd name="connsiteY11" fmla="*/ 466 h 2221"/>
                    <a:gd name="connsiteX12" fmla="*/ 765 w 931"/>
                    <a:gd name="connsiteY12" fmla="*/ 565 h 2221"/>
                    <a:gd name="connsiteX13" fmla="*/ 774 w 931"/>
                    <a:gd name="connsiteY13" fmla="*/ 790 h 2221"/>
                    <a:gd name="connsiteX14" fmla="*/ 852 w 931"/>
                    <a:gd name="connsiteY14" fmla="*/ 1117 h 2221"/>
                    <a:gd name="connsiteX15" fmla="*/ 888 w 931"/>
                    <a:gd name="connsiteY15" fmla="*/ 1216 h 2221"/>
                    <a:gd name="connsiteX16" fmla="*/ 923 w 931"/>
                    <a:gd name="connsiteY16" fmla="*/ 1340 h 2221"/>
                    <a:gd name="connsiteX17" fmla="*/ 840 w 931"/>
                    <a:gd name="connsiteY17" fmla="*/ 1345 h 2221"/>
                    <a:gd name="connsiteX18" fmla="*/ 810 w 931"/>
                    <a:gd name="connsiteY18" fmla="*/ 1291 h 2221"/>
                    <a:gd name="connsiteX19" fmla="*/ 783 w 931"/>
                    <a:gd name="connsiteY19" fmla="*/ 1246 h 2221"/>
                    <a:gd name="connsiteX20" fmla="*/ 780 w 931"/>
                    <a:gd name="connsiteY20" fmla="*/ 1129 h 2221"/>
                    <a:gd name="connsiteX21" fmla="*/ 708 w 931"/>
                    <a:gd name="connsiteY21" fmla="*/ 982 h 2221"/>
                    <a:gd name="connsiteX22" fmla="*/ 675 w 931"/>
                    <a:gd name="connsiteY22" fmla="*/ 856 h 2221"/>
                    <a:gd name="connsiteX23" fmla="*/ 675 w 931"/>
                    <a:gd name="connsiteY23" fmla="*/ 1372 h 2221"/>
                    <a:gd name="connsiteX24" fmla="*/ 624 w 931"/>
                    <a:gd name="connsiteY24" fmla="*/ 1675 h 2221"/>
                    <a:gd name="connsiteX25" fmla="*/ 564 w 931"/>
                    <a:gd name="connsiteY25" fmla="*/ 1978 h 2221"/>
                    <a:gd name="connsiteX26" fmla="*/ 579 w 931"/>
                    <a:gd name="connsiteY26" fmla="*/ 2185 h 2221"/>
                    <a:gd name="connsiteX27" fmla="*/ 372 w 931"/>
                    <a:gd name="connsiteY27" fmla="*/ 2188 h 2221"/>
                    <a:gd name="connsiteX28" fmla="*/ 417 w 931"/>
                    <a:gd name="connsiteY28" fmla="*/ 1987 h 2221"/>
                    <a:gd name="connsiteX29" fmla="*/ 348 w 931"/>
                    <a:gd name="connsiteY29" fmla="*/ 1675 h 2221"/>
                    <a:gd name="connsiteX30" fmla="*/ 300 w 931"/>
                    <a:gd name="connsiteY30" fmla="*/ 1345 h 2221"/>
                    <a:gd name="connsiteX31" fmla="*/ 318 w 931"/>
                    <a:gd name="connsiteY31" fmla="*/ 847 h 2221"/>
                    <a:gd name="connsiteX32" fmla="*/ 308 w 931"/>
                    <a:gd name="connsiteY32" fmla="*/ 709 h 2221"/>
                    <a:gd name="connsiteX33" fmla="*/ 235 w 931"/>
                    <a:gd name="connsiteY33" fmla="*/ 924 h 2221"/>
                    <a:gd name="connsiteX34" fmla="*/ 127 w 931"/>
                    <a:gd name="connsiteY34" fmla="*/ 1114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74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74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75 w 934"/>
                    <a:gd name="connsiteY24" fmla="*/ 1372 h 2221"/>
                    <a:gd name="connsiteX25" fmla="*/ 624 w 934"/>
                    <a:gd name="connsiteY25" fmla="*/ 1675 h 2221"/>
                    <a:gd name="connsiteX26" fmla="*/ 564 w 934"/>
                    <a:gd name="connsiteY26" fmla="*/ 1978 h 2221"/>
                    <a:gd name="connsiteX27" fmla="*/ 579 w 934"/>
                    <a:gd name="connsiteY27" fmla="*/ 2185 h 2221"/>
                    <a:gd name="connsiteX28" fmla="*/ 372 w 934"/>
                    <a:gd name="connsiteY28" fmla="*/ 2188 h 2221"/>
                    <a:gd name="connsiteX29" fmla="*/ 417 w 934"/>
                    <a:gd name="connsiteY29" fmla="*/ 1987 h 2221"/>
                    <a:gd name="connsiteX30" fmla="*/ 348 w 934"/>
                    <a:gd name="connsiteY30" fmla="*/ 1675 h 2221"/>
                    <a:gd name="connsiteX31" fmla="*/ 300 w 934"/>
                    <a:gd name="connsiteY31" fmla="*/ 1345 h 2221"/>
                    <a:gd name="connsiteX32" fmla="*/ 318 w 934"/>
                    <a:gd name="connsiteY32" fmla="*/ 847 h 2221"/>
                    <a:gd name="connsiteX33" fmla="*/ 308 w 934"/>
                    <a:gd name="connsiteY33" fmla="*/ 709 h 2221"/>
                    <a:gd name="connsiteX34" fmla="*/ 235 w 934"/>
                    <a:gd name="connsiteY34" fmla="*/ 924 h 2221"/>
                    <a:gd name="connsiteX35" fmla="*/ 127 w 934"/>
                    <a:gd name="connsiteY35" fmla="*/ 1114 h 2221"/>
                    <a:gd name="connsiteX36" fmla="*/ 111 w 934"/>
                    <a:gd name="connsiteY36" fmla="*/ 1265 h 2221"/>
                    <a:gd name="connsiteX37" fmla="*/ 36 w 934"/>
                    <a:gd name="connsiteY37" fmla="*/ 1307 h 2221"/>
                    <a:gd name="connsiteX38" fmla="*/ 1 w 934"/>
                    <a:gd name="connsiteY38" fmla="*/ 1202 h 2221"/>
                    <a:gd name="connsiteX39" fmla="*/ 77 w 934"/>
                    <a:gd name="connsiteY39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675 w 934"/>
                    <a:gd name="connsiteY25" fmla="*/ 1372 h 2221"/>
                    <a:gd name="connsiteX26" fmla="*/ 624 w 934"/>
                    <a:gd name="connsiteY26" fmla="*/ 1675 h 2221"/>
                    <a:gd name="connsiteX27" fmla="*/ 564 w 934"/>
                    <a:gd name="connsiteY27" fmla="*/ 1978 h 2221"/>
                    <a:gd name="connsiteX28" fmla="*/ 579 w 934"/>
                    <a:gd name="connsiteY28" fmla="*/ 2185 h 2221"/>
                    <a:gd name="connsiteX29" fmla="*/ 372 w 934"/>
                    <a:gd name="connsiteY29" fmla="*/ 2188 h 2221"/>
                    <a:gd name="connsiteX30" fmla="*/ 417 w 934"/>
                    <a:gd name="connsiteY30" fmla="*/ 1987 h 2221"/>
                    <a:gd name="connsiteX31" fmla="*/ 348 w 934"/>
                    <a:gd name="connsiteY31" fmla="*/ 1675 h 2221"/>
                    <a:gd name="connsiteX32" fmla="*/ 300 w 934"/>
                    <a:gd name="connsiteY32" fmla="*/ 1345 h 2221"/>
                    <a:gd name="connsiteX33" fmla="*/ 318 w 934"/>
                    <a:gd name="connsiteY33" fmla="*/ 847 h 2221"/>
                    <a:gd name="connsiteX34" fmla="*/ 308 w 934"/>
                    <a:gd name="connsiteY34" fmla="*/ 709 h 2221"/>
                    <a:gd name="connsiteX35" fmla="*/ 235 w 934"/>
                    <a:gd name="connsiteY35" fmla="*/ 924 h 2221"/>
                    <a:gd name="connsiteX36" fmla="*/ 127 w 934"/>
                    <a:gd name="connsiteY36" fmla="*/ 1114 h 2221"/>
                    <a:gd name="connsiteX37" fmla="*/ 111 w 934"/>
                    <a:gd name="connsiteY37" fmla="*/ 1265 h 2221"/>
                    <a:gd name="connsiteX38" fmla="*/ 36 w 934"/>
                    <a:gd name="connsiteY38" fmla="*/ 1307 h 2221"/>
                    <a:gd name="connsiteX39" fmla="*/ 1 w 934"/>
                    <a:gd name="connsiteY39" fmla="*/ 1202 h 2221"/>
                    <a:gd name="connsiteX40" fmla="*/ 77 w 934"/>
                    <a:gd name="connsiteY40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75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75 w 934"/>
                    <a:gd name="connsiteY24" fmla="*/ 633 h 2221"/>
                    <a:gd name="connsiteX25" fmla="*/ 662 w 934"/>
                    <a:gd name="connsiteY25" fmla="*/ 804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75 w 934"/>
                    <a:gd name="connsiteY24" fmla="*/ 633 h 2221"/>
                    <a:gd name="connsiteX25" fmla="*/ 662 w 934"/>
                    <a:gd name="connsiteY25" fmla="*/ 804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72 w 934"/>
                    <a:gd name="connsiteY24" fmla="*/ 848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72 w 934"/>
                    <a:gd name="connsiteY24" fmla="*/ 759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94 w 934"/>
                    <a:gd name="connsiteY23" fmla="*/ 737 h 2221"/>
                    <a:gd name="connsiteX24" fmla="*/ 675 w 934"/>
                    <a:gd name="connsiteY24" fmla="*/ 633 h 2221"/>
                    <a:gd name="connsiteX25" fmla="*/ 672 w 934"/>
                    <a:gd name="connsiteY25" fmla="*/ 759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86 w 934"/>
                    <a:gd name="connsiteY13" fmla="*/ 677 h 2221"/>
                    <a:gd name="connsiteX14" fmla="*/ 812 w 934"/>
                    <a:gd name="connsiteY14" fmla="*/ 790 h 2221"/>
                    <a:gd name="connsiteX15" fmla="*/ 915 w 934"/>
                    <a:gd name="connsiteY15" fmla="*/ 1117 h 2221"/>
                    <a:gd name="connsiteX16" fmla="*/ 888 w 934"/>
                    <a:gd name="connsiteY16" fmla="*/ 1216 h 2221"/>
                    <a:gd name="connsiteX17" fmla="*/ 923 w 934"/>
                    <a:gd name="connsiteY17" fmla="*/ 1340 h 2221"/>
                    <a:gd name="connsiteX18" fmla="*/ 840 w 934"/>
                    <a:gd name="connsiteY18" fmla="*/ 1345 h 2221"/>
                    <a:gd name="connsiteX19" fmla="*/ 810 w 934"/>
                    <a:gd name="connsiteY19" fmla="*/ 1291 h 2221"/>
                    <a:gd name="connsiteX20" fmla="*/ 783 w 934"/>
                    <a:gd name="connsiteY20" fmla="*/ 1246 h 2221"/>
                    <a:gd name="connsiteX21" fmla="*/ 846 w 934"/>
                    <a:gd name="connsiteY21" fmla="*/ 1129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94 w 934"/>
                    <a:gd name="connsiteY24" fmla="*/ 737 h 2221"/>
                    <a:gd name="connsiteX25" fmla="*/ 675 w 934"/>
                    <a:gd name="connsiteY25" fmla="*/ 633 h 2221"/>
                    <a:gd name="connsiteX26" fmla="*/ 672 w 934"/>
                    <a:gd name="connsiteY26" fmla="*/ 759 h 2221"/>
                    <a:gd name="connsiteX27" fmla="*/ 672 w 934"/>
                    <a:gd name="connsiteY27" fmla="*/ 848 h 2221"/>
                    <a:gd name="connsiteX28" fmla="*/ 684 w 934"/>
                    <a:gd name="connsiteY28" fmla="*/ 975 h 2221"/>
                    <a:gd name="connsiteX29" fmla="*/ 675 w 934"/>
                    <a:gd name="connsiteY29" fmla="*/ 1372 h 2221"/>
                    <a:gd name="connsiteX30" fmla="*/ 624 w 934"/>
                    <a:gd name="connsiteY30" fmla="*/ 1675 h 2221"/>
                    <a:gd name="connsiteX31" fmla="*/ 564 w 934"/>
                    <a:gd name="connsiteY31" fmla="*/ 1978 h 2221"/>
                    <a:gd name="connsiteX32" fmla="*/ 579 w 934"/>
                    <a:gd name="connsiteY32" fmla="*/ 2185 h 2221"/>
                    <a:gd name="connsiteX33" fmla="*/ 372 w 934"/>
                    <a:gd name="connsiteY33" fmla="*/ 2188 h 2221"/>
                    <a:gd name="connsiteX34" fmla="*/ 417 w 934"/>
                    <a:gd name="connsiteY34" fmla="*/ 1987 h 2221"/>
                    <a:gd name="connsiteX35" fmla="*/ 348 w 934"/>
                    <a:gd name="connsiteY35" fmla="*/ 1675 h 2221"/>
                    <a:gd name="connsiteX36" fmla="*/ 300 w 934"/>
                    <a:gd name="connsiteY36" fmla="*/ 1345 h 2221"/>
                    <a:gd name="connsiteX37" fmla="*/ 318 w 934"/>
                    <a:gd name="connsiteY37" fmla="*/ 847 h 2221"/>
                    <a:gd name="connsiteX38" fmla="*/ 308 w 934"/>
                    <a:gd name="connsiteY38" fmla="*/ 709 h 2221"/>
                    <a:gd name="connsiteX39" fmla="*/ 235 w 934"/>
                    <a:gd name="connsiteY39" fmla="*/ 924 h 2221"/>
                    <a:gd name="connsiteX40" fmla="*/ 127 w 934"/>
                    <a:gd name="connsiteY40" fmla="*/ 1114 h 2221"/>
                    <a:gd name="connsiteX41" fmla="*/ 111 w 934"/>
                    <a:gd name="connsiteY41" fmla="*/ 1265 h 2221"/>
                    <a:gd name="connsiteX42" fmla="*/ 36 w 934"/>
                    <a:gd name="connsiteY42" fmla="*/ 1307 h 2221"/>
                    <a:gd name="connsiteX43" fmla="*/ 1 w 934"/>
                    <a:gd name="connsiteY43" fmla="*/ 1202 h 2221"/>
                    <a:gd name="connsiteX44" fmla="*/ 77 w 934"/>
                    <a:gd name="connsiteY44" fmla="*/ 1072 h 2221"/>
                    <a:gd name="connsiteX0" fmla="*/ 77 w 985"/>
                    <a:gd name="connsiteY0" fmla="*/ 1072 h 2221"/>
                    <a:gd name="connsiteX1" fmla="*/ 178 w 985"/>
                    <a:gd name="connsiteY1" fmla="*/ 724 h 2221"/>
                    <a:gd name="connsiteX2" fmla="*/ 243 w 985"/>
                    <a:gd name="connsiteY2" fmla="*/ 493 h 2221"/>
                    <a:gd name="connsiteX3" fmla="*/ 408 w 985"/>
                    <a:gd name="connsiteY3" fmla="*/ 361 h 2221"/>
                    <a:gd name="connsiteX4" fmla="*/ 405 w 985"/>
                    <a:gd name="connsiteY4" fmla="*/ 268 h 2221"/>
                    <a:gd name="connsiteX5" fmla="*/ 385 w 985"/>
                    <a:gd name="connsiteY5" fmla="*/ 156 h 2221"/>
                    <a:gd name="connsiteX6" fmla="*/ 401 w 985"/>
                    <a:gd name="connsiteY6" fmla="*/ 32 h 2221"/>
                    <a:gd name="connsiteX7" fmla="*/ 561 w 985"/>
                    <a:gd name="connsiteY7" fmla="*/ 36 h 2221"/>
                    <a:gd name="connsiteX8" fmla="*/ 573 w 985"/>
                    <a:gd name="connsiteY8" fmla="*/ 156 h 2221"/>
                    <a:gd name="connsiteX9" fmla="*/ 553 w 985"/>
                    <a:gd name="connsiteY9" fmla="*/ 264 h 2221"/>
                    <a:gd name="connsiteX10" fmla="*/ 564 w 985"/>
                    <a:gd name="connsiteY10" fmla="*/ 367 h 2221"/>
                    <a:gd name="connsiteX11" fmla="*/ 726 w 985"/>
                    <a:gd name="connsiteY11" fmla="*/ 466 h 2221"/>
                    <a:gd name="connsiteX12" fmla="*/ 765 w 985"/>
                    <a:gd name="connsiteY12" fmla="*/ 565 h 2221"/>
                    <a:gd name="connsiteX13" fmla="*/ 786 w 985"/>
                    <a:gd name="connsiteY13" fmla="*/ 677 h 2221"/>
                    <a:gd name="connsiteX14" fmla="*/ 812 w 985"/>
                    <a:gd name="connsiteY14" fmla="*/ 790 h 2221"/>
                    <a:gd name="connsiteX15" fmla="*/ 915 w 985"/>
                    <a:gd name="connsiteY15" fmla="*/ 1117 h 2221"/>
                    <a:gd name="connsiteX16" fmla="*/ 888 w 985"/>
                    <a:gd name="connsiteY16" fmla="*/ 1216 h 2221"/>
                    <a:gd name="connsiteX17" fmla="*/ 977 w 985"/>
                    <a:gd name="connsiteY17" fmla="*/ 1340 h 2221"/>
                    <a:gd name="connsiteX18" fmla="*/ 840 w 985"/>
                    <a:gd name="connsiteY18" fmla="*/ 1345 h 2221"/>
                    <a:gd name="connsiteX19" fmla="*/ 810 w 985"/>
                    <a:gd name="connsiteY19" fmla="*/ 1291 h 2221"/>
                    <a:gd name="connsiteX20" fmla="*/ 783 w 985"/>
                    <a:gd name="connsiteY20" fmla="*/ 1246 h 2221"/>
                    <a:gd name="connsiteX21" fmla="*/ 846 w 985"/>
                    <a:gd name="connsiteY21" fmla="*/ 1129 h 2221"/>
                    <a:gd name="connsiteX22" fmla="*/ 726 w 985"/>
                    <a:gd name="connsiteY22" fmla="*/ 856 h 2221"/>
                    <a:gd name="connsiteX23" fmla="*/ 723 w 985"/>
                    <a:gd name="connsiteY23" fmla="*/ 854 h 2221"/>
                    <a:gd name="connsiteX24" fmla="*/ 694 w 985"/>
                    <a:gd name="connsiteY24" fmla="*/ 737 h 2221"/>
                    <a:gd name="connsiteX25" fmla="*/ 675 w 985"/>
                    <a:gd name="connsiteY25" fmla="*/ 633 h 2221"/>
                    <a:gd name="connsiteX26" fmla="*/ 672 w 985"/>
                    <a:gd name="connsiteY26" fmla="*/ 759 h 2221"/>
                    <a:gd name="connsiteX27" fmla="*/ 672 w 985"/>
                    <a:gd name="connsiteY27" fmla="*/ 848 h 2221"/>
                    <a:gd name="connsiteX28" fmla="*/ 684 w 985"/>
                    <a:gd name="connsiteY28" fmla="*/ 975 h 2221"/>
                    <a:gd name="connsiteX29" fmla="*/ 675 w 985"/>
                    <a:gd name="connsiteY29" fmla="*/ 1372 h 2221"/>
                    <a:gd name="connsiteX30" fmla="*/ 624 w 985"/>
                    <a:gd name="connsiteY30" fmla="*/ 1675 h 2221"/>
                    <a:gd name="connsiteX31" fmla="*/ 564 w 985"/>
                    <a:gd name="connsiteY31" fmla="*/ 1978 h 2221"/>
                    <a:gd name="connsiteX32" fmla="*/ 579 w 985"/>
                    <a:gd name="connsiteY32" fmla="*/ 2185 h 2221"/>
                    <a:gd name="connsiteX33" fmla="*/ 372 w 985"/>
                    <a:gd name="connsiteY33" fmla="*/ 2188 h 2221"/>
                    <a:gd name="connsiteX34" fmla="*/ 417 w 985"/>
                    <a:gd name="connsiteY34" fmla="*/ 1987 h 2221"/>
                    <a:gd name="connsiteX35" fmla="*/ 348 w 985"/>
                    <a:gd name="connsiteY35" fmla="*/ 1675 h 2221"/>
                    <a:gd name="connsiteX36" fmla="*/ 300 w 985"/>
                    <a:gd name="connsiteY36" fmla="*/ 1345 h 2221"/>
                    <a:gd name="connsiteX37" fmla="*/ 318 w 985"/>
                    <a:gd name="connsiteY37" fmla="*/ 847 h 2221"/>
                    <a:gd name="connsiteX38" fmla="*/ 308 w 985"/>
                    <a:gd name="connsiteY38" fmla="*/ 709 h 2221"/>
                    <a:gd name="connsiteX39" fmla="*/ 235 w 985"/>
                    <a:gd name="connsiteY39" fmla="*/ 924 h 2221"/>
                    <a:gd name="connsiteX40" fmla="*/ 127 w 985"/>
                    <a:gd name="connsiteY40" fmla="*/ 1114 h 2221"/>
                    <a:gd name="connsiteX41" fmla="*/ 111 w 985"/>
                    <a:gd name="connsiteY41" fmla="*/ 1265 h 2221"/>
                    <a:gd name="connsiteX42" fmla="*/ 36 w 985"/>
                    <a:gd name="connsiteY42" fmla="*/ 1307 h 2221"/>
                    <a:gd name="connsiteX43" fmla="*/ 1 w 985"/>
                    <a:gd name="connsiteY43" fmla="*/ 1202 h 2221"/>
                    <a:gd name="connsiteX44" fmla="*/ 77 w 985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840 w 1003"/>
                    <a:gd name="connsiteY18" fmla="*/ 1345 h 2221"/>
                    <a:gd name="connsiteX19" fmla="*/ 810 w 1003"/>
                    <a:gd name="connsiteY19" fmla="*/ 1291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40 w 1003"/>
                    <a:gd name="connsiteY19" fmla="*/ 1345 h 2221"/>
                    <a:gd name="connsiteX20" fmla="*/ 810 w 1003"/>
                    <a:gd name="connsiteY20" fmla="*/ 1291 h 2221"/>
                    <a:gd name="connsiteX21" fmla="*/ 783 w 1003"/>
                    <a:gd name="connsiteY21" fmla="*/ 1246 h 2221"/>
                    <a:gd name="connsiteX22" fmla="*/ 846 w 1003"/>
                    <a:gd name="connsiteY22" fmla="*/ 1129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10 w 1003"/>
                    <a:gd name="connsiteY19" fmla="*/ 1291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10 w 1003"/>
                    <a:gd name="connsiteY19" fmla="*/ 1291 h 2221"/>
                    <a:gd name="connsiteX20" fmla="*/ 868 w 1003"/>
                    <a:gd name="connsiteY20" fmla="*/ 1288 h 2221"/>
                    <a:gd name="connsiteX21" fmla="*/ 783 w 1003"/>
                    <a:gd name="connsiteY21" fmla="*/ 1246 h 2221"/>
                    <a:gd name="connsiteX22" fmla="*/ 846 w 1003"/>
                    <a:gd name="connsiteY22" fmla="*/ 1129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68 w 1003"/>
                    <a:gd name="connsiteY19" fmla="*/ 1288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928 w 1003"/>
                    <a:gd name="connsiteY19" fmla="*/ 1357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1022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46 w 1003"/>
                    <a:gd name="connsiteY19" fmla="*/ 1129 h 2221"/>
                    <a:gd name="connsiteX20" fmla="*/ 764 w 1003"/>
                    <a:gd name="connsiteY20" fmla="*/ 978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16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16 h 2221"/>
                    <a:gd name="connsiteX19" fmla="*/ 923 w 1003"/>
                    <a:gd name="connsiteY19" fmla="*/ 1343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43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43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46 w 1003"/>
                    <a:gd name="connsiteY19" fmla="*/ 1129 h 2221"/>
                    <a:gd name="connsiteX20" fmla="*/ 764 w 1003"/>
                    <a:gd name="connsiteY20" fmla="*/ 978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191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218 h 2221"/>
                    <a:gd name="connsiteX20" fmla="*/ 858 w 1003"/>
                    <a:gd name="connsiteY20" fmla="*/ 121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24 w 1003"/>
                    <a:gd name="connsiteY30" fmla="*/ 1675 h 2221"/>
                    <a:gd name="connsiteX31" fmla="*/ 661 w 1003"/>
                    <a:gd name="connsiteY31" fmla="*/ 1677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61 w 1003"/>
                    <a:gd name="connsiteY35" fmla="*/ 2101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639 w 1003"/>
                    <a:gd name="connsiteY31" fmla="*/ 2122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61 w 1003"/>
                    <a:gd name="connsiteY35" fmla="*/ 2101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315"/>
                    <a:gd name="connsiteX1" fmla="*/ 178 w 1003"/>
                    <a:gd name="connsiteY1" fmla="*/ 724 h 2315"/>
                    <a:gd name="connsiteX2" fmla="*/ 243 w 1003"/>
                    <a:gd name="connsiteY2" fmla="*/ 493 h 2315"/>
                    <a:gd name="connsiteX3" fmla="*/ 408 w 1003"/>
                    <a:gd name="connsiteY3" fmla="*/ 361 h 2315"/>
                    <a:gd name="connsiteX4" fmla="*/ 405 w 1003"/>
                    <a:gd name="connsiteY4" fmla="*/ 268 h 2315"/>
                    <a:gd name="connsiteX5" fmla="*/ 385 w 1003"/>
                    <a:gd name="connsiteY5" fmla="*/ 156 h 2315"/>
                    <a:gd name="connsiteX6" fmla="*/ 401 w 1003"/>
                    <a:gd name="connsiteY6" fmla="*/ 32 h 2315"/>
                    <a:gd name="connsiteX7" fmla="*/ 561 w 1003"/>
                    <a:gd name="connsiteY7" fmla="*/ 36 h 2315"/>
                    <a:gd name="connsiteX8" fmla="*/ 573 w 1003"/>
                    <a:gd name="connsiteY8" fmla="*/ 156 h 2315"/>
                    <a:gd name="connsiteX9" fmla="*/ 553 w 1003"/>
                    <a:gd name="connsiteY9" fmla="*/ 264 h 2315"/>
                    <a:gd name="connsiteX10" fmla="*/ 564 w 1003"/>
                    <a:gd name="connsiteY10" fmla="*/ 367 h 2315"/>
                    <a:gd name="connsiteX11" fmla="*/ 726 w 1003"/>
                    <a:gd name="connsiteY11" fmla="*/ 466 h 2315"/>
                    <a:gd name="connsiteX12" fmla="*/ 765 w 1003"/>
                    <a:gd name="connsiteY12" fmla="*/ 565 h 2315"/>
                    <a:gd name="connsiteX13" fmla="*/ 786 w 1003"/>
                    <a:gd name="connsiteY13" fmla="*/ 677 h 2315"/>
                    <a:gd name="connsiteX14" fmla="*/ 812 w 1003"/>
                    <a:gd name="connsiteY14" fmla="*/ 790 h 2315"/>
                    <a:gd name="connsiteX15" fmla="*/ 915 w 1003"/>
                    <a:gd name="connsiteY15" fmla="*/ 1117 h 2315"/>
                    <a:gd name="connsiteX16" fmla="*/ 996 w 1003"/>
                    <a:gd name="connsiteY16" fmla="*/ 1216 h 2315"/>
                    <a:gd name="connsiteX17" fmla="*/ 977 w 1003"/>
                    <a:gd name="connsiteY17" fmla="*/ 1309 h 2315"/>
                    <a:gd name="connsiteX18" fmla="*/ 868 w 1003"/>
                    <a:gd name="connsiteY18" fmla="*/ 1288 h 2315"/>
                    <a:gd name="connsiteX19" fmla="*/ 858 w 1003"/>
                    <a:gd name="connsiteY19" fmla="*/ 1218 h 2315"/>
                    <a:gd name="connsiteX20" fmla="*/ 846 w 1003"/>
                    <a:gd name="connsiteY20" fmla="*/ 1129 h 2315"/>
                    <a:gd name="connsiteX21" fmla="*/ 764 w 1003"/>
                    <a:gd name="connsiteY21" fmla="*/ 978 h 2315"/>
                    <a:gd name="connsiteX22" fmla="*/ 726 w 1003"/>
                    <a:gd name="connsiteY22" fmla="*/ 856 h 2315"/>
                    <a:gd name="connsiteX23" fmla="*/ 723 w 1003"/>
                    <a:gd name="connsiteY23" fmla="*/ 854 h 2315"/>
                    <a:gd name="connsiteX24" fmla="*/ 694 w 1003"/>
                    <a:gd name="connsiteY24" fmla="*/ 737 h 2315"/>
                    <a:gd name="connsiteX25" fmla="*/ 675 w 1003"/>
                    <a:gd name="connsiteY25" fmla="*/ 633 h 2315"/>
                    <a:gd name="connsiteX26" fmla="*/ 672 w 1003"/>
                    <a:gd name="connsiteY26" fmla="*/ 759 h 2315"/>
                    <a:gd name="connsiteX27" fmla="*/ 672 w 1003"/>
                    <a:gd name="connsiteY27" fmla="*/ 848 h 2315"/>
                    <a:gd name="connsiteX28" fmla="*/ 684 w 1003"/>
                    <a:gd name="connsiteY28" fmla="*/ 975 h 2315"/>
                    <a:gd name="connsiteX29" fmla="*/ 710 w 1003"/>
                    <a:gd name="connsiteY29" fmla="*/ 1222 h 2315"/>
                    <a:gd name="connsiteX30" fmla="*/ 661 w 1003"/>
                    <a:gd name="connsiteY30" fmla="*/ 1677 h 2315"/>
                    <a:gd name="connsiteX31" fmla="*/ 639 w 1003"/>
                    <a:gd name="connsiteY31" fmla="*/ 2122 h 2315"/>
                    <a:gd name="connsiteX32" fmla="*/ 691 w 1003"/>
                    <a:gd name="connsiteY32" fmla="*/ 2280 h 2315"/>
                    <a:gd name="connsiteX33" fmla="*/ 372 w 1003"/>
                    <a:gd name="connsiteY33" fmla="*/ 2188 h 2315"/>
                    <a:gd name="connsiteX34" fmla="*/ 417 w 1003"/>
                    <a:gd name="connsiteY34" fmla="*/ 1987 h 2315"/>
                    <a:gd name="connsiteX35" fmla="*/ 261 w 1003"/>
                    <a:gd name="connsiteY35" fmla="*/ 2101 h 2315"/>
                    <a:gd name="connsiteX36" fmla="*/ 230 w 1003"/>
                    <a:gd name="connsiteY36" fmla="*/ 1911 h 2315"/>
                    <a:gd name="connsiteX37" fmla="*/ 265 w 1003"/>
                    <a:gd name="connsiteY37" fmla="*/ 1207 h 2315"/>
                    <a:gd name="connsiteX38" fmla="*/ 318 w 1003"/>
                    <a:gd name="connsiteY38" fmla="*/ 847 h 2315"/>
                    <a:gd name="connsiteX39" fmla="*/ 308 w 1003"/>
                    <a:gd name="connsiteY39" fmla="*/ 709 h 2315"/>
                    <a:gd name="connsiteX40" fmla="*/ 235 w 1003"/>
                    <a:gd name="connsiteY40" fmla="*/ 924 h 2315"/>
                    <a:gd name="connsiteX41" fmla="*/ 127 w 1003"/>
                    <a:gd name="connsiteY41" fmla="*/ 1114 h 2315"/>
                    <a:gd name="connsiteX42" fmla="*/ 111 w 1003"/>
                    <a:gd name="connsiteY42" fmla="*/ 1265 h 2315"/>
                    <a:gd name="connsiteX43" fmla="*/ 36 w 1003"/>
                    <a:gd name="connsiteY43" fmla="*/ 1307 h 2315"/>
                    <a:gd name="connsiteX44" fmla="*/ 1 w 1003"/>
                    <a:gd name="connsiteY44" fmla="*/ 1202 h 2315"/>
                    <a:gd name="connsiteX45" fmla="*/ 77 w 1003"/>
                    <a:gd name="connsiteY45" fmla="*/ 1072 h 2315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30 h 2306"/>
                    <a:gd name="connsiteX34" fmla="*/ 372 w 1003"/>
                    <a:gd name="connsiteY34" fmla="*/ 2188 h 2306"/>
                    <a:gd name="connsiteX35" fmla="*/ 417 w 1003"/>
                    <a:gd name="connsiteY35" fmla="*/ 1987 h 2306"/>
                    <a:gd name="connsiteX36" fmla="*/ 261 w 1003"/>
                    <a:gd name="connsiteY36" fmla="*/ 2101 h 2306"/>
                    <a:gd name="connsiteX37" fmla="*/ 230 w 1003"/>
                    <a:gd name="connsiteY37" fmla="*/ 1911 h 2306"/>
                    <a:gd name="connsiteX38" fmla="*/ 265 w 1003"/>
                    <a:gd name="connsiteY38" fmla="*/ 1207 h 2306"/>
                    <a:gd name="connsiteX39" fmla="*/ 318 w 1003"/>
                    <a:gd name="connsiteY39" fmla="*/ 847 h 2306"/>
                    <a:gd name="connsiteX40" fmla="*/ 308 w 1003"/>
                    <a:gd name="connsiteY40" fmla="*/ 709 h 2306"/>
                    <a:gd name="connsiteX41" fmla="*/ 235 w 1003"/>
                    <a:gd name="connsiteY41" fmla="*/ 924 h 2306"/>
                    <a:gd name="connsiteX42" fmla="*/ 127 w 1003"/>
                    <a:gd name="connsiteY42" fmla="*/ 1114 h 2306"/>
                    <a:gd name="connsiteX43" fmla="*/ 111 w 1003"/>
                    <a:gd name="connsiteY43" fmla="*/ 1265 h 2306"/>
                    <a:gd name="connsiteX44" fmla="*/ 36 w 1003"/>
                    <a:gd name="connsiteY44" fmla="*/ 1307 h 2306"/>
                    <a:gd name="connsiteX45" fmla="*/ 1 w 1003"/>
                    <a:gd name="connsiteY45" fmla="*/ 1202 h 2306"/>
                    <a:gd name="connsiteX46" fmla="*/ 77 w 1003"/>
                    <a:gd name="connsiteY46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372 w 1003"/>
                    <a:gd name="connsiteY34" fmla="*/ 2188 h 2306"/>
                    <a:gd name="connsiteX35" fmla="*/ 417 w 1003"/>
                    <a:gd name="connsiteY35" fmla="*/ 1987 h 2306"/>
                    <a:gd name="connsiteX36" fmla="*/ 261 w 1003"/>
                    <a:gd name="connsiteY36" fmla="*/ 2101 h 2306"/>
                    <a:gd name="connsiteX37" fmla="*/ 230 w 1003"/>
                    <a:gd name="connsiteY37" fmla="*/ 1911 h 2306"/>
                    <a:gd name="connsiteX38" fmla="*/ 265 w 1003"/>
                    <a:gd name="connsiteY38" fmla="*/ 1207 h 2306"/>
                    <a:gd name="connsiteX39" fmla="*/ 318 w 1003"/>
                    <a:gd name="connsiteY39" fmla="*/ 847 h 2306"/>
                    <a:gd name="connsiteX40" fmla="*/ 308 w 1003"/>
                    <a:gd name="connsiteY40" fmla="*/ 709 h 2306"/>
                    <a:gd name="connsiteX41" fmla="*/ 235 w 1003"/>
                    <a:gd name="connsiteY41" fmla="*/ 924 h 2306"/>
                    <a:gd name="connsiteX42" fmla="*/ 127 w 1003"/>
                    <a:gd name="connsiteY42" fmla="*/ 1114 h 2306"/>
                    <a:gd name="connsiteX43" fmla="*/ 111 w 1003"/>
                    <a:gd name="connsiteY43" fmla="*/ 1265 h 2306"/>
                    <a:gd name="connsiteX44" fmla="*/ 36 w 1003"/>
                    <a:gd name="connsiteY44" fmla="*/ 1307 h 2306"/>
                    <a:gd name="connsiteX45" fmla="*/ 1 w 1003"/>
                    <a:gd name="connsiteY45" fmla="*/ 1202 h 2306"/>
                    <a:gd name="connsiteX46" fmla="*/ 77 w 1003"/>
                    <a:gd name="connsiteY46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531 w 1003"/>
                    <a:gd name="connsiteY34" fmla="*/ 2129 h 2306"/>
                    <a:gd name="connsiteX35" fmla="*/ 372 w 1003"/>
                    <a:gd name="connsiteY35" fmla="*/ 2188 h 2306"/>
                    <a:gd name="connsiteX36" fmla="*/ 417 w 1003"/>
                    <a:gd name="connsiteY36" fmla="*/ 1987 h 2306"/>
                    <a:gd name="connsiteX37" fmla="*/ 261 w 1003"/>
                    <a:gd name="connsiteY37" fmla="*/ 2101 h 2306"/>
                    <a:gd name="connsiteX38" fmla="*/ 230 w 1003"/>
                    <a:gd name="connsiteY38" fmla="*/ 1911 h 2306"/>
                    <a:gd name="connsiteX39" fmla="*/ 265 w 1003"/>
                    <a:gd name="connsiteY39" fmla="*/ 1207 h 2306"/>
                    <a:gd name="connsiteX40" fmla="*/ 318 w 1003"/>
                    <a:gd name="connsiteY40" fmla="*/ 847 h 2306"/>
                    <a:gd name="connsiteX41" fmla="*/ 308 w 1003"/>
                    <a:gd name="connsiteY41" fmla="*/ 709 h 2306"/>
                    <a:gd name="connsiteX42" fmla="*/ 235 w 1003"/>
                    <a:gd name="connsiteY42" fmla="*/ 924 h 2306"/>
                    <a:gd name="connsiteX43" fmla="*/ 127 w 1003"/>
                    <a:gd name="connsiteY43" fmla="*/ 1114 h 2306"/>
                    <a:gd name="connsiteX44" fmla="*/ 111 w 1003"/>
                    <a:gd name="connsiteY44" fmla="*/ 1265 h 2306"/>
                    <a:gd name="connsiteX45" fmla="*/ 36 w 1003"/>
                    <a:gd name="connsiteY45" fmla="*/ 1307 h 2306"/>
                    <a:gd name="connsiteX46" fmla="*/ 1 w 1003"/>
                    <a:gd name="connsiteY46" fmla="*/ 1202 h 2306"/>
                    <a:gd name="connsiteX47" fmla="*/ 77 w 1003"/>
                    <a:gd name="connsiteY47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531 w 1003"/>
                    <a:gd name="connsiteY34" fmla="*/ 2129 h 2306"/>
                    <a:gd name="connsiteX35" fmla="*/ 372 w 1003"/>
                    <a:gd name="connsiteY35" fmla="*/ 2188 h 2306"/>
                    <a:gd name="connsiteX36" fmla="*/ 417 w 1003"/>
                    <a:gd name="connsiteY36" fmla="*/ 1987 h 2306"/>
                    <a:gd name="connsiteX37" fmla="*/ 261 w 1003"/>
                    <a:gd name="connsiteY37" fmla="*/ 2101 h 2306"/>
                    <a:gd name="connsiteX38" fmla="*/ 189 w 1003"/>
                    <a:gd name="connsiteY38" fmla="*/ 2250 h 2306"/>
                    <a:gd name="connsiteX39" fmla="*/ 230 w 1003"/>
                    <a:gd name="connsiteY39" fmla="*/ 1911 h 2306"/>
                    <a:gd name="connsiteX40" fmla="*/ 265 w 1003"/>
                    <a:gd name="connsiteY40" fmla="*/ 1207 h 2306"/>
                    <a:gd name="connsiteX41" fmla="*/ 318 w 1003"/>
                    <a:gd name="connsiteY41" fmla="*/ 847 h 2306"/>
                    <a:gd name="connsiteX42" fmla="*/ 308 w 1003"/>
                    <a:gd name="connsiteY42" fmla="*/ 709 h 2306"/>
                    <a:gd name="connsiteX43" fmla="*/ 235 w 1003"/>
                    <a:gd name="connsiteY43" fmla="*/ 924 h 2306"/>
                    <a:gd name="connsiteX44" fmla="*/ 127 w 1003"/>
                    <a:gd name="connsiteY44" fmla="*/ 1114 h 2306"/>
                    <a:gd name="connsiteX45" fmla="*/ 111 w 1003"/>
                    <a:gd name="connsiteY45" fmla="*/ 1265 h 2306"/>
                    <a:gd name="connsiteX46" fmla="*/ 36 w 1003"/>
                    <a:gd name="connsiteY46" fmla="*/ 1307 h 2306"/>
                    <a:gd name="connsiteX47" fmla="*/ 1 w 1003"/>
                    <a:gd name="connsiteY47" fmla="*/ 1202 h 2306"/>
                    <a:gd name="connsiteX48" fmla="*/ 77 w 1003"/>
                    <a:gd name="connsiteY48" fmla="*/ 1072 h 2306"/>
                    <a:gd name="connsiteX0" fmla="*/ 77 w 1003"/>
                    <a:gd name="connsiteY0" fmla="*/ 1072 h 2310"/>
                    <a:gd name="connsiteX1" fmla="*/ 178 w 1003"/>
                    <a:gd name="connsiteY1" fmla="*/ 724 h 2310"/>
                    <a:gd name="connsiteX2" fmla="*/ 243 w 1003"/>
                    <a:gd name="connsiteY2" fmla="*/ 493 h 2310"/>
                    <a:gd name="connsiteX3" fmla="*/ 408 w 1003"/>
                    <a:gd name="connsiteY3" fmla="*/ 361 h 2310"/>
                    <a:gd name="connsiteX4" fmla="*/ 405 w 1003"/>
                    <a:gd name="connsiteY4" fmla="*/ 268 h 2310"/>
                    <a:gd name="connsiteX5" fmla="*/ 385 w 1003"/>
                    <a:gd name="connsiteY5" fmla="*/ 156 h 2310"/>
                    <a:gd name="connsiteX6" fmla="*/ 401 w 1003"/>
                    <a:gd name="connsiteY6" fmla="*/ 32 h 2310"/>
                    <a:gd name="connsiteX7" fmla="*/ 561 w 1003"/>
                    <a:gd name="connsiteY7" fmla="*/ 36 h 2310"/>
                    <a:gd name="connsiteX8" fmla="*/ 573 w 1003"/>
                    <a:gd name="connsiteY8" fmla="*/ 156 h 2310"/>
                    <a:gd name="connsiteX9" fmla="*/ 553 w 1003"/>
                    <a:gd name="connsiteY9" fmla="*/ 264 h 2310"/>
                    <a:gd name="connsiteX10" fmla="*/ 564 w 1003"/>
                    <a:gd name="connsiteY10" fmla="*/ 367 h 2310"/>
                    <a:gd name="connsiteX11" fmla="*/ 726 w 1003"/>
                    <a:gd name="connsiteY11" fmla="*/ 466 h 2310"/>
                    <a:gd name="connsiteX12" fmla="*/ 765 w 1003"/>
                    <a:gd name="connsiteY12" fmla="*/ 565 h 2310"/>
                    <a:gd name="connsiteX13" fmla="*/ 786 w 1003"/>
                    <a:gd name="connsiteY13" fmla="*/ 677 h 2310"/>
                    <a:gd name="connsiteX14" fmla="*/ 812 w 1003"/>
                    <a:gd name="connsiteY14" fmla="*/ 790 h 2310"/>
                    <a:gd name="connsiteX15" fmla="*/ 915 w 1003"/>
                    <a:gd name="connsiteY15" fmla="*/ 1117 h 2310"/>
                    <a:gd name="connsiteX16" fmla="*/ 996 w 1003"/>
                    <a:gd name="connsiteY16" fmla="*/ 1216 h 2310"/>
                    <a:gd name="connsiteX17" fmla="*/ 977 w 1003"/>
                    <a:gd name="connsiteY17" fmla="*/ 1309 h 2310"/>
                    <a:gd name="connsiteX18" fmla="*/ 868 w 1003"/>
                    <a:gd name="connsiteY18" fmla="*/ 1288 h 2310"/>
                    <a:gd name="connsiteX19" fmla="*/ 858 w 1003"/>
                    <a:gd name="connsiteY19" fmla="*/ 1218 h 2310"/>
                    <a:gd name="connsiteX20" fmla="*/ 846 w 1003"/>
                    <a:gd name="connsiteY20" fmla="*/ 1129 h 2310"/>
                    <a:gd name="connsiteX21" fmla="*/ 764 w 1003"/>
                    <a:gd name="connsiteY21" fmla="*/ 978 h 2310"/>
                    <a:gd name="connsiteX22" fmla="*/ 726 w 1003"/>
                    <a:gd name="connsiteY22" fmla="*/ 856 h 2310"/>
                    <a:gd name="connsiteX23" fmla="*/ 723 w 1003"/>
                    <a:gd name="connsiteY23" fmla="*/ 854 h 2310"/>
                    <a:gd name="connsiteX24" fmla="*/ 694 w 1003"/>
                    <a:gd name="connsiteY24" fmla="*/ 737 h 2310"/>
                    <a:gd name="connsiteX25" fmla="*/ 675 w 1003"/>
                    <a:gd name="connsiteY25" fmla="*/ 633 h 2310"/>
                    <a:gd name="connsiteX26" fmla="*/ 672 w 1003"/>
                    <a:gd name="connsiteY26" fmla="*/ 759 h 2310"/>
                    <a:gd name="connsiteX27" fmla="*/ 672 w 1003"/>
                    <a:gd name="connsiteY27" fmla="*/ 848 h 2310"/>
                    <a:gd name="connsiteX28" fmla="*/ 684 w 1003"/>
                    <a:gd name="connsiteY28" fmla="*/ 975 h 2310"/>
                    <a:gd name="connsiteX29" fmla="*/ 710 w 1003"/>
                    <a:gd name="connsiteY29" fmla="*/ 1222 h 2310"/>
                    <a:gd name="connsiteX30" fmla="*/ 661 w 1003"/>
                    <a:gd name="connsiteY30" fmla="*/ 1677 h 2310"/>
                    <a:gd name="connsiteX31" fmla="*/ 639 w 1003"/>
                    <a:gd name="connsiteY31" fmla="*/ 2122 h 2310"/>
                    <a:gd name="connsiteX32" fmla="*/ 691 w 1003"/>
                    <a:gd name="connsiteY32" fmla="*/ 2280 h 2310"/>
                    <a:gd name="connsiteX33" fmla="*/ 580 w 1003"/>
                    <a:gd name="connsiteY33" fmla="*/ 2279 h 2310"/>
                    <a:gd name="connsiteX34" fmla="*/ 531 w 1003"/>
                    <a:gd name="connsiteY34" fmla="*/ 2129 h 2310"/>
                    <a:gd name="connsiteX35" fmla="*/ 372 w 1003"/>
                    <a:gd name="connsiteY35" fmla="*/ 2188 h 2310"/>
                    <a:gd name="connsiteX36" fmla="*/ 417 w 1003"/>
                    <a:gd name="connsiteY36" fmla="*/ 1987 h 2310"/>
                    <a:gd name="connsiteX37" fmla="*/ 304 w 1003"/>
                    <a:gd name="connsiteY37" fmla="*/ 2274 h 2310"/>
                    <a:gd name="connsiteX38" fmla="*/ 189 w 1003"/>
                    <a:gd name="connsiteY38" fmla="*/ 2250 h 2310"/>
                    <a:gd name="connsiteX39" fmla="*/ 230 w 1003"/>
                    <a:gd name="connsiteY39" fmla="*/ 1911 h 2310"/>
                    <a:gd name="connsiteX40" fmla="*/ 265 w 1003"/>
                    <a:gd name="connsiteY40" fmla="*/ 1207 h 2310"/>
                    <a:gd name="connsiteX41" fmla="*/ 318 w 1003"/>
                    <a:gd name="connsiteY41" fmla="*/ 847 h 2310"/>
                    <a:gd name="connsiteX42" fmla="*/ 308 w 1003"/>
                    <a:gd name="connsiteY42" fmla="*/ 709 h 2310"/>
                    <a:gd name="connsiteX43" fmla="*/ 235 w 1003"/>
                    <a:gd name="connsiteY43" fmla="*/ 924 h 2310"/>
                    <a:gd name="connsiteX44" fmla="*/ 127 w 1003"/>
                    <a:gd name="connsiteY44" fmla="*/ 1114 h 2310"/>
                    <a:gd name="connsiteX45" fmla="*/ 111 w 1003"/>
                    <a:gd name="connsiteY45" fmla="*/ 1265 h 2310"/>
                    <a:gd name="connsiteX46" fmla="*/ 36 w 1003"/>
                    <a:gd name="connsiteY46" fmla="*/ 1307 h 2310"/>
                    <a:gd name="connsiteX47" fmla="*/ 1 w 1003"/>
                    <a:gd name="connsiteY47" fmla="*/ 1202 h 2310"/>
                    <a:gd name="connsiteX48" fmla="*/ 77 w 1003"/>
                    <a:gd name="connsiteY48" fmla="*/ 1072 h 2310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17 w 1003"/>
                    <a:gd name="connsiteY36" fmla="*/ 19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17 w 1003"/>
                    <a:gd name="connsiteY36" fmla="*/ 19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69 w 1003"/>
                    <a:gd name="connsiteY36" fmla="*/ 11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89 w 1003"/>
                    <a:gd name="connsiteY37" fmla="*/ 2250 h 2332"/>
                    <a:gd name="connsiteX38" fmla="*/ 258 w 1003"/>
                    <a:gd name="connsiteY38" fmla="*/ 2051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58 w 1003"/>
                    <a:gd name="connsiteY38" fmla="*/ 2051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17 w 1003"/>
                    <a:gd name="connsiteY38" fmla="*/ 2172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1890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17 w 1003"/>
                    <a:gd name="connsiteY38" fmla="*/ 2172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04 w 1003"/>
                    <a:gd name="connsiteY37" fmla="*/ 2274 h 2332"/>
                    <a:gd name="connsiteX38" fmla="*/ 154 w 1003"/>
                    <a:gd name="connsiteY38" fmla="*/ 2250 h 2332"/>
                    <a:gd name="connsiteX39" fmla="*/ 217 w 1003"/>
                    <a:gd name="connsiteY39" fmla="*/ 2172 h 2332"/>
                    <a:gd name="connsiteX40" fmla="*/ 258 w 1003"/>
                    <a:gd name="connsiteY40" fmla="*/ 2051 h 2332"/>
                    <a:gd name="connsiteX41" fmla="*/ 230 w 1003"/>
                    <a:gd name="connsiteY41" fmla="*/ 1784 h 2332"/>
                    <a:gd name="connsiteX42" fmla="*/ 265 w 1003"/>
                    <a:gd name="connsiteY42" fmla="*/ 1207 h 2332"/>
                    <a:gd name="connsiteX43" fmla="*/ 318 w 1003"/>
                    <a:gd name="connsiteY43" fmla="*/ 847 h 2332"/>
                    <a:gd name="connsiteX44" fmla="*/ 308 w 1003"/>
                    <a:gd name="connsiteY44" fmla="*/ 709 h 2332"/>
                    <a:gd name="connsiteX45" fmla="*/ 235 w 1003"/>
                    <a:gd name="connsiteY45" fmla="*/ 924 h 2332"/>
                    <a:gd name="connsiteX46" fmla="*/ 127 w 1003"/>
                    <a:gd name="connsiteY46" fmla="*/ 1114 h 2332"/>
                    <a:gd name="connsiteX47" fmla="*/ 111 w 1003"/>
                    <a:gd name="connsiteY47" fmla="*/ 1265 h 2332"/>
                    <a:gd name="connsiteX48" fmla="*/ 36 w 1003"/>
                    <a:gd name="connsiteY48" fmla="*/ 1307 h 2332"/>
                    <a:gd name="connsiteX49" fmla="*/ 1 w 1003"/>
                    <a:gd name="connsiteY49" fmla="*/ 1202 h 2332"/>
                    <a:gd name="connsiteX50" fmla="*/ 77 w 1003"/>
                    <a:gd name="connsiteY5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04 w 1003"/>
                    <a:gd name="connsiteY38" fmla="*/ 2274 h 2332"/>
                    <a:gd name="connsiteX39" fmla="*/ 154 w 1003"/>
                    <a:gd name="connsiteY39" fmla="*/ 2250 h 2332"/>
                    <a:gd name="connsiteX40" fmla="*/ 217 w 1003"/>
                    <a:gd name="connsiteY40" fmla="*/ 2172 h 2332"/>
                    <a:gd name="connsiteX41" fmla="*/ 258 w 1003"/>
                    <a:gd name="connsiteY41" fmla="*/ 2051 h 2332"/>
                    <a:gd name="connsiteX42" fmla="*/ 230 w 1003"/>
                    <a:gd name="connsiteY42" fmla="*/ 1784 h 2332"/>
                    <a:gd name="connsiteX43" fmla="*/ 265 w 1003"/>
                    <a:gd name="connsiteY43" fmla="*/ 1207 h 2332"/>
                    <a:gd name="connsiteX44" fmla="*/ 318 w 1003"/>
                    <a:gd name="connsiteY44" fmla="*/ 847 h 2332"/>
                    <a:gd name="connsiteX45" fmla="*/ 308 w 1003"/>
                    <a:gd name="connsiteY45" fmla="*/ 709 h 2332"/>
                    <a:gd name="connsiteX46" fmla="*/ 235 w 1003"/>
                    <a:gd name="connsiteY46" fmla="*/ 924 h 2332"/>
                    <a:gd name="connsiteX47" fmla="*/ 127 w 1003"/>
                    <a:gd name="connsiteY47" fmla="*/ 1114 h 2332"/>
                    <a:gd name="connsiteX48" fmla="*/ 111 w 1003"/>
                    <a:gd name="connsiteY48" fmla="*/ 1265 h 2332"/>
                    <a:gd name="connsiteX49" fmla="*/ 36 w 1003"/>
                    <a:gd name="connsiteY49" fmla="*/ 1307 h 2332"/>
                    <a:gd name="connsiteX50" fmla="*/ 1 w 1003"/>
                    <a:gd name="connsiteY50" fmla="*/ 1202 h 2332"/>
                    <a:gd name="connsiteX51" fmla="*/ 77 w 1003"/>
                    <a:gd name="connsiteY51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93 w 1003"/>
                    <a:gd name="connsiteY38" fmla="*/ 1717 h 2332"/>
                    <a:gd name="connsiteX39" fmla="*/ 304 w 1003"/>
                    <a:gd name="connsiteY39" fmla="*/ 2274 h 2332"/>
                    <a:gd name="connsiteX40" fmla="*/ 154 w 1003"/>
                    <a:gd name="connsiteY40" fmla="*/ 2250 h 2332"/>
                    <a:gd name="connsiteX41" fmla="*/ 217 w 1003"/>
                    <a:gd name="connsiteY41" fmla="*/ 2172 h 2332"/>
                    <a:gd name="connsiteX42" fmla="*/ 258 w 1003"/>
                    <a:gd name="connsiteY42" fmla="*/ 2051 h 2332"/>
                    <a:gd name="connsiteX43" fmla="*/ 230 w 1003"/>
                    <a:gd name="connsiteY43" fmla="*/ 1784 h 2332"/>
                    <a:gd name="connsiteX44" fmla="*/ 265 w 1003"/>
                    <a:gd name="connsiteY44" fmla="*/ 1207 h 2332"/>
                    <a:gd name="connsiteX45" fmla="*/ 318 w 1003"/>
                    <a:gd name="connsiteY45" fmla="*/ 847 h 2332"/>
                    <a:gd name="connsiteX46" fmla="*/ 308 w 1003"/>
                    <a:gd name="connsiteY46" fmla="*/ 709 h 2332"/>
                    <a:gd name="connsiteX47" fmla="*/ 235 w 1003"/>
                    <a:gd name="connsiteY47" fmla="*/ 924 h 2332"/>
                    <a:gd name="connsiteX48" fmla="*/ 127 w 1003"/>
                    <a:gd name="connsiteY48" fmla="*/ 1114 h 2332"/>
                    <a:gd name="connsiteX49" fmla="*/ 111 w 1003"/>
                    <a:gd name="connsiteY49" fmla="*/ 1265 h 2332"/>
                    <a:gd name="connsiteX50" fmla="*/ 36 w 1003"/>
                    <a:gd name="connsiteY50" fmla="*/ 1307 h 2332"/>
                    <a:gd name="connsiteX51" fmla="*/ 1 w 1003"/>
                    <a:gd name="connsiteY51" fmla="*/ 1202 h 2332"/>
                    <a:gd name="connsiteX52" fmla="*/ 77 w 1003"/>
                    <a:gd name="connsiteY52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93 w 1003"/>
                    <a:gd name="connsiteY38" fmla="*/ 1717 h 2332"/>
                    <a:gd name="connsiteX39" fmla="*/ 327 w 1003"/>
                    <a:gd name="connsiteY39" fmla="*/ 1997 h 2332"/>
                    <a:gd name="connsiteX40" fmla="*/ 304 w 1003"/>
                    <a:gd name="connsiteY40" fmla="*/ 2274 h 2332"/>
                    <a:gd name="connsiteX41" fmla="*/ 154 w 1003"/>
                    <a:gd name="connsiteY41" fmla="*/ 2250 h 2332"/>
                    <a:gd name="connsiteX42" fmla="*/ 217 w 1003"/>
                    <a:gd name="connsiteY42" fmla="*/ 2172 h 2332"/>
                    <a:gd name="connsiteX43" fmla="*/ 258 w 1003"/>
                    <a:gd name="connsiteY43" fmla="*/ 2051 h 2332"/>
                    <a:gd name="connsiteX44" fmla="*/ 230 w 1003"/>
                    <a:gd name="connsiteY44" fmla="*/ 1784 h 2332"/>
                    <a:gd name="connsiteX45" fmla="*/ 265 w 1003"/>
                    <a:gd name="connsiteY45" fmla="*/ 1207 h 2332"/>
                    <a:gd name="connsiteX46" fmla="*/ 318 w 1003"/>
                    <a:gd name="connsiteY46" fmla="*/ 847 h 2332"/>
                    <a:gd name="connsiteX47" fmla="*/ 308 w 1003"/>
                    <a:gd name="connsiteY47" fmla="*/ 709 h 2332"/>
                    <a:gd name="connsiteX48" fmla="*/ 235 w 1003"/>
                    <a:gd name="connsiteY48" fmla="*/ 924 h 2332"/>
                    <a:gd name="connsiteX49" fmla="*/ 127 w 1003"/>
                    <a:gd name="connsiteY49" fmla="*/ 1114 h 2332"/>
                    <a:gd name="connsiteX50" fmla="*/ 111 w 1003"/>
                    <a:gd name="connsiteY50" fmla="*/ 1265 h 2332"/>
                    <a:gd name="connsiteX51" fmla="*/ 36 w 1003"/>
                    <a:gd name="connsiteY51" fmla="*/ 1307 h 2332"/>
                    <a:gd name="connsiteX52" fmla="*/ 1 w 1003"/>
                    <a:gd name="connsiteY52" fmla="*/ 1202 h 2332"/>
                    <a:gd name="connsiteX53" fmla="*/ 77 w 1003"/>
                    <a:gd name="connsiteY53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77 w 1003"/>
                    <a:gd name="connsiteY35" fmla="*/ 2037 h 2332"/>
                    <a:gd name="connsiteX36" fmla="*/ 531 w 1003"/>
                    <a:gd name="connsiteY36" fmla="*/ 1890 h 2332"/>
                    <a:gd name="connsiteX37" fmla="*/ 469 w 1003"/>
                    <a:gd name="connsiteY37" fmla="*/ 1187 h 2332"/>
                    <a:gd name="connsiteX38" fmla="*/ 422 w 1003"/>
                    <a:gd name="connsiteY38" fmla="*/ 1487 h 2332"/>
                    <a:gd name="connsiteX39" fmla="*/ 396 w 1003"/>
                    <a:gd name="connsiteY39" fmla="*/ 1717 h 2332"/>
                    <a:gd name="connsiteX40" fmla="*/ 393 w 1003"/>
                    <a:gd name="connsiteY40" fmla="*/ 1717 h 2332"/>
                    <a:gd name="connsiteX41" fmla="*/ 327 w 1003"/>
                    <a:gd name="connsiteY41" fmla="*/ 1997 h 2332"/>
                    <a:gd name="connsiteX42" fmla="*/ 304 w 1003"/>
                    <a:gd name="connsiteY42" fmla="*/ 2274 h 2332"/>
                    <a:gd name="connsiteX43" fmla="*/ 154 w 1003"/>
                    <a:gd name="connsiteY43" fmla="*/ 2250 h 2332"/>
                    <a:gd name="connsiteX44" fmla="*/ 217 w 1003"/>
                    <a:gd name="connsiteY44" fmla="*/ 2172 h 2332"/>
                    <a:gd name="connsiteX45" fmla="*/ 258 w 1003"/>
                    <a:gd name="connsiteY45" fmla="*/ 2051 h 2332"/>
                    <a:gd name="connsiteX46" fmla="*/ 230 w 1003"/>
                    <a:gd name="connsiteY46" fmla="*/ 1784 h 2332"/>
                    <a:gd name="connsiteX47" fmla="*/ 265 w 1003"/>
                    <a:gd name="connsiteY47" fmla="*/ 1207 h 2332"/>
                    <a:gd name="connsiteX48" fmla="*/ 318 w 1003"/>
                    <a:gd name="connsiteY48" fmla="*/ 847 h 2332"/>
                    <a:gd name="connsiteX49" fmla="*/ 308 w 1003"/>
                    <a:gd name="connsiteY49" fmla="*/ 709 h 2332"/>
                    <a:gd name="connsiteX50" fmla="*/ 235 w 1003"/>
                    <a:gd name="connsiteY50" fmla="*/ 924 h 2332"/>
                    <a:gd name="connsiteX51" fmla="*/ 127 w 1003"/>
                    <a:gd name="connsiteY51" fmla="*/ 1114 h 2332"/>
                    <a:gd name="connsiteX52" fmla="*/ 111 w 1003"/>
                    <a:gd name="connsiteY52" fmla="*/ 1265 h 2332"/>
                    <a:gd name="connsiteX53" fmla="*/ 36 w 1003"/>
                    <a:gd name="connsiteY53" fmla="*/ 1307 h 2332"/>
                    <a:gd name="connsiteX54" fmla="*/ 1 w 1003"/>
                    <a:gd name="connsiteY54" fmla="*/ 1202 h 2332"/>
                    <a:gd name="connsiteX55" fmla="*/ 77 w 1003"/>
                    <a:gd name="connsiteY55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531 w 1003"/>
                    <a:gd name="connsiteY36" fmla="*/ 1617 h 2332"/>
                    <a:gd name="connsiteX37" fmla="*/ 469 w 1003"/>
                    <a:gd name="connsiteY37" fmla="*/ 1187 h 2332"/>
                    <a:gd name="connsiteX38" fmla="*/ 422 w 1003"/>
                    <a:gd name="connsiteY38" fmla="*/ 1487 h 2332"/>
                    <a:gd name="connsiteX39" fmla="*/ 396 w 1003"/>
                    <a:gd name="connsiteY39" fmla="*/ 1717 h 2332"/>
                    <a:gd name="connsiteX40" fmla="*/ 393 w 1003"/>
                    <a:gd name="connsiteY40" fmla="*/ 1717 h 2332"/>
                    <a:gd name="connsiteX41" fmla="*/ 327 w 1003"/>
                    <a:gd name="connsiteY41" fmla="*/ 1997 h 2332"/>
                    <a:gd name="connsiteX42" fmla="*/ 304 w 1003"/>
                    <a:gd name="connsiteY42" fmla="*/ 2274 h 2332"/>
                    <a:gd name="connsiteX43" fmla="*/ 154 w 1003"/>
                    <a:gd name="connsiteY43" fmla="*/ 2250 h 2332"/>
                    <a:gd name="connsiteX44" fmla="*/ 217 w 1003"/>
                    <a:gd name="connsiteY44" fmla="*/ 2172 h 2332"/>
                    <a:gd name="connsiteX45" fmla="*/ 258 w 1003"/>
                    <a:gd name="connsiteY45" fmla="*/ 2051 h 2332"/>
                    <a:gd name="connsiteX46" fmla="*/ 230 w 1003"/>
                    <a:gd name="connsiteY46" fmla="*/ 1784 h 2332"/>
                    <a:gd name="connsiteX47" fmla="*/ 265 w 1003"/>
                    <a:gd name="connsiteY47" fmla="*/ 1207 h 2332"/>
                    <a:gd name="connsiteX48" fmla="*/ 318 w 1003"/>
                    <a:gd name="connsiteY48" fmla="*/ 847 h 2332"/>
                    <a:gd name="connsiteX49" fmla="*/ 308 w 1003"/>
                    <a:gd name="connsiteY49" fmla="*/ 709 h 2332"/>
                    <a:gd name="connsiteX50" fmla="*/ 235 w 1003"/>
                    <a:gd name="connsiteY50" fmla="*/ 924 h 2332"/>
                    <a:gd name="connsiteX51" fmla="*/ 127 w 1003"/>
                    <a:gd name="connsiteY51" fmla="*/ 1114 h 2332"/>
                    <a:gd name="connsiteX52" fmla="*/ 111 w 1003"/>
                    <a:gd name="connsiteY52" fmla="*/ 1265 h 2332"/>
                    <a:gd name="connsiteX53" fmla="*/ 36 w 1003"/>
                    <a:gd name="connsiteY53" fmla="*/ 1307 h 2332"/>
                    <a:gd name="connsiteX54" fmla="*/ 1 w 1003"/>
                    <a:gd name="connsiteY54" fmla="*/ 1202 h 2332"/>
                    <a:gd name="connsiteX55" fmla="*/ 77 w 1003"/>
                    <a:gd name="connsiteY55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75 w 1003"/>
                    <a:gd name="connsiteY35" fmla="*/ 2034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469 w 1003"/>
                    <a:gd name="connsiteY38" fmla="*/ 1187 h 2332"/>
                    <a:gd name="connsiteX39" fmla="*/ 422 w 1003"/>
                    <a:gd name="connsiteY39" fmla="*/ 1487 h 2332"/>
                    <a:gd name="connsiteX40" fmla="*/ 396 w 1003"/>
                    <a:gd name="connsiteY40" fmla="*/ 1717 h 2332"/>
                    <a:gd name="connsiteX41" fmla="*/ 393 w 1003"/>
                    <a:gd name="connsiteY41" fmla="*/ 1717 h 2332"/>
                    <a:gd name="connsiteX42" fmla="*/ 327 w 1003"/>
                    <a:gd name="connsiteY42" fmla="*/ 1997 h 2332"/>
                    <a:gd name="connsiteX43" fmla="*/ 304 w 1003"/>
                    <a:gd name="connsiteY43" fmla="*/ 2274 h 2332"/>
                    <a:gd name="connsiteX44" fmla="*/ 154 w 1003"/>
                    <a:gd name="connsiteY44" fmla="*/ 2250 h 2332"/>
                    <a:gd name="connsiteX45" fmla="*/ 217 w 1003"/>
                    <a:gd name="connsiteY45" fmla="*/ 2172 h 2332"/>
                    <a:gd name="connsiteX46" fmla="*/ 258 w 1003"/>
                    <a:gd name="connsiteY46" fmla="*/ 2051 h 2332"/>
                    <a:gd name="connsiteX47" fmla="*/ 230 w 1003"/>
                    <a:gd name="connsiteY47" fmla="*/ 1784 h 2332"/>
                    <a:gd name="connsiteX48" fmla="*/ 265 w 1003"/>
                    <a:gd name="connsiteY48" fmla="*/ 1207 h 2332"/>
                    <a:gd name="connsiteX49" fmla="*/ 318 w 1003"/>
                    <a:gd name="connsiteY49" fmla="*/ 847 h 2332"/>
                    <a:gd name="connsiteX50" fmla="*/ 308 w 1003"/>
                    <a:gd name="connsiteY50" fmla="*/ 709 h 2332"/>
                    <a:gd name="connsiteX51" fmla="*/ 235 w 1003"/>
                    <a:gd name="connsiteY51" fmla="*/ 924 h 2332"/>
                    <a:gd name="connsiteX52" fmla="*/ 127 w 1003"/>
                    <a:gd name="connsiteY52" fmla="*/ 1114 h 2332"/>
                    <a:gd name="connsiteX53" fmla="*/ 111 w 1003"/>
                    <a:gd name="connsiteY53" fmla="*/ 1265 h 2332"/>
                    <a:gd name="connsiteX54" fmla="*/ 36 w 1003"/>
                    <a:gd name="connsiteY54" fmla="*/ 1307 h 2332"/>
                    <a:gd name="connsiteX55" fmla="*/ 1 w 1003"/>
                    <a:gd name="connsiteY55" fmla="*/ 1202 h 2332"/>
                    <a:gd name="connsiteX56" fmla="*/ 77 w 1003"/>
                    <a:gd name="connsiteY56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75 w 1003"/>
                    <a:gd name="connsiteY35" fmla="*/ 2034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470 w 1003"/>
                    <a:gd name="connsiteY35" fmla="*/ 2037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470 w 1003"/>
                    <a:gd name="connsiteY35" fmla="*/ 2037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470 w 1003"/>
                    <a:gd name="connsiteY36" fmla="*/ 2037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20 w 1003"/>
                    <a:gd name="connsiteY36" fmla="*/ 2138 h 2332"/>
                    <a:gd name="connsiteX37" fmla="*/ 557 w 1003"/>
                    <a:gd name="connsiteY37" fmla="*/ 2184 h 2332"/>
                    <a:gd name="connsiteX38" fmla="*/ 557 w 1003"/>
                    <a:gd name="connsiteY38" fmla="*/ 2103 h 2332"/>
                    <a:gd name="connsiteX39" fmla="*/ 531 w 1003"/>
                    <a:gd name="connsiteY39" fmla="*/ 1890 h 2332"/>
                    <a:gd name="connsiteX40" fmla="*/ 531 w 1003"/>
                    <a:gd name="connsiteY40" fmla="*/ 1617 h 2332"/>
                    <a:gd name="connsiteX41" fmla="*/ 528 w 1003"/>
                    <a:gd name="connsiteY41" fmla="*/ 1547 h 2332"/>
                    <a:gd name="connsiteX42" fmla="*/ 469 w 1003"/>
                    <a:gd name="connsiteY42" fmla="*/ 1187 h 2332"/>
                    <a:gd name="connsiteX43" fmla="*/ 422 w 1003"/>
                    <a:gd name="connsiteY43" fmla="*/ 1487 h 2332"/>
                    <a:gd name="connsiteX44" fmla="*/ 396 w 1003"/>
                    <a:gd name="connsiteY44" fmla="*/ 1717 h 2332"/>
                    <a:gd name="connsiteX45" fmla="*/ 393 w 1003"/>
                    <a:gd name="connsiteY45" fmla="*/ 1717 h 2332"/>
                    <a:gd name="connsiteX46" fmla="*/ 327 w 1003"/>
                    <a:gd name="connsiteY46" fmla="*/ 1997 h 2332"/>
                    <a:gd name="connsiteX47" fmla="*/ 304 w 1003"/>
                    <a:gd name="connsiteY47" fmla="*/ 2274 h 2332"/>
                    <a:gd name="connsiteX48" fmla="*/ 154 w 1003"/>
                    <a:gd name="connsiteY48" fmla="*/ 2250 h 2332"/>
                    <a:gd name="connsiteX49" fmla="*/ 217 w 1003"/>
                    <a:gd name="connsiteY49" fmla="*/ 2172 h 2332"/>
                    <a:gd name="connsiteX50" fmla="*/ 258 w 1003"/>
                    <a:gd name="connsiteY50" fmla="*/ 2051 h 2332"/>
                    <a:gd name="connsiteX51" fmla="*/ 230 w 1003"/>
                    <a:gd name="connsiteY51" fmla="*/ 1784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78 w 1003"/>
                    <a:gd name="connsiteY30" fmla="*/ 1377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680 w 1003"/>
                    <a:gd name="connsiteY29" fmla="*/ 1134 h 2332"/>
                    <a:gd name="connsiteX30" fmla="*/ 678 w 1003"/>
                    <a:gd name="connsiteY30" fmla="*/ 1377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0 w 1003"/>
                    <a:gd name="connsiteY28" fmla="*/ 1134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27 w 1003"/>
                    <a:gd name="connsiteY43" fmla="*/ 2118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46 w 1003"/>
                    <a:gd name="connsiteY43" fmla="*/ 1933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46 w 1003"/>
                    <a:gd name="connsiteY44" fmla="*/ 1933 h 2332"/>
                    <a:gd name="connsiteX45" fmla="*/ 327 w 1003"/>
                    <a:gd name="connsiteY45" fmla="*/ 2118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46 w 1003"/>
                    <a:gd name="connsiteY44" fmla="*/ 1933 h 2332"/>
                    <a:gd name="connsiteX45" fmla="*/ 384 w 1003"/>
                    <a:gd name="connsiteY45" fmla="*/ 1978 h 2332"/>
                    <a:gd name="connsiteX46" fmla="*/ 327 w 1003"/>
                    <a:gd name="connsiteY46" fmla="*/ 2118 h 2332"/>
                    <a:gd name="connsiteX47" fmla="*/ 304 w 1003"/>
                    <a:gd name="connsiteY47" fmla="*/ 2274 h 2332"/>
                    <a:gd name="connsiteX48" fmla="*/ 154 w 1003"/>
                    <a:gd name="connsiteY48" fmla="*/ 2250 h 2332"/>
                    <a:gd name="connsiteX49" fmla="*/ 217 w 1003"/>
                    <a:gd name="connsiteY49" fmla="*/ 2172 h 2332"/>
                    <a:gd name="connsiteX50" fmla="*/ 258 w 1003"/>
                    <a:gd name="connsiteY50" fmla="*/ 2051 h 2332"/>
                    <a:gd name="connsiteX51" fmla="*/ 230 w 1003"/>
                    <a:gd name="connsiteY51" fmla="*/ 1784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84 w 1003"/>
                    <a:gd name="connsiteY44" fmla="*/ 1978 h 2332"/>
                    <a:gd name="connsiteX45" fmla="*/ 327 w 1003"/>
                    <a:gd name="connsiteY45" fmla="*/ 2118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978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34 w 1003"/>
                    <a:gd name="connsiteY49" fmla="*/ 1660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8 w 1003"/>
                    <a:gd name="connsiteY48" fmla="*/ 1922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6 w 1003"/>
                    <a:gd name="connsiteY48" fmla="*/ 2156 h 2332"/>
                    <a:gd name="connsiteX49" fmla="*/ 258 w 1003"/>
                    <a:gd name="connsiteY49" fmla="*/ 1922 h 2332"/>
                    <a:gd name="connsiteX50" fmla="*/ 230 w 1003"/>
                    <a:gd name="connsiteY50" fmla="*/ 1784 h 2332"/>
                    <a:gd name="connsiteX51" fmla="*/ 234 w 1003"/>
                    <a:gd name="connsiteY51" fmla="*/ 1660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8 w 1003"/>
                    <a:gd name="connsiteY48" fmla="*/ 1922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34 w 1003"/>
                    <a:gd name="connsiteY49" fmla="*/ 1660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68 w 10000"/>
                    <a:gd name="connsiteY0" fmla="*/ 4597 h 10000"/>
                    <a:gd name="connsiteX1" fmla="*/ 1775 w 10000"/>
                    <a:gd name="connsiteY1" fmla="*/ 3105 h 10000"/>
                    <a:gd name="connsiteX2" fmla="*/ 2423 w 10000"/>
                    <a:gd name="connsiteY2" fmla="*/ 2114 h 10000"/>
                    <a:gd name="connsiteX3" fmla="*/ 4068 w 10000"/>
                    <a:gd name="connsiteY3" fmla="*/ 1548 h 10000"/>
                    <a:gd name="connsiteX4" fmla="*/ 4038 w 10000"/>
                    <a:gd name="connsiteY4" fmla="*/ 1149 h 10000"/>
                    <a:gd name="connsiteX5" fmla="*/ 3838 w 10000"/>
                    <a:gd name="connsiteY5" fmla="*/ 669 h 10000"/>
                    <a:gd name="connsiteX6" fmla="*/ 3998 w 10000"/>
                    <a:gd name="connsiteY6" fmla="*/ 137 h 10000"/>
                    <a:gd name="connsiteX7" fmla="*/ 5593 w 10000"/>
                    <a:gd name="connsiteY7" fmla="*/ 154 h 10000"/>
                    <a:gd name="connsiteX8" fmla="*/ 5713 w 10000"/>
                    <a:gd name="connsiteY8" fmla="*/ 669 h 10000"/>
                    <a:gd name="connsiteX9" fmla="*/ 5513 w 10000"/>
                    <a:gd name="connsiteY9" fmla="*/ 1132 h 10000"/>
                    <a:gd name="connsiteX10" fmla="*/ 5623 w 10000"/>
                    <a:gd name="connsiteY10" fmla="*/ 1574 h 10000"/>
                    <a:gd name="connsiteX11" fmla="*/ 7238 w 10000"/>
                    <a:gd name="connsiteY11" fmla="*/ 1998 h 10000"/>
                    <a:gd name="connsiteX12" fmla="*/ 7627 w 10000"/>
                    <a:gd name="connsiteY12" fmla="*/ 2423 h 10000"/>
                    <a:gd name="connsiteX13" fmla="*/ 7836 w 10000"/>
                    <a:gd name="connsiteY13" fmla="*/ 2903 h 10000"/>
                    <a:gd name="connsiteX14" fmla="*/ 8096 w 10000"/>
                    <a:gd name="connsiteY14" fmla="*/ 3388 h 10000"/>
                    <a:gd name="connsiteX15" fmla="*/ 9123 w 10000"/>
                    <a:gd name="connsiteY15" fmla="*/ 4790 h 10000"/>
                    <a:gd name="connsiteX16" fmla="*/ 9930 w 10000"/>
                    <a:gd name="connsiteY16" fmla="*/ 5214 h 10000"/>
                    <a:gd name="connsiteX17" fmla="*/ 9741 w 10000"/>
                    <a:gd name="connsiteY17" fmla="*/ 5613 h 10000"/>
                    <a:gd name="connsiteX18" fmla="*/ 8654 w 10000"/>
                    <a:gd name="connsiteY18" fmla="*/ 5523 h 10000"/>
                    <a:gd name="connsiteX19" fmla="*/ 8554 w 10000"/>
                    <a:gd name="connsiteY19" fmla="*/ 5223 h 10000"/>
                    <a:gd name="connsiteX20" fmla="*/ 8435 w 10000"/>
                    <a:gd name="connsiteY20" fmla="*/ 4841 h 10000"/>
                    <a:gd name="connsiteX21" fmla="*/ 7617 w 10000"/>
                    <a:gd name="connsiteY21" fmla="*/ 4194 h 10000"/>
                    <a:gd name="connsiteX22" fmla="*/ 7238 w 10000"/>
                    <a:gd name="connsiteY22" fmla="*/ 3671 h 10000"/>
                    <a:gd name="connsiteX23" fmla="*/ 6919 w 10000"/>
                    <a:gd name="connsiteY23" fmla="*/ 3160 h 10000"/>
                    <a:gd name="connsiteX24" fmla="*/ 6730 w 10000"/>
                    <a:gd name="connsiteY24" fmla="*/ 2714 h 10000"/>
                    <a:gd name="connsiteX25" fmla="*/ 6700 w 10000"/>
                    <a:gd name="connsiteY25" fmla="*/ 3255 h 10000"/>
                    <a:gd name="connsiteX26" fmla="*/ 6700 w 10000"/>
                    <a:gd name="connsiteY26" fmla="*/ 3636 h 10000"/>
                    <a:gd name="connsiteX27" fmla="*/ 6999 w 10000"/>
                    <a:gd name="connsiteY27" fmla="*/ 4704 h 10000"/>
                    <a:gd name="connsiteX28" fmla="*/ 6760 w 10000"/>
                    <a:gd name="connsiteY28" fmla="*/ 5905 h 10000"/>
                    <a:gd name="connsiteX29" fmla="*/ 6590 w 10000"/>
                    <a:gd name="connsiteY29" fmla="*/ 7191 h 10000"/>
                    <a:gd name="connsiteX30" fmla="*/ 6371 w 10000"/>
                    <a:gd name="connsiteY30" fmla="*/ 9099 h 10000"/>
                    <a:gd name="connsiteX31" fmla="*/ 6889 w 10000"/>
                    <a:gd name="connsiteY31" fmla="*/ 9777 h 10000"/>
                    <a:gd name="connsiteX32" fmla="*/ 5783 w 10000"/>
                    <a:gd name="connsiteY32" fmla="*/ 9773 h 10000"/>
                    <a:gd name="connsiteX33" fmla="*/ 5523 w 10000"/>
                    <a:gd name="connsiteY33" fmla="*/ 9365 h 10000"/>
                    <a:gd name="connsiteX34" fmla="*/ 5553 w 10000"/>
                    <a:gd name="connsiteY34" fmla="*/ 9365 h 10000"/>
                    <a:gd name="connsiteX35" fmla="*/ 5553 w 10000"/>
                    <a:gd name="connsiteY35" fmla="*/ 9018 h 10000"/>
                    <a:gd name="connsiteX36" fmla="*/ 5055 w 10000"/>
                    <a:gd name="connsiteY36" fmla="*/ 7774 h 10000"/>
                    <a:gd name="connsiteX37" fmla="*/ 5055 w 10000"/>
                    <a:gd name="connsiteY37" fmla="*/ 7187 h 10000"/>
                    <a:gd name="connsiteX38" fmla="*/ 5025 w 10000"/>
                    <a:gd name="connsiteY38" fmla="*/ 6398 h 10000"/>
                    <a:gd name="connsiteX39" fmla="*/ 4676 w 10000"/>
                    <a:gd name="connsiteY39" fmla="*/ 5090 h 10000"/>
                    <a:gd name="connsiteX40" fmla="*/ 4207 w 10000"/>
                    <a:gd name="connsiteY40" fmla="*/ 6377 h 10000"/>
                    <a:gd name="connsiteX41" fmla="*/ 3948 w 10000"/>
                    <a:gd name="connsiteY41" fmla="*/ 7213 h 10000"/>
                    <a:gd name="connsiteX42" fmla="*/ 3829 w 10000"/>
                    <a:gd name="connsiteY42" fmla="*/ 8130 h 10000"/>
                    <a:gd name="connsiteX43" fmla="*/ 3260 w 10000"/>
                    <a:gd name="connsiteY43" fmla="*/ 9082 h 10000"/>
                    <a:gd name="connsiteX44" fmla="*/ 3031 w 10000"/>
                    <a:gd name="connsiteY44" fmla="*/ 9751 h 10000"/>
                    <a:gd name="connsiteX45" fmla="*/ 1535 w 10000"/>
                    <a:gd name="connsiteY45" fmla="*/ 9648 h 10000"/>
                    <a:gd name="connsiteX46" fmla="*/ 2572 w 10000"/>
                    <a:gd name="connsiteY46" fmla="*/ 8795 h 10000"/>
                    <a:gd name="connsiteX47" fmla="*/ 2293 w 10000"/>
                    <a:gd name="connsiteY47" fmla="*/ 7650 h 10000"/>
                    <a:gd name="connsiteX48" fmla="*/ 2333 w 10000"/>
                    <a:gd name="connsiteY48" fmla="*/ 7118 h 10000"/>
                    <a:gd name="connsiteX49" fmla="*/ 2642 w 10000"/>
                    <a:gd name="connsiteY49" fmla="*/ 5176 h 10000"/>
                    <a:gd name="connsiteX50" fmla="*/ 3170 w 10000"/>
                    <a:gd name="connsiteY50" fmla="*/ 3632 h 10000"/>
                    <a:gd name="connsiteX51" fmla="*/ 3071 w 10000"/>
                    <a:gd name="connsiteY51" fmla="*/ 3040 h 10000"/>
                    <a:gd name="connsiteX52" fmla="*/ 2343 w 10000"/>
                    <a:gd name="connsiteY52" fmla="*/ 3962 h 10000"/>
                    <a:gd name="connsiteX53" fmla="*/ 1266 w 10000"/>
                    <a:gd name="connsiteY53" fmla="*/ 4777 h 10000"/>
                    <a:gd name="connsiteX54" fmla="*/ 1107 w 10000"/>
                    <a:gd name="connsiteY54" fmla="*/ 5425 h 10000"/>
                    <a:gd name="connsiteX55" fmla="*/ 359 w 10000"/>
                    <a:gd name="connsiteY55" fmla="*/ 5605 h 10000"/>
                    <a:gd name="connsiteX56" fmla="*/ 10 w 10000"/>
                    <a:gd name="connsiteY56" fmla="*/ 5154 h 10000"/>
                    <a:gd name="connsiteX57" fmla="*/ 768 w 10000"/>
                    <a:gd name="connsiteY57" fmla="*/ 4597 h 10000"/>
                    <a:gd name="connsiteX0" fmla="*/ 768 w 10000"/>
                    <a:gd name="connsiteY0" fmla="*/ 4597 h 10000"/>
                    <a:gd name="connsiteX1" fmla="*/ 1775 w 10000"/>
                    <a:gd name="connsiteY1" fmla="*/ 3105 h 10000"/>
                    <a:gd name="connsiteX2" fmla="*/ 2423 w 10000"/>
                    <a:gd name="connsiteY2" fmla="*/ 2114 h 10000"/>
                    <a:gd name="connsiteX3" fmla="*/ 4068 w 10000"/>
                    <a:gd name="connsiteY3" fmla="*/ 1548 h 10000"/>
                    <a:gd name="connsiteX4" fmla="*/ 4038 w 10000"/>
                    <a:gd name="connsiteY4" fmla="*/ 1149 h 10000"/>
                    <a:gd name="connsiteX5" fmla="*/ 3838 w 10000"/>
                    <a:gd name="connsiteY5" fmla="*/ 669 h 10000"/>
                    <a:gd name="connsiteX6" fmla="*/ 3998 w 10000"/>
                    <a:gd name="connsiteY6" fmla="*/ 137 h 10000"/>
                    <a:gd name="connsiteX7" fmla="*/ 5593 w 10000"/>
                    <a:gd name="connsiteY7" fmla="*/ 154 h 10000"/>
                    <a:gd name="connsiteX8" fmla="*/ 5713 w 10000"/>
                    <a:gd name="connsiteY8" fmla="*/ 669 h 10000"/>
                    <a:gd name="connsiteX9" fmla="*/ 5513 w 10000"/>
                    <a:gd name="connsiteY9" fmla="*/ 1132 h 10000"/>
                    <a:gd name="connsiteX10" fmla="*/ 5623 w 10000"/>
                    <a:gd name="connsiteY10" fmla="*/ 1574 h 10000"/>
                    <a:gd name="connsiteX11" fmla="*/ 7238 w 10000"/>
                    <a:gd name="connsiteY11" fmla="*/ 1998 h 10000"/>
                    <a:gd name="connsiteX12" fmla="*/ 7627 w 10000"/>
                    <a:gd name="connsiteY12" fmla="*/ 2423 h 10000"/>
                    <a:gd name="connsiteX13" fmla="*/ 7836 w 10000"/>
                    <a:gd name="connsiteY13" fmla="*/ 2903 h 10000"/>
                    <a:gd name="connsiteX14" fmla="*/ 8096 w 10000"/>
                    <a:gd name="connsiteY14" fmla="*/ 3388 h 10000"/>
                    <a:gd name="connsiteX15" fmla="*/ 9123 w 10000"/>
                    <a:gd name="connsiteY15" fmla="*/ 4790 h 10000"/>
                    <a:gd name="connsiteX16" fmla="*/ 9930 w 10000"/>
                    <a:gd name="connsiteY16" fmla="*/ 5214 h 10000"/>
                    <a:gd name="connsiteX17" fmla="*/ 9741 w 10000"/>
                    <a:gd name="connsiteY17" fmla="*/ 5613 h 10000"/>
                    <a:gd name="connsiteX18" fmla="*/ 8654 w 10000"/>
                    <a:gd name="connsiteY18" fmla="*/ 5523 h 10000"/>
                    <a:gd name="connsiteX19" fmla="*/ 8554 w 10000"/>
                    <a:gd name="connsiteY19" fmla="*/ 5223 h 10000"/>
                    <a:gd name="connsiteX20" fmla="*/ 8435 w 10000"/>
                    <a:gd name="connsiteY20" fmla="*/ 4841 h 10000"/>
                    <a:gd name="connsiteX21" fmla="*/ 7617 w 10000"/>
                    <a:gd name="connsiteY21" fmla="*/ 4194 h 10000"/>
                    <a:gd name="connsiteX22" fmla="*/ 6919 w 10000"/>
                    <a:gd name="connsiteY22" fmla="*/ 3160 h 10000"/>
                    <a:gd name="connsiteX23" fmla="*/ 6730 w 10000"/>
                    <a:gd name="connsiteY23" fmla="*/ 2714 h 10000"/>
                    <a:gd name="connsiteX24" fmla="*/ 6700 w 10000"/>
                    <a:gd name="connsiteY24" fmla="*/ 3255 h 10000"/>
                    <a:gd name="connsiteX25" fmla="*/ 6700 w 10000"/>
                    <a:gd name="connsiteY25" fmla="*/ 3636 h 10000"/>
                    <a:gd name="connsiteX26" fmla="*/ 6999 w 10000"/>
                    <a:gd name="connsiteY26" fmla="*/ 4704 h 10000"/>
                    <a:gd name="connsiteX27" fmla="*/ 6760 w 10000"/>
                    <a:gd name="connsiteY27" fmla="*/ 5905 h 10000"/>
                    <a:gd name="connsiteX28" fmla="*/ 6590 w 10000"/>
                    <a:gd name="connsiteY28" fmla="*/ 7191 h 10000"/>
                    <a:gd name="connsiteX29" fmla="*/ 6371 w 10000"/>
                    <a:gd name="connsiteY29" fmla="*/ 9099 h 10000"/>
                    <a:gd name="connsiteX30" fmla="*/ 6889 w 10000"/>
                    <a:gd name="connsiteY30" fmla="*/ 9777 h 10000"/>
                    <a:gd name="connsiteX31" fmla="*/ 5783 w 10000"/>
                    <a:gd name="connsiteY31" fmla="*/ 9773 h 10000"/>
                    <a:gd name="connsiteX32" fmla="*/ 5523 w 10000"/>
                    <a:gd name="connsiteY32" fmla="*/ 9365 h 10000"/>
                    <a:gd name="connsiteX33" fmla="*/ 5553 w 10000"/>
                    <a:gd name="connsiteY33" fmla="*/ 9365 h 10000"/>
                    <a:gd name="connsiteX34" fmla="*/ 5553 w 10000"/>
                    <a:gd name="connsiteY34" fmla="*/ 9018 h 10000"/>
                    <a:gd name="connsiteX35" fmla="*/ 5055 w 10000"/>
                    <a:gd name="connsiteY35" fmla="*/ 7774 h 10000"/>
                    <a:gd name="connsiteX36" fmla="*/ 5055 w 10000"/>
                    <a:gd name="connsiteY36" fmla="*/ 7187 h 10000"/>
                    <a:gd name="connsiteX37" fmla="*/ 5025 w 10000"/>
                    <a:gd name="connsiteY37" fmla="*/ 6398 h 10000"/>
                    <a:gd name="connsiteX38" fmla="*/ 4676 w 10000"/>
                    <a:gd name="connsiteY38" fmla="*/ 5090 h 10000"/>
                    <a:gd name="connsiteX39" fmla="*/ 4207 w 10000"/>
                    <a:gd name="connsiteY39" fmla="*/ 6377 h 10000"/>
                    <a:gd name="connsiteX40" fmla="*/ 3948 w 10000"/>
                    <a:gd name="connsiteY40" fmla="*/ 7213 h 10000"/>
                    <a:gd name="connsiteX41" fmla="*/ 3829 w 10000"/>
                    <a:gd name="connsiteY41" fmla="*/ 8130 h 10000"/>
                    <a:gd name="connsiteX42" fmla="*/ 3260 w 10000"/>
                    <a:gd name="connsiteY42" fmla="*/ 9082 h 10000"/>
                    <a:gd name="connsiteX43" fmla="*/ 3031 w 10000"/>
                    <a:gd name="connsiteY43" fmla="*/ 9751 h 10000"/>
                    <a:gd name="connsiteX44" fmla="*/ 1535 w 10000"/>
                    <a:gd name="connsiteY44" fmla="*/ 9648 h 10000"/>
                    <a:gd name="connsiteX45" fmla="*/ 2572 w 10000"/>
                    <a:gd name="connsiteY45" fmla="*/ 8795 h 10000"/>
                    <a:gd name="connsiteX46" fmla="*/ 2293 w 10000"/>
                    <a:gd name="connsiteY46" fmla="*/ 7650 h 10000"/>
                    <a:gd name="connsiteX47" fmla="*/ 2333 w 10000"/>
                    <a:gd name="connsiteY47" fmla="*/ 7118 h 10000"/>
                    <a:gd name="connsiteX48" fmla="*/ 2642 w 10000"/>
                    <a:gd name="connsiteY48" fmla="*/ 5176 h 10000"/>
                    <a:gd name="connsiteX49" fmla="*/ 3170 w 10000"/>
                    <a:gd name="connsiteY49" fmla="*/ 3632 h 10000"/>
                    <a:gd name="connsiteX50" fmla="*/ 3071 w 10000"/>
                    <a:gd name="connsiteY50" fmla="*/ 3040 h 10000"/>
                    <a:gd name="connsiteX51" fmla="*/ 2343 w 10000"/>
                    <a:gd name="connsiteY51" fmla="*/ 3962 h 10000"/>
                    <a:gd name="connsiteX52" fmla="*/ 1266 w 10000"/>
                    <a:gd name="connsiteY52" fmla="*/ 4777 h 10000"/>
                    <a:gd name="connsiteX53" fmla="*/ 1107 w 10000"/>
                    <a:gd name="connsiteY53" fmla="*/ 5425 h 10000"/>
                    <a:gd name="connsiteX54" fmla="*/ 359 w 10000"/>
                    <a:gd name="connsiteY54" fmla="*/ 5605 h 10000"/>
                    <a:gd name="connsiteX55" fmla="*/ 10 w 10000"/>
                    <a:gd name="connsiteY55" fmla="*/ 5154 h 10000"/>
                    <a:gd name="connsiteX56" fmla="*/ 768 w 10000"/>
                    <a:gd name="connsiteY56" fmla="*/ 4597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000" h="10000">
                      <a:moveTo>
                        <a:pt x="768" y="4597"/>
                      </a:moveTo>
                      <a:cubicBezTo>
                        <a:pt x="1057" y="4254"/>
                        <a:pt x="1496" y="3521"/>
                        <a:pt x="1775" y="3105"/>
                      </a:cubicBezTo>
                      <a:cubicBezTo>
                        <a:pt x="1775" y="3010"/>
                        <a:pt x="1834" y="2367"/>
                        <a:pt x="2423" y="2114"/>
                      </a:cubicBezTo>
                      <a:cubicBezTo>
                        <a:pt x="2742" y="1818"/>
                        <a:pt x="3799" y="1707"/>
                        <a:pt x="4068" y="1548"/>
                      </a:cubicBezTo>
                      <a:cubicBezTo>
                        <a:pt x="4078" y="1445"/>
                        <a:pt x="4098" y="1278"/>
                        <a:pt x="4038" y="1149"/>
                      </a:cubicBezTo>
                      <a:cubicBezTo>
                        <a:pt x="4018" y="999"/>
                        <a:pt x="3838" y="840"/>
                        <a:pt x="3838" y="669"/>
                      </a:cubicBezTo>
                      <a:cubicBezTo>
                        <a:pt x="3829" y="502"/>
                        <a:pt x="3709" y="223"/>
                        <a:pt x="3998" y="137"/>
                      </a:cubicBezTo>
                      <a:cubicBezTo>
                        <a:pt x="4317" y="43"/>
                        <a:pt x="5324" y="0"/>
                        <a:pt x="5593" y="154"/>
                      </a:cubicBezTo>
                      <a:cubicBezTo>
                        <a:pt x="5862" y="249"/>
                        <a:pt x="5723" y="506"/>
                        <a:pt x="5713" y="669"/>
                      </a:cubicBezTo>
                      <a:cubicBezTo>
                        <a:pt x="5703" y="832"/>
                        <a:pt x="5523" y="982"/>
                        <a:pt x="5513" y="1132"/>
                      </a:cubicBezTo>
                      <a:cubicBezTo>
                        <a:pt x="5503" y="1282"/>
                        <a:pt x="5334" y="1428"/>
                        <a:pt x="5623" y="1574"/>
                      </a:cubicBezTo>
                      <a:cubicBezTo>
                        <a:pt x="5912" y="1720"/>
                        <a:pt x="6909" y="1857"/>
                        <a:pt x="7238" y="1998"/>
                      </a:cubicBezTo>
                      <a:cubicBezTo>
                        <a:pt x="7378" y="2084"/>
                        <a:pt x="7498" y="2140"/>
                        <a:pt x="7627" y="2423"/>
                      </a:cubicBezTo>
                      <a:cubicBezTo>
                        <a:pt x="7727" y="2573"/>
                        <a:pt x="7757" y="2744"/>
                        <a:pt x="7836" y="2903"/>
                      </a:cubicBezTo>
                      <a:cubicBezTo>
                        <a:pt x="7916" y="3062"/>
                        <a:pt x="7886" y="3075"/>
                        <a:pt x="8096" y="3388"/>
                      </a:cubicBezTo>
                      <a:cubicBezTo>
                        <a:pt x="8305" y="3701"/>
                        <a:pt x="8953" y="4498"/>
                        <a:pt x="9123" y="4790"/>
                      </a:cubicBezTo>
                      <a:cubicBezTo>
                        <a:pt x="9312" y="5094"/>
                        <a:pt x="9950" y="5051"/>
                        <a:pt x="9930" y="5214"/>
                      </a:cubicBezTo>
                      <a:cubicBezTo>
                        <a:pt x="10000" y="5356"/>
                        <a:pt x="10000" y="5523"/>
                        <a:pt x="9741" y="5613"/>
                      </a:cubicBezTo>
                      <a:cubicBezTo>
                        <a:pt x="9531" y="5665"/>
                        <a:pt x="8873" y="5652"/>
                        <a:pt x="8654" y="5523"/>
                      </a:cubicBezTo>
                      <a:cubicBezTo>
                        <a:pt x="8455" y="5459"/>
                        <a:pt x="8594" y="5334"/>
                        <a:pt x="8554" y="5223"/>
                      </a:cubicBezTo>
                      <a:cubicBezTo>
                        <a:pt x="8584" y="5159"/>
                        <a:pt x="8544" y="5013"/>
                        <a:pt x="8435" y="4841"/>
                      </a:cubicBezTo>
                      <a:cubicBezTo>
                        <a:pt x="8335" y="4653"/>
                        <a:pt x="7817" y="4391"/>
                        <a:pt x="7617" y="4194"/>
                      </a:cubicBezTo>
                      <a:cubicBezTo>
                        <a:pt x="7364" y="3914"/>
                        <a:pt x="7067" y="3407"/>
                        <a:pt x="6919" y="3160"/>
                      </a:cubicBezTo>
                      <a:cubicBezTo>
                        <a:pt x="6839" y="3002"/>
                        <a:pt x="6770" y="2697"/>
                        <a:pt x="6730" y="2714"/>
                      </a:cubicBezTo>
                      <a:cubicBezTo>
                        <a:pt x="6650" y="2646"/>
                        <a:pt x="6700" y="3100"/>
                        <a:pt x="6700" y="3255"/>
                      </a:cubicBezTo>
                      <a:cubicBezTo>
                        <a:pt x="6700" y="3409"/>
                        <a:pt x="6680" y="3482"/>
                        <a:pt x="6700" y="3636"/>
                      </a:cubicBezTo>
                      <a:cubicBezTo>
                        <a:pt x="6710" y="3902"/>
                        <a:pt x="6989" y="4327"/>
                        <a:pt x="6999" y="4704"/>
                      </a:cubicBezTo>
                      <a:cubicBezTo>
                        <a:pt x="6989" y="4991"/>
                        <a:pt x="6790" y="5540"/>
                        <a:pt x="6760" y="5905"/>
                      </a:cubicBezTo>
                      <a:cubicBezTo>
                        <a:pt x="6680" y="6231"/>
                        <a:pt x="6710" y="6552"/>
                        <a:pt x="6590" y="7191"/>
                      </a:cubicBezTo>
                      <a:cubicBezTo>
                        <a:pt x="6491" y="7406"/>
                        <a:pt x="6451" y="8735"/>
                        <a:pt x="6371" y="9099"/>
                      </a:cubicBezTo>
                      <a:cubicBezTo>
                        <a:pt x="6132" y="9314"/>
                        <a:pt x="7208" y="9623"/>
                        <a:pt x="6889" y="9777"/>
                      </a:cubicBezTo>
                      <a:cubicBezTo>
                        <a:pt x="6790" y="9889"/>
                        <a:pt x="6311" y="9837"/>
                        <a:pt x="5783" y="9773"/>
                      </a:cubicBezTo>
                      <a:cubicBezTo>
                        <a:pt x="5533" y="9730"/>
                        <a:pt x="5563" y="9434"/>
                        <a:pt x="5523" y="9365"/>
                      </a:cubicBezTo>
                      <a:cubicBezTo>
                        <a:pt x="5484" y="9297"/>
                        <a:pt x="5553" y="9421"/>
                        <a:pt x="5553" y="9365"/>
                      </a:cubicBezTo>
                      <a:cubicBezTo>
                        <a:pt x="5613" y="9340"/>
                        <a:pt x="5533" y="9194"/>
                        <a:pt x="5553" y="9018"/>
                      </a:cubicBezTo>
                      <a:cubicBezTo>
                        <a:pt x="5653" y="8915"/>
                        <a:pt x="4955" y="8075"/>
                        <a:pt x="5055" y="7774"/>
                      </a:cubicBezTo>
                      <a:cubicBezTo>
                        <a:pt x="4985" y="7479"/>
                        <a:pt x="5065" y="7384"/>
                        <a:pt x="5055" y="7187"/>
                      </a:cubicBezTo>
                      <a:cubicBezTo>
                        <a:pt x="5055" y="6990"/>
                        <a:pt x="5085" y="6745"/>
                        <a:pt x="5025" y="6398"/>
                      </a:cubicBezTo>
                      <a:cubicBezTo>
                        <a:pt x="4965" y="6051"/>
                        <a:pt x="4816" y="5094"/>
                        <a:pt x="4676" y="5090"/>
                      </a:cubicBezTo>
                      <a:cubicBezTo>
                        <a:pt x="4536" y="5086"/>
                        <a:pt x="4327" y="6025"/>
                        <a:pt x="4207" y="6377"/>
                      </a:cubicBezTo>
                      <a:cubicBezTo>
                        <a:pt x="4088" y="6728"/>
                        <a:pt x="4008" y="6921"/>
                        <a:pt x="3948" y="7213"/>
                      </a:cubicBezTo>
                      <a:cubicBezTo>
                        <a:pt x="3888" y="7504"/>
                        <a:pt x="3938" y="7817"/>
                        <a:pt x="3829" y="8130"/>
                      </a:cubicBezTo>
                      <a:cubicBezTo>
                        <a:pt x="3719" y="8443"/>
                        <a:pt x="3390" y="8812"/>
                        <a:pt x="3260" y="9082"/>
                      </a:cubicBezTo>
                      <a:cubicBezTo>
                        <a:pt x="3131" y="9352"/>
                        <a:pt x="3380" y="9571"/>
                        <a:pt x="3031" y="9751"/>
                      </a:cubicBezTo>
                      <a:cubicBezTo>
                        <a:pt x="2772" y="9833"/>
                        <a:pt x="1655" y="10000"/>
                        <a:pt x="1535" y="9648"/>
                      </a:cubicBezTo>
                      <a:cubicBezTo>
                        <a:pt x="1456" y="9490"/>
                        <a:pt x="2443" y="9130"/>
                        <a:pt x="2572" y="8795"/>
                      </a:cubicBezTo>
                      <a:cubicBezTo>
                        <a:pt x="2702" y="8461"/>
                        <a:pt x="2333" y="7929"/>
                        <a:pt x="2293" y="7650"/>
                      </a:cubicBezTo>
                      <a:cubicBezTo>
                        <a:pt x="2253" y="7371"/>
                        <a:pt x="2273" y="7530"/>
                        <a:pt x="2333" y="7118"/>
                      </a:cubicBezTo>
                      <a:cubicBezTo>
                        <a:pt x="2393" y="6707"/>
                        <a:pt x="2502" y="5755"/>
                        <a:pt x="2642" y="5176"/>
                      </a:cubicBezTo>
                      <a:cubicBezTo>
                        <a:pt x="2782" y="4597"/>
                        <a:pt x="3210" y="3851"/>
                        <a:pt x="3170" y="3632"/>
                      </a:cubicBezTo>
                      <a:cubicBezTo>
                        <a:pt x="3180" y="3178"/>
                        <a:pt x="3210" y="2985"/>
                        <a:pt x="3071" y="3040"/>
                      </a:cubicBezTo>
                      <a:cubicBezTo>
                        <a:pt x="3011" y="2959"/>
                        <a:pt x="2642" y="3675"/>
                        <a:pt x="2343" y="3962"/>
                      </a:cubicBezTo>
                      <a:cubicBezTo>
                        <a:pt x="2044" y="4254"/>
                        <a:pt x="1535" y="4618"/>
                        <a:pt x="1266" y="4777"/>
                      </a:cubicBezTo>
                      <a:cubicBezTo>
                        <a:pt x="1216" y="4991"/>
                        <a:pt x="1157" y="5210"/>
                        <a:pt x="1107" y="5425"/>
                      </a:cubicBezTo>
                      <a:cubicBezTo>
                        <a:pt x="887" y="5532"/>
                        <a:pt x="518" y="5622"/>
                        <a:pt x="359" y="5605"/>
                      </a:cubicBezTo>
                      <a:cubicBezTo>
                        <a:pt x="80" y="5527"/>
                        <a:pt x="40" y="5347"/>
                        <a:pt x="10" y="5154"/>
                      </a:cubicBezTo>
                      <a:cubicBezTo>
                        <a:pt x="0" y="5009"/>
                        <a:pt x="708" y="4803"/>
                        <a:pt x="768" y="4597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67" name="Freeform 212"/>
                <p:cNvSpPr>
                  <a:spLocks/>
                </p:cNvSpPr>
                <p:nvPr/>
              </p:nvSpPr>
              <p:spPr bwMode="auto">
                <a:xfrm>
                  <a:off x="315769" y="1226222"/>
                  <a:ext cx="636905" cy="1480820"/>
                </a:xfrm>
                <a:custGeom>
                  <a:avLst/>
                  <a:gdLst>
                    <a:gd name="connsiteX0" fmla="*/ 93 w 862"/>
                    <a:gd name="connsiteY0" fmla="*/ 1135 h 2221"/>
                    <a:gd name="connsiteX1" fmla="*/ 45 w 862"/>
                    <a:gd name="connsiteY1" fmla="*/ 979 h 2221"/>
                    <a:gd name="connsiteX2" fmla="*/ 129 w 862"/>
                    <a:gd name="connsiteY2" fmla="*/ 853 h 2221"/>
                    <a:gd name="connsiteX3" fmla="*/ 147 w 862"/>
                    <a:gd name="connsiteY3" fmla="*/ 778 h 2221"/>
                    <a:gd name="connsiteX4" fmla="*/ 174 w 862"/>
                    <a:gd name="connsiteY4" fmla="*/ 493 h 2221"/>
                    <a:gd name="connsiteX5" fmla="*/ 339 w 862"/>
                    <a:gd name="connsiteY5" fmla="*/ 361 h 2221"/>
                    <a:gd name="connsiteX6" fmla="*/ 336 w 862"/>
                    <a:gd name="connsiteY6" fmla="*/ 268 h 2221"/>
                    <a:gd name="connsiteX7" fmla="*/ 316 w 862"/>
                    <a:gd name="connsiteY7" fmla="*/ 156 h 2221"/>
                    <a:gd name="connsiteX8" fmla="*/ 332 w 862"/>
                    <a:gd name="connsiteY8" fmla="*/ 32 h 2221"/>
                    <a:gd name="connsiteX9" fmla="*/ 492 w 862"/>
                    <a:gd name="connsiteY9" fmla="*/ 36 h 2221"/>
                    <a:gd name="connsiteX10" fmla="*/ 504 w 862"/>
                    <a:gd name="connsiteY10" fmla="*/ 156 h 2221"/>
                    <a:gd name="connsiteX11" fmla="*/ 484 w 862"/>
                    <a:gd name="connsiteY11" fmla="*/ 264 h 2221"/>
                    <a:gd name="connsiteX12" fmla="*/ 495 w 862"/>
                    <a:gd name="connsiteY12" fmla="*/ 367 h 2221"/>
                    <a:gd name="connsiteX13" fmla="*/ 657 w 862"/>
                    <a:gd name="connsiteY13" fmla="*/ 466 h 2221"/>
                    <a:gd name="connsiteX14" fmla="*/ 696 w 862"/>
                    <a:gd name="connsiteY14" fmla="*/ 565 h 2221"/>
                    <a:gd name="connsiteX15" fmla="*/ 705 w 862"/>
                    <a:gd name="connsiteY15" fmla="*/ 790 h 2221"/>
                    <a:gd name="connsiteX16" fmla="*/ 783 w 862"/>
                    <a:gd name="connsiteY16" fmla="*/ 1117 h 2221"/>
                    <a:gd name="connsiteX17" fmla="*/ 819 w 862"/>
                    <a:gd name="connsiteY17" fmla="*/ 1216 h 2221"/>
                    <a:gd name="connsiteX18" fmla="*/ 854 w 862"/>
                    <a:gd name="connsiteY18" fmla="*/ 1340 h 2221"/>
                    <a:gd name="connsiteX19" fmla="*/ 771 w 862"/>
                    <a:gd name="connsiteY19" fmla="*/ 1345 h 2221"/>
                    <a:gd name="connsiteX20" fmla="*/ 741 w 862"/>
                    <a:gd name="connsiteY20" fmla="*/ 1291 h 2221"/>
                    <a:gd name="connsiteX21" fmla="*/ 714 w 862"/>
                    <a:gd name="connsiteY21" fmla="*/ 1246 h 2221"/>
                    <a:gd name="connsiteX22" fmla="*/ 711 w 862"/>
                    <a:gd name="connsiteY22" fmla="*/ 1129 h 2221"/>
                    <a:gd name="connsiteX23" fmla="*/ 639 w 862"/>
                    <a:gd name="connsiteY23" fmla="*/ 982 h 2221"/>
                    <a:gd name="connsiteX24" fmla="*/ 606 w 862"/>
                    <a:gd name="connsiteY24" fmla="*/ 856 h 2221"/>
                    <a:gd name="connsiteX25" fmla="*/ 606 w 862"/>
                    <a:gd name="connsiteY25" fmla="*/ 1372 h 2221"/>
                    <a:gd name="connsiteX26" fmla="*/ 555 w 862"/>
                    <a:gd name="connsiteY26" fmla="*/ 1675 h 2221"/>
                    <a:gd name="connsiteX27" fmla="*/ 495 w 862"/>
                    <a:gd name="connsiteY27" fmla="*/ 1978 h 2221"/>
                    <a:gd name="connsiteX28" fmla="*/ 510 w 862"/>
                    <a:gd name="connsiteY28" fmla="*/ 2185 h 2221"/>
                    <a:gd name="connsiteX29" fmla="*/ 303 w 862"/>
                    <a:gd name="connsiteY29" fmla="*/ 2188 h 2221"/>
                    <a:gd name="connsiteX30" fmla="*/ 348 w 862"/>
                    <a:gd name="connsiteY30" fmla="*/ 1987 h 2221"/>
                    <a:gd name="connsiteX31" fmla="*/ 279 w 862"/>
                    <a:gd name="connsiteY31" fmla="*/ 1675 h 2221"/>
                    <a:gd name="connsiteX32" fmla="*/ 231 w 862"/>
                    <a:gd name="connsiteY32" fmla="*/ 1345 h 2221"/>
                    <a:gd name="connsiteX33" fmla="*/ 249 w 862"/>
                    <a:gd name="connsiteY33" fmla="*/ 847 h 2221"/>
                    <a:gd name="connsiteX34" fmla="*/ 204 w 862"/>
                    <a:gd name="connsiteY34" fmla="*/ 1039 h 2221"/>
                    <a:gd name="connsiteX35" fmla="*/ 156 w 862"/>
                    <a:gd name="connsiteY35" fmla="*/ 1168 h 2221"/>
                    <a:gd name="connsiteX36" fmla="*/ 153 w 862"/>
                    <a:gd name="connsiteY36" fmla="*/ 1177 h 2221"/>
                    <a:gd name="connsiteX37" fmla="*/ 102 w 862"/>
                    <a:gd name="connsiteY37" fmla="*/ 1309 h 2221"/>
                    <a:gd name="connsiteX38" fmla="*/ 27 w 862"/>
                    <a:gd name="connsiteY38" fmla="*/ 1345 h 2221"/>
                    <a:gd name="connsiteX39" fmla="*/ 12 w 862"/>
                    <a:gd name="connsiteY39" fmla="*/ 1274 h 2221"/>
                    <a:gd name="connsiteX40" fmla="*/ 93 w 862"/>
                    <a:gd name="connsiteY40" fmla="*/ 1135 h 2221"/>
                    <a:gd name="connsiteX0" fmla="*/ 93 w 862"/>
                    <a:gd name="connsiteY0" fmla="*/ 1135 h 2221"/>
                    <a:gd name="connsiteX1" fmla="*/ 45 w 862"/>
                    <a:gd name="connsiteY1" fmla="*/ 979 h 2221"/>
                    <a:gd name="connsiteX2" fmla="*/ 147 w 862"/>
                    <a:gd name="connsiteY2" fmla="*/ 778 h 2221"/>
                    <a:gd name="connsiteX3" fmla="*/ 174 w 862"/>
                    <a:gd name="connsiteY3" fmla="*/ 493 h 2221"/>
                    <a:gd name="connsiteX4" fmla="*/ 339 w 862"/>
                    <a:gd name="connsiteY4" fmla="*/ 361 h 2221"/>
                    <a:gd name="connsiteX5" fmla="*/ 336 w 862"/>
                    <a:gd name="connsiteY5" fmla="*/ 268 h 2221"/>
                    <a:gd name="connsiteX6" fmla="*/ 316 w 862"/>
                    <a:gd name="connsiteY6" fmla="*/ 156 h 2221"/>
                    <a:gd name="connsiteX7" fmla="*/ 332 w 862"/>
                    <a:gd name="connsiteY7" fmla="*/ 32 h 2221"/>
                    <a:gd name="connsiteX8" fmla="*/ 492 w 862"/>
                    <a:gd name="connsiteY8" fmla="*/ 36 h 2221"/>
                    <a:gd name="connsiteX9" fmla="*/ 504 w 862"/>
                    <a:gd name="connsiteY9" fmla="*/ 156 h 2221"/>
                    <a:gd name="connsiteX10" fmla="*/ 484 w 862"/>
                    <a:gd name="connsiteY10" fmla="*/ 264 h 2221"/>
                    <a:gd name="connsiteX11" fmla="*/ 495 w 862"/>
                    <a:gd name="connsiteY11" fmla="*/ 367 h 2221"/>
                    <a:gd name="connsiteX12" fmla="*/ 657 w 862"/>
                    <a:gd name="connsiteY12" fmla="*/ 466 h 2221"/>
                    <a:gd name="connsiteX13" fmla="*/ 696 w 862"/>
                    <a:gd name="connsiteY13" fmla="*/ 565 h 2221"/>
                    <a:gd name="connsiteX14" fmla="*/ 705 w 862"/>
                    <a:gd name="connsiteY14" fmla="*/ 790 h 2221"/>
                    <a:gd name="connsiteX15" fmla="*/ 783 w 862"/>
                    <a:gd name="connsiteY15" fmla="*/ 1117 h 2221"/>
                    <a:gd name="connsiteX16" fmla="*/ 819 w 862"/>
                    <a:gd name="connsiteY16" fmla="*/ 1216 h 2221"/>
                    <a:gd name="connsiteX17" fmla="*/ 854 w 862"/>
                    <a:gd name="connsiteY17" fmla="*/ 1340 h 2221"/>
                    <a:gd name="connsiteX18" fmla="*/ 771 w 862"/>
                    <a:gd name="connsiteY18" fmla="*/ 1345 h 2221"/>
                    <a:gd name="connsiteX19" fmla="*/ 741 w 862"/>
                    <a:gd name="connsiteY19" fmla="*/ 1291 h 2221"/>
                    <a:gd name="connsiteX20" fmla="*/ 714 w 862"/>
                    <a:gd name="connsiteY20" fmla="*/ 1246 h 2221"/>
                    <a:gd name="connsiteX21" fmla="*/ 711 w 862"/>
                    <a:gd name="connsiteY21" fmla="*/ 1129 h 2221"/>
                    <a:gd name="connsiteX22" fmla="*/ 639 w 862"/>
                    <a:gd name="connsiteY22" fmla="*/ 982 h 2221"/>
                    <a:gd name="connsiteX23" fmla="*/ 606 w 862"/>
                    <a:gd name="connsiteY23" fmla="*/ 856 h 2221"/>
                    <a:gd name="connsiteX24" fmla="*/ 606 w 862"/>
                    <a:gd name="connsiteY24" fmla="*/ 1372 h 2221"/>
                    <a:gd name="connsiteX25" fmla="*/ 555 w 862"/>
                    <a:gd name="connsiteY25" fmla="*/ 1675 h 2221"/>
                    <a:gd name="connsiteX26" fmla="*/ 495 w 862"/>
                    <a:gd name="connsiteY26" fmla="*/ 1978 h 2221"/>
                    <a:gd name="connsiteX27" fmla="*/ 510 w 862"/>
                    <a:gd name="connsiteY27" fmla="*/ 2185 h 2221"/>
                    <a:gd name="connsiteX28" fmla="*/ 303 w 862"/>
                    <a:gd name="connsiteY28" fmla="*/ 2188 h 2221"/>
                    <a:gd name="connsiteX29" fmla="*/ 348 w 862"/>
                    <a:gd name="connsiteY29" fmla="*/ 1987 h 2221"/>
                    <a:gd name="connsiteX30" fmla="*/ 279 w 862"/>
                    <a:gd name="connsiteY30" fmla="*/ 1675 h 2221"/>
                    <a:gd name="connsiteX31" fmla="*/ 231 w 862"/>
                    <a:gd name="connsiteY31" fmla="*/ 1345 h 2221"/>
                    <a:gd name="connsiteX32" fmla="*/ 249 w 862"/>
                    <a:gd name="connsiteY32" fmla="*/ 847 h 2221"/>
                    <a:gd name="connsiteX33" fmla="*/ 204 w 862"/>
                    <a:gd name="connsiteY33" fmla="*/ 1039 h 2221"/>
                    <a:gd name="connsiteX34" fmla="*/ 156 w 862"/>
                    <a:gd name="connsiteY34" fmla="*/ 1168 h 2221"/>
                    <a:gd name="connsiteX35" fmla="*/ 153 w 862"/>
                    <a:gd name="connsiteY35" fmla="*/ 1177 h 2221"/>
                    <a:gd name="connsiteX36" fmla="*/ 102 w 862"/>
                    <a:gd name="connsiteY36" fmla="*/ 1309 h 2221"/>
                    <a:gd name="connsiteX37" fmla="*/ 27 w 862"/>
                    <a:gd name="connsiteY37" fmla="*/ 1345 h 2221"/>
                    <a:gd name="connsiteX38" fmla="*/ 12 w 862"/>
                    <a:gd name="connsiteY38" fmla="*/ 1274 h 2221"/>
                    <a:gd name="connsiteX39" fmla="*/ 93 w 862"/>
                    <a:gd name="connsiteY39" fmla="*/ 1135 h 2221"/>
                    <a:gd name="connsiteX0" fmla="*/ 16 w 870"/>
                    <a:gd name="connsiteY0" fmla="*/ 1072 h 2221"/>
                    <a:gd name="connsiteX1" fmla="*/ 53 w 870"/>
                    <a:gd name="connsiteY1" fmla="*/ 979 h 2221"/>
                    <a:gd name="connsiteX2" fmla="*/ 155 w 870"/>
                    <a:gd name="connsiteY2" fmla="*/ 778 h 2221"/>
                    <a:gd name="connsiteX3" fmla="*/ 182 w 870"/>
                    <a:gd name="connsiteY3" fmla="*/ 493 h 2221"/>
                    <a:gd name="connsiteX4" fmla="*/ 347 w 870"/>
                    <a:gd name="connsiteY4" fmla="*/ 361 h 2221"/>
                    <a:gd name="connsiteX5" fmla="*/ 344 w 870"/>
                    <a:gd name="connsiteY5" fmla="*/ 268 h 2221"/>
                    <a:gd name="connsiteX6" fmla="*/ 324 w 870"/>
                    <a:gd name="connsiteY6" fmla="*/ 156 h 2221"/>
                    <a:gd name="connsiteX7" fmla="*/ 340 w 870"/>
                    <a:gd name="connsiteY7" fmla="*/ 32 h 2221"/>
                    <a:gd name="connsiteX8" fmla="*/ 500 w 870"/>
                    <a:gd name="connsiteY8" fmla="*/ 36 h 2221"/>
                    <a:gd name="connsiteX9" fmla="*/ 512 w 870"/>
                    <a:gd name="connsiteY9" fmla="*/ 156 h 2221"/>
                    <a:gd name="connsiteX10" fmla="*/ 492 w 870"/>
                    <a:gd name="connsiteY10" fmla="*/ 264 h 2221"/>
                    <a:gd name="connsiteX11" fmla="*/ 503 w 870"/>
                    <a:gd name="connsiteY11" fmla="*/ 367 h 2221"/>
                    <a:gd name="connsiteX12" fmla="*/ 665 w 870"/>
                    <a:gd name="connsiteY12" fmla="*/ 466 h 2221"/>
                    <a:gd name="connsiteX13" fmla="*/ 704 w 870"/>
                    <a:gd name="connsiteY13" fmla="*/ 565 h 2221"/>
                    <a:gd name="connsiteX14" fmla="*/ 713 w 870"/>
                    <a:gd name="connsiteY14" fmla="*/ 790 h 2221"/>
                    <a:gd name="connsiteX15" fmla="*/ 791 w 870"/>
                    <a:gd name="connsiteY15" fmla="*/ 1117 h 2221"/>
                    <a:gd name="connsiteX16" fmla="*/ 827 w 870"/>
                    <a:gd name="connsiteY16" fmla="*/ 1216 h 2221"/>
                    <a:gd name="connsiteX17" fmla="*/ 862 w 870"/>
                    <a:gd name="connsiteY17" fmla="*/ 1340 h 2221"/>
                    <a:gd name="connsiteX18" fmla="*/ 779 w 870"/>
                    <a:gd name="connsiteY18" fmla="*/ 1345 h 2221"/>
                    <a:gd name="connsiteX19" fmla="*/ 749 w 870"/>
                    <a:gd name="connsiteY19" fmla="*/ 1291 h 2221"/>
                    <a:gd name="connsiteX20" fmla="*/ 722 w 870"/>
                    <a:gd name="connsiteY20" fmla="*/ 1246 h 2221"/>
                    <a:gd name="connsiteX21" fmla="*/ 719 w 870"/>
                    <a:gd name="connsiteY21" fmla="*/ 1129 h 2221"/>
                    <a:gd name="connsiteX22" fmla="*/ 647 w 870"/>
                    <a:gd name="connsiteY22" fmla="*/ 982 h 2221"/>
                    <a:gd name="connsiteX23" fmla="*/ 614 w 870"/>
                    <a:gd name="connsiteY23" fmla="*/ 856 h 2221"/>
                    <a:gd name="connsiteX24" fmla="*/ 614 w 870"/>
                    <a:gd name="connsiteY24" fmla="*/ 1372 h 2221"/>
                    <a:gd name="connsiteX25" fmla="*/ 563 w 870"/>
                    <a:gd name="connsiteY25" fmla="*/ 1675 h 2221"/>
                    <a:gd name="connsiteX26" fmla="*/ 503 w 870"/>
                    <a:gd name="connsiteY26" fmla="*/ 1978 h 2221"/>
                    <a:gd name="connsiteX27" fmla="*/ 518 w 870"/>
                    <a:gd name="connsiteY27" fmla="*/ 2185 h 2221"/>
                    <a:gd name="connsiteX28" fmla="*/ 311 w 870"/>
                    <a:gd name="connsiteY28" fmla="*/ 2188 h 2221"/>
                    <a:gd name="connsiteX29" fmla="*/ 356 w 870"/>
                    <a:gd name="connsiteY29" fmla="*/ 1987 h 2221"/>
                    <a:gd name="connsiteX30" fmla="*/ 287 w 870"/>
                    <a:gd name="connsiteY30" fmla="*/ 1675 h 2221"/>
                    <a:gd name="connsiteX31" fmla="*/ 239 w 870"/>
                    <a:gd name="connsiteY31" fmla="*/ 1345 h 2221"/>
                    <a:gd name="connsiteX32" fmla="*/ 257 w 870"/>
                    <a:gd name="connsiteY32" fmla="*/ 847 h 2221"/>
                    <a:gd name="connsiteX33" fmla="*/ 212 w 870"/>
                    <a:gd name="connsiteY33" fmla="*/ 1039 h 2221"/>
                    <a:gd name="connsiteX34" fmla="*/ 164 w 870"/>
                    <a:gd name="connsiteY34" fmla="*/ 1168 h 2221"/>
                    <a:gd name="connsiteX35" fmla="*/ 161 w 870"/>
                    <a:gd name="connsiteY35" fmla="*/ 1177 h 2221"/>
                    <a:gd name="connsiteX36" fmla="*/ 110 w 870"/>
                    <a:gd name="connsiteY36" fmla="*/ 1309 h 2221"/>
                    <a:gd name="connsiteX37" fmla="*/ 35 w 870"/>
                    <a:gd name="connsiteY37" fmla="*/ 1345 h 2221"/>
                    <a:gd name="connsiteX38" fmla="*/ 20 w 870"/>
                    <a:gd name="connsiteY38" fmla="*/ 1274 h 2221"/>
                    <a:gd name="connsiteX39" fmla="*/ 16 w 870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96 w 931"/>
                    <a:gd name="connsiteY37" fmla="*/ 1345 h 2221"/>
                    <a:gd name="connsiteX38" fmla="*/ 81 w 931"/>
                    <a:gd name="connsiteY38" fmla="*/ 1274 h 2221"/>
                    <a:gd name="connsiteX39" fmla="*/ 1 w 931"/>
                    <a:gd name="connsiteY39" fmla="*/ 1202 h 2221"/>
                    <a:gd name="connsiteX40" fmla="*/ 77 w 931"/>
                    <a:gd name="connsiteY40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96 w 931"/>
                    <a:gd name="connsiteY37" fmla="*/ 1345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71 w 931"/>
                    <a:gd name="connsiteY36" fmla="*/ 1309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222 w 931"/>
                    <a:gd name="connsiteY35" fmla="*/ 1177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25 w 931"/>
                    <a:gd name="connsiteY34" fmla="*/ 1168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127 w 931"/>
                    <a:gd name="connsiteY34" fmla="*/ 1114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273 w 931"/>
                    <a:gd name="connsiteY33" fmla="*/ 1039 h 2221"/>
                    <a:gd name="connsiteX34" fmla="*/ 308 w 931"/>
                    <a:gd name="connsiteY34" fmla="*/ 709 h 2221"/>
                    <a:gd name="connsiteX35" fmla="*/ 235 w 931"/>
                    <a:gd name="connsiteY35" fmla="*/ 924 h 2221"/>
                    <a:gd name="connsiteX36" fmla="*/ 127 w 931"/>
                    <a:gd name="connsiteY36" fmla="*/ 1114 h 2221"/>
                    <a:gd name="connsiteX37" fmla="*/ 111 w 931"/>
                    <a:gd name="connsiteY37" fmla="*/ 1265 h 2221"/>
                    <a:gd name="connsiteX38" fmla="*/ 36 w 931"/>
                    <a:gd name="connsiteY38" fmla="*/ 1307 h 2221"/>
                    <a:gd name="connsiteX39" fmla="*/ 1 w 931"/>
                    <a:gd name="connsiteY39" fmla="*/ 1202 h 2221"/>
                    <a:gd name="connsiteX40" fmla="*/ 77 w 931"/>
                    <a:gd name="connsiteY40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216 w 931"/>
                    <a:gd name="connsiteY2" fmla="*/ 778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308 w 931"/>
                    <a:gd name="connsiteY33" fmla="*/ 70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14 w 931"/>
                    <a:gd name="connsiteY1" fmla="*/ 979 h 2221"/>
                    <a:gd name="connsiteX2" fmla="*/ 178 w 931"/>
                    <a:gd name="connsiteY2" fmla="*/ 724 h 2221"/>
                    <a:gd name="connsiteX3" fmla="*/ 243 w 931"/>
                    <a:gd name="connsiteY3" fmla="*/ 493 h 2221"/>
                    <a:gd name="connsiteX4" fmla="*/ 408 w 931"/>
                    <a:gd name="connsiteY4" fmla="*/ 361 h 2221"/>
                    <a:gd name="connsiteX5" fmla="*/ 405 w 931"/>
                    <a:gd name="connsiteY5" fmla="*/ 268 h 2221"/>
                    <a:gd name="connsiteX6" fmla="*/ 385 w 931"/>
                    <a:gd name="connsiteY6" fmla="*/ 156 h 2221"/>
                    <a:gd name="connsiteX7" fmla="*/ 401 w 931"/>
                    <a:gd name="connsiteY7" fmla="*/ 32 h 2221"/>
                    <a:gd name="connsiteX8" fmla="*/ 561 w 931"/>
                    <a:gd name="connsiteY8" fmla="*/ 36 h 2221"/>
                    <a:gd name="connsiteX9" fmla="*/ 573 w 931"/>
                    <a:gd name="connsiteY9" fmla="*/ 156 h 2221"/>
                    <a:gd name="connsiteX10" fmla="*/ 553 w 931"/>
                    <a:gd name="connsiteY10" fmla="*/ 264 h 2221"/>
                    <a:gd name="connsiteX11" fmla="*/ 564 w 931"/>
                    <a:gd name="connsiteY11" fmla="*/ 367 h 2221"/>
                    <a:gd name="connsiteX12" fmla="*/ 726 w 931"/>
                    <a:gd name="connsiteY12" fmla="*/ 466 h 2221"/>
                    <a:gd name="connsiteX13" fmla="*/ 765 w 931"/>
                    <a:gd name="connsiteY13" fmla="*/ 565 h 2221"/>
                    <a:gd name="connsiteX14" fmla="*/ 774 w 931"/>
                    <a:gd name="connsiteY14" fmla="*/ 790 h 2221"/>
                    <a:gd name="connsiteX15" fmla="*/ 852 w 931"/>
                    <a:gd name="connsiteY15" fmla="*/ 1117 h 2221"/>
                    <a:gd name="connsiteX16" fmla="*/ 888 w 931"/>
                    <a:gd name="connsiteY16" fmla="*/ 1216 h 2221"/>
                    <a:gd name="connsiteX17" fmla="*/ 923 w 931"/>
                    <a:gd name="connsiteY17" fmla="*/ 1340 h 2221"/>
                    <a:gd name="connsiteX18" fmla="*/ 840 w 931"/>
                    <a:gd name="connsiteY18" fmla="*/ 1345 h 2221"/>
                    <a:gd name="connsiteX19" fmla="*/ 810 w 931"/>
                    <a:gd name="connsiteY19" fmla="*/ 1291 h 2221"/>
                    <a:gd name="connsiteX20" fmla="*/ 783 w 931"/>
                    <a:gd name="connsiteY20" fmla="*/ 1246 h 2221"/>
                    <a:gd name="connsiteX21" fmla="*/ 780 w 931"/>
                    <a:gd name="connsiteY21" fmla="*/ 1129 h 2221"/>
                    <a:gd name="connsiteX22" fmla="*/ 708 w 931"/>
                    <a:gd name="connsiteY22" fmla="*/ 982 h 2221"/>
                    <a:gd name="connsiteX23" fmla="*/ 675 w 931"/>
                    <a:gd name="connsiteY23" fmla="*/ 856 h 2221"/>
                    <a:gd name="connsiteX24" fmla="*/ 675 w 931"/>
                    <a:gd name="connsiteY24" fmla="*/ 1372 h 2221"/>
                    <a:gd name="connsiteX25" fmla="*/ 624 w 931"/>
                    <a:gd name="connsiteY25" fmla="*/ 1675 h 2221"/>
                    <a:gd name="connsiteX26" fmla="*/ 564 w 931"/>
                    <a:gd name="connsiteY26" fmla="*/ 1978 h 2221"/>
                    <a:gd name="connsiteX27" fmla="*/ 579 w 931"/>
                    <a:gd name="connsiteY27" fmla="*/ 2185 h 2221"/>
                    <a:gd name="connsiteX28" fmla="*/ 372 w 931"/>
                    <a:gd name="connsiteY28" fmla="*/ 2188 h 2221"/>
                    <a:gd name="connsiteX29" fmla="*/ 417 w 931"/>
                    <a:gd name="connsiteY29" fmla="*/ 1987 h 2221"/>
                    <a:gd name="connsiteX30" fmla="*/ 348 w 931"/>
                    <a:gd name="connsiteY30" fmla="*/ 1675 h 2221"/>
                    <a:gd name="connsiteX31" fmla="*/ 300 w 931"/>
                    <a:gd name="connsiteY31" fmla="*/ 1345 h 2221"/>
                    <a:gd name="connsiteX32" fmla="*/ 318 w 931"/>
                    <a:gd name="connsiteY32" fmla="*/ 847 h 2221"/>
                    <a:gd name="connsiteX33" fmla="*/ 308 w 931"/>
                    <a:gd name="connsiteY33" fmla="*/ 709 h 2221"/>
                    <a:gd name="connsiteX34" fmla="*/ 235 w 931"/>
                    <a:gd name="connsiteY34" fmla="*/ 924 h 2221"/>
                    <a:gd name="connsiteX35" fmla="*/ 127 w 931"/>
                    <a:gd name="connsiteY35" fmla="*/ 1114 h 2221"/>
                    <a:gd name="connsiteX36" fmla="*/ 111 w 931"/>
                    <a:gd name="connsiteY36" fmla="*/ 1265 h 2221"/>
                    <a:gd name="connsiteX37" fmla="*/ 36 w 931"/>
                    <a:gd name="connsiteY37" fmla="*/ 1307 h 2221"/>
                    <a:gd name="connsiteX38" fmla="*/ 1 w 931"/>
                    <a:gd name="connsiteY38" fmla="*/ 1202 h 2221"/>
                    <a:gd name="connsiteX39" fmla="*/ 77 w 931"/>
                    <a:gd name="connsiteY39" fmla="*/ 1072 h 2221"/>
                    <a:gd name="connsiteX0" fmla="*/ 77 w 931"/>
                    <a:gd name="connsiteY0" fmla="*/ 1072 h 2221"/>
                    <a:gd name="connsiteX1" fmla="*/ 178 w 931"/>
                    <a:gd name="connsiteY1" fmla="*/ 724 h 2221"/>
                    <a:gd name="connsiteX2" fmla="*/ 243 w 931"/>
                    <a:gd name="connsiteY2" fmla="*/ 493 h 2221"/>
                    <a:gd name="connsiteX3" fmla="*/ 408 w 931"/>
                    <a:gd name="connsiteY3" fmla="*/ 361 h 2221"/>
                    <a:gd name="connsiteX4" fmla="*/ 405 w 931"/>
                    <a:gd name="connsiteY4" fmla="*/ 268 h 2221"/>
                    <a:gd name="connsiteX5" fmla="*/ 385 w 931"/>
                    <a:gd name="connsiteY5" fmla="*/ 156 h 2221"/>
                    <a:gd name="connsiteX6" fmla="*/ 401 w 931"/>
                    <a:gd name="connsiteY6" fmla="*/ 32 h 2221"/>
                    <a:gd name="connsiteX7" fmla="*/ 561 w 931"/>
                    <a:gd name="connsiteY7" fmla="*/ 36 h 2221"/>
                    <a:gd name="connsiteX8" fmla="*/ 573 w 931"/>
                    <a:gd name="connsiteY8" fmla="*/ 156 h 2221"/>
                    <a:gd name="connsiteX9" fmla="*/ 553 w 931"/>
                    <a:gd name="connsiteY9" fmla="*/ 264 h 2221"/>
                    <a:gd name="connsiteX10" fmla="*/ 564 w 931"/>
                    <a:gd name="connsiteY10" fmla="*/ 367 h 2221"/>
                    <a:gd name="connsiteX11" fmla="*/ 726 w 931"/>
                    <a:gd name="connsiteY11" fmla="*/ 466 h 2221"/>
                    <a:gd name="connsiteX12" fmla="*/ 765 w 931"/>
                    <a:gd name="connsiteY12" fmla="*/ 565 h 2221"/>
                    <a:gd name="connsiteX13" fmla="*/ 774 w 931"/>
                    <a:gd name="connsiteY13" fmla="*/ 790 h 2221"/>
                    <a:gd name="connsiteX14" fmla="*/ 852 w 931"/>
                    <a:gd name="connsiteY14" fmla="*/ 1117 h 2221"/>
                    <a:gd name="connsiteX15" fmla="*/ 888 w 931"/>
                    <a:gd name="connsiteY15" fmla="*/ 1216 h 2221"/>
                    <a:gd name="connsiteX16" fmla="*/ 923 w 931"/>
                    <a:gd name="connsiteY16" fmla="*/ 1340 h 2221"/>
                    <a:gd name="connsiteX17" fmla="*/ 840 w 931"/>
                    <a:gd name="connsiteY17" fmla="*/ 1345 h 2221"/>
                    <a:gd name="connsiteX18" fmla="*/ 810 w 931"/>
                    <a:gd name="connsiteY18" fmla="*/ 1291 h 2221"/>
                    <a:gd name="connsiteX19" fmla="*/ 783 w 931"/>
                    <a:gd name="connsiteY19" fmla="*/ 1246 h 2221"/>
                    <a:gd name="connsiteX20" fmla="*/ 780 w 931"/>
                    <a:gd name="connsiteY20" fmla="*/ 1129 h 2221"/>
                    <a:gd name="connsiteX21" fmla="*/ 708 w 931"/>
                    <a:gd name="connsiteY21" fmla="*/ 982 h 2221"/>
                    <a:gd name="connsiteX22" fmla="*/ 675 w 931"/>
                    <a:gd name="connsiteY22" fmla="*/ 856 h 2221"/>
                    <a:gd name="connsiteX23" fmla="*/ 675 w 931"/>
                    <a:gd name="connsiteY23" fmla="*/ 1372 h 2221"/>
                    <a:gd name="connsiteX24" fmla="*/ 624 w 931"/>
                    <a:gd name="connsiteY24" fmla="*/ 1675 h 2221"/>
                    <a:gd name="connsiteX25" fmla="*/ 564 w 931"/>
                    <a:gd name="connsiteY25" fmla="*/ 1978 h 2221"/>
                    <a:gd name="connsiteX26" fmla="*/ 579 w 931"/>
                    <a:gd name="connsiteY26" fmla="*/ 2185 h 2221"/>
                    <a:gd name="connsiteX27" fmla="*/ 372 w 931"/>
                    <a:gd name="connsiteY27" fmla="*/ 2188 h 2221"/>
                    <a:gd name="connsiteX28" fmla="*/ 417 w 931"/>
                    <a:gd name="connsiteY28" fmla="*/ 1987 h 2221"/>
                    <a:gd name="connsiteX29" fmla="*/ 348 w 931"/>
                    <a:gd name="connsiteY29" fmla="*/ 1675 h 2221"/>
                    <a:gd name="connsiteX30" fmla="*/ 300 w 931"/>
                    <a:gd name="connsiteY30" fmla="*/ 1345 h 2221"/>
                    <a:gd name="connsiteX31" fmla="*/ 318 w 931"/>
                    <a:gd name="connsiteY31" fmla="*/ 847 h 2221"/>
                    <a:gd name="connsiteX32" fmla="*/ 308 w 931"/>
                    <a:gd name="connsiteY32" fmla="*/ 709 h 2221"/>
                    <a:gd name="connsiteX33" fmla="*/ 235 w 931"/>
                    <a:gd name="connsiteY33" fmla="*/ 924 h 2221"/>
                    <a:gd name="connsiteX34" fmla="*/ 127 w 931"/>
                    <a:gd name="connsiteY34" fmla="*/ 1114 h 2221"/>
                    <a:gd name="connsiteX35" fmla="*/ 111 w 931"/>
                    <a:gd name="connsiteY35" fmla="*/ 1265 h 2221"/>
                    <a:gd name="connsiteX36" fmla="*/ 36 w 931"/>
                    <a:gd name="connsiteY36" fmla="*/ 1307 h 2221"/>
                    <a:gd name="connsiteX37" fmla="*/ 1 w 931"/>
                    <a:gd name="connsiteY37" fmla="*/ 1202 h 2221"/>
                    <a:gd name="connsiteX38" fmla="*/ 77 w 931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74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74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1372 h 2221"/>
                    <a:gd name="connsiteX24" fmla="*/ 624 w 934"/>
                    <a:gd name="connsiteY24" fmla="*/ 1675 h 2221"/>
                    <a:gd name="connsiteX25" fmla="*/ 564 w 934"/>
                    <a:gd name="connsiteY25" fmla="*/ 1978 h 2221"/>
                    <a:gd name="connsiteX26" fmla="*/ 579 w 934"/>
                    <a:gd name="connsiteY26" fmla="*/ 2185 h 2221"/>
                    <a:gd name="connsiteX27" fmla="*/ 372 w 934"/>
                    <a:gd name="connsiteY27" fmla="*/ 2188 h 2221"/>
                    <a:gd name="connsiteX28" fmla="*/ 417 w 934"/>
                    <a:gd name="connsiteY28" fmla="*/ 1987 h 2221"/>
                    <a:gd name="connsiteX29" fmla="*/ 348 w 934"/>
                    <a:gd name="connsiteY29" fmla="*/ 1675 h 2221"/>
                    <a:gd name="connsiteX30" fmla="*/ 300 w 934"/>
                    <a:gd name="connsiteY30" fmla="*/ 1345 h 2221"/>
                    <a:gd name="connsiteX31" fmla="*/ 318 w 934"/>
                    <a:gd name="connsiteY31" fmla="*/ 847 h 2221"/>
                    <a:gd name="connsiteX32" fmla="*/ 308 w 934"/>
                    <a:gd name="connsiteY32" fmla="*/ 709 h 2221"/>
                    <a:gd name="connsiteX33" fmla="*/ 235 w 934"/>
                    <a:gd name="connsiteY33" fmla="*/ 924 h 2221"/>
                    <a:gd name="connsiteX34" fmla="*/ 127 w 934"/>
                    <a:gd name="connsiteY34" fmla="*/ 1114 h 2221"/>
                    <a:gd name="connsiteX35" fmla="*/ 111 w 934"/>
                    <a:gd name="connsiteY35" fmla="*/ 1265 h 2221"/>
                    <a:gd name="connsiteX36" fmla="*/ 36 w 934"/>
                    <a:gd name="connsiteY36" fmla="*/ 1307 h 2221"/>
                    <a:gd name="connsiteX37" fmla="*/ 1 w 934"/>
                    <a:gd name="connsiteY37" fmla="*/ 1202 h 2221"/>
                    <a:gd name="connsiteX38" fmla="*/ 77 w 934"/>
                    <a:gd name="connsiteY38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75 w 934"/>
                    <a:gd name="connsiteY24" fmla="*/ 1372 h 2221"/>
                    <a:gd name="connsiteX25" fmla="*/ 624 w 934"/>
                    <a:gd name="connsiteY25" fmla="*/ 1675 h 2221"/>
                    <a:gd name="connsiteX26" fmla="*/ 564 w 934"/>
                    <a:gd name="connsiteY26" fmla="*/ 1978 h 2221"/>
                    <a:gd name="connsiteX27" fmla="*/ 579 w 934"/>
                    <a:gd name="connsiteY27" fmla="*/ 2185 h 2221"/>
                    <a:gd name="connsiteX28" fmla="*/ 372 w 934"/>
                    <a:gd name="connsiteY28" fmla="*/ 2188 h 2221"/>
                    <a:gd name="connsiteX29" fmla="*/ 417 w 934"/>
                    <a:gd name="connsiteY29" fmla="*/ 1987 h 2221"/>
                    <a:gd name="connsiteX30" fmla="*/ 348 w 934"/>
                    <a:gd name="connsiteY30" fmla="*/ 1675 h 2221"/>
                    <a:gd name="connsiteX31" fmla="*/ 300 w 934"/>
                    <a:gd name="connsiteY31" fmla="*/ 1345 h 2221"/>
                    <a:gd name="connsiteX32" fmla="*/ 318 w 934"/>
                    <a:gd name="connsiteY32" fmla="*/ 847 h 2221"/>
                    <a:gd name="connsiteX33" fmla="*/ 308 w 934"/>
                    <a:gd name="connsiteY33" fmla="*/ 709 h 2221"/>
                    <a:gd name="connsiteX34" fmla="*/ 235 w 934"/>
                    <a:gd name="connsiteY34" fmla="*/ 924 h 2221"/>
                    <a:gd name="connsiteX35" fmla="*/ 127 w 934"/>
                    <a:gd name="connsiteY35" fmla="*/ 1114 h 2221"/>
                    <a:gd name="connsiteX36" fmla="*/ 111 w 934"/>
                    <a:gd name="connsiteY36" fmla="*/ 1265 h 2221"/>
                    <a:gd name="connsiteX37" fmla="*/ 36 w 934"/>
                    <a:gd name="connsiteY37" fmla="*/ 1307 h 2221"/>
                    <a:gd name="connsiteX38" fmla="*/ 1 w 934"/>
                    <a:gd name="connsiteY38" fmla="*/ 1202 h 2221"/>
                    <a:gd name="connsiteX39" fmla="*/ 77 w 934"/>
                    <a:gd name="connsiteY39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675 w 934"/>
                    <a:gd name="connsiteY25" fmla="*/ 1372 h 2221"/>
                    <a:gd name="connsiteX26" fmla="*/ 624 w 934"/>
                    <a:gd name="connsiteY26" fmla="*/ 1675 h 2221"/>
                    <a:gd name="connsiteX27" fmla="*/ 564 w 934"/>
                    <a:gd name="connsiteY27" fmla="*/ 1978 h 2221"/>
                    <a:gd name="connsiteX28" fmla="*/ 579 w 934"/>
                    <a:gd name="connsiteY28" fmla="*/ 2185 h 2221"/>
                    <a:gd name="connsiteX29" fmla="*/ 372 w 934"/>
                    <a:gd name="connsiteY29" fmla="*/ 2188 h 2221"/>
                    <a:gd name="connsiteX30" fmla="*/ 417 w 934"/>
                    <a:gd name="connsiteY30" fmla="*/ 1987 h 2221"/>
                    <a:gd name="connsiteX31" fmla="*/ 348 w 934"/>
                    <a:gd name="connsiteY31" fmla="*/ 1675 h 2221"/>
                    <a:gd name="connsiteX32" fmla="*/ 300 w 934"/>
                    <a:gd name="connsiteY32" fmla="*/ 1345 h 2221"/>
                    <a:gd name="connsiteX33" fmla="*/ 318 w 934"/>
                    <a:gd name="connsiteY33" fmla="*/ 847 h 2221"/>
                    <a:gd name="connsiteX34" fmla="*/ 308 w 934"/>
                    <a:gd name="connsiteY34" fmla="*/ 709 h 2221"/>
                    <a:gd name="connsiteX35" fmla="*/ 235 w 934"/>
                    <a:gd name="connsiteY35" fmla="*/ 924 h 2221"/>
                    <a:gd name="connsiteX36" fmla="*/ 127 w 934"/>
                    <a:gd name="connsiteY36" fmla="*/ 1114 h 2221"/>
                    <a:gd name="connsiteX37" fmla="*/ 111 w 934"/>
                    <a:gd name="connsiteY37" fmla="*/ 1265 h 2221"/>
                    <a:gd name="connsiteX38" fmla="*/ 36 w 934"/>
                    <a:gd name="connsiteY38" fmla="*/ 1307 h 2221"/>
                    <a:gd name="connsiteX39" fmla="*/ 1 w 934"/>
                    <a:gd name="connsiteY39" fmla="*/ 1202 h 2221"/>
                    <a:gd name="connsiteX40" fmla="*/ 77 w 934"/>
                    <a:gd name="connsiteY40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75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713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675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780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75 w 934"/>
                    <a:gd name="connsiteY24" fmla="*/ 633 h 2221"/>
                    <a:gd name="connsiteX25" fmla="*/ 662 w 934"/>
                    <a:gd name="connsiteY25" fmla="*/ 804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08 w 934"/>
                    <a:gd name="connsiteY21" fmla="*/ 982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75 w 934"/>
                    <a:gd name="connsiteY24" fmla="*/ 633 h 2221"/>
                    <a:gd name="connsiteX25" fmla="*/ 662 w 934"/>
                    <a:gd name="connsiteY25" fmla="*/ 804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62 w 934"/>
                    <a:gd name="connsiteY24" fmla="*/ 804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72 w 934"/>
                    <a:gd name="connsiteY24" fmla="*/ 848 h 2221"/>
                    <a:gd name="connsiteX25" fmla="*/ 684 w 934"/>
                    <a:gd name="connsiteY25" fmla="*/ 975 h 2221"/>
                    <a:gd name="connsiteX26" fmla="*/ 675 w 934"/>
                    <a:gd name="connsiteY26" fmla="*/ 1372 h 2221"/>
                    <a:gd name="connsiteX27" fmla="*/ 624 w 934"/>
                    <a:gd name="connsiteY27" fmla="*/ 1675 h 2221"/>
                    <a:gd name="connsiteX28" fmla="*/ 564 w 934"/>
                    <a:gd name="connsiteY28" fmla="*/ 1978 h 2221"/>
                    <a:gd name="connsiteX29" fmla="*/ 579 w 934"/>
                    <a:gd name="connsiteY29" fmla="*/ 2185 h 2221"/>
                    <a:gd name="connsiteX30" fmla="*/ 372 w 934"/>
                    <a:gd name="connsiteY30" fmla="*/ 2188 h 2221"/>
                    <a:gd name="connsiteX31" fmla="*/ 417 w 934"/>
                    <a:gd name="connsiteY31" fmla="*/ 1987 h 2221"/>
                    <a:gd name="connsiteX32" fmla="*/ 348 w 934"/>
                    <a:gd name="connsiteY32" fmla="*/ 1675 h 2221"/>
                    <a:gd name="connsiteX33" fmla="*/ 300 w 934"/>
                    <a:gd name="connsiteY33" fmla="*/ 1345 h 2221"/>
                    <a:gd name="connsiteX34" fmla="*/ 318 w 934"/>
                    <a:gd name="connsiteY34" fmla="*/ 847 h 2221"/>
                    <a:gd name="connsiteX35" fmla="*/ 308 w 934"/>
                    <a:gd name="connsiteY35" fmla="*/ 709 h 2221"/>
                    <a:gd name="connsiteX36" fmla="*/ 235 w 934"/>
                    <a:gd name="connsiteY36" fmla="*/ 924 h 2221"/>
                    <a:gd name="connsiteX37" fmla="*/ 127 w 934"/>
                    <a:gd name="connsiteY37" fmla="*/ 1114 h 2221"/>
                    <a:gd name="connsiteX38" fmla="*/ 111 w 934"/>
                    <a:gd name="connsiteY38" fmla="*/ 1265 h 2221"/>
                    <a:gd name="connsiteX39" fmla="*/ 36 w 934"/>
                    <a:gd name="connsiteY39" fmla="*/ 1307 h 2221"/>
                    <a:gd name="connsiteX40" fmla="*/ 1 w 934"/>
                    <a:gd name="connsiteY40" fmla="*/ 1202 h 2221"/>
                    <a:gd name="connsiteX41" fmla="*/ 77 w 934"/>
                    <a:gd name="connsiteY41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75 w 934"/>
                    <a:gd name="connsiteY23" fmla="*/ 633 h 2221"/>
                    <a:gd name="connsiteX24" fmla="*/ 672 w 934"/>
                    <a:gd name="connsiteY24" fmla="*/ 759 h 2221"/>
                    <a:gd name="connsiteX25" fmla="*/ 672 w 934"/>
                    <a:gd name="connsiteY25" fmla="*/ 848 h 2221"/>
                    <a:gd name="connsiteX26" fmla="*/ 684 w 934"/>
                    <a:gd name="connsiteY26" fmla="*/ 975 h 2221"/>
                    <a:gd name="connsiteX27" fmla="*/ 675 w 934"/>
                    <a:gd name="connsiteY27" fmla="*/ 1372 h 2221"/>
                    <a:gd name="connsiteX28" fmla="*/ 624 w 934"/>
                    <a:gd name="connsiteY28" fmla="*/ 1675 h 2221"/>
                    <a:gd name="connsiteX29" fmla="*/ 564 w 934"/>
                    <a:gd name="connsiteY29" fmla="*/ 1978 h 2221"/>
                    <a:gd name="connsiteX30" fmla="*/ 579 w 934"/>
                    <a:gd name="connsiteY30" fmla="*/ 2185 h 2221"/>
                    <a:gd name="connsiteX31" fmla="*/ 372 w 934"/>
                    <a:gd name="connsiteY31" fmla="*/ 2188 h 2221"/>
                    <a:gd name="connsiteX32" fmla="*/ 417 w 934"/>
                    <a:gd name="connsiteY32" fmla="*/ 1987 h 2221"/>
                    <a:gd name="connsiteX33" fmla="*/ 348 w 934"/>
                    <a:gd name="connsiteY33" fmla="*/ 1675 h 2221"/>
                    <a:gd name="connsiteX34" fmla="*/ 300 w 934"/>
                    <a:gd name="connsiteY34" fmla="*/ 1345 h 2221"/>
                    <a:gd name="connsiteX35" fmla="*/ 318 w 934"/>
                    <a:gd name="connsiteY35" fmla="*/ 847 h 2221"/>
                    <a:gd name="connsiteX36" fmla="*/ 308 w 934"/>
                    <a:gd name="connsiteY36" fmla="*/ 709 h 2221"/>
                    <a:gd name="connsiteX37" fmla="*/ 235 w 934"/>
                    <a:gd name="connsiteY37" fmla="*/ 924 h 2221"/>
                    <a:gd name="connsiteX38" fmla="*/ 127 w 934"/>
                    <a:gd name="connsiteY38" fmla="*/ 1114 h 2221"/>
                    <a:gd name="connsiteX39" fmla="*/ 111 w 934"/>
                    <a:gd name="connsiteY39" fmla="*/ 1265 h 2221"/>
                    <a:gd name="connsiteX40" fmla="*/ 36 w 934"/>
                    <a:gd name="connsiteY40" fmla="*/ 1307 h 2221"/>
                    <a:gd name="connsiteX41" fmla="*/ 1 w 934"/>
                    <a:gd name="connsiteY41" fmla="*/ 1202 h 2221"/>
                    <a:gd name="connsiteX42" fmla="*/ 77 w 934"/>
                    <a:gd name="connsiteY42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812 w 934"/>
                    <a:gd name="connsiteY13" fmla="*/ 790 h 2221"/>
                    <a:gd name="connsiteX14" fmla="*/ 915 w 934"/>
                    <a:gd name="connsiteY14" fmla="*/ 1117 h 2221"/>
                    <a:gd name="connsiteX15" fmla="*/ 888 w 934"/>
                    <a:gd name="connsiteY15" fmla="*/ 1216 h 2221"/>
                    <a:gd name="connsiteX16" fmla="*/ 923 w 934"/>
                    <a:gd name="connsiteY16" fmla="*/ 1340 h 2221"/>
                    <a:gd name="connsiteX17" fmla="*/ 840 w 934"/>
                    <a:gd name="connsiteY17" fmla="*/ 1345 h 2221"/>
                    <a:gd name="connsiteX18" fmla="*/ 810 w 934"/>
                    <a:gd name="connsiteY18" fmla="*/ 1291 h 2221"/>
                    <a:gd name="connsiteX19" fmla="*/ 783 w 934"/>
                    <a:gd name="connsiteY19" fmla="*/ 1246 h 2221"/>
                    <a:gd name="connsiteX20" fmla="*/ 846 w 934"/>
                    <a:gd name="connsiteY20" fmla="*/ 1129 h 2221"/>
                    <a:gd name="connsiteX21" fmla="*/ 726 w 934"/>
                    <a:gd name="connsiteY21" fmla="*/ 856 h 2221"/>
                    <a:gd name="connsiteX22" fmla="*/ 723 w 934"/>
                    <a:gd name="connsiteY22" fmla="*/ 854 h 2221"/>
                    <a:gd name="connsiteX23" fmla="*/ 694 w 934"/>
                    <a:gd name="connsiteY23" fmla="*/ 737 h 2221"/>
                    <a:gd name="connsiteX24" fmla="*/ 675 w 934"/>
                    <a:gd name="connsiteY24" fmla="*/ 633 h 2221"/>
                    <a:gd name="connsiteX25" fmla="*/ 672 w 934"/>
                    <a:gd name="connsiteY25" fmla="*/ 759 h 2221"/>
                    <a:gd name="connsiteX26" fmla="*/ 672 w 934"/>
                    <a:gd name="connsiteY26" fmla="*/ 848 h 2221"/>
                    <a:gd name="connsiteX27" fmla="*/ 684 w 934"/>
                    <a:gd name="connsiteY27" fmla="*/ 975 h 2221"/>
                    <a:gd name="connsiteX28" fmla="*/ 675 w 934"/>
                    <a:gd name="connsiteY28" fmla="*/ 1372 h 2221"/>
                    <a:gd name="connsiteX29" fmla="*/ 624 w 934"/>
                    <a:gd name="connsiteY29" fmla="*/ 1675 h 2221"/>
                    <a:gd name="connsiteX30" fmla="*/ 564 w 934"/>
                    <a:gd name="connsiteY30" fmla="*/ 1978 h 2221"/>
                    <a:gd name="connsiteX31" fmla="*/ 579 w 934"/>
                    <a:gd name="connsiteY31" fmla="*/ 2185 h 2221"/>
                    <a:gd name="connsiteX32" fmla="*/ 372 w 934"/>
                    <a:gd name="connsiteY32" fmla="*/ 2188 h 2221"/>
                    <a:gd name="connsiteX33" fmla="*/ 417 w 934"/>
                    <a:gd name="connsiteY33" fmla="*/ 1987 h 2221"/>
                    <a:gd name="connsiteX34" fmla="*/ 348 w 934"/>
                    <a:gd name="connsiteY34" fmla="*/ 1675 h 2221"/>
                    <a:gd name="connsiteX35" fmla="*/ 300 w 934"/>
                    <a:gd name="connsiteY35" fmla="*/ 1345 h 2221"/>
                    <a:gd name="connsiteX36" fmla="*/ 318 w 934"/>
                    <a:gd name="connsiteY36" fmla="*/ 847 h 2221"/>
                    <a:gd name="connsiteX37" fmla="*/ 308 w 934"/>
                    <a:gd name="connsiteY37" fmla="*/ 709 h 2221"/>
                    <a:gd name="connsiteX38" fmla="*/ 235 w 934"/>
                    <a:gd name="connsiteY38" fmla="*/ 924 h 2221"/>
                    <a:gd name="connsiteX39" fmla="*/ 127 w 934"/>
                    <a:gd name="connsiteY39" fmla="*/ 1114 h 2221"/>
                    <a:gd name="connsiteX40" fmla="*/ 111 w 934"/>
                    <a:gd name="connsiteY40" fmla="*/ 1265 h 2221"/>
                    <a:gd name="connsiteX41" fmla="*/ 36 w 934"/>
                    <a:gd name="connsiteY41" fmla="*/ 1307 h 2221"/>
                    <a:gd name="connsiteX42" fmla="*/ 1 w 934"/>
                    <a:gd name="connsiteY42" fmla="*/ 1202 h 2221"/>
                    <a:gd name="connsiteX43" fmla="*/ 77 w 934"/>
                    <a:gd name="connsiteY43" fmla="*/ 1072 h 2221"/>
                    <a:gd name="connsiteX0" fmla="*/ 77 w 934"/>
                    <a:gd name="connsiteY0" fmla="*/ 1072 h 2221"/>
                    <a:gd name="connsiteX1" fmla="*/ 178 w 934"/>
                    <a:gd name="connsiteY1" fmla="*/ 724 h 2221"/>
                    <a:gd name="connsiteX2" fmla="*/ 243 w 934"/>
                    <a:gd name="connsiteY2" fmla="*/ 493 h 2221"/>
                    <a:gd name="connsiteX3" fmla="*/ 408 w 934"/>
                    <a:gd name="connsiteY3" fmla="*/ 361 h 2221"/>
                    <a:gd name="connsiteX4" fmla="*/ 405 w 934"/>
                    <a:gd name="connsiteY4" fmla="*/ 268 h 2221"/>
                    <a:gd name="connsiteX5" fmla="*/ 385 w 934"/>
                    <a:gd name="connsiteY5" fmla="*/ 156 h 2221"/>
                    <a:gd name="connsiteX6" fmla="*/ 401 w 934"/>
                    <a:gd name="connsiteY6" fmla="*/ 32 h 2221"/>
                    <a:gd name="connsiteX7" fmla="*/ 561 w 934"/>
                    <a:gd name="connsiteY7" fmla="*/ 36 h 2221"/>
                    <a:gd name="connsiteX8" fmla="*/ 573 w 934"/>
                    <a:gd name="connsiteY8" fmla="*/ 156 h 2221"/>
                    <a:gd name="connsiteX9" fmla="*/ 553 w 934"/>
                    <a:gd name="connsiteY9" fmla="*/ 264 h 2221"/>
                    <a:gd name="connsiteX10" fmla="*/ 564 w 934"/>
                    <a:gd name="connsiteY10" fmla="*/ 367 h 2221"/>
                    <a:gd name="connsiteX11" fmla="*/ 726 w 934"/>
                    <a:gd name="connsiteY11" fmla="*/ 466 h 2221"/>
                    <a:gd name="connsiteX12" fmla="*/ 765 w 934"/>
                    <a:gd name="connsiteY12" fmla="*/ 565 h 2221"/>
                    <a:gd name="connsiteX13" fmla="*/ 786 w 934"/>
                    <a:gd name="connsiteY13" fmla="*/ 677 h 2221"/>
                    <a:gd name="connsiteX14" fmla="*/ 812 w 934"/>
                    <a:gd name="connsiteY14" fmla="*/ 790 h 2221"/>
                    <a:gd name="connsiteX15" fmla="*/ 915 w 934"/>
                    <a:gd name="connsiteY15" fmla="*/ 1117 h 2221"/>
                    <a:gd name="connsiteX16" fmla="*/ 888 w 934"/>
                    <a:gd name="connsiteY16" fmla="*/ 1216 h 2221"/>
                    <a:gd name="connsiteX17" fmla="*/ 923 w 934"/>
                    <a:gd name="connsiteY17" fmla="*/ 1340 h 2221"/>
                    <a:gd name="connsiteX18" fmla="*/ 840 w 934"/>
                    <a:gd name="connsiteY18" fmla="*/ 1345 h 2221"/>
                    <a:gd name="connsiteX19" fmla="*/ 810 w 934"/>
                    <a:gd name="connsiteY19" fmla="*/ 1291 h 2221"/>
                    <a:gd name="connsiteX20" fmla="*/ 783 w 934"/>
                    <a:gd name="connsiteY20" fmla="*/ 1246 h 2221"/>
                    <a:gd name="connsiteX21" fmla="*/ 846 w 934"/>
                    <a:gd name="connsiteY21" fmla="*/ 1129 h 2221"/>
                    <a:gd name="connsiteX22" fmla="*/ 726 w 934"/>
                    <a:gd name="connsiteY22" fmla="*/ 856 h 2221"/>
                    <a:gd name="connsiteX23" fmla="*/ 723 w 934"/>
                    <a:gd name="connsiteY23" fmla="*/ 854 h 2221"/>
                    <a:gd name="connsiteX24" fmla="*/ 694 w 934"/>
                    <a:gd name="connsiteY24" fmla="*/ 737 h 2221"/>
                    <a:gd name="connsiteX25" fmla="*/ 675 w 934"/>
                    <a:gd name="connsiteY25" fmla="*/ 633 h 2221"/>
                    <a:gd name="connsiteX26" fmla="*/ 672 w 934"/>
                    <a:gd name="connsiteY26" fmla="*/ 759 h 2221"/>
                    <a:gd name="connsiteX27" fmla="*/ 672 w 934"/>
                    <a:gd name="connsiteY27" fmla="*/ 848 h 2221"/>
                    <a:gd name="connsiteX28" fmla="*/ 684 w 934"/>
                    <a:gd name="connsiteY28" fmla="*/ 975 h 2221"/>
                    <a:gd name="connsiteX29" fmla="*/ 675 w 934"/>
                    <a:gd name="connsiteY29" fmla="*/ 1372 h 2221"/>
                    <a:gd name="connsiteX30" fmla="*/ 624 w 934"/>
                    <a:gd name="connsiteY30" fmla="*/ 1675 h 2221"/>
                    <a:gd name="connsiteX31" fmla="*/ 564 w 934"/>
                    <a:gd name="connsiteY31" fmla="*/ 1978 h 2221"/>
                    <a:gd name="connsiteX32" fmla="*/ 579 w 934"/>
                    <a:gd name="connsiteY32" fmla="*/ 2185 h 2221"/>
                    <a:gd name="connsiteX33" fmla="*/ 372 w 934"/>
                    <a:gd name="connsiteY33" fmla="*/ 2188 h 2221"/>
                    <a:gd name="connsiteX34" fmla="*/ 417 w 934"/>
                    <a:gd name="connsiteY34" fmla="*/ 1987 h 2221"/>
                    <a:gd name="connsiteX35" fmla="*/ 348 w 934"/>
                    <a:gd name="connsiteY35" fmla="*/ 1675 h 2221"/>
                    <a:gd name="connsiteX36" fmla="*/ 300 w 934"/>
                    <a:gd name="connsiteY36" fmla="*/ 1345 h 2221"/>
                    <a:gd name="connsiteX37" fmla="*/ 318 w 934"/>
                    <a:gd name="connsiteY37" fmla="*/ 847 h 2221"/>
                    <a:gd name="connsiteX38" fmla="*/ 308 w 934"/>
                    <a:gd name="connsiteY38" fmla="*/ 709 h 2221"/>
                    <a:gd name="connsiteX39" fmla="*/ 235 w 934"/>
                    <a:gd name="connsiteY39" fmla="*/ 924 h 2221"/>
                    <a:gd name="connsiteX40" fmla="*/ 127 w 934"/>
                    <a:gd name="connsiteY40" fmla="*/ 1114 h 2221"/>
                    <a:gd name="connsiteX41" fmla="*/ 111 w 934"/>
                    <a:gd name="connsiteY41" fmla="*/ 1265 h 2221"/>
                    <a:gd name="connsiteX42" fmla="*/ 36 w 934"/>
                    <a:gd name="connsiteY42" fmla="*/ 1307 h 2221"/>
                    <a:gd name="connsiteX43" fmla="*/ 1 w 934"/>
                    <a:gd name="connsiteY43" fmla="*/ 1202 h 2221"/>
                    <a:gd name="connsiteX44" fmla="*/ 77 w 934"/>
                    <a:gd name="connsiteY44" fmla="*/ 1072 h 2221"/>
                    <a:gd name="connsiteX0" fmla="*/ 77 w 985"/>
                    <a:gd name="connsiteY0" fmla="*/ 1072 h 2221"/>
                    <a:gd name="connsiteX1" fmla="*/ 178 w 985"/>
                    <a:gd name="connsiteY1" fmla="*/ 724 h 2221"/>
                    <a:gd name="connsiteX2" fmla="*/ 243 w 985"/>
                    <a:gd name="connsiteY2" fmla="*/ 493 h 2221"/>
                    <a:gd name="connsiteX3" fmla="*/ 408 w 985"/>
                    <a:gd name="connsiteY3" fmla="*/ 361 h 2221"/>
                    <a:gd name="connsiteX4" fmla="*/ 405 w 985"/>
                    <a:gd name="connsiteY4" fmla="*/ 268 h 2221"/>
                    <a:gd name="connsiteX5" fmla="*/ 385 w 985"/>
                    <a:gd name="connsiteY5" fmla="*/ 156 h 2221"/>
                    <a:gd name="connsiteX6" fmla="*/ 401 w 985"/>
                    <a:gd name="connsiteY6" fmla="*/ 32 h 2221"/>
                    <a:gd name="connsiteX7" fmla="*/ 561 w 985"/>
                    <a:gd name="connsiteY7" fmla="*/ 36 h 2221"/>
                    <a:gd name="connsiteX8" fmla="*/ 573 w 985"/>
                    <a:gd name="connsiteY8" fmla="*/ 156 h 2221"/>
                    <a:gd name="connsiteX9" fmla="*/ 553 w 985"/>
                    <a:gd name="connsiteY9" fmla="*/ 264 h 2221"/>
                    <a:gd name="connsiteX10" fmla="*/ 564 w 985"/>
                    <a:gd name="connsiteY10" fmla="*/ 367 h 2221"/>
                    <a:gd name="connsiteX11" fmla="*/ 726 w 985"/>
                    <a:gd name="connsiteY11" fmla="*/ 466 h 2221"/>
                    <a:gd name="connsiteX12" fmla="*/ 765 w 985"/>
                    <a:gd name="connsiteY12" fmla="*/ 565 h 2221"/>
                    <a:gd name="connsiteX13" fmla="*/ 786 w 985"/>
                    <a:gd name="connsiteY13" fmla="*/ 677 h 2221"/>
                    <a:gd name="connsiteX14" fmla="*/ 812 w 985"/>
                    <a:gd name="connsiteY14" fmla="*/ 790 h 2221"/>
                    <a:gd name="connsiteX15" fmla="*/ 915 w 985"/>
                    <a:gd name="connsiteY15" fmla="*/ 1117 h 2221"/>
                    <a:gd name="connsiteX16" fmla="*/ 888 w 985"/>
                    <a:gd name="connsiteY16" fmla="*/ 1216 h 2221"/>
                    <a:gd name="connsiteX17" fmla="*/ 977 w 985"/>
                    <a:gd name="connsiteY17" fmla="*/ 1340 h 2221"/>
                    <a:gd name="connsiteX18" fmla="*/ 840 w 985"/>
                    <a:gd name="connsiteY18" fmla="*/ 1345 h 2221"/>
                    <a:gd name="connsiteX19" fmla="*/ 810 w 985"/>
                    <a:gd name="connsiteY19" fmla="*/ 1291 h 2221"/>
                    <a:gd name="connsiteX20" fmla="*/ 783 w 985"/>
                    <a:gd name="connsiteY20" fmla="*/ 1246 h 2221"/>
                    <a:gd name="connsiteX21" fmla="*/ 846 w 985"/>
                    <a:gd name="connsiteY21" fmla="*/ 1129 h 2221"/>
                    <a:gd name="connsiteX22" fmla="*/ 726 w 985"/>
                    <a:gd name="connsiteY22" fmla="*/ 856 h 2221"/>
                    <a:gd name="connsiteX23" fmla="*/ 723 w 985"/>
                    <a:gd name="connsiteY23" fmla="*/ 854 h 2221"/>
                    <a:gd name="connsiteX24" fmla="*/ 694 w 985"/>
                    <a:gd name="connsiteY24" fmla="*/ 737 h 2221"/>
                    <a:gd name="connsiteX25" fmla="*/ 675 w 985"/>
                    <a:gd name="connsiteY25" fmla="*/ 633 h 2221"/>
                    <a:gd name="connsiteX26" fmla="*/ 672 w 985"/>
                    <a:gd name="connsiteY26" fmla="*/ 759 h 2221"/>
                    <a:gd name="connsiteX27" fmla="*/ 672 w 985"/>
                    <a:gd name="connsiteY27" fmla="*/ 848 h 2221"/>
                    <a:gd name="connsiteX28" fmla="*/ 684 w 985"/>
                    <a:gd name="connsiteY28" fmla="*/ 975 h 2221"/>
                    <a:gd name="connsiteX29" fmla="*/ 675 w 985"/>
                    <a:gd name="connsiteY29" fmla="*/ 1372 h 2221"/>
                    <a:gd name="connsiteX30" fmla="*/ 624 w 985"/>
                    <a:gd name="connsiteY30" fmla="*/ 1675 h 2221"/>
                    <a:gd name="connsiteX31" fmla="*/ 564 w 985"/>
                    <a:gd name="connsiteY31" fmla="*/ 1978 h 2221"/>
                    <a:gd name="connsiteX32" fmla="*/ 579 w 985"/>
                    <a:gd name="connsiteY32" fmla="*/ 2185 h 2221"/>
                    <a:gd name="connsiteX33" fmla="*/ 372 w 985"/>
                    <a:gd name="connsiteY33" fmla="*/ 2188 h 2221"/>
                    <a:gd name="connsiteX34" fmla="*/ 417 w 985"/>
                    <a:gd name="connsiteY34" fmla="*/ 1987 h 2221"/>
                    <a:gd name="connsiteX35" fmla="*/ 348 w 985"/>
                    <a:gd name="connsiteY35" fmla="*/ 1675 h 2221"/>
                    <a:gd name="connsiteX36" fmla="*/ 300 w 985"/>
                    <a:gd name="connsiteY36" fmla="*/ 1345 h 2221"/>
                    <a:gd name="connsiteX37" fmla="*/ 318 w 985"/>
                    <a:gd name="connsiteY37" fmla="*/ 847 h 2221"/>
                    <a:gd name="connsiteX38" fmla="*/ 308 w 985"/>
                    <a:gd name="connsiteY38" fmla="*/ 709 h 2221"/>
                    <a:gd name="connsiteX39" fmla="*/ 235 w 985"/>
                    <a:gd name="connsiteY39" fmla="*/ 924 h 2221"/>
                    <a:gd name="connsiteX40" fmla="*/ 127 w 985"/>
                    <a:gd name="connsiteY40" fmla="*/ 1114 h 2221"/>
                    <a:gd name="connsiteX41" fmla="*/ 111 w 985"/>
                    <a:gd name="connsiteY41" fmla="*/ 1265 h 2221"/>
                    <a:gd name="connsiteX42" fmla="*/ 36 w 985"/>
                    <a:gd name="connsiteY42" fmla="*/ 1307 h 2221"/>
                    <a:gd name="connsiteX43" fmla="*/ 1 w 985"/>
                    <a:gd name="connsiteY43" fmla="*/ 1202 h 2221"/>
                    <a:gd name="connsiteX44" fmla="*/ 77 w 985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840 w 1003"/>
                    <a:gd name="connsiteY18" fmla="*/ 1345 h 2221"/>
                    <a:gd name="connsiteX19" fmla="*/ 810 w 1003"/>
                    <a:gd name="connsiteY19" fmla="*/ 1291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40 w 1003"/>
                    <a:gd name="connsiteY19" fmla="*/ 1345 h 2221"/>
                    <a:gd name="connsiteX20" fmla="*/ 810 w 1003"/>
                    <a:gd name="connsiteY20" fmla="*/ 1291 h 2221"/>
                    <a:gd name="connsiteX21" fmla="*/ 783 w 1003"/>
                    <a:gd name="connsiteY21" fmla="*/ 1246 h 2221"/>
                    <a:gd name="connsiteX22" fmla="*/ 846 w 1003"/>
                    <a:gd name="connsiteY22" fmla="*/ 1129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10 w 1003"/>
                    <a:gd name="connsiteY19" fmla="*/ 1291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10 w 1003"/>
                    <a:gd name="connsiteY19" fmla="*/ 1291 h 2221"/>
                    <a:gd name="connsiteX20" fmla="*/ 868 w 1003"/>
                    <a:gd name="connsiteY20" fmla="*/ 1288 h 2221"/>
                    <a:gd name="connsiteX21" fmla="*/ 783 w 1003"/>
                    <a:gd name="connsiteY21" fmla="*/ 1246 h 2221"/>
                    <a:gd name="connsiteX22" fmla="*/ 846 w 1003"/>
                    <a:gd name="connsiteY22" fmla="*/ 1129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68 w 1003"/>
                    <a:gd name="connsiteY19" fmla="*/ 1288 h 2221"/>
                    <a:gd name="connsiteX20" fmla="*/ 783 w 1003"/>
                    <a:gd name="connsiteY20" fmla="*/ 1246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73 w 1003"/>
                    <a:gd name="connsiteY18" fmla="*/ 1335 h 2221"/>
                    <a:gd name="connsiteX19" fmla="*/ 928 w 1003"/>
                    <a:gd name="connsiteY19" fmla="*/ 1357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1022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40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8 w 1003"/>
                    <a:gd name="connsiteY18" fmla="*/ 1357 h 2221"/>
                    <a:gd name="connsiteX19" fmla="*/ 925 w 1003"/>
                    <a:gd name="connsiteY19" fmla="*/ 1354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8 w 1003"/>
                    <a:gd name="connsiteY18" fmla="*/ 1357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46 w 1003"/>
                    <a:gd name="connsiteY19" fmla="*/ 1129 h 2221"/>
                    <a:gd name="connsiteX20" fmla="*/ 764 w 1003"/>
                    <a:gd name="connsiteY20" fmla="*/ 978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16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16 h 2221"/>
                    <a:gd name="connsiteX19" fmla="*/ 923 w 1003"/>
                    <a:gd name="connsiteY19" fmla="*/ 1343 h 2221"/>
                    <a:gd name="connsiteX20" fmla="*/ 868 w 1003"/>
                    <a:gd name="connsiteY20" fmla="*/ 128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43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923 w 1003"/>
                    <a:gd name="connsiteY18" fmla="*/ 1343 h 2221"/>
                    <a:gd name="connsiteX19" fmla="*/ 868 w 1003"/>
                    <a:gd name="connsiteY19" fmla="*/ 128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46 w 1003"/>
                    <a:gd name="connsiteY19" fmla="*/ 1129 h 2221"/>
                    <a:gd name="connsiteX20" fmla="*/ 764 w 1003"/>
                    <a:gd name="connsiteY20" fmla="*/ 978 h 2221"/>
                    <a:gd name="connsiteX21" fmla="*/ 726 w 1003"/>
                    <a:gd name="connsiteY21" fmla="*/ 856 h 2221"/>
                    <a:gd name="connsiteX22" fmla="*/ 723 w 1003"/>
                    <a:gd name="connsiteY22" fmla="*/ 854 h 2221"/>
                    <a:gd name="connsiteX23" fmla="*/ 694 w 1003"/>
                    <a:gd name="connsiteY23" fmla="*/ 737 h 2221"/>
                    <a:gd name="connsiteX24" fmla="*/ 675 w 1003"/>
                    <a:gd name="connsiteY24" fmla="*/ 633 h 2221"/>
                    <a:gd name="connsiteX25" fmla="*/ 672 w 1003"/>
                    <a:gd name="connsiteY25" fmla="*/ 759 h 2221"/>
                    <a:gd name="connsiteX26" fmla="*/ 672 w 1003"/>
                    <a:gd name="connsiteY26" fmla="*/ 848 h 2221"/>
                    <a:gd name="connsiteX27" fmla="*/ 684 w 1003"/>
                    <a:gd name="connsiteY27" fmla="*/ 975 h 2221"/>
                    <a:gd name="connsiteX28" fmla="*/ 675 w 1003"/>
                    <a:gd name="connsiteY28" fmla="*/ 1372 h 2221"/>
                    <a:gd name="connsiteX29" fmla="*/ 624 w 1003"/>
                    <a:gd name="connsiteY29" fmla="*/ 1675 h 2221"/>
                    <a:gd name="connsiteX30" fmla="*/ 564 w 1003"/>
                    <a:gd name="connsiteY30" fmla="*/ 1978 h 2221"/>
                    <a:gd name="connsiteX31" fmla="*/ 579 w 1003"/>
                    <a:gd name="connsiteY31" fmla="*/ 2185 h 2221"/>
                    <a:gd name="connsiteX32" fmla="*/ 372 w 1003"/>
                    <a:gd name="connsiteY32" fmla="*/ 2188 h 2221"/>
                    <a:gd name="connsiteX33" fmla="*/ 417 w 1003"/>
                    <a:gd name="connsiteY33" fmla="*/ 1987 h 2221"/>
                    <a:gd name="connsiteX34" fmla="*/ 348 w 1003"/>
                    <a:gd name="connsiteY34" fmla="*/ 1675 h 2221"/>
                    <a:gd name="connsiteX35" fmla="*/ 300 w 1003"/>
                    <a:gd name="connsiteY35" fmla="*/ 1345 h 2221"/>
                    <a:gd name="connsiteX36" fmla="*/ 318 w 1003"/>
                    <a:gd name="connsiteY36" fmla="*/ 847 h 2221"/>
                    <a:gd name="connsiteX37" fmla="*/ 308 w 1003"/>
                    <a:gd name="connsiteY37" fmla="*/ 709 h 2221"/>
                    <a:gd name="connsiteX38" fmla="*/ 235 w 1003"/>
                    <a:gd name="connsiteY38" fmla="*/ 924 h 2221"/>
                    <a:gd name="connsiteX39" fmla="*/ 127 w 1003"/>
                    <a:gd name="connsiteY39" fmla="*/ 1114 h 2221"/>
                    <a:gd name="connsiteX40" fmla="*/ 111 w 1003"/>
                    <a:gd name="connsiteY40" fmla="*/ 1265 h 2221"/>
                    <a:gd name="connsiteX41" fmla="*/ 36 w 1003"/>
                    <a:gd name="connsiteY41" fmla="*/ 1307 h 2221"/>
                    <a:gd name="connsiteX42" fmla="*/ 1 w 1003"/>
                    <a:gd name="connsiteY42" fmla="*/ 1202 h 2221"/>
                    <a:gd name="connsiteX43" fmla="*/ 77 w 1003"/>
                    <a:gd name="connsiteY43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191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29 w 1003"/>
                    <a:gd name="connsiteY19" fmla="*/ 1218 h 2221"/>
                    <a:gd name="connsiteX20" fmla="*/ 858 w 1003"/>
                    <a:gd name="connsiteY20" fmla="*/ 1218 h 2221"/>
                    <a:gd name="connsiteX21" fmla="*/ 846 w 1003"/>
                    <a:gd name="connsiteY21" fmla="*/ 1129 h 2221"/>
                    <a:gd name="connsiteX22" fmla="*/ 764 w 1003"/>
                    <a:gd name="connsiteY22" fmla="*/ 978 h 2221"/>
                    <a:gd name="connsiteX23" fmla="*/ 726 w 1003"/>
                    <a:gd name="connsiteY23" fmla="*/ 856 h 2221"/>
                    <a:gd name="connsiteX24" fmla="*/ 723 w 1003"/>
                    <a:gd name="connsiteY24" fmla="*/ 854 h 2221"/>
                    <a:gd name="connsiteX25" fmla="*/ 694 w 1003"/>
                    <a:gd name="connsiteY25" fmla="*/ 737 h 2221"/>
                    <a:gd name="connsiteX26" fmla="*/ 675 w 1003"/>
                    <a:gd name="connsiteY26" fmla="*/ 633 h 2221"/>
                    <a:gd name="connsiteX27" fmla="*/ 672 w 1003"/>
                    <a:gd name="connsiteY27" fmla="*/ 759 h 2221"/>
                    <a:gd name="connsiteX28" fmla="*/ 672 w 1003"/>
                    <a:gd name="connsiteY28" fmla="*/ 848 h 2221"/>
                    <a:gd name="connsiteX29" fmla="*/ 684 w 1003"/>
                    <a:gd name="connsiteY29" fmla="*/ 975 h 2221"/>
                    <a:gd name="connsiteX30" fmla="*/ 675 w 1003"/>
                    <a:gd name="connsiteY30" fmla="*/ 1372 h 2221"/>
                    <a:gd name="connsiteX31" fmla="*/ 624 w 1003"/>
                    <a:gd name="connsiteY31" fmla="*/ 1675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348 w 1003"/>
                    <a:gd name="connsiteY36" fmla="*/ 1675 h 2221"/>
                    <a:gd name="connsiteX37" fmla="*/ 300 w 1003"/>
                    <a:gd name="connsiteY37" fmla="*/ 1345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348 w 1003"/>
                    <a:gd name="connsiteY35" fmla="*/ 1675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300 w 1003"/>
                    <a:gd name="connsiteY36" fmla="*/ 1345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675 w 1003"/>
                    <a:gd name="connsiteY29" fmla="*/ 137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24 w 1003"/>
                    <a:gd name="connsiteY30" fmla="*/ 1675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24 w 1003"/>
                    <a:gd name="connsiteY30" fmla="*/ 1675 h 2221"/>
                    <a:gd name="connsiteX31" fmla="*/ 661 w 1003"/>
                    <a:gd name="connsiteY31" fmla="*/ 1677 h 2221"/>
                    <a:gd name="connsiteX32" fmla="*/ 564 w 1003"/>
                    <a:gd name="connsiteY32" fmla="*/ 1978 h 2221"/>
                    <a:gd name="connsiteX33" fmla="*/ 579 w 1003"/>
                    <a:gd name="connsiteY33" fmla="*/ 2185 h 2221"/>
                    <a:gd name="connsiteX34" fmla="*/ 372 w 1003"/>
                    <a:gd name="connsiteY34" fmla="*/ 2188 h 2221"/>
                    <a:gd name="connsiteX35" fmla="*/ 417 w 1003"/>
                    <a:gd name="connsiteY35" fmla="*/ 1987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30 w 1003"/>
                    <a:gd name="connsiteY35" fmla="*/ 1911 h 2221"/>
                    <a:gd name="connsiteX36" fmla="*/ 265 w 1003"/>
                    <a:gd name="connsiteY36" fmla="*/ 1207 h 2221"/>
                    <a:gd name="connsiteX37" fmla="*/ 318 w 1003"/>
                    <a:gd name="connsiteY37" fmla="*/ 847 h 2221"/>
                    <a:gd name="connsiteX38" fmla="*/ 308 w 1003"/>
                    <a:gd name="connsiteY38" fmla="*/ 709 h 2221"/>
                    <a:gd name="connsiteX39" fmla="*/ 235 w 1003"/>
                    <a:gd name="connsiteY39" fmla="*/ 924 h 2221"/>
                    <a:gd name="connsiteX40" fmla="*/ 127 w 1003"/>
                    <a:gd name="connsiteY40" fmla="*/ 1114 h 2221"/>
                    <a:gd name="connsiteX41" fmla="*/ 111 w 1003"/>
                    <a:gd name="connsiteY41" fmla="*/ 1265 h 2221"/>
                    <a:gd name="connsiteX42" fmla="*/ 36 w 1003"/>
                    <a:gd name="connsiteY42" fmla="*/ 1307 h 2221"/>
                    <a:gd name="connsiteX43" fmla="*/ 1 w 1003"/>
                    <a:gd name="connsiteY43" fmla="*/ 1202 h 2221"/>
                    <a:gd name="connsiteX44" fmla="*/ 77 w 1003"/>
                    <a:gd name="connsiteY44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564 w 1003"/>
                    <a:gd name="connsiteY31" fmla="*/ 1978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61 w 1003"/>
                    <a:gd name="connsiteY35" fmla="*/ 2101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221"/>
                    <a:gd name="connsiteX1" fmla="*/ 178 w 1003"/>
                    <a:gd name="connsiteY1" fmla="*/ 724 h 2221"/>
                    <a:gd name="connsiteX2" fmla="*/ 243 w 1003"/>
                    <a:gd name="connsiteY2" fmla="*/ 493 h 2221"/>
                    <a:gd name="connsiteX3" fmla="*/ 408 w 1003"/>
                    <a:gd name="connsiteY3" fmla="*/ 361 h 2221"/>
                    <a:gd name="connsiteX4" fmla="*/ 405 w 1003"/>
                    <a:gd name="connsiteY4" fmla="*/ 268 h 2221"/>
                    <a:gd name="connsiteX5" fmla="*/ 385 w 1003"/>
                    <a:gd name="connsiteY5" fmla="*/ 156 h 2221"/>
                    <a:gd name="connsiteX6" fmla="*/ 401 w 1003"/>
                    <a:gd name="connsiteY6" fmla="*/ 32 h 2221"/>
                    <a:gd name="connsiteX7" fmla="*/ 561 w 1003"/>
                    <a:gd name="connsiteY7" fmla="*/ 36 h 2221"/>
                    <a:gd name="connsiteX8" fmla="*/ 573 w 1003"/>
                    <a:gd name="connsiteY8" fmla="*/ 156 h 2221"/>
                    <a:gd name="connsiteX9" fmla="*/ 553 w 1003"/>
                    <a:gd name="connsiteY9" fmla="*/ 264 h 2221"/>
                    <a:gd name="connsiteX10" fmla="*/ 564 w 1003"/>
                    <a:gd name="connsiteY10" fmla="*/ 367 h 2221"/>
                    <a:gd name="connsiteX11" fmla="*/ 726 w 1003"/>
                    <a:gd name="connsiteY11" fmla="*/ 466 h 2221"/>
                    <a:gd name="connsiteX12" fmla="*/ 765 w 1003"/>
                    <a:gd name="connsiteY12" fmla="*/ 565 h 2221"/>
                    <a:gd name="connsiteX13" fmla="*/ 786 w 1003"/>
                    <a:gd name="connsiteY13" fmla="*/ 677 h 2221"/>
                    <a:gd name="connsiteX14" fmla="*/ 812 w 1003"/>
                    <a:gd name="connsiteY14" fmla="*/ 790 h 2221"/>
                    <a:gd name="connsiteX15" fmla="*/ 915 w 1003"/>
                    <a:gd name="connsiteY15" fmla="*/ 1117 h 2221"/>
                    <a:gd name="connsiteX16" fmla="*/ 996 w 1003"/>
                    <a:gd name="connsiteY16" fmla="*/ 1216 h 2221"/>
                    <a:gd name="connsiteX17" fmla="*/ 977 w 1003"/>
                    <a:gd name="connsiteY17" fmla="*/ 1309 h 2221"/>
                    <a:gd name="connsiteX18" fmla="*/ 868 w 1003"/>
                    <a:gd name="connsiteY18" fmla="*/ 1288 h 2221"/>
                    <a:gd name="connsiteX19" fmla="*/ 858 w 1003"/>
                    <a:gd name="connsiteY19" fmla="*/ 1218 h 2221"/>
                    <a:gd name="connsiteX20" fmla="*/ 846 w 1003"/>
                    <a:gd name="connsiteY20" fmla="*/ 1129 h 2221"/>
                    <a:gd name="connsiteX21" fmla="*/ 764 w 1003"/>
                    <a:gd name="connsiteY21" fmla="*/ 978 h 2221"/>
                    <a:gd name="connsiteX22" fmla="*/ 726 w 1003"/>
                    <a:gd name="connsiteY22" fmla="*/ 856 h 2221"/>
                    <a:gd name="connsiteX23" fmla="*/ 723 w 1003"/>
                    <a:gd name="connsiteY23" fmla="*/ 854 h 2221"/>
                    <a:gd name="connsiteX24" fmla="*/ 694 w 1003"/>
                    <a:gd name="connsiteY24" fmla="*/ 737 h 2221"/>
                    <a:gd name="connsiteX25" fmla="*/ 675 w 1003"/>
                    <a:gd name="connsiteY25" fmla="*/ 633 h 2221"/>
                    <a:gd name="connsiteX26" fmla="*/ 672 w 1003"/>
                    <a:gd name="connsiteY26" fmla="*/ 759 h 2221"/>
                    <a:gd name="connsiteX27" fmla="*/ 672 w 1003"/>
                    <a:gd name="connsiteY27" fmla="*/ 848 h 2221"/>
                    <a:gd name="connsiteX28" fmla="*/ 684 w 1003"/>
                    <a:gd name="connsiteY28" fmla="*/ 975 h 2221"/>
                    <a:gd name="connsiteX29" fmla="*/ 710 w 1003"/>
                    <a:gd name="connsiteY29" fmla="*/ 1222 h 2221"/>
                    <a:gd name="connsiteX30" fmla="*/ 661 w 1003"/>
                    <a:gd name="connsiteY30" fmla="*/ 1677 h 2221"/>
                    <a:gd name="connsiteX31" fmla="*/ 639 w 1003"/>
                    <a:gd name="connsiteY31" fmla="*/ 2122 h 2221"/>
                    <a:gd name="connsiteX32" fmla="*/ 579 w 1003"/>
                    <a:gd name="connsiteY32" fmla="*/ 2185 h 2221"/>
                    <a:gd name="connsiteX33" fmla="*/ 372 w 1003"/>
                    <a:gd name="connsiteY33" fmla="*/ 2188 h 2221"/>
                    <a:gd name="connsiteX34" fmla="*/ 417 w 1003"/>
                    <a:gd name="connsiteY34" fmla="*/ 1987 h 2221"/>
                    <a:gd name="connsiteX35" fmla="*/ 261 w 1003"/>
                    <a:gd name="connsiteY35" fmla="*/ 2101 h 2221"/>
                    <a:gd name="connsiteX36" fmla="*/ 230 w 1003"/>
                    <a:gd name="connsiteY36" fmla="*/ 1911 h 2221"/>
                    <a:gd name="connsiteX37" fmla="*/ 265 w 1003"/>
                    <a:gd name="connsiteY37" fmla="*/ 1207 h 2221"/>
                    <a:gd name="connsiteX38" fmla="*/ 318 w 1003"/>
                    <a:gd name="connsiteY38" fmla="*/ 847 h 2221"/>
                    <a:gd name="connsiteX39" fmla="*/ 308 w 1003"/>
                    <a:gd name="connsiteY39" fmla="*/ 709 h 2221"/>
                    <a:gd name="connsiteX40" fmla="*/ 235 w 1003"/>
                    <a:gd name="connsiteY40" fmla="*/ 924 h 2221"/>
                    <a:gd name="connsiteX41" fmla="*/ 127 w 1003"/>
                    <a:gd name="connsiteY41" fmla="*/ 1114 h 2221"/>
                    <a:gd name="connsiteX42" fmla="*/ 111 w 1003"/>
                    <a:gd name="connsiteY42" fmla="*/ 1265 h 2221"/>
                    <a:gd name="connsiteX43" fmla="*/ 36 w 1003"/>
                    <a:gd name="connsiteY43" fmla="*/ 1307 h 2221"/>
                    <a:gd name="connsiteX44" fmla="*/ 1 w 1003"/>
                    <a:gd name="connsiteY44" fmla="*/ 1202 h 2221"/>
                    <a:gd name="connsiteX45" fmla="*/ 77 w 1003"/>
                    <a:gd name="connsiteY45" fmla="*/ 1072 h 2221"/>
                    <a:gd name="connsiteX0" fmla="*/ 77 w 1003"/>
                    <a:gd name="connsiteY0" fmla="*/ 1072 h 2315"/>
                    <a:gd name="connsiteX1" fmla="*/ 178 w 1003"/>
                    <a:gd name="connsiteY1" fmla="*/ 724 h 2315"/>
                    <a:gd name="connsiteX2" fmla="*/ 243 w 1003"/>
                    <a:gd name="connsiteY2" fmla="*/ 493 h 2315"/>
                    <a:gd name="connsiteX3" fmla="*/ 408 w 1003"/>
                    <a:gd name="connsiteY3" fmla="*/ 361 h 2315"/>
                    <a:gd name="connsiteX4" fmla="*/ 405 w 1003"/>
                    <a:gd name="connsiteY4" fmla="*/ 268 h 2315"/>
                    <a:gd name="connsiteX5" fmla="*/ 385 w 1003"/>
                    <a:gd name="connsiteY5" fmla="*/ 156 h 2315"/>
                    <a:gd name="connsiteX6" fmla="*/ 401 w 1003"/>
                    <a:gd name="connsiteY6" fmla="*/ 32 h 2315"/>
                    <a:gd name="connsiteX7" fmla="*/ 561 w 1003"/>
                    <a:gd name="connsiteY7" fmla="*/ 36 h 2315"/>
                    <a:gd name="connsiteX8" fmla="*/ 573 w 1003"/>
                    <a:gd name="connsiteY8" fmla="*/ 156 h 2315"/>
                    <a:gd name="connsiteX9" fmla="*/ 553 w 1003"/>
                    <a:gd name="connsiteY9" fmla="*/ 264 h 2315"/>
                    <a:gd name="connsiteX10" fmla="*/ 564 w 1003"/>
                    <a:gd name="connsiteY10" fmla="*/ 367 h 2315"/>
                    <a:gd name="connsiteX11" fmla="*/ 726 w 1003"/>
                    <a:gd name="connsiteY11" fmla="*/ 466 h 2315"/>
                    <a:gd name="connsiteX12" fmla="*/ 765 w 1003"/>
                    <a:gd name="connsiteY12" fmla="*/ 565 h 2315"/>
                    <a:gd name="connsiteX13" fmla="*/ 786 w 1003"/>
                    <a:gd name="connsiteY13" fmla="*/ 677 h 2315"/>
                    <a:gd name="connsiteX14" fmla="*/ 812 w 1003"/>
                    <a:gd name="connsiteY14" fmla="*/ 790 h 2315"/>
                    <a:gd name="connsiteX15" fmla="*/ 915 w 1003"/>
                    <a:gd name="connsiteY15" fmla="*/ 1117 h 2315"/>
                    <a:gd name="connsiteX16" fmla="*/ 996 w 1003"/>
                    <a:gd name="connsiteY16" fmla="*/ 1216 h 2315"/>
                    <a:gd name="connsiteX17" fmla="*/ 977 w 1003"/>
                    <a:gd name="connsiteY17" fmla="*/ 1309 h 2315"/>
                    <a:gd name="connsiteX18" fmla="*/ 868 w 1003"/>
                    <a:gd name="connsiteY18" fmla="*/ 1288 h 2315"/>
                    <a:gd name="connsiteX19" fmla="*/ 858 w 1003"/>
                    <a:gd name="connsiteY19" fmla="*/ 1218 h 2315"/>
                    <a:gd name="connsiteX20" fmla="*/ 846 w 1003"/>
                    <a:gd name="connsiteY20" fmla="*/ 1129 h 2315"/>
                    <a:gd name="connsiteX21" fmla="*/ 764 w 1003"/>
                    <a:gd name="connsiteY21" fmla="*/ 978 h 2315"/>
                    <a:gd name="connsiteX22" fmla="*/ 726 w 1003"/>
                    <a:gd name="connsiteY22" fmla="*/ 856 h 2315"/>
                    <a:gd name="connsiteX23" fmla="*/ 723 w 1003"/>
                    <a:gd name="connsiteY23" fmla="*/ 854 h 2315"/>
                    <a:gd name="connsiteX24" fmla="*/ 694 w 1003"/>
                    <a:gd name="connsiteY24" fmla="*/ 737 h 2315"/>
                    <a:gd name="connsiteX25" fmla="*/ 675 w 1003"/>
                    <a:gd name="connsiteY25" fmla="*/ 633 h 2315"/>
                    <a:gd name="connsiteX26" fmla="*/ 672 w 1003"/>
                    <a:gd name="connsiteY26" fmla="*/ 759 h 2315"/>
                    <a:gd name="connsiteX27" fmla="*/ 672 w 1003"/>
                    <a:gd name="connsiteY27" fmla="*/ 848 h 2315"/>
                    <a:gd name="connsiteX28" fmla="*/ 684 w 1003"/>
                    <a:gd name="connsiteY28" fmla="*/ 975 h 2315"/>
                    <a:gd name="connsiteX29" fmla="*/ 710 w 1003"/>
                    <a:gd name="connsiteY29" fmla="*/ 1222 h 2315"/>
                    <a:gd name="connsiteX30" fmla="*/ 661 w 1003"/>
                    <a:gd name="connsiteY30" fmla="*/ 1677 h 2315"/>
                    <a:gd name="connsiteX31" fmla="*/ 639 w 1003"/>
                    <a:gd name="connsiteY31" fmla="*/ 2122 h 2315"/>
                    <a:gd name="connsiteX32" fmla="*/ 691 w 1003"/>
                    <a:gd name="connsiteY32" fmla="*/ 2280 h 2315"/>
                    <a:gd name="connsiteX33" fmla="*/ 372 w 1003"/>
                    <a:gd name="connsiteY33" fmla="*/ 2188 h 2315"/>
                    <a:gd name="connsiteX34" fmla="*/ 417 w 1003"/>
                    <a:gd name="connsiteY34" fmla="*/ 1987 h 2315"/>
                    <a:gd name="connsiteX35" fmla="*/ 261 w 1003"/>
                    <a:gd name="connsiteY35" fmla="*/ 2101 h 2315"/>
                    <a:gd name="connsiteX36" fmla="*/ 230 w 1003"/>
                    <a:gd name="connsiteY36" fmla="*/ 1911 h 2315"/>
                    <a:gd name="connsiteX37" fmla="*/ 265 w 1003"/>
                    <a:gd name="connsiteY37" fmla="*/ 1207 h 2315"/>
                    <a:gd name="connsiteX38" fmla="*/ 318 w 1003"/>
                    <a:gd name="connsiteY38" fmla="*/ 847 h 2315"/>
                    <a:gd name="connsiteX39" fmla="*/ 308 w 1003"/>
                    <a:gd name="connsiteY39" fmla="*/ 709 h 2315"/>
                    <a:gd name="connsiteX40" fmla="*/ 235 w 1003"/>
                    <a:gd name="connsiteY40" fmla="*/ 924 h 2315"/>
                    <a:gd name="connsiteX41" fmla="*/ 127 w 1003"/>
                    <a:gd name="connsiteY41" fmla="*/ 1114 h 2315"/>
                    <a:gd name="connsiteX42" fmla="*/ 111 w 1003"/>
                    <a:gd name="connsiteY42" fmla="*/ 1265 h 2315"/>
                    <a:gd name="connsiteX43" fmla="*/ 36 w 1003"/>
                    <a:gd name="connsiteY43" fmla="*/ 1307 h 2315"/>
                    <a:gd name="connsiteX44" fmla="*/ 1 w 1003"/>
                    <a:gd name="connsiteY44" fmla="*/ 1202 h 2315"/>
                    <a:gd name="connsiteX45" fmla="*/ 77 w 1003"/>
                    <a:gd name="connsiteY45" fmla="*/ 1072 h 2315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30 h 2306"/>
                    <a:gd name="connsiteX34" fmla="*/ 372 w 1003"/>
                    <a:gd name="connsiteY34" fmla="*/ 2188 h 2306"/>
                    <a:gd name="connsiteX35" fmla="*/ 417 w 1003"/>
                    <a:gd name="connsiteY35" fmla="*/ 1987 h 2306"/>
                    <a:gd name="connsiteX36" fmla="*/ 261 w 1003"/>
                    <a:gd name="connsiteY36" fmla="*/ 2101 h 2306"/>
                    <a:gd name="connsiteX37" fmla="*/ 230 w 1003"/>
                    <a:gd name="connsiteY37" fmla="*/ 1911 h 2306"/>
                    <a:gd name="connsiteX38" fmla="*/ 265 w 1003"/>
                    <a:gd name="connsiteY38" fmla="*/ 1207 h 2306"/>
                    <a:gd name="connsiteX39" fmla="*/ 318 w 1003"/>
                    <a:gd name="connsiteY39" fmla="*/ 847 h 2306"/>
                    <a:gd name="connsiteX40" fmla="*/ 308 w 1003"/>
                    <a:gd name="connsiteY40" fmla="*/ 709 h 2306"/>
                    <a:gd name="connsiteX41" fmla="*/ 235 w 1003"/>
                    <a:gd name="connsiteY41" fmla="*/ 924 h 2306"/>
                    <a:gd name="connsiteX42" fmla="*/ 127 w 1003"/>
                    <a:gd name="connsiteY42" fmla="*/ 1114 h 2306"/>
                    <a:gd name="connsiteX43" fmla="*/ 111 w 1003"/>
                    <a:gd name="connsiteY43" fmla="*/ 1265 h 2306"/>
                    <a:gd name="connsiteX44" fmla="*/ 36 w 1003"/>
                    <a:gd name="connsiteY44" fmla="*/ 1307 h 2306"/>
                    <a:gd name="connsiteX45" fmla="*/ 1 w 1003"/>
                    <a:gd name="connsiteY45" fmla="*/ 1202 h 2306"/>
                    <a:gd name="connsiteX46" fmla="*/ 77 w 1003"/>
                    <a:gd name="connsiteY46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372 w 1003"/>
                    <a:gd name="connsiteY34" fmla="*/ 2188 h 2306"/>
                    <a:gd name="connsiteX35" fmla="*/ 417 w 1003"/>
                    <a:gd name="connsiteY35" fmla="*/ 1987 h 2306"/>
                    <a:gd name="connsiteX36" fmla="*/ 261 w 1003"/>
                    <a:gd name="connsiteY36" fmla="*/ 2101 h 2306"/>
                    <a:gd name="connsiteX37" fmla="*/ 230 w 1003"/>
                    <a:gd name="connsiteY37" fmla="*/ 1911 h 2306"/>
                    <a:gd name="connsiteX38" fmla="*/ 265 w 1003"/>
                    <a:gd name="connsiteY38" fmla="*/ 1207 h 2306"/>
                    <a:gd name="connsiteX39" fmla="*/ 318 w 1003"/>
                    <a:gd name="connsiteY39" fmla="*/ 847 h 2306"/>
                    <a:gd name="connsiteX40" fmla="*/ 308 w 1003"/>
                    <a:gd name="connsiteY40" fmla="*/ 709 h 2306"/>
                    <a:gd name="connsiteX41" fmla="*/ 235 w 1003"/>
                    <a:gd name="connsiteY41" fmla="*/ 924 h 2306"/>
                    <a:gd name="connsiteX42" fmla="*/ 127 w 1003"/>
                    <a:gd name="connsiteY42" fmla="*/ 1114 h 2306"/>
                    <a:gd name="connsiteX43" fmla="*/ 111 w 1003"/>
                    <a:gd name="connsiteY43" fmla="*/ 1265 h 2306"/>
                    <a:gd name="connsiteX44" fmla="*/ 36 w 1003"/>
                    <a:gd name="connsiteY44" fmla="*/ 1307 h 2306"/>
                    <a:gd name="connsiteX45" fmla="*/ 1 w 1003"/>
                    <a:gd name="connsiteY45" fmla="*/ 1202 h 2306"/>
                    <a:gd name="connsiteX46" fmla="*/ 77 w 1003"/>
                    <a:gd name="connsiteY46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531 w 1003"/>
                    <a:gd name="connsiteY34" fmla="*/ 2129 h 2306"/>
                    <a:gd name="connsiteX35" fmla="*/ 372 w 1003"/>
                    <a:gd name="connsiteY35" fmla="*/ 2188 h 2306"/>
                    <a:gd name="connsiteX36" fmla="*/ 417 w 1003"/>
                    <a:gd name="connsiteY36" fmla="*/ 1987 h 2306"/>
                    <a:gd name="connsiteX37" fmla="*/ 261 w 1003"/>
                    <a:gd name="connsiteY37" fmla="*/ 2101 h 2306"/>
                    <a:gd name="connsiteX38" fmla="*/ 230 w 1003"/>
                    <a:gd name="connsiteY38" fmla="*/ 1911 h 2306"/>
                    <a:gd name="connsiteX39" fmla="*/ 265 w 1003"/>
                    <a:gd name="connsiteY39" fmla="*/ 1207 h 2306"/>
                    <a:gd name="connsiteX40" fmla="*/ 318 w 1003"/>
                    <a:gd name="connsiteY40" fmla="*/ 847 h 2306"/>
                    <a:gd name="connsiteX41" fmla="*/ 308 w 1003"/>
                    <a:gd name="connsiteY41" fmla="*/ 709 h 2306"/>
                    <a:gd name="connsiteX42" fmla="*/ 235 w 1003"/>
                    <a:gd name="connsiteY42" fmla="*/ 924 h 2306"/>
                    <a:gd name="connsiteX43" fmla="*/ 127 w 1003"/>
                    <a:gd name="connsiteY43" fmla="*/ 1114 h 2306"/>
                    <a:gd name="connsiteX44" fmla="*/ 111 w 1003"/>
                    <a:gd name="connsiteY44" fmla="*/ 1265 h 2306"/>
                    <a:gd name="connsiteX45" fmla="*/ 36 w 1003"/>
                    <a:gd name="connsiteY45" fmla="*/ 1307 h 2306"/>
                    <a:gd name="connsiteX46" fmla="*/ 1 w 1003"/>
                    <a:gd name="connsiteY46" fmla="*/ 1202 h 2306"/>
                    <a:gd name="connsiteX47" fmla="*/ 77 w 1003"/>
                    <a:gd name="connsiteY47" fmla="*/ 1072 h 2306"/>
                    <a:gd name="connsiteX0" fmla="*/ 77 w 1003"/>
                    <a:gd name="connsiteY0" fmla="*/ 1072 h 2306"/>
                    <a:gd name="connsiteX1" fmla="*/ 178 w 1003"/>
                    <a:gd name="connsiteY1" fmla="*/ 724 h 2306"/>
                    <a:gd name="connsiteX2" fmla="*/ 243 w 1003"/>
                    <a:gd name="connsiteY2" fmla="*/ 493 h 2306"/>
                    <a:gd name="connsiteX3" fmla="*/ 408 w 1003"/>
                    <a:gd name="connsiteY3" fmla="*/ 361 h 2306"/>
                    <a:gd name="connsiteX4" fmla="*/ 405 w 1003"/>
                    <a:gd name="connsiteY4" fmla="*/ 268 h 2306"/>
                    <a:gd name="connsiteX5" fmla="*/ 385 w 1003"/>
                    <a:gd name="connsiteY5" fmla="*/ 156 h 2306"/>
                    <a:gd name="connsiteX6" fmla="*/ 401 w 1003"/>
                    <a:gd name="connsiteY6" fmla="*/ 32 h 2306"/>
                    <a:gd name="connsiteX7" fmla="*/ 561 w 1003"/>
                    <a:gd name="connsiteY7" fmla="*/ 36 h 2306"/>
                    <a:gd name="connsiteX8" fmla="*/ 573 w 1003"/>
                    <a:gd name="connsiteY8" fmla="*/ 156 h 2306"/>
                    <a:gd name="connsiteX9" fmla="*/ 553 w 1003"/>
                    <a:gd name="connsiteY9" fmla="*/ 264 h 2306"/>
                    <a:gd name="connsiteX10" fmla="*/ 564 w 1003"/>
                    <a:gd name="connsiteY10" fmla="*/ 367 h 2306"/>
                    <a:gd name="connsiteX11" fmla="*/ 726 w 1003"/>
                    <a:gd name="connsiteY11" fmla="*/ 466 h 2306"/>
                    <a:gd name="connsiteX12" fmla="*/ 765 w 1003"/>
                    <a:gd name="connsiteY12" fmla="*/ 565 h 2306"/>
                    <a:gd name="connsiteX13" fmla="*/ 786 w 1003"/>
                    <a:gd name="connsiteY13" fmla="*/ 677 h 2306"/>
                    <a:gd name="connsiteX14" fmla="*/ 812 w 1003"/>
                    <a:gd name="connsiteY14" fmla="*/ 790 h 2306"/>
                    <a:gd name="connsiteX15" fmla="*/ 915 w 1003"/>
                    <a:gd name="connsiteY15" fmla="*/ 1117 h 2306"/>
                    <a:gd name="connsiteX16" fmla="*/ 996 w 1003"/>
                    <a:gd name="connsiteY16" fmla="*/ 1216 h 2306"/>
                    <a:gd name="connsiteX17" fmla="*/ 977 w 1003"/>
                    <a:gd name="connsiteY17" fmla="*/ 1309 h 2306"/>
                    <a:gd name="connsiteX18" fmla="*/ 868 w 1003"/>
                    <a:gd name="connsiteY18" fmla="*/ 1288 h 2306"/>
                    <a:gd name="connsiteX19" fmla="*/ 858 w 1003"/>
                    <a:gd name="connsiteY19" fmla="*/ 1218 h 2306"/>
                    <a:gd name="connsiteX20" fmla="*/ 846 w 1003"/>
                    <a:gd name="connsiteY20" fmla="*/ 1129 h 2306"/>
                    <a:gd name="connsiteX21" fmla="*/ 764 w 1003"/>
                    <a:gd name="connsiteY21" fmla="*/ 978 h 2306"/>
                    <a:gd name="connsiteX22" fmla="*/ 726 w 1003"/>
                    <a:gd name="connsiteY22" fmla="*/ 856 h 2306"/>
                    <a:gd name="connsiteX23" fmla="*/ 723 w 1003"/>
                    <a:gd name="connsiteY23" fmla="*/ 854 h 2306"/>
                    <a:gd name="connsiteX24" fmla="*/ 694 w 1003"/>
                    <a:gd name="connsiteY24" fmla="*/ 737 h 2306"/>
                    <a:gd name="connsiteX25" fmla="*/ 675 w 1003"/>
                    <a:gd name="connsiteY25" fmla="*/ 633 h 2306"/>
                    <a:gd name="connsiteX26" fmla="*/ 672 w 1003"/>
                    <a:gd name="connsiteY26" fmla="*/ 759 h 2306"/>
                    <a:gd name="connsiteX27" fmla="*/ 672 w 1003"/>
                    <a:gd name="connsiteY27" fmla="*/ 848 h 2306"/>
                    <a:gd name="connsiteX28" fmla="*/ 684 w 1003"/>
                    <a:gd name="connsiteY28" fmla="*/ 975 h 2306"/>
                    <a:gd name="connsiteX29" fmla="*/ 710 w 1003"/>
                    <a:gd name="connsiteY29" fmla="*/ 1222 h 2306"/>
                    <a:gd name="connsiteX30" fmla="*/ 661 w 1003"/>
                    <a:gd name="connsiteY30" fmla="*/ 1677 h 2306"/>
                    <a:gd name="connsiteX31" fmla="*/ 639 w 1003"/>
                    <a:gd name="connsiteY31" fmla="*/ 2122 h 2306"/>
                    <a:gd name="connsiteX32" fmla="*/ 691 w 1003"/>
                    <a:gd name="connsiteY32" fmla="*/ 2280 h 2306"/>
                    <a:gd name="connsiteX33" fmla="*/ 580 w 1003"/>
                    <a:gd name="connsiteY33" fmla="*/ 2279 h 2306"/>
                    <a:gd name="connsiteX34" fmla="*/ 531 w 1003"/>
                    <a:gd name="connsiteY34" fmla="*/ 2129 h 2306"/>
                    <a:gd name="connsiteX35" fmla="*/ 372 w 1003"/>
                    <a:gd name="connsiteY35" fmla="*/ 2188 h 2306"/>
                    <a:gd name="connsiteX36" fmla="*/ 417 w 1003"/>
                    <a:gd name="connsiteY36" fmla="*/ 1987 h 2306"/>
                    <a:gd name="connsiteX37" fmla="*/ 261 w 1003"/>
                    <a:gd name="connsiteY37" fmla="*/ 2101 h 2306"/>
                    <a:gd name="connsiteX38" fmla="*/ 189 w 1003"/>
                    <a:gd name="connsiteY38" fmla="*/ 2250 h 2306"/>
                    <a:gd name="connsiteX39" fmla="*/ 230 w 1003"/>
                    <a:gd name="connsiteY39" fmla="*/ 1911 h 2306"/>
                    <a:gd name="connsiteX40" fmla="*/ 265 w 1003"/>
                    <a:gd name="connsiteY40" fmla="*/ 1207 h 2306"/>
                    <a:gd name="connsiteX41" fmla="*/ 318 w 1003"/>
                    <a:gd name="connsiteY41" fmla="*/ 847 h 2306"/>
                    <a:gd name="connsiteX42" fmla="*/ 308 w 1003"/>
                    <a:gd name="connsiteY42" fmla="*/ 709 h 2306"/>
                    <a:gd name="connsiteX43" fmla="*/ 235 w 1003"/>
                    <a:gd name="connsiteY43" fmla="*/ 924 h 2306"/>
                    <a:gd name="connsiteX44" fmla="*/ 127 w 1003"/>
                    <a:gd name="connsiteY44" fmla="*/ 1114 h 2306"/>
                    <a:gd name="connsiteX45" fmla="*/ 111 w 1003"/>
                    <a:gd name="connsiteY45" fmla="*/ 1265 h 2306"/>
                    <a:gd name="connsiteX46" fmla="*/ 36 w 1003"/>
                    <a:gd name="connsiteY46" fmla="*/ 1307 h 2306"/>
                    <a:gd name="connsiteX47" fmla="*/ 1 w 1003"/>
                    <a:gd name="connsiteY47" fmla="*/ 1202 h 2306"/>
                    <a:gd name="connsiteX48" fmla="*/ 77 w 1003"/>
                    <a:gd name="connsiteY48" fmla="*/ 1072 h 2306"/>
                    <a:gd name="connsiteX0" fmla="*/ 77 w 1003"/>
                    <a:gd name="connsiteY0" fmla="*/ 1072 h 2310"/>
                    <a:gd name="connsiteX1" fmla="*/ 178 w 1003"/>
                    <a:gd name="connsiteY1" fmla="*/ 724 h 2310"/>
                    <a:gd name="connsiteX2" fmla="*/ 243 w 1003"/>
                    <a:gd name="connsiteY2" fmla="*/ 493 h 2310"/>
                    <a:gd name="connsiteX3" fmla="*/ 408 w 1003"/>
                    <a:gd name="connsiteY3" fmla="*/ 361 h 2310"/>
                    <a:gd name="connsiteX4" fmla="*/ 405 w 1003"/>
                    <a:gd name="connsiteY4" fmla="*/ 268 h 2310"/>
                    <a:gd name="connsiteX5" fmla="*/ 385 w 1003"/>
                    <a:gd name="connsiteY5" fmla="*/ 156 h 2310"/>
                    <a:gd name="connsiteX6" fmla="*/ 401 w 1003"/>
                    <a:gd name="connsiteY6" fmla="*/ 32 h 2310"/>
                    <a:gd name="connsiteX7" fmla="*/ 561 w 1003"/>
                    <a:gd name="connsiteY7" fmla="*/ 36 h 2310"/>
                    <a:gd name="connsiteX8" fmla="*/ 573 w 1003"/>
                    <a:gd name="connsiteY8" fmla="*/ 156 h 2310"/>
                    <a:gd name="connsiteX9" fmla="*/ 553 w 1003"/>
                    <a:gd name="connsiteY9" fmla="*/ 264 h 2310"/>
                    <a:gd name="connsiteX10" fmla="*/ 564 w 1003"/>
                    <a:gd name="connsiteY10" fmla="*/ 367 h 2310"/>
                    <a:gd name="connsiteX11" fmla="*/ 726 w 1003"/>
                    <a:gd name="connsiteY11" fmla="*/ 466 h 2310"/>
                    <a:gd name="connsiteX12" fmla="*/ 765 w 1003"/>
                    <a:gd name="connsiteY12" fmla="*/ 565 h 2310"/>
                    <a:gd name="connsiteX13" fmla="*/ 786 w 1003"/>
                    <a:gd name="connsiteY13" fmla="*/ 677 h 2310"/>
                    <a:gd name="connsiteX14" fmla="*/ 812 w 1003"/>
                    <a:gd name="connsiteY14" fmla="*/ 790 h 2310"/>
                    <a:gd name="connsiteX15" fmla="*/ 915 w 1003"/>
                    <a:gd name="connsiteY15" fmla="*/ 1117 h 2310"/>
                    <a:gd name="connsiteX16" fmla="*/ 996 w 1003"/>
                    <a:gd name="connsiteY16" fmla="*/ 1216 h 2310"/>
                    <a:gd name="connsiteX17" fmla="*/ 977 w 1003"/>
                    <a:gd name="connsiteY17" fmla="*/ 1309 h 2310"/>
                    <a:gd name="connsiteX18" fmla="*/ 868 w 1003"/>
                    <a:gd name="connsiteY18" fmla="*/ 1288 h 2310"/>
                    <a:gd name="connsiteX19" fmla="*/ 858 w 1003"/>
                    <a:gd name="connsiteY19" fmla="*/ 1218 h 2310"/>
                    <a:gd name="connsiteX20" fmla="*/ 846 w 1003"/>
                    <a:gd name="connsiteY20" fmla="*/ 1129 h 2310"/>
                    <a:gd name="connsiteX21" fmla="*/ 764 w 1003"/>
                    <a:gd name="connsiteY21" fmla="*/ 978 h 2310"/>
                    <a:gd name="connsiteX22" fmla="*/ 726 w 1003"/>
                    <a:gd name="connsiteY22" fmla="*/ 856 h 2310"/>
                    <a:gd name="connsiteX23" fmla="*/ 723 w 1003"/>
                    <a:gd name="connsiteY23" fmla="*/ 854 h 2310"/>
                    <a:gd name="connsiteX24" fmla="*/ 694 w 1003"/>
                    <a:gd name="connsiteY24" fmla="*/ 737 h 2310"/>
                    <a:gd name="connsiteX25" fmla="*/ 675 w 1003"/>
                    <a:gd name="connsiteY25" fmla="*/ 633 h 2310"/>
                    <a:gd name="connsiteX26" fmla="*/ 672 w 1003"/>
                    <a:gd name="connsiteY26" fmla="*/ 759 h 2310"/>
                    <a:gd name="connsiteX27" fmla="*/ 672 w 1003"/>
                    <a:gd name="connsiteY27" fmla="*/ 848 h 2310"/>
                    <a:gd name="connsiteX28" fmla="*/ 684 w 1003"/>
                    <a:gd name="connsiteY28" fmla="*/ 975 h 2310"/>
                    <a:gd name="connsiteX29" fmla="*/ 710 w 1003"/>
                    <a:gd name="connsiteY29" fmla="*/ 1222 h 2310"/>
                    <a:gd name="connsiteX30" fmla="*/ 661 w 1003"/>
                    <a:gd name="connsiteY30" fmla="*/ 1677 h 2310"/>
                    <a:gd name="connsiteX31" fmla="*/ 639 w 1003"/>
                    <a:gd name="connsiteY31" fmla="*/ 2122 h 2310"/>
                    <a:gd name="connsiteX32" fmla="*/ 691 w 1003"/>
                    <a:gd name="connsiteY32" fmla="*/ 2280 h 2310"/>
                    <a:gd name="connsiteX33" fmla="*/ 580 w 1003"/>
                    <a:gd name="connsiteY33" fmla="*/ 2279 h 2310"/>
                    <a:gd name="connsiteX34" fmla="*/ 531 w 1003"/>
                    <a:gd name="connsiteY34" fmla="*/ 2129 h 2310"/>
                    <a:gd name="connsiteX35" fmla="*/ 372 w 1003"/>
                    <a:gd name="connsiteY35" fmla="*/ 2188 h 2310"/>
                    <a:gd name="connsiteX36" fmla="*/ 417 w 1003"/>
                    <a:gd name="connsiteY36" fmla="*/ 1987 h 2310"/>
                    <a:gd name="connsiteX37" fmla="*/ 304 w 1003"/>
                    <a:gd name="connsiteY37" fmla="*/ 2274 h 2310"/>
                    <a:gd name="connsiteX38" fmla="*/ 189 w 1003"/>
                    <a:gd name="connsiteY38" fmla="*/ 2250 h 2310"/>
                    <a:gd name="connsiteX39" fmla="*/ 230 w 1003"/>
                    <a:gd name="connsiteY39" fmla="*/ 1911 h 2310"/>
                    <a:gd name="connsiteX40" fmla="*/ 265 w 1003"/>
                    <a:gd name="connsiteY40" fmla="*/ 1207 h 2310"/>
                    <a:gd name="connsiteX41" fmla="*/ 318 w 1003"/>
                    <a:gd name="connsiteY41" fmla="*/ 847 h 2310"/>
                    <a:gd name="connsiteX42" fmla="*/ 308 w 1003"/>
                    <a:gd name="connsiteY42" fmla="*/ 709 h 2310"/>
                    <a:gd name="connsiteX43" fmla="*/ 235 w 1003"/>
                    <a:gd name="connsiteY43" fmla="*/ 924 h 2310"/>
                    <a:gd name="connsiteX44" fmla="*/ 127 w 1003"/>
                    <a:gd name="connsiteY44" fmla="*/ 1114 h 2310"/>
                    <a:gd name="connsiteX45" fmla="*/ 111 w 1003"/>
                    <a:gd name="connsiteY45" fmla="*/ 1265 h 2310"/>
                    <a:gd name="connsiteX46" fmla="*/ 36 w 1003"/>
                    <a:gd name="connsiteY46" fmla="*/ 1307 h 2310"/>
                    <a:gd name="connsiteX47" fmla="*/ 1 w 1003"/>
                    <a:gd name="connsiteY47" fmla="*/ 1202 h 2310"/>
                    <a:gd name="connsiteX48" fmla="*/ 77 w 1003"/>
                    <a:gd name="connsiteY48" fmla="*/ 1072 h 2310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17 w 1003"/>
                    <a:gd name="connsiteY36" fmla="*/ 19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17 w 1003"/>
                    <a:gd name="connsiteY36" fmla="*/ 19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372 w 1003"/>
                    <a:gd name="connsiteY35" fmla="*/ 2188 h 2332"/>
                    <a:gd name="connsiteX36" fmla="*/ 469 w 1003"/>
                    <a:gd name="connsiteY36" fmla="*/ 1187 h 2332"/>
                    <a:gd name="connsiteX37" fmla="*/ 304 w 1003"/>
                    <a:gd name="connsiteY37" fmla="*/ 2274 h 2332"/>
                    <a:gd name="connsiteX38" fmla="*/ 189 w 1003"/>
                    <a:gd name="connsiteY38" fmla="*/ 2250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89 w 1003"/>
                    <a:gd name="connsiteY37" fmla="*/ 2250 h 2332"/>
                    <a:gd name="connsiteX38" fmla="*/ 258 w 1003"/>
                    <a:gd name="connsiteY38" fmla="*/ 2051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58 w 1003"/>
                    <a:gd name="connsiteY38" fmla="*/ 2051 h 2332"/>
                    <a:gd name="connsiteX39" fmla="*/ 230 w 1003"/>
                    <a:gd name="connsiteY39" fmla="*/ 1784 h 2332"/>
                    <a:gd name="connsiteX40" fmla="*/ 265 w 1003"/>
                    <a:gd name="connsiteY40" fmla="*/ 1207 h 2332"/>
                    <a:gd name="connsiteX41" fmla="*/ 318 w 1003"/>
                    <a:gd name="connsiteY41" fmla="*/ 847 h 2332"/>
                    <a:gd name="connsiteX42" fmla="*/ 308 w 1003"/>
                    <a:gd name="connsiteY42" fmla="*/ 709 h 2332"/>
                    <a:gd name="connsiteX43" fmla="*/ 235 w 1003"/>
                    <a:gd name="connsiteY43" fmla="*/ 924 h 2332"/>
                    <a:gd name="connsiteX44" fmla="*/ 127 w 1003"/>
                    <a:gd name="connsiteY44" fmla="*/ 1114 h 2332"/>
                    <a:gd name="connsiteX45" fmla="*/ 111 w 1003"/>
                    <a:gd name="connsiteY45" fmla="*/ 1265 h 2332"/>
                    <a:gd name="connsiteX46" fmla="*/ 36 w 1003"/>
                    <a:gd name="connsiteY46" fmla="*/ 1307 h 2332"/>
                    <a:gd name="connsiteX47" fmla="*/ 1 w 1003"/>
                    <a:gd name="connsiteY47" fmla="*/ 1202 h 2332"/>
                    <a:gd name="connsiteX48" fmla="*/ 77 w 1003"/>
                    <a:gd name="connsiteY4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2129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17 w 1003"/>
                    <a:gd name="connsiteY38" fmla="*/ 2172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31 w 1003"/>
                    <a:gd name="connsiteY34" fmla="*/ 1890 h 2332"/>
                    <a:gd name="connsiteX35" fmla="*/ 469 w 1003"/>
                    <a:gd name="connsiteY35" fmla="*/ 1187 h 2332"/>
                    <a:gd name="connsiteX36" fmla="*/ 304 w 1003"/>
                    <a:gd name="connsiteY36" fmla="*/ 2274 h 2332"/>
                    <a:gd name="connsiteX37" fmla="*/ 154 w 1003"/>
                    <a:gd name="connsiteY37" fmla="*/ 2250 h 2332"/>
                    <a:gd name="connsiteX38" fmla="*/ 217 w 1003"/>
                    <a:gd name="connsiteY38" fmla="*/ 2172 h 2332"/>
                    <a:gd name="connsiteX39" fmla="*/ 258 w 1003"/>
                    <a:gd name="connsiteY39" fmla="*/ 2051 h 2332"/>
                    <a:gd name="connsiteX40" fmla="*/ 230 w 1003"/>
                    <a:gd name="connsiteY40" fmla="*/ 1784 h 2332"/>
                    <a:gd name="connsiteX41" fmla="*/ 265 w 1003"/>
                    <a:gd name="connsiteY41" fmla="*/ 1207 h 2332"/>
                    <a:gd name="connsiteX42" fmla="*/ 318 w 1003"/>
                    <a:gd name="connsiteY42" fmla="*/ 847 h 2332"/>
                    <a:gd name="connsiteX43" fmla="*/ 308 w 1003"/>
                    <a:gd name="connsiteY43" fmla="*/ 709 h 2332"/>
                    <a:gd name="connsiteX44" fmla="*/ 235 w 1003"/>
                    <a:gd name="connsiteY44" fmla="*/ 924 h 2332"/>
                    <a:gd name="connsiteX45" fmla="*/ 127 w 1003"/>
                    <a:gd name="connsiteY45" fmla="*/ 1114 h 2332"/>
                    <a:gd name="connsiteX46" fmla="*/ 111 w 1003"/>
                    <a:gd name="connsiteY46" fmla="*/ 1265 h 2332"/>
                    <a:gd name="connsiteX47" fmla="*/ 36 w 1003"/>
                    <a:gd name="connsiteY47" fmla="*/ 1307 h 2332"/>
                    <a:gd name="connsiteX48" fmla="*/ 1 w 1003"/>
                    <a:gd name="connsiteY48" fmla="*/ 1202 h 2332"/>
                    <a:gd name="connsiteX49" fmla="*/ 77 w 1003"/>
                    <a:gd name="connsiteY4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04 w 1003"/>
                    <a:gd name="connsiteY37" fmla="*/ 2274 h 2332"/>
                    <a:gd name="connsiteX38" fmla="*/ 154 w 1003"/>
                    <a:gd name="connsiteY38" fmla="*/ 2250 h 2332"/>
                    <a:gd name="connsiteX39" fmla="*/ 217 w 1003"/>
                    <a:gd name="connsiteY39" fmla="*/ 2172 h 2332"/>
                    <a:gd name="connsiteX40" fmla="*/ 258 w 1003"/>
                    <a:gd name="connsiteY40" fmla="*/ 2051 h 2332"/>
                    <a:gd name="connsiteX41" fmla="*/ 230 w 1003"/>
                    <a:gd name="connsiteY41" fmla="*/ 1784 h 2332"/>
                    <a:gd name="connsiteX42" fmla="*/ 265 w 1003"/>
                    <a:gd name="connsiteY42" fmla="*/ 1207 h 2332"/>
                    <a:gd name="connsiteX43" fmla="*/ 318 w 1003"/>
                    <a:gd name="connsiteY43" fmla="*/ 847 h 2332"/>
                    <a:gd name="connsiteX44" fmla="*/ 308 w 1003"/>
                    <a:gd name="connsiteY44" fmla="*/ 709 h 2332"/>
                    <a:gd name="connsiteX45" fmla="*/ 235 w 1003"/>
                    <a:gd name="connsiteY45" fmla="*/ 924 h 2332"/>
                    <a:gd name="connsiteX46" fmla="*/ 127 w 1003"/>
                    <a:gd name="connsiteY46" fmla="*/ 1114 h 2332"/>
                    <a:gd name="connsiteX47" fmla="*/ 111 w 1003"/>
                    <a:gd name="connsiteY47" fmla="*/ 1265 h 2332"/>
                    <a:gd name="connsiteX48" fmla="*/ 36 w 1003"/>
                    <a:gd name="connsiteY48" fmla="*/ 1307 h 2332"/>
                    <a:gd name="connsiteX49" fmla="*/ 1 w 1003"/>
                    <a:gd name="connsiteY49" fmla="*/ 1202 h 2332"/>
                    <a:gd name="connsiteX50" fmla="*/ 77 w 1003"/>
                    <a:gd name="connsiteY5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04 w 1003"/>
                    <a:gd name="connsiteY38" fmla="*/ 2274 h 2332"/>
                    <a:gd name="connsiteX39" fmla="*/ 154 w 1003"/>
                    <a:gd name="connsiteY39" fmla="*/ 2250 h 2332"/>
                    <a:gd name="connsiteX40" fmla="*/ 217 w 1003"/>
                    <a:gd name="connsiteY40" fmla="*/ 2172 h 2332"/>
                    <a:gd name="connsiteX41" fmla="*/ 258 w 1003"/>
                    <a:gd name="connsiteY41" fmla="*/ 2051 h 2332"/>
                    <a:gd name="connsiteX42" fmla="*/ 230 w 1003"/>
                    <a:gd name="connsiteY42" fmla="*/ 1784 h 2332"/>
                    <a:gd name="connsiteX43" fmla="*/ 265 w 1003"/>
                    <a:gd name="connsiteY43" fmla="*/ 1207 h 2332"/>
                    <a:gd name="connsiteX44" fmla="*/ 318 w 1003"/>
                    <a:gd name="connsiteY44" fmla="*/ 847 h 2332"/>
                    <a:gd name="connsiteX45" fmla="*/ 308 w 1003"/>
                    <a:gd name="connsiteY45" fmla="*/ 709 h 2332"/>
                    <a:gd name="connsiteX46" fmla="*/ 235 w 1003"/>
                    <a:gd name="connsiteY46" fmla="*/ 924 h 2332"/>
                    <a:gd name="connsiteX47" fmla="*/ 127 w 1003"/>
                    <a:gd name="connsiteY47" fmla="*/ 1114 h 2332"/>
                    <a:gd name="connsiteX48" fmla="*/ 111 w 1003"/>
                    <a:gd name="connsiteY48" fmla="*/ 1265 h 2332"/>
                    <a:gd name="connsiteX49" fmla="*/ 36 w 1003"/>
                    <a:gd name="connsiteY49" fmla="*/ 1307 h 2332"/>
                    <a:gd name="connsiteX50" fmla="*/ 1 w 1003"/>
                    <a:gd name="connsiteY50" fmla="*/ 1202 h 2332"/>
                    <a:gd name="connsiteX51" fmla="*/ 77 w 1003"/>
                    <a:gd name="connsiteY51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93 w 1003"/>
                    <a:gd name="connsiteY38" fmla="*/ 1717 h 2332"/>
                    <a:gd name="connsiteX39" fmla="*/ 304 w 1003"/>
                    <a:gd name="connsiteY39" fmla="*/ 2274 h 2332"/>
                    <a:gd name="connsiteX40" fmla="*/ 154 w 1003"/>
                    <a:gd name="connsiteY40" fmla="*/ 2250 h 2332"/>
                    <a:gd name="connsiteX41" fmla="*/ 217 w 1003"/>
                    <a:gd name="connsiteY41" fmla="*/ 2172 h 2332"/>
                    <a:gd name="connsiteX42" fmla="*/ 258 w 1003"/>
                    <a:gd name="connsiteY42" fmla="*/ 2051 h 2332"/>
                    <a:gd name="connsiteX43" fmla="*/ 230 w 1003"/>
                    <a:gd name="connsiteY43" fmla="*/ 1784 h 2332"/>
                    <a:gd name="connsiteX44" fmla="*/ 265 w 1003"/>
                    <a:gd name="connsiteY44" fmla="*/ 1207 h 2332"/>
                    <a:gd name="connsiteX45" fmla="*/ 318 w 1003"/>
                    <a:gd name="connsiteY45" fmla="*/ 847 h 2332"/>
                    <a:gd name="connsiteX46" fmla="*/ 308 w 1003"/>
                    <a:gd name="connsiteY46" fmla="*/ 709 h 2332"/>
                    <a:gd name="connsiteX47" fmla="*/ 235 w 1003"/>
                    <a:gd name="connsiteY47" fmla="*/ 924 h 2332"/>
                    <a:gd name="connsiteX48" fmla="*/ 127 w 1003"/>
                    <a:gd name="connsiteY48" fmla="*/ 1114 h 2332"/>
                    <a:gd name="connsiteX49" fmla="*/ 111 w 1003"/>
                    <a:gd name="connsiteY49" fmla="*/ 1265 h 2332"/>
                    <a:gd name="connsiteX50" fmla="*/ 36 w 1003"/>
                    <a:gd name="connsiteY50" fmla="*/ 1307 h 2332"/>
                    <a:gd name="connsiteX51" fmla="*/ 1 w 1003"/>
                    <a:gd name="connsiteY51" fmla="*/ 1202 h 2332"/>
                    <a:gd name="connsiteX52" fmla="*/ 77 w 1003"/>
                    <a:gd name="connsiteY52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396 w 1003"/>
                    <a:gd name="connsiteY37" fmla="*/ 1717 h 2332"/>
                    <a:gd name="connsiteX38" fmla="*/ 393 w 1003"/>
                    <a:gd name="connsiteY38" fmla="*/ 1717 h 2332"/>
                    <a:gd name="connsiteX39" fmla="*/ 327 w 1003"/>
                    <a:gd name="connsiteY39" fmla="*/ 1997 h 2332"/>
                    <a:gd name="connsiteX40" fmla="*/ 304 w 1003"/>
                    <a:gd name="connsiteY40" fmla="*/ 2274 h 2332"/>
                    <a:gd name="connsiteX41" fmla="*/ 154 w 1003"/>
                    <a:gd name="connsiteY41" fmla="*/ 2250 h 2332"/>
                    <a:gd name="connsiteX42" fmla="*/ 217 w 1003"/>
                    <a:gd name="connsiteY42" fmla="*/ 2172 h 2332"/>
                    <a:gd name="connsiteX43" fmla="*/ 258 w 1003"/>
                    <a:gd name="connsiteY43" fmla="*/ 2051 h 2332"/>
                    <a:gd name="connsiteX44" fmla="*/ 230 w 1003"/>
                    <a:gd name="connsiteY44" fmla="*/ 1784 h 2332"/>
                    <a:gd name="connsiteX45" fmla="*/ 265 w 1003"/>
                    <a:gd name="connsiteY45" fmla="*/ 1207 h 2332"/>
                    <a:gd name="connsiteX46" fmla="*/ 318 w 1003"/>
                    <a:gd name="connsiteY46" fmla="*/ 847 h 2332"/>
                    <a:gd name="connsiteX47" fmla="*/ 308 w 1003"/>
                    <a:gd name="connsiteY47" fmla="*/ 709 h 2332"/>
                    <a:gd name="connsiteX48" fmla="*/ 235 w 1003"/>
                    <a:gd name="connsiteY48" fmla="*/ 924 h 2332"/>
                    <a:gd name="connsiteX49" fmla="*/ 127 w 1003"/>
                    <a:gd name="connsiteY49" fmla="*/ 1114 h 2332"/>
                    <a:gd name="connsiteX50" fmla="*/ 111 w 1003"/>
                    <a:gd name="connsiteY50" fmla="*/ 1265 h 2332"/>
                    <a:gd name="connsiteX51" fmla="*/ 36 w 1003"/>
                    <a:gd name="connsiteY51" fmla="*/ 1307 h 2332"/>
                    <a:gd name="connsiteX52" fmla="*/ 1 w 1003"/>
                    <a:gd name="connsiteY52" fmla="*/ 1202 h 2332"/>
                    <a:gd name="connsiteX53" fmla="*/ 77 w 1003"/>
                    <a:gd name="connsiteY53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46 w 1003"/>
                    <a:gd name="connsiteY34" fmla="*/ 2040 h 2332"/>
                    <a:gd name="connsiteX35" fmla="*/ 577 w 1003"/>
                    <a:gd name="connsiteY35" fmla="*/ 2037 h 2332"/>
                    <a:gd name="connsiteX36" fmla="*/ 531 w 1003"/>
                    <a:gd name="connsiteY36" fmla="*/ 1890 h 2332"/>
                    <a:gd name="connsiteX37" fmla="*/ 469 w 1003"/>
                    <a:gd name="connsiteY37" fmla="*/ 1187 h 2332"/>
                    <a:gd name="connsiteX38" fmla="*/ 422 w 1003"/>
                    <a:gd name="connsiteY38" fmla="*/ 1487 h 2332"/>
                    <a:gd name="connsiteX39" fmla="*/ 396 w 1003"/>
                    <a:gd name="connsiteY39" fmla="*/ 1717 h 2332"/>
                    <a:gd name="connsiteX40" fmla="*/ 393 w 1003"/>
                    <a:gd name="connsiteY40" fmla="*/ 1717 h 2332"/>
                    <a:gd name="connsiteX41" fmla="*/ 327 w 1003"/>
                    <a:gd name="connsiteY41" fmla="*/ 1997 h 2332"/>
                    <a:gd name="connsiteX42" fmla="*/ 304 w 1003"/>
                    <a:gd name="connsiteY42" fmla="*/ 2274 h 2332"/>
                    <a:gd name="connsiteX43" fmla="*/ 154 w 1003"/>
                    <a:gd name="connsiteY43" fmla="*/ 2250 h 2332"/>
                    <a:gd name="connsiteX44" fmla="*/ 217 w 1003"/>
                    <a:gd name="connsiteY44" fmla="*/ 2172 h 2332"/>
                    <a:gd name="connsiteX45" fmla="*/ 258 w 1003"/>
                    <a:gd name="connsiteY45" fmla="*/ 2051 h 2332"/>
                    <a:gd name="connsiteX46" fmla="*/ 230 w 1003"/>
                    <a:gd name="connsiteY46" fmla="*/ 1784 h 2332"/>
                    <a:gd name="connsiteX47" fmla="*/ 265 w 1003"/>
                    <a:gd name="connsiteY47" fmla="*/ 1207 h 2332"/>
                    <a:gd name="connsiteX48" fmla="*/ 318 w 1003"/>
                    <a:gd name="connsiteY48" fmla="*/ 847 h 2332"/>
                    <a:gd name="connsiteX49" fmla="*/ 308 w 1003"/>
                    <a:gd name="connsiteY49" fmla="*/ 709 h 2332"/>
                    <a:gd name="connsiteX50" fmla="*/ 235 w 1003"/>
                    <a:gd name="connsiteY50" fmla="*/ 924 h 2332"/>
                    <a:gd name="connsiteX51" fmla="*/ 127 w 1003"/>
                    <a:gd name="connsiteY51" fmla="*/ 1114 h 2332"/>
                    <a:gd name="connsiteX52" fmla="*/ 111 w 1003"/>
                    <a:gd name="connsiteY52" fmla="*/ 1265 h 2332"/>
                    <a:gd name="connsiteX53" fmla="*/ 36 w 1003"/>
                    <a:gd name="connsiteY53" fmla="*/ 1307 h 2332"/>
                    <a:gd name="connsiteX54" fmla="*/ 1 w 1003"/>
                    <a:gd name="connsiteY54" fmla="*/ 1202 h 2332"/>
                    <a:gd name="connsiteX55" fmla="*/ 77 w 1003"/>
                    <a:gd name="connsiteY55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469 w 1003"/>
                    <a:gd name="connsiteY36" fmla="*/ 1187 h 2332"/>
                    <a:gd name="connsiteX37" fmla="*/ 422 w 1003"/>
                    <a:gd name="connsiteY37" fmla="*/ 1487 h 2332"/>
                    <a:gd name="connsiteX38" fmla="*/ 396 w 1003"/>
                    <a:gd name="connsiteY38" fmla="*/ 1717 h 2332"/>
                    <a:gd name="connsiteX39" fmla="*/ 393 w 1003"/>
                    <a:gd name="connsiteY39" fmla="*/ 1717 h 2332"/>
                    <a:gd name="connsiteX40" fmla="*/ 327 w 1003"/>
                    <a:gd name="connsiteY40" fmla="*/ 1997 h 2332"/>
                    <a:gd name="connsiteX41" fmla="*/ 304 w 1003"/>
                    <a:gd name="connsiteY41" fmla="*/ 2274 h 2332"/>
                    <a:gd name="connsiteX42" fmla="*/ 154 w 1003"/>
                    <a:gd name="connsiteY42" fmla="*/ 2250 h 2332"/>
                    <a:gd name="connsiteX43" fmla="*/ 217 w 1003"/>
                    <a:gd name="connsiteY43" fmla="*/ 2172 h 2332"/>
                    <a:gd name="connsiteX44" fmla="*/ 258 w 1003"/>
                    <a:gd name="connsiteY44" fmla="*/ 2051 h 2332"/>
                    <a:gd name="connsiteX45" fmla="*/ 230 w 1003"/>
                    <a:gd name="connsiteY45" fmla="*/ 1784 h 2332"/>
                    <a:gd name="connsiteX46" fmla="*/ 265 w 1003"/>
                    <a:gd name="connsiteY46" fmla="*/ 1207 h 2332"/>
                    <a:gd name="connsiteX47" fmla="*/ 318 w 1003"/>
                    <a:gd name="connsiteY47" fmla="*/ 847 h 2332"/>
                    <a:gd name="connsiteX48" fmla="*/ 308 w 1003"/>
                    <a:gd name="connsiteY48" fmla="*/ 709 h 2332"/>
                    <a:gd name="connsiteX49" fmla="*/ 235 w 1003"/>
                    <a:gd name="connsiteY49" fmla="*/ 924 h 2332"/>
                    <a:gd name="connsiteX50" fmla="*/ 127 w 1003"/>
                    <a:gd name="connsiteY50" fmla="*/ 1114 h 2332"/>
                    <a:gd name="connsiteX51" fmla="*/ 111 w 1003"/>
                    <a:gd name="connsiteY51" fmla="*/ 1265 h 2332"/>
                    <a:gd name="connsiteX52" fmla="*/ 36 w 1003"/>
                    <a:gd name="connsiteY52" fmla="*/ 1307 h 2332"/>
                    <a:gd name="connsiteX53" fmla="*/ 1 w 1003"/>
                    <a:gd name="connsiteY53" fmla="*/ 1202 h 2332"/>
                    <a:gd name="connsiteX54" fmla="*/ 77 w 1003"/>
                    <a:gd name="connsiteY54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31 w 1003"/>
                    <a:gd name="connsiteY35" fmla="*/ 1890 h 2332"/>
                    <a:gd name="connsiteX36" fmla="*/ 531 w 1003"/>
                    <a:gd name="connsiteY36" fmla="*/ 1617 h 2332"/>
                    <a:gd name="connsiteX37" fmla="*/ 469 w 1003"/>
                    <a:gd name="connsiteY37" fmla="*/ 1187 h 2332"/>
                    <a:gd name="connsiteX38" fmla="*/ 422 w 1003"/>
                    <a:gd name="connsiteY38" fmla="*/ 1487 h 2332"/>
                    <a:gd name="connsiteX39" fmla="*/ 396 w 1003"/>
                    <a:gd name="connsiteY39" fmla="*/ 1717 h 2332"/>
                    <a:gd name="connsiteX40" fmla="*/ 393 w 1003"/>
                    <a:gd name="connsiteY40" fmla="*/ 1717 h 2332"/>
                    <a:gd name="connsiteX41" fmla="*/ 327 w 1003"/>
                    <a:gd name="connsiteY41" fmla="*/ 1997 h 2332"/>
                    <a:gd name="connsiteX42" fmla="*/ 304 w 1003"/>
                    <a:gd name="connsiteY42" fmla="*/ 2274 h 2332"/>
                    <a:gd name="connsiteX43" fmla="*/ 154 w 1003"/>
                    <a:gd name="connsiteY43" fmla="*/ 2250 h 2332"/>
                    <a:gd name="connsiteX44" fmla="*/ 217 w 1003"/>
                    <a:gd name="connsiteY44" fmla="*/ 2172 h 2332"/>
                    <a:gd name="connsiteX45" fmla="*/ 258 w 1003"/>
                    <a:gd name="connsiteY45" fmla="*/ 2051 h 2332"/>
                    <a:gd name="connsiteX46" fmla="*/ 230 w 1003"/>
                    <a:gd name="connsiteY46" fmla="*/ 1784 h 2332"/>
                    <a:gd name="connsiteX47" fmla="*/ 265 w 1003"/>
                    <a:gd name="connsiteY47" fmla="*/ 1207 h 2332"/>
                    <a:gd name="connsiteX48" fmla="*/ 318 w 1003"/>
                    <a:gd name="connsiteY48" fmla="*/ 847 h 2332"/>
                    <a:gd name="connsiteX49" fmla="*/ 308 w 1003"/>
                    <a:gd name="connsiteY49" fmla="*/ 709 h 2332"/>
                    <a:gd name="connsiteX50" fmla="*/ 235 w 1003"/>
                    <a:gd name="connsiteY50" fmla="*/ 924 h 2332"/>
                    <a:gd name="connsiteX51" fmla="*/ 127 w 1003"/>
                    <a:gd name="connsiteY51" fmla="*/ 1114 h 2332"/>
                    <a:gd name="connsiteX52" fmla="*/ 111 w 1003"/>
                    <a:gd name="connsiteY52" fmla="*/ 1265 h 2332"/>
                    <a:gd name="connsiteX53" fmla="*/ 36 w 1003"/>
                    <a:gd name="connsiteY53" fmla="*/ 1307 h 2332"/>
                    <a:gd name="connsiteX54" fmla="*/ 1 w 1003"/>
                    <a:gd name="connsiteY54" fmla="*/ 1202 h 2332"/>
                    <a:gd name="connsiteX55" fmla="*/ 77 w 1003"/>
                    <a:gd name="connsiteY55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75 w 1003"/>
                    <a:gd name="connsiteY35" fmla="*/ 2034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469 w 1003"/>
                    <a:gd name="connsiteY38" fmla="*/ 1187 h 2332"/>
                    <a:gd name="connsiteX39" fmla="*/ 422 w 1003"/>
                    <a:gd name="connsiteY39" fmla="*/ 1487 h 2332"/>
                    <a:gd name="connsiteX40" fmla="*/ 396 w 1003"/>
                    <a:gd name="connsiteY40" fmla="*/ 1717 h 2332"/>
                    <a:gd name="connsiteX41" fmla="*/ 393 w 1003"/>
                    <a:gd name="connsiteY41" fmla="*/ 1717 h 2332"/>
                    <a:gd name="connsiteX42" fmla="*/ 327 w 1003"/>
                    <a:gd name="connsiteY42" fmla="*/ 1997 h 2332"/>
                    <a:gd name="connsiteX43" fmla="*/ 304 w 1003"/>
                    <a:gd name="connsiteY43" fmla="*/ 2274 h 2332"/>
                    <a:gd name="connsiteX44" fmla="*/ 154 w 1003"/>
                    <a:gd name="connsiteY44" fmla="*/ 2250 h 2332"/>
                    <a:gd name="connsiteX45" fmla="*/ 217 w 1003"/>
                    <a:gd name="connsiteY45" fmla="*/ 2172 h 2332"/>
                    <a:gd name="connsiteX46" fmla="*/ 258 w 1003"/>
                    <a:gd name="connsiteY46" fmla="*/ 2051 h 2332"/>
                    <a:gd name="connsiteX47" fmla="*/ 230 w 1003"/>
                    <a:gd name="connsiteY47" fmla="*/ 1784 h 2332"/>
                    <a:gd name="connsiteX48" fmla="*/ 265 w 1003"/>
                    <a:gd name="connsiteY48" fmla="*/ 1207 h 2332"/>
                    <a:gd name="connsiteX49" fmla="*/ 318 w 1003"/>
                    <a:gd name="connsiteY49" fmla="*/ 847 h 2332"/>
                    <a:gd name="connsiteX50" fmla="*/ 308 w 1003"/>
                    <a:gd name="connsiteY50" fmla="*/ 709 h 2332"/>
                    <a:gd name="connsiteX51" fmla="*/ 235 w 1003"/>
                    <a:gd name="connsiteY51" fmla="*/ 924 h 2332"/>
                    <a:gd name="connsiteX52" fmla="*/ 127 w 1003"/>
                    <a:gd name="connsiteY52" fmla="*/ 1114 h 2332"/>
                    <a:gd name="connsiteX53" fmla="*/ 111 w 1003"/>
                    <a:gd name="connsiteY53" fmla="*/ 1265 h 2332"/>
                    <a:gd name="connsiteX54" fmla="*/ 36 w 1003"/>
                    <a:gd name="connsiteY54" fmla="*/ 1307 h 2332"/>
                    <a:gd name="connsiteX55" fmla="*/ 1 w 1003"/>
                    <a:gd name="connsiteY55" fmla="*/ 1202 h 2332"/>
                    <a:gd name="connsiteX56" fmla="*/ 77 w 1003"/>
                    <a:gd name="connsiteY56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77 w 1003"/>
                    <a:gd name="connsiteY34" fmla="*/ 2037 h 2332"/>
                    <a:gd name="connsiteX35" fmla="*/ 575 w 1003"/>
                    <a:gd name="connsiteY35" fmla="*/ 2034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75 w 1003"/>
                    <a:gd name="connsiteY36" fmla="*/ 2034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77 w 1003"/>
                    <a:gd name="connsiteY35" fmla="*/ 2037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470 w 1003"/>
                    <a:gd name="connsiteY35" fmla="*/ 2037 h 2332"/>
                    <a:gd name="connsiteX36" fmla="*/ 531 w 1003"/>
                    <a:gd name="connsiteY36" fmla="*/ 1890 h 2332"/>
                    <a:gd name="connsiteX37" fmla="*/ 531 w 1003"/>
                    <a:gd name="connsiteY37" fmla="*/ 1617 h 2332"/>
                    <a:gd name="connsiteX38" fmla="*/ 528 w 1003"/>
                    <a:gd name="connsiteY38" fmla="*/ 1547 h 2332"/>
                    <a:gd name="connsiteX39" fmla="*/ 469 w 1003"/>
                    <a:gd name="connsiteY39" fmla="*/ 1187 h 2332"/>
                    <a:gd name="connsiteX40" fmla="*/ 422 w 1003"/>
                    <a:gd name="connsiteY40" fmla="*/ 1487 h 2332"/>
                    <a:gd name="connsiteX41" fmla="*/ 396 w 1003"/>
                    <a:gd name="connsiteY41" fmla="*/ 1717 h 2332"/>
                    <a:gd name="connsiteX42" fmla="*/ 393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470 w 1003"/>
                    <a:gd name="connsiteY35" fmla="*/ 2037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470 w 1003"/>
                    <a:gd name="connsiteY36" fmla="*/ 2037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20 w 1003"/>
                    <a:gd name="connsiteY35" fmla="*/ 2138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20 w 1003"/>
                    <a:gd name="connsiteY36" fmla="*/ 2138 h 2332"/>
                    <a:gd name="connsiteX37" fmla="*/ 557 w 1003"/>
                    <a:gd name="connsiteY37" fmla="*/ 2184 h 2332"/>
                    <a:gd name="connsiteX38" fmla="*/ 557 w 1003"/>
                    <a:gd name="connsiteY38" fmla="*/ 2103 h 2332"/>
                    <a:gd name="connsiteX39" fmla="*/ 531 w 1003"/>
                    <a:gd name="connsiteY39" fmla="*/ 1890 h 2332"/>
                    <a:gd name="connsiteX40" fmla="*/ 531 w 1003"/>
                    <a:gd name="connsiteY40" fmla="*/ 1617 h 2332"/>
                    <a:gd name="connsiteX41" fmla="*/ 528 w 1003"/>
                    <a:gd name="connsiteY41" fmla="*/ 1547 h 2332"/>
                    <a:gd name="connsiteX42" fmla="*/ 469 w 1003"/>
                    <a:gd name="connsiteY42" fmla="*/ 1187 h 2332"/>
                    <a:gd name="connsiteX43" fmla="*/ 422 w 1003"/>
                    <a:gd name="connsiteY43" fmla="*/ 1487 h 2332"/>
                    <a:gd name="connsiteX44" fmla="*/ 396 w 1003"/>
                    <a:gd name="connsiteY44" fmla="*/ 1717 h 2332"/>
                    <a:gd name="connsiteX45" fmla="*/ 393 w 1003"/>
                    <a:gd name="connsiteY45" fmla="*/ 1717 h 2332"/>
                    <a:gd name="connsiteX46" fmla="*/ 327 w 1003"/>
                    <a:gd name="connsiteY46" fmla="*/ 1997 h 2332"/>
                    <a:gd name="connsiteX47" fmla="*/ 304 w 1003"/>
                    <a:gd name="connsiteY47" fmla="*/ 2274 h 2332"/>
                    <a:gd name="connsiteX48" fmla="*/ 154 w 1003"/>
                    <a:gd name="connsiteY48" fmla="*/ 2250 h 2332"/>
                    <a:gd name="connsiteX49" fmla="*/ 217 w 1003"/>
                    <a:gd name="connsiteY49" fmla="*/ 2172 h 2332"/>
                    <a:gd name="connsiteX50" fmla="*/ 258 w 1003"/>
                    <a:gd name="connsiteY50" fmla="*/ 2051 h 2332"/>
                    <a:gd name="connsiteX51" fmla="*/ 230 w 1003"/>
                    <a:gd name="connsiteY51" fmla="*/ 1784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707 w 1003"/>
                    <a:gd name="connsiteY30" fmla="*/ 1225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710 w 1003"/>
                    <a:gd name="connsiteY29" fmla="*/ 1222 h 2332"/>
                    <a:gd name="connsiteX30" fmla="*/ 678 w 1003"/>
                    <a:gd name="connsiteY30" fmla="*/ 1377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4 w 1003"/>
                    <a:gd name="connsiteY28" fmla="*/ 975 h 2332"/>
                    <a:gd name="connsiteX29" fmla="*/ 680 w 1003"/>
                    <a:gd name="connsiteY29" fmla="*/ 1134 h 2332"/>
                    <a:gd name="connsiteX30" fmla="*/ 678 w 1003"/>
                    <a:gd name="connsiteY30" fmla="*/ 1377 h 2332"/>
                    <a:gd name="connsiteX31" fmla="*/ 661 w 1003"/>
                    <a:gd name="connsiteY31" fmla="*/ 1677 h 2332"/>
                    <a:gd name="connsiteX32" fmla="*/ 639 w 1003"/>
                    <a:gd name="connsiteY32" fmla="*/ 2122 h 2332"/>
                    <a:gd name="connsiteX33" fmla="*/ 691 w 1003"/>
                    <a:gd name="connsiteY33" fmla="*/ 2280 h 2332"/>
                    <a:gd name="connsiteX34" fmla="*/ 580 w 1003"/>
                    <a:gd name="connsiteY34" fmla="*/ 2279 h 2332"/>
                    <a:gd name="connsiteX35" fmla="*/ 554 w 1003"/>
                    <a:gd name="connsiteY35" fmla="*/ 2184 h 2332"/>
                    <a:gd name="connsiteX36" fmla="*/ 557 w 1003"/>
                    <a:gd name="connsiteY36" fmla="*/ 2184 h 2332"/>
                    <a:gd name="connsiteX37" fmla="*/ 557 w 1003"/>
                    <a:gd name="connsiteY37" fmla="*/ 2103 h 2332"/>
                    <a:gd name="connsiteX38" fmla="*/ 531 w 1003"/>
                    <a:gd name="connsiteY38" fmla="*/ 1890 h 2332"/>
                    <a:gd name="connsiteX39" fmla="*/ 531 w 1003"/>
                    <a:gd name="connsiteY39" fmla="*/ 1617 h 2332"/>
                    <a:gd name="connsiteX40" fmla="*/ 528 w 1003"/>
                    <a:gd name="connsiteY40" fmla="*/ 1547 h 2332"/>
                    <a:gd name="connsiteX41" fmla="*/ 469 w 1003"/>
                    <a:gd name="connsiteY41" fmla="*/ 1187 h 2332"/>
                    <a:gd name="connsiteX42" fmla="*/ 422 w 1003"/>
                    <a:gd name="connsiteY42" fmla="*/ 1487 h 2332"/>
                    <a:gd name="connsiteX43" fmla="*/ 396 w 1003"/>
                    <a:gd name="connsiteY43" fmla="*/ 1717 h 2332"/>
                    <a:gd name="connsiteX44" fmla="*/ 393 w 1003"/>
                    <a:gd name="connsiteY44" fmla="*/ 1717 h 2332"/>
                    <a:gd name="connsiteX45" fmla="*/ 327 w 1003"/>
                    <a:gd name="connsiteY45" fmla="*/ 1997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680 w 1003"/>
                    <a:gd name="connsiteY28" fmla="*/ 1134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28 w 1003"/>
                    <a:gd name="connsiteY39" fmla="*/ 1547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31 w 1003"/>
                    <a:gd name="connsiteY38" fmla="*/ 1617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31 w 1003"/>
                    <a:gd name="connsiteY37" fmla="*/ 1890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93 w 1003"/>
                    <a:gd name="connsiteY43" fmla="*/ 1717 h 2332"/>
                    <a:gd name="connsiteX44" fmla="*/ 327 w 1003"/>
                    <a:gd name="connsiteY44" fmla="*/ 1997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717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27 w 1003"/>
                    <a:gd name="connsiteY43" fmla="*/ 1997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27 w 1003"/>
                    <a:gd name="connsiteY43" fmla="*/ 2118 h 2332"/>
                    <a:gd name="connsiteX44" fmla="*/ 304 w 1003"/>
                    <a:gd name="connsiteY44" fmla="*/ 2274 h 2332"/>
                    <a:gd name="connsiteX45" fmla="*/ 154 w 1003"/>
                    <a:gd name="connsiteY45" fmla="*/ 2250 h 2332"/>
                    <a:gd name="connsiteX46" fmla="*/ 217 w 1003"/>
                    <a:gd name="connsiteY46" fmla="*/ 2172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65 w 1003"/>
                    <a:gd name="connsiteY49" fmla="*/ 1207 h 2332"/>
                    <a:gd name="connsiteX50" fmla="*/ 318 w 1003"/>
                    <a:gd name="connsiteY50" fmla="*/ 847 h 2332"/>
                    <a:gd name="connsiteX51" fmla="*/ 308 w 1003"/>
                    <a:gd name="connsiteY51" fmla="*/ 709 h 2332"/>
                    <a:gd name="connsiteX52" fmla="*/ 235 w 1003"/>
                    <a:gd name="connsiteY52" fmla="*/ 924 h 2332"/>
                    <a:gd name="connsiteX53" fmla="*/ 127 w 1003"/>
                    <a:gd name="connsiteY53" fmla="*/ 1114 h 2332"/>
                    <a:gd name="connsiteX54" fmla="*/ 111 w 1003"/>
                    <a:gd name="connsiteY54" fmla="*/ 1265 h 2332"/>
                    <a:gd name="connsiteX55" fmla="*/ 36 w 1003"/>
                    <a:gd name="connsiteY55" fmla="*/ 1307 h 2332"/>
                    <a:gd name="connsiteX56" fmla="*/ 1 w 1003"/>
                    <a:gd name="connsiteY56" fmla="*/ 1202 h 2332"/>
                    <a:gd name="connsiteX57" fmla="*/ 77 w 1003"/>
                    <a:gd name="connsiteY57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46 w 1003"/>
                    <a:gd name="connsiteY43" fmla="*/ 1933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46 w 1003"/>
                    <a:gd name="connsiteY44" fmla="*/ 1933 h 2332"/>
                    <a:gd name="connsiteX45" fmla="*/ 327 w 1003"/>
                    <a:gd name="connsiteY45" fmla="*/ 2118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46 w 1003"/>
                    <a:gd name="connsiteY44" fmla="*/ 1933 h 2332"/>
                    <a:gd name="connsiteX45" fmla="*/ 384 w 1003"/>
                    <a:gd name="connsiteY45" fmla="*/ 1978 h 2332"/>
                    <a:gd name="connsiteX46" fmla="*/ 327 w 1003"/>
                    <a:gd name="connsiteY46" fmla="*/ 2118 h 2332"/>
                    <a:gd name="connsiteX47" fmla="*/ 304 w 1003"/>
                    <a:gd name="connsiteY47" fmla="*/ 2274 h 2332"/>
                    <a:gd name="connsiteX48" fmla="*/ 154 w 1003"/>
                    <a:gd name="connsiteY48" fmla="*/ 2250 h 2332"/>
                    <a:gd name="connsiteX49" fmla="*/ 217 w 1003"/>
                    <a:gd name="connsiteY49" fmla="*/ 2172 h 2332"/>
                    <a:gd name="connsiteX50" fmla="*/ 258 w 1003"/>
                    <a:gd name="connsiteY50" fmla="*/ 2051 h 2332"/>
                    <a:gd name="connsiteX51" fmla="*/ 230 w 1003"/>
                    <a:gd name="connsiteY51" fmla="*/ 1784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68 w 1003"/>
                    <a:gd name="connsiteY43" fmla="*/ 1814 h 2332"/>
                    <a:gd name="connsiteX44" fmla="*/ 384 w 1003"/>
                    <a:gd name="connsiteY44" fmla="*/ 1978 h 2332"/>
                    <a:gd name="connsiteX45" fmla="*/ 327 w 1003"/>
                    <a:gd name="connsiteY45" fmla="*/ 2118 h 2332"/>
                    <a:gd name="connsiteX46" fmla="*/ 304 w 1003"/>
                    <a:gd name="connsiteY46" fmla="*/ 2274 h 2332"/>
                    <a:gd name="connsiteX47" fmla="*/ 154 w 1003"/>
                    <a:gd name="connsiteY47" fmla="*/ 2250 h 2332"/>
                    <a:gd name="connsiteX48" fmla="*/ 217 w 1003"/>
                    <a:gd name="connsiteY48" fmla="*/ 2172 h 2332"/>
                    <a:gd name="connsiteX49" fmla="*/ 258 w 1003"/>
                    <a:gd name="connsiteY49" fmla="*/ 2051 h 2332"/>
                    <a:gd name="connsiteX50" fmla="*/ 230 w 1003"/>
                    <a:gd name="connsiteY50" fmla="*/ 1784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978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17 w 1003"/>
                    <a:gd name="connsiteY47" fmla="*/ 2172 h 2332"/>
                    <a:gd name="connsiteX48" fmla="*/ 258 w 1003"/>
                    <a:gd name="connsiteY48" fmla="*/ 2051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34 w 1003"/>
                    <a:gd name="connsiteY49" fmla="*/ 1660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8 w 1003"/>
                    <a:gd name="connsiteY48" fmla="*/ 1922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6 w 1003"/>
                    <a:gd name="connsiteY48" fmla="*/ 2156 h 2332"/>
                    <a:gd name="connsiteX49" fmla="*/ 258 w 1003"/>
                    <a:gd name="connsiteY49" fmla="*/ 1922 h 2332"/>
                    <a:gd name="connsiteX50" fmla="*/ 230 w 1003"/>
                    <a:gd name="connsiteY50" fmla="*/ 1784 h 2332"/>
                    <a:gd name="connsiteX51" fmla="*/ 234 w 1003"/>
                    <a:gd name="connsiteY51" fmla="*/ 1660 h 2332"/>
                    <a:gd name="connsiteX52" fmla="*/ 265 w 1003"/>
                    <a:gd name="connsiteY52" fmla="*/ 1207 h 2332"/>
                    <a:gd name="connsiteX53" fmla="*/ 318 w 1003"/>
                    <a:gd name="connsiteY53" fmla="*/ 847 h 2332"/>
                    <a:gd name="connsiteX54" fmla="*/ 308 w 1003"/>
                    <a:gd name="connsiteY54" fmla="*/ 709 h 2332"/>
                    <a:gd name="connsiteX55" fmla="*/ 235 w 1003"/>
                    <a:gd name="connsiteY55" fmla="*/ 924 h 2332"/>
                    <a:gd name="connsiteX56" fmla="*/ 127 w 1003"/>
                    <a:gd name="connsiteY56" fmla="*/ 1114 h 2332"/>
                    <a:gd name="connsiteX57" fmla="*/ 111 w 1003"/>
                    <a:gd name="connsiteY57" fmla="*/ 1265 h 2332"/>
                    <a:gd name="connsiteX58" fmla="*/ 36 w 1003"/>
                    <a:gd name="connsiteY58" fmla="*/ 1307 h 2332"/>
                    <a:gd name="connsiteX59" fmla="*/ 1 w 1003"/>
                    <a:gd name="connsiteY59" fmla="*/ 1202 h 2332"/>
                    <a:gd name="connsiteX60" fmla="*/ 77 w 1003"/>
                    <a:gd name="connsiteY60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58 w 1003"/>
                    <a:gd name="connsiteY48" fmla="*/ 1922 h 2332"/>
                    <a:gd name="connsiteX49" fmla="*/ 230 w 1003"/>
                    <a:gd name="connsiteY49" fmla="*/ 1784 h 2332"/>
                    <a:gd name="connsiteX50" fmla="*/ 234 w 1003"/>
                    <a:gd name="connsiteY50" fmla="*/ 1660 h 2332"/>
                    <a:gd name="connsiteX51" fmla="*/ 265 w 1003"/>
                    <a:gd name="connsiteY51" fmla="*/ 1207 h 2332"/>
                    <a:gd name="connsiteX52" fmla="*/ 318 w 1003"/>
                    <a:gd name="connsiteY52" fmla="*/ 847 h 2332"/>
                    <a:gd name="connsiteX53" fmla="*/ 308 w 1003"/>
                    <a:gd name="connsiteY53" fmla="*/ 709 h 2332"/>
                    <a:gd name="connsiteX54" fmla="*/ 235 w 1003"/>
                    <a:gd name="connsiteY54" fmla="*/ 924 h 2332"/>
                    <a:gd name="connsiteX55" fmla="*/ 127 w 1003"/>
                    <a:gd name="connsiteY55" fmla="*/ 1114 h 2332"/>
                    <a:gd name="connsiteX56" fmla="*/ 111 w 1003"/>
                    <a:gd name="connsiteY56" fmla="*/ 1265 h 2332"/>
                    <a:gd name="connsiteX57" fmla="*/ 36 w 1003"/>
                    <a:gd name="connsiteY57" fmla="*/ 1307 h 2332"/>
                    <a:gd name="connsiteX58" fmla="*/ 1 w 1003"/>
                    <a:gd name="connsiteY58" fmla="*/ 1202 h 2332"/>
                    <a:gd name="connsiteX59" fmla="*/ 77 w 1003"/>
                    <a:gd name="connsiteY59" fmla="*/ 1072 h 2332"/>
                    <a:gd name="connsiteX0" fmla="*/ 77 w 1003"/>
                    <a:gd name="connsiteY0" fmla="*/ 1072 h 2332"/>
                    <a:gd name="connsiteX1" fmla="*/ 178 w 1003"/>
                    <a:gd name="connsiteY1" fmla="*/ 724 h 2332"/>
                    <a:gd name="connsiteX2" fmla="*/ 243 w 1003"/>
                    <a:gd name="connsiteY2" fmla="*/ 493 h 2332"/>
                    <a:gd name="connsiteX3" fmla="*/ 408 w 1003"/>
                    <a:gd name="connsiteY3" fmla="*/ 361 h 2332"/>
                    <a:gd name="connsiteX4" fmla="*/ 405 w 1003"/>
                    <a:gd name="connsiteY4" fmla="*/ 268 h 2332"/>
                    <a:gd name="connsiteX5" fmla="*/ 385 w 1003"/>
                    <a:gd name="connsiteY5" fmla="*/ 156 h 2332"/>
                    <a:gd name="connsiteX6" fmla="*/ 401 w 1003"/>
                    <a:gd name="connsiteY6" fmla="*/ 32 h 2332"/>
                    <a:gd name="connsiteX7" fmla="*/ 561 w 1003"/>
                    <a:gd name="connsiteY7" fmla="*/ 36 h 2332"/>
                    <a:gd name="connsiteX8" fmla="*/ 573 w 1003"/>
                    <a:gd name="connsiteY8" fmla="*/ 156 h 2332"/>
                    <a:gd name="connsiteX9" fmla="*/ 553 w 1003"/>
                    <a:gd name="connsiteY9" fmla="*/ 264 h 2332"/>
                    <a:gd name="connsiteX10" fmla="*/ 564 w 1003"/>
                    <a:gd name="connsiteY10" fmla="*/ 367 h 2332"/>
                    <a:gd name="connsiteX11" fmla="*/ 726 w 1003"/>
                    <a:gd name="connsiteY11" fmla="*/ 466 h 2332"/>
                    <a:gd name="connsiteX12" fmla="*/ 765 w 1003"/>
                    <a:gd name="connsiteY12" fmla="*/ 565 h 2332"/>
                    <a:gd name="connsiteX13" fmla="*/ 786 w 1003"/>
                    <a:gd name="connsiteY13" fmla="*/ 677 h 2332"/>
                    <a:gd name="connsiteX14" fmla="*/ 812 w 1003"/>
                    <a:gd name="connsiteY14" fmla="*/ 790 h 2332"/>
                    <a:gd name="connsiteX15" fmla="*/ 915 w 1003"/>
                    <a:gd name="connsiteY15" fmla="*/ 1117 h 2332"/>
                    <a:gd name="connsiteX16" fmla="*/ 996 w 1003"/>
                    <a:gd name="connsiteY16" fmla="*/ 1216 h 2332"/>
                    <a:gd name="connsiteX17" fmla="*/ 977 w 1003"/>
                    <a:gd name="connsiteY17" fmla="*/ 1309 h 2332"/>
                    <a:gd name="connsiteX18" fmla="*/ 868 w 1003"/>
                    <a:gd name="connsiteY18" fmla="*/ 1288 h 2332"/>
                    <a:gd name="connsiteX19" fmla="*/ 858 w 1003"/>
                    <a:gd name="connsiteY19" fmla="*/ 1218 h 2332"/>
                    <a:gd name="connsiteX20" fmla="*/ 846 w 1003"/>
                    <a:gd name="connsiteY20" fmla="*/ 1129 h 2332"/>
                    <a:gd name="connsiteX21" fmla="*/ 764 w 1003"/>
                    <a:gd name="connsiteY21" fmla="*/ 978 h 2332"/>
                    <a:gd name="connsiteX22" fmla="*/ 726 w 1003"/>
                    <a:gd name="connsiteY22" fmla="*/ 856 h 2332"/>
                    <a:gd name="connsiteX23" fmla="*/ 723 w 1003"/>
                    <a:gd name="connsiteY23" fmla="*/ 854 h 2332"/>
                    <a:gd name="connsiteX24" fmla="*/ 694 w 1003"/>
                    <a:gd name="connsiteY24" fmla="*/ 737 h 2332"/>
                    <a:gd name="connsiteX25" fmla="*/ 675 w 1003"/>
                    <a:gd name="connsiteY25" fmla="*/ 633 h 2332"/>
                    <a:gd name="connsiteX26" fmla="*/ 672 w 1003"/>
                    <a:gd name="connsiteY26" fmla="*/ 759 h 2332"/>
                    <a:gd name="connsiteX27" fmla="*/ 672 w 1003"/>
                    <a:gd name="connsiteY27" fmla="*/ 848 h 2332"/>
                    <a:gd name="connsiteX28" fmla="*/ 702 w 1003"/>
                    <a:gd name="connsiteY28" fmla="*/ 1097 h 2332"/>
                    <a:gd name="connsiteX29" fmla="*/ 678 w 1003"/>
                    <a:gd name="connsiteY29" fmla="*/ 1377 h 2332"/>
                    <a:gd name="connsiteX30" fmla="*/ 661 w 1003"/>
                    <a:gd name="connsiteY30" fmla="*/ 1677 h 2332"/>
                    <a:gd name="connsiteX31" fmla="*/ 639 w 1003"/>
                    <a:gd name="connsiteY31" fmla="*/ 2122 h 2332"/>
                    <a:gd name="connsiteX32" fmla="*/ 691 w 1003"/>
                    <a:gd name="connsiteY32" fmla="*/ 2280 h 2332"/>
                    <a:gd name="connsiteX33" fmla="*/ 580 w 1003"/>
                    <a:gd name="connsiteY33" fmla="*/ 2279 h 2332"/>
                    <a:gd name="connsiteX34" fmla="*/ 554 w 1003"/>
                    <a:gd name="connsiteY34" fmla="*/ 2184 h 2332"/>
                    <a:gd name="connsiteX35" fmla="*/ 557 w 1003"/>
                    <a:gd name="connsiteY35" fmla="*/ 2184 h 2332"/>
                    <a:gd name="connsiteX36" fmla="*/ 557 w 1003"/>
                    <a:gd name="connsiteY36" fmla="*/ 2103 h 2332"/>
                    <a:gd name="connsiteX37" fmla="*/ 507 w 1003"/>
                    <a:gd name="connsiteY37" fmla="*/ 1813 h 2332"/>
                    <a:gd name="connsiteX38" fmla="*/ 507 w 1003"/>
                    <a:gd name="connsiteY38" fmla="*/ 1676 h 2332"/>
                    <a:gd name="connsiteX39" fmla="*/ 504 w 1003"/>
                    <a:gd name="connsiteY39" fmla="*/ 1492 h 2332"/>
                    <a:gd name="connsiteX40" fmla="*/ 469 w 1003"/>
                    <a:gd name="connsiteY40" fmla="*/ 1187 h 2332"/>
                    <a:gd name="connsiteX41" fmla="*/ 422 w 1003"/>
                    <a:gd name="connsiteY41" fmla="*/ 1487 h 2332"/>
                    <a:gd name="connsiteX42" fmla="*/ 396 w 1003"/>
                    <a:gd name="connsiteY42" fmla="*/ 1682 h 2332"/>
                    <a:gd name="connsiteX43" fmla="*/ 384 w 1003"/>
                    <a:gd name="connsiteY43" fmla="*/ 1896 h 2332"/>
                    <a:gd name="connsiteX44" fmla="*/ 327 w 1003"/>
                    <a:gd name="connsiteY44" fmla="*/ 2118 h 2332"/>
                    <a:gd name="connsiteX45" fmla="*/ 304 w 1003"/>
                    <a:gd name="connsiteY45" fmla="*/ 2274 h 2332"/>
                    <a:gd name="connsiteX46" fmla="*/ 154 w 1003"/>
                    <a:gd name="connsiteY46" fmla="*/ 2250 h 2332"/>
                    <a:gd name="connsiteX47" fmla="*/ 258 w 1003"/>
                    <a:gd name="connsiteY47" fmla="*/ 2051 h 2332"/>
                    <a:gd name="connsiteX48" fmla="*/ 230 w 1003"/>
                    <a:gd name="connsiteY48" fmla="*/ 1784 h 2332"/>
                    <a:gd name="connsiteX49" fmla="*/ 234 w 1003"/>
                    <a:gd name="connsiteY49" fmla="*/ 1660 h 2332"/>
                    <a:gd name="connsiteX50" fmla="*/ 265 w 1003"/>
                    <a:gd name="connsiteY50" fmla="*/ 1207 h 2332"/>
                    <a:gd name="connsiteX51" fmla="*/ 318 w 1003"/>
                    <a:gd name="connsiteY51" fmla="*/ 847 h 2332"/>
                    <a:gd name="connsiteX52" fmla="*/ 308 w 1003"/>
                    <a:gd name="connsiteY52" fmla="*/ 709 h 2332"/>
                    <a:gd name="connsiteX53" fmla="*/ 235 w 1003"/>
                    <a:gd name="connsiteY53" fmla="*/ 924 h 2332"/>
                    <a:gd name="connsiteX54" fmla="*/ 127 w 1003"/>
                    <a:gd name="connsiteY54" fmla="*/ 1114 h 2332"/>
                    <a:gd name="connsiteX55" fmla="*/ 111 w 1003"/>
                    <a:gd name="connsiteY55" fmla="*/ 1265 h 2332"/>
                    <a:gd name="connsiteX56" fmla="*/ 36 w 1003"/>
                    <a:gd name="connsiteY56" fmla="*/ 1307 h 2332"/>
                    <a:gd name="connsiteX57" fmla="*/ 1 w 1003"/>
                    <a:gd name="connsiteY57" fmla="*/ 1202 h 2332"/>
                    <a:gd name="connsiteX58" fmla="*/ 77 w 1003"/>
                    <a:gd name="connsiteY58" fmla="*/ 1072 h 2332"/>
                    <a:gd name="connsiteX0" fmla="*/ 768 w 10000"/>
                    <a:gd name="connsiteY0" fmla="*/ 4597 h 10000"/>
                    <a:gd name="connsiteX1" fmla="*/ 1775 w 10000"/>
                    <a:gd name="connsiteY1" fmla="*/ 3105 h 10000"/>
                    <a:gd name="connsiteX2" fmla="*/ 2423 w 10000"/>
                    <a:gd name="connsiteY2" fmla="*/ 2114 h 10000"/>
                    <a:gd name="connsiteX3" fmla="*/ 4068 w 10000"/>
                    <a:gd name="connsiteY3" fmla="*/ 1548 h 10000"/>
                    <a:gd name="connsiteX4" fmla="*/ 4038 w 10000"/>
                    <a:gd name="connsiteY4" fmla="*/ 1149 h 10000"/>
                    <a:gd name="connsiteX5" fmla="*/ 3838 w 10000"/>
                    <a:gd name="connsiteY5" fmla="*/ 669 h 10000"/>
                    <a:gd name="connsiteX6" fmla="*/ 3998 w 10000"/>
                    <a:gd name="connsiteY6" fmla="*/ 137 h 10000"/>
                    <a:gd name="connsiteX7" fmla="*/ 5593 w 10000"/>
                    <a:gd name="connsiteY7" fmla="*/ 154 h 10000"/>
                    <a:gd name="connsiteX8" fmla="*/ 5713 w 10000"/>
                    <a:gd name="connsiteY8" fmla="*/ 669 h 10000"/>
                    <a:gd name="connsiteX9" fmla="*/ 5513 w 10000"/>
                    <a:gd name="connsiteY9" fmla="*/ 1132 h 10000"/>
                    <a:gd name="connsiteX10" fmla="*/ 5623 w 10000"/>
                    <a:gd name="connsiteY10" fmla="*/ 1574 h 10000"/>
                    <a:gd name="connsiteX11" fmla="*/ 7238 w 10000"/>
                    <a:gd name="connsiteY11" fmla="*/ 1998 h 10000"/>
                    <a:gd name="connsiteX12" fmla="*/ 7627 w 10000"/>
                    <a:gd name="connsiteY12" fmla="*/ 2423 h 10000"/>
                    <a:gd name="connsiteX13" fmla="*/ 7836 w 10000"/>
                    <a:gd name="connsiteY13" fmla="*/ 2903 h 10000"/>
                    <a:gd name="connsiteX14" fmla="*/ 8096 w 10000"/>
                    <a:gd name="connsiteY14" fmla="*/ 3388 h 10000"/>
                    <a:gd name="connsiteX15" fmla="*/ 9123 w 10000"/>
                    <a:gd name="connsiteY15" fmla="*/ 4790 h 10000"/>
                    <a:gd name="connsiteX16" fmla="*/ 9930 w 10000"/>
                    <a:gd name="connsiteY16" fmla="*/ 5214 h 10000"/>
                    <a:gd name="connsiteX17" fmla="*/ 9741 w 10000"/>
                    <a:gd name="connsiteY17" fmla="*/ 5613 h 10000"/>
                    <a:gd name="connsiteX18" fmla="*/ 8654 w 10000"/>
                    <a:gd name="connsiteY18" fmla="*/ 5523 h 10000"/>
                    <a:gd name="connsiteX19" fmla="*/ 8554 w 10000"/>
                    <a:gd name="connsiteY19" fmla="*/ 5223 h 10000"/>
                    <a:gd name="connsiteX20" fmla="*/ 8435 w 10000"/>
                    <a:gd name="connsiteY20" fmla="*/ 4841 h 10000"/>
                    <a:gd name="connsiteX21" fmla="*/ 7617 w 10000"/>
                    <a:gd name="connsiteY21" fmla="*/ 4194 h 10000"/>
                    <a:gd name="connsiteX22" fmla="*/ 7238 w 10000"/>
                    <a:gd name="connsiteY22" fmla="*/ 3671 h 10000"/>
                    <a:gd name="connsiteX23" fmla="*/ 6919 w 10000"/>
                    <a:gd name="connsiteY23" fmla="*/ 3160 h 10000"/>
                    <a:gd name="connsiteX24" fmla="*/ 6730 w 10000"/>
                    <a:gd name="connsiteY24" fmla="*/ 2714 h 10000"/>
                    <a:gd name="connsiteX25" fmla="*/ 6700 w 10000"/>
                    <a:gd name="connsiteY25" fmla="*/ 3255 h 10000"/>
                    <a:gd name="connsiteX26" fmla="*/ 6700 w 10000"/>
                    <a:gd name="connsiteY26" fmla="*/ 3636 h 10000"/>
                    <a:gd name="connsiteX27" fmla="*/ 6999 w 10000"/>
                    <a:gd name="connsiteY27" fmla="*/ 4704 h 10000"/>
                    <a:gd name="connsiteX28" fmla="*/ 6760 w 10000"/>
                    <a:gd name="connsiteY28" fmla="*/ 5905 h 10000"/>
                    <a:gd name="connsiteX29" fmla="*/ 6590 w 10000"/>
                    <a:gd name="connsiteY29" fmla="*/ 7191 h 10000"/>
                    <a:gd name="connsiteX30" fmla="*/ 6371 w 10000"/>
                    <a:gd name="connsiteY30" fmla="*/ 9099 h 10000"/>
                    <a:gd name="connsiteX31" fmla="*/ 6889 w 10000"/>
                    <a:gd name="connsiteY31" fmla="*/ 9777 h 10000"/>
                    <a:gd name="connsiteX32" fmla="*/ 5783 w 10000"/>
                    <a:gd name="connsiteY32" fmla="*/ 9773 h 10000"/>
                    <a:gd name="connsiteX33" fmla="*/ 5523 w 10000"/>
                    <a:gd name="connsiteY33" fmla="*/ 9365 h 10000"/>
                    <a:gd name="connsiteX34" fmla="*/ 5553 w 10000"/>
                    <a:gd name="connsiteY34" fmla="*/ 9365 h 10000"/>
                    <a:gd name="connsiteX35" fmla="*/ 5553 w 10000"/>
                    <a:gd name="connsiteY35" fmla="*/ 9018 h 10000"/>
                    <a:gd name="connsiteX36" fmla="*/ 5055 w 10000"/>
                    <a:gd name="connsiteY36" fmla="*/ 7774 h 10000"/>
                    <a:gd name="connsiteX37" fmla="*/ 5055 w 10000"/>
                    <a:gd name="connsiteY37" fmla="*/ 7187 h 10000"/>
                    <a:gd name="connsiteX38" fmla="*/ 5025 w 10000"/>
                    <a:gd name="connsiteY38" fmla="*/ 6398 h 10000"/>
                    <a:gd name="connsiteX39" fmla="*/ 4676 w 10000"/>
                    <a:gd name="connsiteY39" fmla="*/ 5090 h 10000"/>
                    <a:gd name="connsiteX40" fmla="*/ 4207 w 10000"/>
                    <a:gd name="connsiteY40" fmla="*/ 6377 h 10000"/>
                    <a:gd name="connsiteX41" fmla="*/ 3948 w 10000"/>
                    <a:gd name="connsiteY41" fmla="*/ 7213 h 10000"/>
                    <a:gd name="connsiteX42" fmla="*/ 3829 w 10000"/>
                    <a:gd name="connsiteY42" fmla="*/ 8130 h 10000"/>
                    <a:gd name="connsiteX43" fmla="*/ 3260 w 10000"/>
                    <a:gd name="connsiteY43" fmla="*/ 9082 h 10000"/>
                    <a:gd name="connsiteX44" fmla="*/ 3031 w 10000"/>
                    <a:gd name="connsiteY44" fmla="*/ 9751 h 10000"/>
                    <a:gd name="connsiteX45" fmla="*/ 1535 w 10000"/>
                    <a:gd name="connsiteY45" fmla="*/ 9648 h 10000"/>
                    <a:gd name="connsiteX46" fmla="*/ 2572 w 10000"/>
                    <a:gd name="connsiteY46" fmla="*/ 8795 h 10000"/>
                    <a:gd name="connsiteX47" fmla="*/ 2293 w 10000"/>
                    <a:gd name="connsiteY47" fmla="*/ 7650 h 10000"/>
                    <a:gd name="connsiteX48" fmla="*/ 2333 w 10000"/>
                    <a:gd name="connsiteY48" fmla="*/ 7118 h 10000"/>
                    <a:gd name="connsiteX49" fmla="*/ 2642 w 10000"/>
                    <a:gd name="connsiteY49" fmla="*/ 5176 h 10000"/>
                    <a:gd name="connsiteX50" fmla="*/ 3170 w 10000"/>
                    <a:gd name="connsiteY50" fmla="*/ 3632 h 10000"/>
                    <a:gd name="connsiteX51" fmla="*/ 3071 w 10000"/>
                    <a:gd name="connsiteY51" fmla="*/ 3040 h 10000"/>
                    <a:gd name="connsiteX52" fmla="*/ 2343 w 10000"/>
                    <a:gd name="connsiteY52" fmla="*/ 3962 h 10000"/>
                    <a:gd name="connsiteX53" fmla="*/ 1266 w 10000"/>
                    <a:gd name="connsiteY53" fmla="*/ 4777 h 10000"/>
                    <a:gd name="connsiteX54" fmla="*/ 1107 w 10000"/>
                    <a:gd name="connsiteY54" fmla="*/ 5425 h 10000"/>
                    <a:gd name="connsiteX55" fmla="*/ 359 w 10000"/>
                    <a:gd name="connsiteY55" fmla="*/ 5605 h 10000"/>
                    <a:gd name="connsiteX56" fmla="*/ 10 w 10000"/>
                    <a:gd name="connsiteY56" fmla="*/ 5154 h 10000"/>
                    <a:gd name="connsiteX57" fmla="*/ 768 w 10000"/>
                    <a:gd name="connsiteY57" fmla="*/ 4597 h 10000"/>
                    <a:gd name="connsiteX0" fmla="*/ 768 w 10000"/>
                    <a:gd name="connsiteY0" fmla="*/ 4597 h 10000"/>
                    <a:gd name="connsiteX1" fmla="*/ 1775 w 10000"/>
                    <a:gd name="connsiteY1" fmla="*/ 3105 h 10000"/>
                    <a:gd name="connsiteX2" fmla="*/ 2423 w 10000"/>
                    <a:gd name="connsiteY2" fmla="*/ 2114 h 10000"/>
                    <a:gd name="connsiteX3" fmla="*/ 4068 w 10000"/>
                    <a:gd name="connsiteY3" fmla="*/ 1548 h 10000"/>
                    <a:gd name="connsiteX4" fmla="*/ 4038 w 10000"/>
                    <a:gd name="connsiteY4" fmla="*/ 1149 h 10000"/>
                    <a:gd name="connsiteX5" fmla="*/ 3838 w 10000"/>
                    <a:gd name="connsiteY5" fmla="*/ 669 h 10000"/>
                    <a:gd name="connsiteX6" fmla="*/ 3998 w 10000"/>
                    <a:gd name="connsiteY6" fmla="*/ 137 h 10000"/>
                    <a:gd name="connsiteX7" fmla="*/ 5593 w 10000"/>
                    <a:gd name="connsiteY7" fmla="*/ 154 h 10000"/>
                    <a:gd name="connsiteX8" fmla="*/ 5713 w 10000"/>
                    <a:gd name="connsiteY8" fmla="*/ 669 h 10000"/>
                    <a:gd name="connsiteX9" fmla="*/ 5513 w 10000"/>
                    <a:gd name="connsiteY9" fmla="*/ 1132 h 10000"/>
                    <a:gd name="connsiteX10" fmla="*/ 5623 w 10000"/>
                    <a:gd name="connsiteY10" fmla="*/ 1574 h 10000"/>
                    <a:gd name="connsiteX11" fmla="*/ 7238 w 10000"/>
                    <a:gd name="connsiteY11" fmla="*/ 1998 h 10000"/>
                    <a:gd name="connsiteX12" fmla="*/ 7627 w 10000"/>
                    <a:gd name="connsiteY12" fmla="*/ 2423 h 10000"/>
                    <a:gd name="connsiteX13" fmla="*/ 7836 w 10000"/>
                    <a:gd name="connsiteY13" fmla="*/ 2903 h 10000"/>
                    <a:gd name="connsiteX14" fmla="*/ 8096 w 10000"/>
                    <a:gd name="connsiteY14" fmla="*/ 3388 h 10000"/>
                    <a:gd name="connsiteX15" fmla="*/ 9123 w 10000"/>
                    <a:gd name="connsiteY15" fmla="*/ 4790 h 10000"/>
                    <a:gd name="connsiteX16" fmla="*/ 9930 w 10000"/>
                    <a:gd name="connsiteY16" fmla="*/ 5214 h 10000"/>
                    <a:gd name="connsiteX17" fmla="*/ 9741 w 10000"/>
                    <a:gd name="connsiteY17" fmla="*/ 5613 h 10000"/>
                    <a:gd name="connsiteX18" fmla="*/ 8654 w 10000"/>
                    <a:gd name="connsiteY18" fmla="*/ 5523 h 10000"/>
                    <a:gd name="connsiteX19" fmla="*/ 8554 w 10000"/>
                    <a:gd name="connsiteY19" fmla="*/ 5223 h 10000"/>
                    <a:gd name="connsiteX20" fmla="*/ 8435 w 10000"/>
                    <a:gd name="connsiteY20" fmla="*/ 4841 h 10000"/>
                    <a:gd name="connsiteX21" fmla="*/ 7617 w 10000"/>
                    <a:gd name="connsiteY21" fmla="*/ 4194 h 10000"/>
                    <a:gd name="connsiteX22" fmla="*/ 6919 w 10000"/>
                    <a:gd name="connsiteY22" fmla="*/ 3160 h 10000"/>
                    <a:gd name="connsiteX23" fmla="*/ 6730 w 10000"/>
                    <a:gd name="connsiteY23" fmla="*/ 2714 h 10000"/>
                    <a:gd name="connsiteX24" fmla="*/ 6700 w 10000"/>
                    <a:gd name="connsiteY24" fmla="*/ 3255 h 10000"/>
                    <a:gd name="connsiteX25" fmla="*/ 6700 w 10000"/>
                    <a:gd name="connsiteY25" fmla="*/ 3636 h 10000"/>
                    <a:gd name="connsiteX26" fmla="*/ 6999 w 10000"/>
                    <a:gd name="connsiteY26" fmla="*/ 4704 h 10000"/>
                    <a:gd name="connsiteX27" fmla="*/ 6760 w 10000"/>
                    <a:gd name="connsiteY27" fmla="*/ 5905 h 10000"/>
                    <a:gd name="connsiteX28" fmla="*/ 6590 w 10000"/>
                    <a:gd name="connsiteY28" fmla="*/ 7191 h 10000"/>
                    <a:gd name="connsiteX29" fmla="*/ 6371 w 10000"/>
                    <a:gd name="connsiteY29" fmla="*/ 9099 h 10000"/>
                    <a:gd name="connsiteX30" fmla="*/ 6889 w 10000"/>
                    <a:gd name="connsiteY30" fmla="*/ 9777 h 10000"/>
                    <a:gd name="connsiteX31" fmla="*/ 5783 w 10000"/>
                    <a:gd name="connsiteY31" fmla="*/ 9773 h 10000"/>
                    <a:gd name="connsiteX32" fmla="*/ 5523 w 10000"/>
                    <a:gd name="connsiteY32" fmla="*/ 9365 h 10000"/>
                    <a:gd name="connsiteX33" fmla="*/ 5553 w 10000"/>
                    <a:gd name="connsiteY33" fmla="*/ 9365 h 10000"/>
                    <a:gd name="connsiteX34" fmla="*/ 5553 w 10000"/>
                    <a:gd name="connsiteY34" fmla="*/ 9018 h 10000"/>
                    <a:gd name="connsiteX35" fmla="*/ 5055 w 10000"/>
                    <a:gd name="connsiteY35" fmla="*/ 7774 h 10000"/>
                    <a:gd name="connsiteX36" fmla="*/ 5055 w 10000"/>
                    <a:gd name="connsiteY36" fmla="*/ 7187 h 10000"/>
                    <a:gd name="connsiteX37" fmla="*/ 5025 w 10000"/>
                    <a:gd name="connsiteY37" fmla="*/ 6398 h 10000"/>
                    <a:gd name="connsiteX38" fmla="*/ 4676 w 10000"/>
                    <a:gd name="connsiteY38" fmla="*/ 5090 h 10000"/>
                    <a:gd name="connsiteX39" fmla="*/ 4207 w 10000"/>
                    <a:gd name="connsiteY39" fmla="*/ 6377 h 10000"/>
                    <a:gd name="connsiteX40" fmla="*/ 3948 w 10000"/>
                    <a:gd name="connsiteY40" fmla="*/ 7213 h 10000"/>
                    <a:gd name="connsiteX41" fmla="*/ 3829 w 10000"/>
                    <a:gd name="connsiteY41" fmla="*/ 8130 h 10000"/>
                    <a:gd name="connsiteX42" fmla="*/ 3260 w 10000"/>
                    <a:gd name="connsiteY42" fmla="*/ 9082 h 10000"/>
                    <a:gd name="connsiteX43" fmla="*/ 3031 w 10000"/>
                    <a:gd name="connsiteY43" fmla="*/ 9751 h 10000"/>
                    <a:gd name="connsiteX44" fmla="*/ 1535 w 10000"/>
                    <a:gd name="connsiteY44" fmla="*/ 9648 h 10000"/>
                    <a:gd name="connsiteX45" fmla="*/ 2572 w 10000"/>
                    <a:gd name="connsiteY45" fmla="*/ 8795 h 10000"/>
                    <a:gd name="connsiteX46" fmla="*/ 2293 w 10000"/>
                    <a:gd name="connsiteY46" fmla="*/ 7650 h 10000"/>
                    <a:gd name="connsiteX47" fmla="*/ 2333 w 10000"/>
                    <a:gd name="connsiteY47" fmla="*/ 7118 h 10000"/>
                    <a:gd name="connsiteX48" fmla="*/ 2642 w 10000"/>
                    <a:gd name="connsiteY48" fmla="*/ 5176 h 10000"/>
                    <a:gd name="connsiteX49" fmla="*/ 3170 w 10000"/>
                    <a:gd name="connsiteY49" fmla="*/ 3632 h 10000"/>
                    <a:gd name="connsiteX50" fmla="*/ 3071 w 10000"/>
                    <a:gd name="connsiteY50" fmla="*/ 3040 h 10000"/>
                    <a:gd name="connsiteX51" fmla="*/ 2343 w 10000"/>
                    <a:gd name="connsiteY51" fmla="*/ 3962 h 10000"/>
                    <a:gd name="connsiteX52" fmla="*/ 1266 w 10000"/>
                    <a:gd name="connsiteY52" fmla="*/ 4777 h 10000"/>
                    <a:gd name="connsiteX53" fmla="*/ 1107 w 10000"/>
                    <a:gd name="connsiteY53" fmla="*/ 5425 h 10000"/>
                    <a:gd name="connsiteX54" fmla="*/ 359 w 10000"/>
                    <a:gd name="connsiteY54" fmla="*/ 5605 h 10000"/>
                    <a:gd name="connsiteX55" fmla="*/ 10 w 10000"/>
                    <a:gd name="connsiteY55" fmla="*/ 5154 h 10000"/>
                    <a:gd name="connsiteX56" fmla="*/ 768 w 10000"/>
                    <a:gd name="connsiteY56" fmla="*/ 4597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000" h="10000">
                      <a:moveTo>
                        <a:pt x="768" y="4597"/>
                      </a:moveTo>
                      <a:cubicBezTo>
                        <a:pt x="1057" y="4254"/>
                        <a:pt x="1496" y="3521"/>
                        <a:pt x="1775" y="3105"/>
                      </a:cubicBezTo>
                      <a:cubicBezTo>
                        <a:pt x="1775" y="3010"/>
                        <a:pt x="1834" y="2367"/>
                        <a:pt x="2423" y="2114"/>
                      </a:cubicBezTo>
                      <a:cubicBezTo>
                        <a:pt x="2742" y="1818"/>
                        <a:pt x="3799" y="1707"/>
                        <a:pt x="4068" y="1548"/>
                      </a:cubicBezTo>
                      <a:cubicBezTo>
                        <a:pt x="4078" y="1445"/>
                        <a:pt x="4098" y="1278"/>
                        <a:pt x="4038" y="1149"/>
                      </a:cubicBezTo>
                      <a:cubicBezTo>
                        <a:pt x="4018" y="999"/>
                        <a:pt x="3838" y="840"/>
                        <a:pt x="3838" y="669"/>
                      </a:cubicBezTo>
                      <a:cubicBezTo>
                        <a:pt x="3829" y="502"/>
                        <a:pt x="3709" y="223"/>
                        <a:pt x="3998" y="137"/>
                      </a:cubicBezTo>
                      <a:cubicBezTo>
                        <a:pt x="4317" y="43"/>
                        <a:pt x="5324" y="0"/>
                        <a:pt x="5593" y="154"/>
                      </a:cubicBezTo>
                      <a:cubicBezTo>
                        <a:pt x="5862" y="249"/>
                        <a:pt x="5723" y="506"/>
                        <a:pt x="5713" y="669"/>
                      </a:cubicBezTo>
                      <a:cubicBezTo>
                        <a:pt x="5703" y="832"/>
                        <a:pt x="5523" y="982"/>
                        <a:pt x="5513" y="1132"/>
                      </a:cubicBezTo>
                      <a:cubicBezTo>
                        <a:pt x="5503" y="1282"/>
                        <a:pt x="5334" y="1428"/>
                        <a:pt x="5623" y="1574"/>
                      </a:cubicBezTo>
                      <a:cubicBezTo>
                        <a:pt x="5912" y="1720"/>
                        <a:pt x="6909" y="1857"/>
                        <a:pt x="7238" y="1998"/>
                      </a:cubicBezTo>
                      <a:cubicBezTo>
                        <a:pt x="7378" y="2084"/>
                        <a:pt x="7498" y="2140"/>
                        <a:pt x="7627" y="2423"/>
                      </a:cubicBezTo>
                      <a:cubicBezTo>
                        <a:pt x="7727" y="2573"/>
                        <a:pt x="7757" y="2744"/>
                        <a:pt x="7836" y="2903"/>
                      </a:cubicBezTo>
                      <a:cubicBezTo>
                        <a:pt x="7916" y="3062"/>
                        <a:pt x="7886" y="3075"/>
                        <a:pt x="8096" y="3388"/>
                      </a:cubicBezTo>
                      <a:cubicBezTo>
                        <a:pt x="8305" y="3701"/>
                        <a:pt x="8953" y="4498"/>
                        <a:pt x="9123" y="4790"/>
                      </a:cubicBezTo>
                      <a:cubicBezTo>
                        <a:pt x="9312" y="5094"/>
                        <a:pt x="9950" y="5051"/>
                        <a:pt x="9930" y="5214"/>
                      </a:cubicBezTo>
                      <a:cubicBezTo>
                        <a:pt x="10000" y="5356"/>
                        <a:pt x="10000" y="5523"/>
                        <a:pt x="9741" y="5613"/>
                      </a:cubicBezTo>
                      <a:cubicBezTo>
                        <a:pt x="9531" y="5665"/>
                        <a:pt x="8873" y="5652"/>
                        <a:pt x="8654" y="5523"/>
                      </a:cubicBezTo>
                      <a:cubicBezTo>
                        <a:pt x="8455" y="5459"/>
                        <a:pt x="8594" y="5334"/>
                        <a:pt x="8554" y="5223"/>
                      </a:cubicBezTo>
                      <a:cubicBezTo>
                        <a:pt x="8584" y="5159"/>
                        <a:pt x="8544" y="5013"/>
                        <a:pt x="8435" y="4841"/>
                      </a:cubicBezTo>
                      <a:cubicBezTo>
                        <a:pt x="8335" y="4653"/>
                        <a:pt x="7817" y="4391"/>
                        <a:pt x="7617" y="4194"/>
                      </a:cubicBezTo>
                      <a:cubicBezTo>
                        <a:pt x="7364" y="3914"/>
                        <a:pt x="7067" y="3407"/>
                        <a:pt x="6919" y="3160"/>
                      </a:cubicBezTo>
                      <a:cubicBezTo>
                        <a:pt x="6839" y="3002"/>
                        <a:pt x="6770" y="2697"/>
                        <a:pt x="6730" y="2714"/>
                      </a:cubicBezTo>
                      <a:cubicBezTo>
                        <a:pt x="6650" y="2646"/>
                        <a:pt x="6700" y="3100"/>
                        <a:pt x="6700" y="3255"/>
                      </a:cubicBezTo>
                      <a:cubicBezTo>
                        <a:pt x="6700" y="3409"/>
                        <a:pt x="6680" y="3482"/>
                        <a:pt x="6700" y="3636"/>
                      </a:cubicBezTo>
                      <a:cubicBezTo>
                        <a:pt x="6710" y="3902"/>
                        <a:pt x="6989" y="4327"/>
                        <a:pt x="6999" y="4704"/>
                      </a:cubicBezTo>
                      <a:cubicBezTo>
                        <a:pt x="6989" y="4991"/>
                        <a:pt x="6790" y="5540"/>
                        <a:pt x="6760" y="5905"/>
                      </a:cubicBezTo>
                      <a:cubicBezTo>
                        <a:pt x="6680" y="6231"/>
                        <a:pt x="6710" y="6552"/>
                        <a:pt x="6590" y="7191"/>
                      </a:cubicBezTo>
                      <a:cubicBezTo>
                        <a:pt x="6491" y="7406"/>
                        <a:pt x="6451" y="8735"/>
                        <a:pt x="6371" y="9099"/>
                      </a:cubicBezTo>
                      <a:cubicBezTo>
                        <a:pt x="6132" y="9314"/>
                        <a:pt x="7208" y="9623"/>
                        <a:pt x="6889" y="9777"/>
                      </a:cubicBezTo>
                      <a:cubicBezTo>
                        <a:pt x="6790" y="9889"/>
                        <a:pt x="6311" y="9837"/>
                        <a:pt x="5783" y="9773"/>
                      </a:cubicBezTo>
                      <a:cubicBezTo>
                        <a:pt x="5533" y="9730"/>
                        <a:pt x="5563" y="9434"/>
                        <a:pt x="5523" y="9365"/>
                      </a:cubicBezTo>
                      <a:cubicBezTo>
                        <a:pt x="5484" y="9297"/>
                        <a:pt x="5553" y="9421"/>
                        <a:pt x="5553" y="9365"/>
                      </a:cubicBezTo>
                      <a:cubicBezTo>
                        <a:pt x="5613" y="9340"/>
                        <a:pt x="5533" y="9194"/>
                        <a:pt x="5553" y="9018"/>
                      </a:cubicBezTo>
                      <a:cubicBezTo>
                        <a:pt x="5653" y="8915"/>
                        <a:pt x="4955" y="8075"/>
                        <a:pt x="5055" y="7774"/>
                      </a:cubicBezTo>
                      <a:cubicBezTo>
                        <a:pt x="4985" y="7479"/>
                        <a:pt x="5065" y="7384"/>
                        <a:pt x="5055" y="7187"/>
                      </a:cubicBezTo>
                      <a:cubicBezTo>
                        <a:pt x="5055" y="6990"/>
                        <a:pt x="5085" y="6745"/>
                        <a:pt x="5025" y="6398"/>
                      </a:cubicBezTo>
                      <a:cubicBezTo>
                        <a:pt x="4965" y="6051"/>
                        <a:pt x="4816" y="5094"/>
                        <a:pt x="4676" y="5090"/>
                      </a:cubicBezTo>
                      <a:cubicBezTo>
                        <a:pt x="4536" y="5086"/>
                        <a:pt x="4327" y="6025"/>
                        <a:pt x="4207" y="6377"/>
                      </a:cubicBezTo>
                      <a:cubicBezTo>
                        <a:pt x="4088" y="6728"/>
                        <a:pt x="4008" y="6921"/>
                        <a:pt x="3948" y="7213"/>
                      </a:cubicBezTo>
                      <a:cubicBezTo>
                        <a:pt x="3888" y="7504"/>
                        <a:pt x="3938" y="7817"/>
                        <a:pt x="3829" y="8130"/>
                      </a:cubicBezTo>
                      <a:cubicBezTo>
                        <a:pt x="3719" y="8443"/>
                        <a:pt x="3390" y="8812"/>
                        <a:pt x="3260" y="9082"/>
                      </a:cubicBezTo>
                      <a:cubicBezTo>
                        <a:pt x="3131" y="9352"/>
                        <a:pt x="3380" y="9571"/>
                        <a:pt x="3031" y="9751"/>
                      </a:cubicBezTo>
                      <a:cubicBezTo>
                        <a:pt x="2772" y="9833"/>
                        <a:pt x="1655" y="10000"/>
                        <a:pt x="1535" y="9648"/>
                      </a:cubicBezTo>
                      <a:cubicBezTo>
                        <a:pt x="1456" y="9490"/>
                        <a:pt x="2443" y="9130"/>
                        <a:pt x="2572" y="8795"/>
                      </a:cubicBezTo>
                      <a:cubicBezTo>
                        <a:pt x="2702" y="8461"/>
                        <a:pt x="2333" y="7929"/>
                        <a:pt x="2293" y="7650"/>
                      </a:cubicBezTo>
                      <a:cubicBezTo>
                        <a:pt x="2253" y="7371"/>
                        <a:pt x="2273" y="7530"/>
                        <a:pt x="2333" y="7118"/>
                      </a:cubicBezTo>
                      <a:cubicBezTo>
                        <a:pt x="2393" y="6707"/>
                        <a:pt x="2502" y="5755"/>
                        <a:pt x="2642" y="5176"/>
                      </a:cubicBezTo>
                      <a:cubicBezTo>
                        <a:pt x="2782" y="4597"/>
                        <a:pt x="3210" y="3851"/>
                        <a:pt x="3170" y="3632"/>
                      </a:cubicBezTo>
                      <a:cubicBezTo>
                        <a:pt x="3180" y="3178"/>
                        <a:pt x="3210" y="2985"/>
                        <a:pt x="3071" y="3040"/>
                      </a:cubicBezTo>
                      <a:cubicBezTo>
                        <a:pt x="3011" y="2959"/>
                        <a:pt x="2642" y="3675"/>
                        <a:pt x="2343" y="3962"/>
                      </a:cubicBezTo>
                      <a:cubicBezTo>
                        <a:pt x="2044" y="4254"/>
                        <a:pt x="1535" y="4618"/>
                        <a:pt x="1266" y="4777"/>
                      </a:cubicBezTo>
                      <a:cubicBezTo>
                        <a:pt x="1216" y="4991"/>
                        <a:pt x="1157" y="5210"/>
                        <a:pt x="1107" y="5425"/>
                      </a:cubicBezTo>
                      <a:cubicBezTo>
                        <a:pt x="887" y="5532"/>
                        <a:pt x="518" y="5622"/>
                        <a:pt x="359" y="5605"/>
                      </a:cubicBezTo>
                      <a:cubicBezTo>
                        <a:pt x="80" y="5527"/>
                        <a:pt x="40" y="5347"/>
                        <a:pt x="10" y="5154"/>
                      </a:cubicBezTo>
                      <a:cubicBezTo>
                        <a:pt x="0" y="5009"/>
                        <a:pt x="708" y="4803"/>
                        <a:pt x="768" y="459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68" name="Freeform 213"/>
                <p:cNvSpPr>
                  <a:spLocks/>
                </p:cNvSpPr>
                <p:nvPr/>
              </p:nvSpPr>
              <p:spPr bwMode="auto">
                <a:xfrm rot="20383217">
                  <a:off x="301799" y="1918372"/>
                  <a:ext cx="85725" cy="35560"/>
                </a:xfrm>
                <a:custGeom>
                  <a:avLst/>
                  <a:gdLst/>
                  <a:ahLst/>
                  <a:cxnLst>
                    <a:cxn ang="0">
                      <a:pos x="135" y="42"/>
                    </a:cxn>
                    <a:cxn ang="0">
                      <a:pos x="115" y="56"/>
                    </a:cxn>
                    <a:cxn ang="0">
                      <a:pos x="75" y="44"/>
                    </a:cxn>
                    <a:cxn ang="0">
                      <a:pos x="27" y="46"/>
                    </a:cxn>
                    <a:cxn ang="0">
                      <a:pos x="3" y="26"/>
                    </a:cxn>
                    <a:cxn ang="0">
                      <a:pos x="9" y="10"/>
                    </a:cxn>
                    <a:cxn ang="0">
                      <a:pos x="77" y="12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35" h="56">
                      <a:moveTo>
                        <a:pt x="135" y="42"/>
                      </a:moveTo>
                      <a:cubicBezTo>
                        <a:pt x="130" y="44"/>
                        <a:pt x="125" y="56"/>
                        <a:pt x="115" y="56"/>
                      </a:cubicBezTo>
                      <a:cubicBezTo>
                        <a:pt x="105" y="56"/>
                        <a:pt x="90" y="46"/>
                        <a:pt x="75" y="44"/>
                      </a:cubicBezTo>
                      <a:cubicBezTo>
                        <a:pt x="60" y="42"/>
                        <a:pt x="39" y="49"/>
                        <a:pt x="27" y="46"/>
                      </a:cubicBezTo>
                      <a:cubicBezTo>
                        <a:pt x="18" y="40"/>
                        <a:pt x="12" y="32"/>
                        <a:pt x="3" y="26"/>
                      </a:cubicBezTo>
                      <a:cubicBezTo>
                        <a:pt x="0" y="17"/>
                        <a:pt x="1" y="15"/>
                        <a:pt x="9" y="10"/>
                      </a:cubicBezTo>
                      <a:cubicBezTo>
                        <a:pt x="39" y="14"/>
                        <a:pt x="36" y="14"/>
                        <a:pt x="77" y="12"/>
                      </a:cubicBezTo>
                      <a:cubicBezTo>
                        <a:pt x="87" y="10"/>
                        <a:pt x="97" y="0"/>
                        <a:pt x="107" y="0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69" name="Freeform 214"/>
                <p:cNvSpPr>
                  <a:spLocks/>
                </p:cNvSpPr>
                <p:nvPr/>
              </p:nvSpPr>
              <p:spPr bwMode="auto">
                <a:xfrm flipH="1">
                  <a:off x="883459" y="1935517"/>
                  <a:ext cx="71755" cy="35560"/>
                </a:xfrm>
                <a:custGeom>
                  <a:avLst/>
                  <a:gdLst/>
                  <a:ahLst/>
                  <a:cxnLst>
                    <a:cxn ang="0">
                      <a:pos x="135" y="42"/>
                    </a:cxn>
                    <a:cxn ang="0">
                      <a:pos x="115" y="56"/>
                    </a:cxn>
                    <a:cxn ang="0">
                      <a:pos x="75" y="44"/>
                    </a:cxn>
                    <a:cxn ang="0">
                      <a:pos x="27" y="46"/>
                    </a:cxn>
                    <a:cxn ang="0">
                      <a:pos x="3" y="26"/>
                    </a:cxn>
                    <a:cxn ang="0">
                      <a:pos x="9" y="10"/>
                    </a:cxn>
                    <a:cxn ang="0">
                      <a:pos x="77" y="12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35" h="56">
                      <a:moveTo>
                        <a:pt x="135" y="42"/>
                      </a:moveTo>
                      <a:cubicBezTo>
                        <a:pt x="130" y="44"/>
                        <a:pt x="125" y="56"/>
                        <a:pt x="115" y="56"/>
                      </a:cubicBezTo>
                      <a:cubicBezTo>
                        <a:pt x="105" y="56"/>
                        <a:pt x="90" y="46"/>
                        <a:pt x="75" y="44"/>
                      </a:cubicBezTo>
                      <a:cubicBezTo>
                        <a:pt x="60" y="42"/>
                        <a:pt x="39" y="49"/>
                        <a:pt x="27" y="46"/>
                      </a:cubicBezTo>
                      <a:cubicBezTo>
                        <a:pt x="18" y="40"/>
                        <a:pt x="12" y="32"/>
                        <a:pt x="3" y="26"/>
                      </a:cubicBezTo>
                      <a:cubicBezTo>
                        <a:pt x="0" y="17"/>
                        <a:pt x="1" y="15"/>
                        <a:pt x="9" y="10"/>
                      </a:cubicBezTo>
                      <a:cubicBezTo>
                        <a:pt x="39" y="14"/>
                        <a:pt x="36" y="14"/>
                        <a:pt x="77" y="12"/>
                      </a:cubicBezTo>
                      <a:cubicBezTo>
                        <a:pt x="87" y="10"/>
                        <a:pt x="97" y="0"/>
                        <a:pt x="107" y="0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70" name="Freeform 215"/>
                <p:cNvSpPr>
                  <a:spLocks/>
                </p:cNvSpPr>
                <p:nvPr/>
              </p:nvSpPr>
              <p:spPr bwMode="auto">
                <a:xfrm>
                  <a:off x="394509" y="1948217"/>
                  <a:ext cx="32385" cy="31750"/>
                </a:xfrm>
                <a:custGeom>
                  <a:avLst/>
                  <a:gdLst/>
                  <a:ahLst/>
                  <a:cxnLst>
                    <a:cxn ang="0">
                      <a:pos x="28" y="50"/>
                    </a:cxn>
                    <a:cxn ang="0">
                      <a:pos x="0" y="44"/>
                    </a:cxn>
                    <a:cxn ang="0">
                      <a:pos x="24" y="12"/>
                    </a:cxn>
                    <a:cxn ang="0">
                      <a:pos x="51" y="0"/>
                    </a:cxn>
                    <a:cxn ang="0">
                      <a:pos x="28" y="50"/>
                    </a:cxn>
                  </a:cxnLst>
                  <a:rect l="0" t="0" r="r" b="b"/>
                  <a:pathLst>
                    <a:path w="51" h="50">
                      <a:moveTo>
                        <a:pt x="28" y="50"/>
                      </a:moveTo>
                      <a:lnTo>
                        <a:pt x="0" y="44"/>
                      </a:lnTo>
                      <a:lnTo>
                        <a:pt x="24" y="12"/>
                      </a:lnTo>
                      <a:lnTo>
                        <a:pt x="51" y="0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71" name="Freeform 221"/>
                <p:cNvSpPr>
                  <a:spLocks/>
                </p:cNvSpPr>
                <p:nvPr/>
              </p:nvSpPr>
              <p:spPr bwMode="auto">
                <a:xfrm>
                  <a:off x="597074" y="1425708"/>
                  <a:ext cx="49530" cy="57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66" y="3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78" h="9">
                      <a:moveTo>
                        <a:pt x="0" y="3"/>
                      </a:moveTo>
                      <a:cubicBezTo>
                        <a:pt x="30" y="9"/>
                        <a:pt x="17" y="8"/>
                        <a:pt x="66" y="3"/>
                      </a:cubicBezTo>
                      <a:cubicBezTo>
                        <a:pt x="70" y="3"/>
                        <a:pt x="78" y="0"/>
                        <a:pt x="78" y="0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72" name="Freeform 224"/>
                <p:cNvSpPr>
                  <a:spLocks/>
                </p:cNvSpPr>
                <p:nvPr/>
              </p:nvSpPr>
              <p:spPr bwMode="auto">
                <a:xfrm>
                  <a:off x="510714" y="1584362"/>
                  <a:ext cx="29210" cy="93980"/>
                </a:xfrm>
                <a:custGeom>
                  <a:avLst/>
                  <a:gdLst>
                    <a:gd name="connsiteX0" fmla="*/ 47 w 47"/>
                    <a:gd name="connsiteY0" fmla="*/ 0 h 258"/>
                    <a:gd name="connsiteX1" fmla="*/ 6 w 47"/>
                    <a:gd name="connsiteY1" fmla="*/ 129 h 258"/>
                    <a:gd name="connsiteX2" fmla="*/ 11 w 47"/>
                    <a:gd name="connsiteY2" fmla="*/ 258 h 258"/>
                    <a:gd name="connsiteX0" fmla="*/ 47 w 52"/>
                    <a:gd name="connsiteY0" fmla="*/ 19 h 277"/>
                    <a:gd name="connsiteX1" fmla="*/ 45 w 52"/>
                    <a:gd name="connsiteY1" fmla="*/ 21 h 277"/>
                    <a:gd name="connsiteX2" fmla="*/ 6 w 52"/>
                    <a:gd name="connsiteY2" fmla="*/ 148 h 277"/>
                    <a:gd name="connsiteX3" fmla="*/ 11 w 52"/>
                    <a:gd name="connsiteY3" fmla="*/ 277 h 277"/>
                    <a:gd name="connsiteX0" fmla="*/ 44 w 49"/>
                    <a:gd name="connsiteY0" fmla="*/ 19 h 277"/>
                    <a:gd name="connsiteX1" fmla="*/ 42 w 49"/>
                    <a:gd name="connsiteY1" fmla="*/ 21 h 277"/>
                    <a:gd name="connsiteX2" fmla="*/ 26 w 49"/>
                    <a:gd name="connsiteY2" fmla="*/ 31 h 277"/>
                    <a:gd name="connsiteX3" fmla="*/ 3 w 49"/>
                    <a:gd name="connsiteY3" fmla="*/ 148 h 277"/>
                    <a:gd name="connsiteX4" fmla="*/ 8 w 49"/>
                    <a:gd name="connsiteY4" fmla="*/ 277 h 277"/>
                    <a:gd name="connsiteX0" fmla="*/ 41 w 46"/>
                    <a:gd name="connsiteY0" fmla="*/ 19 h 148"/>
                    <a:gd name="connsiteX1" fmla="*/ 39 w 46"/>
                    <a:gd name="connsiteY1" fmla="*/ 21 h 148"/>
                    <a:gd name="connsiteX2" fmla="*/ 23 w 46"/>
                    <a:gd name="connsiteY2" fmla="*/ 31 h 148"/>
                    <a:gd name="connsiteX3" fmla="*/ 0 w 46"/>
                    <a:gd name="connsiteY3" fmla="*/ 148 h 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" h="148">
                      <a:moveTo>
                        <a:pt x="41" y="19"/>
                      </a:moveTo>
                      <a:cubicBezTo>
                        <a:pt x="41" y="19"/>
                        <a:pt x="46" y="0"/>
                        <a:pt x="39" y="21"/>
                      </a:cubicBezTo>
                      <a:cubicBezTo>
                        <a:pt x="36" y="30"/>
                        <a:pt x="29" y="10"/>
                        <a:pt x="23" y="31"/>
                      </a:cubicBezTo>
                      <a:cubicBezTo>
                        <a:pt x="17" y="52"/>
                        <a:pt x="3" y="107"/>
                        <a:pt x="0" y="148"/>
                      </a:cubicBez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sz="1400"/>
                </a:p>
              </p:txBody>
            </p:sp>
            <p:sp>
              <p:nvSpPr>
                <p:cNvPr id="73" name="Freeform 72"/>
                <p:cNvSpPr/>
                <p:nvPr/>
              </p:nvSpPr>
              <p:spPr>
                <a:xfrm>
                  <a:off x="347957" y="1915333"/>
                  <a:ext cx="16193" cy="27622"/>
                </a:xfrm>
                <a:custGeom>
                  <a:avLst/>
                  <a:gdLst>
                    <a:gd name="connsiteX0" fmla="*/ 0 w 40482"/>
                    <a:gd name="connsiteY0" fmla="*/ 69056 h 69056"/>
                    <a:gd name="connsiteX1" fmla="*/ 2382 w 40482"/>
                    <a:gd name="connsiteY1" fmla="*/ 61913 h 69056"/>
                    <a:gd name="connsiteX2" fmla="*/ 4763 w 40482"/>
                    <a:gd name="connsiteY2" fmla="*/ 50006 h 69056"/>
                    <a:gd name="connsiteX3" fmla="*/ 14288 w 40482"/>
                    <a:gd name="connsiteY3" fmla="*/ 47625 h 69056"/>
                    <a:gd name="connsiteX4" fmla="*/ 21432 w 40482"/>
                    <a:gd name="connsiteY4" fmla="*/ 40481 h 69056"/>
                    <a:gd name="connsiteX5" fmla="*/ 35719 w 40482"/>
                    <a:gd name="connsiteY5" fmla="*/ 19050 h 69056"/>
                    <a:gd name="connsiteX6" fmla="*/ 40482 w 40482"/>
                    <a:gd name="connsiteY6" fmla="*/ 11906 h 69056"/>
                    <a:gd name="connsiteX7" fmla="*/ 40482 w 40482"/>
                    <a:gd name="connsiteY7" fmla="*/ 0 h 6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482" h="69056">
                      <a:moveTo>
                        <a:pt x="0" y="69056"/>
                      </a:moveTo>
                      <a:cubicBezTo>
                        <a:pt x="794" y="66675"/>
                        <a:pt x="1773" y="64348"/>
                        <a:pt x="2382" y="61913"/>
                      </a:cubicBezTo>
                      <a:cubicBezTo>
                        <a:pt x="3364" y="57986"/>
                        <a:pt x="2172" y="53116"/>
                        <a:pt x="4763" y="50006"/>
                      </a:cubicBezTo>
                      <a:cubicBezTo>
                        <a:pt x="6858" y="47492"/>
                        <a:pt x="11113" y="48419"/>
                        <a:pt x="14288" y="47625"/>
                      </a:cubicBezTo>
                      <a:cubicBezTo>
                        <a:pt x="16669" y="45244"/>
                        <a:pt x="19364" y="43139"/>
                        <a:pt x="21432" y="40481"/>
                      </a:cubicBezTo>
                      <a:cubicBezTo>
                        <a:pt x="21449" y="40459"/>
                        <a:pt x="33330" y="22633"/>
                        <a:pt x="35719" y="19050"/>
                      </a:cubicBezTo>
                      <a:cubicBezTo>
                        <a:pt x="37307" y="16669"/>
                        <a:pt x="40482" y="14768"/>
                        <a:pt x="40482" y="11906"/>
                      </a:cubicBezTo>
                      <a:lnTo>
                        <a:pt x="40482" y="0"/>
                      </a:lnTo>
                    </a:path>
                  </a:pathLst>
                </a:custGeom>
                <a:solidFill>
                  <a:schemeClr val="bg1"/>
                </a:solidFill>
                <a:ln w="1587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sp>
              <p:nvSpPr>
                <p:cNvPr id="74" name="Lightning Bolt 73"/>
                <p:cNvSpPr>
                  <a:spLocks noChangeAspect="1"/>
                </p:cNvSpPr>
                <p:nvPr/>
              </p:nvSpPr>
              <p:spPr>
                <a:xfrm rot="20379430" flipH="1">
                  <a:off x="547186" y="2313094"/>
                  <a:ext cx="343192" cy="99417"/>
                </a:xfrm>
                <a:prstGeom prst="lightningBolt">
                  <a:avLst/>
                </a:prstGeom>
                <a:solidFill>
                  <a:srgbClr val="FF0000">
                    <a:alpha val="40000"/>
                  </a:srgbClr>
                </a:solidFill>
                <a:ln w="12700">
                  <a:solidFill>
                    <a:srgbClr val="FF5B5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/>
                </a:p>
              </p:txBody>
            </p:sp>
            <p:sp>
              <p:nvSpPr>
                <p:cNvPr id="75" name="Freeform 74"/>
                <p:cNvSpPr/>
                <p:nvPr/>
              </p:nvSpPr>
              <p:spPr>
                <a:xfrm>
                  <a:off x="876612" y="1930810"/>
                  <a:ext cx="52252" cy="32899"/>
                </a:xfrm>
                <a:custGeom>
                  <a:avLst/>
                  <a:gdLst>
                    <a:gd name="connsiteX0" fmla="*/ 0 w 65315"/>
                    <a:gd name="connsiteY0" fmla="*/ 0 h 41124"/>
                    <a:gd name="connsiteX1" fmla="*/ 65315 w 65315"/>
                    <a:gd name="connsiteY1" fmla="*/ 29029 h 41124"/>
                    <a:gd name="connsiteX2" fmla="*/ 29029 w 65315"/>
                    <a:gd name="connsiteY2" fmla="*/ 41124 h 41124"/>
                    <a:gd name="connsiteX3" fmla="*/ 0 w 65315"/>
                    <a:gd name="connsiteY3" fmla="*/ 0 h 41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315" h="41124">
                      <a:moveTo>
                        <a:pt x="0" y="0"/>
                      </a:moveTo>
                      <a:lnTo>
                        <a:pt x="65315" y="29029"/>
                      </a:lnTo>
                      <a:lnTo>
                        <a:pt x="29029" y="411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/>
                </a:p>
              </p:txBody>
            </p:sp>
          </p:grpSp>
          <p:sp>
            <p:nvSpPr>
              <p:cNvPr id="18" name="Freeform 17"/>
              <p:cNvSpPr/>
              <p:nvPr/>
            </p:nvSpPr>
            <p:spPr>
              <a:xfrm>
                <a:off x="3600606" y="2904946"/>
                <a:ext cx="745958" cy="926431"/>
              </a:xfrm>
              <a:custGeom>
                <a:avLst/>
                <a:gdLst>
                  <a:gd name="connsiteX0" fmla="*/ 0 w 745958"/>
                  <a:gd name="connsiteY0" fmla="*/ 0 h 926431"/>
                  <a:gd name="connsiteX1" fmla="*/ 565484 w 745958"/>
                  <a:gd name="connsiteY1" fmla="*/ 312821 h 926431"/>
                  <a:gd name="connsiteX2" fmla="*/ 745958 w 745958"/>
                  <a:gd name="connsiteY2" fmla="*/ 926431 h 92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5958" h="926431">
                    <a:moveTo>
                      <a:pt x="0" y="0"/>
                    </a:moveTo>
                    <a:cubicBezTo>
                      <a:pt x="220579" y="79208"/>
                      <a:pt x="441158" y="158416"/>
                      <a:pt x="565484" y="312821"/>
                    </a:cubicBezTo>
                    <a:cubicBezTo>
                      <a:pt x="689810" y="467226"/>
                      <a:pt x="717884" y="696828"/>
                      <a:pt x="745958" y="926431"/>
                    </a:cubicBezTo>
                  </a:path>
                </a:pathLst>
              </a:custGeom>
              <a:noFill/>
              <a:ln w="28575">
                <a:solidFill>
                  <a:srgbClr val="00B05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3167470" y="2495873"/>
                <a:ext cx="782052" cy="782052"/>
              </a:xfrm>
              <a:prstGeom prst="rect">
                <a:avLst/>
              </a:prstGeom>
            </p:spPr>
          </p:pic>
        </p:grpSp>
        <p:grpSp>
          <p:nvGrpSpPr>
            <p:cNvPr id="76" name="Group 75"/>
            <p:cNvGrpSpPr/>
            <p:nvPr/>
          </p:nvGrpSpPr>
          <p:grpSpPr>
            <a:xfrm>
              <a:off x="1024208" y="2528888"/>
              <a:ext cx="2412199" cy="2822481"/>
              <a:chOff x="5605733" y="2640325"/>
              <a:chExt cx="2412199" cy="2822481"/>
            </a:xfrm>
          </p:grpSpPr>
          <p:sp>
            <p:nvSpPr>
              <p:cNvPr id="77" name="TextBox 76"/>
              <p:cNvSpPr txBox="1"/>
              <p:nvPr/>
            </p:nvSpPr>
            <p:spPr>
              <a:xfrm>
                <a:off x="5605733" y="2640325"/>
                <a:ext cx="241219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/>
                  <a:t>Gabapentin/</a:t>
                </a:r>
                <a:r>
                  <a:rPr lang="en-US" b="1" dirty="0" err="1"/>
                  <a:t>pregabalin</a:t>
                </a:r>
                <a:endParaRPr lang="en-US" b="1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5605733" y="3458041"/>
                <a:ext cx="17279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/>
                  <a:t>Antidepressants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5605733" y="4275757"/>
                <a:ext cx="91403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/>
                  <a:t>Opioids</a:t>
                </a: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5605733" y="5093474"/>
                <a:ext cx="18062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/>
                  <a:t>Local anesthetics</a:t>
                </a: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962650" y="3286125"/>
            <a:ext cx="2473104" cy="1477328"/>
            <a:chOff x="5800725" y="3286125"/>
            <a:chExt cx="2473104" cy="1477328"/>
          </a:xfrm>
        </p:grpSpPr>
        <p:sp>
          <p:nvSpPr>
            <p:cNvPr id="4" name="Right Arrow 3"/>
            <p:cNvSpPr/>
            <p:nvPr/>
          </p:nvSpPr>
          <p:spPr>
            <a:xfrm>
              <a:off x="5800725" y="3667125"/>
              <a:ext cx="495300" cy="676275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543675" y="3286125"/>
              <a:ext cx="1730154" cy="14773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</a:rPr>
                <a:t>High variability</a:t>
              </a:r>
            </a:p>
            <a:p>
              <a:r>
                <a:rPr lang="en-US" b="1" dirty="0">
                  <a:solidFill>
                    <a:srgbClr val="FF0000"/>
                  </a:solidFill>
                </a:rPr>
                <a:t> </a:t>
              </a:r>
            </a:p>
            <a:p>
              <a:r>
                <a:rPr lang="en-US" b="1" dirty="0">
                  <a:solidFill>
                    <a:srgbClr val="FF0000"/>
                  </a:solidFill>
                </a:rPr>
                <a:t>Side-effects</a:t>
              </a:r>
            </a:p>
            <a:p>
              <a:endParaRPr lang="en-US" b="1" dirty="0">
                <a:solidFill>
                  <a:srgbClr val="FF0000"/>
                </a:solidFill>
              </a:endParaRPr>
            </a:p>
            <a:p>
              <a:r>
                <a:rPr lang="en-US" b="1" dirty="0">
                  <a:solidFill>
                    <a:srgbClr val="FF0000"/>
                  </a:solidFill>
                </a:rPr>
                <a:t>Poor tolerability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535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Rectangle 245"/>
          <p:cNvSpPr/>
          <p:nvPr/>
        </p:nvSpPr>
        <p:spPr>
          <a:xfrm>
            <a:off x="2664459" y="733794"/>
            <a:ext cx="38150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rgbClr val="00B050"/>
                </a:solidFill>
              </a:rPr>
              <a:t>Precision Medicine</a:t>
            </a:r>
            <a:endParaRPr lang="en-US" sz="1100" dirty="0">
              <a:solidFill>
                <a:srgbClr val="00B050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773737" y="57150"/>
            <a:ext cx="15965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Precision Medicine</a:t>
            </a:r>
          </a:p>
        </p:txBody>
      </p:sp>
      <p:sp>
        <p:nvSpPr>
          <p:cNvPr id="2" name="Rectangle 1"/>
          <p:cNvSpPr/>
          <p:nvPr/>
        </p:nvSpPr>
        <p:spPr>
          <a:xfrm>
            <a:off x="1325417" y="2136919"/>
            <a:ext cx="667327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rgbClr val="333333"/>
                </a:solidFill>
              </a:rPr>
              <a:t> ”Patient-powered research (…) to accelerate biomedical discoveries and provide clinicians with new tools, knowledge, and therapies to select which treatments will work best for which patients.”</a:t>
            </a:r>
          </a:p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rgbClr val="333333"/>
                </a:solidFill>
              </a:rPr>
              <a:t>				</a:t>
            </a:r>
            <a:r>
              <a:rPr lang="en-US" sz="1600" dirty="0">
                <a:solidFill>
                  <a:srgbClr val="333333"/>
                </a:solidFill>
              </a:rPr>
              <a:t>The White House,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solidFill>
                  <a:srgbClr val="333333"/>
                </a:solidFill>
              </a:rPr>
              <a:t>				Office of the Press Secretary, 2015</a:t>
            </a:r>
            <a:endParaRPr lang="en-US" sz="1600" dirty="0"/>
          </a:p>
        </p:txBody>
      </p:sp>
      <p:sp>
        <p:nvSpPr>
          <p:cNvPr id="7" name="Rectangle 6"/>
          <p:cNvSpPr/>
          <p:nvPr/>
        </p:nvSpPr>
        <p:spPr>
          <a:xfrm>
            <a:off x="1326894" y="2137731"/>
            <a:ext cx="667327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rgbClr val="333333"/>
                </a:solidFill>
              </a:rPr>
              <a:t> ”Patient-powered research (…) to accelerate biomedical discoveries and provide clinicians with </a:t>
            </a:r>
            <a:r>
              <a:rPr lang="en-US" sz="2400" b="1" dirty="0">
                <a:solidFill>
                  <a:srgbClr val="00B050"/>
                </a:solidFill>
              </a:rPr>
              <a:t>new tools, knowledge, and therapies to select which treatments will work best for which patients</a:t>
            </a:r>
            <a:r>
              <a:rPr lang="en-US" sz="2400" b="1" dirty="0">
                <a:solidFill>
                  <a:srgbClr val="333333"/>
                </a:solidFill>
              </a:rPr>
              <a:t>.”</a:t>
            </a:r>
          </a:p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rgbClr val="333333"/>
                </a:solidFill>
              </a:rPr>
              <a:t>				</a:t>
            </a:r>
            <a:r>
              <a:rPr lang="en-US" sz="1600" dirty="0">
                <a:solidFill>
                  <a:srgbClr val="333333"/>
                </a:solidFill>
              </a:rPr>
              <a:t>The White House,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solidFill>
                  <a:srgbClr val="333333"/>
                </a:solidFill>
              </a:rPr>
              <a:t>				Office of the Press Secretary, 2015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4450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257"/>
          <p:cNvGrpSpPr/>
          <p:nvPr/>
        </p:nvGrpSpPr>
        <p:grpSpPr>
          <a:xfrm>
            <a:off x="19050" y="1818925"/>
            <a:ext cx="2665450" cy="3469594"/>
            <a:chOff x="19050" y="1691925"/>
            <a:chExt cx="2665450" cy="3469594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728394" y="2381605"/>
              <a:ext cx="1243190" cy="2779914"/>
              <a:chOff x="286832" y="1226222"/>
              <a:chExt cx="668382" cy="1494577"/>
            </a:xfrm>
          </p:grpSpPr>
          <p:sp>
            <p:nvSpPr>
              <p:cNvPr id="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9" name="Freeform 219"/>
              <p:cNvSpPr>
                <a:spLocks/>
              </p:cNvSpPr>
              <p:nvPr/>
            </p:nvSpPr>
            <p:spPr bwMode="auto">
              <a:xfrm>
                <a:off x="641139" y="2385326"/>
                <a:ext cx="13970" cy="7239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92"/>
                  </a:cxn>
                  <a:cxn ang="0">
                    <a:pos x="14" y="114"/>
                  </a:cxn>
                  <a:cxn ang="0">
                    <a:pos x="22" y="86"/>
                  </a:cxn>
                  <a:cxn ang="0">
                    <a:pos x="16" y="0"/>
                  </a:cxn>
                </a:cxnLst>
                <a:rect l="0" t="0" r="r" b="b"/>
                <a:pathLst>
                  <a:path w="22" h="114">
                    <a:moveTo>
                      <a:pt x="16" y="0"/>
                    </a:moveTo>
                    <a:lnTo>
                      <a:pt x="0" y="92"/>
                    </a:lnTo>
                    <a:lnTo>
                      <a:pt x="14" y="114"/>
                    </a:lnTo>
                    <a:lnTo>
                      <a:pt x="22" y="8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" name="Lightning Bolt 12"/>
              <p:cNvSpPr>
                <a:spLocks noChangeAspect="1"/>
              </p:cNvSpPr>
              <p:nvPr/>
            </p:nvSpPr>
            <p:spPr>
              <a:xfrm rot="20379430" flipH="1">
                <a:off x="542162" y="2343238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144" name="Rectangle 143"/>
            <p:cNvSpPr/>
            <p:nvPr/>
          </p:nvSpPr>
          <p:spPr>
            <a:xfrm>
              <a:off x="19050" y="1691925"/>
              <a:ext cx="266545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Patients suffering from </a:t>
              </a:r>
            </a:p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chronic pain</a:t>
              </a: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1470343" y="1847275"/>
            <a:ext cx="7030719" cy="4338755"/>
            <a:chOff x="1470343" y="1847275"/>
            <a:chExt cx="7030719" cy="4338755"/>
          </a:xfrm>
        </p:grpSpPr>
        <p:sp>
          <p:nvSpPr>
            <p:cNvPr id="15" name="Arc 14"/>
            <p:cNvSpPr/>
            <p:nvPr/>
          </p:nvSpPr>
          <p:spPr>
            <a:xfrm rot="21122647">
              <a:off x="1470343" y="2174792"/>
              <a:ext cx="3795424" cy="4011238"/>
            </a:xfrm>
            <a:prstGeom prst="arc">
              <a:avLst>
                <a:gd name="adj1" fmla="val 13454014"/>
                <a:gd name="adj2" fmla="val 16117342"/>
              </a:avLst>
            </a:prstGeom>
            <a:noFill/>
            <a:ln w="57150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219450" y="1847275"/>
              <a:ext cx="183332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/>
                <a:t>Diagnostic: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3350895" y="2632076"/>
              <a:ext cx="1639423" cy="14773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- Questionnaire</a:t>
              </a:r>
            </a:p>
            <a:p>
              <a:endParaRPr lang="en-US" dirty="0"/>
            </a:p>
            <a:p>
              <a:r>
                <a:rPr lang="en-US" dirty="0"/>
                <a:t>- QST</a:t>
              </a:r>
            </a:p>
            <a:p>
              <a:endParaRPr lang="en-US" dirty="0"/>
            </a:p>
            <a:p>
              <a:r>
                <a:rPr lang="en-US" dirty="0"/>
                <a:t>- biomarkers</a:t>
              </a: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5605462" y="1927224"/>
              <a:ext cx="2895600" cy="3574198"/>
              <a:chOff x="5605462" y="1800224"/>
              <a:chExt cx="2895600" cy="3574198"/>
            </a:xfrm>
          </p:grpSpPr>
          <p:sp>
            <p:nvSpPr>
              <p:cNvPr id="157" name="Rounded Rectangle 156"/>
              <p:cNvSpPr/>
              <p:nvPr/>
            </p:nvSpPr>
            <p:spPr>
              <a:xfrm>
                <a:off x="5605462" y="1800224"/>
                <a:ext cx="2895600" cy="3448051"/>
              </a:xfrm>
              <a:prstGeom prst="roundRect">
                <a:avLst>
                  <a:gd name="adj" fmla="val 8096"/>
                </a:avLst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5676900" y="1809185"/>
                <a:ext cx="2794291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b="1" dirty="0"/>
                  <a:t>Activation of BH4 pathway: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b="1" dirty="0"/>
                  <a:t>- Injured sensory neurons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b="1" dirty="0"/>
                  <a:t>- Activated macrophages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b="1" dirty="0"/>
                  <a:t>- T-cells</a:t>
                </a: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629275" y="3838575"/>
                <a:ext cx="2831737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Peripheral neuropathic pain</a:t>
                </a:r>
              </a:p>
              <a:p>
                <a:r>
                  <a:rPr lang="en-US" dirty="0"/>
                  <a:t>Inflammatory bowel disease</a:t>
                </a:r>
              </a:p>
              <a:p>
                <a:r>
                  <a:rPr lang="en-US" dirty="0"/>
                  <a:t>“Cancer pain”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7800975" y="4543425"/>
                <a:ext cx="668773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800" b="1" dirty="0">
                    <a:solidFill>
                      <a:srgbClr val="00B050"/>
                    </a:solidFill>
                    <a:sym typeface="Wingdings" panose="05000000000000000000" pitchFamily="2" charset="2"/>
                  </a:rPr>
                  <a:t></a:t>
                </a:r>
                <a:endParaRPr lang="en-US" sz="4800" b="1" dirty="0">
                  <a:solidFill>
                    <a:srgbClr val="00B050"/>
                  </a:solidFill>
                </a:endParaRPr>
              </a:p>
            </p:txBody>
          </p:sp>
        </p:grpSp>
      </p:grpSp>
      <p:sp>
        <p:nvSpPr>
          <p:cNvPr id="160" name="TextBox 159"/>
          <p:cNvSpPr txBox="1"/>
          <p:nvPr/>
        </p:nvSpPr>
        <p:spPr>
          <a:xfrm>
            <a:off x="2602102" y="5770880"/>
            <a:ext cx="39397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/>
              <a:t>Diseases likely to involve BH4</a:t>
            </a:r>
          </a:p>
        </p:txBody>
      </p:sp>
      <p:sp>
        <p:nvSpPr>
          <p:cNvPr id="162" name="TextBox 161"/>
          <p:cNvSpPr txBox="1"/>
          <p:nvPr/>
        </p:nvSpPr>
        <p:spPr>
          <a:xfrm>
            <a:off x="3105509" y="57150"/>
            <a:ext cx="29329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Precision Medicine – how to use BH4</a:t>
            </a:r>
          </a:p>
        </p:txBody>
      </p:sp>
    </p:spTree>
    <p:extLst>
      <p:ext uri="{BB962C8B-B14F-4D97-AF65-F5344CB8AC3E}">
        <p14:creationId xmlns:p14="http://schemas.microsoft.com/office/powerpoint/2010/main" val="3513318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257"/>
          <p:cNvGrpSpPr/>
          <p:nvPr/>
        </p:nvGrpSpPr>
        <p:grpSpPr>
          <a:xfrm>
            <a:off x="19050" y="1818925"/>
            <a:ext cx="2665450" cy="3469594"/>
            <a:chOff x="19050" y="1691925"/>
            <a:chExt cx="2665450" cy="3469594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728394" y="2381605"/>
              <a:ext cx="1243190" cy="2779914"/>
              <a:chOff x="286832" y="1226222"/>
              <a:chExt cx="668382" cy="1494577"/>
            </a:xfrm>
          </p:grpSpPr>
          <p:sp>
            <p:nvSpPr>
              <p:cNvPr id="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9" name="Freeform 219"/>
              <p:cNvSpPr>
                <a:spLocks/>
              </p:cNvSpPr>
              <p:nvPr/>
            </p:nvSpPr>
            <p:spPr bwMode="auto">
              <a:xfrm>
                <a:off x="641139" y="2385326"/>
                <a:ext cx="13970" cy="7239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92"/>
                  </a:cxn>
                  <a:cxn ang="0">
                    <a:pos x="14" y="114"/>
                  </a:cxn>
                  <a:cxn ang="0">
                    <a:pos x="22" y="86"/>
                  </a:cxn>
                  <a:cxn ang="0">
                    <a:pos x="16" y="0"/>
                  </a:cxn>
                </a:cxnLst>
                <a:rect l="0" t="0" r="r" b="b"/>
                <a:pathLst>
                  <a:path w="22" h="114">
                    <a:moveTo>
                      <a:pt x="16" y="0"/>
                    </a:moveTo>
                    <a:lnTo>
                      <a:pt x="0" y="92"/>
                    </a:lnTo>
                    <a:lnTo>
                      <a:pt x="14" y="114"/>
                    </a:lnTo>
                    <a:lnTo>
                      <a:pt x="22" y="8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" name="Lightning Bolt 12"/>
              <p:cNvSpPr>
                <a:spLocks noChangeAspect="1"/>
              </p:cNvSpPr>
              <p:nvPr/>
            </p:nvSpPr>
            <p:spPr>
              <a:xfrm rot="20379430" flipH="1">
                <a:off x="542162" y="2343238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144" name="Rectangle 143"/>
            <p:cNvSpPr/>
            <p:nvPr/>
          </p:nvSpPr>
          <p:spPr>
            <a:xfrm>
              <a:off x="19050" y="1691925"/>
              <a:ext cx="266545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Patients suffering from </a:t>
              </a:r>
            </a:p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chronic pain</a:t>
              </a: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5" name="Group 72"/>
          <p:cNvGrpSpPr/>
          <p:nvPr/>
        </p:nvGrpSpPr>
        <p:grpSpPr>
          <a:xfrm>
            <a:off x="3556326" y="4837691"/>
            <a:ext cx="720236" cy="772517"/>
            <a:chOff x="3301117" y="2951163"/>
            <a:chExt cx="924226" cy="929144"/>
          </a:xfrm>
        </p:grpSpPr>
        <p:grpSp>
          <p:nvGrpSpPr>
            <p:cNvPr id="166" name="Group 287"/>
            <p:cNvGrpSpPr/>
            <p:nvPr/>
          </p:nvGrpSpPr>
          <p:grpSpPr>
            <a:xfrm>
              <a:off x="3744335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84" name="Rounded Rectangle 183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85" name="Rounded Rectangle 184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86" name="Oval 185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87" name="Straight Connector 186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Oval 192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94" name="Rounded Rectangle 193"/>
              <p:cNvSpPr/>
              <p:nvPr/>
            </p:nvSpPr>
            <p:spPr>
              <a:xfrm>
                <a:off x="2983165" y="3070129"/>
                <a:ext cx="135732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95" name="Straight Connector 194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" name="Group 303"/>
            <p:cNvGrpSpPr/>
            <p:nvPr/>
          </p:nvGrpSpPr>
          <p:grpSpPr>
            <a:xfrm>
              <a:off x="3301117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68" name="Rounded Rectangle 167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9" name="Rounded Rectangle 168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70" name="Oval 169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72" name="Straight Connector 171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80" name="Straight Connector 179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33" name="Rectangle 232"/>
          <p:cNvSpPr/>
          <p:nvPr/>
        </p:nvSpPr>
        <p:spPr>
          <a:xfrm>
            <a:off x="4246244" y="2704248"/>
            <a:ext cx="1905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srgbClr val="33BFF2"/>
                </a:solidFill>
              </a:rPr>
              <a:t>GCH1 protective haplotype (2%)</a:t>
            </a:r>
          </a:p>
        </p:txBody>
      </p:sp>
      <p:cxnSp>
        <p:nvCxnSpPr>
          <p:cNvPr id="235" name="Straight Arrow Connector 234"/>
          <p:cNvCxnSpPr/>
          <p:nvPr/>
        </p:nvCxnSpPr>
        <p:spPr>
          <a:xfrm>
            <a:off x="6084570" y="2984316"/>
            <a:ext cx="923925" cy="0"/>
          </a:xfrm>
          <a:prstGeom prst="straightConnector1">
            <a:avLst/>
          </a:prstGeom>
          <a:ln w="57150">
            <a:solidFill>
              <a:srgbClr val="A6A6A6"/>
            </a:solidFill>
            <a:prstDash val="sysDot"/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TextBox 235"/>
          <p:cNvSpPr txBox="1"/>
          <p:nvPr/>
        </p:nvSpPr>
        <p:spPr>
          <a:xfrm>
            <a:off x="7037070" y="2665863"/>
            <a:ext cx="21232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Other haplotype?</a:t>
            </a:r>
          </a:p>
          <a:p>
            <a:r>
              <a:rPr lang="en-US" dirty="0"/>
              <a:t>COMT? MOR? SERT?</a:t>
            </a:r>
          </a:p>
        </p:txBody>
      </p:sp>
      <p:sp>
        <p:nvSpPr>
          <p:cNvPr id="238" name="Rectangle 237"/>
          <p:cNvSpPr/>
          <p:nvPr/>
        </p:nvSpPr>
        <p:spPr>
          <a:xfrm>
            <a:off x="4246244" y="4908245"/>
            <a:ext cx="1905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srgbClr val="00B050"/>
                </a:solidFill>
              </a:rPr>
              <a:t>‘standard’ GCH1</a:t>
            </a:r>
          </a:p>
          <a:p>
            <a:pPr algn="ctr"/>
            <a:r>
              <a:rPr lang="en-US" sz="1600" b="1" dirty="0">
                <a:solidFill>
                  <a:srgbClr val="00B050"/>
                </a:solidFill>
              </a:rPr>
              <a:t>(80%)</a:t>
            </a:r>
          </a:p>
        </p:txBody>
      </p:sp>
      <p:cxnSp>
        <p:nvCxnSpPr>
          <p:cNvPr id="239" name="Straight Arrow Connector 238"/>
          <p:cNvCxnSpPr/>
          <p:nvPr/>
        </p:nvCxnSpPr>
        <p:spPr>
          <a:xfrm>
            <a:off x="6084570" y="5208653"/>
            <a:ext cx="923925" cy="0"/>
          </a:xfrm>
          <a:prstGeom prst="straightConnector1">
            <a:avLst/>
          </a:prstGeom>
          <a:ln w="57150">
            <a:solidFill>
              <a:srgbClr val="A6A6A6"/>
            </a:solidFill>
            <a:prstDash val="sysDot"/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/>
          <p:cNvSpPr txBox="1"/>
          <p:nvPr/>
        </p:nvSpPr>
        <p:spPr>
          <a:xfrm>
            <a:off x="7037070" y="4767747"/>
            <a:ext cx="17204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Too much BH4;</a:t>
            </a:r>
          </a:p>
          <a:p>
            <a:r>
              <a:rPr lang="en-US" dirty="0">
                <a:solidFill>
                  <a:srgbClr val="00B050"/>
                </a:solidFill>
              </a:rPr>
              <a:t>likely responsive</a:t>
            </a:r>
          </a:p>
          <a:p>
            <a:r>
              <a:rPr lang="en-US" dirty="0">
                <a:solidFill>
                  <a:srgbClr val="00B050"/>
                </a:solidFill>
              </a:rPr>
              <a:t>To treatment</a:t>
            </a:r>
          </a:p>
        </p:txBody>
      </p:sp>
      <p:grpSp>
        <p:nvGrpSpPr>
          <p:cNvPr id="112" name="Group 38"/>
          <p:cNvGrpSpPr/>
          <p:nvPr/>
        </p:nvGrpSpPr>
        <p:grpSpPr>
          <a:xfrm>
            <a:off x="3556326" y="3729784"/>
            <a:ext cx="720236" cy="772517"/>
            <a:chOff x="1903926" y="2951163"/>
            <a:chExt cx="924226" cy="929144"/>
          </a:xfrm>
        </p:grpSpPr>
        <p:grpSp>
          <p:nvGrpSpPr>
            <p:cNvPr id="113" name="Group 254"/>
            <p:cNvGrpSpPr/>
            <p:nvPr/>
          </p:nvGrpSpPr>
          <p:grpSpPr>
            <a:xfrm>
              <a:off x="2347144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31" name="Rounded Rectangle 130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32" name="Rounded Rectangle 131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33" name="Oval 132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34" name="Straight Connector 133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" name="Oval 140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2" name="Rounded Rectangle 67"/>
              <p:cNvSpPr/>
              <p:nvPr/>
            </p:nvSpPr>
            <p:spPr>
              <a:xfrm>
                <a:off x="2980262" y="3070129"/>
                <a:ext cx="135732" cy="68359"/>
              </a:xfrm>
              <a:prstGeom prst="roundRect">
                <a:avLst/>
              </a:prstGeom>
              <a:solidFill>
                <a:srgbClr val="33BFF2"/>
              </a:solidFill>
              <a:ln w="9525">
                <a:solidFill>
                  <a:srgbClr val="33BFF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45" name="Straight Connector 144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69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Group 270"/>
            <p:cNvGrpSpPr/>
            <p:nvPr/>
          </p:nvGrpSpPr>
          <p:grpSpPr>
            <a:xfrm>
              <a:off x="1903926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15" name="Rounded Rectangle 114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16" name="Rounded Rectangle 115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17" name="Oval 116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19" name="Straight Connector 118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Straight Connector 120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123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" name="Oval 125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27" name="Straight Connector 126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1" name="Rectangle 150"/>
          <p:cNvSpPr/>
          <p:nvPr/>
        </p:nvSpPr>
        <p:spPr>
          <a:xfrm>
            <a:off x="4246244" y="3747486"/>
            <a:ext cx="1905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srgbClr val="33BFF2"/>
                </a:solidFill>
              </a:rPr>
              <a:t>GCH1 protective haplotype</a:t>
            </a:r>
            <a:r>
              <a:rPr lang="en-US" sz="1600" b="1" dirty="0">
                <a:solidFill>
                  <a:srgbClr val="00B050"/>
                </a:solidFill>
              </a:rPr>
              <a:t> het</a:t>
            </a:r>
          </a:p>
          <a:p>
            <a:pPr algn="ctr"/>
            <a:r>
              <a:rPr lang="en-US" sz="1600" b="1" dirty="0">
                <a:solidFill>
                  <a:srgbClr val="33BFF2"/>
                </a:solidFill>
              </a:rPr>
              <a:t>(18%)</a:t>
            </a:r>
          </a:p>
        </p:txBody>
      </p:sp>
      <p:cxnSp>
        <p:nvCxnSpPr>
          <p:cNvPr id="153" name="Straight Arrow Connector 152"/>
          <p:cNvCxnSpPr/>
          <p:nvPr/>
        </p:nvCxnSpPr>
        <p:spPr>
          <a:xfrm>
            <a:off x="6084570" y="4091655"/>
            <a:ext cx="923925" cy="0"/>
          </a:xfrm>
          <a:prstGeom prst="straightConnector1">
            <a:avLst/>
          </a:prstGeom>
          <a:ln w="57150">
            <a:solidFill>
              <a:srgbClr val="A6A6A6"/>
            </a:solidFill>
            <a:prstDash val="sysDot"/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7037070" y="3782092"/>
            <a:ext cx="172688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Poor responder;</a:t>
            </a:r>
          </a:p>
          <a:p>
            <a:r>
              <a:rPr lang="en-US" dirty="0"/>
              <a:t>Higher doses?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3219450" y="1847275"/>
            <a:ext cx="15720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Genetics: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1079633" y="6173653"/>
            <a:ext cx="69847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/>
              <a:t>GCH1 haplotype can define which patients are BH4++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3244850" y="1402775"/>
            <a:ext cx="5350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Diagnostic: nerve injury/macrophages activation</a:t>
            </a:r>
          </a:p>
        </p:txBody>
      </p:sp>
      <p:sp>
        <p:nvSpPr>
          <p:cNvPr id="155" name="Arc 154"/>
          <p:cNvSpPr/>
          <p:nvPr/>
        </p:nvSpPr>
        <p:spPr>
          <a:xfrm rot="21122647">
            <a:off x="1470343" y="2174792"/>
            <a:ext cx="3795424" cy="4011238"/>
          </a:xfrm>
          <a:prstGeom prst="arc">
            <a:avLst>
              <a:gd name="adj1" fmla="val 13454014"/>
              <a:gd name="adj2" fmla="val 16117342"/>
            </a:avLst>
          </a:prstGeom>
          <a:noFill/>
          <a:ln w="57150" cap="flat" cmpd="sng" algn="ctr">
            <a:solidFill>
              <a:sysClr val="window" lastClr="FFFFFF">
                <a:lumMod val="65000"/>
              </a:sysClr>
            </a:solidFill>
            <a:prstDash val="sysDot"/>
            <a:headEnd type="none" w="med" len="med"/>
            <a:tailEnd type="triangle" w="sm" len="sm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grpSp>
        <p:nvGrpSpPr>
          <p:cNvPr id="199" name="Group 4"/>
          <p:cNvGrpSpPr/>
          <p:nvPr/>
        </p:nvGrpSpPr>
        <p:grpSpPr>
          <a:xfrm>
            <a:off x="3556326" y="2621876"/>
            <a:ext cx="720236" cy="772517"/>
            <a:chOff x="573783" y="2951163"/>
            <a:chExt cx="924226" cy="929144"/>
          </a:xfrm>
        </p:grpSpPr>
        <p:grpSp>
          <p:nvGrpSpPr>
            <p:cNvPr id="200" name="Group 188"/>
            <p:cNvGrpSpPr/>
            <p:nvPr/>
          </p:nvGrpSpPr>
          <p:grpSpPr>
            <a:xfrm>
              <a:off x="1017001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218" name="Rounded Rectangle 217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19" name="Rounded Rectangle 218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20" name="Oval 219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7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9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Oval 226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28" name="Rounded Rectangle 33"/>
              <p:cNvSpPr/>
              <p:nvPr/>
            </p:nvSpPr>
            <p:spPr>
              <a:xfrm>
                <a:off x="2983165" y="3070129"/>
                <a:ext cx="135732" cy="68359"/>
              </a:xfrm>
              <a:prstGeom prst="roundRect">
                <a:avLst/>
              </a:prstGeom>
              <a:solidFill>
                <a:srgbClr val="33BFF2"/>
              </a:solidFill>
              <a:ln w="9525">
                <a:solidFill>
                  <a:srgbClr val="33BFF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29" name="Straight Connector 34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35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36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37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1" name="Group 204"/>
            <p:cNvGrpSpPr/>
            <p:nvPr/>
          </p:nvGrpSpPr>
          <p:grpSpPr>
            <a:xfrm>
              <a:off x="573783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202" name="Rounded Rectangle 201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06" name="Straight Connector 205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ounded Rectangle 202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04" name="Oval 203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05" name="Rounded Rectangle 204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33BFF2"/>
              </a:solidFill>
              <a:ln w="9525">
                <a:solidFill>
                  <a:srgbClr val="33BFF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07" name="Straight Connector 206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Oval 212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214" name="Straight Connector 213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" name="Straight Connector 215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" name="Group 18"/>
          <p:cNvGrpSpPr/>
          <p:nvPr/>
        </p:nvGrpSpPr>
        <p:grpSpPr>
          <a:xfrm>
            <a:off x="2514888" y="2520526"/>
            <a:ext cx="6629112" cy="970819"/>
            <a:chOff x="2514888" y="2520526"/>
            <a:chExt cx="6629112" cy="970819"/>
          </a:xfrm>
        </p:grpSpPr>
        <p:sp>
          <p:nvSpPr>
            <p:cNvPr id="16" name="Rectangle 15"/>
            <p:cNvSpPr/>
            <p:nvPr/>
          </p:nvSpPr>
          <p:spPr>
            <a:xfrm>
              <a:off x="3231573" y="2545773"/>
              <a:ext cx="5912427" cy="9455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2514888" y="2520526"/>
              <a:ext cx="6577157" cy="923330"/>
              <a:chOff x="2514888" y="2520526"/>
              <a:chExt cx="6577157" cy="923330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514888" y="2668011"/>
                <a:ext cx="596446" cy="707886"/>
                <a:chOff x="2016125" y="5551573"/>
                <a:chExt cx="596446" cy="707886"/>
              </a:xfrm>
            </p:grpSpPr>
            <p:pic>
              <p:nvPicPr>
                <p:cNvPr id="157" name="Picture 156"/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16125" y="5582476"/>
                  <a:ext cx="596446" cy="546143"/>
                </a:xfrm>
                <a:prstGeom prst="rect">
                  <a:avLst/>
                </a:prstGeom>
              </p:spPr>
            </p:pic>
            <p:sp>
              <p:nvSpPr>
                <p:cNvPr id="158" name="TextBox 157"/>
                <p:cNvSpPr txBox="1"/>
                <p:nvPr/>
              </p:nvSpPr>
              <p:spPr>
                <a:xfrm>
                  <a:off x="2146284" y="5551573"/>
                  <a:ext cx="305265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4000" b="1" dirty="0"/>
                    <a:t>!</a:t>
                  </a:r>
                </a:p>
              </p:txBody>
            </p:sp>
          </p:grpSp>
          <p:sp>
            <p:nvSpPr>
              <p:cNvPr id="268" name="Rectangle 267"/>
              <p:cNvSpPr/>
              <p:nvPr/>
            </p:nvSpPr>
            <p:spPr>
              <a:xfrm>
                <a:off x="4253172" y="2565701"/>
                <a:ext cx="1905000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rgbClr val="FF0000"/>
                    </a:solidFill>
                  </a:rPr>
                  <a:t>African-American:</a:t>
                </a:r>
              </a:p>
              <a:p>
                <a:pPr algn="ctr"/>
                <a:r>
                  <a:rPr lang="en-US" sz="1600" b="1" dirty="0">
                    <a:solidFill>
                      <a:srgbClr val="FF0000"/>
                    </a:solidFill>
                  </a:rPr>
                  <a:t>GCH1 aggravating haplotype (2%)</a:t>
                </a:r>
              </a:p>
            </p:txBody>
          </p:sp>
          <p:cxnSp>
            <p:nvCxnSpPr>
              <p:cNvPr id="269" name="Straight Arrow Connector 268"/>
              <p:cNvCxnSpPr/>
              <p:nvPr/>
            </p:nvCxnSpPr>
            <p:spPr>
              <a:xfrm>
                <a:off x="6101888" y="2980853"/>
                <a:ext cx="923925" cy="0"/>
              </a:xfrm>
              <a:prstGeom prst="straightConnector1">
                <a:avLst/>
              </a:prstGeom>
              <a:ln w="57150">
                <a:solidFill>
                  <a:srgbClr val="A6A6A6"/>
                </a:solidFill>
                <a:prstDash val="sysDot"/>
                <a:tailEnd type="triangle"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Rectangle 16"/>
              <p:cNvSpPr/>
              <p:nvPr/>
            </p:nvSpPr>
            <p:spPr>
              <a:xfrm>
                <a:off x="7045036" y="2520526"/>
                <a:ext cx="2047009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solidFill>
                      <a:srgbClr val="00B050"/>
                    </a:solidFill>
                  </a:rPr>
                  <a:t>Too much BH4;</a:t>
                </a:r>
              </a:p>
              <a:p>
                <a:r>
                  <a:rPr lang="en-US" dirty="0">
                    <a:solidFill>
                      <a:srgbClr val="00B050"/>
                    </a:solidFill>
                  </a:rPr>
                  <a:t>likely responsive</a:t>
                </a:r>
              </a:p>
              <a:p>
                <a:r>
                  <a:rPr lang="en-US" dirty="0">
                    <a:solidFill>
                      <a:srgbClr val="00B050"/>
                    </a:solidFill>
                  </a:rPr>
                  <a:t>To treatment</a:t>
                </a:r>
              </a:p>
            </p:txBody>
          </p:sp>
          <p:grpSp>
            <p:nvGrpSpPr>
              <p:cNvPr id="159" name="Group 4"/>
              <p:cNvGrpSpPr/>
              <p:nvPr/>
            </p:nvGrpSpPr>
            <p:grpSpPr>
              <a:xfrm>
                <a:off x="3550389" y="2626447"/>
                <a:ext cx="720236" cy="772517"/>
                <a:chOff x="573783" y="2951163"/>
                <a:chExt cx="924226" cy="929144"/>
              </a:xfrm>
            </p:grpSpPr>
            <p:grpSp>
              <p:nvGrpSpPr>
                <p:cNvPr id="160" name="Group 188"/>
                <p:cNvGrpSpPr/>
                <p:nvPr/>
              </p:nvGrpSpPr>
              <p:grpSpPr>
                <a:xfrm>
                  <a:off x="1017001" y="2953736"/>
                  <a:ext cx="481008" cy="772902"/>
                  <a:chOff x="2979249" y="2951377"/>
                  <a:chExt cx="481008" cy="772902"/>
                </a:xfrm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52" name="Rounded Rectangle 251"/>
                  <p:cNvSpPr>
                    <a:spLocks noChangeAspect="1"/>
                  </p:cNvSpPr>
                  <p:nvPr/>
                </p:nvSpPr>
                <p:spPr>
                  <a:xfrm>
                    <a:off x="2979249" y="2951377"/>
                    <a:ext cx="144015" cy="460174"/>
                  </a:xfrm>
                  <a:prstGeom prst="roundRect">
                    <a:avLst>
                      <a:gd name="adj" fmla="val 32292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53" name="Rounded Rectangle 252"/>
                  <p:cNvSpPr>
                    <a:spLocks noChangeAspect="1"/>
                  </p:cNvSpPr>
                  <p:nvPr/>
                </p:nvSpPr>
                <p:spPr>
                  <a:xfrm rot="18653329">
                    <a:off x="3158162" y="3374644"/>
                    <a:ext cx="144015" cy="460174"/>
                  </a:xfrm>
                  <a:prstGeom prst="roundRect">
                    <a:avLst>
                      <a:gd name="adj" fmla="val 36258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54" name="Oval 253"/>
                  <p:cNvSpPr>
                    <a:spLocks noChangeAspect="1"/>
                  </p:cNvSpPr>
                  <p:nvPr/>
                </p:nvSpPr>
                <p:spPr>
                  <a:xfrm>
                    <a:off x="2996092" y="3367814"/>
                    <a:ext cx="111532" cy="12137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bg1">
                          <a:lumMod val="8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8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85000"/>
                          <a:shade val="100000"/>
                          <a:satMod val="11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2986962" y="3269458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7"/>
                  <p:cNvCxnSpPr/>
                  <p:nvPr/>
                </p:nvCxnSpPr>
                <p:spPr>
                  <a:xfrm>
                    <a:off x="2986962" y="3209927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>
                    <a:off x="2986962" y="3021802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9"/>
                  <p:cNvCxnSpPr/>
                  <p:nvPr/>
                </p:nvCxnSpPr>
                <p:spPr>
                  <a:xfrm rot="5400000" flipH="1" flipV="1">
                    <a:off x="3242047" y="3614740"/>
                    <a:ext cx="95250" cy="857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5400000" flipH="1" flipV="1">
                    <a:off x="3194423" y="3571877"/>
                    <a:ext cx="95250" cy="857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5400000" flipH="1" flipV="1">
                    <a:off x="3075361" y="3471864"/>
                    <a:ext cx="95250" cy="857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2" name="Oval 261"/>
                  <p:cNvSpPr>
                    <a:spLocks noChangeAspect="1"/>
                  </p:cNvSpPr>
                  <p:nvPr/>
                </p:nvSpPr>
                <p:spPr>
                  <a:xfrm>
                    <a:off x="3029759" y="3402062"/>
                    <a:ext cx="41825" cy="455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bg1">
                          <a:lumMod val="6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6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65000"/>
                          <a:shade val="100000"/>
                          <a:satMod val="11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63" name="Rounded Rectangle 33"/>
                  <p:cNvSpPr/>
                  <p:nvPr/>
                </p:nvSpPr>
                <p:spPr>
                  <a:xfrm>
                    <a:off x="2983165" y="3070129"/>
                    <a:ext cx="135732" cy="68359"/>
                  </a:xfrm>
                  <a:prstGeom prst="roundRect">
                    <a:avLst/>
                  </a:prstGeom>
                  <a:solidFill>
                    <a:srgbClr val="33BFF2"/>
                  </a:solidFill>
                  <a:ln w="9525">
                    <a:solidFill>
                      <a:srgbClr val="33BFF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cxnSp>
                <p:nvCxnSpPr>
                  <p:cNvPr id="264" name="Straight Connector 34"/>
                  <p:cNvCxnSpPr/>
                  <p:nvPr/>
                </p:nvCxnSpPr>
                <p:spPr>
                  <a:xfrm>
                    <a:off x="2996392" y="3328988"/>
                    <a:ext cx="109728" cy="0"/>
                  </a:xfrm>
                  <a:prstGeom prst="line">
                    <a:avLst/>
                  </a:prstGeom>
                  <a:ln w="28575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Straight Connector 35"/>
                  <p:cNvCxnSpPr/>
                  <p:nvPr/>
                </p:nvCxnSpPr>
                <p:spPr>
                  <a:xfrm>
                    <a:off x="2996392" y="2995613"/>
                    <a:ext cx="109728" cy="0"/>
                  </a:xfrm>
                  <a:prstGeom prst="line">
                    <a:avLst/>
                  </a:prstGeom>
                  <a:ln w="28575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Straight Connector 36"/>
                  <p:cNvCxnSpPr/>
                  <p:nvPr/>
                </p:nvCxnSpPr>
                <p:spPr>
                  <a:xfrm>
                    <a:off x="2986962" y="3307558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37"/>
                  <p:cNvCxnSpPr/>
                  <p:nvPr/>
                </p:nvCxnSpPr>
                <p:spPr>
                  <a:xfrm rot="5400000" flipH="1" flipV="1">
                    <a:off x="3293270" y="3659983"/>
                    <a:ext cx="69058" cy="59534"/>
                  </a:xfrm>
                  <a:prstGeom prst="line">
                    <a:avLst/>
                  </a:prstGeom>
                  <a:ln w="57150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1" name="Group 204"/>
                <p:cNvGrpSpPr/>
                <p:nvPr/>
              </p:nvGrpSpPr>
              <p:grpSpPr>
                <a:xfrm>
                  <a:off x="573783" y="2951163"/>
                  <a:ext cx="268754" cy="929144"/>
                  <a:chOff x="2536031" y="2948804"/>
                  <a:chExt cx="268754" cy="929144"/>
                </a:xfrm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62" name="Rounded Rectangle 161"/>
                  <p:cNvSpPr>
                    <a:spLocks noChangeAspect="1"/>
                  </p:cNvSpPr>
                  <p:nvPr/>
                </p:nvSpPr>
                <p:spPr>
                  <a:xfrm>
                    <a:off x="2660770" y="2948804"/>
                    <a:ext cx="144015" cy="460174"/>
                  </a:xfrm>
                  <a:prstGeom prst="roundRect">
                    <a:avLst>
                      <a:gd name="adj" fmla="val 37501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cxnSp>
                <p:nvCxnSpPr>
                  <p:cNvPr id="163" name="Straight Connector 162"/>
                  <p:cNvCxnSpPr/>
                  <p:nvPr/>
                </p:nvCxnSpPr>
                <p:spPr>
                  <a:xfrm>
                    <a:off x="2668483" y="3162300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4" name="Rounded Rectangle 163"/>
                  <p:cNvSpPr>
                    <a:spLocks noChangeAspect="1"/>
                  </p:cNvSpPr>
                  <p:nvPr/>
                </p:nvSpPr>
                <p:spPr>
                  <a:xfrm rot="1278369">
                    <a:off x="2574022" y="3417774"/>
                    <a:ext cx="144015" cy="460174"/>
                  </a:xfrm>
                  <a:prstGeom prst="roundRect">
                    <a:avLst>
                      <a:gd name="adj" fmla="val 34379"/>
                    </a:avLst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34" name="Oval 233"/>
                  <p:cNvSpPr>
                    <a:spLocks noChangeAspect="1"/>
                  </p:cNvSpPr>
                  <p:nvPr/>
                </p:nvSpPr>
                <p:spPr>
                  <a:xfrm>
                    <a:off x="2677197" y="3352052"/>
                    <a:ext cx="111532" cy="12137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bg1">
                          <a:lumMod val="8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8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85000"/>
                          <a:shade val="100000"/>
                          <a:satMod val="11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sp>
                <p:nvSpPr>
                  <p:cNvPr id="237" name="Rounded Rectangle 236"/>
                  <p:cNvSpPr/>
                  <p:nvPr/>
                </p:nvSpPr>
                <p:spPr>
                  <a:xfrm>
                    <a:off x="2664619" y="3070129"/>
                    <a:ext cx="135731" cy="68359"/>
                  </a:xfrm>
                  <a:prstGeom prst="roundRect">
                    <a:avLst/>
                  </a:prstGeom>
                  <a:solidFill>
                    <a:srgbClr val="33BFF2"/>
                  </a:solidFill>
                  <a:ln w="9525">
                    <a:solidFill>
                      <a:srgbClr val="33BFF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cxnSp>
                <p:nvCxnSpPr>
                  <p:cNvPr id="241" name="Straight Connector 240"/>
                  <p:cNvCxnSpPr/>
                  <p:nvPr/>
                </p:nvCxnSpPr>
                <p:spPr>
                  <a:xfrm>
                    <a:off x="2668483" y="3245644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>
                    <a:off x="2668483" y="2990850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3" name="Straight Connector 242"/>
                  <p:cNvCxnSpPr/>
                  <p:nvPr/>
                </p:nvCxnSpPr>
                <p:spPr>
                  <a:xfrm>
                    <a:off x="2668483" y="3031332"/>
                    <a:ext cx="128588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4" name="Straight Connector 243"/>
                  <p:cNvCxnSpPr/>
                  <p:nvPr/>
                </p:nvCxnSpPr>
                <p:spPr>
                  <a:xfrm>
                    <a:off x="2647949" y="3464719"/>
                    <a:ext cx="119063" cy="476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5" name="Straight Connector 244"/>
                  <p:cNvCxnSpPr/>
                  <p:nvPr/>
                </p:nvCxnSpPr>
                <p:spPr>
                  <a:xfrm>
                    <a:off x="2543174" y="3729038"/>
                    <a:ext cx="119063" cy="476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2536031" y="3745706"/>
                    <a:ext cx="119063" cy="4762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7" name="Oval 246"/>
                  <p:cNvSpPr>
                    <a:spLocks noChangeAspect="1"/>
                  </p:cNvSpPr>
                  <p:nvPr/>
                </p:nvSpPr>
                <p:spPr>
                  <a:xfrm>
                    <a:off x="2711865" y="3393691"/>
                    <a:ext cx="41825" cy="455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bg1">
                          <a:lumMod val="6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6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65000"/>
                          <a:shade val="100000"/>
                          <a:satMod val="11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/>
                  </a:p>
                </p:txBody>
              </p:sp>
              <p:cxnSp>
                <p:nvCxnSpPr>
                  <p:cNvPr id="248" name="Straight Connector 247"/>
                  <p:cNvCxnSpPr/>
                  <p:nvPr/>
                </p:nvCxnSpPr>
                <p:spPr>
                  <a:xfrm>
                    <a:off x="2677913" y="3209926"/>
                    <a:ext cx="109728" cy="0"/>
                  </a:xfrm>
                  <a:prstGeom prst="line">
                    <a:avLst/>
                  </a:prstGeom>
                  <a:ln w="28575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>
                    <a:off x="2677913" y="3305176"/>
                    <a:ext cx="109728" cy="0"/>
                  </a:xfrm>
                  <a:prstGeom prst="line">
                    <a:avLst/>
                  </a:prstGeom>
                  <a:ln w="28575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>
                    <a:off x="2597944" y="3645693"/>
                    <a:ext cx="83342" cy="33338"/>
                  </a:xfrm>
                  <a:prstGeom prst="line">
                    <a:avLst/>
                  </a:prstGeom>
                  <a:ln w="57150" cap="rnd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>
                    <a:off x="2668483" y="3267076"/>
                    <a:ext cx="128588" cy="0"/>
                  </a:xfrm>
                  <a:prstGeom prst="line">
                    <a:avLst/>
                  </a:prstGeom>
                  <a:ln w="3175"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270" name="TextBox 269"/>
          <p:cNvSpPr txBox="1"/>
          <p:nvPr/>
        </p:nvSpPr>
        <p:spPr>
          <a:xfrm>
            <a:off x="3105509" y="57150"/>
            <a:ext cx="29329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Precision Medicine – how to use BH4</a:t>
            </a:r>
          </a:p>
        </p:txBody>
      </p:sp>
    </p:spTree>
    <p:extLst>
      <p:ext uri="{BB962C8B-B14F-4D97-AF65-F5344CB8AC3E}">
        <p14:creationId xmlns:p14="http://schemas.microsoft.com/office/powerpoint/2010/main" val="3443859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55095" y="676274"/>
            <a:ext cx="7833811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/>
              <a:t>Most attempts to develop new drugs to treat neuropathic pain have failed</a:t>
            </a:r>
          </a:p>
          <a:p>
            <a:endParaRPr lang="en-US" sz="2000" dirty="0"/>
          </a:p>
          <a:p>
            <a:r>
              <a:rPr lang="en-US" sz="2000" dirty="0"/>
              <a:t>	-- mostly due to lack of efficacy</a:t>
            </a:r>
            <a:endParaRPr lang="en-US" sz="800" dirty="0"/>
          </a:p>
        </p:txBody>
      </p:sp>
      <p:sp>
        <p:nvSpPr>
          <p:cNvPr id="94" name="TextBox 93"/>
          <p:cNvSpPr txBox="1"/>
          <p:nvPr/>
        </p:nvSpPr>
        <p:spPr>
          <a:xfrm>
            <a:off x="3176875" y="57150"/>
            <a:ext cx="2790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New treatments have mostly failed</a:t>
            </a:r>
          </a:p>
        </p:txBody>
      </p:sp>
      <p:grpSp>
        <p:nvGrpSpPr>
          <p:cNvPr id="7168" name="Group 7167"/>
          <p:cNvGrpSpPr/>
          <p:nvPr/>
        </p:nvGrpSpPr>
        <p:grpSpPr>
          <a:xfrm>
            <a:off x="941560" y="2495873"/>
            <a:ext cx="3898248" cy="2989420"/>
            <a:chOff x="1004570" y="3468244"/>
            <a:chExt cx="3898248" cy="2989420"/>
          </a:xfrm>
        </p:grpSpPr>
        <p:sp>
          <p:nvSpPr>
            <p:cNvPr id="16" name="Freeform 15"/>
            <p:cNvSpPr/>
            <p:nvPr/>
          </p:nvSpPr>
          <p:spPr>
            <a:xfrm>
              <a:off x="1678641" y="4431241"/>
              <a:ext cx="1066800" cy="986118"/>
            </a:xfrm>
            <a:custGeom>
              <a:avLst/>
              <a:gdLst>
                <a:gd name="connsiteX0" fmla="*/ 0 w 1066800"/>
                <a:gd name="connsiteY0" fmla="*/ 986118 h 986118"/>
                <a:gd name="connsiteX1" fmla="*/ 636494 w 1066800"/>
                <a:gd name="connsiteY1" fmla="*/ 699247 h 986118"/>
                <a:gd name="connsiteX2" fmla="*/ 1066800 w 1066800"/>
                <a:gd name="connsiteY2" fmla="*/ 0 h 986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986118">
                  <a:moveTo>
                    <a:pt x="0" y="986118"/>
                  </a:moveTo>
                  <a:cubicBezTo>
                    <a:pt x="229347" y="924859"/>
                    <a:pt x="458694" y="863600"/>
                    <a:pt x="636494" y="699247"/>
                  </a:cubicBezTo>
                  <a:cubicBezTo>
                    <a:pt x="814294" y="534894"/>
                    <a:pt x="940547" y="267447"/>
                    <a:pt x="1066800" y="0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1777253" y="5289069"/>
              <a:ext cx="1362635" cy="173114"/>
            </a:xfrm>
            <a:custGeom>
              <a:avLst/>
              <a:gdLst>
                <a:gd name="connsiteX0" fmla="*/ 0 w 1362635"/>
                <a:gd name="connsiteY0" fmla="*/ 173114 h 173114"/>
                <a:gd name="connsiteX1" fmla="*/ 753035 w 1362635"/>
                <a:gd name="connsiteY1" fmla="*/ 2784 h 173114"/>
                <a:gd name="connsiteX2" fmla="*/ 1362635 w 1362635"/>
                <a:gd name="connsiteY2" fmla="*/ 83466 h 17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2635" h="173114">
                  <a:moveTo>
                    <a:pt x="0" y="173114"/>
                  </a:moveTo>
                  <a:cubicBezTo>
                    <a:pt x="262964" y="95419"/>
                    <a:pt x="525929" y="17725"/>
                    <a:pt x="753035" y="2784"/>
                  </a:cubicBezTo>
                  <a:cubicBezTo>
                    <a:pt x="980141" y="-12157"/>
                    <a:pt x="1171388" y="35654"/>
                    <a:pt x="1362635" y="83466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1759324" y="4225053"/>
              <a:ext cx="627529" cy="995082"/>
            </a:xfrm>
            <a:custGeom>
              <a:avLst/>
              <a:gdLst>
                <a:gd name="connsiteX0" fmla="*/ 0 w 627529"/>
                <a:gd name="connsiteY0" fmla="*/ 995082 h 995082"/>
                <a:gd name="connsiteX1" fmla="*/ 367552 w 627529"/>
                <a:gd name="connsiteY1" fmla="*/ 744071 h 995082"/>
                <a:gd name="connsiteX2" fmla="*/ 627529 w 627529"/>
                <a:gd name="connsiteY2" fmla="*/ 0 h 99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529" h="995082">
                  <a:moveTo>
                    <a:pt x="0" y="995082"/>
                  </a:moveTo>
                  <a:cubicBezTo>
                    <a:pt x="131482" y="952500"/>
                    <a:pt x="262964" y="909918"/>
                    <a:pt x="367552" y="744071"/>
                  </a:cubicBezTo>
                  <a:cubicBezTo>
                    <a:pt x="472140" y="578224"/>
                    <a:pt x="549834" y="289112"/>
                    <a:pt x="627529" y="0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974476" y="5560794"/>
              <a:ext cx="1183342" cy="502024"/>
            </a:xfrm>
            <a:custGeom>
              <a:avLst/>
              <a:gdLst>
                <a:gd name="connsiteX0" fmla="*/ 0 w 1183342"/>
                <a:gd name="connsiteY0" fmla="*/ 0 h 502024"/>
                <a:gd name="connsiteX1" fmla="*/ 609600 w 1183342"/>
                <a:gd name="connsiteY1" fmla="*/ 98612 h 502024"/>
                <a:gd name="connsiteX2" fmla="*/ 1183342 w 1183342"/>
                <a:gd name="connsiteY2" fmla="*/ 502024 h 50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3342" h="502024">
                  <a:moveTo>
                    <a:pt x="0" y="0"/>
                  </a:moveTo>
                  <a:cubicBezTo>
                    <a:pt x="206188" y="7470"/>
                    <a:pt x="412376" y="14941"/>
                    <a:pt x="609600" y="98612"/>
                  </a:cubicBezTo>
                  <a:cubicBezTo>
                    <a:pt x="806824" y="182283"/>
                    <a:pt x="995083" y="342153"/>
                    <a:pt x="1183342" y="502024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 rot="19602364">
              <a:off x="1786879" y="5329600"/>
              <a:ext cx="379289" cy="941294"/>
            </a:xfrm>
            <a:custGeom>
              <a:avLst/>
              <a:gdLst>
                <a:gd name="connsiteX0" fmla="*/ 0 w 400115"/>
                <a:gd name="connsiteY0" fmla="*/ 0 h 941294"/>
                <a:gd name="connsiteX1" fmla="*/ 367553 w 400115"/>
                <a:gd name="connsiteY1" fmla="*/ 457200 h 941294"/>
                <a:gd name="connsiteX2" fmla="*/ 358588 w 400115"/>
                <a:gd name="connsiteY2" fmla="*/ 941294 h 9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115" h="941294">
                  <a:moveTo>
                    <a:pt x="0" y="0"/>
                  </a:moveTo>
                  <a:cubicBezTo>
                    <a:pt x="153894" y="150159"/>
                    <a:pt x="307788" y="300318"/>
                    <a:pt x="367553" y="457200"/>
                  </a:cubicBezTo>
                  <a:cubicBezTo>
                    <a:pt x="427318" y="614082"/>
                    <a:pt x="392953" y="777688"/>
                    <a:pt x="358588" y="941294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1642782" y="4350559"/>
              <a:ext cx="206373" cy="905435"/>
            </a:xfrm>
            <a:custGeom>
              <a:avLst/>
              <a:gdLst>
                <a:gd name="connsiteX0" fmla="*/ 0 w 206373"/>
                <a:gd name="connsiteY0" fmla="*/ 905435 h 905435"/>
                <a:gd name="connsiteX1" fmla="*/ 188259 w 206373"/>
                <a:gd name="connsiteY1" fmla="*/ 555812 h 905435"/>
                <a:gd name="connsiteX2" fmla="*/ 188259 w 206373"/>
                <a:gd name="connsiteY2" fmla="*/ 0 h 90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3" h="905435">
                  <a:moveTo>
                    <a:pt x="0" y="905435"/>
                  </a:moveTo>
                  <a:cubicBezTo>
                    <a:pt x="78441" y="806076"/>
                    <a:pt x="156883" y="706718"/>
                    <a:pt x="188259" y="555812"/>
                  </a:cubicBezTo>
                  <a:cubicBezTo>
                    <a:pt x="219635" y="404906"/>
                    <a:pt x="203947" y="202453"/>
                    <a:pt x="188259" y="0"/>
                  </a:cubicBezTo>
                </a:path>
              </a:pathLst>
            </a:custGeom>
            <a:noFill/>
            <a:ln w="28575">
              <a:solidFill>
                <a:srgbClr val="F2DCDB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1750359" y="4296771"/>
              <a:ext cx="1622612" cy="1138518"/>
            </a:xfrm>
            <a:custGeom>
              <a:avLst/>
              <a:gdLst>
                <a:gd name="connsiteX0" fmla="*/ 0 w 1622612"/>
                <a:gd name="connsiteY0" fmla="*/ 1138518 h 1138518"/>
                <a:gd name="connsiteX1" fmla="*/ 905436 w 1622612"/>
                <a:gd name="connsiteY1" fmla="*/ 770965 h 1138518"/>
                <a:gd name="connsiteX2" fmla="*/ 1622612 w 1622612"/>
                <a:gd name="connsiteY2" fmla="*/ 0 h 113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612" h="1138518">
                  <a:moveTo>
                    <a:pt x="0" y="1138518"/>
                  </a:moveTo>
                  <a:cubicBezTo>
                    <a:pt x="317500" y="1049618"/>
                    <a:pt x="635001" y="960718"/>
                    <a:pt x="905436" y="770965"/>
                  </a:cubicBezTo>
                  <a:cubicBezTo>
                    <a:pt x="1175871" y="581212"/>
                    <a:pt x="1399241" y="290606"/>
                    <a:pt x="1622612" y="0"/>
                  </a:cubicBezTo>
                </a:path>
              </a:pathLst>
            </a:custGeom>
            <a:noFill/>
            <a:ln w="28575">
              <a:solidFill>
                <a:srgbClr val="00B05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>
              <a:grpSpLocks noChangeAspect="1"/>
            </p:cNvGrpSpPr>
            <p:nvPr/>
          </p:nvGrpSpPr>
          <p:grpSpPr>
            <a:xfrm>
              <a:off x="3829392" y="4032250"/>
              <a:ext cx="1073426" cy="2400300"/>
              <a:chOff x="286832" y="1226222"/>
              <a:chExt cx="668382" cy="1494577"/>
            </a:xfrm>
          </p:grpSpPr>
          <p:sp>
            <p:nvSpPr>
              <p:cNvPr id="2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3" name="Lightning Bolt 32"/>
              <p:cNvSpPr>
                <a:spLocks noChangeAspect="1"/>
              </p:cNvSpPr>
              <p:nvPr/>
            </p:nvSpPr>
            <p:spPr>
              <a:xfrm rot="20379430" flipH="1">
                <a:off x="547186" y="2313094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35" name="Freeform 34"/>
            <p:cNvSpPr/>
            <p:nvPr/>
          </p:nvSpPr>
          <p:spPr>
            <a:xfrm>
              <a:off x="3663616" y="3877317"/>
              <a:ext cx="745958" cy="926431"/>
            </a:xfrm>
            <a:custGeom>
              <a:avLst/>
              <a:gdLst>
                <a:gd name="connsiteX0" fmla="*/ 0 w 745958"/>
                <a:gd name="connsiteY0" fmla="*/ 0 h 926431"/>
                <a:gd name="connsiteX1" fmla="*/ 565484 w 745958"/>
                <a:gd name="connsiteY1" fmla="*/ 312821 h 926431"/>
                <a:gd name="connsiteX2" fmla="*/ 745958 w 745958"/>
                <a:gd name="connsiteY2" fmla="*/ 926431 h 92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958" h="926431">
                  <a:moveTo>
                    <a:pt x="0" y="0"/>
                  </a:moveTo>
                  <a:cubicBezTo>
                    <a:pt x="220579" y="79208"/>
                    <a:pt x="441158" y="158416"/>
                    <a:pt x="565484" y="312821"/>
                  </a:cubicBezTo>
                  <a:cubicBezTo>
                    <a:pt x="689810" y="467226"/>
                    <a:pt x="717884" y="696828"/>
                    <a:pt x="745958" y="926431"/>
                  </a:cubicBezTo>
                </a:path>
              </a:pathLst>
            </a:custGeom>
            <a:noFill/>
            <a:ln w="28575">
              <a:solidFill>
                <a:srgbClr val="00B05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004570" y="5118909"/>
              <a:ext cx="1185864" cy="800100"/>
              <a:chOff x="-1986280" y="2330450"/>
              <a:chExt cx="1185864" cy="800100"/>
            </a:xfrm>
          </p:grpSpPr>
          <p:sp>
            <p:nvSpPr>
              <p:cNvPr id="37" name="Freeform 36"/>
              <p:cNvSpPr/>
              <p:nvPr/>
            </p:nvSpPr>
            <p:spPr>
              <a:xfrm>
                <a:off x="-1976461" y="2331627"/>
                <a:ext cx="1079438" cy="791737"/>
              </a:xfrm>
              <a:custGeom>
                <a:avLst/>
                <a:gdLst>
                  <a:gd name="connsiteX0" fmla="*/ 1079438 w 1079438"/>
                  <a:gd name="connsiteY0" fmla="*/ 417056 h 791737"/>
                  <a:gd name="connsiteX1" fmla="*/ 1032603 w 1079438"/>
                  <a:gd name="connsiteY1" fmla="*/ 354609 h 791737"/>
                  <a:gd name="connsiteX2" fmla="*/ 945624 w 1079438"/>
                  <a:gd name="connsiteY2" fmla="*/ 216334 h 791737"/>
                  <a:gd name="connsiteX3" fmla="*/ 896558 w 1079438"/>
                  <a:gd name="connsiteY3" fmla="*/ 185110 h 791737"/>
                  <a:gd name="connsiteX4" fmla="*/ 914400 w 1079438"/>
                  <a:gd name="connsiteY4" fmla="*/ 127124 h 791737"/>
                  <a:gd name="connsiteX5" fmla="*/ 872026 w 1079438"/>
                  <a:gd name="connsiteY5" fmla="*/ 49065 h 791737"/>
                  <a:gd name="connsiteX6" fmla="*/ 822960 w 1079438"/>
                  <a:gd name="connsiteY6" fmla="*/ 84749 h 791737"/>
                  <a:gd name="connsiteX7" fmla="*/ 785046 w 1079438"/>
                  <a:gd name="connsiteY7" fmla="*/ 73598 h 791737"/>
                  <a:gd name="connsiteX8" fmla="*/ 735981 w 1079438"/>
                  <a:gd name="connsiteY8" fmla="*/ 127124 h 791737"/>
                  <a:gd name="connsiteX9" fmla="*/ 651231 w 1079438"/>
                  <a:gd name="connsiteY9" fmla="*/ 49065 h 791737"/>
                  <a:gd name="connsiteX10" fmla="*/ 568712 w 1079438"/>
                  <a:gd name="connsiteY10" fmla="*/ 26763 h 791737"/>
                  <a:gd name="connsiteX11" fmla="*/ 475042 w 1079438"/>
                  <a:gd name="connsiteY11" fmla="*/ 0 h 791737"/>
                  <a:gd name="connsiteX12" fmla="*/ 307774 w 1079438"/>
                  <a:gd name="connsiteY12" fmla="*/ 22303 h 791737"/>
                  <a:gd name="connsiteX13" fmla="*/ 189571 w 1079438"/>
                  <a:gd name="connsiteY13" fmla="*/ 71368 h 791737"/>
                  <a:gd name="connsiteX14" fmla="*/ 93671 w 1079438"/>
                  <a:gd name="connsiteY14" fmla="*/ 209643 h 791737"/>
                  <a:gd name="connsiteX15" fmla="*/ 82519 w 1079438"/>
                  <a:gd name="connsiteY15" fmla="*/ 296623 h 791737"/>
                  <a:gd name="connsiteX16" fmla="*/ 24533 w 1079438"/>
                  <a:gd name="connsiteY16" fmla="*/ 354609 h 791737"/>
                  <a:gd name="connsiteX17" fmla="*/ 0 w 1079438"/>
                  <a:gd name="connsiteY17" fmla="*/ 472812 h 791737"/>
                  <a:gd name="connsiteX18" fmla="*/ 46835 w 1079438"/>
                  <a:gd name="connsiteY18" fmla="*/ 620008 h 791737"/>
                  <a:gd name="connsiteX19" fmla="*/ 171729 w 1079438"/>
                  <a:gd name="connsiteY19" fmla="*/ 749362 h 791737"/>
                  <a:gd name="connsiteX20" fmla="*/ 287702 w 1079438"/>
                  <a:gd name="connsiteY20" fmla="*/ 791737 h 791737"/>
                  <a:gd name="connsiteX21" fmla="*/ 809579 w 1079438"/>
                  <a:gd name="connsiteY21" fmla="*/ 785046 h 791737"/>
                  <a:gd name="connsiteX22" fmla="*/ 860874 w 1079438"/>
                  <a:gd name="connsiteY22" fmla="*/ 767204 h 791737"/>
                  <a:gd name="connsiteX23" fmla="*/ 814039 w 1079438"/>
                  <a:gd name="connsiteY23" fmla="*/ 749362 h 791737"/>
                  <a:gd name="connsiteX24" fmla="*/ 372451 w 1079438"/>
                  <a:gd name="connsiteY24" fmla="*/ 762743 h 791737"/>
                  <a:gd name="connsiteX25" fmla="*/ 267630 w 1079438"/>
                  <a:gd name="connsiteY25" fmla="*/ 751592 h 791737"/>
                  <a:gd name="connsiteX26" fmla="*/ 202952 w 1079438"/>
                  <a:gd name="connsiteY26" fmla="*/ 720369 h 791737"/>
                  <a:gd name="connsiteX27" fmla="*/ 95901 w 1079438"/>
                  <a:gd name="connsiteY27" fmla="*/ 613317 h 791737"/>
                  <a:gd name="connsiteX28" fmla="*/ 35684 w 1079438"/>
                  <a:gd name="connsiteY28" fmla="*/ 481733 h 791737"/>
                  <a:gd name="connsiteX29" fmla="*/ 40145 w 1079438"/>
                  <a:gd name="connsiteY29" fmla="*/ 410365 h 791737"/>
                  <a:gd name="connsiteX30" fmla="*/ 80289 w 1079438"/>
                  <a:gd name="connsiteY30" fmla="*/ 367990 h 791737"/>
                  <a:gd name="connsiteX31" fmla="*/ 120433 w 1079438"/>
                  <a:gd name="connsiteY31" fmla="*/ 425977 h 791737"/>
                  <a:gd name="connsiteX32" fmla="*/ 176190 w 1079438"/>
                  <a:gd name="connsiteY32" fmla="*/ 475042 h 791737"/>
                  <a:gd name="connsiteX33" fmla="*/ 258709 w 1079438"/>
                  <a:gd name="connsiteY33" fmla="*/ 526338 h 791737"/>
                  <a:gd name="connsiteX34" fmla="*/ 260939 w 1079438"/>
                  <a:gd name="connsiteY34" fmla="*/ 557561 h 791737"/>
                  <a:gd name="connsiteX35" fmla="*/ 229715 w 1079438"/>
                  <a:gd name="connsiteY35" fmla="*/ 559791 h 791737"/>
                  <a:gd name="connsiteX36" fmla="*/ 236406 w 1079438"/>
                  <a:gd name="connsiteY36" fmla="*/ 577633 h 791737"/>
                  <a:gd name="connsiteX37" fmla="*/ 483963 w 1079438"/>
                  <a:gd name="connsiteY37" fmla="*/ 579863 h 791737"/>
                  <a:gd name="connsiteX38" fmla="*/ 521877 w 1079438"/>
                  <a:gd name="connsiteY38" fmla="*/ 617778 h 791737"/>
                  <a:gd name="connsiteX39" fmla="*/ 564252 w 1079438"/>
                  <a:gd name="connsiteY39" fmla="*/ 595475 h 791737"/>
                  <a:gd name="connsiteX40" fmla="*/ 539719 w 1079438"/>
                  <a:gd name="connsiteY40" fmla="*/ 553101 h 791737"/>
                  <a:gd name="connsiteX41" fmla="*/ 363530 w 1079438"/>
                  <a:gd name="connsiteY41" fmla="*/ 528568 h 791737"/>
                  <a:gd name="connsiteX42" fmla="*/ 403674 w 1079438"/>
                  <a:gd name="connsiteY42" fmla="*/ 481733 h 791737"/>
                  <a:gd name="connsiteX43" fmla="*/ 492884 w 1079438"/>
                  <a:gd name="connsiteY43" fmla="*/ 495114 h 791737"/>
                  <a:gd name="connsiteX44" fmla="*/ 584324 w 1079438"/>
                  <a:gd name="connsiteY44" fmla="*/ 481733 h 791737"/>
                  <a:gd name="connsiteX45" fmla="*/ 653462 w 1079438"/>
                  <a:gd name="connsiteY45" fmla="*/ 448279 h 791737"/>
                  <a:gd name="connsiteX46" fmla="*/ 698067 w 1079438"/>
                  <a:gd name="connsiteY46" fmla="*/ 548640 h 791737"/>
                  <a:gd name="connsiteX47" fmla="*/ 760513 w 1079438"/>
                  <a:gd name="connsiteY47" fmla="*/ 584324 h 791737"/>
                  <a:gd name="connsiteX48" fmla="*/ 767204 w 1079438"/>
                  <a:gd name="connsiteY48" fmla="*/ 604396 h 791737"/>
                  <a:gd name="connsiteX49" fmla="*/ 800658 w 1079438"/>
                  <a:gd name="connsiteY49" fmla="*/ 675764 h 791737"/>
                  <a:gd name="connsiteX50" fmla="*/ 831881 w 1079438"/>
                  <a:gd name="connsiteY50" fmla="*/ 637850 h 791737"/>
                  <a:gd name="connsiteX51" fmla="*/ 851953 w 1079438"/>
                  <a:gd name="connsiteY51" fmla="*/ 570943 h 791737"/>
                  <a:gd name="connsiteX52" fmla="*/ 800658 w 1079438"/>
                  <a:gd name="connsiteY52" fmla="*/ 564252 h 791737"/>
                  <a:gd name="connsiteX53" fmla="*/ 769434 w 1079438"/>
                  <a:gd name="connsiteY53" fmla="*/ 553101 h 791737"/>
                  <a:gd name="connsiteX54" fmla="*/ 702527 w 1079438"/>
                  <a:gd name="connsiteY54" fmla="*/ 475042 h 791737"/>
                  <a:gd name="connsiteX55" fmla="*/ 698067 w 1079438"/>
                  <a:gd name="connsiteY55" fmla="*/ 423746 h 791737"/>
                  <a:gd name="connsiteX56" fmla="*/ 771665 w 1079438"/>
                  <a:gd name="connsiteY56" fmla="*/ 412595 h 791737"/>
                  <a:gd name="connsiteX57" fmla="*/ 791737 w 1079438"/>
                  <a:gd name="connsiteY57" fmla="*/ 439358 h 791737"/>
                  <a:gd name="connsiteX58" fmla="*/ 954545 w 1079438"/>
                  <a:gd name="connsiteY58" fmla="*/ 490654 h 791737"/>
                  <a:gd name="connsiteX59" fmla="*/ 1019222 w 1079438"/>
                  <a:gd name="connsiteY59" fmla="*/ 450509 h 791737"/>
                  <a:gd name="connsiteX60" fmla="*/ 1041524 w 1079438"/>
                  <a:gd name="connsiteY60" fmla="*/ 468351 h 791737"/>
                  <a:gd name="connsiteX61" fmla="*/ 1079438 w 1079438"/>
                  <a:gd name="connsiteY61" fmla="*/ 417056 h 79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079438" h="791737">
                    <a:moveTo>
                      <a:pt x="1079438" y="417056"/>
                    </a:moveTo>
                    <a:lnTo>
                      <a:pt x="1032603" y="354609"/>
                    </a:lnTo>
                    <a:lnTo>
                      <a:pt x="945624" y="216334"/>
                    </a:lnTo>
                    <a:lnTo>
                      <a:pt x="896558" y="185110"/>
                    </a:lnTo>
                    <a:lnTo>
                      <a:pt x="914400" y="127124"/>
                    </a:lnTo>
                    <a:lnTo>
                      <a:pt x="872026" y="49065"/>
                    </a:lnTo>
                    <a:lnTo>
                      <a:pt x="822960" y="84749"/>
                    </a:lnTo>
                    <a:lnTo>
                      <a:pt x="785046" y="73598"/>
                    </a:lnTo>
                    <a:lnTo>
                      <a:pt x="735981" y="127124"/>
                    </a:lnTo>
                    <a:lnTo>
                      <a:pt x="651231" y="49065"/>
                    </a:lnTo>
                    <a:lnTo>
                      <a:pt x="568712" y="26763"/>
                    </a:lnTo>
                    <a:lnTo>
                      <a:pt x="475042" y="0"/>
                    </a:lnTo>
                    <a:lnTo>
                      <a:pt x="307774" y="22303"/>
                    </a:lnTo>
                    <a:lnTo>
                      <a:pt x="189571" y="71368"/>
                    </a:lnTo>
                    <a:lnTo>
                      <a:pt x="93671" y="209643"/>
                    </a:lnTo>
                    <a:lnTo>
                      <a:pt x="82519" y="296623"/>
                    </a:lnTo>
                    <a:lnTo>
                      <a:pt x="24533" y="354609"/>
                    </a:lnTo>
                    <a:lnTo>
                      <a:pt x="0" y="472812"/>
                    </a:lnTo>
                    <a:lnTo>
                      <a:pt x="46835" y="620008"/>
                    </a:lnTo>
                    <a:lnTo>
                      <a:pt x="171729" y="749362"/>
                    </a:lnTo>
                    <a:lnTo>
                      <a:pt x="287702" y="791737"/>
                    </a:lnTo>
                    <a:lnTo>
                      <a:pt x="809579" y="785046"/>
                    </a:lnTo>
                    <a:lnTo>
                      <a:pt x="860874" y="767204"/>
                    </a:lnTo>
                    <a:lnTo>
                      <a:pt x="814039" y="749362"/>
                    </a:lnTo>
                    <a:lnTo>
                      <a:pt x="372451" y="762743"/>
                    </a:lnTo>
                    <a:lnTo>
                      <a:pt x="267630" y="751592"/>
                    </a:lnTo>
                    <a:lnTo>
                      <a:pt x="202952" y="720369"/>
                    </a:lnTo>
                    <a:lnTo>
                      <a:pt x="95901" y="613317"/>
                    </a:lnTo>
                    <a:lnTo>
                      <a:pt x="35684" y="481733"/>
                    </a:lnTo>
                    <a:lnTo>
                      <a:pt x="40145" y="410365"/>
                    </a:lnTo>
                    <a:lnTo>
                      <a:pt x="80289" y="367990"/>
                    </a:lnTo>
                    <a:lnTo>
                      <a:pt x="120433" y="425977"/>
                    </a:lnTo>
                    <a:lnTo>
                      <a:pt x="176190" y="475042"/>
                    </a:lnTo>
                    <a:lnTo>
                      <a:pt x="258709" y="526338"/>
                    </a:lnTo>
                    <a:lnTo>
                      <a:pt x="260939" y="557561"/>
                    </a:lnTo>
                    <a:lnTo>
                      <a:pt x="229715" y="559791"/>
                    </a:lnTo>
                    <a:lnTo>
                      <a:pt x="236406" y="577633"/>
                    </a:lnTo>
                    <a:lnTo>
                      <a:pt x="483963" y="579863"/>
                    </a:lnTo>
                    <a:lnTo>
                      <a:pt x="521877" y="617778"/>
                    </a:lnTo>
                    <a:lnTo>
                      <a:pt x="564252" y="595475"/>
                    </a:lnTo>
                    <a:lnTo>
                      <a:pt x="539719" y="553101"/>
                    </a:lnTo>
                    <a:lnTo>
                      <a:pt x="363530" y="528568"/>
                    </a:lnTo>
                    <a:lnTo>
                      <a:pt x="403674" y="481733"/>
                    </a:lnTo>
                    <a:lnTo>
                      <a:pt x="492884" y="495114"/>
                    </a:lnTo>
                    <a:lnTo>
                      <a:pt x="584324" y="481733"/>
                    </a:lnTo>
                    <a:lnTo>
                      <a:pt x="653462" y="448279"/>
                    </a:lnTo>
                    <a:lnTo>
                      <a:pt x="698067" y="548640"/>
                    </a:lnTo>
                    <a:lnTo>
                      <a:pt x="760513" y="584324"/>
                    </a:lnTo>
                    <a:lnTo>
                      <a:pt x="767204" y="604396"/>
                    </a:lnTo>
                    <a:lnTo>
                      <a:pt x="800658" y="675764"/>
                    </a:lnTo>
                    <a:lnTo>
                      <a:pt x="831881" y="637850"/>
                    </a:lnTo>
                    <a:lnTo>
                      <a:pt x="851953" y="570943"/>
                    </a:lnTo>
                    <a:lnTo>
                      <a:pt x="800658" y="564252"/>
                    </a:lnTo>
                    <a:lnTo>
                      <a:pt x="769434" y="553101"/>
                    </a:lnTo>
                    <a:lnTo>
                      <a:pt x="702527" y="475042"/>
                    </a:lnTo>
                    <a:lnTo>
                      <a:pt x="698067" y="423746"/>
                    </a:lnTo>
                    <a:lnTo>
                      <a:pt x="771665" y="412595"/>
                    </a:lnTo>
                    <a:lnTo>
                      <a:pt x="791737" y="439358"/>
                    </a:lnTo>
                    <a:lnTo>
                      <a:pt x="954545" y="490654"/>
                    </a:lnTo>
                    <a:lnTo>
                      <a:pt x="1019222" y="450509"/>
                    </a:lnTo>
                    <a:lnTo>
                      <a:pt x="1041524" y="468351"/>
                    </a:lnTo>
                    <a:lnTo>
                      <a:pt x="1079438" y="417056"/>
                    </a:lnTo>
                    <a:close/>
                  </a:path>
                </a:pathLst>
              </a:custGeom>
              <a:solidFill>
                <a:schemeClr val="bg1"/>
              </a:solidFill>
              <a:ln w="3175"/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40"/>
              <p:cNvGrpSpPr>
                <a:grpSpLocks noChangeAspect="1"/>
              </p:cNvGrpSpPr>
              <p:nvPr/>
            </p:nvGrpSpPr>
            <p:grpSpPr bwMode="auto">
              <a:xfrm>
                <a:off x="-1986280" y="2330450"/>
                <a:ext cx="1185864" cy="800100"/>
                <a:chOff x="2966" y="2733"/>
                <a:chExt cx="2393" cy="1220"/>
              </a:xfrm>
            </p:grpSpPr>
            <p:sp>
              <p:nvSpPr>
                <p:cNvPr id="39" name="Freeform 41"/>
                <p:cNvSpPr>
                  <a:spLocks noChangeAspect="1"/>
                </p:cNvSpPr>
                <p:nvPr/>
              </p:nvSpPr>
              <p:spPr bwMode="auto">
                <a:xfrm>
                  <a:off x="3424" y="3534"/>
                  <a:ext cx="641" cy="171"/>
                </a:xfrm>
                <a:custGeom>
                  <a:avLst/>
                  <a:gdLst>
                    <a:gd name="T0" fmla="*/ 989 w 1076"/>
                    <a:gd name="T1" fmla="*/ 90 h 253"/>
                    <a:gd name="T2" fmla="*/ 1040 w 1076"/>
                    <a:gd name="T3" fmla="*/ 113 h 253"/>
                    <a:gd name="T4" fmla="*/ 1069 w 1076"/>
                    <a:gd name="T5" fmla="*/ 173 h 253"/>
                    <a:gd name="T6" fmla="*/ 1056 w 1076"/>
                    <a:gd name="T7" fmla="*/ 245 h 253"/>
                    <a:gd name="T8" fmla="*/ 1000 w 1076"/>
                    <a:gd name="T9" fmla="*/ 221 h 253"/>
                    <a:gd name="T10" fmla="*/ 984 w 1076"/>
                    <a:gd name="T11" fmla="*/ 165 h 253"/>
                    <a:gd name="T12" fmla="*/ 928 w 1076"/>
                    <a:gd name="T13" fmla="*/ 149 h 253"/>
                    <a:gd name="T14" fmla="*/ 784 w 1076"/>
                    <a:gd name="T15" fmla="*/ 137 h 253"/>
                    <a:gd name="T16" fmla="*/ 408 w 1076"/>
                    <a:gd name="T17" fmla="*/ 133 h 253"/>
                    <a:gd name="T18" fmla="*/ 48 w 1076"/>
                    <a:gd name="T19" fmla="*/ 121 h 253"/>
                    <a:gd name="T20" fmla="*/ 53 w 1076"/>
                    <a:gd name="T21" fmla="*/ 49 h 253"/>
                    <a:gd name="T22" fmla="*/ 109 w 1076"/>
                    <a:gd name="T23" fmla="*/ 49 h 253"/>
                    <a:gd name="T24" fmla="*/ 121 w 1076"/>
                    <a:gd name="T2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76" h="253">
                      <a:moveTo>
                        <a:pt x="989" y="90"/>
                      </a:moveTo>
                      <a:cubicBezTo>
                        <a:pt x="1000" y="93"/>
                        <a:pt x="1027" y="99"/>
                        <a:pt x="1040" y="113"/>
                      </a:cubicBezTo>
                      <a:cubicBezTo>
                        <a:pt x="1053" y="127"/>
                        <a:pt x="1066" y="151"/>
                        <a:pt x="1069" y="173"/>
                      </a:cubicBezTo>
                      <a:cubicBezTo>
                        <a:pt x="1076" y="199"/>
                        <a:pt x="1070" y="233"/>
                        <a:pt x="1056" y="245"/>
                      </a:cubicBezTo>
                      <a:cubicBezTo>
                        <a:pt x="1045" y="253"/>
                        <a:pt x="1012" y="234"/>
                        <a:pt x="1000" y="221"/>
                      </a:cubicBezTo>
                      <a:cubicBezTo>
                        <a:pt x="985" y="210"/>
                        <a:pt x="996" y="177"/>
                        <a:pt x="984" y="165"/>
                      </a:cubicBezTo>
                      <a:cubicBezTo>
                        <a:pt x="972" y="153"/>
                        <a:pt x="961" y="154"/>
                        <a:pt x="928" y="149"/>
                      </a:cubicBezTo>
                      <a:cubicBezTo>
                        <a:pt x="889" y="112"/>
                        <a:pt x="834" y="146"/>
                        <a:pt x="784" y="137"/>
                      </a:cubicBezTo>
                      <a:cubicBezTo>
                        <a:pt x="698" y="126"/>
                        <a:pt x="531" y="136"/>
                        <a:pt x="408" y="133"/>
                      </a:cubicBezTo>
                      <a:cubicBezTo>
                        <a:pt x="285" y="130"/>
                        <a:pt x="107" y="135"/>
                        <a:pt x="48" y="121"/>
                      </a:cubicBezTo>
                      <a:cubicBezTo>
                        <a:pt x="24" y="84"/>
                        <a:pt x="0" y="68"/>
                        <a:pt x="53" y="49"/>
                      </a:cubicBezTo>
                      <a:cubicBezTo>
                        <a:pt x="61" y="29"/>
                        <a:pt x="105" y="37"/>
                        <a:pt x="109" y="49"/>
                      </a:cubicBezTo>
                      <a:cubicBezTo>
                        <a:pt x="130" y="21"/>
                        <a:pt x="100" y="0"/>
                        <a:pt x="121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42"/>
                <p:cNvSpPr>
                  <a:spLocks noChangeAspect="1"/>
                </p:cNvSpPr>
                <p:nvPr/>
              </p:nvSpPr>
              <p:spPr bwMode="auto">
                <a:xfrm flipH="1">
                  <a:off x="4284" y="3332"/>
                  <a:ext cx="223" cy="295"/>
                </a:xfrm>
                <a:custGeom>
                  <a:avLst/>
                  <a:gdLst>
                    <a:gd name="T0" fmla="*/ 373 w 373"/>
                    <a:gd name="T1" fmla="*/ 0 h 439"/>
                    <a:gd name="T2" fmla="*/ 308 w 373"/>
                    <a:gd name="T3" fmla="*/ 171 h 439"/>
                    <a:gd name="T4" fmla="*/ 195 w 373"/>
                    <a:gd name="T5" fmla="*/ 349 h 439"/>
                    <a:gd name="T6" fmla="*/ 33 w 373"/>
                    <a:gd name="T7" fmla="*/ 422 h 439"/>
                    <a:gd name="T8" fmla="*/ 0 w 373"/>
                    <a:gd name="T9" fmla="*/ 438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" h="439">
                      <a:moveTo>
                        <a:pt x="373" y="0"/>
                      </a:moveTo>
                      <a:cubicBezTo>
                        <a:pt x="363" y="59"/>
                        <a:pt x="352" y="127"/>
                        <a:pt x="308" y="171"/>
                      </a:cubicBezTo>
                      <a:cubicBezTo>
                        <a:pt x="278" y="229"/>
                        <a:pt x="221" y="314"/>
                        <a:pt x="195" y="349"/>
                      </a:cubicBezTo>
                      <a:cubicBezTo>
                        <a:pt x="149" y="391"/>
                        <a:pt x="65" y="407"/>
                        <a:pt x="33" y="422"/>
                      </a:cubicBezTo>
                      <a:cubicBezTo>
                        <a:pt x="6" y="439"/>
                        <a:pt x="18" y="438"/>
                        <a:pt x="0" y="438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43"/>
                <p:cNvSpPr>
                  <a:spLocks noChangeAspect="1"/>
                </p:cNvSpPr>
                <p:nvPr/>
              </p:nvSpPr>
              <p:spPr bwMode="auto">
                <a:xfrm flipH="1">
                  <a:off x="5072" y="3214"/>
                  <a:ext cx="287" cy="41"/>
                </a:xfrm>
                <a:custGeom>
                  <a:avLst/>
                  <a:gdLst>
                    <a:gd name="T0" fmla="*/ 559 w 559"/>
                    <a:gd name="T1" fmla="*/ 65 h 65"/>
                    <a:gd name="T2" fmla="*/ 259 w 559"/>
                    <a:gd name="T3" fmla="*/ 8 h 65"/>
                    <a:gd name="T4" fmla="*/ 40 w 559"/>
                    <a:gd name="T5" fmla="*/ 33 h 65"/>
                    <a:gd name="T6" fmla="*/ 0 w 559"/>
                    <a:gd name="T7" fmla="*/ 4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59" h="65">
                      <a:moveTo>
                        <a:pt x="559" y="65"/>
                      </a:moveTo>
                      <a:cubicBezTo>
                        <a:pt x="494" y="0"/>
                        <a:pt x="345" y="14"/>
                        <a:pt x="259" y="8"/>
                      </a:cubicBezTo>
                      <a:cubicBezTo>
                        <a:pt x="186" y="16"/>
                        <a:pt x="113" y="24"/>
                        <a:pt x="40" y="33"/>
                      </a:cubicBezTo>
                      <a:cubicBezTo>
                        <a:pt x="27" y="35"/>
                        <a:pt x="0" y="41"/>
                        <a:pt x="0" y="4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44"/>
                <p:cNvSpPr>
                  <a:spLocks noChangeAspect="1"/>
                </p:cNvSpPr>
                <p:nvPr/>
              </p:nvSpPr>
              <p:spPr bwMode="auto">
                <a:xfrm flipH="1">
                  <a:off x="5104" y="3286"/>
                  <a:ext cx="223" cy="52"/>
                </a:xfrm>
                <a:custGeom>
                  <a:avLst/>
                  <a:gdLst>
                    <a:gd name="T0" fmla="*/ 430 w 430"/>
                    <a:gd name="T1" fmla="*/ 17 h 82"/>
                    <a:gd name="T2" fmla="*/ 105 w 430"/>
                    <a:gd name="T3" fmla="*/ 25 h 82"/>
                    <a:gd name="T4" fmla="*/ 0 w 430"/>
                    <a:gd name="T5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0" h="82">
                      <a:moveTo>
                        <a:pt x="430" y="17"/>
                      </a:moveTo>
                      <a:cubicBezTo>
                        <a:pt x="317" y="0"/>
                        <a:pt x="218" y="11"/>
                        <a:pt x="105" y="25"/>
                      </a:cubicBezTo>
                      <a:cubicBezTo>
                        <a:pt x="68" y="37"/>
                        <a:pt x="19" y="45"/>
                        <a:pt x="0" y="82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45"/>
                <p:cNvSpPr>
                  <a:spLocks noChangeAspect="1"/>
                </p:cNvSpPr>
                <p:nvPr/>
              </p:nvSpPr>
              <p:spPr bwMode="auto">
                <a:xfrm flipH="1">
                  <a:off x="5156" y="3357"/>
                  <a:ext cx="175" cy="115"/>
                </a:xfrm>
                <a:custGeom>
                  <a:avLst/>
                  <a:gdLst>
                    <a:gd name="T0" fmla="*/ 341 w 341"/>
                    <a:gd name="T1" fmla="*/ 0 h 179"/>
                    <a:gd name="T2" fmla="*/ 211 w 341"/>
                    <a:gd name="T3" fmla="*/ 25 h 179"/>
                    <a:gd name="T4" fmla="*/ 114 w 341"/>
                    <a:gd name="T5" fmla="*/ 65 h 179"/>
                    <a:gd name="T6" fmla="*/ 0 w 341"/>
                    <a:gd name="T7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1" h="179">
                      <a:moveTo>
                        <a:pt x="341" y="0"/>
                      </a:moveTo>
                      <a:cubicBezTo>
                        <a:pt x="298" y="10"/>
                        <a:pt x="254" y="15"/>
                        <a:pt x="211" y="25"/>
                      </a:cubicBezTo>
                      <a:cubicBezTo>
                        <a:pt x="173" y="34"/>
                        <a:pt x="150" y="53"/>
                        <a:pt x="114" y="65"/>
                      </a:cubicBezTo>
                      <a:cubicBezTo>
                        <a:pt x="79" y="91"/>
                        <a:pt x="19" y="160"/>
                        <a:pt x="0" y="179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46"/>
                <p:cNvSpPr>
                  <a:spLocks noChangeAspect="1"/>
                </p:cNvSpPr>
                <p:nvPr/>
              </p:nvSpPr>
              <p:spPr bwMode="auto">
                <a:xfrm>
                  <a:off x="3570" y="3518"/>
                  <a:ext cx="353" cy="86"/>
                </a:xfrm>
                <a:custGeom>
                  <a:avLst/>
                  <a:gdLst>
                    <a:gd name="T0" fmla="*/ 9 w 353"/>
                    <a:gd name="T1" fmla="*/ 13 h 86"/>
                    <a:gd name="T2" fmla="*/ 20 w 353"/>
                    <a:gd name="T3" fmla="*/ 31 h 86"/>
                    <a:gd name="T4" fmla="*/ 54 w 353"/>
                    <a:gd name="T5" fmla="*/ 60 h 86"/>
                    <a:gd name="T6" fmla="*/ 81 w 353"/>
                    <a:gd name="T7" fmla="*/ 67 h 86"/>
                    <a:gd name="T8" fmla="*/ 228 w 353"/>
                    <a:gd name="T9" fmla="*/ 78 h 86"/>
                    <a:gd name="T10" fmla="*/ 344 w 353"/>
                    <a:gd name="T11" fmla="*/ 75 h 86"/>
                    <a:gd name="T12" fmla="*/ 339 w 353"/>
                    <a:gd name="T13" fmla="*/ 51 h 86"/>
                    <a:gd name="T14" fmla="*/ 300 w 353"/>
                    <a:gd name="T15" fmla="*/ 42 h 86"/>
                    <a:gd name="T16" fmla="*/ 273 w 353"/>
                    <a:gd name="T17" fmla="*/ 36 h 86"/>
                    <a:gd name="T18" fmla="*/ 195 w 353"/>
                    <a:gd name="T19" fmla="*/ 21 h 86"/>
                    <a:gd name="T20" fmla="*/ 162 w 353"/>
                    <a:gd name="T21" fmla="*/ 25 h 86"/>
                    <a:gd name="T22" fmla="*/ 167 w 353"/>
                    <a:gd name="T23" fmla="*/ 16 h 86"/>
                    <a:gd name="T24" fmla="*/ 165 w 353"/>
                    <a:gd name="T25" fmla="*/ 0 h 86"/>
                    <a:gd name="T26" fmla="*/ 12 w 353"/>
                    <a:gd name="T27" fmla="*/ 9 h 86"/>
                    <a:gd name="T28" fmla="*/ 11 w 353"/>
                    <a:gd name="T29" fmla="*/ 12 h 86"/>
                    <a:gd name="T30" fmla="*/ 9 w 353"/>
                    <a:gd name="T31" fmla="*/ 13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3" h="86">
                      <a:moveTo>
                        <a:pt x="9" y="13"/>
                      </a:moveTo>
                      <a:cubicBezTo>
                        <a:pt x="13" y="21"/>
                        <a:pt x="12" y="26"/>
                        <a:pt x="20" y="31"/>
                      </a:cubicBezTo>
                      <a:cubicBezTo>
                        <a:pt x="22" y="43"/>
                        <a:pt x="43" y="55"/>
                        <a:pt x="54" y="60"/>
                      </a:cubicBezTo>
                      <a:cubicBezTo>
                        <a:pt x="60" y="68"/>
                        <a:pt x="72" y="66"/>
                        <a:pt x="81" y="67"/>
                      </a:cubicBezTo>
                      <a:cubicBezTo>
                        <a:pt x="128" y="79"/>
                        <a:pt x="180" y="76"/>
                        <a:pt x="228" y="78"/>
                      </a:cubicBezTo>
                      <a:cubicBezTo>
                        <a:pt x="267" y="86"/>
                        <a:pt x="306" y="83"/>
                        <a:pt x="344" y="75"/>
                      </a:cubicBezTo>
                      <a:cubicBezTo>
                        <a:pt x="353" y="68"/>
                        <a:pt x="349" y="53"/>
                        <a:pt x="339" y="51"/>
                      </a:cubicBezTo>
                      <a:cubicBezTo>
                        <a:pt x="327" y="45"/>
                        <a:pt x="313" y="43"/>
                        <a:pt x="300" y="42"/>
                      </a:cubicBezTo>
                      <a:cubicBezTo>
                        <a:pt x="292" y="38"/>
                        <a:pt x="282" y="37"/>
                        <a:pt x="273" y="36"/>
                      </a:cubicBezTo>
                      <a:cubicBezTo>
                        <a:pt x="249" y="24"/>
                        <a:pt x="222" y="26"/>
                        <a:pt x="195" y="21"/>
                      </a:cubicBezTo>
                      <a:cubicBezTo>
                        <a:pt x="173" y="22"/>
                        <a:pt x="176" y="22"/>
                        <a:pt x="162" y="25"/>
                      </a:cubicBezTo>
                      <a:cubicBezTo>
                        <a:pt x="156" y="35"/>
                        <a:pt x="153" y="22"/>
                        <a:pt x="167" y="16"/>
                      </a:cubicBezTo>
                      <a:cubicBezTo>
                        <a:pt x="172" y="10"/>
                        <a:pt x="174" y="2"/>
                        <a:pt x="165" y="0"/>
                      </a:cubicBezTo>
                      <a:cubicBezTo>
                        <a:pt x="112" y="4"/>
                        <a:pt x="66" y="8"/>
                        <a:pt x="12" y="9"/>
                      </a:cubicBezTo>
                      <a:cubicBezTo>
                        <a:pt x="0" y="11"/>
                        <a:pt x="8" y="9"/>
                        <a:pt x="11" y="12"/>
                      </a:cubicBezTo>
                      <a:cubicBezTo>
                        <a:pt x="12" y="13"/>
                        <a:pt x="10" y="13"/>
                        <a:pt x="9" y="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47"/>
                <p:cNvSpPr>
                  <a:spLocks noChangeAspect="1"/>
                </p:cNvSpPr>
                <p:nvPr/>
              </p:nvSpPr>
              <p:spPr bwMode="auto">
                <a:xfrm>
                  <a:off x="3738" y="3531"/>
                  <a:ext cx="379" cy="130"/>
                </a:xfrm>
                <a:custGeom>
                  <a:avLst/>
                  <a:gdLst>
                    <a:gd name="T0" fmla="*/ 0 w 634"/>
                    <a:gd name="T1" fmla="*/ 0 h 191"/>
                    <a:gd name="T2" fmla="*/ 104 w 634"/>
                    <a:gd name="T3" fmla="*/ 8 h 191"/>
                    <a:gd name="T4" fmla="*/ 256 w 634"/>
                    <a:gd name="T5" fmla="*/ 12 h 191"/>
                    <a:gd name="T6" fmla="*/ 336 w 634"/>
                    <a:gd name="T7" fmla="*/ 16 h 191"/>
                    <a:gd name="T8" fmla="*/ 480 w 634"/>
                    <a:gd name="T9" fmla="*/ 24 h 191"/>
                    <a:gd name="T10" fmla="*/ 558 w 634"/>
                    <a:gd name="T11" fmla="*/ 44 h 191"/>
                    <a:gd name="T12" fmla="*/ 620 w 634"/>
                    <a:gd name="T13" fmla="*/ 84 h 191"/>
                    <a:gd name="T14" fmla="*/ 634 w 634"/>
                    <a:gd name="T15" fmla="*/ 128 h 191"/>
                    <a:gd name="T16" fmla="*/ 622 w 634"/>
                    <a:gd name="T17" fmla="*/ 176 h 191"/>
                    <a:gd name="T18" fmla="*/ 586 w 634"/>
                    <a:gd name="T19" fmla="*/ 188 h 191"/>
                    <a:gd name="T20" fmla="*/ 570 w 634"/>
                    <a:gd name="T21" fmla="*/ 160 h 191"/>
                    <a:gd name="T22" fmla="*/ 548 w 634"/>
                    <a:gd name="T23" fmla="*/ 136 h 191"/>
                    <a:gd name="T24" fmla="*/ 520 w 634"/>
                    <a:gd name="T25" fmla="*/ 136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4" h="191">
                      <a:moveTo>
                        <a:pt x="0" y="0"/>
                      </a:moveTo>
                      <a:cubicBezTo>
                        <a:pt x="0" y="12"/>
                        <a:pt x="61" y="6"/>
                        <a:pt x="104" y="8"/>
                      </a:cubicBezTo>
                      <a:cubicBezTo>
                        <a:pt x="147" y="10"/>
                        <a:pt x="217" y="11"/>
                        <a:pt x="256" y="12"/>
                      </a:cubicBezTo>
                      <a:cubicBezTo>
                        <a:pt x="295" y="13"/>
                        <a:pt x="299" y="14"/>
                        <a:pt x="336" y="16"/>
                      </a:cubicBezTo>
                      <a:cubicBezTo>
                        <a:pt x="373" y="18"/>
                        <a:pt x="443" y="19"/>
                        <a:pt x="480" y="24"/>
                      </a:cubicBezTo>
                      <a:cubicBezTo>
                        <a:pt x="517" y="29"/>
                        <a:pt x="535" y="34"/>
                        <a:pt x="558" y="44"/>
                      </a:cubicBezTo>
                      <a:cubicBezTo>
                        <a:pt x="581" y="54"/>
                        <a:pt x="607" y="70"/>
                        <a:pt x="620" y="84"/>
                      </a:cubicBezTo>
                      <a:cubicBezTo>
                        <a:pt x="633" y="98"/>
                        <a:pt x="634" y="113"/>
                        <a:pt x="634" y="128"/>
                      </a:cubicBezTo>
                      <a:cubicBezTo>
                        <a:pt x="634" y="143"/>
                        <a:pt x="630" y="166"/>
                        <a:pt x="622" y="176"/>
                      </a:cubicBezTo>
                      <a:cubicBezTo>
                        <a:pt x="614" y="186"/>
                        <a:pt x="595" y="191"/>
                        <a:pt x="586" y="188"/>
                      </a:cubicBezTo>
                      <a:cubicBezTo>
                        <a:pt x="577" y="185"/>
                        <a:pt x="576" y="169"/>
                        <a:pt x="570" y="160"/>
                      </a:cubicBezTo>
                      <a:cubicBezTo>
                        <a:pt x="564" y="151"/>
                        <a:pt x="556" y="140"/>
                        <a:pt x="548" y="136"/>
                      </a:cubicBezTo>
                      <a:cubicBezTo>
                        <a:pt x="540" y="132"/>
                        <a:pt x="526" y="136"/>
                        <a:pt x="520" y="136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48"/>
                <p:cNvSpPr>
                  <a:spLocks noChangeAspect="1"/>
                </p:cNvSpPr>
                <p:nvPr/>
              </p:nvSpPr>
              <p:spPr bwMode="auto">
                <a:xfrm>
                  <a:off x="3143" y="2856"/>
                  <a:ext cx="1138" cy="627"/>
                </a:xfrm>
                <a:custGeom>
                  <a:avLst/>
                  <a:gdLst>
                    <a:gd name="T0" fmla="*/ 187 w 1138"/>
                    <a:gd name="T1" fmla="*/ 51 h 627"/>
                    <a:gd name="T2" fmla="*/ 163 w 1138"/>
                    <a:gd name="T3" fmla="*/ 57 h 627"/>
                    <a:gd name="T4" fmla="*/ 145 w 1138"/>
                    <a:gd name="T5" fmla="*/ 68 h 627"/>
                    <a:gd name="T6" fmla="*/ 132 w 1138"/>
                    <a:gd name="T7" fmla="*/ 81 h 627"/>
                    <a:gd name="T8" fmla="*/ 112 w 1138"/>
                    <a:gd name="T9" fmla="*/ 107 h 627"/>
                    <a:gd name="T10" fmla="*/ 97 w 1138"/>
                    <a:gd name="T11" fmla="*/ 135 h 627"/>
                    <a:gd name="T12" fmla="*/ 82 w 1138"/>
                    <a:gd name="T13" fmla="*/ 159 h 627"/>
                    <a:gd name="T14" fmla="*/ 76 w 1138"/>
                    <a:gd name="T15" fmla="*/ 177 h 627"/>
                    <a:gd name="T16" fmla="*/ 67 w 1138"/>
                    <a:gd name="T17" fmla="*/ 195 h 627"/>
                    <a:gd name="T18" fmla="*/ 60 w 1138"/>
                    <a:gd name="T19" fmla="*/ 207 h 627"/>
                    <a:gd name="T20" fmla="*/ 49 w 1138"/>
                    <a:gd name="T21" fmla="*/ 228 h 627"/>
                    <a:gd name="T22" fmla="*/ 30 w 1138"/>
                    <a:gd name="T23" fmla="*/ 254 h 627"/>
                    <a:gd name="T24" fmla="*/ 22 w 1138"/>
                    <a:gd name="T25" fmla="*/ 267 h 627"/>
                    <a:gd name="T26" fmla="*/ 13 w 1138"/>
                    <a:gd name="T27" fmla="*/ 287 h 627"/>
                    <a:gd name="T28" fmla="*/ 3 w 1138"/>
                    <a:gd name="T29" fmla="*/ 306 h 627"/>
                    <a:gd name="T30" fmla="*/ 1 w 1138"/>
                    <a:gd name="T31" fmla="*/ 324 h 627"/>
                    <a:gd name="T32" fmla="*/ 33 w 1138"/>
                    <a:gd name="T33" fmla="*/ 324 h 627"/>
                    <a:gd name="T34" fmla="*/ 18 w 1138"/>
                    <a:gd name="T35" fmla="*/ 338 h 627"/>
                    <a:gd name="T36" fmla="*/ 12 w 1138"/>
                    <a:gd name="T37" fmla="*/ 354 h 627"/>
                    <a:gd name="T38" fmla="*/ 6 w 1138"/>
                    <a:gd name="T39" fmla="*/ 428 h 627"/>
                    <a:gd name="T40" fmla="*/ 19 w 1138"/>
                    <a:gd name="T41" fmla="*/ 444 h 627"/>
                    <a:gd name="T42" fmla="*/ 34 w 1138"/>
                    <a:gd name="T43" fmla="*/ 465 h 627"/>
                    <a:gd name="T44" fmla="*/ 51 w 1138"/>
                    <a:gd name="T45" fmla="*/ 486 h 627"/>
                    <a:gd name="T46" fmla="*/ 64 w 1138"/>
                    <a:gd name="T47" fmla="*/ 509 h 627"/>
                    <a:gd name="T48" fmla="*/ 105 w 1138"/>
                    <a:gd name="T49" fmla="*/ 536 h 627"/>
                    <a:gd name="T50" fmla="*/ 135 w 1138"/>
                    <a:gd name="T51" fmla="*/ 555 h 627"/>
                    <a:gd name="T52" fmla="*/ 153 w 1138"/>
                    <a:gd name="T53" fmla="*/ 564 h 627"/>
                    <a:gd name="T54" fmla="*/ 177 w 1138"/>
                    <a:gd name="T55" fmla="*/ 579 h 627"/>
                    <a:gd name="T56" fmla="*/ 195 w 1138"/>
                    <a:gd name="T57" fmla="*/ 588 h 627"/>
                    <a:gd name="T58" fmla="*/ 259 w 1138"/>
                    <a:gd name="T59" fmla="*/ 575 h 627"/>
                    <a:gd name="T60" fmla="*/ 330 w 1138"/>
                    <a:gd name="T61" fmla="*/ 564 h 627"/>
                    <a:gd name="T62" fmla="*/ 454 w 1138"/>
                    <a:gd name="T63" fmla="*/ 561 h 627"/>
                    <a:gd name="T64" fmla="*/ 529 w 1138"/>
                    <a:gd name="T65" fmla="*/ 570 h 627"/>
                    <a:gd name="T66" fmla="*/ 610 w 1138"/>
                    <a:gd name="T67" fmla="*/ 590 h 627"/>
                    <a:gd name="T68" fmla="*/ 633 w 1138"/>
                    <a:gd name="T69" fmla="*/ 599 h 627"/>
                    <a:gd name="T70" fmla="*/ 657 w 1138"/>
                    <a:gd name="T71" fmla="*/ 627 h 627"/>
                    <a:gd name="T72" fmla="*/ 885 w 1138"/>
                    <a:gd name="T73" fmla="*/ 621 h 627"/>
                    <a:gd name="T74" fmla="*/ 928 w 1138"/>
                    <a:gd name="T75" fmla="*/ 614 h 627"/>
                    <a:gd name="T76" fmla="*/ 975 w 1138"/>
                    <a:gd name="T77" fmla="*/ 605 h 627"/>
                    <a:gd name="T78" fmla="*/ 1015 w 1138"/>
                    <a:gd name="T79" fmla="*/ 599 h 627"/>
                    <a:gd name="T80" fmla="*/ 1045 w 1138"/>
                    <a:gd name="T81" fmla="*/ 593 h 627"/>
                    <a:gd name="T82" fmla="*/ 1110 w 1138"/>
                    <a:gd name="T83" fmla="*/ 584 h 627"/>
                    <a:gd name="T84" fmla="*/ 1131 w 1138"/>
                    <a:gd name="T85" fmla="*/ 578 h 627"/>
                    <a:gd name="T86" fmla="*/ 1135 w 1138"/>
                    <a:gd name="T87" fmla="*/ 563 h 627"/>
                    <a:gd name="T88" fmla="*/ 1120 w 1138"/>
                    <a:gd name="T89" fmla="*/ 512 h 627"/>
                    <a:gd name="T90" fmla="*/ 1111 w 1138"/>
                    <a:gd name="T91" fmla="*/ 462 h 627"/>
                    <a:gd name="T92" fmla="*/ 1101 w 1138"/>
                    <a:gd name="T93" fmla="*/ 414 h 627"/>
                    <a:gd name="T94" fmla="*/ 1087 w 1138"/>
                    <a:gd name="T95" fmla="*/ 306 h 627"/>
                    <a:gd name="T96" fmla="*/ 1072 w 1138"/>
                    <a:gd name="T97" fmla="*/ 216 h 627"/>
                    <a:gd name="T98" fmla="*/ 1065 w 1138"/>
                    <a:gd name="T99" fmla="*/ 179 h 627"/>
                    <a:gd name="T100" fmla="*/ 1053 w 1138"/>
                    <a:gd name="T101" fmla="*/ 116 h 627"/>
                    <a:gd name="T102" fmla="*/ 1045 w 1138"/>
                    <a:gd name="T103" fmla="*/ 78 h 627"/>
                    <a:gd name="T104" fmla="*/ 1039 w 1138"/>
                    <a:gd name="T105" fmla="*/ 51 h 627"/>
                    <a:gd name="T106" fmla="*/ 988 w 1138"/>
                    <a:gd name="T107" fmla="*/ 35 h 627"/>
                    <a:gd name="T108" fmla="*/ 501 w 1138"/>
                    <a:gd name="T109" fmla="*/ 35 h 627"/>
                    <a:gd name="T110" fmla="*/ 238 w 1138"/>
                    <a:gd name="T111" fmla="*/ 42 h 627"/>
                    <a:gd name="T112" fmla="*/ 187 w 1138"/>
                    <a:gd name="T113" fmla="*/ 51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38" h="627">
                      <a:moveTo>
                        <a:pt x="187" y="51"/>
                      </a:moveTo>
                      <a:cubicBezTo>
                        <a:pt x="179" y="54"/>
                        <a:pt x="171" y="56"/>
                        <a:pt x="163" y="57"/>
                      </a:cubicBezTo>
                      <a:cubicBezTo>
                        <a:pt x="157" y="60"/>
                        <a:pt x="151" y="64"/>
                        <a:pt x="145" y="68"/>
                      </a:cubicBezTo>
                      <a:cubicBezTo>
                        <a:pt x="141" y="73"/>
                        <a:pt x="137" y="77"/>
                        <a:pt x="132" y="81"/>
                      </a:cubicBezTo>
                      <a:cubicBezTo>
                        <a:pt x="128" y="91"/>
                        <a:pt x="121" y="102"/>
                        <a:pt x="112" y="107"/>
                      </a:cubicBezTo>
                      <a:cubicBezTo>
                        <a:pt x="110" y="118"/>
                        <a:pt x="102" y="125"/>
                        <a:pt x="97" y="135"/>
                      </a:cubicBezTo>
                      <a:cubicBezTo>
                        <a:pt x="95" y="144"/>
                        <a:pt x="87" y="152"/>
                        <a:pt x="82" y="159"/>
                      </a:cubicBezTo>
                      <a:cubicBezTo>
                        <a:pt x="81" y="165"/>
                        <a:pt x="79" y="171"/>
                        <a:pt x="76" y="177"/>
                      </a:cubicBezTo>
                      <a:cubicBezTo>
                        <a:pt x="75" y="184"/>
                        <a:pt x="71" y="189"/>
                        <a:pt x="67" y="195"/>
                      </a:cubicBezTo>
                      <a:cubicBezTo>
                        <a:pt x="66" y="201"/>
                        <a:pt x="65" y="203"/>
                        <a:pt x="60" y="207"/>
                      </a:cubicBezTo>
                      <a:cubicBezTo>
                        <a:pt x="57" y="215"/>
                        <a:pt x="53" y="221"/>
                        <a:pt x="49" y="228"/>
                      </a:cubicBezTo>
                      <a:cubicBezTo>
                        <a:pt x="47" y="240"/>
                        <a:pt x="39" y="247"/>
                        <a:pt x="30" y="254"/>
                      </a:cubicBezTo>
                      <a:cubicBezTo>
                        <a:pt x="28" y="259"/>
                        <a:pt x="25" y="263"/>
                        <a:pt x="22" y="267"/>
                      </a:cubicBezTo>
                      <a:cubicBezTo>
                        <a:pt x="20" y="275"/>
                        <a:pt x="17" y="280"/>
                        <a:pt x="13" y="287"/>
                      </a:cubicBezTo>
                      <a:cubicBezTo>
                        <a:pt x="12" y="295"/>
                        <a:pt x="8" y="300"/>
                        <a:pt x="3" y="306"/>
                      </a:cubicBezTo>
                      <a:cubicBezTo>
                        <a:pt x="1" y="313"/>
                        <a:pt x="0" y="316"/>
                        <a:pt x="1" y="324"/>
                      </a:cubicBezTo>
                      <a:cubicBezTo>
                        <a:pt x="12" y="322"/>
                        <a:pt x="21" y="322"/>
                        <a:pt x="33" y="324"/>
                      </a:cubicBezTo>
                      <a:cubicBezTo>
                        <a:pt x="25" y="327"/>
                        <a:pt x="24" y="333"/>
                        <a:pt x="18" y="338"/>
                      </a:cubicBezTo>
                      <a:cubicBezTo>
                        <a:pt x="16" y="344"/>
                        <a:pt x="16" y="349"/>
                        <a:pt x="12" y="354"/>
                      </a:cubicBezTo>
                      <a:cubicBezTo>
                        <a:pt x="4" y="377"/>
                        <a:pt x="10" y="403"/>
                        <a:pt x="6" y="428"/>
                      </a:cubicBezTo>
                      <a:cubicBezTo>
                        <a:pt x="7" y="442"/>
                        <a:pt x="6" y="442"/>
                        <a:pt x="19" y="444"/>
                      </a:cubicBezTo>
                      <a:cubicBezTo>
                        <a:pt x="24" y="452"/>
                        <a:pt x="27" y="460"/>
                        <a:pt x="34" y="465"/>
                      </a:cubicBezTo>
                      <a:cubicBezTo>
                        <a:pt x="40" y="474"/>
                        <a:pt x="42" y="481"/>
                        <a:pt x="51" y="486"/>
                      </a:cubicBezTo>
                      <a:cubicBezTo>
                        <a:pt x="56" y="494"/>
                        <a:pt x="56" y="503"/>
                        <a:pt x="64" y="509"/>
                      </a:cubicBezTo>
                      <a:cubicBezTo>
                        <a:pt x="74" y="528"/>
                        <a:pt x="90" y="525"/>
                        <a:pt x="105" y="536"/>
                      </a:cubicBezTo>
                      <a:cubicBezTo>
                        <a:pt x="114" y="543"/>
                        <a:pt x="124" y="553"/>
                        <a:pt x="135" y="555"/>
                      </a:cubicBezTo>
                      <a:cubicBezTo>
                        <a:pt x="142" y="558"/>
                        <a:pt x="146" y="563"/>
                        <a:pt x="153" y="564"/>
                      </a:cubicBezTo>
                      <a:cubicBezTo>
                        <a:pt x="158" y="571"/>
                        <a:pt x="169" y="575"/>
                        <a:pt x="177" y="579"/>
                      </a:cubicBezTo>
                      <a:cubicBezTo>
                        <a:pt x="179" y="587"/>
                        <a:pt x="188" y="587"/>
                        <a:pt x="195" y="588"/>
                      </a:cubicBezTo>
                      <a:cubicBezTo>
                        <a:pt x="209" y="574"/>
                        <a:pt x="242" y="576"/>
                        <a:pt x="259" y="575"/>
                      </a:cubicBezTo>
                      <a:cubicBezTo>
                        <a:pt x="284" y="572"/>
                        <a:pt x="304" y="566"/>
                        <a:pt x="330" y="564"/>
                      </a:cubicBezTo>
                      <a:cubicBezTo>
                        <a:pt x="372" y="554"/>
                        <a:pt x="412" y="560"/>
                        <a:pt x="454" y="561"/>
                      </a:cubicBezTo>
                      <a:cubicBezTo>
                        <a:pt x="479" y="564"/>
                        <a:pt x="504" y="569"/>
                        <a:pt x="529" y="570"/>
                      </a:cubicBezTo>
                      <a:cubicBezTo>
                        <a:pt x="555" y="579"/>
                        <a:pt x="583" y="585"/>
                        <a:pt x="610" y="590"/>
                      </a:cubicBezTo>
                      <a:cubicBezTo>
                        <a:pt x="617" y="594"/>
                        <a:pt x="625" y="595"/>
                        <a:pt x="633" y="599"/>
                      </a:cubicBezTo>
                      <a:cubicBezTo>
                        <a:pt x="635" y="608"/>
                        <a:pt x="648" y="623"/>
                        <a:pt x="657" y="627"/>
                      </a:cubicBezTo>
                      <a:cubicBezTo>
                        <a:pt x="769" y="626"/>
                        <a:pt x="802" y="627"/>
                        <a:pt x="885" y="621"/>
                      </a:cubicBezTo>
                      <a:cubicBezTo>
                        <a:pt x="900" y="617"/>
                        <a:pt x="913" y="615"/>
                        <a:pt x="928" y="614"/>
                      </a:cubicBezTo>
                      <a:cubicBezTo>
                        <a:pt x="942" y="606"/>
                        <a:pt x="959" y="606"/>
                        <a:pt x="975" y="605"/>
                      </a:cubicBezTo>
                      <a:cubicBezTo>
                        <a:pt x="986" y="600"/>
                        <a:pt x="1003" y="600"/>
                        <a:pt x="1015" y="599"/>
                      </a:cubicBezTo>
                      <a:cubicBezTo>
                        <a:pt x="1025" y="595"/>
                        <a:pt x="1034" y="594"/>
                        <a:pt x="1045" y="593"/>
                      </a:cubicBezTo>
                      <a:cubicBezTo>
                        <a:pt x="1065" y="585"/>
                        <a:pt x="1089" y="588"/>
                        <a:pt x="1110" y="584"/>
                      </a:cubicBezTo>
                      <a:cubicBezTo>
                        <a:pt x="1116" y="581"/>
                        <a:pt x="1124" y="579"/>
                        <a:pt x="1131" y="578"/>
                      </a:cubicBezTo>
                      <a:cubicBezTo>
                        <a:pt x="1138" y="573"/>
                        <a:pt x="1137" y="571"/>
                        <a:pt x="1135" y="563"/>
                      </a:cubicBezTo>
                      <a:cubicBezTo>
                        <a:pt x="1134" y="555"/>
                        <a:pt x="1123" y="519"/>
                        <a:pt x="1120" y="512"/>
                      </a:cubicBezTo>
                      <a:cubicBezTo>
                        <a:pt x="1117" y="495"/>
                        <a:pt x="1115" y="479"/>
                        <a:pt x="1111" y="462"/>
                      </a:cubicBezTo>
                      <a:cubicBezTo>
                        <a:pt x="1107" y="446"/>
                        <a:pt x="1101" y="414"/>
                        <a:pt x="1101" y="414"/>
                      </a:cubicBezTo>
                      <a:cubicBezTo>
                        <a:pt x="1098" y="378"/>
                        <a:pt x="1094" y="342"/>
                        <a:pt x="1087" y="306"/>
                      </a:cubicBezTo>
                      <a:cubicBezTo>
                        <a:pt x="1085" y="277"/>
                        <a:pt x="1079" y="245"/>
                        <a:pt x="1072" y="216"/>
                      </a:cubicBezTo>
                      <a:cubicBezTo>
                        <a:pt x="1071" y="203"/>
                        <a:pt x="1065" y="179"/>
                        <a:pt x="1065" y="179"/>
                      </a:cubicBezTo>
                      <a:cubicBezTo>
                        <a:pt x="1063" y="158"/>
                        <a:pt x="1060" y="136"/>
                        <a:pt x="1053" y="116"/>
                      </a:cubicBezTo>
                      <a:cubicBezTo>
                        <a:pt x="1052" y="104"/>
                        <a:pt x="1050" y="89"/>
                        <a:pt x="1045" y="78"/>
                      </a:cubicBezTo>
                      <a:cubicBezTo>
                        <a:pt x="1044" y="69"/>
                        <a:pt x="1042" y="60"/>
                        <a:pt x="1039" y="51"/>
                      </a:cubicBezTo>
                      <a:cubicBezTo>
                        <a:pt x="1036" y="27"/>
                        <a:pt x="1013" y="37"/>
                        <a:pt x="988" y="35"/>
                      </a:cubicBezTo>
                      <a:cubicBezTo>
                        <a:pt x="830" y="0"/>
                        <a:pt x="663" y="33"/>
                        <a:pt x="501" y="35"/>
                      </a:cubicBezTo>
                      <a:cubicBezTo>
                        <a:pt x="413" y="38"/>
                        <a:pt x="326" y="38"/>
                        <a:pt x="238" y="42"/>
                      </a:cubicBezTo>
                      <a:cubicBezTo>
                        <a:pt x="224" y="49"/>
                        <a:pt x="202" y="54"/>
                        <a:pt x="187" y="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49"/>
                <p:cNvSpPr>
                  <a:spLocks noChangeAspect="1"/>
                </p:cNvSpPr>
                <p:nvPr/>
              </p:nvSpPr>
              <p:spPr bwMode="auto">
                <a:xfrm>
                  <a:off x="3324" y="3053"/>
                  <a:ext cx="526" cy="493"/>
                </a:xfrm>
                <a:custGeom>
                  <a:avLst/>
                  <a:gdLst>
                    <a:gd name="T0" fmla="*/ 684 w 883"/>
                    <a:gd name="T1" fmla="*/ 726 h 726"/>
                    <a:gd name="T2" fmla="*/ 800 w 883"/>
                    <a:gd name="T3" fmla="*/ 578 h 726"/>
                    <a:gd name="T4" fmla="*/ 839 w 883"/>
                    <a:gd name="T5" fmla="*/ 248 h 726"/>
                    <a:gd name="T6" fmla="*/ 536 w 883"/>
                    <a:gd name="T7" fmla="*/ 14 h 726"/>
                    <a:gd name="T8" fmla="*/ 83 w 883"/>
                    <a:gd name="T9" fmla="*/ 161 h 726"/>
                    <a:gd name="T10" fmla="*/ 38 w 883"/>
                    <a:gd name="T11" fmla="*/ 587 h 726"/>
                    <a:gd name="T12" fmla="*/ 312 w 883"/>
                    <a:gd name="T13" fmla="*/ 722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3" h="726">
                      <a:moveTo>
                        <a:pt x="684" y="726"/>
                      </a:moveTo>
                      <a:cubicBezTo>
                        <a:pt x="703" y="701"/>
                        <a:pt x="774" y="658"/>
                        <a:pt x="800" y="578"/>
                      </a:cubicBezTo>
                      <a:cubicBezTo>
                        <a:pt x="826" y="498"/>
                        <a:pt x="883" y="342"/>
                        <a:pt x="839" y="248"/>
                      </a:cubicBezTo>
                      <a:cubicBezTo>
                        <a:pt x="795" y="154"/>
                        <a:pt x="662" y="28"/>
                        <a:pt x="536" y="14"/>
                      </a:cubicBezTo>
                      <a:cubicBezTo>
                        <a:pt x="410" y="0"/>
                        <a:pt x="166" y="66"/>
                        <a:pt x="83" y="161"/>
                      </a:cubicBezTo>
                      <a:cubicBezTo>
                        <a:pt x="0" y="256"/>
                        <a:pt x="0" y="494"/>
                        <a:pt x="38" y="587"/>
                      </a:cubicBezTo>
                      <a:cubicBezTo>
                        <a:pt x="76" y="680"/>
                        <a:pt x="255" y="694"/>
                        <a:pt x="312" y="722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50"/>
                <p:cNvSpPr>
                  <a:spLocks noChangeAspect="1"/>
                </p:cNvSpPr>
                <p:nvPr/>
              </p:nvSpPr>
              <p:spPr bwMode="auto">
                <a:xfrm>
                  <a:off x="3141" y="2916"/>
                  <a:ext cx="151" cy="264"/>
                </a:xfrm>
                <a:custGeom>
                  <a:avLst/>
                  <a:gdLst>
                    <a:gd name="T0" fmla="*/ 252 w 252"/>
                    <a:gd name="T1" fmla="*/ 0 h 393"/>
                    <a:gd name="T2" fmla="*/ 129 w 252"/>
                    <a:gd name="T3" fmla="*/ 117 h 393"/>
                    <a:gd name="T4" fmla="*/ 39 w 252"/>
                    <a:gd name="T5" fmla="*/ 240 h 393"/>
                    <a:gd name="T6" fmla="*/ 12 w 252"/>
                    <a:gd name="T7" fmla="*/ 312 h 393"/>
                    <a:gd name="T8" fmla="*/ 0 w 252"/>
                    <a:gd name="T9" fmla="*/ 393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2" h="393">
                      <a:moveTo>
                        <a:pt x="252" y="0"/>
                      </a:moveTo>
                      <a:cubicBezTo>
                        <a:pt x="228" y="26"/>
                        <a:pt x="165" y="77"/>
                        <a:pt x="129" y="117"/>
                      </a:cubicBezTo>
                      <a:cubicBezTo>
                        <a:pt x="93" y="157"/>
                        <a:pt x="59" y="207"/>
                        <a:pt x="39" y="240"/>
                      </a:cubicBezTo>
                      <a:cubicBezTo>
                        <a:pt x="19" y="273"/>
                        <a:pt x="18" y="287"/>
                        <a:pt x="12" y="312"/>
                      </a:cubicBezTo>
                      <a:cubicBezTo>
                        <a:pt x="6" y="337"/>
                        <a:pt x="1" y="376"/>
                        <a:pt x="0" y="393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51"/>
                <p:cNvSpPr>
                  <a:spLocks noChangeAspect="1"/>
                </p:cNvSpPr>
                <p:nvPr/>
              </p:nvSpPr>
              <p:spPr bwMode="auto">
                <a:xfrm flipV="1">
                  <a:off x="2966" y="3180"/>
                  <a:ext cx="1756" cy="773"/>
                </a:xfrm>
                <a:custGeom>
                  <a:avLst/>
                  <a:gdLst>
                    <a:gd name="T0" fmla="*/ 310 w 2945"/>
                    <a:gd name="T1" fmla="*/ 962 h 1142"/>
                    <a:gd name="T2" fmla="*/ 268 w 2945"/>
                    <a:gd name="T3" fmla="*/ 940 h 1142"/>
                    <a:gd name="T4" fmla="*/ 189 w 2945"/>
                    <a:gd name="T5" fmla="*/ 850 h 1142"/>
                    <a:gd name="T6" fmla="*/ 181 w 2945"/>
                    <a:gd name="T7" fmla="*/ 694 h 1142"/>
                    <a:gd name="T8" fmla="*/ 318 w 2945"/>
                    <a:gd name="T9" fmla="*/ 482 h 1142"/>
                    <a:gd name="T10" fmla="*/ 614 w 2945"/>
                    <a:gd name="T11" fmla="*/ 242 h 1142"/>
                    <a:gd name="T12" fmla="*/ 814 w 2945"/>
                    <a:gd name="T13" fmla="*/ 150 h 1142"/>
                    <a:gd name="T14" fmla="*/ 1018 w 2945"/>
                    <a:gd name="T15" fmla="*/ 114 h 1142"/>
                    <a:gd name="T16" fmla="*/ 1342 w 2945"/>
                    <a:gd name="T17" fmla="*/ 90 h 1142"/>
                    <a:gd name="T18" fmla="*/ 1774 w 2945"/>
                    <a:gd name="T19" fmla="*/ 94 h 1142"/>
                    <a:gd name="T20" fmla="*/ 2811 w 2945"/>
                    <a:gd name="T21" fmla="*/ 110 h 1142"/>
                    <a:gd name="T22" fmla="*/ 2943 w 2945"/>
                    <a:gd name="T23" fmla="*/ 82 h 1142"/>
                    <a:gd name="T24" fmla="*/ 2823 w 2945"/>
                    <a:gd name="T25" fmla="*/ 42 h 1142"/>
                    <a:gd name="T26" fmla="*/ 2567 w 2945"/>
                    <a:gd name="T27" fmla="*/ 22 h 1142"/>
                    <a:gd name="T28" fmla="*/ 1791 w 2945"/>
                    <a:gd name="T29" fmla="*/ 2 h 1142"/>
                    <a:gd name="T30" fmla="*/ 1191 w 2945"/>
                    <a:gd name="T31" fmla="*/ 10 h 1142"/>
                    <a:gd name="T32" fmla="*/ 861 w 2945"/>
                    <a:gd name="T33" fmla="*/ 34 h 1142"/>
                    <a:gd name="T34" fmla="*/ 547 w 2945"/>
                    <a:gd name="T35" fmla="*/ 134 h 1142"/>
                    <a:gd name="T36" fmla="*/ 195 w 2945"/>
                    <a:gd name="T37" fmla="*/ 402 h 1142"/>
                    <a:gd name="T38" fmla="*/ 22 w 2945"/>
                    <a:gd name="T39" fmla="*/ 700 h 1142"/>
                    <a:gd name="T40" fmla="*/ 40 w 2945"/>
                    <a:gd name="T41" fmla="*/ 904 h 1142"/>
                    <a:gd name="T42" fmla="*/ 159 w 2945"/>
                    <a:gd name="T43" fmla="*/ 1060 h 1142"/>
                    <a:gd name="T44" fmla="*/ 346 w 2945"/>
                    <a:gd name="T45" fmla="*/ 1142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45" h="1142">
                      <a:moveTo>
                        <a:pt x="310" y="962"/>
                      </a:moveTo>
                      <a:cubicBezTo>
                        <a:pt x="294" y="951"/>
                        <a:pt x="288" y="959"/>
                        <a:pt x="268" y="940"/>
                      </a:cubicBezTo>
                      <a:cubicBezTo>
                        <a:pt x="248" y="921"/>
                        <a:pt x="203" y="891"/>
                        <a:pt x="189" y="850"/>
                      </a:cubicBezTo>
                      <a:cubicBezTo>
                        <a:pt x="175" y="809"/>
                        <a:pt x="160" y="755"/>
                        <a:pt x="181" y="694"/>
                      </a:cubicBezTo>
                      <a:cubicBezTo>
                        <a:pt x="202" y="633"/>
                        <a:pt x="246" y="557"/>
                        <a:pt x="318" y="482"/>
                      </a:cubicBezTo>
                      <a:cubicBezTo>
                        <a:pt x="372" y="402"/>
                        <a:pt x="563" y="272"/>
                        <a:pt x="614" y="242"/>
                      </a:cubicBezTo>
                      <a:cubicBezTo>
                        <a:pt x="713" y="189"/>
                        <a:pt x="747" y="171"/>
                        <a:pt x="814" y="150"/>
                      </a:cubicBezTo>
                      <a:cubicBezTo>
                        <a:pt x="881" y="129"/>
                        <a:pt x="930" y="124"/>
                        <a:pt x="1018" y="114"/>
                      </a:cubicBezTo>
                      <a:cubicBezTo>
                        <a:pt x="1094" y="101"/>
                        <a:pt x="1216" y="93"/>
                        <a:pt x="1342" y="90"/>
                      </a:cubicBezTo>
                      <a:cubicBezTo>
                        <a:pt x="1468" y="87"/>
                        <a:pt x="1529" y="91"/>
                        <a:pt x="1774" y="94"/>
                      </a:cubicBezTo>
                      <a:cubicBezTo>
                        <a:pt x="2019" y="97"/>
                        <a:pt x="2616" y="112"/>
                        <a:pt x="2811" y="110"/>
                      </a:cubicBezTo>
                      <a:cubicBezTo>
                        <a:pt x="2855" y="95"/>
                        <a:pt x="2939" y="114"/>
                        <a:pt x="2943" y="82"/>
                      </a:cubicBezTo>
                      <a:cubicBezTo>
                        <a:pt x="2945" y="72"/>
                        <a:pt x="2885" y="53"/>
                        <a:pt x="2823" y="42"/>
                      </a:cubicBezTo>
                      <a:cubicBezTo>
                        <a:pt x="2760" y="32"/>
                        <a:pt x="2739" y="29"/>
                        <a:pt x="2567" y="22"/>
                      </a:cubicBezTo>
                      <a:cubicBezTo>
                        <a:pt x="2403" y="17"/>
                        <a:pt x="2020" y="4"/>
                        <a:pt x="1791" y="2"/>
                      </a:cubicBezTo>
                      <a:cubicBezTo>
                        <a:pt x="1562" y="0"/>
                        <a:pt x="1346" y="5"/>
                        <a:pt x="1191" y="10"/>
                      </a:cubicBezTo>
                      <a:cubicBezTo>
                        <a:pt x="1036" y="15"/>
                        <a:pt x="946" y="23"/>
                        <a:pt x="861" y="34"/>
                      </a:cubicBezTo>
                      <a:cubicBezTo>
                        <a:pt x="754" y="55"/>
                        <a:pt x="658" y="73"/>
                        <a:pt x="547" y="134"/>
                      </a:cubicBezTo>
                      <a:cubicBezTo>
                        <a:pt x="436" y="195"/>
                        <a:pt x="282" y="308"/>
                        <a:pt x="195" y="402"/>
                      </a:cubicBezTo>
                      <a:cubicBezTo>
                        <a:pt x="108" y="496"/>
                        <a:pt x="48" y="616"/>
                        <a:pt x="22" y="700"/>
                      </a:cubicBezTo>
                      <a:cubicBezTo>
                        <a:pt x="0" y="784"/>
                        <a:pt x="17" y="844"/>
                        <a:pt x="40" y="904"/>
                      </a:cubicBezTo>
                      <a:cubicBezTo>
                        <a:pt x="63" y="964"/>
                        <a:pt x="108" y="1020"/>
                        <a:pt x="159" y="1060"/>
                      </a:cubicBezTo>
                      <a:cubicBezTo>
                        <a:pt x="220" y="1112"/>
                        <a:pt x="283" y="1142"/>
                        <a:pt x="346" y="1142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52"/>
                <p:cNvSpPr>
                  <a:spLocks noChangeAspect="1"/>
                </p:cNvSpPr>
                <p:nvPr/>
              </p:nvSpPr>
              <p:spPr bwMode="auto">
                <a:xfrm>
                  <a:off x="3157" y="3301"/>
                  <a:ext cx="191" cy="152"/>
                </a:xfrm>
                <a:custGeom>
                  <a:avLst/>
                  <a:gdLst>
                    <a:gd name="T0" fmla="*/ 0 w 320"/>
                    <a:gd name="T1" fmla="*/ 0 h 226"/>
                    <a:gd name="T2" fmla="*/ 42 w 320"/>
                    <a:gd name="T3" fmla="*/ 83 h 226"/>
                    <a:gd name="T4" fmla="*/ 108 w 320"/>
                    <a:gd name="T5" fmla="*/ 140 h 226"/>
                    <a:gd name="T6" fmla="*/ 243 w 320"/>
                    <a:gd name="T7" fmla="*/ 206 h 226"/>
                    <a:gd name="T8" fmla="*/ 320 w 320"/>
                    <a:gd name="T9" fmla="*/ 226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0" h="226">
                      <a:moveTo>
                        <a:pt x="0" y="0"/>
                      </a:moveTo>
                      <a:cubicBezTo>
                        <a:pt x="8" y="10"/>
                        <a:pt x="24" y="60"/>
                        <a:pt x="42" y="83"/>
                      </a:cubicBezTo>
                      <a:cubicBezTo>
                        <a:pt x="60" y="106"/>
                        <a:pt x="74" y="120"/>
                        <a:pt x="108" y="140"/>
                      </a:cubicBezTo>
                      <a:cubicBezTo>
                        <a:pt x="142" y="160"/>
                        <a:pt x="208" y="192"/>
                        <a:pt x="243" y="206"/>
                      </a:cubicBezTo>
                      <a:cubicBezTo>
                        <a:pt x="255" y="212"/>
                        <a:pt x="305" y="226"/>
                        <a:pt x="320" y="226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54"/>
                <p:cNvSpPr>
                  <a:spLocks noChangeAspect="1"/>
                </p:cNvSpPr>
                <p:nvPr/>
              </p:nvSpPr>
              <p:spPr bwMode="auto">
                <a:xfrm flipH="1">
                  <a:off x="3782" y="3425"/>
                  <a:ext cx="526" cy="78"/>
                </a:xfrm>
                <a:custGeom>
                  <a:avLst/>
                  <a:gdLst>
                    <a:gd name="T0" fmla="*/ 883 w 883"/>
                    <a:gd name="T1" fmla="*/ 86 h 115"/>
                    <a:gd name="T2" fmla="*/ 369 w 883"/>
                    <a:gd name="T3" fmla="*/ 97 h 115"/>
                    <a:gd name="T4" fmla="*/ 125 w 883"/>
                    <a:gd name="T5" fmla="*/ 48 h 115"/>
                    <a:gd name="T6" fmla="*/ 0 w 883"/>
                    <a:gd name="T7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3" h="115">
                      <a:moveTo>
                        <a:pt x="883" y="86"/>
                      </a:moveTo>
                      <a:cubicBezTo>
                        <a:pt x="701" y="115"/>
                        <a:pt x="552" y="101"/>
                        <a:pt x="369" y="97"/>
                      </a:cubicBezTo>
                      <a:cubicBezTo>
                        <a:pt x="289" y="90"/>
                        <a:pt x="201" y="80"/>
                        <a:pt x="125" y="48"/>
                      </a:cubicBezTo>
                      <a:cubicBezTo>
                        <a:pt x="90" y="33"/>
                        <a:pt x="39" y="0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55"/>
                <p:cNvSpPr>
                  <a:spLocks noChangeAspect="1"/>
                </p:cNvSpPr>
                <p:nvPr/>
              </p:nvSpPr>
              <p:spPr bwMode="auto">
                <a:xfrm flipH="1">
                  <a:off x="4479" y="3258"/>
                  <a:ext cx="147" cy="164"/>
                </a:xfrm>
                <a:custGeom>
                  <a:avLst/>
                  <a:gdLst>
                    <a:gd name="T0" fmla="*/ 0 w 248"/>
                    <a:gd name="T1" fmla="*/ 245 h 245"/>
                    <a:gd name="T2" fmla="*/ 122 w 248"/>
                    <a:gd name="T3" fmla="*/ 210 h 245"/>
                    <a:gd name="T4" fmla="*/ 199 w 248"/>
                    <a:gd name="T5" fmla="*/ 161 h 245"/>
                    <a:gd name="T6" fmla="*/ 248 w 248"/>
                    <a:gd name="T7" fmla="*/ 0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8" h="245">
                      <a:moveTo>
                        <a:pt x="0" y="245"/>
                      </a:moveTo>
                      <a:cubicBezTo>
                        <a:pt x="19" y="237"/>
                        <a:pt x="89" y="224"/>
                        <a:pt x="122" y="210"/>
                      </a:cubicBezTo>
                      <a:cubicBezTo>
                        <a:pt x="155" y="196"/>
                        <a:pt x="181" y="180"/>
                        <a:pt x="199" y="161"/>
                      </a:cubicBezTo>
                      <a:cubicBezTo>
                        <a:pt x="219" y="126"/>
                        <a:pt x="240" y="26"/>
                        <a:pt x="248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56"/>
                <p:cNvSpPr>
                  <a:spLocks noChangeAspect="1"/>
                </p:cNvSpPr>
                <p:nvPr/>
              </p:nvSpPr>
              <p:spPr bwMode="auto">
                <a:xfrm flipH="1">
                  <a:off x="4415" y="3382"/>
                  <a:ext cx="108" cy="22"/>
                </a:xfrm>
                <a:custGeom>
                  <a:avLst/>
                  <a:gdLst>
                    <a:gd name="T0" fmla="*/ 180 w 180"/>
                    <a:gd name="T1" fmla="*/ 33 h 33"/>
                    <a:gd name="T2" fmla="*/ 90 w 180"/>
                    <a:gd name="T3" fmla="*/ 9 h 33"/>
                    <a:gd name="T4" fmla="*/ 0 w 180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0" h="33">
                      <a:moveTo>
                        <a:pt x="180" y="33"/>
                      </a:moveTo>
                      <a:cubicBezTo>
                        <a:pt x="168" y="31"/>
                        <a:pt x="120" y="14"/>
                        <a:pt x="90" y="9"/>
                      </a:cubicBezTo>
                      <a:cubicBezTo>
                        <a:pt x="60" y="4"/>
                        <a:pt x="19" y="2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57"/>
                <p:cNvSpPr>
                  <a:spLocks noChangeAspect="1"/>
                </p:cNvSpPr>
                <p:nvPr/>
              </p:nvSpPr>
              <p:spPr bwMode="auto">
                <a:xfrm flipH="1">
                  <a:off x="4626" y="3416"/>
                  <a:ext cx="430" cy="59"/>
                </a:xfrm>
                <a:custGeom>
                  <a:avLst/>
                  <a:gdLst>
                    <a:gd name="T0" fmla="*/ 0 w 726"/>
                    <a:gd name="T1" fmla="*/ 0 h 88"/>
                    <a:gd name="T2" fmla="*/ 235 w 726"/>
                    <a:gd name="T3" fmla="*/ 86 h 88"/>
                    <a:gd name="T4" fmla="*/ 726 w 726"/>
                    <a:gd name="T5" fmla="*/ 9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6" h="88">
                      <a:moveTo>
                        <a:pt x="0" y="0"/>
                      </a:moveTo>
                      <a:cubicBezTo>
                        <a:pt x="75" y="39"/>
                        <a:pt x="114" y="84"/>
                        <a:pt x="235" y="86"/>
                      </a:cubicBezTo>
                      <a:cubicBezTo>
                        <a:pt x="356" y="88"/>
                        <a:pt x="624" y="25"/>
                        <a:pt x="726" y="9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58"/>
                <p:cNvSpPr>
                  <a:spLocks noChangeAspect="1"/>
                </p:cNvSpPr>
                <p:nvPr/>
              </p:nvSpPr>
              <p:spPr bwMode="auto">
                <a:xfrm>
                  <a:off x="4346" y="3397"/>
                  <a:ext cx="386" cy="378"/>
                </a:xfrm>
                <a:custGeom>
                  <a:avLst/>
                  <a:gdLst>
                    <a:gd name="T0" fmla="*/ 164 w 386"/>
                    <a:gd name="T1" fmla="*/ 228 h 378"/>
                    <a:gd name="T2" fmla="*/ 182 w 386"/>
                    <a:gd name="T3" fmla="*/ 270 h 378"/>
                    <a:gd name="T4" fmla="*/ 188 w 386"/>
                    <a:gd name="T5" fmla="*/ 272 h 378"/>
                    <a:gd name="T6" fmla="*/ 194 w 386"/>
                    <a:gd name="T7" fmla="*/ 276 h 378"/>
                    <a:gd name="T8" fmla="*/ 206 w 386"/>
                    <a:gd name="T9" fmla="*/ 280 h 378"/>
                    <a:gd name="T10" fmla="*/ 224 w 386"/>
                    <a:gd name="T11" fmla="*/ 298 h 378"/>
                    <a:gd name="T12" fmla="*/ 240 w 386"/>
                    <a:gd name="T13" fmla="*/ 314 h 378"/>
                    <a:gd name="T14" fmla="*/ 258 w 386"/>
                    <a:gd name="T15" fmla="*/ 364 h 378"/>
                    <a:gd name="T16" fmla="*/ 270 w 386"/>
                    <a:gd name="T17" fmla="*/ 378 h 378"/>
                    <a:gd name="T18" fmla="*/ 278 w 386"/>
                    <a:gd name="T19" fmla="*/ 360 h 378"/>
                    <a:gd name="T20" fmla="*/ 272 w 386"/>
                    <a:gd name="T21" fmla="*/ 326 h 378"/>
                    <a:gd name="T22" fmla="*/ 298 w 386"/>
                    <a:gd name="T23" fmla="*/ 306 h 378"/>
                    <a:gd name="T24" fmla="*/ 316 w 386"/>
                    <a:gd name="T25" fmla="*/ 324 h 378"/>
                    <a:gd name="T26" fmla="*/ 330 w 386"/>
                    <a:gd name="T27" fmla="*/ 340 h 378"/>
                    <a:gd name="T28" fmla="*/ 344 w 386"/>
                    <a:gd name="T29" fmla="*/ 342 h 378"/>
                    <a:gd name="T30" fmla="*/ 334 w 386"/>
                    <a:gd name="T31" fmla="*/ 298 h 378"/>
                    <a:gd name="T32" fmla="*/ 314 w 386"/>
                    <a:gd name="T33" fmla="*/ 278 h 378"/>
                    <a:gd name="T34" fmla="*/ 296 w 386"/>
                    <a:gd name="T35" fmla="*/ 266 h 378"/>
                    <a:gd name="T36" fmla="*/ 324 w 386"/>
                    <a:gd name="T37" fmla="*/ 260 h 378"/>
                    <a:gd name="T38" fmla="*/ 350 w 386"/>
                    <a:gd name="T39" fmla="*/ 276 h 378"/>
                    <a:gd name="T40" fmla="*/ 366 w 386"/>
                    <a:gd name="T41" fmla="*/ 296 h 378"/>
                    <a:gd name="T42" fmla="*/ 346 w 386"/>
                    <a:gd name="T43" fmla="*/ 238 h 378"/>
                    <a:gd name="T44" fmla="*/ 340 w 386"/>
                    <a:gd name="T45" fmla="*/ 232 h 378"/>
                    <a:gd name="T46" fmla="*/ 318 w 386"/>
                    <a:gd name="T47" fmla="*/ 226 h 378"/>
                    <a:gd name="T48" fmla="*/ 300 w 386"/>
                    <a:gd name="T49" fmla="*/ 222 h 378"/>
                    <a:gd name="T50" fmla="*/ 276 w 386"/>
                    <a:gd name="T51" fmla="*/ 220 h 378"/>
                    <a:gd name="T52" fmla="*/ 326 w 386"/>
                    <a:gd name="T53" fmla="*/ 222 h 378"/>
                    <a:gd name="T54" fmla="*/ 350 w 386"/>
                    <a:gd name="T55" fmla="*/ 234 h 378"/>
                    <a:gd name="T56" fmla="*/ 362 w 386"/>
                    <a:gd name="T57" fmla="*/ 238 h 378"/>
                    <a:gd name="T58" fmla="*/ 338 w 386"/>
                    <a:gd name="T59" fmla="*/ 198 h 378"/>
                    <a:gd name="T60" fmla="*/ 258 w 386"/>
                    <a:gd name="T61" fmla="*/ 188 h 378"/>
                    <a:gd name="T62" fmla="*/ 252 w 386"/>
                    <a:gd name="T63" fmla="*/ 172 h 378"/>
                    <a:gd name="T64" fmla="*/ 228 w 386"/>
                    <a:gd name="T65" fmla="*/ 188 h 378"/>
                    <a:gd name="T66" fmla="*/ 212 w 386"/>
                    <a:gd name="T67" fmla="*/ 200 h 378"/>
                    <a:gd name="T68" fmla="*/ 208 w 386"/>
                    <a:gd name="T69" fmla="*/ 194 h 378"/>
                    <a:gd name="T70" fmla="*/ 198 w 386"/>
                    <a:gd name="T71" fmla="*/ 186 h 378"/>
                    <a:gd name="T72" fmla="*/ 186 w 386"/>
                    <a:gd name="T73" fmla="*/ 178 h 378"/>
                    <a:gd name="T74" fmla="*/ 174 w 386"/>
                    <a:gd name="T75" fmla="*/ 166 h 378"/>
                    <a:gd name="T76" fmla="*/ 180 w 386"/>
                    <a:gd name="T77" fmla="*/ 170 h 378"/>
                    <a:gd name="T78" fmla="*/ 160 w 386"/>
                    <a:gd name="T79" fmla="*/ 154 h 378"/>
                    <a:gd name="T80" fmla="*/ 148 w 386"/>
                    <a:gd name="T81" fmla="*/ 138 h 378"/>
                    <a:gd name="T82" fmla="*/ 134 w 386"/>
                    <a:gd name="T83" fmla="*/ 118 h 378"/>
                    <a:gd name="T84" fmla="*/ 86 w 386"/>
                    <a:gd name="T85" fmla="*/ 70 h 378"/>
                    <a:gd name="T86" fmla="*/ 70 w 386"/>
                    <a:gd name="T87" fmla="*/ 36 h 378"/>
                    <a:gd name="T88" fmla="*/ 32 w 386"/>
                    <a:gd name="T89" fmla="*/ 0 h 378"/>
                    <a:gd name="T90" fmla="*/ 0 w 386"/>
                    <a:gd name="T91" fmla="*/ 18 h 378"/>
                    <a:gd name="T92" fmla="*/ 16 w 386"/>
                    <a:gd name="T93" fmla="*/ 58 h 378"/>
                    <a:gd name="T94" fmla="*/ 36 w 386"/>
                    <a:gd name="T95" fmla="*/ 70 h 378"/>
                    <a:gd name="T96" fmla="*/ 56 w 386"/>
                    <a:gd name="T97" fmla="*/ 92 h 378"/>
                    <a:gd name="T98" fmla="*/ 82 w 386"/>
                    <a:gd name="T99" fmla="*/ 126 h 378"/>
                    <a:gd name="T100" fmla="*/ 118 w 386"/>
                    <a:gd name="T101" fmla="*/ 172 h 378"/>
                    <a:gd name="T102" fmla="*/ 120 w 386"/>
                    <a:gd name="T103" fmla="*/ 202 h 378"/>
                    <a:gd name="T104" fmla="*/ 136 w 386"/>
                    <a:gd name="T105" fmla="*/ 204 h 378"/>
                    <a:gd name="T106" fmla="*/ 154 w 386"/>
                    <a:gd name="T107" fmla="*/ 212 h 378"/>
                    <a:gd name="T108" fmla="*/ 164 w 386"/>
                    <a:gd name="T109" fmla="*/ 228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86" h="378">
                      <a:moveTo>
                        <a:pt x="164" y="228"/>
                      </a:moveTo>
                      <a:cubicBezTo>
                        <a:pt x="145" y="257"/>
                        <a:pt x="160" y="268"/>
                        <a:pt x="182" y="270"/>
                      </a:cubicBezTo>
                      <a:cubicBezTo>
                        <a:pt x="184" y="271"/>
                        <a:pt x="186" y="271"/>
                        <a:pt x="188" y="272"/>
                      </a:cubicBezTo>
                      <a:cubicBezTo>
                        <a:pt x="190" y="273"/>
                        <a:pt x="192" y="275"/>
                        <a:pt x="194" y="276"/>
                      </a:cubicBezTo>
                      <a:cubicBezTo>
                        <a:pt x="198" y="278"/>
                        <a:pt x="206" y="280"/>
                        <a:pt x="206" y="280"/>
                      </a:cubicBezTo>
                      <a:cubicBezTo>
                        <a:pt x="209" y="288"/>
                        <a:pt x="216" y="295"/>
                        <a:pt x="224" y="298"/>
                      </a:cubicBezTo>
                      <a:cubicBezTo>
                        <a:pt x="234" y="312"/>
                        <a:pt x="228" y="308"/>
                        <a:pt x="240" y="314"/>
                      </a:cubicBezTo>
                      <a:cubicBezTo>
                        <a:pt x="242" y="329"/>
                        <a:pt x="244" y="355"/>
                        <a:pt x="258" y="364"/>
                      </a:cubicBezTo>
                      <a:cubicBezTo>
                        <a:pt x="261" y="372"/>
                        <a:pt x="262" y="375"/>
                        <a:pt x="270" y="378"/>
                      </a:cubicBezTo>
                      <a:cubicBezTo>
                        <a:pt x="274" y="373"/>
                        <a:pt x="278" y="360"/>
                        <a:pt x="278" y="360"/>
                      </a:cubicBezTo>
                      <a:cubicBezTo>
                        <a:pt x="277" y="347"/>
                        <a:pt x="279" y="337"/>
                        <a:pt x="272" y="326"/>
                      </a:cubicBezTo>
                      <a:cubicBezTo>
                        <a:pt x="269" y="295"/>
                        <a:pt x="273" y="298"/>
                        <a:pt x="298" y="306"/>
                      </a:cubicBezTo>
                      <a:cubicBezTo>
                        <a:pt x="301" y="310"/>
                        <a:pt x="312" y="321"/>
                        <a:pt x="316" y="324"/>
                      </a:cubicBezTo>
                      <a:cubicBezTo>
                        <a:pt x="325" y="338"/>
                        <a:pt x="320" y="333"/>
                        <a:pt x="330" y="340"/>
                      </a:cubicBezTo>
                      <a:cubicBezTo>
                        <a:pt x="335" y="348"/>
                        <a:pt x="338" y="351"/>
                        <a:pt x="344" y="342"/>
                      </a:cubicBezTo>
                      <a:cubicBezTo>
                        <a:pt x="348" y="326"/>
                        <a:pt x="348" y="307"/>
                        <a:pt x="334" y="298"/>
                      </a:cubicBezTo>
                      <a:cubicBezTo>
                        <a:pt x="327" y="277"/>
                        <a:pt x="331" y="289"/>
                        <a:pt x="314" y="278"/>
                      </a:cubicBezTo>
                      <a:cubicBezTo>
                        <a:pt x="308" y="274"/>
                        <a:pt x="296" y="266"/>
                        <a:pt x="296" y="266"/>
                      </a:cubicBezTo>
                      <a:cubicBezTo>
                        <a:pt x="286" y="251"/>
                        <a:pt x="316" y="259"/>
                        <a:pt x="324" y="260"/>
                      </a:cubicBezTo>
                      <a:cubicBezTo>
                        <a:pt x="333" y="263"/>
                        <a:pt x="342" y="271"/>
                        <a:pt x="350" y="276"/>
                      </a:cubicBezTo>
                      <a:cubicBezTo>
                        <a:pt x="355" y="283"/>
                        <a:pt x="358" y="293"/>
                        <a:pt x="366" y="296"/>
                      </a:cubicBezTo>
                      <a:cubicBezTo>
                        <a:pt x="365" y="278"/>
                        <a:pt x="369" y="246"/>
                        <a:pt x="346" y="238"/>
                      </a:cubicBezTo>
                      <a:cubicBezTo>
                        <a:pt x="344" y="236"/>
                        <a:pt x="342" y="233"/>
                        <a:pt x="340" y="232"/>
                      </a:cubicBezTo>
                      <a:cubicBezTo>
                        <a:pt x="333" y="228"/>
                        <a:pt x="326" y="228"/>
                        <a:pt x="318" y="226"/>
                      </a:cubicBezTo>
                      <a:cubicBezTo>
                        <a:pt x="305" y="223"/>
                        <a:pt x="320" y="224"/>
                        <a:pt x="300" y="222"/>
                      </a:cubicBezTo>
                      <a:cubicBezTo>
                        <a:pt x="292" y="221"/>
                        <a:pt x="268" y="220"/>
                        <a:pt x="276" y="220"/>
                      </a:cubicBezTo>
                      <a:cubicBezTo>
                        <a:pt x="293" y="220"/>
                        <a:pt x="309" y="221"/>
                        <a:pt x="326" y="222"/>
                      </a:cubicBezTo>
                      <a:cubicBezTo>
                        <a:pt x="338" y="224"/>
                        <a:pt x="340" y="229"/>
                        <a:pt x="350" y="234"/>
                      </a:cubicBezTo>
                      <a:cubicBezTo>
                        <a:pt x="354" y="236"/>
                        <a:pt x="362" y="238"/>
                        <a:pt x="362" y="238"/>
                      </a:cubicBezTo>
                      <a:cubicBezTo>
                        <a:pt x="386" y="232"/>
                        <a:pt x="347" y="204"/>
                        <a:pt x="338" y="198"/>
                      </a:cubicBezTo>
                      <a:cubicBezTo>
                        <a:pt x="314" y="182"/>
                        <a:pt x="286" y="189"/>
                        <a:pt x="258" y="188"/>
                      </a:cubicBezTo>
                      <a:cubicBezTo>
                        <a:pt x="261" y="179"/>
                        <a:pt x="260" y="177"/>
                        <a:pt x="252" y="172"/>
                      </a:cubicBezTo>
                      <a:cubicBezTo>
                        <a:pt x="230" y="176"/>
                        <a:pt x="242" y="178"/>
                        <a:pt x="228" y="188"/>
                      </a:cubicBezTo>
                      <a:cubicBezTo>
                        <a:pt x="223" y="195"/>
                        <a:pt x="219" y="195"/>
                        <a:pt x="212" y="200"/>
                      </a:cubicBezTo>
                      <a:cubicBezTo>
                        <a:pt x="185" y="196"/>
                        <a:pt x="205" y="204"/>
                        <a:pt x="208" y="194"/>
                      </a:cubicBezTo>
                      <a:cubicBezTo>
                        <a:pt x="194" y="189"/>
                        <a:pt x="209" y="196"/>
                        <a:pt x="198" y="186"/>
                      </a:cubicBezTo>
                      <a:cubicBezTo>
                        <a:pt x="194" y="183"/>
                        <a:pt x="186" y="178"/>
                        <a:pt x="186" y="178"/>
                      </a:cubicBezTo>
                      <a:cubicBezTo>
                        <a:pt x="184" y="175"/>
                        <a:pt x="159" y="158"/>
                        <a:pt x="174" y="166"/>
                      </a:cubicBezTo>
                      <a:cubicBezTo>
                        <a:pt x="176" y="167"/>
                        <a:pt x="178" y="169"/>
                        <a:pt x="180" y="170"/>
                      </a:cubicBezTo>
                      <a:cubicBezTo>
                        <a:pt x="177" y="160"/>
                        <a:pt x="169" y="157"/>
                        <a:pt x="160" y="154"/>
                      </a:cubicBezTo>
                      <a:cubicBezTo>
                        <a:pt x="155" y="147"/>
                        <a:pt x="155" y="143"/>
                        <a:pt x="148" y="138"/>
                      </a:cubicBezTo>
                      <a:cubicBezTo>
                        <a:pt x="144" y="132"/>
                        <a:pt x="145" y="129"/>
                        <a:pt x="134" y="118"/>
                      </a:cubicBezTo>
                      <a:cubicBezTo>
                        <a:pt x="124" y="107"/>
                        <a:pt x="97" y="84"/>
                        <a:pt x="86" y="70"/>
                      </a:cubicBezTo>
                      <a:cubicBezTo>
                        <a:pt x="79" y="60"/>
                        <a:pt x="81" y="40"/>
                        <a:pt x="70" y="36"/>
                      </a:cubicBezTo>
                      <a:cubicBezTo>
                        <a:pt x="60" y="5"/>
                        <a:pt x="69" y="5"/>
                        <a:pt x="32" y="0"/>
                      </a:cubicBezTo>
                      <a:cubicBezTo>
                        <a:pt x="14" y="2"/>
                        <a:pt x="6" y="1"/>
                        <a:pt x="0" y="18"/>
                      </a:cubicBezTo>
                      <a:cubicBezTo>
                        <a:pt x="2" y="36"/>
                        <a:pt x="2" y="46"/>
                        <a:pt x="16" y="58"/>
                      </a:cubicBezTo>
                      <a:cubicBezTo>
                        <a:pt x="22" y="63"/>
                        <a:pt x="36" y="70"/>
                        <a:pt x="36" y="70"/>
                      </a:cubicBezTo>
                      <a:cubicBezTo>
                        <a:pt x="42" y="78"/>
                        <a:pt x="46" y="89"/>
                        <a:pt x="56" y="92"/>
                      </a:cubicBezTo>
                      <a:cubicBezTo>
                        <a:pt x="62" y="101"/>
                        <a:pt x="71" y="122"/>
                        <a:pt x="82" y="126"/>
                      </a:cubicBezTo>
                      <a:cubicBezTo>
                        <a:pt x="93" y="142"/>
                        <a:pt x="111" y="150"/>
                        <a:pt x="118" y="172"/>
                      </a:cubicBezTo>
                      <a:cubicBezTo>
                        <a:pt x="119" y="182"/>
                        <a:pt x="115" y="193"/>
                        <a:pt x="120" y="202"/>
                      </a:cubicBezTo>
                      <a:cubicBezTo>
                        <a:pt x="123" y="207"/>
                        <a:pt x="131" y="203"/>
                        <a:pt x="136" y="204"/>
                      </a:cubicBezTo>
                      <a:cubicBezTo>
                        <a:pt x="143" y="205"/>
                        <a:pt x="148" y="210"/>
                        <a:pt x="154" y="212"/>
                      </a:cubicBezTo>
                      <a:cubicBezTo>
                        <a:pt x="159" y="226"/>
                        <a:pt x="154" y="222"/>
                        <a:pt x="164" y="2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" name="Group 59"/>
                <p:cNvGrpSpPr>
                  <a:grpSpLocks noChangeAspect="1"/>
                </p:cNvGrpSpPr>
                <p:nvPr/>
              </p:nvGrpSpPr>
              <p:grpSpPr bwMode="auto">
                <a:xfrm flipH="1">
                  <a:off x="4499" y="3565"/>
                  <a:ext cx="219" cy="214"/>
                  <a:chOff x="2191" y="2023"/>
                  <a:chExt cx="429" cy="345"/>
                </a:xfrm>
              </p:grpSpPr>
              <p:sp>
                <p:nvSpPr>
                  <p:cNvPr id="69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2196" y="2103"/>
                    <a:ext cx="181" cy="140"/>
                  </a:xfrm>
                  <a:custGeom>
                    <a:avLst/>
                    <a:gdLst>
                      <a:gd name="T0" fmla="*/ 181 w 181"/>
                      <a:gd name="T1" fmla="*/ 6 h 140"/>
                      <a:gd name="T2" fmla="*/ 146 w 181"/>
                      <a:gd name="T3" fmla="*/ 5 h 140"/>
                      <a:gd name="T4" fmla="*/ 80 w 181"/>
                      <a:gd name="T5" fmla="*/ 9 h 140"/>
                      <a:gd name="T6" fmla="*/ 12 w 181"/>
                      <a:gd name="T7" fmla="*/ 57 h 140"/>
                      <a:gd name="T8" fmla="*/ 6 w 181"/>
                      <a:gd name="T9" fmla="*/ 133 h 140"/>
                      <a:gd name="T10" fmla="*/ 44 w 181"/>
                      <a:gd name="T11" fmla="*/ 97 h 140"/>
                      <a:gd name="T12" fmla="*/ 92 w 181"/>
                      <a:gd name="T13" fmla="*/ 71 h 140"/>
                      <a:gd name="T14" fmla="*/ 146 w 181"/>
                      <a:gd name="T15" fmla="*/ 69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1" h="140">
                        <a:moveTo>
                          <a:pt x="181" y="6"/>
                        </a:moveTo>
                        <a:cubicBezTo>
                          <a:pt x="175" y="6"/>
                          <a:pt x="163" y="5"/>
                          <a:pt x="146" y="5"/>
                        </a:cubicBezTo>
                        <a:cubicBezTo>
                          <a:pt x="129" y="5"/>
                          <a:pt x="102" y="0"/>
                          <a:pt x="80" y="9"/>
                        </a:cubicBezTo>
                        <a:cubicBezTo>
                          <a:pt x="58" y="18"/>
                          <a:pt x="24" y="36"/>
                          <a:pt x="12" y="57"/>
                        </a:cubicBezTo>
                        <a:cubicBezTo>
                          <a:pt x="0" y="78"/>
                          <a:pt x="1" y="126"/>
                          <a:pt x="6" y="133"/>
                        </a:cubicBezTo>
                        <a:cubicBezTo>
                          <a:pt x="11" y="140"/>
                          <a:pt x="30" y="107"/>
                          <a:pt x="44" y="97"/>
                        </a:cubicBezTo>
                        <a:cubicBezTo>
                          <a:pt x="58" y="87"/>
                          <a:pt x="75" y="76"/>
                          <a:pt x="92" y="71"/>
                        </a:cubicBezTo>
                        <a:cubicBezTo>
                          <a:pt x="112" y="59"/>
                          <a:pt x="125" y="69"/>
                          <a:pt x="146" y="69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40" y="2162"/>
                    <a:ext cx="142" cy="165"/>
                  </a:xfrm>
                  <a:custGeom>
                    <a:avLst/>
                    <a:gdLst>
                      <a:gd name="T0" fmla="*/ 140 w 142"/>
                      <a:gd name="T1" fmla="*/ 0 h 165"/>
                      <a:gd name="T2" fmla="*/ 58 w 142"/>
                      <a:gd name="T3" fmla="*/ 34 h 165"/>
                      <a:gd name="T4" fmla="*/ 8 w 142"/>
                      <a:gd name="T5" fmla="*/ 76 h 165"/>
                      <a:gd name="T6" fmla="*/ 8 w 142"/>
                      <a:gd name="T7" fmla="*/ 158 h 165"/>
                      <a:gd name="T8" fmla="*/ 56 w 142"/>
                      <a:gd name="T9" fmla="*/ 118 h 165"/>
                      <a:gd name="T10" fmla="*/ 94 w 142"/>
                      <a:gd name="T11" fmla="*/ 86 h 165"/>
                      <a:gd name="T12" fmla="*/ 142 w 142"/>
                      <a:gd name="T13" fmla="*/ 72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2" h="165">
                        <a:moveTo>
                          <a:pt x="140" y="0"/>
                        </a:moveTo>
                        <a:cubicBezTo>
                          <a:pt x="132" y="3"/>
                          <a:pt x="81" y="16"/>
                          <a:pt x="58" y="34"/>
                        </a:cubicBezTo>
                        <a:cubicBezTo>
                          <a:pt x="36" y="47"/>
                          <a:pt x="16" y="55"/>
                          <a:pt x="8" y="76"/>
                        </a:cubicBezTo>
                        <a:cubicBezTo>
                          <a:pt x="0" y="97"/>
                          <a:pt x="0" y="151"/>
                          <a:pt x="8" y="158"/>
                        </a:cubicBezTo>
                        <a:cubicBezTo>
                          <a:pt x="16" y="165"/>
                          <a:pt x="42" y="130"/>
                          <a:pt x="56" y="118"/>
                        </a:cubicBezTo>
                        <a:cubicBezTo>
                          <a:pt x="70" y="106"/>
                          <a:pt x="80" y="94"/>
                          <a:pt x="94" y="86"/>
                        </a:cubicBezTo>
                        <a:cubicBezTo>
                          <a:pt x="108" y="78"/>
                          <a:pt x="132" y="75"/>
                          <a:pt x="142" y="72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2371" y="2116"/>
                    <a:ext cx="249" cy="252"/>
                  </a:xfrm>
                  <a:custGeom>
                    <a:avLst/>
                    <a:gdLst>
                      <a:gd name="T0" fmla="*/ 51 w 249"/>
                      <a:gd name="T1" fmla="*/ 94 h 252"/>
                      <a:gd name="T2" fmla="*/ 23 w 249"/>
                      <a:gd name="T3" fmla="*/ 116 h 252"/>
                      <a:gd name="T4" fmla="*/ 4 w 249"/>
                      <a:gd name="T5" fmla="*/ 178 h 252"/>
                      <a:gd name="T6" fmla="*/ 25 w 249"/>
                      <a:gd name="T7" fmla="*/ 248 h 252"/>
                      <a:gd name="T8" fmla="*/ 61 w 249"/>
                      <a:gd name="T9" fmla="*/ 200 h 252"/>
                      <a:gd name="T10" fmla="*/ 93 w 249"/>
                      <a:gd name="T11" fmla="*/ 145 h 252"/>
                      <a:gd name="T12" fmla="*/ 211 w 249"/>
                      <a:gd name="T13" fmla="*/ 72 h 252"/>
                      <a:gd name="T14" fmla="*/ 233 w 249"/>
                      <a:gd name="T15" fmla="*/ 0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9" h="252">
                        <a:moveTo>
                          <a:pt x="51" y="94"/>
                        </a:moveTo>
                        <a:cubicBezTo>
                          <a:pt x="45" y="97"/>
                          <a:pt x="31" y="102"/>
                          <a:pt x="23" y="116"/>
                        </a:cubicBezTo>
                        <a:cubicBezTo>
                          <a:pt x="15" y="130"/>
                          <a:pt x="4" y="156"/>
                          <a:pt x="4" y="178"/>
                        </a:cubicBezTo>
                        <a:cubicBezTo>
                          <a:pt x="0" y="195"/>
                          <a:pt x="16" y="244"/>
                          <a:pt x="25" y="248"/>
                        </a:cubicBezTo>
                        <a:cubicBezTo>
                          <a:pt x="34" y="252"/>
                          <a:pt x="50" y="217"/>
                          <a:pt x="61" y="200"/>
                        </a:cubicBezTo>
                        <a:cubicBezTo>
                          <a:pt x="76" y="195"/>
                          <a:pt x="67" y="165"/>
                          <a:pt x="93" y="145"/>
                        </a:cubicBezTo>
                        <a:cubicBezTo>
                          <a:pt x="114" y="107"/>
                          <a:pt x="188" y="74"/>
                          <a:pt x="211" y="72"/>
                        </a:cubicBezTo>
                        <a:cubicBezTo>
                          <a:pt x="243" y="42"/>
                          <a:pt x="249" y="34"/>
                          <a:pt x="233" y="0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2191" y="2048"/>
                    <a:ext cx="315" cy="100"/>
                  </a:xfrm>
                  <a:custGeom>
                    <a:avLst/>
                    <a:gdLst>
                      <a:gd name="T0" fmla="*/ 315 w 315"/>
                      <a:gd name="T1" fmla="*/ 22 h 100"/>
                      <a:gd name="T2" fmla="*/ 249 w 315"/>
                      <a:gd name="T3" fmla="*/ 4 h 100"/>
                      <a:gd name="T4" fmla="*/ 73 w 315"/>
                      <a:gd name="T5" fmla="*/ 10 h 100"/>
                      <a:gd name="T6" fmla="*/ 7 w 315"/>
                      <a:gd name="T7" fmla="*/ 64 h 100"/>
                      <a:gd name="T8" fmla="*/ 5 w 315"/>
                      <a:gd name="T9" fmla="*/ 96 h 100"/>
                      <a:gd name="T10" fmla="*/ 37 w 315"/>
                      <a:gd name="T11" fmla="*/ 88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15" h="100">
                        <a:moveTo>
                          <a:pt x="315" y="22"/>
                        </a:moveTo>
                        <a:cubicBezTo>
                          <a:pt x="291" y="20"/>
                          <a:pt x="272" y="7"/>
                          <a:pt x="249" y="4"/>
                        </a:cubicBezTo>
                        <a:cubicBezTo>
                          <a:pt x="209" y="2"/>
                          <a:pt x="113" y="0"/>
                          <a:pt x="73" y="10"/>
                        </a:cubicBezTo>
                        <a:cubicBezTo>
                          <a:pt x="40" y="21"/>
                          <a:pt x="18" y="50"/>
                          <a:pt x="7" y="64"/>
                        </a:cubicBezTo>
                        <a:cubicBezTo>
                          <a:pt x="5" y="71"/>
                          <a:pt x="0" y="92"/>
                          <a:pt x="5" y="96"/>
                        </a:cubicBezTo>
                        <a:cubicBezTo>
                          <a:pt x="10" y="100"/>
                          <a:pt x="30" y="90"/>
                          <a:pt x="37" y="88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2404" y="2023"/>
                    <a:ext cx="70" cy="35"/>
                  </a:xfrm>
                  <a:custGeom>
                    <a:avLst/>
                    <a:gdLst>
                      <a:gd name="T0" fmla="*/ 70 w 70"/>
                      <a:gd name="T1" fmla="*/ 35 h 35"/>
                      <a:gd name="T2" fmla="*/ 58 w 70"/>
                      <a:gd name="T3" fmla="*/ 17 h 35"/>
                      <a:gd name="T4" fmla="*/ 40 w 70"/>
                      <a:gd name="T5" fmla="*/ 5 h 35"/>
                      <a:gd name="T6" fmla="*/ 28 w 70"/>
                      <a:gd name="T7" fmla="*/ 1 h 35"/>
                      <a:gd name="T8" fmla="*/ 4 w 70"/>
                      <a:gd name="T9" fmla="*/ 7 h 35"/>
                      <a:gd name="T10" fmla="*/ 0 w 70"/>
                      <a:gd name="T11" fmla="*/ 2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0" h="35">
                        <a:moveTo>
                          <a:pt x="70" y="35"/>
                        </a:moveTo>
                        <a:cubicBezTo>
                          <a:pt x="67" y="27"/>
                          <a:pt x="65" y="22"/>
                          <a:pt x="58" y="17"/>
                        </a:cubicBezTo>
                        <a:cubicBezTo>
                          <a:pt x="53" y="10"/>
                          <a:pt x="48" y="8"/>
                          <a:pt x="40" y="5"/>
                        </a:cubicBezTo>
                        <a:cubicBezTo>
                          <a:pt x="36" y="3"/>
                          <a:pt x="28" y="1"/>
                          <a:pt x="28" y="1"/>
                        </a:cubicBezTo>
                        <a:cubicBezTo>
                          <a:pt x="22" y="2"/>
                          <a:pt x="9" y="0"/>
                          <a:pt x="4" y="7"/>
                        </a:cubicBezTo>
                        <a:cubicBezTo>
                          <a:pt x="0" y="12"/>
                          <a:pt x="0" y="25"/>
                          <a:pt x="0" y="25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" name="Freeform 65"/>
                <p:cNvSpPr>
                  <a:spLocks noChangeAspect="1"/>
                </p:cNvSpPr>
                <p:nvPr/>
              </p:nvSpPr>
              <p:spPr bwMode="auto">
                <a:xfrm flipH="1">
                  <a:off x="4399" y="3292"/>
                  <a:ext cx="160" cy="304"/>
                </a:xfrm>
                <a:custGeom>
                  <a:avLst/>
                  <a:gdLst>
                    <a:gd name="T0" fmla="*/ 250 w 266"/>
                    <a:gd name="T1" fmla="*/ 0 h 447"/>
                    <a:gd name="T2" fmla="*/ 258 w 266"/>
                    <a:gd name="T3" fmla="*/ 117 h 447"/>
                    <a:gd name="T4" fmla="*/ 216 w 266"/>
                    <a:gd name="T5" fmla="*/ 243 h 447"/>
                    <a:gd name="T6" fmla="*/ 0 w 266"/>
                    <a:gd name="T7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6" h="447">
                      <a:moveTo>
                        <a:pt x="250" y="0"/>
                      </a:moveTo>
                      <a:cubicBezTo>
                        <a:pt x="264" y="42"/>
                        <a:pt x="266" y="75"/>
                        <a:pt x="258" y="117"/>
                      </a:cubicBezTo>
                      <a:cubicBezTo>
                        <a:pt x="251" y="154"/>
                        <a:pt x="231" y="209"/>
                        <a:pt x="216" y="243"/>
                      </a:cubicBezTo>
                      <a:cubicBezTo>
                        <a:pt x="173" y="298"/>
                        <a:pt x="36" y="413"/>
                        <a:pt x="0" y="447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66"/>
                <p:cNvSpPr>
                  <a:spLocks noChangeAspect="1"/>
                </p:cNvSpPr>
                <p:nvPr/>
              </p:nvSpPr>
              <p:spPr bwMode="auto">
                <a:xfrm>
                  <a:off x="4765" y="3081"/>
                  <a:ext cx="340" cy="349"/>
                </a:xfrm>
                <a:custGeom>
                  <a:avLst/>
                  <a:gdLst>
                    <a:gd name="T0" fmla="*/ 45 w 340"/>
                    <a:gd name="T1" fmla="*/ 6 h 349"/>
                    <a:gd name="T2" fmla="*/ 63 w 340"/>
                    <a:gd name="T3" fmla="*/ 54 h 349"/>
                    <a:gd name="T4" fmla="*/ 31 w 340"/>
                    <a:gd name="T5" fmla="*/ 188 h 349"/>
                    <a:gd name="T6" fmla="*/ 17 w 340"/>
                    <a:gd name="T7" fmla="*/ 242 h 349"/>
                    <a:gd name="T8" fmla="*/ 11 w 340"/>
                    <a:gd name="T9" fmla="*/ 268 h 349"/>
                    <a:gd name="T10" fmla="*/ 47 w 340"/>
                    <a:gd name="T11" fmla="*/ 342 h 349"/>
                    <a:gd name="T12" fmla="*/ 137 w 340"/>
                    <a:gd name="T13" fmla="*/ 348 h 349"/>
                    <a:gd name="T14" fmla="*/ 311 w 340"/>
                    <a:gd name="T15" fmla="*/ 316 h 349"/>
                    <a:gd name="T16" fmla="*/ 329 w 340"/>
                    <a:gd name="T17" fmla="*/ 296 h 349"/>
                    <a:gd name="T18" fmla="*/ 331 w 340"/>
                    <a:gd name="T19" fmla="*/ 224 h 349"/>
                    <a:gd name="T20" fmla="*/ 319 w 340"/>
                    <a:gd name="T21" fmla="*/ 216 h 349"/>
                    <a:gd name="T22" fmla="*/ 333 w 340"/>
                    <a:gd name="T23" fmla="*/ 234 h 349"/>
                    <a:gd name="T24" fmla="*/ 335 w 340"/>
                    <a:gd name="T25" fmla="*/ 220 h 349"/>
                    <a:gd name="T26" fmla="*/ 317 w 340"/>
                    <a:gd name="T27" fmla="*/ 208 h 349"/>
                    <a:gd name="T28" fmla="*/ 301 w 340"/>
                    <a:gd name="T29" fmla="*/ 190 h 349"/>
                    <a:gd name="T30" fmla="*/ 283 w 340"/>
                    <a:gd name="T31" fmla="*/ 168 h 349"/>
                    <a:gd name="T32" fmla="*/ 267 w 340"/>
                    <a:gd name="T33" fmla="*/ 156 h 349"/>
                    <a:gd name="T34" fmla="*/ 243 w 340"/>
                    <a:gd name="T35" fmla="*/ 136 h 349"/>
                    <a:gd name="T36" fmla="*/ 237 w 340"/>
                    <a:gd name="T37" fmla="*/ 132 h 349"/>
                    <a:gd name="T38" fmla="*/ 219 w 340"/>
                    <a:gd name="T39" fmla="*/ 114 h 349"/>
                    <a:gd name="T40" fmla="*/ 187 w 340"/>
                    <a:gd name="T41" fmla="*/ 88 h 349"/>
                    <a:gd name="T42" fmla="*/ 157 w 340"/>
                    <a:gd name="T43" fmla="*/ 44 h 349"/>
                    <a:gd name="T44" fmla="*/ 139 w 340"/>
                    <a:gd name="T45" fmla="*/ 28 h 349"/>
                    <a:gd name="T46" fmla="*/ 79 w 340"/>
                    <a:gd name="T47" fmla="*/ 0 h 349"/>
                    <a:gd name="T48" fmla="*/ 49 w 340"/>
                    <a:gd name="T49" fmla="*/ 2 h 349"/>
                    <a:gd name="T50" fmla="*/ 45 w 340"/>
                    <a:gd name="T51" fmla="*/ 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40" h="349">
                      <a:moveTo>
                        <a:pt x="45" y="6"/>
                      </a:moveTo>
                      <a:cubicBezTo>
                        <a:pt x="50" y="22"/>
                        <a:pt x="56" y="39"/>
                        <a:pt x="63" y="54"/>
                      </a:cubicBezTo>
                      <a:cubicBezTo>
                        <a:pt x="60" y="82"/>
                        <a:pt x="53" y="166"/>
                        <a:pt x="31" y="188"/>
                      </a:cubicBezTo>
                      <a:cubicBezTo>
                        <a:pt x="27" y="206"/>
                        <a:pt x="21" y="224"/>
                        <a:pt x="17" y="242"/>
                      </a:cubicBezTo>
                      <a:cubicBezTo>
                        <a:pt x="15" y="251"/>
                        <a:pt x="11" y="268"/>
                        <a:pt x="11" y="268"/>
                      </a:cubicBezTo>
                      <a:cubicBezTo>
                        <a:pt x="13" y="320"/>
                        <a:pt x="0" y="338"/>
                        <a:pt x="47" y="342"/>
                      </a:cubicBezTo>
                      <a:cubicBezTo>
                        <a:pt x="75" y="349"/>
                        <a:pt x="108" y="346"/>
                        <a:pt x="137" y="348"/>
                      </a:cubicBezTo>
                      <a:cubicBezTo>
                        <a:pt x="203" y="346"/>
                        <a:pt x="254" y="345"/>
                        <a:pt x="311" y="316"/>
                      </a:cubicBezTo>
                      <a:cubicBezTo>
                        <a:pt x="316" y="306"/>
                        <a:pt x="320" y="302"/>
                        <a:pt x="329" y="296"/>
                      </a:cubicBezTo>
                      <a:cubicBezTo>
                        <a:pt x="333" y="270"/>
                        <a:pt x="339" y="257"/>
                        <a:pt x="331" y="224"/>
                      </a:cubicBezTo>
                      <a:cubicBezTo>
                        <a:pt x="330" y="219"/>
                        <a:pt x="316" y="213"/>
                        <a:pt x="319" y="216"/>
                      </a:cubicBezTo>
                      <a:cubicBezTo>
                        <a:pt x="324" y="221"/>
                        <a:pt x="333" y="234"/>
                        <a:pt x="333" y="234"/>
                      </a:cubicBezTo>
                      <a:cubicBezTo>
                        <a:pt x="336" y="229"/>
                        <a:pt x="340" y="226"/>
                        <a:pt x="335" y="220"/>
                      </a:cubicBezTo>
                      <a:cubicBezTo>
                        <a:pt x="330" y="215"/>
                        <a:pt x="317" y="208"/>
                        <a:pt x="317" y="208"/>
                      </a:cubicBezTo>
                      <a:cubicBezTo>
                        <a:pt x="315" y="203"/>
                        <a:pt x="306" y="193"/>
                        <a:pt x="301" y="190"/>
                      </a:cubicBezTo>
                      <a:cubicBezTo>
                        <a:pt x="298" y="181"/>
                        <a:pt x="291" y="173"/>
                        <a:pt x="283" y="168"/>
                      </a:cubicBezTo>
                      <a:cubicBezTo>
                        <a:pt x="278" y="161"/>
                        <a:pt x="275" y="159"/>
                        <a:pt x="267" y="156"/>
                      </a:cubicBezTo>
                      <a:cubicBezTo>
                        <a:pt x="252" y="141"/>
                        <a:pt x="260" y="147"/>
                        <a:pt x="243" y="136"/>
                      </a:cubicBezTo>
                      <a:cubicBezTo>
                        <a:pt x="241" y="135"/>
                        <a:pt x="237" y="132"/>
                        <a:pt x="237" y="132"/>
                      </a:cubicBezTo>
                      <a:cubicBezTo>
                        <a:pt x="235" y="123"/>
                        <a:pt x="228" y="116"/>
                        <a:pt x="219" y="114"/>
                      </a:cubicBezTo>
                      <a:cubicBezTo>
                        <a:pt x="208" y="103"/>
                        <a:pt x="202" y="94"/>
                        <a:pt x="187" y="88"/>
                      </a:cubicBezTo>
                      <a:cubicBezTo>
                        <a:pt x="177" y="76"/>
                        <a:pt x="165" y="54"/>
                        <a:pt x="157" y="44"/>
                      </a:cubicBezTo>
                      <a:cubicBezTo>
                        <a:pt x="154" y="39"/>
                        <a:pt x="144" y="30"/>
                        <a:pt x="139" y="28"/>
                      </a:cubicBezTo>
                      <a:cubicBezTo>
                        <a:pt x="131" y="15"/>
                        <a:pt x="94" y="2"/>
                        <a:pt x="79" y="0"/>
                      </a:cubicBezTo>
                      <a:cubicBezTo>
                        <a:pt x="69" y="1"/>
                        <a:pt x="59" y="0"/>
                        <a:pt x="49" y="2"/>
                      </a:cubicBezTo>
                      <a:cubicBezTo>
                        <a:pt x="42" y="4"/>
                        <a:pt x="51" y="12"/>
                        <a:pt x="4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Oval 6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778" y="3161"/>
                  <a:ext cx="115" cy="11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0" name="Oval 6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5036" y="3307"/>
                  <a:ext cx="116" cy="143"/>
                </a:xfrm>
                <a:prstGeom prst="ellipse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" name="Freeform 70"/>
                <p:cNvSpPr>
                  <a:spLocks noChangeAspect="1"/>
                </p:cNvSpPr>
                <p:nvPr/>
              </p:nvSpPr>
              <p:spPr bwMode="auto">
                <a:xfrm flipH="1">
                  <a:off x="4833" y="3376"/>
                  <a:ext cx="144" cy="322"/>
                </a:xfrm>
                <a:custGeom>
                  <a:avLst/>
                  <a:gdLst>
                    <a:gd name="T0" fmla="*/ 0 w 284"/>
                    <a:gd name="T1" fmla="*/ 0 h 511"/>
                    <a:gd name="T2" fmla="*/ 140 w 284"/>
                    <a:gd name="T3" fmla="*/ 92 h 511"/>
                    <a:gd name="T4" fmla="*/ 200 w 284"/>
                    <a:gd name="T5" fmla="*/ 200 h 511"/>
                    <a:gd name="T6" fmla="*/ 251 w 284"/>
                    <a:gd name="T7" fmla="*/ 357 h 511"/>
                    <a:gd name="T8" fmla="*/ 284 w 284"/>
                    <a:gd name="T9" fmla="*/ 511 h 5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511">
                      <a:moveTo>
                        <a:pt x="0" y="0"/>
                      </a:moveTo>
                      <a:cubicBezTo>
                        <a:pt x="17" y="16"/>
                        <a:pt x="107" y="59"/>
                        <a:pt x="140" y="92"/>
                      </a:cubicBezTo>
                      <a:cubicBezTo>
                        <a:pt x="173" y="125"/>
                        <a:pt x="182" y="156"/>
                        <a:pt x="200" y="200"/>
                      </a:cubicBezTo>
                      <a:cubicBezTo>
                        <a:pt x="214" y="228"/>
                        <a:pt x="244" y="327"/>
                        <a:pt x="251" y="357"/>
                      </a:cubicBezTo>
                      <a:cubicBezTo>
                        <a:pt x="264" y="409"/>
                        <a:pt x="284" y="457"/>
                        <a:pt x="284" y="51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1"/>
                <p:cNvSpPr>
                  <a:spLocks noChangeAspect="1"/>
                </p:cNvSpPr>
                <p:nvPr/>
              </p:nvSpPr>
              <p:spPr bwMode="auto">
                <a:xfrm flipH="1">
                  <a:off x="4770" y="3354"/>
                  <a:ext cx="175" cy="292"/>
                </a:xfrm>
                <a:custGeom>
                  <a:avLst/>
                  <a:gdLst>
                    <a:gd name="T0" fmla="*/ 0 w 339"/>
                    <a:gd name="T1" fmla="*/ 0 h 461"/>
                    <a:gd name="T2" fmla="*/ 48 w 339"/>
                    <a:gd name="T3" fmla="*/ 17 h 461"/>
                    <a:gd name="T4" fmla="*/ 178 w 339"/>
                    <a:gd name="T5" fmla="*/ 98 h 461"/>
                    <a:gd name="T6" fmla="*/ 227 w 339"/>
                    <a:gd name="T7" fmla="*/ 146 h 461"/>
                    <a:gd name="T8" fmla="*/ 303 w 339"/>
                    <a:gd name="T9" fmla="*/ 275 h 461"/>
                    <a:gd name="T10" fmla="*/ 339 w 339"/>
                    <a:gd name="T11" fmla="*/ 461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9" h="461">
                      <a:moveTo>
                        <a:pt x="0" y="0"/>
                      </a:moveTo>
                      <a:cubicBezTo>
                        <a:pt x="12" y="12"/>
                        <a:pt x="33" y="9"/>
                        <a:pt x="48" y="17"/>
                      </a:cubicBezTo>
                      <a:cubicBezTo>
                        <a:pt x="78" y="33"/>
                        <a:pt x="154" y="79"/>
                        <a:pt x="178" y="98"/>
                      </a:cubicBezTo>
                      <a:cubicBezTo>
                        <a:pt x="208" y="119"/>
                        <a:pt x="212" y="127"/>
                        <a:pt x="227" y="146"/>
                      </a:cubicBezTo>
                      <a:cubicBezTo>
                        <a:pt x="248" y="175"/>
                        <a:pt x="284" y="223"/>
                        <a:pt x="303" y="275"/>
                      </a:cubicBezTo>
                      <a:cubicBezTo>
                        <a:pt x="322" y="327"/>
                        <a:pt x="335" y="419"/>
                        <a:pt x="339" y="46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2"/>
                <p:cNvSpPr>
                  <a:spLocks noChangeAspect="1"/>
                </p:cNvSpPr>
                <p:nvPr/>
              </p:nvSpPr>
              <p:spPr bwMode="auto">
                <a:xfrm flipH="1">
                  <a:off x="4965" y="3388"/>
                  <a:ext cx="48" cy="348"/>
                </a:xfrm>
                <a:custGeom>
                  <a:avLst/>
                  <a:gdLst>
                    <a:gd name="T0" fmla="*/ 0 w 91"/>
                    <a:gd name="T1" fmla="*/ 0 h 544"/>
                    <a:gd name="T2" fmla="*/ 73 w 91"/>
                    <a:gd name="T3" fmla="*/ 187 h 544"/>
                    <a:gd name="T4" fmla="*/ 73 w 91"/>
                    <a:gd name="T5" fmla="*/ 487 h 544"/>
                    <a:gd name="T6" fmla="*/ 57 w 91"/>
                    <a:gd name="T7" fmla="*/ 544 h 5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4">
                      <a:moveTo>
                        <a:pt x="0" y="0"/>
                      </a:moveTo>
                      <a:cubicBezTo>
                        <a:pt x="46" y="46"/>
                        <a:pt x="53" y="126"/>
                        <a:pt x="73" y="187"/>
                      </a:cubicBezTo>
                      <a:cubicBezTo>
                        <a:pt x="91" y="316"/>
                        <a:pt x="87" y="260"/>
                        <a:pt x="73" y="487"/>
                      </a:cubicBezTo>
                      <a:cubicBezTo>
                        <a:pt x="72" y="507"/>
                        <a:pt x="57" y="544"/>
                        <a:pt x="57" y="544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3"/>
                <p:cNvSpPr>
                  <a:spLocks noChangeAspect="1"/>
                </p:cNvSpPr>
                <p:nvPr/>
              </p:nvSpPr>
              <p:spPr bwMode="auto">
                <a:xfrm>
                  <a:off x="4646" y="2800"/>
                  <a:ext cx="186" cy="209"/>
                </a:xfrm>
                <a:custGeom>
                  <a:avLst/>
                  <a:gdLst>
                    <a:gd name="T0" fmla="*/ 73 w 186"/>
                    <a:gd name="T1" fmla="*/ 163 h 209"/>
                    <a:gd name="T2" fmla="*/ 64 w 186"/>
                    <a:gd name="T3" fmla="*/ 130 h 209"/>
                    <a:gd name="T4" fmla="*/ 49 w 186"/>
                    <a:gd name="T5" fmla="*/ 104 h 209"/>
                    <a:gd name="T6" fmla="*/ 31 w 186"/>
                    <a:gd name="T7" fmla="*/ 85 h 209"/>
                    <a:gd name="T8" fmla="*/ 12 w 186"/>
                    <a:gd name="T9" fmla="*/ 70 h 209"/>
                    <a:gd name="T10" fmla="*/ 0 w 186"/>
                    <a:gd name="T11" fmla="*/ 59 h 209"/>
                    <a:gd name="T12" fmla="*/ 28 w 186"/>
                    <a:gd name="T13" fmla="*/ 16 h 209"/>
                    <a:gd name="T14" fmla="*/ 60 w 186"/>
                    <a:gd name="T15" fmla="*/ 5 h 209"/>
                    <a:gd name="T16" fmla="*/ 102 w 186"/>
                    <a:gd name="T17" fmla="*/ 14 h 209"/>
                    <a:gd name="T18" fmla="*/ 133 w 186"/>
                    <a:gd name="T19" fmla="*/ 31 h 209"/>
                    <a:gd name="T20" fmla="*/ 150 w 186"/>
                    <a:gd name="T21" fmla="*/ 52 h 209"/>
                    <a:gd name="T22" fmla="*/ 165 w 186"/>
                    <a:gd name="T23" fmla="*/ 80 h 209"/>
                    <a:gd name="T24" fmla="*/ 180 w 186"/>
                    <a:gd name="T25" fmla="*/ 113 h 209"/>
                    <a:gd name="T26" fmla="*/ 180 w 186"/>
                    <a:gd name="T27" fmla="*/ 127 h 209"/>
                    <a:gd name="T28" fmla="*/ 181 w 186"/>
                    <a:gd name="T29" fmla="*/ 209 h 209"/>
                    <a:gd name="T30" fmla="*/ 160 w 186"/>
                    <a:gd name="T31" fmla="*/ 199 h 209"/>
                    <a:gd name="T32" fmla="*/ 139 w 186"/>
                    <a:gd name="T33" fmla="*/ 190 h 209"/>
                    <a:gd name="T34" fmla="*/ 121 w 186"/>
                    <a:gd name="T35" fmla="*/ 181 h 209"/>
                    <a:gd name="T36" fmla="*/ 97 w 186"/>
                    <a:gd name="T37" fmla="*/ 175 h 209"/>
                    <a:gd name="T38" fmla="*/ 79 w 186"/>
                    <a:gd name="T39" fmla="*/ 172 h 209"/>
                    <a:gd name="T40" fmla="*/ 73 w 186"/>
                    <a:gd name="T41" fmla="*/ 163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6" h="209">
                      <a:moveTo>
                        <a:pt x="73" y="163"/>
                      </a:moveTo>
                      <a:cubicBezTo>
                        <a:pt x="72" y="142"/>
                        <a:pt x="75" y="144"/>
                        <a:pt x="64" y="130"/>
                      </a:cubicBezTo>
                      <a:cubicBezTo>
                        <a:pt x="62" y="120"/>
                        <a:pt x="58" y="110"/>
                        <a:pt x="49" y="104"/>
                      </a:cubicBezTo>
                      <a:cubicBezTo>
                        <a:pt x="44" y="98"/>
                        <a:pt x="38" y="89"/>
                        <a:pt x="31" y="85"/>
                      </a:cubicBezTo>
                      <a:cubicBezTo>
                        <a:pt x="30" y="78"/>
                        <a:pt x="18" y="75"/>
                        <a:pt x="12" y="70"/>
                      </a:cubicBezTo>
                      <a:cubicBezTo>
                        <a:pt x="9" y="64"/>
                        <a:pt x="5" y="63"/>
                        <a:pt x="0" y="59"/>
                      </a:cubicBezTo>
                      <a:cubicBezTo>
                        <a:pt x="2" y="43"/>
                        <a:pt x="14" y="24"/>
                        <a:pt x="28" y="16"/>
                      </a:cubicBezTo>
                      <a:cubicBezTo>
                        <a:pt x="33" y="8"/>
                        <a:pt x="51" y="6"/>
                        <a:pt x="60" y="5"/>
                      </a:cubicBezTo>
                      <a:cubicBezTo>
                        <a:pt x="70" y="0"/>
                        <a:pt x="91" y="12"/>
                        <a:pt x="102" y="14"/>
                      </a:cubicBezTo>
                      <a:cubicBezTo>
                        <a:pt x="114" y="18"/>
                        <a:pt x="124" y="25"/>
                        <a:pt x="133" y="31"/>
                      </a:cubicBezTo>
                      <a:cubicBezTo>
                        <a:pt x="140" y="38"/>
                        <a:pt x="141" y="47"/>
                        <a:pt x="150" y="52"/>
                      </a:cubicBezTo>
                      <a:cubicBezTo>
                        <a:pt x="151" y="57"/>
                        <a:pt x="161" y="75"/>
                        <a:pt x="165" y="80"/>
                      </a:cubicBezTo>
                      <a:cubicBezTo>
                        <a:pt x="167" y="91"/>
                        <a:pt x="175" y="103"/>
                        <a:pt x="180" y="113"/>
                      </a:cubicBezTo>
                      <a:cubicBezTo>
                        <a:pt x="181" y="119"/>
                        <a:pt x="177" y="122"/>
                        <a:pt x="180" y="127"/>
                      </a:cubicBezTo>
                      <a:cubicBezTo>
                        <a:pt x="186" y="161"/>
                        <a:pt x="183" y="137"/>
                        <a:pt x="181" y="209"/>
                      </a:cubicBezTo>
                      <a:cubicBezTo>
                        <a:pt x="170" y="208"/>
                        <a:pt x="170" y="201"/>
                        <a:pt x="160" y="199"/>
                      </a:cubicBezTo>
                      <a:cubicBezTo>
                        <a:pt x="153" y="195"/>
                        <a:pt x="147" y="191"/>
                        <a:pt x="139" y="190"/>
                      </a:cubicBezTo>
                      <a:cubicBezTo>
                        <a:pt x="132" y="186"/>
                        <a:pt x="130" y="183"/>
                        <a:pt x="121" y="181"/>
                      </a:cubicBezTo>
                      <a:cubicBezTo>
                        <a:pt x="113" y="175"/>
                        <a:pt x="107" y="176"/>
                        <a:pt x="97" y="175"/>
                      </a:cubicBezTo>
                      <a:cubicBezTo>
                        <a:pt x="91" y="173"/>
                        <a:pt x="83" y="174"/>
                        <a:pt x="79" y="172"/>
                      </a:cubicBezTo>
                      <a:cubicBezTo>
                        <a:pt x="75" y="170"/>
                        <a:pt x="74" y="165"/>
                        <a:pt x="73" y="16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4"/>
                <p:cNvSpPr>
                  <a:spLocks noChangeAspect="1"/>
                </p:cNvSpPr>
                <p:nvPr/>
              </p:nvSpPr>
              <p:spPr bwMode="auto">
                <a:xfrm flipH="1">
                  <a:off x="4642" y="2798"/>
                  <a:ext cx="191" cy="211"/>
                </a:xfrm>
                <a:custGeom>
                  <a:avLst/>
                  <a:gdLst>
                    <a:gd name="T0" fmla="*/ 4 w 319"/>
                    <a:gd name="T1" fmla="*/ 315 h 315"/>
                    <a:gd name="T2" fmla="*/ 8 w 319"/>
                    <a:gd name="T3" fmla="*/ 186 h 315"/>
                    <a:gd name="T4" fmla="*/ 76 w 319"/>
                    <a:gd name="T5" fmla="*/ 57 h 315"/>
                    <a:gd name="T6" fmla="*/ 169 w 319"/>
                    <a:gd name="T7" fmla="*/ 12 h 315"/>
                    <a:gd name="T8" fmla="*/ 256 w 319"/>
                    <a:gd name="T9" fmla="*/ 18 h 315"/>
                    <a:gd name="T10" fmla="*/ 298 w 319"/>
                    <a:gd name="T11" fmla="*/ 51 h 315"/>
                    <a:gd name="T12" fmla="*/ 319 w 319"/>
                    <a:gd name="T13" fmla="*/ 9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9" h="315">
                      <a:moveTo>
                        <a:pt x="4" y="315"/>
                      </a:moveTo>
                      <a:cubicBezTo>
                        <a:pt x="8" y="294"/>
                        <a:pt x="0" y="229"/>
                        <a:pt x="8" y="186"/>
                      </a:cubicBezTo>
                      <a:cubicBezTo>
                        <a:pt x="20" y="143"/>
                        <a:pt x="49" y="86"/>
                        <a:pt x="76" y="57"/>
                      </a:cubicBezTo>
                      <a:cubicBezTo>
                        <a:pt x="115" y="37"/>
                        <a:pt x="121" y="23"/>
                        <a:pt x="169" y="12"/>
                      </a:cubicBezTo>
                      <a:cubicBezTo>
                        <a:pt x="201" y="0"/>
                        <a:pt x="234" y="14"/>
                        <a:pt x="256" y="18"/>
                      </a:cubicBezTo>
                      <a:cubicBezTo>
                        <a:pt x="277" y="24"/>
                        <a:pt x="288" y="39"/>
                        <a:pt x="298" y="51"/>
                      </a:cubicBezTo>
                      <a:cubicBezTo>
                        <a:pt x="308" y="63"/>
                        <a:pt x="315" y="82"/>
                        <a:pt x="319" y="9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5"/>
                <p:cNvSpPr>
                  <a:spLocks noChangeAspect="1"/>
                </p:cNvSpPr>
                <p:nvPr/>
              </p:nvSpPr>
              <p:spPr bwMode="auto">
                <a:xfrm flipH="1">
                  <a:off x="4718" y="2969"/>
                  <a:ext cx="386" cy="338"/>
                </a:xfrm>
                <a:custGeom>
                  <a:avLst/>
                  <a:gdLst>
                    <a:gd name="T0" fmla="*/ 0 w 649"/>
                    <a:gd name="T1" fmla="*/ 500 h 500"/>
                    <a:gd name="T2" fmla="*/ 236 w 649"/>
                    <a:gd name="T3" fmla="*/ 244 h 500"/>
                    <a:gd name="T4" fmla="*/ 407 w 649"/>
                    <a:gd name="T5" fmla="*/ 93 h 500"/>
                    <a:gd name="T6" fmla="*/ 550 w 649"/>
                    <a:gd name="T7" fmla="*/ 27 h 500"/>
                    <a:gd name="T8" fmla="*/ 649 w 649"/>
                    <a:gd name="T9" fmla="*/ 0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" h="500">
                      <a:moveTo>
                        <a:pt x="0" y="500"/>
                      </a:moveTo>
                      <a:cubicBezTo>
                        <a:pt x="75" y="408"/>
                        <a:pt x="168" y="312"/>
                        <a:pt x="236" y="244"/>
                      </a:cubicBezTo>
                      <a:cubicBezTo>
                        <a:pt x="303" y="176"/>
                        <a:pt x="355" y="129"/>
                        <a:pt x="407" y="93"/>
                      </a:cubicBezTo>
                      <a:cubicBezTo>
                        <a:pt x="459" y="57"/>
                        <a:pt x="510" y="42"/>
                        <a:pt x="550" y="27"/>
                      </a:cubicBezTo>
                      <a:cubicBezTo>
                        <a:pt x="590" y="12"/>
                        <a:pt x="629" y="6"/>
                        <a:pt x="649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78"/>
                <p:cNvSpPr>
                  <a:spLocks noChangeAspect="1"/>
                </p:cNvSpPr>
                <p:nvPr/>
              </p:nvSpPr>
              <p:spPr bwMode="auto">
                <a:xfrm flipH="1">
                  <a:off x="4471" y="2842"/>
                  <a:ext cx="255" cy="251"/>
                </a:xfrm>
                <a:custGeom>
                  <a:avLst/>
                  <a:gdLst>
                    <a:gd name="T0" fmla="*/ 0 w 431"/>
                    <a:gd name="T1" fmla="*/ 274 h 370"/>
                    <a:gd name="T2" fmla="*/ 32 w 431"/>
                    <a:gd name="T3" fmla="*/ 116 h 370"/>
                    <a:gd name="T4" fmla="*/ 98 w 431"/>
                    <a:gd name="T5" fmla="*/ 46 h 370"/>
                    <a:gd name="T6" fmla="*/ 167 w 431"/>
                    <a:gd name="T7" fmla="*/ 20 h 370"/>
                    <a:gd name="T8" fmla="*/ 291 w 431"/>
                    <a:gd name="T9" fmla="*/ 14 h 370"/>
                    <a:gd name="T10" fmla="*/ 401 w 431"/>
                    <a:gd name="T11" fmla="*/ 91 h 370"/>
                    <a:gd name="T12" fmla="*/ 431 w 431"/>
                    <a:gd name="T13" fmla="*/ 184 h 370"/>
                    <a:gd name="T14" fmla="*/ 413 w 431"/>
                    <a:gd name="T15" fmla="*/ 274 h 370"/>
                    <a:gd name="T16" fmla="*/ 214 w 431"/>
                    <a:gd name="T17" fmla="*/ 370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1" h="370">
                      <a:moveTo>
                        <a:pt x="0" y="274"/>
                      </a:moveTo>
                      <a:cubicBezTo>
                        <a:pt x="0" y="252"/>
                        <a:pt x="16" y="153"/>
                        <a:pt x="32" y="116"/>
                      </a:cubicBezTo>
                      <a:cubicBezTo>
                        <a:pt x="49" y="83"/>
                        <a:pt x="75" y="62"/>
                        <a:pt x="98" y="46"/>
                      </a:cubicBezTo>
                      <a:cubicBezTo>
                        <a:pt x="120" y="30"/>
                        <a:pt x="135" y="25"/>
                        <a:pt x="167" y="20"/>
                      </a:cubicBezTo>
                      <a:cubicBezTo>
                        <a:pt x="205" y="5"/>
                        <a:pt x="252" y="0"/>
                        <a:pt x="291" y="14"/>
                      </a:cubicBezTo>
                      <a:cubicBezTo>
                        <a:pt x="330" y="26"/>
                        <a:pt x="378" y="63"/>
                        <a:pt x="401" y="91"/>
                      </a:cubicBezTo>
                      <a:cubicBezTo>
                        <a:pt x="408" y="117"/>
                        <a:pt x="422" y="158"/>
                        <a:pt x="431" y="184"/>
                      </a:cubicBezTo>
                      <a:cubicBezTo>
                        <a:pt x="428" y="215"/>
                        <a:pt x="429" y="249"/>
                        <a:pt x="413" y="274"/>
                      </a:cubicBezTo>
                      <a:cubicBezTo>
                        <a:pt x="362" y="360"/>
                        <a:pt x="284" y="370"/>
                        <a:pt x="214" y="37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79"/>
                <p:cNvSpPr>
                  <a:spLocks noChangeAspect="1"/>
                </p:cNvSpPr>
                <p:nvPr/>
              </p:nvSpPr>
              <p:spPr bwMode="auto">
                <a:xfrm flipH="1">
                  <a:off x="3289" y="2733"/>
                  <a:ext cx="1194" cy="183"/>
                </a:xfrm>
                <a:custGeom>
                  <a:avLst/>
                  <a:gdLst>
                    <a:gd name="T0" fmla="*/ 0 w 2007"/>
                    <a:gd name="T1" fmla="*/ 265 h 271"/>
                    <a:gd name="T2" fmla="*/ 150 w 2007"/>
                    <a:gd name="T3" fmla="*/ 199 h 271"/>
                    <a:gd name="T4" fmla="*/ 351 w 2007"/>
                    <a:gd name="T5" fmla="*/ 106 h 271"/>
                    <a:gd name="T6" fmla="*/ 579 w 2007"/>
                    <a:gd name="T7" fmla="*/ 76 h 271"/>
                    <a:gd name="T8" fmla="*/ 1019 w 2007"/>
                    <a:gd name="T9" fmla="*/ 2 h 271"/>
                    <a:gd name="T10" fmla="*/ 1649 w 2007"/>
                    <a:gd name="T11" fmla="*/ 87 h 271"/>
                    <a:gd name="T12" fmla="*/ 2007 w 2007"/>
                    <a:gd name="T13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07" h="271">
                      <a:moveTo>
                        <a:pt x="0" y="265"/>
                      </a:moveTo>
                      <a:cubicBezTo>
                        <a:pt x="25" y="254"/>
                        <a:pt x="92" y="225"/>
                        <a:pt x="150" y="199"/>
                      </a:cubicBezTo>
                      <a:cubicBezTo>
                        <a:pt x="208" y="173"/>
                        <a:pt x="279" y="127"/>
                        <a:pt x="351" y="106"/>
                      </a:cubicBezTo>
                      <a:cubicBezTo>
                        <a:pt x="423" y="85"/>
                        <a:pt x="468" y="93"/>
                        <a:pt x="579" y="76"/>
                      </a:cubicBezTo>
                      <a:cubicBezTo>
                        <a:pt x="690" y="59"/>
                        <a:pt x="841" y="0"/>
                        <a:pt x="1019" y="2"/>
                      </a:cubicBezTo>
                      <a:cubicBezTo>
                        <a:pt x="1197" y="4"/>
                        <a:pt x="1484" y="42"/>
                        <a:pt x="1649" y="87"/>
                      </a:cubicBezTo>
                      <a:cubicBezTo>
                        <a:pt x="1814" y="132"/>
                        <a:pt x="1933" y="233"/>
                        <a:pt x="2007" y="271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2" name="Picture 9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30480" y="3468244"/>
              <a:ext cx="782052" cy="782052"/>
            </a:xfrm>
            <a:prstGeom prst="rect">
              <a:avLst/>
            </a:prstGeom>
          </p:spPr>
        </p:pic>
        <p:sp>
          <p:nvSpPr>
            <p:cNvPr id="93" name="Lightning Bolt 92"/>
            <p:cNvSpPr>
              <a:spLocks noChangeAspect="1"/>
            </p:cNvSpPr>
            <p:nvPr/>
          </p:nvSpPr>
          <p:spPr>
            <a:xfrm rot="20379430" flipH="1">
              <a:off x="1169500" y="5458682"/>
              <a:ext cx="310930" cy="90070"/>
            </a:xfrm>
            <a:prstGeom prst="lightningBolt">
              <a:avLst/>
            </a:prstGeom>
            <a:solidFill>
              <a:srgbClr val="FF0000">
                <a:alpha val="40000"/>
              </a:srgbClr>
            </a:solidFill>
            <a:ln w="3175">
              <a:solidFill>
                <a:srgbClr val="FF5B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pic>
          <p:nvPicPr>
            <p:cNvPr id="7170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593" y="4012441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7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10664" y="3891886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8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1984" y="4164841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9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5065" y="5270310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0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6826" y="6089175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1" name="Picture 2" descr="File:Stop sign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8778" y="6184709"/>
              <a:ext cx="272955" cy="272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" name="Group 2"/>
          <p:cNvGrpSpPr/>
          <p:nvPr/>
        </p:nvGrpSpPr>
        <p:grpSpPr>
          <a:xfrm>
            <a:off x="5567633" y="2640325"/>
            <a:ext cx="2412199" cy="2822481"/>
            <a:chOff x="5605733" y="2640325"/>
            <a:chExt cx="2412199" cy="2822481"/>
          </a:xfrm>
        </p:grpSpPr>
        <p:sp>
          <p:nvSpPr>
            <p:cNvPr id="74" name="TextBox 73"/>
            <p:cNvSpPr txBox="1"/>
            <p:nvPr/>
          </p:nvSpPr>
          <p:spPr>
            <a:xfrm>
              <a:off x="5605733" y="2640325"/>
              <a:ext cx="24121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Gabapentin/</a:t>
              </a:r>
              <a:r>
                <a:rPr lang="en-US" b="1" dirty="0" err="1"/>
                <a:t>pregabalin</a:t>
              </a:r>
              <a:endParaRPr lang="en-US" b="1" dirty="0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605733" y="3458041"/>
              <a:ext cx="17279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Antidepressants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605733" y="4275757"/>
              <a:ext cx="9140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Opioids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605733" y="5093474"/>
              <a:ext cx="18062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Local anesthetics</a:t>
              </a:r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3476347" y="5913037"/>
            <a:ext cx="219130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rgbClr val="00B050"/>
                </a:solidFill>
              </a:rPr>
              <a:t>Need novel targets</a:t>
            </a:r>
          </a:p>
        </p:txBody>
      </p:sp>
    </p:spTree>
    <p:extLst>
      <p:ext uri="{BB962C8B-B14F-4D97-AF65-F5344CB8AC3E}">
        <p14:creationId xmlns:p14="http://schemas.microsoft.com/office/powerpoint/2010/main" val="271558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257"/>
          <p:cNvGrpSpPr/>
          <p:nvPr/>
        </p:nvGrpSpPr>
        <p:grpSpPr>
          <a:xfrm>
            <a:off x="19050" y="1818925"/>
            <a:ext cx="2665450" cy="3469594"/>
            <a:chOff x="19050" y="1691925"/>
            <a:chExt cx="2665450" cy="3469594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728394" y="2381605"/>
              <a:ext cx="1243190" cy="2779914"/>
              <a:chOff x="286832" y="1226222"/>
              <a:chExt cx="668382" cy="1494577"/>
            </a:xfrm>
          </p:grpSpPr>
          <p:sp>
            <p:nvSpPr>
              <p:cNvPr id="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9" name="Freeform 219"/>
              <p:cNvSpPr>
                <a:spLocks/>
              </p:cNvSpPr>
              <p:nvPr/>
            </p:nvSpPr>
            <p:spPr bwMode="auto">
              <a:xfrm>
                <a:off x="641139" y="2385326"/>
                <a:ext cx="13970" cy="7239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92"/>
                  </a:cxn>
                  <a:cxn ang="0">
                    <a:pos x="14" y="114"/>
                  </a:cxn>
                  <a:cxn ang="0">
                    <a:pos x="22" y="86"/>
                  </a:cxn>
                  <a:cxn ang="0">
                    <a:pos x="16" y="0"/>
                  </a:cxn>
                </a:cxnLst>
                <a:rect l="0" t="0" r="r" b="b"/>
                <a:pathLst>
                  <a:path w="22" h="114">
                    <a:moveTo>
                      <a:pt x="16" y="0"/>
                    </a:moveTo>
                    <a:lnTo>
                      <a:pt x="0" y="92"/>
                    </a:lnTo>
                    <a:lnTo>
                      <a:pt x="14" y="114"/>
                    </a:lnTo>
                    <a:lnTo>
                      <a:pt x="22" y="8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" name="Lightning Bolt 12"/>
              <p:cNvSpPr>
                <a:spLocks noChangeAspect="1"/>
              </p:cNvSpPr>
              <p:nvPr/>
            </p:nvSpPr>
            <p:spPr>
              <a:xfrm rot="20379430" flipH="1">
                <a:off x="542162" y="2343238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144" name="Rectangle 143"/>
            <p:cNvSpPr/>
            <p:nvPr/>
          </p:nvSpPr>
          <p:spPr>
            <a:xfrm>
              <a:off x="19050" y="1691925"/>
              <a:ext cx="266545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Patients suffering from </a:t>
              </a:r>
            </a:p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chronic pain</a:t>
              </a: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3219450" y="1847275"/>
            <a:ext cx="18355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Treatment: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1909613" y="5770880"/>
            <a:ext cx="5324791" cy="589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/>
              <a:t>Need a biomarker for treatment efficacy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4205658" y="3837388"/>
            <a:ext cx="695008" cy="4865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>
                    <a:lumMod val="50000"/>
                  </a:schemeClr>
                </a:solidFill>
              </a:rPr>
              <a:t>SPR</a:t>
            </a:r>
            <a:endParaRPr lang="en-US" sz="3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5" name="Picture 154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398" b="89773" l="9825" r="89956">
                        <a14:foregroundMark x1="47598" y1="11932" x2="47598" y2="11932"/>
                        <a14:foregroundMark x1="49563" y1="5398" x2="49563" y2="53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679" t="3936" r="21740" b="9248"/>
          <a:stretch/>
        </p:blipFill>
        <p:spPr>
          <a:xfrm rot="13699082" flipH="1">
            <a:off x="3312398" y="2706743"/>
            <a:ext cx="1372594" cy="1553291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cxnSp>
        <p:nvCxnSpPr>
          <p:cNvPr id="157" name="Straight Arrow Connector 156"/>
          <p:cNvCxnSpPr/>
          <p:nvPr/>
        </p:nvCxnSpPr>
        <p:spPr>
          <a:xfrm>
            <a:off x="5271770" y="3505016"/>
            <a:ext cx="923925" cy="0"/>
          </a:xfrm>
          <a:prstGeom prst="straightConnector1">
            <a:avLst/>
          </a:prstGeom>
          <a:ln w="57150">
            <a:solidFill>
              <a:srgbClr val="A6A6A6"/>
            </a:solidFill>
            <a:prstDash val="sysDot"/>
            <a:tailEnd type="triangle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extBox 157"/>
          <p:cNvSpPr txBox="1"/>
          <p:nvPr/>
        </p:nvSpPr>
        <p:spPr>
          <a:xfrm>
            <a:off x="6351270" y="2754763"/>
            <a:ext cx="1833259" cy="1295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tabLst>
                <a:tab pos="266700" algn="l"/>
                <a:tab pos="444500" algn="l"/>
              </a:tabLst>
            </a:pPr>
            <a:r>
              <a:rPr lang="en-US" b="1" dirty="0"/>
              <a:t>What dose </a:t>
            </a:r>
          </a:p>
          <a:p>
            <a:pPr>
              <a:lnSpc>
                <a:spcPct val="150000"/>
              </a:lnSpc>
              <a:tabLst>
                <a:tab pos="266700" algn="l"/>
                <a:tab pos="444500" algn="l"/>
              </a:tabLst>
            </a:pPr>
            <a:r>
              <a:rPr lang="en-US" b="1" dirty="0"/>
              <a:t>	to reduce pain</a:t>
            </a:r>
          </a:p>
          <a:p>
            <a:pPr>
              <a:lnSpc>
                <a:spcPct val="150000"/>
              </a:lnSpc>
              <a:tabLst>
                <a:tab pos="266700" algn="l"/>
                <a:tab pos="444500" algn="l"/>
              </a:tabLst>
            </a:pPr>
            <a:r>
              <a:rPr lang="en-US" b="1" dirty="0"/>
              <a:t>	no side effects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56600" y="3263900"/>
            <a:ext cx="4459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3432950" y="4428256"/>
            <a:ext cx="12688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rgbClr val="00B050"/>
                </a:solidFill>
              </a:rPr>
              <a:t>Drug target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3244850" y="1402775"/>
            <a:ext cx="47958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Genetics: GCH1 active – BH4 levels too high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3244850" y="894775"/>
            <a:ext cx="5350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Diagnostic: nerve injury/macrophages activation</a:t>
            </a:r>
          </a:p>
        </p:txBody>
      </p:sp>
      <p:sp>
        <p:nvSpPr>
          <p:cNvPr id="162" name="Arc 161"/>
          <p:cNvSpPr/>
          <p:nvPr/>
        </p:nvSpPr>
        <p:spPr>
          <a:xfrm rot="21122647">
            <a:off x="1470343" y="2174792"/>
            <a:ext cx="3795424" cy="4011238"/>
          </a:xfrm>
          <a:prstGeom prst="arc">
            <a:avLst>
              <a:gd name="adj1" fmla="val 13454014"/>
              <a:gd name="adj2" fmla="val 16117342"/>
            </a:avLst>
          </a:prstGeom>
          <a:noFill/>
          <a:ln w="57150" cap="flat" cmpd="sng" algn="ctr">
            <a:solidFill>
              <a:sysClr val="window" lastClr="FFFFFF">
                <a:lumMod val="65000"/>
              </a:sysClr>
            </a:solidFill>
            <a:prstDash val="sysDot"/>
            <a:headEnd type="none" w="med" len="med"/>
            <a:tailEnd type="triangle" w="sm" len="sm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3105509" y="57150"/>
            <a:ext cx="29329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Precision Medicine – how to use BH4</a:t>
            </a:r>
          </a:p>
        </p:txBody>
      </p:sp>
    </p:spTree>
    <p:extLst>
      <p:ext uri="{BB962C8B-B14F-4D97-AF65-F5344CB8AC3E}">
        <p14:creationId xmlns:p14="http://schemas.microsoft.com/office/powerpoint/2010/main" val="2865112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2812999" y="57150"/>
            <a:ext cx="35180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/>
              <a:t>Sepiapterin as a biomarker for SPR inhibition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10160" y="1720850"/>
            <a:ext cx="4902000" cy="3870000"/>
            <a:chOff x="5542380" y="908050"/>
            <a:chExt cx="4902000" cy="3870000"/>
          </a:xfrm>
        </p:grpSpPr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542380" y="908050"/>
              <a:ext cx="4902000" cy="3870000"/>
            </a:xfrm>
            <a:prstGeom prst="rect">
              <a:avLst/>
            </a:prstGeom>
          </p:spPr>
        </p:pic>
        <p:cxnSp>
          <p:nvCxnSpPr>
            <p:cNvPr id="58" name="Straight Arrow Connector 57"/>
            <p:cNvCxnSpPr/>
            <p:nvPr/>
          </p:nvCxnSpPr>
          <p:spPr>
            <a:xfrm flipH="1">
              <a:off x="7112000" y="3194050"/>
              <a:ext cx="432000" cy="0"/>
            </a:xfrm>
            <a:prstGeom prst="straightConnector1">
              <a:avLst/>
            </a:prstGeom>
            <a:ln>
              <a:solidFill>
                <a:schemeClr val="tx1"/>
              </a:solidFill>
              <a:prstDash val="sysDot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1" name="Picture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00" y="1727200"/>
            <a:ext cx="4900727" cy="3870000"/>
          </a:xfrm>
          <a:prstGeom prst="rect">
            <a:avLst/>
          </a:prstGeom>
        </p:spPr>
      </p:pic>
      <p:grpSp>
        <p:nvGrpSpPr>
          <p:cNvPr id="67" name="Group 66"/>
          <p:cNvGrpSpPr/>
          <p:nvPr/>
        </p:nvGrpSpPr>
        <p:grpSpPr>
          <a:xfrm>
            <a:off x="20320" y="1731227"/>
            <a:ext cx="4891184" cy="3870000"/>
            <a:chOff x="20320" y="908267"/>
            <a:chExt cx="4891184" cy="3870000"/>
          </a:xfrm>
        </p:grpSpPr>
        <p:pic>
          <p:nvPicPr>
            <p:cNvPr id="60" name="Picture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320" y="908267"/>
              <a:ext cx="4891184" cy="3870000"/>
            </a:xfrm>
            <a:prstGeom prst="rect">
              <a:avLst/>
            </a:prstGeom>
          </p:spPr>
        </p:pic>
        <p:grpSp>
          <p:nvGrpSpPr>
            <p:cNvPr id="66" name="Group 65"/>
            <p:cNvGrpSpPr/>
            <p:nvPr/>
          </p:nvGrpSpPr>
          <p:grpSpPr>
            <a:xfrm>
              <a:off x="1605180" y="3147334"/>
              <a:ext cx="432000" cy="101600"/>
              <a:chOff x="2885340" y="5727974"/>
              <a:chExt cx="432000" cy="101600"/>
            </a:xfrm>
          </p:grpSpPr>
          <p:cxnSp>
            <p:nvCxnSpPr>
              <p:cNvPr id="64" name="Straight Arrow Connector 63"/>
              <p:cNvCxnSpPr/>
              <p:nvPr/>
            </p:nvCxnSpPr>
            <p:spPr>
              <a:xfrm flipH="1">
                <a:off x="2885340" y="5727974"/>
                <a:ext cx="432000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ot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/>
              <p:cNvCxnSpPr/>
              <p:nvPr/>
            </p:nvCxnSpPr>
            <p:spPr>
              <a:xfrm>
                <a:off x="2885340" y="5829574"/>
                <a:ext cx="432000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sysDot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8" name="TextBox 67"/>
          <p:cNvSpPr txBox="1"/>
          <p:nvPr/>
        </p:nvSpPr>
        <p:spPr>
          <a:xfrm>
            <a:off x="5577840" y="916107"/>
            <a:ext cx="13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Sepiapterin: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5882640" y="1577658"/>
            <a:ext cx="8701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- stable</a:t>
            </a:r>
          </a:p>
        </p:txBody>
      </p:sp>
      <p:grpSp>
        <p:nvGrpSpPr>
          <p:cNvPr id="135" name="Group 134"/>
          <p:cNvGrpSpPr/>
          <p:nvPr/>
        </p:nvGrpSpPr>
        <p:grpSpPr>
          <a:xfrm>
            <a:off x="5540836" y="2221048"/>
            <a:ext cx="3094117" cy="3133378"/>
            <a:chOff x="5540836" y="2221048"/>
            <a:chExt cx="3094117" cy="3133378"/>
          </a:xfrm>
        </p:grpSpPr>
        <p:grpSp>
          <p:nvGrpSpPr>
            <p:cNvPr id="126" name="Group 125"/>
            <p:cNvGrpSpPr/>
            <p:nvPr/>
          </p:nvGrpSpPr>
          <p:grpSpPr>
            <a:xfrm>
              <a:off x="5540836" y="2221048"/>
              <a:ext cx="3094117" cy="3133378"/>
              <a:chOff x="5748420" y="2428437"/>
              <a:chExt cx="2443221" cy="2573100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5748420" y="2428437"/>
                <a:ext cx="2443221" cy="2573100"/>
                <a:chOff x="4910219" y="4303474"/>
                <a:chExt cx="2443221" cy="2573100"/>
              </a:xfrm>
            </p:grpSpPr>
            <p:sp>
              <p:nvSpPr>
                <p:cNvPr id="77" name="TextBox 76"/>
                <p:cNvSpPr txBox="1"/>
                <p:nvPr/>
              </p:nvSpPr>
              <p:spPr>
                <a:xfrm rot="17911776">
                  <a:off x="5466536" y="6244183"/>
                  <a:ext cx="252190" cy="290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78" name="TextBox 77"/>
                <p:cNvSpPr txBox="1"/>
                <p:nvPr/>
              </p:nvSpPr>
              <p:spPr>
                <a:xfrm rot="17911776">
                  <a:off x="5627044" y="6314424"/>
                  <a:ext cx="434125" cy="290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300</a:t>
                  </a:r>
                </a:p>
              </p:txBody>
            </p:sp>
            <p:sp>
              <p:nvSpPr>
                <p:cNvPr id="79" name="TextBox 78"/>
                <p:cNvSpPr txBox="1"/>
                <p:nvPr/>
              </p:nvSpPr>
              <p:spPr>
                <a:xfrm rot="17911776">
                  <a:off x="6735119" y="6244183"/>
                  <a:ext cx="252190" cy="290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80" name="TextBox 79"/>
                <p:cNvSpPr txBox="1"/>
                <p:nvPr/>
              </p:nvSpPr>
              <p:spPr>
                <a:xfrm rot="17911776">
                  <a:off x="6924815" y="6314424"/>
                  <a:ext cx="434125" cy="290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300</a:t>
                  </a:r>
                </a:p>
              </p:txBody>
            </p:sp>
            <p:sp>
              <p:nvSpPr>
                <p:cNvPr id="81" name="TextBox 80"/>
                <p:cNvSpPr txBox="1"/>
                <p:nvPr/>
              </p:nvSpPr>
              <p:spPr>
                <a:xfrm>
                  <a:off x="5753722" y="6581000"/>
                  <a:ext cx="1116515" cy="2955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cs typeface="Arial" panose="020B0604020202020204" pitchFamily="34" charset="0"/>
                    </a:rPr>
                    <a:t>Dose (mg/kg)</a:t>
                  </a:r>
                </a:p>
              </p:txBody>
            </p:sp>
            <p:grpSp>
              <p:nvGrpSpPr>
                <p:cNvPr id="82" name="Group 81"/>
                <p:cNvGrpSpPr/>
                <p:nvPr/>
              </p:nvGrpSpPr>
              <p:grpSpPr>
                <a:xfrm>
                  <a:off x="5783930" y="4964454"/>
                  <a:ext cx="235346" cy="1315459"/>
                  <a:chOff x="1960048" y="2778919"/>
                  <a:chExt cx="323972" cy="1994711"/>
                </a:xfrm>
              </p:grpSpPr>
              <p:grpSp>
                <p:nvGrpSpPr>
                  <p:cNvPr id="118" name="Group 28"/>
                  <p:cNvGrpSpPr/>
                  <p:nvPr/>
                </p:nvGrpSpPr>
                <p:grpSpPr>
                  <a:xfrm>
                    <a:off x="2082087" y="3051456"/>
                    <a:ext cx="61773" cy="92644"/>
                    <a:chOff x="945322" y="1419063"/>
                    <a:chExt cx="55997" cy="35022"/>
                  </a:xfrm>
                </p:grpSpPr>
                <p:cxnSp>
                  <p:nvCxnSpPr>
                    <p:cNvPr id="121" name="Straight Connector 120"/>
                    <p:cNvCxnSpPr/>
                    <p:nvPr/>
                  </p:nvCxnSpPr>
                  <p:spPr>
                    <a:xfrm>
                      <a:off x="973320" y="1420193"/>
                      <a:ext cx="0" cy="33892"/>
                    </a:xfrm>
                    <a:prstGeom prst="line">
                      <a:avLst/>
                    </a:prstGeom>
                    <a:ln w="317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" name="Straight Connector 121"/>
                    <p:cNvCxnSpPr/>
                    <p:nvPr/>
                  </p:nvCxnSpPr>
                  <p:spPr>
                    <a:xfrm>
                      <a:off x="945322" y="1419063"/>
                      <a:ext cx="55997" cy="0"/>
                    </a:xfrm>
                    <a:prstGeom prst="line">
                      <a:avLst/>
                    </a:prstGeom>
                    <a:ln w="317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9" name="Rectangle 118"/>
                  <p:cNvSpPr/>
                  <p:nvPr/>
                </p:nvSpPr>
                <p:spPr>
                  <a:xfrm>
                    <a:off x="2003662" y="3141112"/>
                    <a:ext cx="218619" cy="163251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1">
                          <a:tint val="66000"/>
                          <a:satMod val="160000"/>
                        </a:schemeClr>
                      </a:gs>
                      <a:gs pos="50000">
                        <a:schemeClr val="accent1">
                          <a:tint val="44500"/>
                          <a:satMod val="160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18900000" scaled="1"/>
                    <a:tileRect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00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0" name="TextBox 119"/>
                  <p:cNvSpPr txBox="1"/>
                  <p:nvPr/>
                </p:nvSpPr>
                <p:spPr>
                  <a:xfrm>
                    <a:off x="1960048" y="2778919"/>
                    <a:ext cx="323972" cy="407453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400" b="1" dirty="0"/>
                      <a:t>*</a:t>
                    </a:r>
                  </a:p>
                </p:txBody>
              </p:sp>
            </p:grpSp>
            <p:grpSp>
              <p:nvGrpSpPr>
                <p:cNvPr id="83" name="Group 82"/>
                <p:cNvGrpSpPr/>
                <p:nvPr/>
              </p:nvGrpSpPr>
              <p:grpSpPr>
                <a:xfrm>
                  <a:off x="7060650" y="4554883"/>
                  <a:ext cx="235346" cy="1725970"/>
                  <a:chOff x="4017248" y="2157862"/>
                  <a:chExt cx="323972" cy="2617195"/>
                </a:xfrm>
              </p:grpSpPr>
              <p:grpSp>
                <p:nvGrpSpPr>
                  <p:cNvPr id="113" name="Group 28"/>
                  <p:cNvGrpSpPr/>
                  <p:nvPr/>
                </p:nvGrpSpPr>
                <p:grpSpPr>
                  <a:xfrm>
                    <a:off x="4142540" y="2446487"/>
                    <a:ext cx="61773" cy="395482"/>
                    <a:chOff x="945322" y="1192551"/>
                    <a:chExt cx="55997" cy="149504"/>
                  </a:xfrm>
                </p:grpSpPr>
                <p:cxnSp>
                  <p:nvCxnSpPr>
                    <p:cNvPr id="116" name="Straight Connector 115"/>
                    <p:cNvCxnSpPr/>
                    <p:nvPr/>
                  </p:nvCxnSpPr>
                  <p:spPr>
                    <a:xfrm>
                      <a:off x="973321" y="1192552"/>
                      <a:ext cx="0" cy="149503"/>
                    </a:xfrm>
                    <a:prstGeom prst="line">
                      <a:avLst/>
                    </a:prstGeom>
                    <a:ln w="317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Straight Connector 116"/>
                    <p:cNvCxnSpPr/>
                    <p:nvPr/>
                  </p:nvCxnSpPr>
                  <p:spPr>
                    <a:xfrm>
                      <a:off x="945322" y="1192551"/>
                      <a:ext cx="55997" cy="0"/>
                    </a:xfrm>
                    <a:prstGeom prst="line">
                      <a:avLst/>
                    </a:prstGeom>
                    <a:ln w="317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4" name="Rectangle 113"/>
                  <p:cNvSpPr/>
                  <p:nvPr/>
                </p:nvSpPr>
                <p:spPr>
                  <a:xfrm>
                    <a:off x="4064117" y="2747994"/>
                    <a:ext cx="218619" cy="202706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1">
                          <a:tint val="66000"/>
                          <a:satMod val="160000"/>
                        </a:schemeClr>
                      </a:gs>
                      <a:gs pos="50000">
                        <a:schemeClr val="accent1">
                          <a:tint val="44500"/>
                          <a:satMod val="160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18900000" scaled="1"/>
                    <a:tileRect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00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5" name="TextBox 114"/>
                  <p:cNvSpPr txBox="1"/>
                  <p:nvPr/>
                </p:nvSpPr>
                <p:spPr>
                  <a:xfrm>
                    <a:off x="4017248" y="2157862"/>
                    <a:ext cx="323972" cy="40745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400" b="1" dirty="0"/>
                      <a:t>*</a:t>
                    </a:r>
                  </a:p>
                </p:txBody>
              </p:sp>
            </p:grpSp>
            <p:grpSp>
              <p:nvGrpSpPr>
                <p:cNvPr id="84" name="Group 83"/>
                <p:cNvGrpSpPr/>
                <p:nvPr/>
              </p:nvGrpSpPr>
              <p:grpSpPr>
                <a:xfrm>
                  <a:off x="6153832" y="4466312"/>
                  <a:ext cx="1199608" cy="2097175"/>
                  <a:chOff x="2753967" y="2015809"/>
                  <a:chExt cx="1651353" cy="3180079"/>
                </a:xfrm>
              </p:grpSpPr>
              <p:cxnSp>
                <p:nvCxnSpPr>
                  <p:cNvPr id="101" name="Straight Connector 100"/>
                  <p:cNvCxnSpPr/>
                  <p:nvPr/>
                </p:nvCxnSpPr>
                <p:spPr>
                  <a:xfrm>
                    <a:off x="3550487" y="2273849"/>
                    <a:ext cx="0" cy="2493351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/>
                  <p:cNvCxnSpPr/>
                  <p:nvPr/>
                </p:nvCxnSpPr>
                <p:spPr>
                  <a:xfrm>
                    <a:off x="3469320" y="2438279"/>
                    <a:ext cx="806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" name="Straight Connector 102"/>
                  <p:cNvCxnSpPr/>
                  <p:nvPr/>
                </p:nvCxnSpPr>
                <p:spPr>
                  <a:xfrm>
                    <a:off x="3469320" y="3602436"/>
                    <a:ext cx="806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04" name="TextBox 103"/>
                  <p:cNvSpPr txBox="1"/>
                  <p:nvPr/>
                </p:nvSpPr>
                <p:spPr>
                  <a:xfrm>
                    <a:off x="3035234" y="2267979"/>
                    <a:ext cx="433727" cy="407453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30</a:t>
                    </a:r>
                  </a:p>
                </p:txBody>
              </p:sp>
              <p:sp>
                <p:nvSpPr>
                  <p:cNvPr id="105" name="TextBox 104"/>
                  <p:cNvSpPr txBox="1"/>
                  <p:nvPr/>
                </p:nvSpPr>
                <p:spPr>
                  <a:xfrm>
                    <a:off x="3035234" y="3431187"/>
                    <a:ext cx="433727" cy="407453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15</a:t>
                    </a:r>
                  </a:p>
                </p:txBody>
              </p:sp>
              <p:sp>
                <p:nvSpPr>
                  <p:cNvPr id="106" name="TextBox 105"/>
                  <p:cNvSpPr txBox="1"/>
                  <p:nvPr/>
                </p:nvSpPr>
                <p:spPr>
                  <a:xfrm>
                    <a:off x="3134531" y="4551265"/>
                    <a:ext cx="325864" cy="407453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0</a:t>
                    </a:r>
                  </a:p>
                </p:txBody>
              </p:sp>
              <p:sp>
                <p:nvSpPr>
                  <p:cNvPr id="107" name="TextBox 106"/>
                  <p:cNvSpPr txBox="1"/>
                  <p:nvPr/>
                </p:nvSpPr>
                <p:spPr>
                  <a:xfrm rot="16200000">
                    <a:off x="1345593" y="3424183"/>
                    <a:ext cx="3180079" cy="36333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400" dirty="0"/>
                      <a:t>[sepiapterin] </a:t>
                    </a:r>
                    <a:r>
                      <a:rPr lang="en-US" sz="1400" dirty="0" err="1"/>
                      <a:t>pmol</a:t>
                    </a:r>
                    <a:r>
                      <a:rPr lang="en-US" sz="1400" dirty="0"/>
                      <a:t>/mg protein</a:t>
                    </a:r>
                  </a:p>
                </p:txBody>
              </p:sp>
              <p:cxnSp>
                <p:nvCxnSpPr>
                  <p:cNvPr id="110" name="Straight Connector 101"/>
                  <p:cNvCxnSpPr/>
                  <p:nvPr/>
                </p:nvCxnSpPr>
                <p:spPr>
                  <a:xfrm flipV="1">
                    <a:off x="3469320" y="4766597"/>
                    <a:ext cx="936000" cy="603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5" name="TextBox 84"/>
                <p:cNvSpPr txBox="1"/>
                <p:nvPr/>
              </p:nvSpPr>
              <p:spPr>
                <a:xfrm>
                  <a:off x="6877396" y="4303474"/>
                  <a:ext cx="407181" cy="349315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b="1" dirty="0"/>
                    <a:t>SN</a:t>
                  </a:r>
                </a:p>
              </p:txBody>
            </p:sp>
            <p:grpSp>
              <p:nvGrpSpPr>
                <p:cNvPr id="86" name="Group 85"/>
                <p:cNvGrpSpPr/>
                <p:nvPr/>
              </p:nvGrpSpPr>
              <p:grpSpPr>
                <a:xfrm>
                  <a:off x="4910219" y="4465000"/>
                  <a:ext cx="1145220" cy="2097175"/>
                  <a:chOff x="757322" y="2021566"/>
                  <a:chExt cx="1576486" cy="3180077"/>
                </a:xfrm>
              </p:grpSpPr>
              <p:cxnSp>
                <p:nvCxnSpPr>
                  <p:cNvPr id="89" name="Straight Connector 88"/>
                  <p:cNvCxnSpPr/>
                  <p:nvPr/>
                </p:nvCxnSpPr>
                <p:spPr>
                  <a:xfrm>
                    <a:off x="1514975" y="2279600"/>
                    <a:ext cx="0" cy="2493351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/>
                  <p:cNvCxnSpPr/>
                  <p:nvPr/>
                </p:nvCxnSpPr>
                <p:spPr>
                  <a:xfrm>
                    <a:off x="1433808" y="2444030"/>
                    <a:ext cx="806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Straight Connector 90"/>
                  <p:cNvCxnSpPr/>
                  <p:nvPr/>
                </p:nvCxnSpPr>
                <p:spPr>
                  <a:xfrm>
                    <a:off x="1433808" y="3990209"/>
                    <a:ext cx="80697" cy="0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92" name="TextBox 91"/>
                  <p:cNvSpPr txBox="1"/>
                  <p:nvPr/>
                </p:nvSpPr>
                <p:spPr>
                  <a:xfrm>
                    <a:off x="1036598" y="2273727"/>
                    <a:ext cx="433728" cy="40745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15</a:t>
                    </a:r>
                  </a:p>
                </p:txBody>
              </p:sp>
              <p:sp>
                <p:nvSpPr>
                  <p:cNvPr id="93" name="TextBox 92"/>
                  <p:cNvSpPr txBox="1"/>
                  <p:nvPr/>
                </p:nvSpPr>
                <p:spPr>
                  <a:xfrm>
                    <a:off x="1036598" y="3022565"/>
                    <a:ext cx="433728" cy="40745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10</a:t>
                    </a:r>
                  </a:p>
                </p:txBody>
              </p:sp>
              <p:sp>
                <p:nvSpPr>
                  <p:cNvPr id="94" name="TextBox 93"/>
                  <p:cNvSpPr txBox="1"/>
                  <p:nvPr/>
                </p:nvSpPr>
                <p:spPr>
                  <a:xfrm>
                    <a:off x="1135896" y="4557016"/>
                    <a:ext cx="325865" cy="40745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1400" dirty="0"/>
                      <a:t>0</a:t>
                    </a:r>
                  </a:p>
                </p:txBody>
              </p:sp>
              <p:sp>
                <p:nvSpPr>
                  <p:cNvPr id="95" name="TextBox 94"/>
                  <p:cNvSpPr txBox="1"/>
                  <p:nvPr/>
                </p:nvSpPr>
                <p:spPr>
                  <a:xfrm rot="16200000">
                    <a:off x="-651050" y="3429938"/>
                    <a:ext cx="3180077" cy="363333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400" dirty="0"/>
                      <a:t>[sepiapterin] </a:t>
                    </a:r>
                    <a:r>
                      <a:rPr lang="en-US" sz="1400" dirty="0" err="1"/>
                      <a:t>pmol</a:t>
                    </a:r>
                    <a:r>
                      <a:rPr lang="en-US" sz="1400" dirty="0"/>
                      <a:t>/mg protein</a:t>
                    </a:r>
                  </a:p>
                </p:txBody>
              </p:sp>
              <p:cxnSp>
                <p:nvCxnSpPr>
                  <p:cNvPr id="98" name="Straight Connector 101"/>
                  <p:cNvCxnSpPr/>
                  <p:nvPr/>
                </p:nvCxnSpPr>
                <p:spPr>
                  <a:xfrm flipV="1">
                    <a:off x="1433808" y="4772348"/>
                    <a:ext cx="900000" cy="603"/>
                  </a:xfrm>
                  <a:prstGeom prst="line">
                    <a:avLst/>
                  </a:prstGeom>
                  <a:ln w="31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7" name="TextBox 86"/>
                <p:cNvSpPr txBox="1"/>
                <p:nvPr/>
              </p:nvSpPr>
              <p:spPr>
                <a:xfrm>
                  <a:off x="5504481" y="4307267"/>
                  <a:ext cx="559440" cy="349315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b="1" dirty="0"/>
                    <a:t>DRG</a:t>
                  </a:r>
                </a:p>
              </p:txBody>
            </p:sp>
          </p:grpSp>
          <p:sp>
            <p:nvSpPr>
              <p:cNvPr id="125" name="TextBox 124"/>
              <p:cNvSpPr txBox="1"/>
              <p:nvPr/>
            </p:nvSpPr>
            <p:spPr>
              <a:xfrm>
                <a:off x="6026628" y="3754954"/>
                <a:ext cx="236721" cy="26870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5</a:t>
                </a:r>
              </a:p>
            </p:txBody>
          </p:sp>
        </p:grpSp>
        <p:cxnSp>
          <p:nvCxnSpPr>
            <p:cNvPr id="127" name="Straight Connector 126"/>
            <p:cNvCxnSpPr/>
            <p:nvPr/>
          </p:nvCxnSpPr>
          <p:spPr>
            <a:xfrm>
              <a:off x="6161676" y="3382646"/>
              <a:ext cx="74239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6" name="TextBox 135"/>
          <p:cNvSpPr txBox="1"/>
          <p:nvPr/>
        </p:nvSpPr>
        <p:spPr>
          <a:xfrm>
            <a:off x="3888" y="664255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*: compared to SNI </a:t>
            </a:r>
            <a:r>
              <a:rPr lang="en-US" sz="800" dirty="0" err="1"/>
              <a:t>veh</a:t>
            </a:r>
            <a:endParaRPr lang="en-US" sz="800" dirty="0"/>
          </a:p>
        </p:txBody>
      </p:sp>
      <p:sp>
        <p:nvSpPr>
          <p:cNvPr id="62" name="TextBox 61"/>
          <p:cNvSpPr txBox="1"/>
          <p:nvPr/>
        </p:nvSpPr>
        <p:spPr>
          <a:xfrm>
            <a:off x="19050" y="914400"/>
            <a:ext cx="24300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BH4 de novo pathway: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0320" y="914400"/>
            <a:ext cx="2364430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BH4 salvage pathways:</a:t>
            </a:r>
          </a:p>
        </p:txBody>
      </p:sp>
    </p:spTree>
    <p:extLst>
      <p:ext uri="{BB962C8B-B14F-4D97-AF65-F5344CB8AC3E}">
        <p14:creationId xmlns:p14="http://schemas.microsoft.com/office/powerpoint/2010/main" val="422256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75" grpId="0"/>
      <p:bldP spid="7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" y="1731010"/>
            <a:ext cx="4891184" cy="38700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2812999" y="57150"/>
            <a:ext cx="35180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/>
              <a:t>Sepiapterin as a biomarker for SPR inhibition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5577840" y="916107"/>
            <a:ext cx="13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Sepiapterin: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0320" y="914400"/>
            <a:ext cx="23644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BH4 salvage pathways: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882640" y="1577658"/>
            <a:ext cx="18695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- Secreted by cells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5470285" y="2133838"/>
            <a:ext cx="3479177" cy="3423682"/>
            <a:chOff x="5470285" y="2133838"/>
            <a:chExt cx="3479177" cy="3423682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/>
            <a:srcRect t="10937"/>
            <a:stretch/>
          </p:blipFill>
          <p:spPr>
            <a:xfrm>
              <a:off x="5470285" y="2661920"/>
              <a:ext cx="3257638" cy="2895600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5680617" y="2133838"/>
              <a:ext cx="3268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/>
                <a:t>Supernatant from DRG neurons in culture</a:t>
              </a:r>
            </a:p>
            <a:p>
              <a:pPr algn="ctr"/>
              <a:r>
                <a:rPr lang="en-US" sz="1400" dirty="0"/>
                <a:t>[sepiapterin]</a:t>
              </a: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3888" y="6642556"/>
            <a:ext cx="1324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*, §: compared to resp. </a:t>
            </a:r>
            <a:r>
              <a:rPr lang="en-US" sz="800" dirty="0" err="1"/>
              <a:t>veh</a:t>
            </a:r>
            <a:endParaRPr lang="en-US" sz="800" dirty="0"/>
          </a:p>
        </p:txBody>
      </p:sp>
      <p:cxnSp>
        <p:nvCxnSpPr>
          <p:cNvPr id="30" name="Straight Arrow Connector 29"/>
          <p:cNvCxnSpPr/>
          <p:nvPr/>
        </p:nvCxnSpPr>
        <p:spPr>
          <a:xfrm flipH="1">
            <a:off x="1605180" y="3976370"/>
            <a:ext cx="432000" cy="0"/>
          </a:xfrm>
          <a:prstGeom prst="straightConnector1">
            <a:avLst/>
          </a:prstGeom>
          <a:ln>
            <a:solidFill>
              <a:schemeClr val="tx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1605180" y="4077970"/>
            <a:ext cx="432000" cy="0"/>
          </a:xfrm>
          <a:prstGeom prst="straightConnector1">
            <a:avLst/>
          </a:prstGeom>
          <a:ln>
            <a:solidFill>
              <a:schemeClr val="tx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4693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" y="1731010"/>
            <a:ext cx="4891184" cy="387000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2812999" y="57150"/>
            <a:ext cx="35180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/>
              <a:t>Sepiapterin as a biomarker for SPR inhibition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5577840" y="916107"/>
            <a:ext cx="13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Sepiapterin: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0320" y="914400"/>
            <a:ext cx="23644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BH4 salvage pathways: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882640" y="1577658"/>
            <a:ext cx="22780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- Detectable in plasma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5470285" y="2133838"/>
            <a:ext cx="3479177" cy="3423682"/>
            <a:chOff x="5470285" y="2133838"/>
            <a:chExt cx="3479177" cy="3423682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/>
            <a:srcRect t="10937"/>
            <a:stretch/>
          </p:blipFill>
          <p:spPr>
            <a:xfrm>
              <a:off x="5470285" y="2661920"/>
              <a:ext cx="3257638" cy="2895600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5680617" y="2133838"/>
              <a:ext cx="3268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/>
                <a:t>Supernatant from DRG neurons in culture</a:t>
              </a:r>
            </a:p>
            <a:p>
              <a:pPr algn="ctr"/>
              <a:r>
                <a:rPr lang="en-US" sz="1400" dirty="0"/>
                <a:t>[sepiapterin]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210097" y="2219588"/>
            <a:ext cx="3575082" cy="3394132"/>
            <a:chOff x="8894255" y="591162"/>
            <a:chExt cx="2539579" cy="2476930"/>
          </a:xfrm>
        </p:grpSpPr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4"/>
            <a:srcRect l="15175" t="4487" r="1627" b="11213"/>
            <a:stretch/>
          </p:blipFill>
          <p:spPr>
            <a:xfrm>
              <a:off x="9189398" y="591162"/>
              <a:ext cx="2244436" cy="2109354"/>
            </a:xfrm>
            <a:prstGeom prst="rect">
              <a:avLst/>
            </a:prstGeom>
          </p:spPr>
        </p:pic>
        <p:sp>
          <p:nvSpPr>
            <p:cNvPr id="26" name="TextBox 25"/>
            <p:cNvSpPr txBox="1"/>
            <p:nvPr/>
          </p:nvSpPr>
          <p:spPr>
            <a:xfrm rot="16200000">
              <a:off x="8566772" y="1436946"/>
              <a:ext cx="926536" cy="27156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Sepiapterin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9904916" y="2791811"/>
              <a:ext cx="1105769" cy="27628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[SPR inhibitor]</a:t>
              </a:r>
            </a:p>
          </p:txBody>
        </p:sp>
      </p:grpSp>
      <p:cxnSp>
        <p:nvCxnSpPr>
          <p:cNvPr id="15" name="Straight Arrow Connector 14"/>
          <p:cNvCxnSpPr/>
          <p:nvPr/>
        </p:nvCxnSpPr>
        <p:spPr>
          <a:xfrm flipH="1">
            <a:off x="1605180" y="3976370"/>
            <a:ext cx="432000" cy="0"/>
          </a:xfrm>
          <a:prstGeom prst="straightConnector1">
            <a:avLst/>
          </a:prstGeom>
          <a:ln>
            <a:solidFill>
              <a:schemeClr val="tx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1605180" y="4077970"/>
            <a:ext cx="432000" cy="0"/>
          </a:xfrm>
          <a:prstGeom prst="straightConnector1">
            <a:avLst/>
          </a:prstGeom>
          <a:ln>
            <a:solidFill>
              <a:schemeClr val="tx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6187440" y="4307840"/>
            <a:ext cx="1816542" cy="467360"/>
            <a:chOff x="6187440" y="4307840"/>
            <a:chExt cx="1816542" cy="467360"/>
          </a:xfrm>
        </p:grpSpPr>
        <p:sp>
          <p:nvSpPr>
            <p:cNvPr id="2" name="Rounded Rectangle 1"/>
            <p:cNvSpPr/>
            <p:nvPr/>
          </p:nvSpPr>
          <p:spPr>
            <a:xfrm>
              <a:off x="6187440" y="4307840"/>
              <a:ext cx="355600" cy="467360"/>
            </a:xfrm>
            <a:prstGeom prst="roundRect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6553200" y="4358640"/>
              <a:ext cx="14507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No pain relief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786880" y="2475468"/>
            <a:ext cx="1921472" cy="1791732"/>
            <a:chOff x="6786880" y="2475468"/>
            <a:chExt cx="1921472" cy="1791732"/>
          </a:xfrm>
        </p:grpSpPr>
        <p:sp>
          <p:nvSpPr>
            <p:cNvPr id="18" name="Rounded Rectangle 17"/>
            <p:cNvSpPr/>
            <p:nvPr/>
          </p:nvSpPr>
          <p:spPr>
            <a:xfrm>
              <a:off x="6786880" y="2834640"/>
              <a:ext cx="1838960" cy="1432560"/>
            </a:xfrm>
            <a:prstGeom prst="roundRect">
              <a:avLst/>
            </a:prstGeom>
            <a:noFill/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589520" y="2475468"/>
              <a:ext cx="11188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B050"/>
                  </a:solidFill>
                </a:rPr>
                <a:t>Pain relief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5636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roup 257"/>
          <p:cNvGrpSpPr/>
          <p:nvPr/>
        </p:nvGrpSpPr>
        <p:grpSpPr>
          <a:xfrm>
            <a:off x="19050" y="1818925"/>
            <a:ext cx="2665450" cy="3469594"/>
            <a:chOff x="19050" y="1691925"/>
            <a:chExt cx="2665450" cy="3469594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728394" y="2381605"/>
              <a:ext cx="1243190" cy="2779914"/>
              <a:chOff x="286832" y="1226222"/>
              <a:chExt cx="668382" cy="1494577"/>
            </a:xfrm>
          </p:grpSpPr>
          <p:sp>
            <p:nvSpPr>
              <p:cNvPr id="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9" name="Freeform 219"/>
              <p:cNvSpPr>
                <a:spLocks/>
              </p:cNvSpPr>
              <p:nvPr/>
            </p:nvSpPr>
            <p:spPr bwMode="auto">
              <a:xfrm>
                <a:off x="641139" y="2385326"/>
                <a:ext cx="13970" cy="7239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92"/>
                  </a:cxn>
                  <a:cxn ang="0">
                    <a:pos x="14" y="114"/>
                  </a:cxn>
                  <a:cxn ang="0">
                    <a:pos x="22" y="86"/>
                  </a:cxn>
                  <a:cxn ang="0">
                    <a:pos x="16" y="0"/>
                  </a:cxn>
                </a:cxnLst>
                <a:rect l="0" t="0" r="r" b="b"/>
                <a:pathLst>
                  <a:path w="22" h="114">
                    <a:moveTo>
                      <a:pt x="16" y="0"/>
                    </a:moveTo>
                    <a:lnTo>
                      <a:pt x="0" y="92"/>
                    </a:lnTo>
                    <a:lnTo>
                      <a:pt x="14" y="114"/>
                    </a:lnTo>
                    <a:lnTo>
                      <a:pt x="22" y="8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" name="Lightning Bolt 12"/>
              <p:cNvSpPr>
                <a:spLocks noChangeAspect="1"/>
              </p:cNvSpPr>
              <p:nvPr/>
            </p:nvSpPr>
            <p:spPr>
              <a:xfrm rot="20379430" flipH="1">
                <a:off x="542162" y="2343238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144" name="Rectangle 143"/>
            <p:cNvSpPr/>
            <p:nvPr/>
          </p:nvSpPr>
          <p:spPr>
            <a:xfrm>
              <a:off x="19050" y="1691925"/>
              <a:ext cx="266545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Patients suffering from </a:t>
              </a:r>
            </a:p>
            <a:p>
              <a:pPr algn="ctr"/>
              <a:r>
                <a:rPr lang="en-US" b="1" dirty="0">
                  <a:solidFill>
                    <a:srgbClr val="00B050"/>
                  </a:solidFill>
                </a:rPr>
                <a:t>chronic pain</a:t>
              </a:r>
            </a:p>
          </p:txBody>
        </p:sp>
      </p:grpSp>
      <p:sp>
        <p:nvSpPr>
          <p:cNvPr id="149" name="Rectangle 148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3282416" y="57150"/>
            <a:ext cx="25791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Conclusion – Precision Medicine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3219450" y="1847275"/>
            <a:ext cx="59022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Treatment: </a:t>
            </a:r>
            <a:r>
              <a:rPr lang="en-US" sz="2000" b="1" dirty="0">
                <a:solidFill>
                  <a:srgbClr val="00B050"/>
                </a:solidFill>
              </a:rPr>
              <a:t>sepiapterin as a biomarker of efficacy</a:t>
            </a:r>
            <a:endParaRPr lang="en-US" sz="2800" b="1" dirty="0">
              <a:solidFill>
                <a:srgbClr val="00B05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4205658" y="3837388"/>
            <a:ext cx="695008" cy="4865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>
                    <a:lumMod val="50000"/>
                  </a:schemeClr>
                </a:solidFill>
              </a:rPr>
              <a:t>SPR</a:t>
            </a:r>
            <a:endParaRPr lang="en-US" sz="3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5" name="Picture 154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398" b="89773" l="9825" r="89956">
                        <a14:foregroundMark x1="47598" y1="11932" x2="47598" y2="11932"/>
                        <a14:foregroundMark x1="49563" y1="5398" x2="49563" y2="53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679" t="3936" r="21740" b="9248"/>
          <a:stretch/>
        </p:blipFill>
        <p:spPr>
          <a:xfrm rot="13699082" flipH="1">
            <a:off x="3312398" y="2706743"/>
            <a:ext cx="1372594" cy="1553291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156" name="Rectangle 155"/>
          <p:cNvSpPr/>
          <p:nvPr/>
        </p:nvSpPr>
        <p:spPr>
          <a:xfrm>
            <a:off x="3432950" y="4428256"/>
            <a:ext cx="12688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rgbClr val="00B050"/>
                </a:solidFill>
              </a:rPr>
              <a:t>Drug target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905775" y="6070347"/>
            <a:ext cx="3332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Individualized treatment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-1050606" y="1746167"/>
            <a:ext cx="8454706" cy="4186380"/>
            <a:chOff x="-1050606" y="1415967"/>
            <a:chExt cx="8454706" cy="4186380"/>
          </a:xfrm>
        </p:grpSpPr>
        <p:sp>
          <p:nvSpPr>
            <p:cNvPr id="37" name="Rectangle 36"/>
            <p:cNvSpPr/>
            <p:nvPr/>
          </p:nvSpPr>
          <p:spPr>
            <a:xfrm>
              <a:off x="624573" y="5001259"/>
              <a:ext cx="1390373" cy="6010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B050"/>
                  </a:solidFill>
                </a:rPr>
                <a:t>PAIN</a:t>
              </a:r>
              <a:r>
                <a:rPr lang="en-US" sz="3200" b="1" dirty="0">
                  <a:solidFill>
                    <a:srgbClr val="00B050"/>
                  </a:solidFill>
                </a:rPr>
                <a:t>↘</a:t>
              </a:r>
              <a:endParaRPr lang="en-US" sz="3600" b="1" dirty="0">
                <a:solidFill>
                  <a:srgbClr val="00B050"/>
                </a:solidFill>
              </a:endParaRPr>
            </a:p>
          </p:txBody>
        </p:sp>
        <p:sp>
          <p:nvSpPr>
            <p:cNvPr id="38" name="Arc 37"/>
            <p:cNvSpPr/>
            <p:nvPr/>
          </p:nvSpPr>
          <p:spPr>
            <a:xfrm rot="10800000">
              <a:off x="-1050606" y="1415967"/>
              <a:ext cx="8454706" cy="4011238"/>
            </a:xfrm>
            <a:prstGeom prst="arc">
              <a:avLst>
                <a:gd name="adj1" fmla="val 11936102"/>
                <a:gd name="adj2" fmla="val 16884976"/>
              </a:avLst>
            </a:prstGeom>
            <a:noFill/>
            <a:ln w="57150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42" name="Arc 41"/>
          <p:cNvSpPr/>
          <p:nvPr/>
        </p:nvSpPr>
        <p:spPr>
          <a:xfrm rot="21122647">
            <a:off x="1470343" y="2174792"/>
            <a:ext cx="3795424" cy="4011238"/>
          </a:xfrm>
          <a:prstGeom prst="arc">
            <a:avLst>
              <a:gd name="adj1" fmla="val 13454014"/>
              <a:gd name="adj2" fmla="val 16117342"/>
            </a:avLst>
          </a:prstGeom>
          <a:noFill/>
          <a:ln w="57150" cap="flat" cmpd="sng" algn="ctr">
            <a:solidFill>
              <a:sysClr val="window" lastClr="FFFFFF">
                <a:lumMod val="65000"/>
              </a:sysClr>
            </a:solidFill>
            <a:prstDash val="sysDot"/>
            <a:headEnd type="none" w="med" len="med"/>
            <a:tailEnd type="triangle" w="sm" len="sm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244850" y="1402775"/>
            <a:ext cx="47958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Genetics: GCH1 active – BH4 levels too high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244850" y="894775"/>
            <a:ext cx="5350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Diagnostic: nerve injury/macrophages activation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5271770" y="2611582"/>
            <a:ext cx="2948276" cy="2186006"/>
            <a:chOff x="5271770" y="2611582"/>
            <a:chExt cx="2948276" cy="2186006"/>
          </a:xfrm>
        </p:grpSpPr>
        <p:grpSp>
          <p:nvGrpSpPr>
            <p:cNvPr id="16" name="Group 15"/>
            <p:cNvGrpSpPr/>
            <p:nvPr/>
          </p:nvGrpSpPr>
          <p:grpSpPr>
            <a:xfrm>
              <a:off x="5271770" y="2809875"/>
              <a:ext cx="2948276" cy="1987713"/>
              <a:chOff x="5271770" y="2479675"/>
              <a:chExt cx="2948276" cy="1987713"/>
            </a:xfrm>
          </p:grpSpPr>
          <p:cxnSp>
            <p:nvCxnSpPr>
              <p:cNvPr id="157" name="Straight Arrow Connector 156"/>
              <p:cNvCxnSpPr/>
              <p:nvPr/>
            </p:nvCxnSpPr>
            <p:spPr>
              <a:xfrm>
                <a:off x="5271770" y="3174816"/>
                <a:ext cx="923925" cy="0"/>
              </a:xfrm>
              <a:prstGeom prst="straightConnector1">
                <a:avLst/>
              </a:prstGeom>
              <a:ln w="57150">
                <a:solidFill>
                  <a:srgbClr val="A6A6A6"/>
                </a:solidFill>
                <a:prstDash val="sysDot"/>
                <a:tailEnd type="triangle"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Rectangle 26"/>
              <p:cNvSpPr/>
              <p:nvPr/>
            </p:nvSpPr>
            <p:spPr>
              <a:xfrm>
                <a:off x="5292247" y="2755967"/>
                <a:ext cx="74090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00B050"/>
                    </a:solidFill>
                  </a:rPr>
                  <a:t>Blood</a:t>
                </a: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5306674" y="3251267"/>
                <a:ext cx="71205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00B050"/>
                    </a:solidFill>
                  </a:rPr>
                  <a:t>Urine</a:t>
                </a:r>
              </a:p>
            </p:txBody>
          </p:sp>
          <p:pic>
            <p:nvPicPr>
              <p:cNvPr id="29" name="Picture 28"/>
              <p:cNvPicPr>
                <a:picLocks noChangeAspect="1"/>
              </p:cNvPicPr>
              <p:nvPr/>
            </p:nvPicPr>
            <p:blipFill rotWithShape="1">
              <a:blip r:embed="rId4"/>
              <a:srcRect l="15175" t="4487" r="1627" b="11213"/>
              <a:stretch/>
            </p:blipFill>
            <p:spPr>
              <a:xfrm>
                <a:off x="6488429" y="2479675"/>
                <a:ext cx="1731617" cy="1584107"/>
              </a:xfrm>
              <a:prstGeom prst="rect">
                <a:avLst/>
              </a:prstGeom>
            </p:spPr>
          </p:pic>
          <p:sp>
            <p:nvSpPr>
              <p:cNvPr id="30" name="Rectangle 29"/>
              <p:cNvSpPr/>
              <p:nvPr/>
            </p:nvSpPr>
            <p:spPr>
              <a:xfrm>
                <a:off x="6881379" y="4098056"/>
                <a:ext cx="115127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00B050"/>
                    </a:solidFill>
                  </a:rPr>
                  <a:t>Drug dose</a:t>
                </a:r>
              </a:p>
            </p:txBody>
          </p:sp>
        </p:grpSp>
        <p:sp>
          <p:nvSpPr>
            <p:cNvPr id="18" name="TextBox 17"/>
            <p:cNvSpPr txBox="1"/>
            <p:nvPr/>
          </p:nvSpPr>
          <p:spPr>
            <a:xfrm>
              <a:off x="6819900" y="2611582"/>
              <a:ext cx="138178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bg1">
                      <a:lumMod val="50000"/>
                    </a:schemeClr>
                  </a:solidFill>
                </a:rPr>
                <a:t>[sepiapterin]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048500" y="3245268"/>
            <a:ext cx="842400" cy="843280"/>
            <a:chOff x="-1320800" y="3302000"/>
            <a:chExt cx="842400" cy="843280"/>
          </a:xfrm>
        </p:grpSpPr>
        <p:sp>
          <p:nvSpPr>
            <p:cNvPr id="32" name="Oval 31"/>
            <p:cNvSpPr/>
            <p:nvPr/>
          </p:nvSpPr>
          <p:spPr>
            <a:xfrm>
              <a:off x="-1320800" y="3302000"/>
              <a:ext cx="842400" cy="843280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-1152320" y="3470656"/>
              <a:ext cx="505440" cy="50596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-983840" y="3639312"/>
              <a:ext cx="168480" cy="168656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716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3747447" y="57150"/>
            <a:ext cx="16491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Acknowledgements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648029" y="517169"/>
            <a:ext cx="18479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B050"/>
                </a:solidFill>
              </a:rPr>
              <a:t>Thank you!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18991" y="1658168"/>
            <a:ext cx="1835824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Clifford J Woolf</a:t>
            </a:r>
          </a:p>
          <a:p>
            <a:r>
              <a:rPr lang="en-US" sz="1600" b="1" dirty="0"/>
              <a:t>Michael Costigan</a:t>
            </a:r>
          </a:p>
          <a:p>
            <a:r>
              <a:rPr lang="en-US" sz="1600" b="1" dirty="0"/>
              <a:t>Alexandra Latini</a:t>
            </a:r>
          </a:p>
          <a:p>
            <a:r>
              <a:rPr lang="en-US" sz="1600" b="1" dirty="0"/>
              <a:t>Nick Andrews</a:t>
            </a:r>
          </a:p>
          <a:p>
            <a:r>
              <a:rPr lang="en-US" sz="1600" b="1" dirty="0"/>
              <a:t>Shane J Cronin</a:t>
            </a:r>
          </a:p>
          <a:p>
            <a:r>
              <a:rPr lang="en-US" sz="1600" b="1" dirty="0"/>
              <a:t>Masahide Fujita</a:t>
            </a:r>
          </a:p>
          <a:p>
            <a:r>
              <a:rPr lang="en-US" sz="1600" b="1" dirty="0"/>
              <a:t>Carla Lionela</a:t>
            </a:r>
          </a:p>
          <a:p>
            <a:r>
              <a:rPr lang="en-US" sz="1600" b="1" dirty="0"/>
              <a:t>Giulia Miracca</a:t>
            </a:r>
          </a:p>
          <a:p>
            <a:r>
              <a:rPr lang="en-US" sz="1600" b="1" dirty="0"/>
              <a:t>Michio Painter</a:t>
            </a:r>
          </a:p>
          <a:p>
            <a:r>
              <a:rPr lang="en-US" sz="1600" b="1" dirty="0"/>
              <a:t>Olusegun Babaniyi</a:t>
            </a:r>
          </a:p>
          <a:p>
            <a:r>
              <a:rPr lang="en-US" sz="1600" b="1" dirty="0"/>
              <a:t>Kelly Duong</a:t>
            </a:r>
          </a:p>
          <a:p>
            <a:r>
              <a:rPr lang="en-US" sz="1600" b="1" dirty="0"/>
              <a:t>Aline Pertile Remor</a:t>
            </a:r>
          </a:p>
          <a:p>
            <a:r>
              <a:rPr lang="en-US" sz="1600" b="1" dirty="0"/>
              <a:t>Priscilla </a:t>
            </a:r>
            <a:r>
              <a:rPr lang="en-US" sz="1600" b="1" dirty="0" err="1"/>
              <a:t>Rivia</a:t>
            </a:r>
            <a:endParaRPr lang="en-US" sz="1600" b="1" dirty="0"/>
          </a:p>
          <a:p>
            <a:r>
              <a:rPr lang="en-US" sz="1600" b="1" dirty="0"/>
              <a:t>Lee B Barrett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44508" y="2773017"/>
            <a:ext cx="1574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Irmgard Tegeder</a:t>
            </a:r>
          </a:p>
          <a:p>
            <a:r>
              <a:rPr lang="en-US" sz="1600" b="1" dirty="0" err="1"/>
              <a:t>Nerea</a:t>
            </a:r>
            <a:r>
              <a:rPr lang="en-US" sz="1600" b="1" dirty="0"/>
              <a:t> </a:t>
            </a:r>
            <a:r>
              <a:rPr lang="en-US" sz="1600" b="1" dirty="0" err="1"/>
              <a:t>Ferreiros</a:t>
            </a:r>
            <a:endParaRPr lang="en-US" sz="16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5444508" y="1656835"/>
            <a:ext cx="20637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Keith Channon</a:t>
            </a:r>
          </a:p>
          <a:p>
            <a:r>
              <a:rPr lang="en-US" sz="1600" b="1" dirty="0"/>
              <a:t>Surawee Chuaiphichai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444508" y="6191898"/>
            <a:ext cx="9717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err="1"/>
              <a:t>Jinbo</a:t>
            </a:r>
            <a:r>
              <a:rPr lang="en-US" sz="1600" b="1" dirty="0"/>
              <a:t> Lee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6137" y="1229985"/>
            <a:ext cx="33573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F.M. Kirby Neurobiology Program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017278" y="2390192"/>
            <a:ext cx="3331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University of Frankfurt, Germany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017278" y="1237569"/>
            <a:ext cx="2619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University of Oxford, U.K.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017278" y="5799610"/>
            <a:ext cx="2695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Sage Partner International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444508" y="3767760"/>
            <a:ext cx="118346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/>
              <a:t>Julian </a:t>
            </a:r>
            <a:r>
              <a:rPr lang="en-US" sz="1600" b="1" dirty="0" err="1"/>
              <a:t>Blagg</a:t>
            </a:r>
            <a:endParaRPr lang="en-US" sz="16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5017278" y="3380879"/>
            <a:ext cx="37259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The Institute of Cancer research, U.K.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017357" y="5092762"/>
            <a:ext cx="1595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Solace </a:t>
            </a:r>
            <a:r>
              <a:rPr lang="en-US" b="1" dirty="0" err="1">
                <a:solidFill>
                  <a:srgbClr val="00B050"/>
                </a:solidFill>
              </a:rPr>
              <a:t>Pharma</a:t>
            </a:r>
            <a:endParaRPr lang="en-US" b="1" dirty="0">
              <a:solidFill>
                <a:srgbClr val="00B050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444508" y="5498337"/>
            <a:ext cx="14873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/>
              <a:t>Alasdair Naylor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18991" y="5693632"/>
            <a:ext cx="16640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Kai Johnsson</a:t>
            </a:r>
          </a:p>
          <a:p>
            <a:r>
              <a:rPr lang="en-US" sz="1600" b="1" dirty="0"/>
              <a:t>Katarzyna Gorska</a:t>
            </a:r>
          </a:p>
          <a:p>
            <a:r>
              <a:rPr lang="en-US" sz="1600" b="1" dirty="0"/>
              <a:t>Ruud Hovius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86137" y="5101983"/>
            <a:ext cx="4278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00B050"/>
                </a:solidFill>
              </a:rPr>
              <a:t>École Polytechnique Fédérale de Lausanne,</a:t>
            </a:r>
          </a:p>
          <a:p>
            <a:r>
              <a:rPr lang="en-US" b="1" dirty="0">
                <a:solidFill>
                  <a:srgbClr val="00B050"/>
                </a:solidFill>
              </a:rPr>
              <a:t>Switzerland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445432" y="4657578"/>
            <a:ext cx="108715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/>
              <a:t>Jian Zhong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008370" y="4241201"/>
            <a:ext cx="33261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Burke Medical Research Institute</a:t>
            </a:r>
          </a:p>
        </p:txBody>
      </p:sp>
    </p:spTree>
    <p:extLst>
      <p:ext uri="{BB962C8B-B14F-4D97-AF65-F5344CB8AC3E}">
        <p14:creationId xmlns:p14="http://schemas.microsoft.com/office/powerpoint/2010/main" val="10015262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3747447" y="57150"/>
            <a:ext cx="16491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Acknowledgements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5770" y="1089628"/>
            <a:ext cx="1013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Funding:</a:t>
            </a:r>
          </a:p>
        </p:txBody>
      </p:sp>
      <p:sp>
        <p:nvSpPr>
          <p:cNvPr id="3" name="Rectangle 2"/>
          <p:cNvSpPr/>
          <p:nvPr/>
        </p:nvSpPr>
        <p:spPr>
          <a:xfrm>
            <a:off x="2465240" y="1522837"/>
            <a:ext cx="167699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600" b="1" i="0" u="none" strike="noStrike" baseline="0" dirty="0"/>
              <a:t>R01NS58870</a:t>
            </a:r>
          </a:p>
          <a:p>
            <a:r>
              <a:rPr lang="pt-BR" sz="1600" b="1" i="0" u="none" strike="noStrike" baseline="0" dirty="0"/>
              <a:t>R37NS039518</a:t>
            </a:r>
          </a:p>
          <a:p>
            <a:r>
              <a:rPr lang="en-US" sz="1600" b="1" i="0" u="none" strike="noStrike" baseline="0" dirty="0"/>
              <a:t>R01DE022912</a:t>
            </a:r>
          </a:p>
          <a:p>
            <a:r>
              <a:rPr lang="en-US" sz="1600" b="1" i="0" u="none" strike="noStrike" baseline="0" dirty="0"/>
              <a:t>R01NS074430</a:t>
            </a:r>
          </a:p>
          <a:p>
            <a:r>
              <a:rPr lang="en-US" sz="1600" b="1" dirty="0"/>
              <a:t>R01DE022912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020310" y="1092319"/>
            <a:ext cx="12272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Disclosure:</a:t>
            </a:r>
          </a:p>
        </p:txBody>
      </p:sp>
      <p:sp>
        <p:nvSpPr>
          <p:cNvPr id="28" name="Rectangle 27"/>
          <p:cNvSpPr/>
          <p:nvPr/>
        </p:nvSpPr>
        <p:spPr>
          <a:xfrm>
            <a:off x="5281591" y="2640596"/>
            <a:ext cx="3999569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i="0" u="none" strike="noStrike" baseline="0" dirty="0"/>
              <a:t>Clifford J Woolf,</a:t>
            </a:r>
            <a:endParaRPr lang="en-US" sz="1600" b="1" dirty="0"/>
          </a:p>
          <a:p>
            <a:r>
              <a:rPr lang="en-US" sz="1600" b="1" i="0" u="none" strike="noStrike" dirty="0"/>
              <a:t>Kai Johnsson, </a:t>
            </a:r>
          </a:p>
          <a:p>
            <a:r>
              <a:rPr lang="en-US" sz="1600" b="1" i="0" u="none" strike="noStrike" dirty="0"/>
              <a:t>Katarzyna Gorska, </a:t>
            </a:r>
          </a:p>
          <a:p>
            <a:r>
              <a:rPr lang="en-US" sz="1600" b="1" i="0" u="none" strike="noStrike" dirty="0"/>
              <a:t>Michael Costigan, </a:t>
            </a:r>
          </a:p>
          <a:p>
            <a:r>
              <a:rPr lang="en-US" sz="1600" b="1" i="0" u="none" strike="noStrike" dirty="0"/>
              <a:t>Nick Andrews, </a:t>
            </a:r>
          </a:p>
          <a:p>
            <a:r>
              <a:rPr lang="en-US" sz="1600" b="1" i="0" u="none" strike="noStrike" dirty="0"/>
              <a:t>Alban Latremoliere </a:t>
            </a:r>
          </a:p>
          <a:p>
            <a:r>
              <a:rPr lang="en-US" sz="1600" b="1" i="0" u="none" strike="noStrike" dirty="0"/>
              <a:t>have equity shares in Quartet Medicine </a:t>
            </a:r>
            <a:endParaRPr lang="en-US" sz="4400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t="14889" b="15880"/>
          <a:stretch/>
        </p:blipFill>
        <p:spPr>
          <a:xfrm>
            <a:off x="431800" y="1548383"/>
            <a:ext cx="1822704" cy="126187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2238" y="2891408"/>
            <a:ext cx="2503424" cy="1179391"/>
          </a:xfrm>
          <a:prstGeom prst="rect">
            <a:avLst/>
          </a:prstGeom>
        </p:spPr>
      </p:pic>
      <p:pic>
        <p:nvPicPr>
          <p:cNvPr id="1028" name="Picture 4" descr="http://rebiscan.com/wp-content/uploads/2013/07/boston_childrens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230" y="4311904"/>
            <a:ext cx="2702495" cy="711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AutoShape 6" descr="Image result for Mass Life Science Consortium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34" name="Picture 10" descr="http://www.lscnorthshore.org/wp-content/uploads/2014/03/MLSC-Logo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789" b="13380"/>
          <a:stretch/>
        </p:blipFill>
        <p:spPr bwMode="auto">
          <a:xfrm>
            <a:off x="2305812" y="5140452"/>
            <a:ext cx="2596896" cy="932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31944" y="1775668"/>
            <a:ext cx="2158778" cy="613964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3648029" y="517169"/>
            <a:ext cx="18479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B050"/>
                </a:solidFill>
              </a:rPr>
              <a:t>Thank you!</a:t>
            </a:r>
          </a:p>
        </p:txBody>
      </p:sp>
      <p:pic>
        <p:nvPicPr>
          <p:cNvPr id="3074" name="Picture 2" descr="http://media.rtl.fr/cache/QoMAVl8NC-KSleMPrvj_JA/795v530-0/online/image/2011/0922/7720337485_fondation-recherche-medicale.jp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20" r="29099"/>
          <a:stretch/>
        </p:blipFill>
        <p:spPr bwMode="auto">
          <a:xfrm>
            <a:off x="647700" y="5118100"/>
            <a:ext cx="1307510" cy="146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080852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TextBox 93"/>
          <p:cNvSpPr txBox="1"/>
          <p:nvPr/>
        </p:nvSpPr>
        <p:spPr>
          <a:xfrm>
            <a:off x="3176875" y="57150"/>
            <a:ext cx="2790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New treatments have mostly failed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2029798" y="921937"/>
            <a:ext cx="50844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>
                <a:solidFill>
                  <a:srgbClr val="00B050"/>
                </a:solidFill>
              </a:rPr>
              <a:t>How to increase translational success?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741535" y="2471738"/>
            <a:ext cx="8348795" cy="3577962"/>
            <a:chOff x="741535" y="2471738"/>
            <a:chExt cx="8348795" cy="3577962"/>
          </a:xfrm>
        </p:grpSpPr>
        <p:grpSp>
          <p:nvGrpSpPr>
            <p:cNvPr id="23" name="Group 22"/>
            <p:cNvGrpSpPr>
              <a:grpSpLocks noChangeAspect="1"/>
            </p:cNvGrpSpPr>
            <p:nvPr/>
          </p:nvGrpSpPr>
          <p:grpSpPr>
            <a:xfrm>
              <a:off x="3766382" y="3059879"/>
              <a:ext cx="1073426" cy="2400300"/>
              <a:chOff x="286832" y="1226222"/>
              <a:chExt cx="668382" cy="1494577"/>
            </a:xfrm>
          </p:grpSpPr>
          <p:sp>
            <p:nvSpPr>
              <p:cNvPr id="24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5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6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7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28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0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1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3" name="Lightning Bolt 32"/>
              <p:cNvSpPr>
                <a:spLocks noChangeAspect="1"/>
              </p:cNvSpPr>
              <p:nvPr/>
            </p:nvSpPr>
            <p:spPr>
              <a:xfrm rot="20379430" flipH="1">
                <a:off x="547186" y="2313094"/>
                <a:ext cx="343192" cy="99417"/>
              </a:xfrm>
              <a:prstGeom prst="lightningBolt">
                <a:avLst/>
              </a:prstGeom>
              <a:solidFill>
                <a:srgbClr val="FF0000">
                  <a:alpha val="40000"/>
                </a:srgbClr>
              </a:solidFill>
              <a:ln w="12700">
                <a:solidFill>
                  <a:srgbClr val="FF5B5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741535" y="3813163"/>
              <a:ext cx="1185864" cy="800100"/>
              <a:chOff x="-1986280" y="2330450"/>
              <a:chExt cx="1185864" cy="800100"/>
            </a:xfrm>
          </p:grpSpPr>
          <p:sp>
            <p:nvSpPr>
              <p:cNvPr id="37" name="Freeform 36"/>
              <p:cNvSpPr/>
              <p:nvPr/>
            </p:nvSpPr>
            <p:spPr>
              <a:xfrm>
                <a:off x="-1976461" y="2331627"/>
                <a:ext cx="1079438" cy="791737"/>
              </a:xfrm>
              <a:custGeom>
                <a:avLst/>
                <a:gdLst>
                  <a:gd name="connsiteX0" fmla="*/ 1079438 w 1079438"/>
                  <a:gd name="connsiteY0" fmla="*/ 417056 h 791737"/>
                  <a:gd name="connsiteX1" fmla="*/ 1032603 w 1079438"/>
                  <a:gd name="connsiteY1" fmla="*/ 354609 h 791737"/>
                  <a:gd name="connsiteX2" fmla="*/ 945624 w 1079438"/>
                  <a:gd name="connsiteY2" fmla="*/ 216334 h 791737"/>
                  <a:gd name="connsiteX3" fmla="*/ 896558 w 1079438"/>
                  <a:gd name="connsiteY3" fmla="*/ 185110 h 791737"/>
                  <a:gd name="connsiteX4" fmla="*/ 914400 w 1079438"/>
                  <a:gd name="connsiteY4" fmla="*/ 127124 h 791737"/>
                  <a:gd name="connsiteX5" fmla="*/ 872026 w 1079438"/>
                  <a:gd name="connsiteY5" fmla="*/ 49065 h 791737"/>
                  <a:gd name="connsiteX6" fmla="*/ 822960 w 1079438"/>
                  <a:gd name="connsiteY6" fmla="*/ 84749 h 791737"/>
                  <a:gd name="connsiteX7" fmla="*/ 785046 w 1079438"/>
                  <a:gd name="connsiteY7" fmla="*/ 73598 h 791737"/>
                  <a:gd name="connsiteX8" fmla="*/ 735981 w 1079438"/>
                  <a:gd name="connsiteY8" fmla="*/ 127124 h 791737"/>
                  <a:gd name="connsiteX9" fmla="*/ 651231 w 1079438"/>
                  <a:gd name="connsiteY9" fmla="*/ 49065 h 791737"/>
                  <a:gd name="connsiteX10" fmla="*/ 568712 w 1079438"/>
                  <a:gd name="connsiteY10" fmla="*/ 26763 h 791737"/>
                  <a:gd name="connsiteX11" fmla="*/ 475042 w 1079438"/>
                  <a:gd name="connsiteY11" fmla="*/ 0 h 791737"/>
                  <a:gd name="connsiteX12" fmla="*/ 307774 w 1079438"/>
                  <a:gd name="connsiteY12" fmla="*/ 22303 h 791737"/>
                  <a:gd name="connsiteX13" fmla="*/ 189571 w 1079438"/>
                  <a:gd name="connsiteY13" fmla="*/ 71368 h 791737"/>
                  <a:gd name="connsiteX14" fmla="*/ 93671 w 1079438"/>
                  <a:gd name="connsiteY14" fmla="*/ 209643 h 791737"/>
                  <a:gd name="connsiteX15" fmla="*/ 82519 w 1079438"/>
                  <a:gd name="connsiteY15" fmla="*/ 296623 h 791737"/>
                  <a:gd name="connsiteX16" fmla="*/ 24533 w 1079438"/>
                  <a:gd name="connsiteY16" fmla="*/ 354609 h 791737"/>
                  <a:gd name="connsiteX17" fmla="*/ 0 w 1079438"/>
                  <a:gd name="connsiteY17" fmla="*/ 472812 h 791737"/>
                  <a:gd name="connsiteX18" fmla="*/ 46835 w 1079438"/>
                  <a:gd name="connsiteY18" fmla="*/ 620008 h 791737"/>
                  <a:gd name="connsiteX19" fmla="*/ 171729 w 1079438"/>
                  <a:gd name="connsiteY19" fmla="*/ 749362 h 791737"/>
                  <a:gd name="connsiteX20" fmla="*/ 287702 w 1079438"/>
                  <a:gd name="connsiteY20" fmla="*/ 791737 h 791737"/>
                  <a:gd name="connsiteX21" fmla="*/ 809579 w 1079438"/>
                  <a:gd name="connsiteY21" fmla="*/ 785046 h 791737"/>
                  <a:gd name="connsiteX22" fmla="*/ 860874 w 1079438"/>
                  <a:gd name="connsiteY22" fmla="*/ 767204 h 791737"/>
                  <a:gd name="connsiteX23" fmla="*/ 814039 w 1079438"/>
                  <a:gd name="connsiteY23" fmla="*/ 749362 h 791737"/>
                  <a:gd name="connsiteX24" fmla="*/ 372451 w 1079438"/>
                  <a:gd name="connsiteY24" fmla="*/ 762743 h 791737"/>
                  <a:gd name="connsiteX25" fmla="*/ 267630 w 1079438"/>
                  <a:gd name="connsiteY25" fmla="*/ 751592 h 791737"/>
                  <a:gd name="connsiteX26" fmla="*/ 202952 w 1079438"/>
                  <a:gd name="connsiteY26" fmla="*/ 720369 h 791737"/>
                  <a:gd name="connsiteX27" fmla="*/ 95901 w 1079438"/>
                  <a:gd name="connsiteY27" fmla="*/ 613317 h 791737"/>
                  <a:gd name="connsiteX28" fmla="*/ 35684 w 1079438"/>
                  <a:gd name="connsiteY28" fmla="*/ 481733 h 791737"/>
                  <a:gd name="connsiteX29" fmla="*/ 40145 w 1079438"/>
                  <a:gd name="connsiteY29" fmla="*/ 410365 h 791737"/>
                  <a:gd name="connsiteX30" fmla="*/ 80289 w 1079438"/>
                  <a:gd name="connsiteY30" fmla="*/ 367990 h 791737"/>
                  <a:gd name="connsiteX31" fmla="*/ 120433 w 1079438"/>
                  <a:gd name="connsiteY31" fmla="*/ 425977 h 791737"/>
                  <a:gd name="connsiteX32" fmla="*/ 176190 w 1079438"/>
                  <a:gd name="connsiteY32" fmla="*/ 475042 h 791737"/>
                  <a:gd name="connsiteX33" fmla="*/ 258709 w 1079438"/>
                  <a:gd name="connsiteY33" fmla="*/ 526338 h 791737"/>
                  <a:gd name="connsiteX34" fmla="*/ 260939 w 1079438"/>
                  <a:gd name="connsiteY34" fmla="*/ 557561 h 791737"/>
                  <a:gd name="connsiteX35" fmla="*/ 229715 w 1079438"/>
                  <a:gd name="connsiteY35" fmla="*/ 559791 h 791737"/>
                  <a:gd name="connsiteX36" fmla="*/ 236406 w 1079438"/>
                  <a:gd name="connsiteY36" fmla="*/ 577633 h 791737"/>
                  <a:gd name="connsiteX37" fmla="*/ 483963 w 1079438"/>
                  <a:gd name="connsiteY37" fmla="*/ 579863 h 791737"/>
                  <a:gd name="connsiteX38" fmla="*/ 521877 w 1079438"/>
                  <a:gd name="connsiteY38" fmla="*/ 617778 h 791737"/>
                  <a:gd name="connsiteX39" fmla="*/ 564252 w 1079438"/>
                  <a:gd name="connsiteY39" fmla="*/ 595475 h 791737"/>
                  <a:gd name="connsiteX40" fmla="*/ 539719 w 1079438"/>
                  <a:gd name="connsiteY40" fmla="*/ 553101 h 791737"/>
                  <a:gd name="connsiteX41" fmla="*/ 363530 w 1079438"/>
                  <a:gd name="connsiteY41" fmla="*/ 528568 h 791737"/>
                  <a:gd name="connsiteX42" fmla="*/ 403674 w 1079438"/>
                  <a:gd name="connsiteY42" fmla="*/ 481733 h 791737"/>
                  <a:gd name="connsiteX43" fmla="*/ 492884 w 1079438"/>
                  <a:gd name="connsiteY43" fmla="*/ 495114 h 791737"/>
                  <a:gd name="connsiteX44" fmla="*/ 584324 w 1079438"/>
                  <a:gd name="connsiteY44" fmla="*/ 481733 h 791737"/>
                  <a:gd name="connsiteX45" fmla="*/ 653462 w 1079438"/>
                  <a:gd name="connsiteY45" fmla="*/ 448279 h 791737"/>
                  <a:gd name="connsiteX46" fmla="*/ 698067 w 1079438"/>
                  <a:gd name="connsiteY46" fmla="*/ 548640 h 791737"/>
                  <a:gd name="connsiteX47" fmla="*/ 760513 w 1079438"/>
                  <a:gd name="connsiteY47" fmla="*/ 584324 h 791737"/>
                  <a:gd name="connsiteX48" fmla="*/ 767204 w 1079438"/>
                  <a:gd name="connsiteY48" fmla="*/ 604396 h 791737"/>
                  <a:gd name="connsiteX49" fmla="*/ 800658 w 1079438"/>
                  <a:gd name="connsiteY49" fmla="*/ 675764 h 791737"/>
                  <a:gd name="connsiteX50" fmla="*/ 831881 w 1079438"/>
                  <a:gd name="connsiteY50" fmla="*/ 637850 h 791737"/>
                  <a:gd name="connsiteX51" fmla="*/ 851953 w 1079438"/>
                  <a:gd name="connsiteY51" fmla="*/ 570943 h 791737"/>
                  <a:gd name="connsiteX52" fmla="*/ 800658 w 1079438"/>
                  <a:gd name="connsiteY52" fmla="*/ 564252 h 791737"/>
                  <a:gd name="connsiteX53" fmla="*/ 769434 w 1079438"/>
                  <a:gd name="connsiteY53" fmla="*/ 553101 h 791737"/>
                  <a:gd name="connsiteX54" fmla="*/ 702527 w 1079438"/>
                  <a:gd name="connsiteY54" fmla="*/ 475042 h 791737"/>
                  <a:gd name="connsiteX55" fmla="*/ 698067 w 1079438"/>
                  <a:gd name="connsiteY55" fmla="*/ 423746 h 791737"/>
                  <a:gd name="connsiteX56" fmla="*/ 771665 w 1079438"/>
                  <a:gd name="connsiteY56" fmla="*/ 412595 h 791737"/>
                  <a:gd name="connsiteX57" fmla="*/ 791737 w 1079438"/>
                  <a:gd name="connsiteY57" fmla="*/ 439358 h 791737"/>
                  <a:gd name="connsiteX58" fmla="*/ 954545 w 1079438"/>
                  <a:gd name="connsiteY58" fmla="*/ 490654 h 791737"/>
                  <a:gd name="connsiteX59" fmla="*/ 1019222 w 1079438"/>
                  <a:gd name="connsiteY59" fmla="*/ 450509 h 791737"/>
                  <a:gd name="connsiteX60" fmla="*/ 1041524 w 1079438"/>
                  <a:gd name="connsiteY60" fmla="*/ 468351 h 791737"/>
                  <a:gd name="connsiteX61" fmla="*/ 1079438 w 1079438"/>
                  <a:gd name="connsiteY61" fmla="*/ 417056 h 79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079438" h="791737">
                    <a:moveTo>
                      <a:pt x="1079438" y="417056"/>
                    </a:moveTo>
                    <a:lnTo>
                      <a:pt x="1032603" y="354609"/>
                    </a:lnTo>
                    <a:lnTo>
                      <a:pt x="945624" y="216334"/>
                    </a:lnTo>
                    <a:lnTo>
                      <a:pt x="896558" y="185110"/>
                    </a:lnTo>
                    <a:lnTo>
                      <a:pt x="914400" y="127124"/>
                    </a:lnTo>
                    <a:lnTo>
                      <a:pt x="872026" y="49065"/>
                    </a:lnTo>
                    <a:lnTo>
                      <a:pt x="822960" y="84749"/>
                    </a:lnTo>
                    <a:lnTo>
                      <a:pt x="785046" y="73598"/>
                    </a:lnTo>
                    <a:lnTo>
                      <a:pt x="735981" y="127124"/>
                    </a:lnTo>
                    <a:lnTo>
                      <a:pt x="651231" y="49065"/>
                    </a:lnTo>
                    <a:lnTo>
                      <a:pt x="568712" y="26763"/>
                    </a:lnTo>
                    <a:lnTo>
                      <a:pt x="475042" y="0"/>
                    </a:lnTo>
                    <a:lnTo>
                      <a:pt x="307774" y="22303"/>
                    </a:lnTo>
                    <a:lnTo>
                      <a:pt x="189571" y="71368"/>
                    </a:lnTo>
                    <a:lnTo>
                      <a:pt x="93671" y="209643"/>
                    </a:lnTo>
                    <a:lnTo>
                      <a:pt x="82519" y="296623"/>
                    </a:lnTo>
                    <a:lnTo>
                      <a:pt x="24533" y="354609"/>
                    </a:lnTo>
                    <a:lnTo>
                      <a:pt x="0" y="472812"/>
                    </a:lnTo>
                    <a:lnTo>
                      <a:pt x="46835" y="620008"/>
                    </a:lnTo>
                    <a:lnTo>
                      <a:pt x="171729" y="749362"/>
                    </a:lnTo>
                    <a:lnTo>
                      <a:pt x="287702" y="791737"/>
                    </a:lnTo>
                    <a:lnTo>
                      <a:pt x="809579" y="785046"/>
                    </a:lnTo>
                    <a:lnTo>
                      <a:pt x="860874" y="767204"/>
                    </a:lnTo>
                    <a:lnTo>
                      <a:pt x="814039" y="749362"/>
                    </a:lnTo>
                    <a:lnTo>
                      <a:pt x="372451" y="762743"/>
                    </a:lnTo>
                    <a:lnTo>
                      <a:pt x="267630" y="751592"/>
                    </a:lnTo>
                    <a:lnTo>
                      <a:pt x="202952" y="720369"/>
                    </a:lnTo>
                    <a:lnTo>
                      <a:pt x="95901" y="613317"/>
                    </a:lnTo>
                    <a:lnTo>
                      <a:pt x="35684" y="481733"/>
                    </a:lnTo>
                    <a:lnTo>
                      <a:pt x="40145" y="410365"/>
                    </a:lnTo>
                    <a:lnTo>
                      <a:pt x="80289" y="367990"/>
                    </a:lnTo>
                    <a:lnTo>
                      <a:pt x="120433" y="425977"/>
                    </a:lnTo>
                    <a:lnTo>
                      <a:pt x="176190" y="475042"/>
                    </a:lnTo>
                    <a:lnTo>
                      <a:pt x="258709" y="526338"/>
                    </a:lnTo>
                    <a:lnTo>
                      <a:pt x="260939" y="557561"/>
                    </a:lnTo>
                    <a:lnTo>
                      <a:pt x="229715" y="559791"/>
                    </a:lnTo>
                    <a:lnTo>
                      <a:pt x="236406" y="577633"/>
                    </a:lnTo>
                    <a:lnTo>
                      <a:pt x="483963" y="579863"/>
                    </a:lnTo>
                    <a:lnTo>
                      <a:pt x="521877" y="617778"/>
                    </a:lnTo>
                    <a:lnTo>
                      <a:pt x="564252" y="595475"/>
                    </a:lnTo>
                    <a:lnTo>
                      <a:pt x="539719" y="553101"/>
                    </a:lnTo>
                    <a:lnTo>
                      <a:pt x="363530" y="528568"/>
                    </a:lnTo>
                    <a:lnTo>
                      <a:pt x="403674" y="481733"/>
                    </a:lnTo>
                    <a:lnTo>
                      <a:pt x="492884" y="495114"/>
                    </a:lnTo>
                    <a:lnTo>
                      <a:pt x="584324" y="481733"/>
                    </a:lnTo>
                    <a:lnTo>
                      <a:pt x="653462" y="448279"/>
                    </a:lnTo>
                    <a:lnTo>
                      <a:pt x="698067" y="548640"/>
                    </a:lnTo>
                    <a:lnTo>
                      <a:pt x="760513" y="584324"/>
                    </a:lnTo>
                    <a:lnTo>
                      <a:pt x="767204" y="604396"/>
                    </a:lnTo>
                    <a:lnTo>
                      <a:pt x="800658" y="675764"/>
                    </a:lnTo>
                    <a:lnTo>
                      <a:pt x="831881" y="637850"/>
                    </a:lnTo>
                    <a:lnTo>
                      <a:pt x="851953" y="570943"/>
                    </a:lnTo>
                    <a:lnTo>
                      <a:pt x="800658" y="564252"/>
                    </a:lnTo>
                    <a:lnTo>
                      <a:pt x="769434" y="553101"/>
                    </a:lnTo>
                    <a:lnTo>
                      <a:pt x="702527" y="475042"/>
                    </a:lnTo>
                    <a:lnTo>
                      <a:pt x="698067" y="423746"/>
                    </a:lnTo>
                    <a:lnTo>
                      <a:pt x="771665" y="412595"/>
                    </a:lnTo>
                    <a:lnTo>
                      <a:pt x="791737" y="439358"/>
                    </a:lnTo>
                    <a:lnTo>
                      <a:pt x="954545" y="490654"/>
                    </a:lnTo>
                    <a:lnTo>
                      <a:pt x="1019222" y="450509"/>
                    </a:lnTo>
                    <a:lnTo>
                      <a:pt x="1041524" y="468351"/>
                    </a:lnTo>
                    <a:lnTo>
                      <a:pt x="1079438" y="417056"/>
                    </a:lnTo>
                    <a:close/>
                  </a:path>
                </a:pathLst>
              </a:custGeom>
              <a:solidFill>
                <a:schemeClr val="bg1"/>
              </a:solidFill>
              <a:ln w="3175"/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40"/>
              <p:cNvGrpSpPr>
                <a:grpSpLocks noChangeAspect="1"/>
              </p:cNvGrpSpPr>
              <p:nvPr/>
            </p:nvGrpSpPr>
            <p:grpSpPr bwMode="auto">
              <a:xfrm>
                <a:off x="-1986280" y="2330450"/>
                <a:ext cx="1185864" cy="800100"/>
                <a:chOff x="2966" y="2733"/>
                <a:chExt cx="2393" cy="1220"/>
              </a:xfrm>
            </p:grpSpPr>
            <p:sp>
              <p:nvSpPr>
                <p:cNvPr id="39" name="Freeform 41"/>
                <p:cNvSpPr>
                  <a:spLocks noChangeAspect="1"/>
                </p:cNvSpPr>
                <p:nvPr/>
              </p:nvSpPr>
              <p:spPr bwMode="auto">
                <a:xfrm>
                  <a:off x="3424" y="3534"/>
                  <a:ext cx="641" cy="171"/>
                </a:xfrm>
                <a:custGeom>
                  <a:avLst/>
                  <a:gdLst>
                    <a:gd name="T0" fmla="*/ 989 w 1076"/>
                    <a:gd name="T1" fmla="*/ 90 h 253"/>
                    <a:gd name="T2" fmla="*/ 1040 w 1076"/>
                    <a:gd name="T3" fmla="*/ 113 h 253"/>
                    <a:gd name="T4" fmla="*/ 1069 w 1076"/>
                    <a:gd name="T5" fmla="*/ 173 h 253"/>
                    <a:gd name="T6" fmla="*/ 1056 w 1076"/>
                    <a:gd name="T7" fmla="*/ 245 h 253"/>
                    <a:gd name="T8" fmla="*/ 1000 w 1076"/>
                    <a:gd name="T9" fmla="*/ 221 h 253"/>
                    <a:gd name="T10" fmla="*/ 984 w 1076"/>
                    <a:gd name="T11" fmla="*/ 165 h 253"/>
                    <a:gd name="T12" fmla="*/ 928 w 1076"/>
                    <a:gd name="T13" fmla="*/ 149 h 253"/>
                    <a:gd name="T14" fmla="*/ 784 w 1076"/>
                    <a:gd name="T15" fmla="*/ 137 h 253"/>
                    <a:gd name="T16" fmla="*/ 408 w 1076"/>
                    <a:gd name="T17" fmla="*/ 133 h 253"/>
                    <a:gd name="T18" fmla="*/ 48 w 1076"/>
                    <a:gd name="T19" fmla="*/ 121 h 253"/>
                    <a:gd name="T20" fmla="*/ 53 w 1076"/>
                    <a:gd name="T21" fmla="*/ 49 h 253"/>
                    <a:gd name="T22" fmla="*/ 109 w 1076"/>
                    <a:gd name="T23" fmla="*/ 49 h 253"/>
                    <a:gd name="T24" fmla="*/ 121 w 1076"/>
                    <a:gd name="T2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76" h="253">
                      <a:moveTo>
                        <a:pt x="989" y="90"/>
                      </a:moveTo>
                      <a:cubicBezTo>
                        <a:pt x="1000" y="93"/>
                        <a:pt x="1027" y="99"/>
                        <a:pt x="1040" y="113"/>
                      </a:cubicBezTo>
                      <a:cubicBezTo>
                        <a:pt x="1053" y="127"/>
                        <a:pt x="1066" y="151"/>
                        <a:pt x="1069" y="173"/>
                      </a:cubicBezTo>
                      <a:cubicBezTo>
                        <a:pt x="1076" y="199"/>
                        <a:pt x="1070" y="233"/>
                        <a:pt x="1056" y="245"/>
                      </a:cubicBezTo>
                      <a:cubicBezTo>
                        <a:pt x="1045" y="253"/>
                        <a:pt x="1012" y="234"/>
                        <a:pt x="1000" y="221"/>
                      </a:cubicBezTo>
                      <a:cubicBezTo>
                        <a:pt x="985" y="210"/>
                        <a:pt x="996" y="177"/>
                        <a:pt x="984" y="165"/>
                      </a:cubicBezTo>
                      <a:cubicBezTo>
                        <a:pt x="972" y="153"/>
                        <a:pt x="961" y="154"/>
                        <a:pt x="928" y="149"/>
                      </a:cubicBezTo>
                      <a:cubicBezTo>
                        <a:pt x="889" y="112"/>
                        <a:pt x="834" y="146"/>
                        <a:pt x="784" y="137"/>
                      </a:cubicBezTo>
                      <a:cubicBezTo>
                        <a:pt x="698" y="126"/>
                        <a:pt x="531" y="136"/>
                        <a:pt x="408" y="133"/>
                      </a:cubicBezTo>
                      <a:cubicBezTo>
                        <a:pt x="285" y="130"/>
                        <a:pt x="107" y="135"/>
                        <a:pt x="48" y="121"/>
                      </a:cubicBezTo>
                      <a:cubicBezTo>
                        <a:pt x="24" y="84"/>
                        <a:pt x="0" y="68"/>
                        <a:pt x="53" y="49"/>
                      </a:cubicBezTo>
                      <a:cubicBezTo>
                        <a:pt x="61" y="29"/>
                        <a:pt x="105" y="37"/>
                        <a:pt x="109" y="49"/>
                      </a:cubicBezTo>
                      <a:cubicBezTo>
                        <a:pt x="130" y="21"/>
                        <a:pt x="100" y="0"/>
                        <a:pt x="121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42"/>
                <p:cNvSpPr>
                  <a:spLocks noChangeAspect="1"/>
                </p:cNvSpPr>
                <p:nvPr/>
              </p:nvSpPr>
              <p:spPr bwMode="auto">
                <a:xfrm flipH="1">
                  <a:off x="4284" y="3332"/>
                  <a:ext cx="223" cy="295"/>
                </a:xfrm>
                <a:custGeom>
                  <a:avLst/>
                  <a:gdLst>
                    <a:gd name="T0" fmla="*/ 373 w 373"/>
                    <a:gd name="T1" fmla="*/ 0 h 439"/>
                    <a:gd name="T2" fmla="*/ 308 w 373"/>
                    <a:gd name="T3" fmla="*/ 171 h 439"/>
                    <a:gd name="T4" fmla="*/ 195 w 373"/>
                    <a:gd name="T5" fmla="*/ 349 h 439"/>
                    <a:gd name="T6" fmla="*/ 33 w 373"/>
                    <a:gd name="T7" fmla="*/ 422 h 439"/>
                    <a:gd name="T8" fmla="*/ 0 w 373"/>
                    <a:gd name="T9" fmla="*/ 438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" h="439">
                      <a:moveTo>
                        <a:pt x="373" y="0"/>
                      </a:moveTo>
                      <a:cubicBezTo>
                        <a:pt x="363" y="59"/>
                        <a:pt x="352" y="127"/>
                        <a:pt x="308" y="171"/>
                      </a:cubicBezTo>
                      <a:cubicBezTo>
                        <a:pt x="278" y="229"/>
                        <a:pt x="221" y="314"/>
                        <a:pt x="195" y="349"/>
                      </a:cubicBezTo>
                      <a:cubicBezTo>
                        <a:pt x="149" y="391"/>
                        <a:pt x="65" y="407"/>
                        <a:pt x="33" y="422"/>
                      </a:cubicBezTo>
                      <a:cubicBezTo>
                        <a:pt x="6" y="439"/>
                        <a:pt x="18" y="438"/>
                        <a:pt x="0" y="438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43"/>
                <p:cNvSpPr>
                  <a:spLocks noChangeAspect="1"/>
                </p:cNvSpPr>
                <p:nvPr/>
              </p:nvSpPr>
              <p:spPr bwMode="auto">
                <a:xfrm flipH="1">
                  <a:off x="5072" y="3214"/>
                  <a:ext cx="287" cy="41"/>
                </a:xfrm>
                <a:custGeom>
                  <a:avLst/>
                  <a:gdLst>
                    <a:gd name="T0" fmla="*/ 559 w 559"/>
                    <a:gd name="T1" fmla="*/ 65 h 65"/>
                    <a:gd name="T2" fmla="*/ 259 w 559"/>
                    <a:gd name="T3" fmla="*/ 8 h 65"/>
                    <a:gd name="T4" fmla="*/ 40 w 559"/>
                    <a:gd name="T5" fmla="*/ 33 h 65"/>
                    <a:gd name="T6" fmla="*/ 0 w 559"/>
                    <a:gd name="T7" fmla="*/ 4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59" h="65">
                      <a:moveTo>
                        <a:pt x="559" y="65"/>
                      </a:moveTo>
                      <a:cubicBezTo>
                        <a:pt x="494" y="0"/>
                        <a:pt x="345" y="14"/>
                        <a:pt x="259" y="8"/>
                      </a:cubicBezTo>
                      <a:cubicBezTo>
                        <a:pt x="186" y="16"/>
                        <a:pt x="113" y="24"/>
                        <a:pt x="40" y="33"/>
                      </a:cubicBezTo>
                      <a:cubicBezTo>
                        <a:pt x="27" y="35"/>
                        <a:pt x="0" y="41"/>
                        <a:pt x="0" y="4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44"/>
                <p:cNvSpPr>
                  <a:spLocks noChangeAspect="1"/>
                </p:cNvSpPr>
                <p:nvPr/>
              </p:nvSpPr>
              <p:spPr bwMode="auto">
                <a:xfrm flipH="1">
                  <a:off x="5104" y="3286"/>
                  <a:ext cx="223" cy="52"/>
                </a:xfrm>
                <a:custGeom>
                  <a:avLst/>
                  <a:gdLst>
                    <a:gd name="T0" fmla="*/ 430 w 430"/>
                    <a:gd name="T1" fmla="*/ 17 h 82"/>
                    <a:gd name="T2" fmla="*/ 105 w 430"/>
                    <a:gd name="T3" fmla="*/ 25 h 82"/>
                    <a:gd name="T4" fmla="*/ 0 w 430"/>
                    <a:gd name="T5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0" h="82">
                      <a:moveTo>
                        <a:pt x="430" y="17"/>
                      </a:moveTo>
                      <a:cubicBezTo>
                        <a:pt x="317" y="0"/>
                        <a:pt x="218" y="11"/>
                        <a:pt x="105" y="25"/>
                      </a:cubicBezTo>
                      <a:cubicBezTo>
                        <a:pt x="68" y="37"/>
                        <a:pt x="19" y="45"/>
                        <a:pt x="0" y="82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45"/>
                <p:cNvSpPr>
                  <a:spLocks noChangeAspect="1"/>
                </p:cNvSpPr>
                <p:nvPr/>
              </p:nvSpPr>
              <p:spPr bwMode="auto">
                <a:xfrm flipH="1">
                  <a:off x="5156" y="3357"/>
                  <a:ext cx="175" cy="115"/>
                </a:xfrm>
                <a:custGeom>
                  <a:avLst/>
                  <a:gdLst>
                    <a:gd name="T0" fmla="*/ 341 w 341"/>
                    <a:gd name="T1" fmla="*/ 0 h 179"/>
                    <a:gd name="T2" fmla="*/ 211 w 341"/>
                    <a:gd name="T3" fmla="*/ 25 h 179"/>
                    <a:gd name="T4" fmla="*/ 114 w 341"/>
                    <a:gd name="T5" fmla="*/ 65 h 179"/>
                    <a:gd name="T6" fmla="*/ 0 w 341"/>
                    <a:gd name="T7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1" h="179">
                      <a:moveTo>
                        <a:pt x="341" y="0"/>
                      </a:moveTo>
                      <a:cubicBezTo>
                        <a:pt x="298" y="10"/>
                        <a:pt x="254" y="15"/>
                        <a:pt x="211" y="25"/>
                      </a:cubicBezTo>
                      <a:cubicBezTo>
                        <a:pt x="173" y="34"/>
                        <a:pt x="150" y="53"/>
                        <a:pt x="114" y="65"/>
                      </a:cubicBezTo>
                      <a:cubicBezTo>
                        <a:pt x="79" y="91"/>
                        <a:pt x="19" y="160"/>
                        <a:pt x="0" y="179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46"/>
                <p:cNvSpPr>
                  <a:spLocks noChangeAspect="1"/>
                </p:cNvSpPr>
                <p:nvPr/>
              </p:nvSpPr>
              <p:spPr bwMode="auto">
                <a:xfrm>
                  <a:off x="3570" y="3518"/>
                  <a:ext cx="353" cy="86"/>
                </a:xfrm>
                <a:custGeom>
                  <a:avLst/>
                  <a:gdLst>
                    <a:gd name="T0" fmla="*/ 9 w 353"/>
                    <a:gd name="T1" fmla="*/ 13 h 86"/>
                    <a:gd name="T2" fmla="*/ 20 w 353"/>
                    <a:gd name="T3" fmla="*/ 31 h 86"/>
                    <a:gd name="T4" fmla="*/ 54 w 353"/>
                    <a:gd name="T5" fmla="*/ 60 h 86"/>
                    <a:gd name="T6" fmla="*/ 81 w 353"/>
                    <a:gd name="T7" fmla="*/ 67 h 86"/>
                    <a:gd name="T8" fmla="*/ 228 w 353"/>
                    <a:gd name="T9" fmla="*/ 78 h 86"/>
                    <a:gd name="T10" fmla="*/ 344 w 353"/>
                    <a:gd name="T11" fmla="*/ 75 h 86"/>
                    <a:gd name="T12" fmla="*/ 339 w 353"/>
                    <a:gd name="T13" fmla="*/ 51 h 86"/>
                    <a:gd name="T14" fmla="*/ 300 w 353"/>
                    <a:gd name="T15" fmla="*/ 42 h 86"/>
                    <a:gd name="T16" fmla="*/ 273 w 353"/>
                    <a:gd name="T17" fmla="*/ 36 h 86"/>
                    <a:gd name="T18" fmla="*/ 195 w 353"/>
                    <a:gd name="T19" fmla="*/ 21 h 86"/>
                    <a:gd name="T20" fmla="*/ 162 w 353"/>
                    <a:gd name="T21" fmla="*/ 25 h 86"/>
                    <a:gd name="T22" fmla="*/ 167 w 353"/>
                    <a:gd name="T23" fmla="*/ 16 h 86"/>
                    <a:gd name="T24" fmla="*/ 165 w 353"/>
                    <a:gd name="T25" fmla="*/ 0 h 86"/>
                    <a:gd name="T26" fmla="*/ 12 w 353"/>
                    <a:gd name="T27" fmla="*/ 9 h 86"/>
                    <a:gd name="T28" fmla="*/ 11 w 353"/>
                    <a:gd name="T29" fmla="*/ 12 h 86"/>
                    <a:gd name="T30" fmla="*/ 9 w 353"/>
                    <a:gd name="T31" fmla="*/ 13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3" h="86">
                      <a:moveTo>
                        <a:pt x="9" y="13"/>
                      </a:moveTo>
                      <a:cubicBezTo>
                        <a:pt x="13" y="21"/>
                        <a:pt x="12" y="26"/>
                        <a:pt x="20" y="31"/>
                      </a:cubicBezTo>
                      <a:cubicBezTo>
                        <a:pt x="22" y="43"/>
                        <a:pt x="43" y="55"/>
                        <a:pt x="54" y="60"/>
                      </a:cubicBezTo>
                      <a:cubicBezTo>
                        <a:pt x="60" y="68"/>
                        <a:pt x="72" y="66"/>
                        <a:pt x="81" y="67"/>
                      </a:cubicBezTo>
                      <a:cubicBezTo>
                        <a:pt x="128" y="79"/>
                        <a:pt x="180" y="76"/>
                        <a:pt x="228" y="78"/>
                      </a:cubicBezTo>
                      <a:cubicBezTo>
                        <a:pt x="267" y="86"/>
                        <a:pt x="306" y="83"/>
                        <a:pt x="344" y="75"/>
                      </a:cubicBezTo>
                      <a:cubicBezTo>
                        <a:pt x="353" y="68"/>
                        <a:pt x="349" y="53"/>
                        <a:pt x="339" y="51"/>
                      </a:cubicBezTo>
                      <a:cubicBezTo>
                        <a:pt x="327" y="45"/>
                        <a:pt x="313" y="43"/>
                        <a:pt x="300" y="42"/>
                      </a:cubicBezTo>
                      <a:cubicBezTo>
                        <a:pt x="292" y="38"/>
                        <a:pt x="282" y="37"/>
                        <a:pt x="273" y="36"/>
                      </a:cubicBezTo>
                      <a:cubicBezTo>
                        <a:pt x="249" y="24"/>
                        <a:pt x="222" y="26"/>
                        <a:pt x="195" y="21"/>
                      </a:cubicBezTo>
                      <a:cubicBezTo>
                        <a:pt x="173" y="22"/>
                        <a:pt x="176" y="22"/>
                        <a:pt x="162" y="25"/>
                      </a:cubicBezTo>
                      <a:cubicBezTo>
                        <a:pt x="156" y="35"/>
                        <a:pt x="153" y="22"/>
                        <a:pt x="167" y="16"/>
                      </a:cubicBezTo>
                      <a:cubicBezTo>
                        <a:pt x="172" y="10"/>
                        <a:pt x="174" y="2"/>
                        <a:pt x="165" y="0"/>
                      </a:cubicBezTo>
                      <a:cubicBezTo>
                        <a:pt x="112" y="4"/>
                        <a:pt x="66" y="8"/>
                        <a:pt x="12" y="9"/>
                      </a:cubicBezTo>
                      <a:cubicBezTo>
                        <a:pt x="0" y="11"/>
                        <a:pt x="8" y="9"/>
                        <a:pt x="11" y="12"/>
                      </a:cubicBezTo>
                      <a:cubicBezTo>
                        <a:pt x="12" y="13"/>
                        <a:pt x="10" y="13"/>
                        <a:pt x="9" y="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47"/>
                <p:cNvSpPr>
                  <a:spLocks noChangeAspect="1"/>
                </p:cNvSpPr>
                <p:nvPr/>
              </p:nvSpPr>
              <p:spPr bwMode="auto">
                <a:xfrm>
                  <a:off x="3738" y="3531"/>
                  <a:ext cx="379" cy="130"/>
                </a:xfrm>
                <a:custGeom>
                  <a:avLst/>
                  <a:gdLst>
                    <a:gd name="T0" fmla="*/ 0 w 634"/>
                    <a:gd name="T1" fmla="*/ 0 h 191"/>
                    <a:gd name="T2" fmla="*/ 104 w 634"/>
                    <a:gd name="T3" fmla="*/ 8 h 191"/>
                    <a:gd name="T4" fmla="*/ 256 w 634"/>
                    <a:gd name="T5" fmla="*/ 12 h 191"/>
                    <a:gd name="T6" fmla="*/ 336 w 634"/>
                    <a:gd name="T7" fmla="*/ 16 h 191"/>
                    <a:gd name="T8" fmla="*/ 480 w 634"/>
                    <a:gd name="T9" fmla="*/ 24 h 191"/>
                    <a:gd name="T10" fmla="*/ 558 w 634"/>
                    <a:gd name="T11" fmla="*/ 44 h 191"/>
                    <a:gd name="T12" fmla="*/ 620 w 634"/>
                    <a:gd name="T13" fmla="*/ 84 h 191"/>
                    <a:gd name="T14" fmla="*/ 634 w 634"/>
                    <a:gd name="T15" fmla="*/ 128 h 191"/>
                    <a:gd name="T16" fmla="*/ 622 w 634"/>
                    <a:gd name="T17" fmla="*/ 176 h 191"/>
                    <a:gd name="T18" fmla="*/ 586 w 634"/>
                    <a:gd name="T19" fmla="*/ 188 h 191"/>
                    <a:gd name="T20" fmla="*/ 570 w 634"/>
                    <a:gd name="T21" fmla="*/ 160 h 191"/>
                    <a:gd name="T22" fmla="*/ 548 w 634"/>
                    <a:gd name="T23" fmla="*/ 136 h 191"/>
                    <a:gd name="T24" fmla="*/ 520 w 634"/>
                    <a:gd name="T25" fmla="*/ 136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4" h="191">
                      <a:moveTo>
                        <a:pt x="0" y="0"/>
                      </a:moveTo>
                      <a:cubicBezTo>
                        <a:pt x="0" y="12"/>
                        <a:pt x="61" y="6"/>
                        <a:pt x="104" y="8"/>
                      </a:cubicBezTo>
                      <a:cubicBezTo>
                        <a:pt x="147" y="10"/>
                        <a:pt x="217" y="11"/>
                        <a:pt x="256" y="12"/>
                      </a:cubicBezTo>
                      <a:cubicBezTo>
                        <a:pt x="295" y="13"/>
                        <a:pt x="299" y="14"/>
                        <a:pt x="336" y="16"/>
                      </a:cubicBezTo>
                      <a:cubicBezTo>
                        <a:pt x="373" y="18"/>
                        <a:pt x="443" y="19"/>
                        <a:pt x="480" y="24"/>
                      </a:cubicBezTo>
                      <a:cubicBezTo>
                        <a:pt x="517" y="29"/>
                        <a:pt x="535" y="34"/>
                        <a:pt x="558" y="44"/>
                      </a:cubicBezTo>
                      <a:cubicBezTo>
                        <a:pt x="581" y="54"/>
                        <a:pt x="607" y="70"/>
                        <a:pt x="620" y="84"/>
                      </a:cubicBezTo>
                      <a:cubicBezTo>
                        <a:pt x="633" y="98"/>
                        <a:pt x="634" y="113"/>
                        <a:pt x="634" y="128"/>
                      </a:cubicBezTo>
                      <a:cubicBezTo>
                        <a:pt x="634" y="143"/>
                        <a:pt x="630" y="166"/>
                        <a:pt x="622" y="176"/>
                      </a:cubicBezTo>
                      <a:cubicBezTo>
                        <a:pt x="614" y="186"/>
                        <a:pt x="595" y="191"/>
                        <a:pt x="586" y="188"/>
                      </a:cubicBezTo>
                      <a:cubicBezTo>
                        <a:pt x="577" y="185"/>
                        <a:pt x="576" y="169"/>
                        <a:pt x="570" y="160"/>
                      </a:cubicBezTo>
                      <a:cubicBezTo>
                        <a:pt x="564" y="151"/>
                        <a:pt x="556" y="140"/>
                        <a:pt x="548" y="136"/>
                      </a:cubicBezTo>
                      <a:cubicBezTo>
                        <a:pt x="540" y="132"/>
                        <a:pt x="526" y="136"/>
                        <a:pt x="520" y="136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48"/>
                <p:cNvSpPr>
                  <a:spLocks noChangeAspect="1"/>
                </p:cNvSpPr>
                <p:nvPr/>
              </p:nvSpPr>
              <p:spPr bwMode="auto">
                <a:xfrm>
                  <a:off x="3143" y="2856"/>
                  <a:ext cx="1138" cy="627"/>
                </a:xfrm>
                <a:custGeom>
                  <a:avLst/>
                  <a:gdLst>
                    <a:gd name="T0" fmla="*/ 187 w 1138"/>
                    <a:gd name="T1" fmla="*/ 51 h 627"/>
                    <a:gd name="T2" fmla="*/ 163 w 1138"/>
                    <a:gd name="T3" fmla="*/ 57 h 627"/>
                    <a:gd name="T4" fmla="*/ 145 w 1138"/>
                    <a:gd name="T5" fmla="*/ 68 h 627"/>
                    <a:gd name="T6" fmla="*/ 132 w 1138"/>
                    <a:gd name="T7" fmla="*/ 81 h 627"/>
                    <a:gd name="T8" fmla="*/ 112 w 1138"/>
                    <a:gd name="T9" fmla="*/ 107 h 627"/>
                    <a:gd name="T10" fmla="*/ 97 w 1138"/>
                    <a:gd name="T11" fmla="*/ 135 h 627"/>
                    <a:gd name="T12" fmla="*/ 82 w 1138"/>
                    <a:gd name="T13" fmla="*/ 159 h 627"/>
                    <a:gd name="T14" fmla="*/ 76 w 1138"/>
                    <a:gd name="T15" fmla="*/ 177 h 627"/>
                    <a:gd name="T16" fmla="*/ 67 w 1138"/>
                    <a:gd name="T17" fmla="*/ 195 h 627"/>
                    <a:gd name="T18" fmla="*/ 60 w 1138"/>
                    <a:gd name="T19" fmla="*/ 207 h 627"/>
                    <a:gd name="T20" fmla="*/ 49 w 1138"/>
                    <a:gd name="T21" fmla="*/ 228 h 627"/>
                    <a:gd name="T22" fmla="*/ 30 w 1138"/>
                    <a:gd name="T23" fmla="*/ 254 h 627"/>
                    <a:gd name="T24" fmla="*/ 22 w 1138"/>
                    <a:gd name="T25" fmla="*/ 267 h 627"/>
                    <a:gd name="T26" fmla="*/ 13 w 1138"/>
                    <a:gd name="T27" fmla="*/ 287 h 627"/>
                    <a:gd name="T28" fmla="*/ 3 w 1138"/>
                    <a:gd name="T29" fmla="*/ 306 h 627"/>
                    <a:gd name="T30" fmla="*/ 1 w 1138"/>
                    <a:gd name="T31" fmla="*/ 324 h 627"/>
                    <a:gd name="T32" fmla="*/ 33 w 1138"/>
                    <a:gd name="T33" fmla="*/ 324 h 627"/>
                    <a:gd name="T34" fmla="*/ 18 w 1138"/>
                    <a:gd name="T35" fmla="*/ 338 h 627"/>
                    <a:gd name="T36" fmla="*/ 12 w 1138"/>
                    <a:gd name="T37" fmla="*/ 354 h 627"/>
                    <a:gd name="T38" fmla="*/ 6 w 1138"/>
                    <a:gd name="T39" fmla="*/ 428 h 627"/>
                    <a:gd name="T40" fmla="*/ 19 w 1138"/>
                    <a:gd name="T41" fmla="*/ 444 h 627"/>
                    <a:gd name="T42" fmla="*/ 34 w 1138"/>
                    <a:gd name="T43" fmla="*/ 465 h 627"/>
                    <a:gd name="T44" fmla="*/ 51 w 1138"/>
                    <a:gd name="T45" fmla="*/ 486 h 627"/>
                    <a:gd name="T46" fmla="*/ 64 w 1138"/>
                    <a:gd name="T47" fmla="*/ 509 h 627"/>
                    <a:gd name="T48" fmla="*/ 105 w 1138"/>
                    <a:gd name="T49" fmla="*/ 536 h 627"/>
                    <a:gd name="T50" fmla="*/ 135 w 1138"/>
                    <a:gd name="T51" fmla="*/ 555 h 627"/>
                    <a:gd name="T52" fmla="*/ 153 w 1138"/>
                    <a:gd name="T53" fmla="*/ 564 h 627"/>
                    <a:gd name="T54" fmla="*/ 177 w 1138"/>
                    <a:gd name="T55" fmla="*/ 579 h 627"/>
                    <a:gd name="T56" fmla="*/ 195 w 1138"/>
                    <a:gd name="T57" fmla="*/ 588 h 627"/>
                    <a:gd name="T58" fmla="*/ 259 w 1138"/>
                    <a:gd name="T59" fmla="*/ 575 h 627"/>
                    <a:gd name="T60" fmla="*/ 330 w 1138"/>
                    <a:gd name="T61" fmla="*/ 564 h 627"/>
                    <a:gd name="T62" fmla="*/ 454 w 1138"/>
                    <a:gd name="T63" fmla="*/ 561 h 627"/>
                    <a:gd name="T64" fmla="*/ 529 w 1138"/>
                    <a:gd name="T65" fmla="*/ 570 h 627"/>
                    <a:gd name="T66" fmla="*/ 610 w 1138"/>
                    <a:gd name="T67" fmla="*/ 590 h 627"/>
                    <a:gd name="T68" fmla="*/ 633 w 1138"/>
                    <a:gd name="T69" fmla="*/ 599 h 627"/>
                    <a:gd name="T70" fmla="*/ 657 w 1138"/>
                    <a:gd name="T71" fmla="*/ 627 h 627"/>
                    <a:gd name="T72" fmla="*/ 885 w 1138"/>
                    <a:gd name="T73" fmla="*/ 621 h 627"/>
                    <a:gd name="T74" fmla="*/ 928 w 1138"/>
                    <a:gd name="T75" fmla="*/ 614 h 627"/>
                    <a:gd name="T76" fmla="*/ 975 w 1138"/>
                    <a:gd name="T77" fmla="*/ 605 h 627"/>
                    <a:gd name="T78" fmla="*/ 1015 w 1138"/>
                    <a:gd name="T79" fmla="*/ 599 h 627"/>
                    <a:gd name="T80" fmla="*/ 1045 w 1138"/>
                    <a:gd name="T81" fmla="*/ 593 h 627"/>
                    <a:gd name="T82" fmla="*/ 1110 w 1138"/>
                    <a:gd name="T83" fmla="*/ 584 h 627"/>
                    <a:gd name="T84" fmla="*/ 1131 w 1138"/>
                    <a:gd name="T85" fmla="*/ 578 h 627"/>
                    <a:gd name="T86" fmla="*/ 1135 w 1138"/>
                    <a:gd name="T87" fmla="*/ 563 h 627"/>
                    <a:gd name="T88" fmla="*/ 1120 w 1138"/>
                    <a:gd name="T89" fmla="*/ 512 h 627"/>
                    <a:gd name="T90" fmla="*/ 1111 w 1138"/>
                    <a:gd name="T91" fmla="*/ 462 h 627"/>
                    <a:gd name="T92" fmla="*/ 1101 w 1138"/>
                    <a:gd name="T93" fmla="*/ 414 h 627"/>
                    <a:gd name="T94" fmla="*/ 1087 w 1138"/>
                    <a:gd name="T95" fmla="*/ 306 h 627"/>
                    <a:gd name="T96" fmla="*/ 1072 w 1138"/>
                    <a:gd name="T97" fmla="*/ 216 h 627"/>
                    <a:gd name="T98" fmla="*/ 1065 w 1138"/>
                    <a:gd name="T99" fmla="*/ 179 h 627"/>
                    <a:gd name="T100" fmla="*/ 1053 w 1138"/>
                    <a:gd name="T101" fmla="*/ 116 h 627"/>
                    <a:gd name="T102" fmla="*/ 1045 w 1138"/>
                    <a:gd name="T103" fmla="*/ 78 h 627"/>
                    <a:gd name="T104" fmla="*/ 1039 w 1138"/>
                    <a:gd name="T105" fmla="*/ 51 h 627"/>
                    <a:gd name="T106" fmla="*/ 988 w 1138"/>
                    <a:gd name="T107" fmla="*/ 35 h 627"/>
                    <a:gd name="T108" fmla="*/ 501 w 1138"/>
                    <a:gd name="T109" fmla="*/ 35 h 627"/>
                    <a:gd name="T110" fmla="*/ 238 w 1138"/>
                    <a:gd name="T111" fmla="*/ 42 h 627"/>
                    <a:gd name="T112" fmla="*/ 187 w 1138"/>
                    <a:gd name="T113" fmla="*/ 51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38" h="627">
                      <a:moveTo>
                        <a:pt x="187" y="51"/>
                      </a:moveTo>
                      <a:cubicBezTo>
                        <a:pt x="179" y="54"/>
                        <a:pt x="171" y="56"/>
                        <a:pt x="163" y="57"/>
                      </a:cubicBezTo>
                      <a:cubicBezTo>
                        <a:pt x="157" y="60"/>
                        <a:pt x="151" y="64"/>
                        <a:pt x="145" y="68"/>
                      </a:cubicBezTo>
                      <a:cubicBezTo>
                        <a:pt x="141" y="73"/>
                        <a:pt x="137" y="77"/>
                        <a:pt x="132" y="81"/>
                      </a:cubicBezTo>
                      <a:cubicBezTo>
                        <a:pt x="128" y="91"/>
                        <a:pt x="121" y="102"/>
                        <a:pt x="112" y="107"/>
                      </a:cubicBezTo>
                      <a:cubicBezTo>
                        <a:pt x="110" y="118"/>
                        <a:pt x="102" y="125"/>
                        <a:pt x="97" y="135"/>
                      </a:cubicBezTo>
                      <a:cubicBezTo>
                        <a:pt x="95" y="144"/>
                        <a:pt x="87" y="152"/>
                        <a:pt x="82" y="159"/>
                      </a:cubicBezTo>
                      <a:cubicBezTo>
                        <a:pt x="81" y="165"/>
                        <a:pt x="79" y="171"/>
                        <a:pt x="76" y="177"/>
                      </a:cubicBezTo>
                      <a:cubicBezTo>
                        <a:pt x="75" y="184"/>
                        <a:pt x="71" y="189"/>
                        <a:pt x="67" y="195"/>
                      </a:cubicBezTo>
                      <a:cubicBezTo>
                        <a:pt x="66" y="201"/>
                        <a:pt x="65" y="203"/>
                        <a:pt x="60" y="207"/>
                      </a:cubicBezTo>
                      <a:cubicBezTo>
                        <a:pt x="57" y="215"/>
                        <a:pt x="53" y="221"/>
                        <a:pt x="49" y="228"/>
                      </a:cubicBezTo>
                      <a:cubicBezTo>
                        <a:pt x="47" y="240"/>
                        <a:pt x="39" y="247"/>
                        <a:pt x="30" y="254"/>
                      </a:cubicBezTo>
                      <a:cubicBezTo>
                        <a:pt x="28" y="259"/>
                        <a:pt x="25" y="263"/>
                        <a:pt x="22" y="267"/>
                      </a:cubicBezTo>
                      <a:cubicBezTo>
                        <a:pt x="20" y="275"/>
                        <a:pt x="17" y="280"/>
                        <a:pt x="13" y="287"/>
                      </a:cubicBezTo>
                      <a:cubicBezTo>
                        <a:pt x="12" y="295"/>
                        <a:pt x="8" y="300"/>
                        <a:pt x="3" y="306"/>
                      </a:cubicBezTo>
                      <a:cubicBezTo>
                        <a:pt x="1" y="313"/>
                        <a:pt x="0" y="316"/>
                        <a:pt x="1" y="324"/>
                      </a:cubicBezTo>
                      <a:cubicBezTo>
                        <a:pt x="12" y="322"/>
                        <a:pt x="21" y="322"/>
                        <a:pt x="33" y="324"/>
                      </a:cubicBezTo>
                      <a:cubicBezTo>
                        <a:pt x="25" y="327"/>
                        <a:pt x="24" y="333"/>
                        <a:pt x="18" y="338"/>
                      </a:cubicBezTo>
                      <a:cubicBezTo>
                        <a:pt x="16" y="344"/>
                        <a:pt x="16" y="349"/>
                        <a:pt x="12" y="354"/>
                      </a:cubicBezTo>
                      <a:cubicBezTo>
                        <a:pt x="4" y="377"/>
                        <a:pt x="10" y="403"/>
                        <a:pt x="6" y="428"/>
                      </a:cubicBezTo>
                      <a:cubicBezTo>
                        <a:pt x="7" y="442"/>
                        <a:pt x="6" y="442"/>
                        <a:pt x="19" y="444"/>
                      </a:cubicBezTo>
                      <a:cubicBezTo>
                        <a:pt x="24" y="452"/>
                        <a:pt x="27" y="460"/>
                        <a:pt x="34" y="465"/>
                      </a:cubicBezTo>
                      <a:cubicBezTo>
                        <a:pt x="40" y="474"/>
                        <a:pt x="42" y="481"/>
                        <a:pt x="51" y="486"/>
                      </a:cubicBezTo>
                      <a:cubicBezTo>
                        <a:pt x="56" y="494"/>
                        <a:pt x="56" y="503"/>
                        <a:pt x="64" y="509"/>
                      </a:cubicBezTo>
                      <a:cubicBezTo>
                        <a:pt x="74" y="528"/>
                        <a:pt x="90" y="525"/>
                        <a:pt x="105" y="536"/>
                      </a:cubicBezTo>
                      <a:cubicBezTo>
                        <a:pt x="114" y="543"/>
                        <a:pt x="124" y="553"/>
                        <a:pt x="135" y="555"/>
                      </a:cubicBezTo>
                      <a:cubicBezTo>
                        <a:pt x="142" y="558"/>
                        <a:pt x="146" y="563"/>
                        <a:pt x="153" y="564"/>
                      </a:cubicBezTo>
                      <a:cubicBezTo>
                        <a:pt x="158" y="571"/>
                        <a:pt x="169" y="575"/>
                        <a:pt x="177" y="579"/>
                      </a:cubicBezTo>
                      <a:cubicBezTo>
                        <a:pt x="179" y="587"/>
                        <a:pt x="188" y="587"/>
                        <a:pt x="195" y="588"/>
                      </a:cubicBezTo>
                      <a:cubicBezTo>
                        <a:pt x="209" y="574"/>
                        <a:pt x="242" y="576"/>
                        <a:pt x="259" y="575"/>
                      </a:cubicBezTo>
                      <a:cubicBezTo>
                        <a:pt x="284" y="572"/>
                        <a:pt x="304" y="566"/>
                        <a:pt x="330" y="564"/>
                      </a:cubicBezTo>
                      <a:cubicBezTo>
                        <a:pt x="372" y="554"/>
                        <a:pt x="412" y="560"/>
                        <a:pt x="454" y="561"/>
                      </a:cubicBezTo>
                      <a:cubicBezTo>
                        <a:pt x="479" y="564"/>
                        <a:pt x="504" y="569"/>
                        <a:pt x="529" y="570"/>
                      </a:cubicBezTo>
                      <a:cubicBezTo>
                        <a:pt x="555" y="579"/>
                        <a:pt x="583" y="585"/>
                        <a:pt x="610" y="590"/>
                      </a:cubicBezTo>
                      <a:cubicBezTo>
                        <a:pt x="617" y="594"/>
                        <a:pt x="625" y="595"/>
                        <a:pt x="633" y="599"/>
                      </a:cubicBezTo>
                      <a:cubicBezTo>
                        <a:pt x="635" y="608"/>
                        <a:pt x="648" y="623"/>
                        <a:pt x="657" y="627"/>
                      </a:cubicBezTo>
                      <a:cubicBezTo>
                        <a:pt x="769" y="626"/>
                        <a:pt x="802" y="627"/>
                        <a:pt x="885" y="621"/>
                      </a:cubicBezTo>
                      <a:cubicBezTo>
                        <a:pt x="900" y="617"/>
                        <a:pt x="913" y="615"/>
                        <a:pt x="928" y="614"/>
                      </a:cubicBezTo>
                      <a:cubicBezTo>
                        <a:pt x="942" y="606"/>
                        <a:pt x="959" y="606"/>
                        <a:pt x="975" y="605"/>
                      </a:cubicBezTo>
                      <a:cubicBezTo>
                        <a:pt x="986" y="600"/>
                        <a:pt x="1003" y="600"/>
                        <a:pt x="1015" y="599"/>
                      </a:cubicBezTo>
                      <a:cubicBezTo>
                        <a:pt x="1025" y="595"/>
                        <a:pt x="1034" y="594"/>
                        <a:pt x="1045" y="593"/>
                      </a:cubicBezTo>
                      <a:cubicBezTo>
                        <a:pt x="1065" y="585"/>
                        <a:pt x="1089" y="588"/>
                        <a:pt x="1110" y="584"/>
                      </a:cubicBezTo>
                      <a:cubicBezTo>
                        <a:pt x="1116" y="581"/>
                        <a:pt x="1124" y="579"/>
                        <a:pt x="1131" y="578"/>
                      </a:cubicBezTo>
                      <a:cubicBezTo>
                        <a:pt x="1138" y="573"/>
                        <a:pt x="1137" y="571"/>
                        <a:pt x="1135" y="563"/>
                      </a:cubicBezTo>
                      <a:cubicBezTo>
                        <a:pt x="1134" y="555"/>
                        <a:pt x="1123" y="519"/>
                        <a:pt x="1120" y="512"/>
                      </a:cubicBezTo>
                      <a:cubicBezTo>
                        <a:pt x="1117" y="495"/>
                        <a:pt x="1115" y="479"/>
                        <a:pt x="1111" y="462"/>
                      </a:cubicBezTo>
                      <a:cubicBezTo>
                        <a:pt x="1107" y="446"/>
                        <a:pt x="1101" y="414"/>
                        <a:pt x="1101" y="414"/>
                      </a:cubicBezTo>
                      <a:cubicBezTo>
                        <a:pt x="1098" y="378"/>
                        <a:pt x="1094" y="342"/>
                        <a:pt x="1087" y="306"/>
                      </a:cubicBezTo>
                      <a:cubicBezTo>
                        <a:pt x="1085" y="277"/>
                        <a:pt x="1079" y="245"/>
                        <a:pt x="1072" y="216"/>
                      </a:cubicBezTo>
                      <a:cubicBezTo>
                        <a:pt x="1071" y="203"/>
                        <a:pt x="1065" y="179"/>
                        <a:pt x="1065" y="179"/>
                      </a:cubicBezTo>
                      <a:cubicBezTo>
                        <a:pt x="1063" y="158"/>
                        <a:pt x="1060" y="136"/>
                        <a:pt x="1053" y="116"/>
                      </a:cubicBezTo>
                      <a:cubicBezTo>
                        <a:pt x="1052" y="104"/>
                        <a:pt x="1050" y="89"/>
                        <a:pt x="1045" y="78"/>
                      </a:cubicBezTo>
                      <a:cubicBezTo>
                        <a:pt x="1044" y="69"/>
                        <a:pt x="1042" y="60"/>
                        <a:pt x="1039" y="51"/>
                      </a:cubicBezTo>
                      <a:cubicBezTo>
                        <a:pt x="1036" y="27"/>
                        <a:pt x="1013" y="37"/>
                        <a:pt x="988" y="35"/>
                      </a:cubicBezTo>
                      <a:cubicBezTo>
                        <a:pt x="830" y="0"/>
                        <a:pt x="663" y="33"/>
                        <a:pt x="501" y="35"/>
                      </a:cubicBezTo>
                      <a:cubicBezTo>
                        <a:pt x="413" y="38"/>
                        <a:pt x="326" y="38"/>
                        <a:pt x="238" y="42"/>
                      </a:cubicBezTo>
                      <a:cubicBezTo>
                        <a:pt x="224" y="49"/>
                        <a:pt x="202" y="54"/>
                        <a:pt x="187" y="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49"/>
                <p:cNvSpPr>
                  <a:spLocks noChangeAspect="1"/>
                </p:cNvSpPr>
                <p:nvPr/>
              </p:nvSpPr>
              <p:spPr bwMode="auto">
                <a:xfrm>
                  <a:off x="3324" y="3053"/>
                  <a:ext cx="526" cy="493"/>
                </a:xfrm>
                <a:custGeom>
                  <a:avLst/>
                  <a:gdLst>
                    <a:gd name="T0" fmla="*/ 684 w 883"/>
                    <a:gd name="T1" fmla="*/ 726 h 726"/>
                    <a:gd name="T2" fmla="*/ 800 w 883"/>
                    <a:gd name="T3" fmla="*/ 578 h 726"/>
                    <a:gd name="T4" fmla="*/ 839 w 883"/>
                    <a:gd name="T5" fmla="*/ 248 h 726"/>
                    <a:gd name="T6" fmla="*/ 536 w 883"/>
                    <a:gd name="T7" fmla="*/ 14 h 726"/>
                    <a:gd name="T8" fmla="*/ 83 w 883"/>
                    <a:gd name="T9" fmla="*/ 161 h 726"/>
                    <a:gd name="T10" fmla="*/ 38 w 883"/>
                    <a:gd name="T11" fmla="*/ 587 h 726"/>
                    <a:gd name="T12" fmla="*/ 312 w 883"/>
                    <a:gd name="T13" fmla="*/ 722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3" h="726">
                      <a:moveTo>
                        <a:pt x="684" y="726"/>
                      </a:moveTo>
                      <a:cubicBezTo>
                        <a:pt x="703" y="701"/>
                        <a:pt x="774" y="658"/>
                        <a:pt x="800" y="578"/>
                      </a:cubicBezTo>
                      <a:cubicBezTo>
                        <a:pt x="826" y="498"/>
                        <a:pt x="883" y="342"/>
                        <a:pt x="839" y="248"/>
                      </a:cubicBezTo>
                      <a:cubicBezTo>
                        <a:pt x="795" y="154"/>
                        <a:pt x="662" y="28"/>
                        <a:pt x="536" y="14"/>
                      </a:cubicBezTo>
                      <a:cubicBezTo>
                        <a:pt x="410" y="0"/>
                        <a:pt x="166" y="66"/>
                        <a:pt x="83" y="161"/>
                      </a:cubicBezTo>
                      <a:cubicBezTo>
                        <a:pt x="0" y="256"/>
                        <a:pt x="0" y="494"/>
                        <a:pt x="38" y="587"/>
                      </a:cubicBezTo>
                      <a:cubicBezTo>
                        <a:pt x="76" y="680"/>
                        <a:pt x="255" y="694"/>
                        <a:pt x="312" y="722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50"/>
                <p:cNvSpPr>
                  <a:spLocks noChangeAspect="1"/>
                </p:cNvSpPr>
                <p:nvPr/>
              </p:nvSpPr>
              <p:spPr bwMode="auto">
                <a:xfrm>
                  <a:off x="3141" y="2916"/>
                  <a:ext cx="151" cy="264"/>
                </a:xfrm>
                <a:custGeom>
                  <a:avLst/>
                  <a:gdLst>
                    <a:gd name="T0" fmla="*/ 252 w 252"/>
                    <a:gd name="T1" fmla="*/ 0 h 393"/>
                    <a:gd name="T2" fmla="*/ 129 w 252"/>
                    <a:gd name="T3" fmla="*/ 117 h 393"/>
                    <a:gd name="T4" fmla="*/ 39 w 252"/>
                    <a:gd name="T5" fmla="*/ 240 h 393"/>
                    <a:gd name="T6" fmla="*/ 12 w 252"/>
                    <a:gd name="T7" fmla="*/ 312 h 393"/>
                    <a:gd name="T8" fmla="*/ 0 w 252"/>
                    <a:gd name="T9" fmla="*/ 393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2" h="393">
                      <a:moveTo>
                        <a:pt x="252" y="0"/>
                      </a:moveTo>
                      <a:cubicBezTo>
                        <a:pt x="228" y="26"/>
                        <a:pt x="165" y="77"/>
                        <a:pt x="129" y="117"/>
                      </a:cubicBezTo>
                      <a:cubicBezTo>
                        <a:pt x="93" y="157"/>
                        <a:pt x="59" y="207"/>
                        <a:pt x="39" y="240"/>
                      </a:cubicBezTo>
                      <a:cubicBezTo>
                        <a:pt x="19" y="273"/>
                        <a:pt x="18" y="287"/>
                        <a:pt x="12" y="312"/>
                      </a:cubicBezTo>
                      <a:cubicBezTo>
                        <a:pt x="6" y="337"/>
                        <a:pt x="1" y="376"/>
                        <a:pt x="0" y="393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51"/>
                <p:cNvSpPr>
                  <a:spLocks noChangeAspect="1"/>
                </p:cNvSpPr>
                <p:nvPr/>
              </p:nvSpPr>
              <p:spPr bwMode="auto">
                <a:xfrm flipV="1">
                  <a:off x="2966" y="3180"/>
                  <a:ext cx="1756" cy="773"/>
                </a:xfrm>
                <a:custGeom>
                  <a:avLst/>
                  <a:gdLst>
                    <a:gd name="T0" fmla="*/ 310 w 2945"/>
                    <a:gd name="T1" fmla="*/ 962 h 1142"/>
                    <a:gd name="T2" fmla="*/ 268 w 2945"/>
                    <a:gd name="T3" fmla="*/ 940 h 1142"/>
                    <a:gd name="T4" fmla="*/ 189 w 2945"/>
                    <a:gd name="T5" fmla="*/ 850 h 1142"/>
                    <a:gd name="T6" fmla="*/ 181 w 2945"/>
                    <a:gd name="T7" fmla="*/ 694 h 1142"/>
                    <a:gd name="T8" fmla="*/ 318 w 2945"/>
                    <a:gd name="T9" fmla="*/ 482 h 1142"/>
                    <a:gd name="T10" fmla="*/ 614 w 2945"/>
                    <a:gd name="T11" fmla="*/ 242 h 1142"/>
                    <a:gd name="T12" fmla="*/ 814 w 2945"/>
                    <a:gd name="T13" fmla="*/ 150 h 1142"/>
                    <a:gd name="T14" fmla="*/ 1018 w 2945"/>
                    <a:gd name="T15" fmla="*/ 114 h 1142"/>
                    <a:gd name="T16" fmla="*/ 1342 w 2945"/>
                    <a:gd name="T17" fmla="*/ 90 h 1142"/>
                    <a:gd name="T18" fmla="*/ 1774 w 2945"/>
                    <a:gd name="T19" fmla="*/ 94 h 1142"/>
                    <a:gd name="T20" fmla="*/ 2811 w 2945"/>
                    <a:gd name="T21" fmla="*/ 110 h 1142"/>
                    <a:gd name="T22" fmla="*/ 2943 w 2945"/>
                    <a:gd name="T23" fmla="*/ 82 h 1142"/>
                    <a:gd name="T24" fmla="*/ 2823 w 2945"/>
                    <a:gd name="T25" fmla="*/ 42 h 1142"/>
                    <a:gd name="T26" fmla="*/ 2567 w 2945"/>
                    <a:gd name="T27" fmla="*/ 22 h 1142"/>
                    <a:gd name="T28" fmla="*/ 1791 w 2945"/>
                    <a:gd name="T29" fmla="*/ 2 h 1142"/>
                    <a:gd name="T30" fmla="*/ 1191 w 2945"/>
                    <a:gd name="T31" fmla="*/ 10 h 1142"/>
                    <a:gd name="T32" fmla="*/ 861 w 2945"/>
                    <a:gd name="T33" fmla="*/ 34 h 1142"/>
                    <a:gd name="T34" fmla="*/ 547 w 2945"/>
                    <a:gd name="T35" fmla="*/ 134 h 1142"/>
                    <a:gd name="T36" fmla="*/ 195 w 2945"/>
                    <a:gd name="T37" fmla="*/ 402 h 1142"/>
                    <a:gd name="T38" fmla="*/ 22 w 2945"/>
                    <a:gd name="T39" fmla="*/ 700 h 1142"/>
                    <a:gd name="T40" fmla="*/ 40 w 2945"/>
                    <a:gd name="T41" fmla="*/ 904 h 1142"/>
                    <a:gd name="T42" fmla="*/ 159 w 2945"/>
                    <a:gd name="T43" fmla="*/ 1060 h 1142"/>
                    <a:gd name="T44" fmla="*/ 346 w 2945"/>
                    <a:gd name="T45" fmla="*/ 1142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45" h="1142">
                      <a:moveTo>
                        <a:pt x="310" y="962"/>
                      </a:moveTo>
                      <a:cubicBezTo>
                        <a:pt x="294" y="951"/>
                        <a:pt x="288" y="959"/>
                        <a:pt x="268" y="940"/>
                      </a:cubicBezTo>
                      <a:cubicBezTo>
                        <a:pt x="248" y="921"/>
                        <a:pt x="203" y="891"/>
                        <a:pt x="189" y="850"/>
                      </a:cubicBezTo>
                      <a:cubicBezTo>
                        <a:pt x="175" y="809"/>
                        <a:pt x="160" y="755"/>
                        <a:pt x="181" y="694"/>
                      </a:cubicBezTo>
                      <a:cubicBezTo>
                        <a:pt x="202" y="633"/>
                        <a:pt x="246" y="557"/>
                        <a:pt x="318" y="482"/>
                      </a:cubicBezTo>
                      <a:cubicBezTo>
                        <a:pt x="372" y="402"/>
                        <a:pt x="563" y="272"/>
                        <a:pt x="614" y="242"/>
                      </a:cubicBezTo>
                      <a:cubicBezTo>
                        <a:pt x="713" y="189"/>
                        <a:pt x="747" y="171"/>
                        <a:pt x="814" y="150"/>
                      </a:cubicBezTo>
                      <a:cubicBezTo>
                        <a:pt x="881" y="129"/>
                        <a:pt x="930" y="124"/>
                        <a:pt x="1018" y="114"/>
                      </a:cubicBezTo>
                      <a:cubicBezTo>
                        <a:pt x="1094" y="101"/>
                        <a:pt x="1216" y="93"/>
                        <a:pt x="1342" y="90"/>
                      </a:cubicBezTo>
                      <a:cubicBezTo>
                        <a:pt x="1468" y="87"/>
                        <a:pt x="1529" y="91"/>
                        <a:pt x="1774" y="94"/>
                      </a:cubicBezTo>
                      <a:cubicBezTo>
                        <a:pt x="2019" y="97"/>
                        <a:pt x="2616" y="112"/>
                        <a:pt x="2811" y="110"/>
                      </a:cubicBezTo>
                      <a:cubicBezTo>
                        <a:pt x="2855" y="95"/>
                        <a:pt x="2939" y="114"/>
                        <a:pt x="2943" y="82"/>
                      </a:cubicBezTo>
                      <a:cubicBezTo>
                        <a:pt x="2945" y="72"/>
                        <a:pt x="2885" y="53"/>
                        <a:pt x="2823" y="42"/>
                      </a:cubicBezTo>
                      <a:cubicBezTo>
                        <a:pt x="2760" y="32"/>
                        <a:pt x="2739" y="29"/>
                        <a:pt x="2567" y="22"/>
                      </a:cubicBezTo>
                      <a:cubicBezTo>
                        <a:pt x="2403" y="17"/>
                        <a:pt x="2020" y="4"/>
                        <a:pt x="1791" y="2"/>
                      </a:cubicBezTo>
                      <a:cubicBezTo>
                        <a:pt x="1562" y="0"/>
                        <a:pt x="1346" y="5"/>
                        <a:pt x="1191" y="10"/>
                      </a:cubicBezTo>
                      <a:cubicBezTo>
                        <a:pt x="1036" y="15"/>
                        <a:pt x="946" y="23"/>
                        <a:pt x="861" y="34"/>
                      </a:cubicBezTo>
                      <a:cubicBezTo>
                        <a:pt x="754" y="55"/>
                        <a:pt x="658" y="73"/>
                        <a:pt x="547" y="134"/>
                      </a:cubicBezTo>
                      <a:cubicBezTo>
                        <a:pt x="436" y="195"/>
                        <a:pt x="282" y="308"/>
                        <a:pt x="195" y="402"/>
                      </a:cubicBezTo>
                      <a:cubicBezTo>
                        <a:pt x="108" y="496"/>
                        <a:pt x="48" y="616"/>
                        <a:pt x="22" y="700"/>
                      </a:cubicBezTo>
                      <a:cubicBezTo>
                        <a:pt x="0" y="784"/>
                        <a:pt x="17" y="844"/>
                        <a:pt x="40" y="904"/>
                      </a:cubicBezTo>
                      <a:cubicBezTo>
                        <a:pt x="63" y="964"/>
                        <a:pt x="108" y="1020"/>
                        <a:pt x="159" y="1060"/>
                      </a:cubicBezTo>
                      <a:cubicBezTo>
                        <a:pt x="220" y="1112"/>
                        <a:pt x="283" y="1142"/>
                        <a:pt x="346" y="1142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52"/>
                <p:cNvSpPr>
                  <a:spLocks noChangeAspect="1"/>
                </p:cNvSpPr>
                <p:nvPr/>
              </p:nvSpPr>
              <p:spPr bwMode="auto">
                <a:xfrm>
                  <a:off x="3157" y="3301"/>
                  <a:ext cx="191" cy="152"/>
                </a:xfrm>
                <a:custGeom>
                  <a:avLst/>
                  <a:gdLst>
                    <a:gd name="T0" fmla="*/ 0 w 320"/>
                    <a:gd name="T1" fmla="*/ 0 h 226"/>
                    <a:gd name="T2" fmla="*/ 42 w 320"/>
                    <a:gd name="T3" fmla="*/ 83 h 226"/>
                    <a:gd name="T4" fmla="*/ 108 w 320"/>
                    <a:gd name="T5" fmla="*/ 140 h 226"/>
                    <a:gd name="T6" fmla="*/ 243 w 320"/>
                    <a:gd name="T7" fmla="*/ 206 h 226"/>
                    <a:gd name="T8" fmla="*/ 320 w 320"/>
                    <a:gd name="T9" fmla="*/ 226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0" h="226">
                      <a:moveTo>
                        <a:pt x="0" y="0"/>
                      </a:moveTo>
                      <a:cubicBezTo>
                        <a:pt x="8" y="10"/>
                        <a:pt x="24" y="60"/>
                        <a:pt x="42" y="83"/>
                      </a:cubicBezTo>
                      <a:cubicBezTo>
                        <a:pt x="60" y="106"/>
                        <a:pt x="74" y="120"/>
                        <a:pt x="108" y="140"/>
                      </a:cubicBezTo>
                      <a:cubicBezTo>
                        <a:pt x="142" y="160"/>
                        <a:pt x="208" y="192"/>
                        <a:pt x="243" y="206"/>
                      </a:cubicBezTo>
                      <a:cubicBezTo>
                        <a:pt x="255" y="212"/>
                        <a:pt x="305" y="226"/>
                        <a:pt x="320" y="226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54"/>
                <p:cNvSpPr>
                  <a:spLocks noChangeAspect="1"/>
                </p:cNvSpPr>
                <p:nvPr/>
              </p:nvSpPr>
              <p:spPr bwMode="auto">
                <a:xfrm flipH="1">
                  <a:off x="3782" y="3425"/>
                  <a:ext cx="526" cy="78"/>
                </a:xfrm>
                <a:custGeom>
                  <a:avLst/>
                  <a:gdLst>
                    <a:gd name="T0" fmla="*/ 883 w 883"/>
                    <a:gd name="T1" fmla="*/ 86 h 115"/>
                    <a:gd name="T2" fmla="*/ 369 w 883"/>
                    <a:gd name="T3" fmla="*/ 97 h 115"/>
                    <a:gd name="T4" fmla="*/ 125 w 883"/>
                    <a:gd name="T5" fmla="*/ 48 h 115"/>
                    <a:gd name="T6" fmla="*/ 0 w 883"/>
                    <a:gd name="T7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3" h="115">
                      <a:moveTo>
                        <a:pt x="883" y="86"/>
                      </a:moveTo>
                      <a:cubicBezTo>
                        <a:pt x="701" y="115"/>
                        <a:pt x="552" y="101"/>
                        <a:pt x="369" y="97"/>
                      </a:cubicBezTo>
                      <a:cubicBezTo>
                        <a:pt x="289" y="90"/>
                        <a:pt x="201" y="80"/>
                        <a:pt x="125" y="48"/>
                      </a:cubicBezTo>
                      <a:cubicBezTo>
                        <a:pt x="90" y="33"/>
                        <a:pt x="39" y="0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55"/>
                <p:cNvSpPr>
                  <a:spLocks noChangeAspect="1"/>
                </p:cNvSpPr>
                <p:nvPr/>
              </p:nvSpPr>
              <p:spPr bwMode="auto">
                <a:xfrm flipH="1">
                  <a:off x="4479" y="3258"/>
                  <a:ext cx="147" cy="164"/>
                </a:xfrm>
                <a:custGeom>
                  <a:avLst/>
                  <a:gdLst>
                    <a:gd name="T0" fmla="*/ 0 w 248"/>
                    <a:gd name="T1" fmla="*/ 245 h 245"/>
                    <a:gd name="T2" fmla="*/ 122 w 248"/>
                    <a:gd name="T3" fmla="*/ 210 h 245"/>
                    <a:gd name="T4" fmla="*/ 199 w 248"/>
                    <a:gd name="T5" fmla="*/ 161 h 245"/>
                    <a:gd name="T6" fmla="*/ 248 w 248"/>
                    <a:gd name="T7" fmla="*/ 0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8" h="245">
                      <a:moveTo>
                        <a:pt x="0" y="245"/>
                      </a:moveTo>
                      <a:cubicBezTo>
                        <a:pt x="19" y="237"/>
                        <a:pt x="89" y="224"/>
                        <a:pt x="122" y="210"/>
                      </a:cubicBezTo>
                      <a:cubicBezTo>
                        <a:pt x="155" y="196"/>
                        <a:pt x="181" y="180"/>
                        <a:pt x="199" y="161"/>
                      </a:cubicBezTo>
                      <a:cubicBezTo>
                        <a:pt x="219" y="126"/>
                        <a:pt x="240" y="26"/>
                        <a:pt x="248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56"/>
                <p:cNvSpPr>
                  <a:spLocks noChangeAspect="1"/>
                </p:cNvSpPr>
                <p:nvPr/>
              </p:nvSpPr>
              <p:spPr bwMode="auto">
                <a:xfrm flipH="1">
                  <a:off x="4415" y="3382"/>
                  <a:ext cx="108" cy="22"/>
                </a:xfrm>
                <a:custGeom>
                  <a:avLst/>
                  <a:gdLst>
                    <a:gd name="T0" fmla="*/ 180 w 180"/>
                    <a:gd name="T1" fmla="*/ 33 h 33"/>
                    <a:gd name="T2" fmla="*/ 90 w 180"/>
                    <a:gd name="T3" fmla="*/ 9 h 33"/>
                    <a:gd name="T4" fmla="*/ 0 w 180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0" h="33">
                      <a:moveTo>
                        <a:pt x="180" y="33"/>
                      </a:moveTo>
                      <a:cubicBezTo>
                        <a:pt x="168" y="31"/>
                        <a:pt x="120" y="14"/>
                        <a:pt x="90" y="9"/>
                      </a:cubicBezTo>
                      <a:cubicBezTo>
                        <a:pt x="60" y="4"/>
                        <a:pt x="19" y="2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57"/>
                <p:cNvSpPr>
                  <a:spLocks noChangeAspect="1"/>
                </p:cNvSpPr>
                <p:nvPr/>
              </p:nvSpPr>
              <p:spPr bwMode="auto">
                <a:xfrm flipH="1">
                  <a:off x="4626" y="3416"/>
                  <a:ext cx="430" cy="59"/>
                </a:xfrm>
                <a:custGeom>
                  <a:avLst/>
                  <a:gdLst>
                    <a:gd name="T0" fmla="*/ 0 w 726"/>
                    <a:gd name="T1" fmla="*/ 0 h 88"/>
                    <a:gd name="T2" fmla="*/ 235 w 726"/>
                    <a:gd name="T3" fmla="*/ 86 h 88"/>
                    <a:gd name="T4" fmla="*/ 726 w 726"/>
                    <a:gd name="T5" fmla="*/ 9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6" h="88">
                      <a:moveTo>
                        <a:pt x="0" y="0"/>
                      </a:moveTo>
                      <a:cubicBezTo>
                        <a:pt x="75" y="39"/>
                        <a:pt x="114" y="84"/>
                        <a:pt x="235" y="86"/>
                      </a:cubicBezTo>
                      <a:cubicBezTo>
                        <a:pt x="356" y="88"/>
                        <a:pt x="624" y="25"/>
                        <a:pt x="726" y="9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58"/>
                <p:cNvSpPr>
                  <a:spLocks noChangeAspect="1"/>
                </p:cNvSpPr>
                <p:nvPr/>
              </p:nvSpPr>
              <p:spPr bwMode="auto">
                <a:xfrm>
                  <a:off x="4346" y="3397"/>
                  <a:ext cx="386" cy="378"/>
                </a:xfrm>
                <a:custGeom>
                  <a:avLst/>
                  <a:gdLst>
                    <a:gd name="T0" fmla="*/ 164 w 386"/>
                    <a:gd name="T1" fmla="*/ 228 h 378"/>
                    <a:gd name="T2" fmla="*/ 182 w 386"/>
                    <a:gd name="T3" fmla="*/ 270 h 378"/>
                    <a:gd name="T4" fmla="*/ 188 w 386"/>
                    <a:gd name="T5" fmla="*/ 272 h 378"/>
                    <a:gd name="T6" fmla="*/ 194 w 386"/>
                    <a:gd name="T7" fmla="*/ 276 h 378"/>
                    <a:gd name="T8" fmla="*/ 206 w 386"/>
                    <a:gd name="T9" fmla="*/ 280 h 378"/>
                    <a:gd name="T10" fmla="*/ 224 w 386"/>
                    <a:gd name="T11" fmla="*/ 298 h 378"/>
                    <a:gd name="T12" fmla="*/ 240 w 386"/>
                    <a:gd name="T13" fmla="*/ 314 h 378"/>
                    <a:gd name="T14" fmla="*/ 258 w 386"/>
                    <a:gd name="T15" fmla="*/ 364 h 378"/>
                    <a:gd name="T16" fmla="*/ 270 w 386"/>
                    <a:gd name="T17" fmla="*/ 378 h 378"/>
                    <a:gd name="T18" fmla="*/ 278 w 386"/>
                    <a:gd name="T19" fmla="*/ 360 h 378"/>
                    <a:gd name="T20" fmla="*/ 272 w 386"/>
                    <a:gd name="T21" fmla="*/ 326 h 378"/>
                    <a:gd name="T22" fmla="*/ 298 w 386"/>
                    <a:gd name="T23" fmla="*/ 306 h 378"/>
                    <a:gd name="T24" fmla="*/ 316 w 386"/>
                    <a:gd name="T25" fmla="*/ 324 h 378"/>
                    <a:gd name="T26" fmla="*/ 330 w 386"/>
                    <a:gd name="T27" fmla="*/ 340 h 378"/>
                    <a:gd name="T28" fmla="*/ 344 w 386"/>
                    <a:gd name="T29" fmla="*/ 342 h 378"/>
                    <a:gd name="T30" fmla="*/ 334 w 386"/>
                    <a:gd name="T31" fmla="*/ 298 h 378"/>
                    <a:gd name="T32" fmla="*/ 314 w 386"/>
                    <a:gd name="T33" fmla="*/ 278 h 378"/>
                    <a:gd name="T34" fmla="*/ 296 w 386"/>
                    <a:gd name="T35" fmla="*/ 266 h 378"/>
                    <a:gd name="T36" fmla="*/ 324 w 386"/>
                    <a:gd name="T37" fmla="*/ 260 h 378"/>
                    <a:gd name="T38" fmla="*/ 350 w 386"/>
                    <a:gd name="T39" fmla="*/ 276 h 378"/>
                    <a:gd name="T40" fmla="*/ 366 w 386"/>
                    <a:gd name="T41" fmla="*/ 296 h 378"/>
                    <a:gd name="T42" fmla="*/ 346 w 386"/>
                    <a:gd name="T43" fmla="*/ 238 h 378"/>
                    <a:gd name="T44" fmla="*/ 340 w 386"/>
                    <a:gd name="T45" fmla="*/ 232 h 378"/>
                    <a:gd name="T46" fmla="*/ 318 w 386"/>
                    <a:gd name="T47" fmla="*/ 226 h 378"/>
                    <a:gd name="T48" fmla="*/ 300 w 386"/>
                    <a:gd name="T49" fmla="*/ 222 h 378"/>
                    <a:gd name="T50" fmla="*/ 276 w 386"/>
                    <a:gd name="T51" fmla="*/ 220 h 378"/>
                    <a:gd name="T52" fmla="*/ 326 w 386"/>
                    <a:gd name="T53" fmla="*/ 222 h 378"/>
                    <a:gd name="T54" fmla="*/ 350 w 386"/>
                    <a:gd name="T55" fmla="*/ 234 h 378"/>
                    <a:gd name="T56" fmla="*/ 362 w 386"/>
                    <a:gd name="T57" fmla="*/ 238 h 378"/>
                    <a:gd name="T58" fmla="*/ 338 w 386"/>
                    <a:gd name="T59" fmla="*/ 198 h 378"/>
                    <a:gd name="T60" fmla="*/ 258 w 386"/>
                    <a:gd name="T61" fmla="*/ 188 h 378"/>
                    <a:gd name="T62" fmla="*/ 252 w 386"/>
                    <a:gd name="T63" fmla="*/ 172 h 378"/>
                    <a:gd name="T64" fmla="*/ 228 w 386"/>
                    <a:gd name="T65" fmla="*/ 188 h 378"/>
                    <a:gd name="T66" fmla="*/ 212 w 386"/>
                    <a:gd name="T67" fmla="*/ 200 h 378"/>
                    <a:gd name="T68" fmla="*/ 208 w 386"/>
                    <a:gd name="T69" fmla="*/ 194 h 378"/>
                    <a:gd name="T70" fmla="*/ 198 w 386"/>
                    <a:gd name="T71" fmla="*/ 186 h 378"/>
                    <a:gd name="T72" fmla="*/ 186 w 386"/>
                    <a:gd name="T73" fmla="*/ 178 h 378"/>
                    <a:gd name="T74" fmla="*/ 174 w 386"/>
                    <a:gd name="T75" fmla="*/ 166 h 378"/>
                    <a:gd name="T76" fmla="*/ 180 w 386"/>
                    <a:gd name="T77" fmla="*/ 170 h 378"/>
                    <a:gd name="T78" fmla="*/ 160 w 386"/>
                    <a:gd name="T79" fmla="*/ 154 h 378"/>
                    <a:gd name="T80" fmla="*/ 148 w 386"/>
                    <a:gd name="T81" fmla="*/ 138 h 378"/>
                    <a:gd name="T82" fmla="*/ 134 w 386"/>
                    <a:gd name="T83" fmla="*/ 118 h 378"/>
                    <a:gd name="T84" fmla="*/ 86 w 386"/>
                    <a:gd name="T85" fmla="*/ 70 h 378"/>
                    <a:gd name="T86" fmla="*/ 70 w 386"/>
                    <a:gd name="T87" fmla="*/ 36 h 378"/>
                    <a:gd name="T88" fmla="*/ 32 w 386"/>
                    <a:gd name="T89" fmla="*/ 0 h 378"/>
                    <a:gd name="T90" fmla="*/ 0 w 386"/>
                    <a:gd name="T91" fmla="*/ 18 h 378"/>
                    <a:gd name="T92" fmla="*/ 16 w 386"/>
                    <a:gd name="T93" fmla="*/ 58 h 378"/>
                    <a:gd name="T94" fmla="*/ 36 w 386"/>
                    <a:gd name="T95" fmla="*/ 70 h 378"/>
                    <a:gd name="T96" fmla="*/ 56 w 386"/>
                    <a:gd name="T97" fmla="*/ 92 h 378"/>
                    <a:gd name="T98" fmla="*/ 82 w 386"/>
                    <a:gd name="T99" fmla="*/ 126 h 378"/>
                    <a:gd name="T100" fmla="*/ 118 w 386"/>
                    <a:gd name="T101" fmla="*/ 172 h 378"/>
                    <a:gd name="T102" fmla="*/ 120 w 386"/>
                    <a:gd name="T103" fmla="*/ 202 h 378"/>
                    <a:gd name="T104" fmla="*/ 136 w 386"/>
                    <a:gd name="T105" fmla="*/ 204 h 378"/>
                    <a:gd name="T106" fmla="*/ 154 w 386"/>
                    <a:gd name="T107" fmla="*/ 212 h 378"/>
                    <a:gd name="T108" fmla="*/ 164 w 386"/>
                    <a:gd name="T109" fmla="*/ 228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86" h="378">
                      <a:moveTo>
                        <a:pt x="164" y="228"/>
                      </a:moveTo>
                      <a:cubicBezTo>
                        <a:pt x="145" y="257"/>
                        <a:pt x="160" y="268"/>
                        <a:pt x="182" y="270"/>
                      </a:cubicBezTo>
                      <a:cubicBezTo>
                        <a:pt x="184" y="271"/>
                        <a:pt x="186" y="271"/>
                        <a:pt x="188" y="272"/>
                      </a:cubicBezTo>
                      <a:cubicBezTo>
                        <a:pt x="190" y="273"/>
                        <a:pt x="192" y="275"/>
                        <a:pt x="194" y="276"/>
                      </a:cubicBezTo>
                      <a:cubicBezTo>
                        <a:pt x="198" y="278"/>
                        <a:pt x="206" y="280"/>
                        <a:pt x="206" y="280"/>
                      </a:cubicBezTo>
                      <a:cubicBezTo>
                        <a:pt x="209" y="288"/>
                        <a:pt x="216" y="295"/>
                        <a:pt x="224" y="298"/>
                      </a:cubicBezTo>
                      <a:cubicBezTo>
                        <a:pt x="234" y="312"/>
                        <a:pt x="228" y="308"/>
                        <a:pt x="240" y="314"/>
                      </a:cubicBezTo>
                      <a:cubicBezTo>
                        <a:pt x="242" y="329"/>
                        <a:pt x="244" y="355"/>
                        <a:pt x="258" y="364"/>
                      </a:cubicBezTo>
                      <a:cubicBezTo>
                        <a:pt x="261" y="372"/>
                        <a:pt x="262" y="375"/>
                        <a:pt x="270" y="378"/>
                      </a:cubicBezTo>
                      <a:cubicBezTo>
                        <a:pt x="274" y="373"/>
                        <a:pt x="278" y="360"/>
                        <a:pt x="278" y="360"/>
                      </a:cubicBezTo>
                      <a:cubicBezTo>
                        <a:pt x="277" y="347"/>
                        <a:pt x="279" y="337"/>
                        <a:pt x="272" y="326"/>
                      </a:cubicBezTo>
                      <a:cubicBezTo>
                        <a:pt x="269" y="295"/>
                        <a:pt x="273" y="298"/>
                        <a:pt x="298" y="306"/>
                      </a:cubicBezTo>
                      <a:cubicBezTo>
                        <a:pt x="301" y="310"/>
                        <a:pt x="312" y="321"/>
                        <a:pt x="316" y="324"/>
                      </a:cubicBezTo>
                      <a:cubicBezTo>
                        <a:pt x="325" y="338"/>
                        <a:pt x="320" y="333"/>
                        <a:pt x="330" y="340"/>
                      </a:cubicBezTo>
                      <a:cubicBezTo>
                        <a:pt x="335" y="348"/>
                        <a:pt x="338" y="351"/>
                        <a:pt x="344" y="342"/>
                      </a:cubicBezTo>
                      <a:cubicBezTo>
                        <a:pt x="348" y="326"/>
                        <a:pt x="348" y="307"/>
                        <a:pt x="334" y="298"/>
                      </a:cubicBezTo>
                      <a:cubicBezTo>
                        <a:pt x="327" y="277"/>
                        <a:pt x="331" y="289"/>
                        <a:pt x="314" y="278"/>
                      </a:cubicBezTo>
                      <a:cubicBezTo>
                        <a:pt x="308" y="274"/>
                        <a:pt x="296" y="266"/>
                        <a:pt x="296" y="266"/>
                      </a:cubicBezTo>
                      <a:cubicBezTo>
                        <a:pt x="286" y="251"/>
                        <a:pt x="316" y="259"/>
                        <a:pt x="324" y="260"/>
                      </a:cubicBezTo>
                      <a:cubicBezTo>
                        <a:pt x="333" y="263"/>
                        <a:pt x="342" y="271"/>
                        <a:pt x="350" y="276"/>
                      </a:cubicBezTo>
                      <a:cubicBezTo>
                        <a:pt x="355" y="283"/>
                        <a:pt x="358" y="293"/>
                        <a:pt x="366" y="296"/>
                      </a:cubicBezTo>
                      <a:cubicBezTo>
                        <a:pt x="365" y="278"/>
                        <a:pt x="369" y="246"/>
                        <a:pt x="346" y="238"/>
                      </a:cubicBezTo>
                      <a:cubicBezTo>
                        <a:pt x="344" y="236"/>
                        <a:pt x="342" y="233"/>
                        <a:pt x="340" y="232"/>
                      </a:cubicBezTo>
                      <a:cubicBezTo>
                        <a:pt x="333" y="228"/>
                        <a:pt x="326" y="228"/>
                        <a:pt x="318" y="226"/>
                      </a:cubicBezTo>
                      <a:cubicBezTo>
                        <a:pt x="305" y="223"/>
                        <a:pt x="320" y="224"/>
                        <a:pt x="300" y="222"/>
                      </a:cubicBezTo>
                      <a:cubicBezTo>
                        <a:pt x="292" y="221"/>
                        <a:pt x="268" y="220"/>
                        <a:pt x="276" y="220"/>
                      </a:cubicBezTo>
                      <a:cubicBezTo>
                        <a:pt x="293" y="220"/>
                        <a:pt x="309" y="221"/>
                        <a:pt x="326" y="222"/>
                      </a:cubicBezTo>
                      <a:cubicBezTo>
                        <a:pt x="338" y="224"/>
                        <a:pt x="340" y="229"/>
                        <a:pt x="350" y="234"/>
                      </a:cubicBezTo>
                      <a:cubicBezTo>
                        <a:pt x="354" y="236"/>
                        <a:pt x="362" y="238"/>
                        <a:pt x="362" y="238"/>
                      </a:cubicBezTo>
                      <a:cubicBezTo>
                        <a:pt x="386" y="232"/>
                        <a:pt x="347" y="204"/>
                        <a:pt x="338" y="198"/>
                      </a:cubicBezTo>
                      <a:cubicBezTo>
                        <a:pt x="314" y="182"/>
                        <a:pt x="286" y="189"/>
                        <a:pt x="258" y="188"/>
                      </a:cubicBezTo>
                      <a:cubicBezTo>
                        <a:pt x="261" y="179"/>
                        <a:pt x="260" y="177"/>
                        <a:pt x="252" y="172"/>
                      </a:cubicBezTo>
                      <a:cubicBezTo>
                        <a:pt x="230" y="176"/>
                        <a:pt x="242" y="178"/>
                        <a:pt x="228" y="188"/>
                      </a:cubicBezTo>
                      <a:cubicBezTo>
                        <a:pt x="223" y="195"/>
                        <a:pt x="219" y="195"/>
                        <a:pt x="212" y="200"/>
                      </a:cubicBezTo>
                      <a:cubicBezTo>
                        <a:pt x="185" y="196"/>
                        <a:pt x="205" y="204"/>
                        <a:pt x="208" y="194"/>
                      </a:cubicBezTo>
                      <a:cubicBezTo>
                        <a:pt x="194" y="189"/>
                        <a:pt x="209" y="196"/>
                        <a:pt x="198" y="186"/>
                      </a:cubicBezTo>
                      <a:cubicBezTo>
                        <a:pt x="194" y="183"/>
                        <a:pt x="186" y="178"/>
                        <a:pt x="186" y="178"/>
                      </a:cubicBezTo>
                      <a:cubicBezTo>
                        <a:pt x="184" y="175"/>
                        <a:pt x="159" y="158"/>
                        <a:pt x="174" y="166"/>
                      </a:cubicBezTo>
                      <a:cubicBezTo>
                        <a:pt x="176" y="167"/>
                        <a:pt x="178" y="169"/>
                        <a:pt x="180" y="170"/>
                      </a:cubicBezTo>
                      <a:cubicBezTo>
                        <a:pt x="177" y="160"/>
                        <a:pt x="169" y="157"/>
                        <a:pt x="160" y="154"/>
                      </a:cubicBezTo>
                      <a:cubicBezTo>
                        <a:pt x="155" y="147"/>
                        <a:pt x="155" y="143"/>
                        <a:pt x="148" y="138"/>
                      </a:cubicBezTo>
                      <a:cubicBezTo>
                        <a:pt x="144" y="132"/>
                        <a:pt x="145" y="129"/>
                        <a:pt x="134" y="118"/>
                      </a:cubicBezTo>
                      <a:cubicBezTo>
                        <a:pt x="124" y="107"/>
                        <a:pt x="97" y="84"/>
                        <a:pt x="86" y="70"/>
                      </a:cubicBezTo>
                      <a:cubicBezTo>
                        <a:pt x="79" y="60"/>
                        <a:pt x="81" y="40"/>
                        <a:pt x="70" y="36"/>
                      </a:cubicBezTo>
                      <a:cubicBezTo>
                        <a:pt x="60" y="5"/>
                        <a:pt x="69" y="5"/>
                        <a:pt x="32" y="0"/>
                      </a:cubicBezTo>
                      <a:cubicBezTo>
                        <a:pt x="14" y="2"/>
                        <a:pt x="6" y="1"/>
                        <a:pt x="0" y="18"/>
                      </a:cubicBezTo>
                      <a:cubicBezTo>
                        <a:pt x="2" y="36"/>
                        <a:pt x="2" y="46"/>
                        <a:pt x="16" y="58"/>
                      </a:cubicBezTo>
                      <a:cubicBezTo>
                        <a:pt x="22" y="63"/>
                        <a:pt x="36" y="70"/>
                        <a:pt x="36" y="70"/>
                      </a:cubicBezTo>
                      <a:cubicBezTo>
                        <a:pt x="42" y="78"/>
                        <a:pt x="46" y="89"/>
                        <a:pt x="56" y="92"/>
                      </a:cubicBezTo>
                      <a:cubicBezTo>
                        <a:pt x="62" y="101"/>
                        <a:pt x="71" y="122"/>
                        <a:pt x="82" y="126"/>
                      </a:cubicBezTo>
                      <a:cubicBezTo>
                        <a:pt x="93" y="142"/>
                        <a:pt x="111" y="150"/>
                        <a:pt x="118" y="172"/>
                      </a:cubicBezTo>
                      <a:cubicBezTo>
                        <a:pt x="119" y="182"/>
                        <a:pt x="115" y="193"/>
                        <a:pt x="120" y="202"/>
                      </a:cubicBezTo>
                      <a:cubicBezTo>
                        <a:pt x="123" y="207"/>
                        <a:pt x="131" y="203"/>
                        <a:pt x="136" y="204"/>
                      </a:cubicBezTo>
                      <a:cubicBezTo>
                        <a:pt x="143" y="205"/>
                        <a:pt x="148" y="210"/>
                        <a:pt x="154" y="212"/>
                      </a:cubicBezTo>
                      <a:cubicBezTo>
                        <a:pt x="159" y="226"/>
                        <a:pt x="154" y="222"/>
                        <a:pt x="164" y="2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" name="Group 59"/>
                <p:cNvGrpSpPr>
                  <a:grpSpLocks noChangeAspect="1"/>
                </p:cNvGrpSpPr>
                <p:nvPr/>
              </p:nvGrpSpPr>
              <p:grpSpPr bwMode="auto">
                <a:xfrm flipH="1">
                  <a:off x="4499" y="3565"/>
                  <a:ext cx="219" cy="214"/>
                  <a:chOff x="2191" y="2023"/>
                  <a:chExt cx="429" cy="345"/>
                </a:xfrm>
              </p:grpSpPr>
              <p:sp>
                <p:nvSpPr>
                  <p:cNvPr id="69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2196" y="2103"/>
                    <a:ext cx="181" cy="140"/>
                  </a:xfrm>
                  <a:custGeom>
                    <a:avLst/>
                    <a:gdLst>
                      <a:gd name="T0" fmla="*/ 181 w 181"/>
                      <a:gd name="T1" fmla="*/ 6 h 140"/>
                      <a:gd name="T2" fmla="*/ 146 w 181"/>
                      <a:gd name="T3" fmla="*/ 5 h 140"/>
                      <a:gd name="T4" fmla="*/ 80 w 181"/>
                      <a:gd name="T5" fmla="*/ 9 h 140"/>
                      <a:gd name="T6" fmla="*/ 12 w 181"/>
                      <a:gd name="T7" fmla="*/ 57 h 140"/>
                      <a:gd name="T8" fmla="*/ 6 w 181"/>
                      <a:gd name="T9" fmla="*/ 133 h 140"/>
                      <a:gd name="T10" fmla="*/ 44 w 181"/>
                      <a:gd name="T11" fmla="*/ 97 h 140"/>
                      <a:gd name="T12" fmla="*/ 92 w 181"/>
                      <a:gd name="T13" fmla="*/ 71 h 140"/>
                      <a:gd name="T14" fmla="*/ 146 w 181"/>
                      <a:gd name="T15" fmla="*/ 69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81" h="140">
                        <a:moveTo>
                          <a:pt x="181" y="6"/>
                        </a:moveTo>
                        <a:cubicBezTo>
                          <a:pt x="175" y="6"/>
                          <a:pt x="163" y="5"/>
                          <a:pt x="146" y="5"/>
                        </a:cubicBezTo>
                        <a:cubicBezTo>
                          <a:pt x="129" y="5"/>
                          <a:pt x="102" y="0"/>
                          <a:pt x="80" y="9"/>
                        </a:cubicBezTo>
                        <a:cubicBezTo>
                          <a:pt x="58" y="18"/>
                          <a:pt x="24" y="36"/>
                          <a:pt x="12" y="57"/>
                        </a:cubicBezTo>
                        <a:cubicBezTo>
                          <a:pt x="0" y="78"/>
                          <a:pt x="1" y="126"/>
                          <a:pt x="6" y="133"/>
                        </a:cubicBezTo>
                        <a:cubicBezTo>
                          <a:pt x="11" y="140"/>
                          <a:pt x="30" y="107"/>
                          <a:pt x="44" y="97"/>
                        </a:cubicBezTo>
                        <a:cubicBezTo>
                          <a:pt x="58" y="87"/>
                          <a:pt x="75" y="76"/>
                          <a:pt x="92" y="71"/>
                        </a:cubicBezTo>
                        <a:cubicBezTo>
                          <a:pt x="112" y="59"/>
                          <a:pt x="125" y="69"/>
                          <a:pt x="146" y="69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40" y="2162"/>
                    <a:ext cx="142" cy="165"/>
                  </a:xfrm>
                  <a:custGeom>
                    <a:avLst/>
                    <a:gdLst>
                      <a:gd name="T0" fmla="*/ 140 w 142"/>
                      <a:gd name="T1" fmla="*/ 0 h 165"/>
                      <a:gd name="T2" fmla="*/ 58 w 142"/>
                      <a:gd name="T3" fmla="*/ 34 h 165"/>
                      <a:gd name="T4" fmla="*/ 8 w 142"/>
                      <a:gd name="T5" fmla="*/ 76 h 165"/>
                      <a:gd name="T6" fmla="*/ 8 w 142"/>
                      <a:gd name="T7" fmla="*/ 158 h 165"/>
                      <a:gd name="T8" fmla="*/ 56 w 142"/>
                      <a:gd name="T9" fmla="*/ 118 h 165"/>
                      <a:gd name="T10" fmla="*/ 94 w 142"/>
                      <a:gd name="T11" fmla="*/ 86 h 165"/>
                      <a:gd name="T12" fmla="*/ 142 w 142"/>
                      <a:gd name="T13" fmla="*/ 72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2" h="165">
                        <a:moveTo>
                          <a:pt x="140" y="0"/>
                        </a:moveTo>
                        <a:cubicBezTo>
                          <a:pt x="132" y="3"/>
                          <a:pt x="81" y="16"/>
                          <a:pt x="58" y="34"/>
                        </a:cubicBezTo>
                        <a:cubicBezTo>
                          <a:pt x="36" y="47"/>
                          <a:pt x="16" y="55"/>
                          <a:pt x="8" y="76"/>
                        </a:cubicBezTo>
                        <a:cubicBezTo>
                          <a:pt x="0" y="97"/>
                          <a:pt x="0" y="151"/>
                          <a:pt x="8" y="158"/>
                        </a:cubicBezTo>
                        <a:cubicBezTo>
                          <a:pt x="16" y="165"/>
                          <a:pt x="42" y="130"/>
                          <a:pt x="56" y="118"/>
                        </a:cubicBezTo>
                        <a:cubicBezTo>
                          <a:pt x="70" y="106"/>
                          <a:pt x="80" y="94"/>
                          <a:pt x="94" y="86"/>
                        </a:cubicBezTo>
                        <a:cubicBezTo>
                          <a:pt x="108" y="78"/>
                          <a:pt x="132" y="75"/>
                          <a:pt x="142" y="72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2371" y="2116"/>
                    <a:ext cx="249" cy="252"/>
                  </a:xfrm>
                  <a:custGeom>
                    <a:avLst/>
                    <a:gdLst>
                      <a:gd name="T0" fmla="*/ 51 w 249"/>
                      <a:gd name="T1" fmla="*/ 94 h 252"/>
                      <a:gd name="T2" fmla="*/ 23 w 249"/>
                      <a:gd name="T3" fmla="*/ 116 h 252"/>
                      <a:gd name="T4" fmla="*/ 4 w 249"/>
                      <a:gd name="T5" fmla="*/ 178 h 252"/>
                      <a:gd name="T6" fmla="*/ 25 w 249"/>
                      <a:gd name="T7" fmla="*/ 248 h 252"/>
                      <a:gd name="T8" fmla="*/ 61 w 249"/>
                      <a:gd name="T9" fmla="*/ 200 h 252"/>
                      <a:gd name="T10" fmla="*/ 93 w 249"/>
                      <a:gd name="T11" fmla="*/ 145 h 252"/>
                      <a:gd name="T12" fmla="*/ 211 w 249"/>
                      <a:gd name="T13" fmla="*/ 72 h 252"/>
                      <a:gd name="T14" fmla="*/ 233 w 249"/>
                      <a:gd name="T15" fmla="*/ 0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9" h="252">
                        <a:moveTo>
                          <a:pt x="51" y="94"/>
                        </a:moveTo>
                        <a:cubicBezTo>
                          <a:pt x="45" y="97"/>
                          <a:pt x="31" y="102"/>
                          <a:pt x="23" y="116"/>
                        </a:cubicBezTo>
                        <a:cubicBezTo>
                          <a:pt x="15" y="130"/>
                          <a:pt x="4" y="156"/>
                          <a:pt x="4" y="178"/>
                        </a:cubicBezTo>
                        <a:cubicBezTo>
                          <a:pt x="0" y="195"/>
                          <a:pt x="16" y="244"/>
                          <a:pt x="25" y="248"/>
                        </a:cubicBezTo>
                        <a:cubicBezTo>
                          <a:pt x="34" y="252"/>
                          <a:pt x="50" y="217"/>
                          <a:pt x="61" y="200"/>
                        </a:cubicBezTo>
                        <a:cubicBezTo>
                          <a:pt x="76" y="195"/>
                          <a:pt x="67" y="165"/>
                          <a:pt x="93" y="145"/>
                        </a:cubicBezTo>
                        <a:cubicBezTo>
                          <a:pt x="114" y="107"/>
                          <a:pt x="188" y="74"/>
                          <a:pt x="211" y="72"/>
                        </a:cubicBezTo>
                        <a:cubicBezTo>
                          <a:pt x="243" y="42"/>
                          <a:pt x="249" y="34"/>
                          <a:pt x="233" y="0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2191" y="2048"/>
                    <a:ext cx="315" cy="100"/>
                  </a:xfrm>
                  <a:custGeom>
                    <a:avLst/>
                    <a:gdLst>
                      <a:gd name="T0" fmla="*/ 315 w 315"/>
                      <a:gd name="T1" fmla="*/ 22 h 100"/>
                      <a:gd name="T2" fmla="*/ 249 w 315"/>
                      <a:gd name="T3" fmla="*/ 4 h 100"/>
                      <a:gd name="T4" fmla="*/ 73 w 315"/>
                      <a:gd name="T5" fmla="*/ 10 h 100"/>
                      <a:gd name="T6" fmla="*/ 7 w 315"/>
                      <a:gd name="T7" fmla="*/ 64 h 100"/>
                      <a:gd name="T8" fmla="*/ 5 w 315"/>
                      <a:gd name="T9" fmla="*/ 96 h 100"/>
                      <a:gd name="T10" fmla="*/ 37 w 315"/>
                      <a:gd name="T11" fmla="*/ 88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15" h="100">
                        <a:moveTo>
                          <a:pt x="315" y="22"/>
                        </a:moveTo>
                        <a:cubicBezTo>
                          <a:pt x="291" y="20"/>
                          <a:pt x="272" y="7"/>
                          <a:pt x="249" y="4"/>
                        </a:cubicBezTo>
                        <a:cubicBezTo>
                          <a:pt x="209" y="2"/>
                          <a:pt x="113" y="0"/>
                          <a:pt x="73" y="10"/>
                        </a:cubicBezTo>
                        <a:cubicBezTo>
                          <a:pt x="40" y="21"/>
                          <a:pt x="18" y="50"/>
                          <a:pt x="7" y="64"/>
                        </a:cubicBezTo>
                        <a:cubicBezTo>
                          <a:pt x="5" y="71"/>
                          <a:pt x="0" y="92"/>
                          <a:pt x="5" y="96"/>
                        </a:cubicBezTo>
                        <a:cubicBezTo>
                          <a:pt x="10" y="100"/>
                          <a:pt x="30" y="90"/>
                          <a:pt x="37" y="88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2404" y="2023"/>
                    <a:ext cx="70" cy="35"/>
                  </a:xfrm>
                  <a:custGeom>
                    <a:avLst/>
                    <a:gdLst>
                      <a:gd name="T0" fmla="*/ 70 w 70"/>
                      <a:gd name="T1" fmla="*/ 35 h 35"/>
                      <a:gd name="T2" fmla="*/ 58 w 70"/>
                      <a:gd name="T3" fmla="*/ 17 h 35"/>
                      <a:gd name="T4" fmla="*/ 40 w 70"/>
                      <a:gd name="T5" fmla="*/ 5 h 35"/>
                      <a:gd name="T6" fmla="*/ 28 w 70"/>
                      <a:gd name="T7" fmla="*/ 1 h 35"/>
                      <a:gd name="T8" fmla="*/ 4 w 70"/>
                      <a:gd name="T9" fmla="*/ 7 h 35"/>
                      <a:gd name="T10" fmla="*/ 0 w 70"/>
                      <a:gd name="T11" fmla="*/ 2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0" h="35">
                        <a:moveTo>
                          <a:pt x="70" y="35"/>
                        </a:moveTo>
                        <a:cubicBezTo>
                          <a:pt x="67" y="27"/>
                          <a:pt x="65" y="22"/>
                          <a:pt x="58" y="17"/>
                        </a:cubicBezTo>
                        <a:cubicBezTo>
                          <a:pt x="53" y="10"/>
                          <a:pt x="48" y="8"/>
                          <a:pt x="40" y="5"/>
                        </a:cubicBezTo>
                        <a:cubicBezTo>
                          <a:pt x="36" y="3"/>
                          <a:pt x="28" y="1"/>
                          <a:pt x="28" y="1"/>
                        </a:cubicBezTo>
                        <a:cubicBezTo>
                          <a:pt x="22" y="2"/>
                          <a:pt x="9" y="0"/>
                          <a:pt x="4" y="7"/>
                        </a:cubicBezTo>
                        <a:cubicBezTo>
                          <a:pt x="0" y="12"/>
                          <a:pt x="0" y="25"/>
                          <a:pt x="0" y="25"/>
                        </a:cubicBezTo>
                      </a:path>
                    </a:pathLst>
                  </a:cu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bg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7" name="Freeform 65"/>
                <p:cNvSpPr>
                  <a:spLocks noChangeAspect="1"/>
                </p:cNvSpPr>
                <p:nvPr/>
              </p:nvSpPr>
              <p:spPr bwMode="auto">
                <a:xfrm flipH="1">
                  <a:off x="4399" y="3292"/>
                  <a:ext cx="160" cy="304"/>
                </a:xfrm>
                <a:custGeom>
                  <a:avLst/>
                  <a:gdLst>
                    <a:gd name="T0" fmla="*/ 250 w 266"/>
                    <a:gd name="T1" fmla="*/ 0 h 447"/>
                    <a:gd name="T2" fmla="*/ 258 w 266"/>
                    <a:gd name="T3" fmla="*/ 117 h 447"/>
                    <a:gd name="T4" fmla="*/ 216 w 266"/>
                    <a:gd name="T5" fmla="*/ 243 h 447"/>
                    <a:gd name="T6" fmla="*/ 0 w 266"/>
                    <a:gd name="T7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6" h="447">
                      <a:moveTo>
                        <a:pt x="250" y="0"/>
                      </a:moveTo>
                      <a:cubicBezTo>
                        <a:pt x="264" y="42"/>
                        <a:pt x="266" y="75"/>
                        <a:pt x="258" y="117"/>
                      </a:cubicBezTo>
                      <a:cubicBezTo>
                        <a:pt x="251" y="154"/>
                        <a:pt x="231" y="209"/>
                        <a:pt x="216" y="243"/>
                      </a:cubicBezTo>
                      <a:cubicBezTo>
                        <a:pt x="173" y="298"/>
                        <a:pt x="36" y="413"/>
                        <a:pt x="0" y="447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66"/>
                <p:cNvSpPr>
                  <a:spLocks noChangeAspect="1"/>
                </p:cNvSpPr>
                <p:nvPr/>
              </p:nvSpPr>
              <p:spPr bwMode="auto">
                <a:xfrm>
                  <a:off x="4765" y="3081"/>
                  <a:ext cx="340" cy="349"/>
                </a:xfrm>
                <a:custGeom>
                  <a:avLst/>
                  <a:gdLst>
                    <a:gd name="T0" fmla="*/ 45 w 340"/>
                    <a:gd name="T1" fmla="*/ 6 h 349"/>
                    <a:gd name="T2" fmla="*/ 63 w 340"/>
                    <a:gd name="T3" fmla="*/ 54 h 349"/>
                    <a:gd name="T4" fmla="*/ 31 w 340"/>
                    <a:gd name="T5" fmla="*/ 188 h 349"/>
                    <a:gd name="T6" fmla="*/ 17 w 340"/>
                    <a:gd name="T7" fmla="*/ 242 h 349"/>
                    <a:gd name="T8" fmla="*/ 11 w 340"/>
                    <a:gd name="T9" fmla="*/ 268 h 349"/>
                    <a:gd name="T10" fmla="*/ 47 w 340"/>
                    <a:gd name="T11" fmla="*/ 342 h 349"/>
                    <a:gd name="T12" fmla="*/ 137 w 340"/>
                    <a:gd name="T13" fmla="*/ 348 h 349"/>
                    <a:gd name="T14" fmla="*/ 311 w 340"/>
                    <a:gd name="T15" fmla="*/ 316 h 349"/>
                    <a:gd name="T16" fmla="*/ 329 w 340"/>
                    <a:gd name="T17" fmla="*/ 296 h 349"/>
                    <a:gd name="T18" fmla="*/ 331 w 340"/>
                    <a:gd name="T19" fmla="*/ 224 h 349"/>
                    <a:gd name="T20" fmla="*/ 319 w 340"/>
                    <a:gd name="T21" fmla="*/ 216 h 349"/>
                    <a:gd name="T22" fmla="*/ 333 w 340"/>
                    <a:gd name="T23" fmla="*/ 234 h 349"/>
                    <a:gd name="T24" fmla="*/ 335 w 340"/>
                    <a:gd name="T25" fmla="*/ 220 h 349"/>
                    <a:gd name="T26" fmla="*/ 317 w 340"/>
                    <a:gd name="T27" fmla="*/ 208 h 349"/>
                    <a:gd name="T28" fmla="*/ 301 w 340"/>
                    <a:gd name="T29" fmla="*/ 190 h 349"/>
                    <a:gd name="T30" fmla="*/ 283 w 340"/>
                    <a:gd name="T31" fmla="*/ 168 h 349"/>
                    <a:gd name="T32" fmla="*/ 267 w 340"/>
                    <a:gd name="T33" fmla="*/ 156 h 349"/>
                    <a:gd name="T34" fmla="*/ 243 w 340"/>
                    <a:gd name="T35" fmla="*/ 136 h 349"/>
                    <a:gd name="T36" fmla="*/ 237 w 340"/>
                    <a:gd name="T37" fmla="*/ 132 h 349"/>
                    <a:gd name="T38" fmla="*/ 219 w 340"/>
                    <a:gd name="T39" fmla="*/ 114 h 349"/>
                    <a:gd name="T40" fmla="*/ 187 w 340"/>
                    <a:gd name="T41" fmla="*/ 88 h 349"/>
                    <a:gd name="T42" fmla="*/ 157 w 340"/>
                    <a:gd name="T43" fmla="*/ 44 h 349"/>
                    <a:gd name="T44" fmla="*/ 139 w 340"/>
                    <a:gd name="T45" fmla="*/ 28 h 349"/>
                    <a:gd name="T46" fmla="*/ 79 w 340"/>
                    <a:gd name="T47" fmla="*/ 0 h 349"/>
                    <a:gd name="T48" fmla="*/ 49 w 340"/>
                    <a:gd name="T49" fmla="*/ 2 h 349"/>
                    <a:gd name="T50" fmla="*/ 45 w 340"/>
                    <a:gd name="T51" fmla="*/ 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40" h="349">
                      <a:moveTo>
                        <a:pt x="45" y="6"/>
                      </a:moveTo>
                      <a:cubicBezTo>
                        <a:pt x="50" y="22"/>
                        <a:pt x="56" y="39"/>
                        <a:pt x="63" y="54"/>
                      </a:cubicBezTo>
                      <a:cubicBezTo>
                        <a:pt x="60" y="82"/>
                        <a:pt x="53" y="166"/>
                        <a:pt x="31" y="188"/>
                      </a:cubicBezTo>
                      <a:cubicBezTo>
                        <a:pt x="27" y="206"/>
                        <a:pt x="21" y="224"/>
                        <a:pt x="17" y="242"/>
                      </a:cubicBezTo>
                      <a:cubicBezTo>
                        <a:pt x="15" y="251"/>
                        <a:pt x="11" y="268"/>
                        <a:pt x="11" y="268"/>
                      </a:cubicBezTo>
                      <a:cubicBezTo>
                        <a:pt x="13" y="320"/>
                        <a:pt x="0" y="338"/>
                        <a:pt x="47" y="342"/>
                      </a:cubicBezTo>
                      <a:cubicBezTo>
                        <a:pt x="75" y="349"/>
                        <a:pt x="108" y="346"/>
                        <a:pt x="137" y="348"/>
                      </a:cubicBezTo>
                      <a:cubicBezTo>
                        <a:pt x="203" y="346"/>
                        <a:pt x="254" y="345"/>
                        <a:pt x="311" y="316"/>
                      </a:cubicBezTo>
                      <a:cubicBezTo>
                        <a:pt x="316" y="306"/>
                        <a:pt x="320" y="302"/>
                        <a:pt x="329" y="296"/>
                      </a:cubicBezTo>
                      <a:cubicBezTo>
                        <a:pt x="333" y="270"/>
                        <a:pt x="339" y="257"/>
                        <a:pt x="331" y="224"/>
                      </a:cubicBezTo>
                      <a:cubicBezTo>
                        <a:pt x="330" y="219"/>
                        <a:pt x="316" y="213"/>
                        <a:pt x="319" y="216"/>
                      </a:cubicBezTo>
                      <a:cubicBezTo>
                        <a:pt x="324" y="221"/>
                        <a:pt x="333" y="234"/>
                        <a:pt x="333" y="234"/>
                      </a:cubicBezTo>
                      <a:cubicBezTo>
                        <a:pt x="336" y="229"/>
                        <a:pt x="340" y="226"/>
                        <a:pt x="335" y="220"/>
                      </a:cubicBezTo>
                      <a:cubicBezTo>
                        <a:pt x="330" y="215"/>
                        <a:pt x="317" y="208"/>
                        <a:pt x="317" y="208"/>
                      </a:cubicBezTo>
                      <a:cubicBezTo>
                        <a:pt x="315" y="203"/>
                        <a:pt x="306" y="193"/>
                        <a:pt x="301" y="190"/>
                      </a:cubicBezTo>
                      <a:cubicBezTo>
                        <a:pt x="298" y="181"/>
                        <a:pt x="291" y="173"/>
                        <a:pt x="283" y="168"/>
                      </a:cubicBezTo>
                      <a:cubicBezTo>
                        <a:pt x="278" y="161"/>
                        <a:pt x="275" y="159"/>
                        <a:pt x="267" y="156"/>
                      </a:cubicBezTo>
                      <a:cubicBezTo>
                        <a:pt x="252" y="141"/>
                        <a:pt x="260" y="147"/>
                        <a:pt x="243" y="136"/>
                      </a:cubicBezTo>
                      <a:cubicBezTo>
                        <a:pt x="241" y="135"/>
                        <a:pt x="237" y="132"/>
                        <a:pt x="237" y="132"/>
                      </a:cubicBezTo>
                      <a:cubicBezTo>
                        <a:pt x="235" y="123"/>
                        <a:pt x="228" y="116"/>
                        <a:pt x="219" y="114"/>
                      </a:cubicBezTo>
                      <a:cubicBezTo>
                        <a:pt x="208" y="103"/>
                        <a:pt x="202" y="94"/>
                        <a:pt x="187" y="88"/>
                      </a:cubicBezTo>
                      <a:cubicBezTo>
                        <a:pt x="177" y="76"/>
                        <a:pt x="165" y="54"/>
                        <a:pt x="157" y="44"/>
                      </a:cubicBezTo>
                      <a:cubicBezTo>
                        <a:pt x="154" y="39"/>
                        <a:pt x="144" y="30"/>
                        <a:pt x="139" y="28"/>
                      </a:cubicBezTo>
                      <a:cubicBezTo>
                        <a:pt x="131" y="15"/>
                        <a:pt x="94" y="2"/>
                        <a:pt x="79" y="0"/>
                      </a:cubicBezTo>
                      <a:cubicBezTo>
                        <a:pt x="69" y="1"/>
                        <a:pt x="59" y="0"/>
                        <a:pt x="49" y="2"/>
                      </a:cubicBezTo>
                      <a:cubicBezTo>
                        <a:pt x="42" y="4"/>
                        <a:pt x="51" y="12"/>
                        <a:pt x="4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Oval 6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4778" y="3161"/>
                  <a:ext cx="115" cy="11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0" name="Oval 6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5036" y="3307"/>
                  <a:ext cx="116" cy="143"/>
                </a:xfrm>
                <a:prstGeom prst="ellipse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" name="Freeform 70"/>
                <p:cNvSpPr>
                  <a:spLocks noChangeAspect="1"/>
                </p:cNvSpPr>
                <p:nvPr/>
              </p:nvSpPr>
              <p:spPr bwMode="auto">
                <a:xfrm flipH="1">
                  <a:off x="4833" y="3376"/>
                  <a:ext cx="144" cy="322"/>
                </a:xfrm>
                <a:custGeom>
                  <a:avLst/>
                  <a:gdLst>
                    <a:gd name="T0" fmla="*/ 0 w 284"/>
                    <a:gd name="T1" fmla="*/ 0 h 511"/>
                    <a:gd name="T2" fmla="*/ 140 w 284"/>
                    <a:gd name="T3" fmla="*/ 92 h 511"/>
                    <a:gd name="T4" fmla="*/ 200 w 284"/>
                    <a:gd name="T5" fmla="*/ 200 h 511"/>
                    <a:gd name="T6" fmla="*/ 251 w 284"/>
                    <a:gd name="T7" fmla="*/ 357 h 511"/>
                    <a:gd name="T8" fmla="*/ 284 w 284"/>
                    <a:gd name="T9" fmla="*/ 511 h 5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511">
                      <a:moveTo>
                        <a:pt x="0" y="0"/>
                      </a:moveTo>
                      <a:cubicBezTo>
                        <a:pt x="17" y="16"/>
                        <a:pt x="107" y="59"/>
                        <a:pt x="140" y="92"/>
                      </a:cubicBezTo>
                      <a:cubicBezTo>
                        <a:pt x="173" y="125"/>
                        <a:pt x="182" y="156"/>
                        <a:pt x="200" y="200"/>
                      </a:cubicBezTo>
                      <a:cubicBezTo>
                        <a:pt x="214" y="228"/>
                        <a:pt x="244" y="327"/>
                        <a:pt x="251" y="357"/>
                      </a:cubicBezTo>
                      <a:cubicBezTo>
                        <a:pt x="264" y="409"/>
                        <a:pt x="284" y="457"/>
                        <a:pt x="284" y="51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1"/>
                <p:cNvSpPr>
                  <a:spLocks noChangeAspect="1"/>
                </p:cNvSpPr>
                <p:nvPr/>
              </p:nvSpPr>
              <p:spPr bwMode="auto">
                <a:xfrm flipH="1">
                  <a:off x="4770" y="3354"/>
                  <a:ext cx="175" cy="292"/>
                </a:xfrm>
                <a:custGeom>
                  <a:avLst/>
                  <a:gdLst>
                    <a:gd name="T0" fmla="*/ 0 w 339"/>
                    <a:gd name="T1" fmla="*/ 0 h 461"/>
                    <a:gd name="T2" fmla="*/ 48 w 339"/>
                    <a:gd name="T3" fmla="*/ 17 h 461"/>
                    <a:gd name="T4" fmla="*/ 178 w 339"/>
                    <a:gd name="T5" fmla="*/ 98 h 461"/>
                    <a:gd name="T6" fmla="*/ 227 w 339"/>
                    <a:gd name="T7" fmla="*/ 146 h 461"/>
                    <a:gd name="T8" fmla="*/ 303 w 339"/>
                    <a:gd name="T9" fmla="*/ 275 h 461"/>
                    <a:gd name="T10" fmla="*/ 339 w 339"/>
                    <a:gd name="T11" fmla="*/ 461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9" h="461">
                      <a:moveTo>
                        <a:pt x="0" y="0"/>
                      </a:moveTo>
                      <a:cubicBezTo>
                        <a:pt x="12" y="12"/>
                        <a:pt x="33" y="9"/>
                        <a:pt x="48" y="17"/>
                      </a:cubicBezTo>
                      <a:cubicBezTo>
                        <a:pt x="78" y="33"/>
                        <a:pt x="154" y="79"/>
                        <a:pt x="178" y="98"/>
                      </a:cubicBezTo>
                      <a:cubicBezTo>
                        <a:pt x="208" y="119"/>
                        <a:pt x="212" y="127"/>
                        <a:pt x="227" y="146"/>
                      </a:cubicBezTo>
                      <a:cubicBezTo>
                        <a:pt x="248" y="175"/>
                        <a:pt x="284" y="223"/>
                        <a:pt x="303" y="275"/>
                      </a:cubicBezTo>
                      <a:cubicBezTo>
                        <a:pt x="322" y="327"/>
                        <a:pt x="335" y="419"/>
                        <a:pt x="339" y="461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2"/>
                <p:cNvSpPr>
                  <a:spLocks noChangeAspect="1"/>
                </p:cNvSpPr>
                <p:nvPr/>
              </p:nvSpPr>
              <p:spPr bwMode="auto">
                <a:xfrm flipH="1">
                  <a:off x="4965" y="3388"/>
                  <a:ext cx="48" cy="348"/>
                </a:xfrm>
                <a:custGeom>
                  <a:avLst/>
                  <a:gdLst>
                    <a:gd name="T0" fmla="*/ 0 w 91"/>
                    <a:gd name="T1" fmla="*/ 0 h 544"/>
                    <a:gd name="T2" fmla="*/ 73 w 91"/>
                    <a:gd name="T3" fmla="*/ 187 h 544"/>
                    <a:gd name="T4" fmla="*/ 73 w 91"/>
                    <a:gd name="T5" fmla="*/ 487 h 544"/>
                    <a:gd name="T6" fmla="*/ 57 w 91"/>
                    <a:gd name="T7" fmla="*/ 544 h 5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" h="544">
                      <a:moveTo>
                        <a:pt x="0" y="0"/>
                      </a:moveTo>
                      <a:cubicBezTo>
                        <a:pt x="46" y="46"/>
                        <a:pt x="53" y="126"/>
                        <a:pt x="73" y="187"/>
                      </a:cubicBezTo>
                      <a:cubicBezTo>
                        <a:pt x="91" y="316"/>
                        <a:pt x="87" y="260"/>
                        <a:pt x="73" y="487"/>
                      </a:cubicBezTo>
                      <a:cubicBezTo>
                        <a:pt x="72" y="507"/>
                        <a:pt x="57" y="544"/>
                        <a:pt x="57" y="544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3"/>
                <p:cNvSpPr>
                  <a:spLocks noChangeAspect="1"/>
                </p:cNvSpPr>
                <p:nvPr/>
              </p:nvSpPr>
              <p:spPr bwMode="auto">
                <a:xfrm>
                  <a:off x="4646" y="2800"/>
                  <a:ext cx="186" cy="209"/>
                </a:xfrm>
                <a:custGeom>
                  <a:avLst/>
                  <a:gdLst>
                    <a:gd name="T0" fmla="*/ 73 w 186"/>
                    <a:gd name="T1" fmla="*/ 163 h 209"/>
                    <a:gd name="T2" fmla="*/ 64 w 186"/>
                    <a:gd name="T3" fmla="*/ 130 h 209"/>
                    <a:gd name="T4" fmla="*/ 49 w 186"/>
                    <a:gd name="T5" fmla="*/ 104 h 209"/>
                    <a:gd name="T6" fmla="*/ 31 w 186"/>
                    <a:gd name="T7" fmla="*/ 85 h 209"/>
                    <a:gd name="T8" fmla="*/ 12 w 186"/>
                    <a:gd name="T9" fmla="*/ 70 h 209"/>
                    <a:gd name="T10" fmla="*/ 0 w 186"/>
                    <a:gd name="T11" fmla="*/ 59 h 209"/>
                    <a:gd name="T12" fmla="*/ 28 w 186"/>
                    <a:gd name="T13" fmla="*/ 16 h 209"/>
                    <a:gd name="T14" fmla="*/ 60 w 186"/>
                    <a:gd name="T15" fmla="*/ 5 h 209"/>
                    <a:gd name="T16" fmla="*/ 102 w 186"/>
                    <a:gd name="T17" fmla="*/ 14 h 209"/>
                    <a:gd name="T18" fmla="*/ 133 w 186"/>
                    <a:gd name="T19" fmla="*/ 31 h 209"/>
                    <a:gd name="T20" fmla="*/ 150 w 186"/>
                    <a:gd name="T21" fmla="*/ 52 h 209"/>
                    <a:gd name="T22" fmla="*/ 165 w 186"/>
                    <a:gd name="T23" fmla="*/ 80 h 209"/>
                    <a:gd name="T24" fmla="*/ 180 w 186"/>
                    <a:gd name="T25" fmla="*/ 113 h 209"/>
                    <a:gd name="T26" fmla="*/ 180 w 186"/>
                    <a:gd name="T27" fmla="*/ 127 h 209"/>
                    <a:gd name="T28" fmla="*/ 181 w 186"/>
                    <a:gd name="T29" fmla="*/ 209 h 209"/>
                    <a:gd name="T30" fmla="*/ 160 w 186"/>
                    <a:gd name="T31" fmla="*/ 199 h 209"/>
                    <a:gd name="T32" fmla="*/ 139 w 186"/>
                    <a:gd name="T33" fmla="*/ 190 h 209"/>
                    <a:gd name="T34" fmla="*/ 121 w 186"/>
                    <a:gd name="T35" fmla="*/ 181 h 209"/>
                    <a:gd name="T36" fmla="*/ 97 w 186"/>
                    <a:gd name="T37" fmla="*/ 175 h 209"/>
                    <a:gd name="T38" fmla="*/ 79 w 186"/>
                    <a:gd name="T39" fmla="*/ 172 h 209"/>
                    <a:gd name="T40" fmla="*/ 73 w 186"/>
                    <a:gd name="T41" fmla="*/ 163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6" h="209">
                      <a:moveTo>
                        <a:pt x="73" y="163"/>
                      </a:moveTo>
                      <a:cubicBezTo>
                        <a:pt x="72" y="142"/>
                        <a:pt x="75" y="144"/>
                        <a:pt x="64" y="130"/>
                      </a:cubicBezTo>
                      <a:cubicBezTo>
                        <a:pt x="62" y="120"/>
                        <a:pt x="58" y="110"/>
                        <a:pt x="49" y="104"/>
                      </a:cubicBezTo>
                      <a:cubicBezTo>
                        <a:pt x="44" y="98"/>
                        <a:pt x="38" y="89"/>
                        <a:pt x="31" y="85"/>
                      </a:cubicBezTo>
                      <a:cubicBezTo>
                        <a:pt x="30" y="78"/>
                        <a:pt x="18" y="75"/>
                        <a:pt x="12" y="70"/>
                      </a:cubicBezTo>
                      <a:cubicBezTo>
                        <a:pt x="9" y="64"/>
                        <a:pt x="5" y="63"/>
                        <a:pt x="0" y="59"/>
                      </a:cubicBezTo>
                      <a:cubicBezTo>
                        <a:pt x="2" y="43"/>
                        <a:pt x="14" y="24"/>
                        <a:pt x="28" y="16"/>
                      </a:cubicBezTo>
                      <a:cubicBezTo>
                        <a:pt x="33" y="8"/>
                        <a:pt x="51" y="6"/>
                        <a:pt x="60" y="5"/>
                      </a:cubicBezTo>
                      <a:cubicBezTo>
                        <a:pt x="70" y="0"/>
                        <a:pt x="91" y="12"/>
                        <a:pt x="102" y="14"/>
                      </a:cubicBezTo>
                      <a:cubicBezTo>
                        <a:pt x="114" y="18"/>
                        <a:pt x="124" y="25"/>
                        <a:pt x="133" y="31"/>
                      </a:cubicBezTo>
                      <a:cubicBezTo>
                        <a:pt x="140" y="38"/>
                        <a:pt x="141" y="47"/>
                        <a:pt x="150" y="52"/>
                      </a:cubicBezTo>
                      <a:cubicBezTo>
                        <a:pt x="151" y="57"/>
                        <a:pt x="161" y="75"/>
                        <a:pt x="165" y="80"/>
                      </a:cubicBezTo>
                      <a:cubicBezTo>
                        <a:pt x="167" y="91"/>
                        <a:pt x="175" y="103"/>
                        <a:pt x="180" y="113"/>
                      </a:cubicBezTo>
                      <a:cubicBezTo>
                        <a:pt x="181" y="119"/>
                        <a:pt x="177" y="122"/>
                        <a:pt x="180" y="127"/>
                      </a:cubicBezTo>
                      <a:cubicBezTo>
                        <a:pt x="186" y="161"/>
                        <a:pt x="183" y="137"/>
                        <a:pt x="181" y="209"/>
                      </a:cubicBezTo>
                      <a:cubicBezTo>
                        <a:pt x="170" y="208"/>
                        <a:pt x="170" y="201"/>
                        <a:pt x="160" y="199"/>
                      </a:cubicBezTo>
                      <a:cubicBezTo>
                        <a:pt x="153" y="195"/>
                        <a:pt x="147" y="191"/>
                        <a:pt x="139" y="190"/>
                      </a:cubicBezTo>
                      <a:cubicBezTo>
                        <a:pt x="132" y="186"/>
                        <a:pt x="130" y="183"/>
                        <a:pt x="121" y="181"/>
                      </a:cubicBezTo>
                      <a:cubicBezTo>
                        <a:pt x="113" y="175"/>
                        <a:pt x="107" y="176"/>
                        <a:pt x="97" y="175"/>
                      </a:cubicBezTo>
                      <a:cubicBezTo>
                        <a:pt x="91" y="173"/>
                        <a:pt x="83" y="174"/>
                        <a:pt x="79" y="172"/>
                      </a:cubicBezTo>
                      <a:cubicBezTo>
                        <a:pt x="75" y="170"/>
                        <a:pt x="74" y="165"/>
                        <a:pt x="73" y="16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4"/>
                <p:cNvSpPr>
                  <a:spLocks noChangeAspect="1"/>
                </p:cNvSpPr>
                <p:nvPr/>
              </p:nvSpPr>
              <p:spPr bwMode="auto">
                <a:xfrm flipH="1">
                  <a:off x="4642" y="2798"/>
                  <a:ext cx="191" cy="211"/>
                </a:xfrm>
                <a:custGeom>
                  <a:avLst/>
                  <a:gdLst>
                    <a:gd name="T0" fmla="*/ 4 w 319"/>
                    <a:gd name="T1" fmla="*/ 315 h 315"/>
                    <a:gd name="T2" fmla="*/ 8 w 319"/>
                    <a:gd name="T3" fmla="*/ 186 h 315"/>
                    <a:gd name="T4" fmla="*/ 76 w 319"/>
                    <a:gd name="T5" fmla="*/ 57 h 315"/>
                    <a:gd name="T6" fmla="*/ 169 w 319"/>
                    <a:gd name="T7" fmla="*/ 12 h 315"/>
                    <a:gd name="T8" fmla="*/ 256 w 319"/>
                    <a:gd name="T9" fmla="*/ 18 h 315"/>
                    <a:gd name="T10" fmla="*/ 298 w 319"/>
                    <a:gd name="T11" fmla="*/ 51 h 315"/>
                    <a:gd name="T12" fmla="*/ 319 w 319"/>
                    <a:gd name="T13" fmla="*/ 9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9" h="315">
                      <a:moveTo>
                        <a:pt x="4" y="315"/>
                      </a:moveTo>
                      <a:cubicBezTo>
                        <a:pt x="8" y="294"/>
                        <a:pt x="0" y="229"/>
                        <a:pt x="8" y="186"/>
                      </a:cubicBezTo>
                      <a:cubicBezTo>
                        <a:pt x="20" y="143"/>
                        <a:pt x="49" y="86"/>
                        <a:pt x="76" y="57"/>
                      </a:cubicBezTo>
                      <a:cubicBezTo>
                        <a:pt x="115" y="37"/>
                        <a:pt x="121" y="23"/>
                        <a:pt x="169" y="12"/>
                      </a:cubicBezTo>
                      <a:cubicBezTo>
                        <a:pt x="201" y="0"/>
                        <a:pt x="234" y="14"/>
                        <a:pt x="256" y="18"/>
                      </a:cubicBezTo>
                      <a:cubicBezTo>
                        <a:pt x="277" y="24"/>
                        <a:pt x="288" y="39"/>
                        <a:pt x="298" y="51"/>
                      </a:cubicBezTo>
                      <a:cubicBezTo>
                        <a:pt x="308" y="63"/>
                        <a:pt x="315" y="82"/>
                        <a:pt x="319" y="9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5"/>
                <p:cNvSpPr>
                  <a:spLocks noChangeAspect="1"/>
                </p:cNvSpPr>
                <p:nvPr/>
              </p:nvSpPr>
              <p:spPr bwMode="auto">
                <a:xfrm flipH="1">
                  <a:off x="4718" y="2969"/>
                  <a:ext cx="386" cy="338"/>
                </a:xfrm>
                <a:custGeom>
                  <a:avLst/>
                  <a:gdLst>
                    <a:gd name="T0" fmla="*/ 0 w 649"/>
                    <a:gd name="T1" fmla="*/ 500 h 500"/>
                    <a:gd name="T2" fmla="*/ 236 w 649"/>
                    <a:gd name="T3" fmla="*/ 244 h 500"/>
                    <a:gd name="T4" fmla="*/ 407 w 649"/>
                    <a:gd name="T5" fmla="*/ 93 h 500"/>
                    <a:gd name="T6" fmla="*/ 550 w 649"/>
                    <a:gd name="T7" fmla="*/ 27 h 500"/>
                    <a:gd name="T8" fmla="*/ 649 w 649"/>
                    <a:gd name="T9" fmla="*/ 0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9" h="500">
                      <a:moveTo>
                        <a:pt x="0" y="500"/>
                      </a:moveTo>
                      <a:cubicBezTo>
                        <a:pt x="75" y="408"/>
                        <a:pt x="168" y="312"/>
                        <a:pt x="236" y="244"/>
                      </a:cubicBezTo>
                      <a:cubicBezTo>
                        <a:pt x="303" y="176"/>
                        <a:pt x="355" y="129"/>
                        <a:pt x="407" y="93"/>
                      </a:cubicBezTo>
                      <a:cubicBezTo>
                        <a:pt x="459" y="57"/>
                        <a:pt x="510" y="42"/>
                        <a:pt x="550" y="27"/>
                      </a:cubicBezTo>
                      <a:cubicBezTo>
                        <a:pt x="590" y="12"/>
                        <a:pt x="629" y="6"/>
                        <a:pt x="649" y="0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78"/>
                <p:cNvSpPr>
                  <a:spLocks noChangeAspect="1"/>
                </p:cNvSpPr>
                <p:nvPr/>
              </p:nvSpPr>
              <p:spPr bwMode="auto">
                <a:xfrm flipH="1">
                  <a:off x="4471" y="2842"/>
                  <a:ext cx="255" cy="251"/>
                </a:xfrm>
                <a:custGeom>
                  <a:avLst/>
                  <a:gdLst>
                    <a:gd name="T0" fmla="*/ 0 w 431"/>
                    <a:gd name="T1" fmla="*/ 274 h 370"/>
                    <a:gd name="T2" fmla="*/ 32 w 431"/>
                    <a:gd name="T3" fmla="*/ 116 h 370"/>
                    <a:gd name="T4" fmla="*/ 98 w 431"/>
                    <a:gd name="T5" fmla="*/ 46 h 370"/>
                    <a:gd name="T6" fmla="*/ 167 w 431"/>
                    <a:gd name="T7" fmla="*/ 20 h 370"/>
                    <a:gd name="T8" fmla="*/ 291 w 431"/>
                    <a:gd name="T9" fmla="*/ 14 h 370"/>
                    <a:gd name="T10" fmla="*/ 401 w 431"/>
                    <a:gd name="T11" fmla="*/ 91 h 370"/>
                    <a:gd name="T12" fmla="*/ 431 w 431"/>
                    <a:gd name="T13" fmla="*/ 184 h 370"/>
                    <a:gd name="T14" fmla="*/ 413 w 431"/>
                    <a:gd name="T15" fmla="*/ 274 h 370"/>
                    <a:gd name="T16" fmla="*/ 214 w 431"/>
                    <a:gd name="T17" fmla="*/ 370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1" h="370">
                      <a:moveTo>
                        <a:pt x="0" y="274"/>
                      </a:moveTo>
                      <a:cubicBezTo>
                        <a:pt x="0" y="252"/>
                        <a:pt x="16" y="153"/>
                        <a:pt x="32" y="116"/>
                      </a:cubicBezTo>
                      <a:cubicBezTo>
                        <a:pt x="49" y="83"/>
                        <a:pt x="75" y="62"/>
                        <a:pt x="98" y="46"/>
                      </a:cubicBezTo>
                      <a:cubicBezTo>
                        <a:pt x="120" y="30"/>
                        <a:pt x="135" y="25"/>
                        <a:pt x="167" y="20"/>
                      </a:cubicBezTo>
                      <a:cubicBezTo>
                        <a:pt x="205" y="5"/>
                        <a:pt x="252" y="0"/>
                        <a:pt x="291" y="14"/>
                      </a:cubicBezTo>
                      <a:cubicBezTo>
                        <a:pt x="330" y="26"/>
                        <a:pt x="378" y="63"/>
                        <a:pt x="401" y="91"/>
                      </a:cubicBezTo>
                      <a:cubicBezTo>
                        <a:pt x="408" y="117"/>
                        <a:pt x="422" y="158"/>
                        <a:pt x="431" y="184"/>
                      </a:cubicBezTo>
                      <a:cubicBezTo>
                        <a:pt x="428" y="215"/>
                        <a:pt x="429" y="249"/>
                        <a:pt x="413" y="274"/>
                      </a:cubicBezTo>
                      <a:cubicBezTo>
                        <a:pt x="362" y="360"/>
                        <a:pt x="284" y="370"/>
                        <a:pt x="214" y="37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79"/>
                <p:cNvSpPr>
                  <a:spLocks noChangeAspect="1"/>
                </p:cNvSpPr>
                <p:nvPr/>
              </p:nvSpPr>
              <p:spPr bwMode="auto">
                <a:xfrm flipH="1">
                  <a:off x="3289" y="2733"/>
                  <a:ext cx="1194" cy="183"/>
                </a:xfrm>
                <a:custGeom>
                  <a:avLst/>
                  <a:gdLst>
                    <a:gd name="T0" fmla="*/ 0 w 2007"/>
                    <a:gd name="T1" fmla="*/ 265 h 271"/>
                    <a:gd name="T2" fmla="*/ 150 w 2007"/>
                    <a:gd name="T3" fmla="*/ 199 h 271"/>
                    <a:gd name="T4" fmla="*/ 351 w 2007"/>
                    <a:gd name="T5" fmla="*/ 106 h 271"/>
                    <a:gd name="T6" fmla="*/ 579 w 2007"/>
                    <a:gd name="T7" fmla="*/ 76 h 271"/>
                    <a:gd name="T8" fmla="*/ 1019 w 2007"/>
                    <a:gd name="T9" fmla="*/ 2 h 271"/>
                    <a:gd name="T10" fmla="*/ 1649 w 2007"/>
                    <a:gd name="T11" fmla="*/ 87 h 271"/>
                    <a:gd name="T12" fmla="*/ 2007 w 2007"/>
                    <a:gd name="T13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07" h="271">
                      <a:moveTo>
                        <a:pt x="0" y="265"/>
                      </a:moveTo>
                      <a:cubicBezTo>
                        <a:pt x="25" y="254"/>
                        <a:pt x="92" y="225"/>
                        <a:pt x="150" y="199"/>
                      </a:cubicBezTo>
                      <a:cubicBezTo>
                        <a:pt x="208" y="173"/>
                        <a:pt x="279" y="127"/>
                        <a:pt x="351" y="106"/>
                      </a:cubicBezTo>
                      <a:cubicBezTo>
                        <a:pt x="423" y="85"/>
                        <a:pt x="468" y="93"/>
                        <a:pt x="579" y="76"/>
                      </a:cubicBezTo>
                      <a:cubicBezTo>
                        <a:pt x="690" y="59"/>
                        <a:pt x="841" y="0"/>
                        <a:pt x="1019" y="2"/>
                      </a:cubicBezTo>
                      <a:cubicBezTo>
                        <a:pt x="1197" y="4"/>
                        <a:pt x="1484" y="42"/>
                        <a:pt x="1649" y="87"/>
                      </a:cubicBezTo>
                      <a:cubicBezTo>
                        <a:pt x="1814" y="132"/>
                        <a:pt x="1933" y="233"/>
                        <a:pt x="2007" y="271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2" name="Picture 9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174174" y="5267648"/>
              <a:ext cx="782052" cy="782052"/>
            </a:xfrm>
            <a:prstGeom prst="rect">
              <a:avLst/>
            </a:prstGeom>
          </p:spPr>
        </p:pic>
        <p:sp>
          <p:nvSpPr>
            <p:cNvPr id="93" name="Lightning Bolt 92"/>
            <p:cNvSpPr>
              <a:spLocks noChangeAspect="1"/>
            </p:cNvSpPr>
            <p:nvPr/>
          </p:nvSpPr>
          <p:spPr>
            <a:xfrm rot="20379430" flipH="1">
              <a:off x="925515" y="4171985"/>
              <a:ext cx="310930" cy="90070"/>
            </a:xfrm>
            <a:prstGeom prst="lightningBolt">
              <a:avLst/>
            </a:prstGeom>
            <a:solidFill>
              <a:srgbClr val="FF0000">
                <a:alpha val="40000"/>
              </a:srgbClr>
            </a:solidFill>
            <a:ln w="3175">
              <a:solidFill>
                <a:srgbClr val="FF5B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186633" y="2640325"/>
              <a:ext cx="33906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1- Select a pathway from patients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186633" y="3458041"/>
              <a:ext cx="39036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2- Confirm its validity in rodent models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5186633" y="4275757"/>
              <a:ext cx="30185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3- Determine new drug target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186633" y="5093474"/>
              <a:ext cx="227972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4- Go back to patients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060575" y="2471738"/>
              <a:ext cx="100925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/>
                <a:t>Target </a:t>
              </a:r>
            </a:p>
            <a:p>
              <a:pPr algn="ctr"/>
              <a:r>
                <a:rPr lang="en-US" b="1" dirty="0"/>
                <a:t>pathway</a:t>
              </a: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080473" y="2714624"/>
              <a:ext cx="2894110" cy="2915779"/>
              <a:chOff x="9319598" y="1447799"/>
              <a:chExt cx="2894110" cy="2915779"/>
            </a:xfrm>
            <a:effectLst/>
          </p:grpSpPr>
          <p:grpSp>
            <p:nvGrpSpPr>
              <p:cNvPr id="5" name="Group 4"/>
              <p:cNvGrpSpPr/>
              <p:nvPr/>
            </p:nvGrpSpPr>
            <p:grpSpPr>
              <a:xfrm flipV="1">
                <a:off x="9319598" y="1447799"/>
                <a:ext cx="2894110" cy="2915779"/>
                <a:chOff x="11597520" y="1555142"/>
                <a:chExt cx="4169948" cy="4056214"/>
              </a:xfrm>
            </p:grpSpPr>
            <p:sp>
              <p:nvSpPr>
                <p:cNvPr id="87" name="Arc 86"/>
                <p:cNvSpPr/>
                <p:nvPr/>
              </p:nvSpPr>
              <p:spPr>
                <a:xfrm rot="20748108">
                  <a:off x="11723055" y="1600118"/>
                  <a:ext cx="3795423" cy="4011238"/>
                </a:xfrm>
                <a:prstGeom prst="arc">
                  <a:avLst>
                    <a:gd name="adj1" fmla="val 13125451"/>
                    <a:gd name="adj2" fmla="val 16556807"/>
                  </a:avLst>
                </a:prstGeom>
                <a:noFill/>
                <a:ln w="28575" cap="flat" cmpd="sng" algn="ctr">
                  <a:solidFill>
                    <a:sysClr val="window" lastClr="FFFFFF">
                      <a:lumMod val="65000"/>
                    </a:sysClr>
                  </a:solidFill>
                  <a:prstDash val="sysDot"/>
                  <a:headEnd type="none" w="med" len="med"/>
                  <a:tailEnd type="triangle" w="sm" len="sm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7" name="Arc 216"/>
                <p:cNvSpPr/>
                <p:nvPr/>
              </p:nvSpPr>
              <p:spPr>
                <a:xfrm rot="4419903">
                  <a:off x="11705426" y="1447236"/>
                  <a:ext cx="3795425" cy="4011238"/>
                </a:xfrm>
                <a:prstGeom prst="arc">
                  <a:avLst>
                    <a:gd name="adj1" fmla="val 12859158"/>
                    <a:gd name="adj2" fmla="val 16634495"/>
                  </a:avLst>
                </a:prstGeom>
                <a:noFill/>
                <a:ln w="28575" cap="flat" cmpd="sng" algn="ctr">
                  <a:solidFill>
                    <a:sysClr val="window" lastClr="FFFFFF">
                      <a:lumMod val="65000"/>
                    </a:sysClr>
                  </a:solidFill>
                  <a:prstDash val="sysDot"/>
                  <a:headEnd type="none" w="med" len="med"/>
                  <a:tailEnd type="triangle" w="sm" len="sm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24" name="Arc 223"/>
                <p:cNvSpPr/>
                <p:nvPr/>
              </p:nvSpPr>
              <p:spPr>
                <a:xfrm rot="7203088">
                  <a:off x="11864136" y="1697955"/>
                  <a:ext cx="3795425" cy="4011238"/>
                </a:xfrm>
                <a:prstGeom prst="arc">
                  <a:avLst>
                    <a:gd name="adj1" fmla="val 21210258"/>
                    <a:gd name="adj2" fmla="val 2689863"/>
                  </a:avLst>
                </a:prstGeom>
                <a:noFill/>
                <a:ln w="28575" cap="flat" cmpd="sng" algn="ctr">
                  <a:solidFill>
                    <a:sysClr val="window" lastClr="FFFFFF">
                      <a:lumMod val="65000"/>
                    </a:sysClr>
                  </a:solidFill>
                  <a:prstDash val="sysDot"/>
                  <a:headEnd type="none" w="med" len="med"/>
                  <a:tailEnd type="triangle" w="sm" len="sm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225" name="Arc 224"/>
              <p:cNvSpPr/>
              <p:nvPr/>
            </p:nvSpPr>
            <p:spPr>
              <a:xfrm rot="10800000" flipV="1">
                <a:off x="9442672" y="1474093"/>
                <a:ext cx="2728313" cy="2783959"/>
              </a:xfrm>
              <a:prstGeom prst="arc">
                <a:avLst>
                  <a:gd name="adj1" fmla="val 11785621"/>
                  <a:gd name="adj2" fmla="val 14933268"/>
                </a:avLst>
              </a:prstGeom>
              <a:noFill/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ysDot"/>
                <a:headEnd type="none" w="med" len="med"/>
                <a:tailEnd type="triangle" w="sm" len="sm"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7" name="Oval 6"/>
            <p:cNvSpPr/>
            <p:nvPr/>
          </p:nvSpPr>
          <p:spPr>
            <a:xfrm>
              <a:off x="3481386" y="2762250"/>
              <a:ext cx="306000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226" name="Oval 225"/>
            <p:cNvSpPr/>
            <p:nvPr/>
          </p:nvSpPr>
          <p:spPr>
            <a:xfrm>
              <a:off x="1157286" y="2762250"/>
              <a:ext cx="306000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227" name="Oval 226"/>
            <p:cNvSpPr/>
            <p:nvPr/>
          </p:nvSpPr>
          <p:spPr>
            <a:xfrm>
              <a:off x="1157286" y="5362575"/>
              <a:ext cx="306000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228" name="Oval 227"/>
            <p:cNvSpPr/>
            <p:nvPr/>
          </p:nvSpPr>
          <p:spPr>
            <a:xfrm>
              <a:off x="3481386" y="5362575"/>
              <a:ext cx="306000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0866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555200" y="1344682"/>
            <a:ext cx="1336764" cy="3408967"/>
            <a:chOff x="1027982" y="1538756"/>
            <a:chExt cx="1336764" cy="3408967"/>
          </a:xfrm>
        </p:grpSpPr>
        <p:grpSp>
          <p:nvGrpSpPr>
            <p:cNvPr id="71" name="Group 70"/>
            <p:cNvGrpSpPr>
              <a:grpSpLocks noChangeAspect="1"/>
            </p:cNvGrpSpPr>
            <p:nvPr/>
          </p:nvGrpSpPr>
          <p:grpSpPr>
            <a:xfrm>
              <a:off x="1027982" y="1538756"/>
              <a:ext cx="1336764" cy="2989154"/>
              <a:chOff x="286832" y="1226222"/>
              <a:chExt cx="668382" cy="1494577"/>
            </a:xfrm>
          </p:grpSpPr>
          <p:sp>
            <p:nvSpPr>
              <p:cNvPr id="72" name="Freeform 212"/>
              <p:cNvSpPr>
                <a:spLocks/>
              </p:cNvSpPr>
              <p:nvPr/>
            </p:nvSpPr>
            <p:spPr bwMode="auto">
              <a:xfrm>
                <a:off x="286832" y="1239979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3" name="Freeform 212"/>
              <p:cNvSpPr>
                <a:spLocks/>
              </p:cNvSpPr>
              <p:nvPr/>
            </p:nvSpPr>
            <p:spPr bwMode="auto">
              <a:xfrm>
                <a:off x="315769" y="1226222"/>
                <a:ext cx="636905" cy="1480820"/>
              </a:xfrm>
              <a:custGeom>
                <a:avLst/>
                <a:gdLst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29 w 862"/>
                  <a:gd name="connsiteY2" fmla="*/ 853 h 2221"/>
                  <a:gd name="connsiteX3" fmla="*/ 147 w 862"/>
                  <a:gd name="connsiteY3" fmla="*/ 778 h 2221"/>
                  <a:gd name="connsiteX4" fmla="*/ 174 w 862"/>
                  <a:gd name="connsiteY4" fmla="*/ 493 h 2221"/>
                  <a:gd name="connsiteX5" fmla="*/ 339 w 862"/>
                  <a:gd name="connsiteY5" fmla="*/ 361 h 2221"/>
                  <a:gd name="connsiteX6" fmla="*/ 336 w 862"/>
                  <a:gd name="connsiteY6" fmla="*/ 268 h 2221"/>
                  <a:gd name="connsiteX7" fmla="*/ 316 w 862"/>
                  <a:gd name="connsiteY7" fmla="*/ 156 h 2221"/>
                  <a:gd name="connsiteX8" fmla="*/ 332 w 862"/>
                  <a:gd name="connsiteY8" fmla="*/ 32 h 2221"/>
                  <a:gd name="connsiteX9" fmla="*/ 492 w 862"/>
                  <a:gd name="connsiteY9" fmla="*/ 36 h 2221"/>
                  <a:gd name="connsiteX10" fmla="*/ 504 w 862"/>
                  <a:gd name="connsiteY10" fmla="*/ 156 h 2221"/>
                  <a:gd name="connsiteX11" fmla="*/ 484 w 862"/>
                  <a:gd name="connsiteY11" fmla="*/ 264 h 2221"/>
                  <a:gd name="connsiteX12" fmla="*/ 495 w 862"/>
                  <a:gd name="connsiteY12" fmla="*/ 367 h 2221"/>
                  <a:gd name="connsiteX13" fmla="*/ 657 w 862"/>
                  <a:gd name="connsiteY13" fmla="*/ 466 h 2221"/>
                  <a:gd name="connsiteX14" fmla="*/ 696 w 862"/>
                  <a:gd name="connsiteY14" fmla="*/ 565 h 2221"/>
                  <a:gd name="connsiteX15" fmla="*/ 705 w 862"/>
                  <a:gd name="connsiteY15" fmla="*/ 790 h 2221"/>
                  <a:gd name="connsiteX16" fmla="*/ 783 w 862"/>
                  <a:gd name="connsiteY16" fmla="*/ 1117 h 2221"/>
                  <a:gd name="connsiteX17" fmla="*/ 819 w 862"/>
                  <a:gd name="connsiteY17" fmla="*/ 1216 h 2221"/>
                  <a:gd name="connsiteX18" fmla="*/ 854 w 862"/>
                  <a:gd name="connsiteY18" fmla="*/ 1340 h 2221"/>
                  <a:gd name="connsiteX19" fmla="*/ 771 w 862"/>
                  <a:gd name="connsiteY19" fmla="*/ 1345 h 2221"/>
                  <a:gd name="connsiteX20" fmla="*/ 741 w 862"/>
                  <a:gd name="connsiteY20" fmla="*/ 1291 h 2221"/>
                  <a:gd name="connsiteX21" fmla="*/ 714 w 862"/>
                  <a:gd name="connsiteY21" fmla="*/ 1246 h 2221"/>
                  <a:gd name="connsiteX22" fmla="*/ 711 w 862"/>
                  <a:gd name="connsiteY22" fmla="*/ 1129 h 2221"/>
                  <a:gd name="connsiteX23" fmla="*/ 639 w 862"/>
                  <a:gd name="connsiteY23" fmla="*/ 982 h 2221"/>
                  <a:gd name="connsiteX24" fmla="*/ 606 w 862"/>
                  <a:gd name="connsiteY24" fmla="*/ 856 h 2221"/>
                  <a:gd name="connsiteX25" fmla="*/ 606 w 862"/>
                  <a:gd name="connsiteY25" fmla="*/ 1372 h 2221"/>
                  <a:gd name="connsiteX26" fmla="*/ 555 w 862"/>
                  <a:gd name="connsiteY26" fmla="*/ 1675 h 2221"/>
                  <a:gd name="connsiteX27" fmla="*/ 495 w 862"/>
                  <a:gd name="connsiteY27" fmla="*/ 1978 h 2221"/>
                  <a:gd name="connsiteX28" fmla="*/ 510 w 862"/>
                  <a:gd name="connsiteY28" fmla="*/ 2185 h 2221"/>
                  <a:gd name="connsiteX29" fmla="*/ 303 w 862"/>
                  <a:gd name="connsiteY29" fmla="*/ 2188 h 2221"/>
                  <a:gd name="connsiteX30" fmla="*/ 348 w 862"/>
                  <a:gd name="connsiteY30" fmla="*/ 1987 h 2221"/>
                  <a:gd name="connsiteX31" fmla="*/ 279 w 862"/>
                  <a:gd name="connsiteY31" fmla="*/ 1675 h 2221"/>
                  <a:gd name="connsiteX32" fmla="*/ 231 w 862"/>
                  <a:gd name="connsiteY32" fmla="*/ 1345 h 2221"/>
                  <a:gd name="connsiteX33" fmla="*/ 249 w 862"/>
                  <a:gd name="connsiteY33" fmla="*/ 847 h 2221"/>
                  <a:gd name="connsiteX34" fmla="*/ 204 w 862"/>
                  <a:gd name="connsiteY34" fmla="*/ 1039 h 2221"/>
                  <a:gd name="connsiteX35" fmla="*/ 156 w 862"/>
                  <a:gd name="connsiteY35" fmla="*/ 1168 h 2221"/>
                  <a:gd name="connsiteX36" fmla="*/ 153 w 862"/>
                  <a:gd name="connsiteY36" fmla="*/ 1177 h 2221"/>
                  <a:gd name="connsiteX37" fmla="*/ 102 w 862"/>
                  <a:gd name="connsiteY37" fmla="*/ 1309 h 2221"/>
                  <a:gd name="connsiteX38" fmla="*/ 27 w 862"/>
                  <a:gd name="connsiteY38" fmla="*/ 1345 h 2221"/>
                  <a:gd name="connsiteX39" fmla="*/ 12 w 862"/>
                  <a:gd name="connsiteY39" fmla="*/ 1274 h 2221"/>
                  <a:gd name="connsiteX40" fmla="*/ 93 w 862"/>
                  <a:gd name="connsiteY40" fmla="*/ 1135 h 2221"/>
                  <a:gd name="connsiteX0" fmla="*/ 93 w 862"/>
                  <a:gd name="connsiteY0" fmla="*/ 1135 h 2221"/>
                  <a:gd name="connsiteX1" fmla="*/ 45 w 862"/>
                  <a:gd name="connsiteY1" fmla="*/ 979 h 2221"/>
                  <a:gd name="connsiteX2" fmla="*/ 147 w 862"/>
                  <a:gd name="connsiteY2" fmla="*/ 778 h 2221"/>
                  <a:gd name="connsiteX3" fmla="*/ 174 w 862"/>
                  <a:gd name="connsiteY3" fmla="*/ 493 h 2221"/>
                  <a:gd name="connsiteX4" fmla="*/ 339 w 862"/>
                  <a:gd name="connsiteY4" fmla="*/ 361 h 2221"/>
                  <a:gd name="connsiteX5" fmla="*/ 336 w 862"/>
                  <a:gd name="connsiteY5" fmla="*/ 268 h 2221"/>
                  <a:gd name="connsiteX6" fmla="*/ 316 w 862"/>
                  <a:gd name="connsiteY6" fmla="*/ 156 h 2221"/>
                  <a:gd name="connsiteX7" fmla="*/ 332 w 862"/>
                  <a:gd name="connsiteY7" fmla="*/ 32 h 2221"/>
                  <a:gd name="connsiteX8" fmla="*/ 492 w 862"/>
                  <a:gd name="connsiteY8" fmla="*/ 36 h 2221"/>
                  <a:gd name="connsiteX9" fmla="*/ 504 w 862"/>
                  <a:gd name="connsiteY9" fmla="*/ 156 h 2221"/>
                  <a:gd name="connsiteX10" fmla="*/ 484 w 862"/>
                  <a:gd name="connsiteY10" fmla="*/ 264 h 2221"/>
                  <a:gd name="connsiteX11" fmla="*/ 495 w 862"/>
                  <a:gd name="connsiteY11" fmla="*/ 367 h 2221"/>
                  <a:gd name="connsiteX12" fmla="*/ 657 w 862"/>
                  <a:gd name="connsiteY12" fmla="*/ 466 h 2221"/>
                  <a:gd name="connsiteX13" fmla="*/ 696 w 862"/>
                  <a:gd name="connsiteY13" fmla="*/ 565 h 2221"/>
                  <a:gd name="connsiteX14" fmla="*/ 705 w 862"/>
                  <a:gd name="connsiteY14" fmla="*/ 790 h 2221"/>
                  <a:gd name="connsiteX15" fmla="*/ 783 w 862"/>
                  <a:gd name="connsiteY15" fmla="*/ 1117 h 2221"/>
                  <a:gd name="connsiteX16" fmla="*/ 819 w 862"/>
                  <a:gd name="connsiteY16" fmla="*/ 1216 h 2221"/>
                  <a:gd name="connsiteX17" fmla="*/ 854 w 862"/>
                  <a:gd name="connsiteY17" fmla="*/ 1340 h 2221"/>
                  <a:gd name="connsiteX18" fmla="*/ 771 w 862"/>
                  <a:gd name="connsiteY18" fmla="*/ 1345 h 2221"/>
                  <a:gd name="connsiteX19" fmla="*/ 741 w 862"/>
                  <a:gd name="connsiteY19" fmla="*/ 1291 h 2221"/>
                  <a:gd name="connsiteX20" fmla="*/ 714 w 862"/>
                  <a:gd name="connsiteY20" fmla="*/ 1246 h 2221"/>
                  <a:gd name="connsiteX21" fmla="*/ 711 w 862"/>
                  <a:gd name="connsiteY21" fmla="*/ 1129 h 2221"/>
                  <a:gd name="connsiteX22" fmla="*/ 639 w 862"/>
                  <a:gd name="connsiteY22" fmla="*/ 982 h 2221"/>
                  <a:gd name="connsiteX23" fmla="*/ 606 w 862"/>
                  <a:gd name="connsiteY23" fmla="*/ 856 h 2221"/>
                  <a:gd name="connsiteX24" fmla="*/ 606 w 862"/>
                  <a:gd name="connsiteY24" fmla="*/ 1372 h 2221"/>
                  <a:gd name="connsiteX25" fmla="*/ 555 w 862"/>
                  <a:gd name="connsiteY25" fmla="*/ 1675 h 2221"/>
                  <a:gd name="connsiteX26" fmla="*/ 495 w 862"/>
                  <a:gd name="connsiteY26" fmla="*/ 1978 h 2221"/>
                  <a:gd name="connsiteX27" fmla="*/ 510 w 862"/>
                  <a:gd name="connsiteY27" fmla="*/ 2185 h 2221"/>
                  <a:gd name="connsiteX28" fmla="*/ 303 w 862"/>
                  <a:gd name="connsiteY28" fmla="*/ 2188 h 2221"/>
                  <a:gd name="connsiteX29" fmla="*/ 348 w 862"/>
                  <a:gd name="connsiteY29" fmla="*/ 1987 h 2221"/>
                  <a:gd name="connsiteX30" fmla="*/ 279 w 862"/>
                  <a:gd name="connsiteY30" fmla="*/ 1675 h 2221"/>
                  <a:gd name="connsiteX31" fmla="*/ 231 w 862"/>
                  <a:gd name="connsiteY31" fmla="*/ 1345 h 2221"/>
                  <a:gd name="connsiteX32" fmla="*/ 249 w 862"/>
                  <a:gd name="connsiteY32" fmla="*/ 847 h 2221"/>
                  <a:gd name="connsiteX33" fmla="*/ 204 w 862"/>
                  <a:gd name="connsiteY33" fmla="*/ 1039 h 2221"/>
                  <a:gd name="connsiteX34" fmla="*/ 156 w 862"/>
                  <a:gd name="connsiteY34" fmla="*/ 1168 h 2221"/>
                  <a:gd name="connsiteX35" fmla="*/ 153 w 862"/>
                  <a:gd name="connsiteY35" fmla="*/ 1177 h 2221"/>
                  <a:gd name="connsiteX36" fmla="*/ 102 w 862"/>
                  <a:gd name="connsiteY36" fmla="*/ 1309 h 2221"/>
                  <a:gd name="connsiteX37" fmla="*/ 27 w 862"/>
                  <a:gd name="connsiteY37" fmla="*/ 1345 h 2221"/>
                  <a:gd name="connsiteX38" fmla="*/ 12 w 862"/>
                  <a:gd name="connsiteY38" fmla="*/ 1274 h 2221"/>
                  <a:gd name="connsiteX39" fmla="*/ 93 w 862"/>
                  <a:gd name="connsiteY39" fmla="*/ 1135 h 2221"/>
                  <a:gd name="connsiteX0" fmla="*/ 16 w 870"/>
                  <a:gd name="connsiteY0" fmla="*/ 1072 h 2221"/>
                  <a:gd name="connsiteX1" fmla="*/ 53 w 870"/>
                  <a:gd name="connsiteY1" fmla="*/ 979 h 2221"/>
                  <a:gd name="connsiteX2" fmla="*/ 155 w 870"/>
                  <a:gd name="connsiteY2" fmla="*/ 778 h 2221"/>
                  <a:gd name="connsiteX3" fmla="*/ 182 w 870"/>
                  <a:gd name="connsiteY3" fmla="*/ 493 h 2221"/>
                  <a:gd name="connsiteX4" fmla="*/ 347 w 870"/>
                  <a:gd name="connsiteY4" fmla="*/ 361 h 2221"/>
                  <a:gd name="connsiteX5" fmla="*/ 344 w 870"/>
                  <a:gd name="connsiteY5" fmla="*/ 268 h 2221"/>
                  <a:gd name="connsiteX6" fmla="*/ 324 w 870"/>
                  <a:gd name="connsiteY6" fmla="*/ 156 h 2221"/>
                  <a:gd name="connsiteX7" fmla="*/ 340 w 870"/>
                  <a:gd name="connsiteY7" fmla="*/ 32 h 2221"/>
                  <a:gd name="connsiteX8" fmla="*/ 500 w 870"/>
                  <a:gd name="connsiteY8" fmla="*/ 36 h 2221"/>
                  <a:gd name="connsiteX9" fmla="*/ 512 w 870"/>
                  <a:gd name="connsiteY9" fmla="*/ 156 h 2221"/>
                  <a:gd name="connsiteX10" fmla="*/ 492 w 870"/>
                  <a:gd name="connsiteY10" fmla="*/ 264 h 2221"/>
                  <a:gd name="connsiteX11" fmla="*/ 503 w 870"/>
                  <a:gd name="connsiteY11" fmla="*/ 367 h 2221"/>
                  <a:gd name="connsiteX12" fmla="*/ 665 w 870"/>
                  <a:gd name="connsiteY12" fmla="*/ 466 h 2221"/>
                  <a:gd name="connsiteX13" fmla="*/ 704 w 870"/>
                  <a:gd name="connsiteY13" fmla="*/ 565 h 2221"/>
                  <a:gd name="connsiteX14" fmla="*/ 713 w 870"/>
                  <a:gd name="connsiteY14" fmla="*/ 790 h 2221"/>
                  <a:gd name="connsiteX15" fmla="*/ 791 w 870"/>
                  <a:gd name="connsiteY15" fmla="*/ 1117 h 2221"/>
                  <a:gd name="connsiteX16" fmla="*/ 827 w 870"/>
                  <a:gd name="connsiteY16" fmla="*/ 1216 h 2221"/>
                  <a:gd name="connsiteX17" fmla="*/ 862 w 870"/>
                  <a:gd name="connsiteY17" fmla="*/ 1340 h 2221"/>
                  <a:gd name="connsiteX18" fmla="*/ 779 w 870"/>
                  <a:gd name="connsiteY18" fmla="*/ 1345 h 2221"/>
                  <a:gd name="connsiteX19" fmla="*/ 749 w 870"/>
                  <a:gd name="connsiteY19" fmla="*/ 1291 h 2221"/>
                  <a:gd name="connsiteX20" fmla="*/ 722 w 870"/>
                  <a:gd name="connsiteY20" fmla="*/ 1246 h 2221"/>
                  <a:gd name="connsiteX21" fmla="*/ 719 w 870"/>
                  <a:gd name="connsiteY21" fmla="*/ 1129 h 2221"/>
                  <a:gd name="connsiteX22" fmla="*/ 647 w 870"/>
                  <a:gd name="connsiteY22" fmla="*/ 982 h 2221"/>
                  <a:gd name="connsiteX23" fmla="*/ 614 w 870"/>
                  <a:gd name="connsiteY23" fmla="*/ 856 h 2221"/>
                  <a:gd name="connsiteX24" fmla="*/ 614 w 870"/>
                  <a:gd name="connsiteY24" fmla="*/ 1372 h 2221"/>
                  <a:gd name="connsiteX25" fmla="*/ 563 w 870"/>
                  <a:gd name="connsiteY25" fmla="*/ 1675 h 2221"/>
                  <a:gd name="connsiteX26" fmla="*/ 503 w 870"/>
                  <a:gd name="connsiteY26" fmla="*/ 1978 h 2221"/>
                  <a:gd name="connsiteX27" fmla="*/ 518 w 870"/>
                  <a:gd name="connsiteY27" fmla="*/ 2185 h 2221"/>
                  <a:gd name="connsiteX28" fmla="*/ 311 w 870"/>
                  <a:gd name="connsiteY28" fmla="*/ 2188 h 2221"/>
                  <a:gd name="connsiteX29" fmla="*/ 356 w 870"/>
                  <a:gd name="connsiteY29" fmla="*/ 1987 h 2221"/>
                  <a:gd name="connsiteX30" fmla="*/ 287 w 870"/>
                  <a:gd name="connsiteY30" fmla="*/ 1675 h 2221"/>
                  <a:gd name="connsiteX31" fmla="*/ 239 w 870"/>
                  <a:gd name="connsiteY31" fmla="*/ 1345 h 2221"/>
                  <a:gd name="connsiteX32" fmla="*/ 257 w 870"/>
                  <a:gd name="connsiteY32" fmla="*/ 847 h 2221"/>
                  <a:gd name="connsiteX33" fmla="*/ 212 w 870"/>
                  <a:gd name="connsiteY33" fmla="*/ 1039 h 2221"/>
                  <a:gd name="connsiteX34" fmla="*/ 164 w 870"/>
                  <a:gd name="connsiteY34" fmla="*/ 1168 h 2221"/>
                  <a:gd name="connsiteX35" fmla="*/ 161 w 870"/>
                  <a:gd name="connsiteY35" fmla="*/ 1177 h 2221"/>
                  <a:gd name="connsiteX36" fmla="*/ 110 w 870"/>
                  <a:gd name="connsiteY36" fmla="*/ 1309 h 2221"/>
                  <a:gd name="connsiteX37" fmla="*/ 35 w 870"/>
                  <a:gd name="connsiteY37" fmla="*/ 1345 h 2221"/>
                  <a:gd name="connsiteX38" fmla="*/ 20 w 870"/>
                  <a:gd name="connsiteY38" fmla="*/ 1274 h 2221"/>
                  <a:gd name="connsiteX39" fmla="*/ 16 w 870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81 w 931"/>
                  <a:gd name="connsiteY38" fmla="*/ 1274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96 w 931"/>
                  <a:gd name="connsiteY37" fmla="*/ 1345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71 w 931"/>
                  <a:gd name="connsiteY36" fmla="*/ 1309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222 w 931"/>
                  <a:gd name="connsiteY35" fmla="*/ 1177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25 w 931"/>
                  <a:gd name="connsiteY34" fmla="*/ 1168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273 w 931"/>
                  <a:gd name="connsiteY33" fmla="*/ 1039 h 2221"/>
                  <a:gd name="connsiteX34" fmla="*/ 308 w 931"/>
                  <a:gd name="connsiteY34" fmla="*/ 709 h 2221"/>
                  <a:gd name="connsiteX35" fmla="*/ 235 w 931"/>
                  <a:gd name="connsiteY35" fmla="*/ 924 h 2221"/>
                  <a:gd name="connsiteX36" fmla="*/ 127 w 931"/>
                  <a:gd name="connsiteY36" fmla="*/ 1114 h 2221"/>
                  <a:gd name="connsiteX37" fmla="*/ 111 w 931"/>
                  <a:gd name="connsiteY37" fmla="*/ 1265 h 2221"/>
                  <a:gd name="connsiteX38" fmla="*/ 36 w 931"/>
                  <a:gd name="connsiteY38" fmla="*/ 1307 h 2221"/>
                  <a:gd name="connsiteX39" fmla="*/ 1 w 931"/>
                  <a:gd name="connsiteY39" fmla="*/ 1202 h 2221"/>
                  <a:gd name="connsiteX40" fmla="*/ 77 w 931"/>
                  <a:gd name="connsiteY40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216 w 931"/>
                  <a:gd name="connsiteY2" fmla="*/ 778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14 w 931"/>
                  <a:gd name="connsiteY1" fmla="*/ 979 h 2221"/>
                  <a:gd name="connsiteX2" fmla="*/ 178 w 931"/>
                  <a:gd name="connsiteY2" fmla="*/ 724 h 2221"/>
                  <a:gd name="connsiteX3" fmla="*/ 243 w 931"/>
                  <a:gd name="connsiteY3" fmla="*/ 493 h 2221"/>
                  <a:gd name="connsiteX4" fmla="*/ 408 w 931"/>
                  <a:gd name="connsiteY4" fmla="*/ 361 h 2221"/>
                  <a:gd name="connsiteX5" fmla="*/ 405 w 931"/>
                  <a:gd name="connsiteY5" fmla="*/ 268 h 2221"/>
                  <a:gd name="connsiteX6" fmla="*/ 385 w 931"/>
                  <a:gd name="connsiteY6" fmla="*/ 156 h 2221"/>
                  <a:gd name="connsiteX7" fmla="*/ 401 w 931"/>
                  <a:gd name="connsiteY7" fmla="*/ 32 h 2221"/>
                  <a:gd name="connsiteX8" fmla="*/ 561 w 931"/>
                  <a:gd name="connsiteY8" fmla="*/ 36 h 2221"/>
                  <a:gd name="connsiteX9" fmla="*/ 573 w 931"/>
                  <a:gd name="connsiteY9" fmla="*/ 156 h 2221"/>
                  <a:gd name="connsiteX10" fmla="*/ 553 w 931"/>
                  <a:gd name="connsiteY10" fmla="*/ 264 h 2221"/>
                  <a:gd name="connsiteX11" fmla="*/ 564 w 931"/>
                  <a:gd name="connsiteY11" fmla="*/ 367 h 2221"/>
                  <a:gd name="connsiteX12" fmla="*/ 726 w 931"/>
                  <a:gd name="connsiteY12" fmla="*/ 466 h 2221"/>
                  <a:gd name="connsiteX13" fmla="*/ 765 w 931"/>
                  <a:gd name="connsiteY13" fmla="*/ 565 h 2221"/>
                  <a:gd name="connsiteX14" fmla="*/ 774 w 931"/>
                  <a:gd name="connsiteY14" fmla="*/ 790 h 2221"/>
                  <a:gd name="connsiteX15" fmla="*/ 852 w 931"/>
                  <a:gd name="connsiteY15" fmla="*/ 1117 h 2221"/>
                  <a:gd name="connsiteX16" fmla="*/ 888 w 931"/>
                  <a:gd name="connsiteY16" fmla="*/ 1216 h 2221"/>
                  <a:gd name="connsiteX17" fmla="*/ 923 w 931"/>
                  <a:gd name="connsiteY17" fmla="*/ 1340 h 2221"/>
                  <a:gd name="connsiteX18" fmla="*/ 840 w 931"/>
                  <a:gd name="connsiteY18" fmla="*/ 1345 h 2221"/>
                  <a:gd name="connsiteX19" fmla="*/ 810 w 931"/>
                  <a:gd name="connsiteY19" fmla="*/ 1291 h 2221"/>
                  <a:gd name="connsiteX20" fmla="*/ 783 w 931"/>
                  <a:gd name="connsiteY20" fmla="*/ 1246 h 2221"/>
                  <a:gd name="connsiteX21" fmla="*/ 780 w 931"/>
                  <a:gd name="connsiteY21" fmla="*/ 1129 h 2221"/>
                  <a:gd name="connsiteX22" fmla="*/ 708 w 931"/>
                  <a:gd name="connsiteY22" fmla="*/ 982 h 2221"/>
                  <a:gd name="connsiteX23" fmla="*/ 675 w 931"/>
                  <a:gd name="connsiteY23" fmla="*/ 856 h 2221"/>
                  <a:gd name="connsiteX24" fmla="*/ 675 w 931"/>
                  <a:gd name="connsiteY24" fmla="*/ 1372 h 2221"/>
                  <a:gd name="connsiteX25" fmla="*/ 624 w 931"/>
                  <a:gd name="connsiteY25" fmla="*/ 1675 h 2221"/>
                  <a:gd name="connsiteX26" fmla="*/ 564 w 931"/>
                  <a:gd name="connsiteY26" fmla="*/ 1978 h 2221"/>
                  <a:gd name="connsiteX27" fmla="*/ 579 w 931"/>
                  <a:gd name="connsiteY27" fmla="*/ 2185 h 2221"/>
                  <a:gd name="connsiteX28" fmla="*/ 372 w 931"/>
                  <a:gd name="connsiteY28" fmla="*/ 2188 h 2221"/>
                  <a:gd name="connsiteX29" fmla="*/ 417 w 931"/>
                  <a:gd name="connsiteY29" fmla="*/ 1987 h 2221"/>
                  <a:gd name="connsiteX30" fmla="*/ 348 w 931"/>
                  <a:gd name="connsiteY30" fmla="*/ 1675 h 2221"/>
                  <a:gd name="connsiteX31" fmla="*/ 300 w 931"/>
                  <a:gd name="connsiteY31" fmla="*/ 1345 h 2221"/>
                  <a:gd name="connsiteX32" fmla="*/ 318 w 931"/>
                  <a:gd name="connsiteY32" fmla="*/ 847 h 2221"/>
                  <a:gd name="connsiteX33" fmla="*/ 308 w 931"/>
                  <a:gd name="connsiteY33" fmla="*/ 709 h 2221"/>
                  <a:gd name="connsiteX34" fmla="*/ 235 w 931"/>
                  <a:gd name="connsiteY34" fmla="*/ 924 h 2221"/>
                  <a:gd name="connsiteX35" fmla="*/ 127 w 931"/>
                  <a:gd name="connsiteY35" fmla="*/ 1114 h 2221"/>
                  <a:gd name="connsiteX36" fmla="*/ 111 w 931"/>
                  <a:gd name="connsiteY36" fmla="*/ 1265 h 2221"/>
                  <a:gd name="connsiteX37" fmla="*/ 36 w 931"/>
                  <a:gd name="connsiteY37" fmla="*/ 1307 h 2221"/>
                  <a:gd name="connsiteX38" fmla="*/ 1 w 931"/>
                  <a:gd name="connsiteY38" fmla="*/ 1202 h 2221"/>
                  <a:gd name="connsiteX39" fmla="*/ 77 w 931"/>
                  <a:gd name="connsiteY39" fmla="*/ 1072 h 2221"/>
                  <a:gd name="connsiteX0" fmla="*/ 77 w 931"/>
                  <a:gd name="connsiteY0" fmla="*/ 1072 h 2221"/>
                  <a:gd name="connsiteX1" fmla="*/ 178 w 931"/>
                  <a:gd name="connsiteY1" fmla="*/ 724 h 2221"/>
                  <a:gd name="connsiteX2" fmla="*/ 243 w 931"/>
                  <a:gd name="connsiteY2" fmla="*/ 493 h 2221"/>
                  <a:gd name="connsiteX3" fmla="*/ 408 w 931"/>
                  <a:gd name="connsiteY3" fmla="*/ 361 h 2221"/>
                  <a:gd name="connsiteX4" fmla="*/ 405 w 931"/>
                  <a:gd name="connsiteY4" fmla="*/ 268 h 2221"/>
                  <a:gd name="connsiteX5" fmla="*/ 385 w 931"/>
                  <a:gd name="connsiteY5" fmla="*/ 156 h 2221"/>
                  <a:gd name="connsiteX6" fmla="*/ 401 w 931"/>
                  <a:gd name="connsiteY6" fmla="*/ 32 h 2221"/>
                  <a:gd name="connsiteX7" fmla="*/ 561 w 931"/>
                  <a:gd name="connsiteY7" fmla="*/ 36 h 2221"/>
                  <a:gd name="connsiteX8" fmla="*/ 573 w 931"/>
                  <a:gd name="connsiteY8" fmla="*/ 156 h 2221"/>
                  <a:gd name="connsiteX9" fmla="*/ 553 w 931"/>
                  <a:gd name="connsiteY9" fmla="*/ 264 h 2221"/>
                  <a:gd name="connsiteX10" fmla="*/ 564 w 931"/>
                  <a:gd name="connsiteY10" fmla="*/ 367 h 2221"/>
                  <a:gd name="connsiteX11" fmla="*/ 726 w 931"/>
                  <a:gd name="connsiteY11" fmla="*/ 466 h 2221"/>
                  <a:gd name="connsiteX12" fmla="*/ 765 w 931"/>
                  <a:gd name="connsiteY12" fmla="*/ 565 h 2221"/>
                  <a:gd name="connsiteX13" fmla="*/ 774 w 931"/>
                  <a:gd name="connsiteY13" fmla="*/ 790 h 2221"/>
                  <a:gd name="connsiteX14" fmla="*/ 852 w 931"/>
                  <a:gd name="connsiteY14" fmla="*/ 1117 h 2221"/>
                  <a:gd name="connsiteX15" fmla="*/ 888 w 931"/>
                  <a:gd name="connsiteY15" fmla="*/ 1216 h 2221"/>
                  <a:gd name="connsiteX16" fmla="*/ 923 w 931"/>
                  <a:gd name="connsiteY16" fmla="*/ 1340 h 2221"/>
                  <a:gd name="connsiteX17" fmla="*/ 840 w 931"/>
                  <a:gd name="connsiteY17" fmla="*/ 1345 h 2221"/>
                  <a:gd name="connsiteX18" fmla="*/ 810 w 931"/>
                  <a:gd name="connsiteY18" fmla="*/ 1291 h 2221"/>
                  <a:gd name="connsiteX19" fmla="*/ 783 w 931"/>
                  <a:gd name="connsiteY19" fmla="*/ 1246 h 2221"/>
                  <a:gd name="connsiteX20" fmla="*/ 780 w 931"/>
                  <a:gd name="connsiteY20" fmla="*/ 1129 h 2221"/>
                  <a:gd name="connsiteX21" fmla="*/ 708 w 931"/>
                  <a:gd name="connsiteY21" fmla="*/ 982 h 2221"/>
                  <a:gd name="connsiteX22" fmla="*/ 675 w 931"/>
                  <a:gd name="connsiteY22" fmla="*/ 856 h 2221"/>
                  <a:gd name="connsiteX23" fmla="*/ 675 w 931"/>
                  <a:gd name="connsiteY23" fmla="*/ 1372 h 2221"/>
                  <a:gd name="connsiteX24" fmla="*/ 624 w 931"/>
                  <a:gd name="connsiteY24" fmla="*/ 1675 h 2221"/>
                  <a:gd name="connsiteX25" fmla="*/ 564 w 931"/>
                  <a:gd name="connsiteY25" fmla="*/ 1978 h 2221"/>
                  <a:gd name="connsiteX26" fmla="*/ 579 w 931"/>
                  <a:gd name="connsiteY26" fmla="*/ 2185 h 2221"/>
                  <a:gd name="connsiteX27" fmla="*/ 372 w 931"/>
                  <a:gd name="connsiteY27" fmla="*/ 2188 h 2221"/>
                  <a:gd name="connsiteX28" fmla="*/ 417 w 931"/>
                  <a:gd name="connsiteY28" fmla="*/ 1987 h 2221"/>
                  <a:gd name="connsiteX29" fmla="*/ 348 w 931"/>
                  <a:gd name="connsiteY29" fmla="*/ 1675 h 2221"/>
                  <a:gd name="connsiteX30" fmla="*/ 300 w 931"/>
                  <a:gd name="connsiteY30" fmla="*/ 1345 h 2221"/>
                  <a:gd name="connsiteX31" fmla="*/ 318 w 931"/>
                  <a:gd name="connsiteY31" fmla="*/ 847 h 2221"/>
                  <a:gd name="connsiteX32" fmla="*/ 308 w 931"/>
                  <a:gd name="connsiteY32" fmla="*/ 709 h 2221"/>
                  <a:gd name="connsiteX33" fmla="*/ 235 w 931"/>
                  <a:gd name="connsiteY33" fmla="*/ 924 h 2221"/>
                  <a:gd name="connsiteX34" fmla="*/ 127 w 931"/>
                  <a:gd name="connsiteY34" fmla="*/ 1114 h 2221"/>
                  <a:gd name="connsiteX35" fmla="*/ 111 w 931"/>
                  <a:gd name="connsiteY35" fmla="*/ 1265 h 2221"/>
                  <a:gd name="connsiteX36" fmla="*/ 36 w 931"/>
                  <a:gd name="connsiteY36" fmla="*/ 1307 h 2221"/>
                  <a:gd name="connsiteX37" fmla="*/ 1 w 931"/>
                  <a:gd name="connsiteY37" fmla="*/ 1202 h 2221"/>
                  <a:gd name="connsiteX38" fmla="*/ 77 w 931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74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1372 h 2221"/>
                  <a:gd name="connsiteX24" fmla="*/ 624 w 934"/>
                  <a:gd name="connsiteY24" fmla="*/ 1675 h 2221"/>
                  <a:gd name="connsiteX25" fmla="*/ 564 w 934"/>
                  <a:gd name="connsiteY25" fmla="*/ 1978 h 2221"/>
                  <a:gd name="connsiteX26" fmla="*/ 579 w 934"/>
                  <a:gd name="connsiteY26" fmla="*/ 2185 h 2221"/>
                  <a:gd name="connsiteX27" fmla="*/ 372 w 934"/>
                  <a:gd name="connsiteY27" fmla="*/ 2188 h 2221"/>
                  <a:gd name="connsiteX28" fmla="*/ 417 w 934"/>
                  <a:gd name="connsiteY28" fmla="*/ 1987 h 2221"/>
                  <a:gd name="connsiteX29" fmla="*/ 348 w 934"/>
                  <a:gd name="connsiteY29" fmla="*/ 1675 h 2221"/>
                  <a:gd name="connsiteX30" fmla="*/ 300 w 934"/>
                  <a:gd name="connsiteY30" fmla="*/ 1345 h 2221"/>
                  <a:gd name="connsiteX31" fmla="*/ 318 w 934"/>
                  <a:gd name="connsiteY31" fmla="*/ 847 h 2221"/>
                  <a:gd name="connsiteX32" fmla="*/ 308 w 934"/>
                  <a:gd name="connsiteY32" fmla="*/ 709 h 2221"/>
                  <a:gd name="connsiteX33" fmla="*/ 235 w 934"/>
                  <a:gd name="connsiteY33" fmla="*/ 924 h 2221"/>
                  <a:gd name="connsiteX34" fmla="*/ 127 w 934"/>
                  <a:gd name="connsiteY34" fmla="*/ 1114 h 2221"/>
                  <a:gd name="connsiteX35" fmla="*/ 111 w 934"/>
                  <a:gd name="connsiteY35" fmla="*/ 1265 h 2221"/>
                  <a:gd name="connsiteX36" fmla="*/ 36 w 934"/>
                  <a:gd name="connsiteY36" fmla="*/ 1307 h 2221"/>
                  <a:gd name="connsiteX37" fmla="*/ 1 w 934"/>
                  <a:gd name="connsiteY37" fmla="*/ 1202 h 2221"/>
                  <a:gd name="connsiteX38" fmla="*/ 77 w 934"/>
                  <a:gd name="connsiteY38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75 w 934"/>
                  <a:gd name="connsiteY24" fmla="*/ 1372 h 2221"/>
                  <a:gd name="connsiteX25" fmla="*/ 624 w 934"/>
                  <a:gd name="connsiteY25" fmla="*/ 1675 h 2221"/>
                  <a:gd name="connsiteX26" fmla="*/ 564 w 934"/>
                  <a:gd name="connsiteY26" fmla="*/ 1978 h 2221"/>
                  <a:gd name="connsiteX27" fmla="*/ 579 w 934"/>
                  <a:gd name="connsiteY27" fmla="*/ 2185 h 2221"/>
                  <a:gd name="connsiteX28" fmla="*/ 372 w 934"/>
                  <a:gd name="connsiteY28" fmla="*/ 2188 h 2221"/>
                  <a:gd name="connsiteX29" fmla="*/ 417 w 934"/>
                  <a:gd name="connsiteY29" fmla="*/ 1987 h 2221"/>
                  <a:gd name="connsiteX30" fmla="*/ 348 w 934"/>
                  <a:gd name="connsiteY30" fmla="*/ 1675 h 2221"/>
                  <a:gd name="connsiteX31" fmla="*/ 300 w 934"/>
                  <a:gd name="connsiteY31" fmla="*/ 1345 h 2221"/>
                  <a:gd name="connsiteX32" fmla="*/ 318 w 934"/>
                  <a:gd name="connsiteY32" fmla="*/ 847 h 2221"/>
                  <a:gd name="connsiteX33" fmla="*/ 308 w 934"/>
                  <a:gd name="connsiteY33" fmla="*/ 709 h 2221"/>
                  <a:gd name="connsiteX34" fmla="*/ 235 w 934"/>
                  <a:gd name="connsiteY34" fmla="*/ 924 h 2221"/>
                  <a:gd name="connsiteX35" fmla="*/ 127 w 934"/>
                  <a:gd name="connsiteY35" fmla="*/ 1114 h 2221"/>
                  <a:gd name="connsiteX36" fmla="*/ 111 w 934"/>
                  <a:gd name="connsiteY36" fmla="*/ 1265 h 2221"/>
                  <a:gd name="connsiteX37" fmla="*/ 36 w 934"/>
                  <a:gd name="connsiteY37" fmla="*/ 1307 h 2221"/>
                  <a:gd name="connsiteX38" fmla="*/ 1 w 934"/>
                  <a:gd name="connsiteY38" fmla="*/ 1202 h 2221"/>
                  <a:gd name="connsiteX39" fmla="*/ 77 w 934"/>
                  <a:gd name="connsiteY39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75 w 934"/>
                  <a:gd name="connsiteY25" fmla="*/ 1372 h 2221"/>
                  <a:gd name="connsiteX26" fmla="*/ 624 w 934"/>
                  <a:gd name="connsiteY26" fmla="*/ 1675 h 2221"/>
                  <a:gd name="connsiteX27" fmla="*/ 564 w 934"/>
                  <a:gd name="connsiteY27" fmla="*/ 1978 h 2221"/>
                  <a:gd name="connsiteX28" fmla="*/ 579 w 934"/>
                  <a:gd name="connsiteY28" fmla="*/ 2185 h 2221"/>
                  <a:gd name="connsiteX29" fmla="*/ 372 w 934"/>
                  <a:gd name="connsiteY29" fmla="*/ 2188 h 2221"/>
                  <a:gd name="connsiteX30" fmla="*/ 417 w 934"/>
                  <a:gd name="connsiteY30" fmla="*/ 1987 h 2221"/>
                  <a:gd name="connsiteX31" fmla="*/ 348 w 934"/>
                  <a:gd name="connsiteY31" fmla="*/ 1675 h 2221"/>
                  <a:gd name="connsiteX32" fmla="*/ 300 w 934"/>
                  <a:gd name="connsiteY32" fmla="*/ 1345 h 2221"/>
                  <a:gd name="connsiteX33" fmla="*/ 318 w 934"/>
                  <a:gd name="connsiteY33" fmla="*/ 847 h 2221"/>
                  <a:gd name="connsiteX34" fmla="*/ 308 w 934"/>
                  <a:gd name="connsiteY34" fmla="*/ 709 h 2221"/>
                  <a:gd name="connsiteX35" fmla="*/ 235 w 934"/>
                  <a:gd name="connsiteY35" fmla="*/ 924 h 2221"/>
                  <a:gd name="connsiteX36" fmla="*/ 127 w 934"/>
                  <a:gd name="connsiteY36" fmla="*/ 1114 h 2221"/>
                  <a:gd name="connsiteX37" fmla="*/ 111 w 934"/>
                  <a:gd name="connsiteY37" fmla="*/ 1265 h 2221"/>
                  <a:gd name="connsiteX38" fmla="*/ 36 w 934"/>
                  <a:gd name="connsiteY38" fmla="*/ 1307 h 2221"/>
                  <a:gd name="connsiteX39" fmla="*/ 1 w 934"/>
                  <a:gd name="connsiteY39" fmla="*/ 1202 h 2221"/>
                  <a:gd name="connsiteX40" fmla="*/ 77 w 934"/>
                  <a:gd name="connsiteY40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75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713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675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780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08 w 934"/>
                  <a:gd name="connsiteY21" fmla="*/ 982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75 w 934"/>
                  <a:gd name="connsiteY24" fmla="*/ 633 h 2221"/>
                  <a:gd name="connsiteX25" fmla="*/ 662 w 934"/>
                  <a:gd name="connsiteY25" fmla="*/ 804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62 w 934"/>
                  <a:gd name="connsiteY24" fmla="*/ 804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848 h 2221"/>
                  <a:gd name="connsiteX25" fmla="*/ 684 w 934"/>
                  <a:gd name="connsiteY25" fmla="*/ 975 h 2221"/>
                  <a:gd name="connsiteX26" fmla="*/ 675 w 934"/>
                  <a:gd name="connsiteY26" fmla="*/ 1372 h 2221"/>
                  <a:gd name="connsiteX27" fmla="*/ 624 w 934"/>
                  <a:gd name="connsiteY27" fmla="*/ 1675 h 2221"/>
                  <a:gd name="connsiteX28" fmla="*/ 564 w 934"/>
                  <a:gd name="connsiteY28" fmla="*/ 1978 h 2221"/>
                  <a:gd name="connsiteX29" fmla="*/ 579 w 934"/>
                  <a:gd name="connsiteY29" fmla="*/ 2185 h 2221"/>
                  <a:gd name="connsiteX30" fmla="*/ 372 w 934"/>
                  <a:gd name="connsiteY30" fmla="*/ 2188 h 2221"/>
                  <a:gd name="connsiteX31" fmla="*/ 417 w 934"/>
                  <a:gd name="connsiteY31" fmla="*/ 1987 h 2221"/>
                  <a:gd name="connsiteX32" fmla="*/ 348 w 934"/>
                  <a:gd name="connsiteY32" fmla="*/ 1675 h 2221"/>
                  <a:gd name="connsiteX33" fmla="*/ 300 w 934"/>
                  <a:gd name="connsiteY33" fmla="*/ 1345 h 2221"/>
                  <a:gd name="connsiteX34" fmla="*/ 318 w 934"/>
                  <a:gd name="connsiteY34" fmla="*/ 847 h 2221"/>
                  <a:gd name="connsiteX35" fmla="*/ 308 w 934"/>
                  <a:gd name="connsiteY35" fmla="*/ 709 h 2221"/>
                  <a:gd name="connsiteX36" fmla="*/ 235 w 934"/>
                  <a:gd name="connsiteY36" fmla="*/ 924 h 2221"/>
                  <a:gd name="connsiteX37" fmla="*/ 127 w 934"/>
                  <a:gd name="connsiteY37" fmla="*/ 1114 h 2221"/>
                  <a:gd name="connsiteX38" fmla="*/ 111 w 934"/>
                  <a:gd name="connsiteY38" fmla="*/ 1265 h 2221"/>
                  <a:gd name="connsiteX39" fmla="*/ 36 w 934"/>
                  <a:gd name="connsiteY39" fmla="*/ 1307 h 2221"/>
                  <a:gd name="connsiteX40" fmla="*/ 1 w 934"/>
                  <a:gd name="connsiteY40" fmla="*/ 1202 h 2221"/>
                  <a:gd name="connsiteX41" fmla="*/ 77 w 934"/>
                  <a:gd name="connsiteY41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75 w 934"/>
                  <a:gd name="connsiteY23" fmla="*/ 633 h 2221"/>
                  <a:gd name="connsiteX24" fmla="*/ 672 w 934"/>
                  <a:gd name="connsiteY24" fmla="*/ 759 h 2221"/>
                  <a:gd name="connsiteX25" fmla="*/ 672 w 934"/>
                  <a:gd name="connsiteY25" fmla="*/ 848 h 2221"/>
                  <a:gd name="connsiteX26" fmla="*/ 684 w 934"/>
                  <a:gd name="connsiteY26" fmla="*/ 975 h 2221"/>
                  <a:gd name="connsiteX27" fmla="*/ 675 w 934"/>
                  <a:gd name="connsiteY27" fmla="*/ 1372 h 2221"/>
                  <a:gd name="connsiteX28" fmla="*/ 624 w 934"/>
                  <a:gd name="connsiteY28" fmla="*/ 1675 h 2221"/>
                  <a:gd name="connsiteX29" fmla="*/ 564 w 934"/>
                  <a:gd name="connsiteY29" fmla="*/ 1978 h 2221"/>
                  <a:gd name="connsiteX30" fmla="*/ 579 w 934"/>
                  <a:gd name="connsiteY30" fmla="*/ 2185 h 2221"/>
                  <a:gd name="connsiteX31" fmla="*/ 372 w 934"/>
                  <a:gd name="connsiteY31" fmla="*/ 2188 h 2221"/>
                  <a:gd name="connsiteX32" fmla="*/ 417 w 934"/>
                  <a:gd name="connsiteY32" fmla="*/ 1987 h 2221"/>
                  <a:gd name="connsiteX33" fmla="*/ 348 w 934"/>
                  <a:gd name="connsiteY33" fmla="*/ 1675 h 2221"/>
                  <a:gd name="connsiteX34" fmla="*/ 300 w 934"/>
                  <a:gd name="connsiteY34" fmla="*/ 1345 h 2221"/>
                  <a:gd name="connsiteX35" fmla="*/ 318 w 934"/>
                  <a:gd name="connsiteY35" fmla="*/ 847 h 2221"/>
                  <a:gd name="connsiteX36" fmla="*/ 308 w 934"/>
                  <a:gd name="connsiteY36" fmla="*/ 709 h 2221"/>
                  <a:gd name="connsiteX37" fmla="*/ 235 w 934"/>
                  <a:gd name="connsiteY37" fmla="*/ 924 h 2221"/>
                  <a:gd name="connsiteX38" fmla="*/ 127 w 934"/>
                  <a:gd name="connsiteY38" fmla="*/ 1114 h 2221"/>
                  <a:gd name="connsiteX39" fmla="*/ 111 w 934"/>
                  <a:gd name="connsiteY39" fmla="*/ 1265 h 2221"/>
                  <a:gd name="connsiteX40" fmla="*/ 36 w 934"/>
                  <a:gd name="connsiteY40" fmla="*/ 1307 h 2221"/>
                  <a:gd name="connsiteX41" fmla="*/ 1 w 934"/>
                  <a:gd name="connsiteY41" fmla="*/ 1202 h 2221"/>
                  <a:gd name="connsiteX42" fmla="*/ 77 w 934"/>
                  <a:gd name="connsiteY42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812 w 934"/>
                  <a:gd name="connsiteY13" fmla="*/ 790 h 2221"/>
                  <a:gd name="connsiteX14" fmla="*/ 915 w 934"/>
                  <a:gd name="connsiteY14" fmla="*/ 1117 h 2221"/>
                  <a:gd name="connsiteX15" fmla="*/ 888 w 934"/>
                  <a:gd name="connsiteY15" fmla="*/ 1216 h 2221"/>
                  <a:gd name="connsiteX16" fmla="*/ 923 w 934"/>
                  <a:gd name="connsiteY16" fmla="*/ 1340 h 2221"/>
                  <a:gd name="connsiteX17" fmla="*/ 840 w 934"/>
                  <a:gd name="connsiteY17" fmla="*/ 1345 h 2221"/>
                  <a:gd name="connsiteX18" fmla="*/ 810 w 934"/>
                  <a:gd name="connsiteY18" fmla="*/ 1291 h 2221"/>
                  <a:gd name="connsiteX19" fmla="*/ 783 w 934"/>
                  <a:gd name="connsiteY19" fmla="*/ 1246 h 2221"/>
                  <a:gd name="connsiteX20" fmla="*/ 846 w 934"/>
                  <a:gd name="connsiteY20" fmla="*/ 1129 h 2221"/>
                  <a:gd name="connsiteX21" fmla="*/ 726 w 934"/>
                  <a:gd name="connsiteY21" fmla="*/ 856 h 2221"/>
                  <a:gd name="connsiteX22" fmla="*/ 723 w 934"/>
                  <a:gd name="connsiteY22" fmla="*/ 854 h 2221"/>
                  <a:gd name="connsiteX23" fmla="*/ 694 w 934"/>
                  <a:gd name="connsiteY23" fmla="*/ 737 h 2221"/>
                  <a:gd name="connsiteX24" fmla="*/ 675 w 934"/>
                  <a:gd name="connsiteY24" fmla="*/ 633 h 2221"/>
                  <a:gd name="connsiteX25" fmla="*/ 672 w 934"/>
                  <a:gd name="connsiteY25" fmla="*/ 759 h 2221"/>
                  <a:gd name="connsiteX26" fmla="*/ 672 w 934"/>
                  <a:gd name="connsiteY26" fmla="*/ 848 h 2221"/>
                  <a:gd name="connsiteX27" fmla="*/ 684 w 934"/>
                  <a:gd name="connsiteY27" fmla="*/ 975 h 2221"/>
                  <a:gd name="connsiteX28" fmla="*/ 675 w 934"/>
                  <a:gd name="connsiteY28" fmla="*/ 1372 h 2221"/>
                  <a:gd name="connsiteX29" fmla="*/ 624 w 934"/>
                  <a:gd name="connsiteY29" fmla="*/ 1675 h 2221"/>
                  <a:gd name="connsiteX30" fmla="*/ 564 w 934"/>
                  <a:gd name="connsiteY30" fmla="*/ 1978 h 2221"/>
                  <a:gd name="connsiteX31" fmla="*/ 579 w 934"/>
                  <a:gd name="connsiteY31" fmla="*/ 2185 h 2221"/>
                  <a:gd name="connsiteX32" fmla="*/ 372 w 934"/>
                  <a:gd name="connsiteY32" fmla="*/ 2188 h 2221"/>
                  <a:gd name="connsiteX33" fmla="*/ 417 w 934"/>
                  <a:gd name="connsiteY33" fmla="*/ 1987 h 2221"/>
                  <a:gd name="connsiteX34" fmla="*/ 348 w 934"/>
                  <a:gd name="connsiteY34" fmla="*/ 1675 h 2221"/>
                  <a:gd name="connsiteX35" fmla="*/ 300 w 934"/>
                  <a:gd name="connsiteY35" fmla="*/ 1345 h 2221"/>
                  <a:gd name="connsiteX36" fmla="*/ 318 w 934"/>
                  <a:gd name="connsiteY36" fmla="*/ 847 h 2221"/>
                  <a:gd name="connsiteX37" fmla="*/ 308 w 934"/>
                  <a:gd name="connsiteY37" fmla="*/ 709 h 2221"/>
                  <a:gd name="connsiteX38" fmla="*/ 235 w 934"/>
                  <a:gd name="connsiteY38" fmla="*/ 924 h 2221"/>
                  <a:gd name="connsiteX39" fmla="*/ 127 w 934"/>
                  <a:gd name="connsiteY39" fmla="*/ 1114 h 2221"/>
                  <a:gd name="connsiteX40" fmla="*/ 111 w 934"/>
                  <a:gd name="connsiteY40" fmla="*/ 1265 h 2221"/>
                  <a:gd name="connsiteX41" fmla="*/ 36 w 934"/>
                  <a:gd name="connsiteY41" fmla="*/ 1307 h 2221"/>
                  <a:gd name="connsiteX42" fmla="*/ 1 w 934"/>
                  <a:gd name="connsiteY42" fmla="*/ 1202 h 2221"/>
                  <a:gd name="connsiteX43" fmla="*/ 77 w 934"/>
                  <a:gd name="connsiteY43" fmla="*/ 1072 h 2221"/>
                  <a:gd name="connsiteX0" fmla="*/ 77 w 934"/>
                  <a:gd name="connsiteY0" fmla="*/ 1072 h 2221"/>
                  <a:gd name="connsiteX1" fmla="*/ 178 w 934"/>
                  <a:gd name="connsiteY1" fmla="*/ 724 h 2221"/>
                  <a:gd name="connsiteX2" fmla="*/ 243 w 934"/>
                  <a:gd name="connsiteY2" fmla="*/ 493 h 2221"/>
                  <a:gd name="connsiteX3" fmla="*/ 408 w 934"/>
                  <a:gd name="connsiteY3" fmla="*/ 361 h 2221"/>
                  <a:gd name="connsiteX4" fmla="*/ 405 w 934"/>
                  <a:gd name="connsiteY4" fmla="*/ 268 h 2221"/>
                  <a:gd name="connsiteX5" fmla="*/ 385 w 934"/>
                  <a:gd name="connsiteY5" fmla="*/ 156 h 2221"/>
                  <a:gd name="connsiteX6" fmla="*/ 401 w 934"/>
                  <a:gd name="connsiteY6" fmla="*/ 32 h 2221"/>
                  <a:gd name="connsiteX7" fmla="*/ 561 w 934"/>
                  <a:gd name="connsiteY7" fmla="*/ 36 h 2221"/>
                  <a:gd name="connsiteX8" fmla="*/ 573 w 934"/>
                  <a:gd name="connsiteY8" fmla="*/ 156 h 2221"/>
                  <a:gd name="connsiteX9" fmla="*/ 553 w 934"/>
                  <a:gd name="connsiteY9" fmla="*/ 264 h 2221"/>
                  <a:gd name="connsiteX10" fmla="*/ 564 w 934"/>
                  <a:gd name="connsiteY10" fmla="*/ 367 h 2221"/>
                  <a:gd name="connsiteX11" fmla="*/ 726 w 934"/>
                  <a:gd name="connsiteY11" fmla="*/ 466 h 2221"/>
                  <a:gd name="connsiteX12" fmla="*/ 765 w 934"/>
                  <a:gd name="connsiteY12" fmla="*/ 565 h 2221"/>
                  <a:gd name="connsiteX13" fmla="*/ 786 w 934"/>
                  <a:gd name="connsiteY13" fmla="*/ 677 h 2221"/>
                  <a:gd name="connsiteX14" fmla="*/ 812 w 934"/>
                  <a:gd name="connsiteY14" fmla="*/ 790 h 2221"/>
                  <a:gd name="connsiteX15" fmla="*/ 915 w 934"/>
                  <a:gd name="connsiteY15" fmla="*/ 1117 h 2221"/>
                  <a:gd name="connsiteX16" fmla="*/ 888 w 934"/>
                  <a:gd name="connsiteY16" fmla="*/ 1216 h 2221"/>
                  <a:gd name="connsiteX17" fmla="*/ 923 w 934"/>
                  <a:gd name="connsiteY17" fmla="*/ 1340 h 2221"/>
                  <a:gd name="connsiteX18" fmla="*/ 840 w 934"/>
                  <a:gd name="connsiteY18" fmla="*/ 1345 h 2221"/>
                  <a:gd name="connsiteX19" fmla="*/ 810 w 934"/>
                  <a:gd name="connsiteY19" fmla="*/ 1291 h 2221"/>
                  <a:gd name="connsiteX20" fmla="*/ 783 w 934"/>
                  <a:gd name="connsiteY20" fmla="*/ 1246 h 2221"/>
                  <a:gd name="connsiteX21" fmla="*/ 846 w 934"/>
                  <a:gd name="connsiteY21" fmla="*/ 1129 h 2221"/>
                  <a:gd name="connsiteX22" fmla="*/ 726 w 934"/>
                  <a:gd name="connsiteY22" fmla="*/ 856 h 2221"/>
                  <a:gd name="connsiteX23" fmla="*/ 723 w 934"/>
                  <a:gd name="connsiteY23" fmla="*/ 854 h 2221"/>
                  <a:gd name="connsiteX24" fmla="*/ 694 w 934"/>
                  <a:gd name="connsiteY24" fmla="*/ 737 h 2221"/>
                  <a:gd name="connsiteX25" fmla="*/ 675 w 934"/>
                  <a:gd name="connsiteY25" fmla="*/ 633 h 2221"/>
                  <a:gd name="connsiteX26" fmla="*/ 672 w 934"/>
                  <a:gd name="connsiteY26" fmla="*/ 759 h 2221"/>
                  <a:gd name="connsiteX27" fmla="*/ 672 w 934"/>
                  <a:gd name="connsiteY27" fmla="*/ 848 h 2221"/>
                  <a:gd name="connsiteX28" fmla="*/ 684 w 934"/>
                  <a:gd name="connsiteY28" fmla="*/ 975 h 2221"/>
                  <a:gd name="connsiteX29" fmla="*/ 675 w 934"/>
                  <a:gd name="connsiteY29" fmla="*/ 1372 h 2221"/>
                  <a:gd name="connsiteX30" fmla="*/ 624 w 934"/>
                  <a:gd name="connsiteY30" fmla="*/ 1675 h 2221"/>
                  <a:gd name="connsiteX31" fmla="*/ 564 w 934"/>
                  <a:gd name="connsiteY31" fmla="*/ 1978 h 2221"/>
                  <a:gd name="connsiteX32" fmla="*/ 579 w 934"/>
                  <a:gd name="connsiteY32" fmla="*/ 2185 h 2221"/>
                  <a:gd name="connsiteX33" fmla="*/ 372 w 934"/>
                  <a:gd name="connsiteY33" fmla="*/ 2188 h 2221"/>
                  <a:gd name="connsiteX34" fmla="*/ 417 w 934"/>
                  <a:gd name="connsiteY34" fmla="*/ 1987 h 2221"/>
                  <a:gd name="connsiteX35" fmla="*/ 348 w 934"/>
                  <a:gd name="connsiteY35" fmla="*/ 1675 h 2221"/>
                  <a:gd name="connsiteX36" fmla="*/ 300 w 934"/>
                  <a:gd name="connsiteY36" fmla="*/ 1345 h 2221"/>
                  <a:gd name="connsiteX37" fmla="*/ 318 w 934"/>
                  <a:gd name="connsiteY37" fmla="*/ 847 h 2221"/>
                  <a:gd name="connsiteX38" fmla="*/ 308 w 934"/>
                  <a:gd name="connsiteY38" fmla="*/ 709 h 2221"/>
                  <a:gd name="connsiteX39" fmla="*/ 235 w 934"/>
                  <a:gd name="connsiteY39" fmla="*/ 924 h 2221"/>
                  <a:gd name="connsiteX40" fmla="*/ 127 w 934"/>
                  <a:gd name="connsiteY40" fmla="*/ 1114 h 2221"/>
                  <a:gd name="connsiteX41" fmla="*/ 111 w 934"/>
                  <a:gd name="connsiteY41" fmla="*/ 1265 h 2221"/>
                  <a:gd name="connsiteX42" fmla="*/ 36 w 934"/>
                  <a:gd name="connsiteY42" fmla="*/ 1307 h 2221"/>
                  <a:gd name="connsiteX43" fmla="*/ 1 w 934"/>
                  <a:gd name="connsiteY43" fmla="*/ 1202 h 2221"/>
                  <a:gd name="connsiteX44" fmla="*/ 77 w 934"/>
                  <a:gd name="connsiteY44" fmla="*/ 1072 h 2221"/>
                  <a:gd name="connsiteX0" fmla="*/ 77 w 985"/>
                  <a:gd name="connsiteY0" fmla="*/ 1072 h 2221"/>
                  <a:gd name="connsiteX1" fmla="*/ 178 w 985"/>
                  <a:gd name="connsiteY1" fmla="*/ 724 h 2221"/>
                  <a:gd name="connsiteX2" fmla="*/ 243 w 985"/>
                  <a:gd name="connsiteY2" fmla="*/ 493 h 2221"/>
                  <a:gd name="connsiteX3" fmla="*/ 408 w 985"/>
                  <a:gd name="connsiteY3" fmla="*/ 361 h 2221"/>
                  <a:gd name="connsiteX4" fmla="*/ 405 w 985"/>
                  <a:gd name="connsiteY4" fmla="*/ 268 h 2221"/>
                  <a:gd name="connsiteX5" fmla="*/ 385 w 985"/>
                  <a:gd name="connsiteY5" fmla="*/ 156 h 2221"/>
                  <a:gd name="connsiteX6" fmla="*/ 401 w 985"/>
                  <a:gd name="connsiteY6" fmla="*/ 32 h 2221"/>
                  <a:gd name="connsiteX7" fmla="*/ 561 w 985"/>
                  <a:gd name="connsiteY7" fmla="*/ 36 h 2221"/>
                  <a:gd name="connsiteX8" fmla="*/ 573 w 985"/>
                  <a:gd name="connsiteY8" fmla="*/ 156 h 2221"/>
                  <a:gd name="connsiteX9" fmla="*/ 553 w 985"/>
                  <a:gd name="connsiteY9" fmla="*/ 264 h 2221"/>
                  <a:gd name="connsiteX10" fmla="*/ 564 w 985"/>
                  <a:gd name="connsiteY10" fmla="*/ 367 h 2221"/>
                  <a:gd name="connsiteX11" fmla="*/ 726 w 985"/>
                  <a:gd name="connsiteY11" fmla="*/ 466 h 2221"/>
                  <a:gd name="connsiteX12" fmla="*/ 765 w 985"/>
                  <a:gd name="connsiteY12" fmla="*/ 565 h 2221"/>
                  <a:gd name="connsiteX13" fmla="*/ 786 w 985"/>
                  <a:gd name="connsiteY13" fmla="*/ 677 h 2221"/>
                  <a:gd name="connsiteX14" fmla="*/ 812 w 985"/>
                  <a:gd name="connsiteY14" fmla="*/ 790 h 2221"/>
                  <a:gd name="connsiteX15" fmla="*/ 915 w 985"/>
                  <a:gd name="connsiteY15" fmla="*/ 1117 h 2221"/>
                  <a:gd name="connsiteX16" fmla="*/ 888 w 985"/>
                  <a:gd name="connsiteY16" fmla="*/ 1216 h 2221"/>
                  <a:gd name="connsiteX17" fmla="*/ 977 w 985"/>
                  <a:gd name="connsiteY17" fmla="*/ 1340 h 2221"/>
                  <a:gd name="connsiteX18" fmla="*/ 840 w 985"/>
                  <a:gd name="connsiteY18" fmla="*/ 1345 h 2221"/>
                  <a:gd name="connsiteX19" fmla="*/ 810 w 985"/>
                  <a:gd name="connsiteY19" fmla="*/ 1291 h 2221"/>
                  <a:gd name="connsiteX20" fmla="*/ 783 w 985"/>
                  <a:gd name="connsiteY20" fmla="*/ 1246 h 2221"/>
                  <a:gd name="connsiteX21" fmla="*/ 846 w 985"/>
                  <a:gd name="connsiteY21" fmla="*/ 1129 h 2221"/>
                  <a:gd name="connsiteX22" fmla="*/ 726 w 985"/>
                  <a:gd name="connsiteY22" fmla="*/ 856 h 2221"/>
                  <a:gd name="connsiteX23" fmla="*/ 723 w 985"/>
                  <a:gd name="connsiteY23" fmla="*/ 854 h 2221"/>
                  <a:gd name="connsiteX24" fmla="*/ 694 w 985"/>
                  <a:gd name="connsiteY24" fmla="*/ 737 h 2221"/>
                  <a:gd name="connsiteX25" fmla="*/ 675 w 985"/>
                  <a:gd name="connsiteY25" fmla="*/ 633 h 2221"/>
                  <a:gd name="connsiteX26" fmla="*/ 672 w 985"/>
                  <a:gd name="connsiteY26" fmla="*/ 759 h 2221"/>
                  <a:gd name="connsiteX27" fmla="*/ 672 w 985"/>
                  <a:gd name="connsiteY27" fmla="*/ 848 h 2221"/>
                  <a:gd name="connsiteX28" fmla="*/ 684 w 985"/>
                  <a:gd name="connsiteY28" fmla="*/ 975 h 2221"/>
                  <a:gd name="connsiteX29" fmla="*/ 675 w 985"/>
                  <a:gd name="connsiteY29" fmla="*/ 1372 h 2221"/>
                  <a:gd name="connsiteX30" fmla="*/ 624 w 985"/>
                  <a:gd name="connsiteY30" fmla="*/ 1675 h 2221"/>
                  <a:gd name="connsiteX31" fmla="*/ 564 w 985"/>
                  <a:gd name="connsiteY31" fmla="*/ 1978 h 2221"/>
                  <a:gd name="connsiteX32" fmla="*/ 579 w 985"/>
                  <a:gd name="connsiteY32" fmla="*/ 2185 h 2221"/>
                  <a:gd name="connsiteX33" fmla="*/ 372 w 985"/>
                  <a:gd name="connsiteY33" fmla="*/ 2188 h 2221"/>
                  <a:gd name="connsiteX34" fmla="*/ 417 w 985"/>
                  <a:gd name="connsiteY34" fmla="*/ 1987 h 2221"/>
                  <a:gd name="connsiteX35" fmla="*/ 348 w 985"/>
                  <a:gd name="connsiteY35" fmla="*/ 1675 h 2221"/>
                  <a:gd name="connsiteX36" fmla="*/ 300 w 985"/>
                  <a:gd name="connsiteY36" fmla="*/ 1345 h 2221"/>
                  <a:gd name="connsiteX37" fmla="*/ 318 w 985"/>
                  <a:gd name="connsiteY37" fmla="*/ 847 h 2221"/>
                  <a:gd name="connsiteX38" fmla="*/ 308 w 985"/>
                  <a:gd name="connsiteY38" fmla="*/ 709 h 2221"/>
                  <a:gd name="connsiteX39" fmla="*/ 235 w 985"/>
                  <a:gd name="connsiteY39" fmla="*/ 924 h 2221"/>
                  <a:gd name="connsiteX40" fmla="*/ 127 w 985"/>
                  <a:gd name="connsiteY40" fmla="*/ 1114 h 2221"/>
                  <a:gd name="connsiteX41" fmla="*/ 111 w 985"/>
                  <a:gd name="connsiteY41" fmla="*/ 1265 h 2221"/>
                  <a:gd name="connsiteX42" fmla="*/ 36 w 985"/>
                  <a:gd name="connsiteY42" fmla="*/ 1307 h 2221"/>
                  <a:gd name="connsiteX43" fmla="*/ 1 w 985"/>
                  <a:gd name="connsiteY43" fmla="*/ 1202 h 2221"/>
                  <a:gd name="connsiteX44" fmla="*/ 77 w 985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840 w 1003"/>
                  <a:gd name="connsiteY18" fmla="*/ 134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40 w 1003"/>
                  <a:gd name="connsiteY19" fmla="*/ 1345 h 2221"/>
                  <a:gd name="connsiteX20" fmla="*/ 810 w 1003"/>
                  <a:gd name="connsiteY20" fmla="*/ 1291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10 w 1003"/>
                  <a:gd name="connsiteY19" fmla="*/ 1291 h 2221"/>
                  <a:gd name="connsiteX20" fmla="*/ 868 w 1003"/>
                  <a:gd name="connsiteY20" fmla="*/ 1288 h 2221"/>
                  <a:gd name="connsiteX21" fmla="*/ 783 w 1003"/>
                  <a:gd name="connsiteY21" fmla="*/ 1246 h 2221"/>
                  <a:gd name="connsiteX22" fmla="*/ 846 w 1003"/>
                  <a:gd name="connsiteY22" fmla="*/ 1129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783 w 1003"/>
                  <a:gd name="connsiteY20" fmla="*/ 1246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73 w 1003"/>
                  <a:gd name="connsiteY18" fmla="*/ 1335 h 2221"/>
                  <a:gd name="connsiteX19" fmla="*/ 928 w 1003"/>
                  <a:gd name="connsiteY19" fmla="*/ 1357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1022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40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925 w 1003"/>
                  <a:gd name="connsiteY19" fmla="*/ 1354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8 w 1003"/>
                  <a:gd name="connsiteY18" fmla="*/ 1357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16 h 2221"/>
                  <a:gd name="connsiteX19" fmla="*/ 923 w 1003"/>
                  <a:gd name="connsiteY19" fmla="*/ 1343 h 2221"/>
                  <a:gd name="connsiteX20" fmla="*/ 868 w 1003"/>
                  <a:gd name="connsiteY20" fmla="*/ 128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923 w 1003"/>
                  <a:gd name="connsiteY18" fmla="*/ 1343 h 2221"/>
                  <a:gd name="connsiteX19" fmla="*/ 868 w 1003"/>
                  <a:gd name="connsiteY19" fmla="*/ 128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46 w 1003"/>
                  <a:gd name="connsiteY19" fmla="*/ 1129 h 2221"/>
                  <a:gd name="connsiteX20" fmla="*/ 764 w 1003"/>
                  <a:gd name="connsiteY20" fmla="*/ 978 h 2221"/>
                  <a:gd name="connsiteX21" fmla="*/ 726 w 1003"/>
                  <a:gd name="connsiteY21" fmla="*/ 856 h 2221"/>
                  <a:gd name="connsiteX22" fmla="*/ 723 w 1003"/>
                  <a:gd name="connsiteY22" fmla="*/ 854 h 2221"/>
                  <a:gd name="connsiteX23" fmla="*/ 694 w 1003"/>
                  <a:gd name="connsiteY23" fmla="*/ 737 h 2221"/>
                  <a:gd name="connsiteX24" fmla="*/ 675 w 1003"/>
                  <a:gd name="connsiteY24" fmla="*/ 633 h 2221"/>
                  <a:gd name="connsiteX25" fmla="*/ 672 w 1003"/>
                  <a:gd name="connsiteY25" fmla="*/ 759 h 2221"/>
                  <a:gd name="connsiteX26" fmla="*/ 672 w 1003"/>
                  <a:gd name="connsiteY26" fmla="*/ 848 h 2221"/>
                  <a:gd name="connsiteX27" fmla="*/ 684 w 1003"/>
                  <a:gd name="connsiteY27" fmla="*/ 975 h 2221"/>
                  <a:gd name="connsiteX28" fmla="*/ 675 w 1003"/>
                  <a:gd name="connsiteY28" fmla="*/ 1372 h 2221"/>
                  <a:gd name="connsiteX29" fmla="*/ 624 w 1003"/>
                  <a:gd name="connsiteY29" fmla="*/ 1675 h 2221"/>
                  <a:gd name="connsiteX30" fmla="*/ 564 w 1003"/>
                  <a:gd name="connsiteY30" fmla="*/ 1978 h 2221"/>
                  <a:gd name="connsiteX31" fmla="*/ 579 w 1003"/>
                  <a:gd name="connsiteY31" fmla="*/ 2185 h 2221"/>
                  <a:gd name="connsiteX32" fmla="*/ 372 w 1003"/>
                  <a:gd name="connsiteY32" fmla="*/ 2188 h 2221"/>
                  <a:gd name="connsiteX33" fmla="*/ 417 w 1003"/>
                  <a:gd name="connsiteY33" fmla="*/ 1987 h 2221"/>
                  <a:gd name="connsiteX34" fmla="*/ 348 w 1003"/>
                  <a:gd name="connsiteY34" fmla="*/ 1675 h 2221"/>
                  <a:gd name="connsiteX35" fmla="*/ 300 w 1003"/>
                  <a:gd name="connsiteY35" fmla="*/ 1345 h 2221"/>
                  <a:gd name="connsiteX36" fmla="*/ 318 w 1003"/>
                  <a:gd name="connsiteY36" fmla="*/ 847 h 2221"/>
                  <a:gd name="connsiteX37" fmla="*/ 308 w 1003"/>
                  <a:gd name="connsiteY37" fmla="*/ 709 h 2221"/>
                  <a:gd name="connsiteX38" fmla="*/ 235 w 1003"/>
                  <a:gd name="connsiteY38" fmla="*/ 924 h 2221"/>
                  <a:gd name="connsiteX39" fmla="*/ 127 w 1003"/>
                  <a:gd name="connsiteY39" fmla="*/ 1114 h 2221"/>
                  <a:gd name="connsiteX40" fmla="*/ 111 w 1003"/>
                  <a:gd name="connsiteY40" fmla="*/ 1265 h 2221"/>
                  <a:gd name="connsiteX41" fmla="*/ 36 w 1003"/>
                  <a:gd name="connsiteY41" fmla="*/ 1307 h 2221"/>
                  <a:gd name="connsiteX42" fmla="*/ 1 w 1003"/>
                  <a:gd name="connsiteY42" fmla="*/ 1202 h 2221"/>
                  <a:gd name="connsiteX43" fmla="*/ 77 w 1003"/>
                  <a:gd name="connsiteY43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191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29 w 1003"/>
                  <a:gd name="connsiteY19" fmla="*/ 1218 h 2221"/>
                  <a:gd name="connsiteX20" fmla="*/ 858 w 1003"/>
                  <a:gd name="connsiteY20" fmla="*/ 1218 h 2221"/>
                  <a:gd name="connsiteX21" fmla="*/ 846 w 1003"/>
                  <a:gd name="connsiteY21" fmla="*/ 1129 h 2221"/>
                  <a:gd name="connsiteX22" fmla="*/ 764 w 1003"/>
                  <a:gd name="connsiteY22" fmla="*/ 978 h 2221"/>
                  <a:gd name="connsiteX23" fmla="*/ 726 w 1003"/>
                  <a:gd name="connsiteY23" fmla="*/ 856 h 2221"/>
                  <a:gd name="connsiteX24" fmla="*/ 723 w 1003"/>
                  <a:gd name="connsiteY24" fmla="*/ 854 h 2221"/>
                  <a:gd name="connsiteX25" fmla="*/ 694 w 1003"/>
                  <a:gd name="connsiteY25" fmla="*/ 737 h 2221"/>
                  <a:gd name="connsiteX26" fmla="*/ 675 w 1003"/>
                  <a:gd name="connsiteY26" fmla="*/ 633 h 2221"/>
                  <a:gd name="connsiteX27" fmla="*/ 672 w 1003"/>
                  <a:gd name="connsiteY27" fmla="*/ 759 h 2221"/>
                  <a:gd name="connsiteX28" fmla="*/ 672 w 1003"/>
                  <a:gd name="connsiteY28" fmla="*/ 848 h 2221"/>
                  <a:gd name="connsiteX29" fmla="*/ 684 w 1003"/>
                  <a:gd name="connsiteY29" fmla="*/ 975 h 2221"/>
                  <a:gd name="connsiteX30" fmla="*/ 675 w 1003"/>
                  <a:gd name="connsiteY30" fmla="*/ 1372 h 2221"/>
                  <a:gd name="connsiteX31" fmla="*/ 624 w 1003"/>
                  <a:gd name="connsiteY31" fmla="*/ 1675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348 w 1003"/>
                  <a:gd name="connsiteY36" fmla="*/ 1675 h 2221"/>
                  <a:gd name="connsiteX37" fmla="*/ 300 w 1003"/>
                  <a:gd name="connsiteY37" fmla="*/ 1345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348 w 1003"/>
                  <a:gd name="connsiteY35" fmla="*/ 1675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300 w 1003"/>
                  <a:gd name="connsiteY36" fmla="*/ 1345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675 w 1003"/>
                  <a:gd name="connsiteY29" fmla="*/ 137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24 w 1003"/>
                  <a:gd name="connsiteY30" fmla="*/ 1675 h 2221"/>
                  <a:gd name="connsiteX31" fmla="*/ 661 w 1003"/>
                  <a:gd name="connsiteY31" fmla="*/ 1677 h 2221"/>
                  <a:gd name="connsiteX32" fmla="*/ 564 w 1003"/>
                  <a:gd name="connsiteY32" fmla="*/ 1978 h 2221"/>
                  <a:gd name="connsiteX33" fmla="*/ 579 w 1003"/>
                  <a:gd name="connsiteY33" fmla="*/ 2185 h 2221"/>
                  <a:gd name="connsiteX34" fmla="*/ 372 w 1003"/>
                  <a:gd name="connsiteY34" fmla="*/ 2188 h 2221"/>
                  <a:gd name="connsiteX35" fmla="*/ 417 w 1003"/>
                  <a:gd name="connsiteY35" fmla="*/ 1987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30 w 1003"/>
                  <a:gd name="connsiteY35" fmla="*/ 1911 h 2221"/>
                  <a:gd name="connsiteX36" fmla="*/ 265 w 1003"/>
                  <a:gd name="connsiteY36" fmla="*/ 1207 h 2221"/>
                  <a:gd name="connsiteX37" fmla="*/ 318 w 1003"/>
                  <a:gd name="connsiteY37" fmla="*/ 847 h 2221"/>
                  <a:gd name="connsiteX38" fmla="*/ 308 w 1003"/>
                  <a:gd name="connsiteY38" fmla="*/ 709 h 2221"/>
                  <a:gd name="connsiteX39" fmla="*/ 235 w 1003"/>
                  <a:gd name="connsiteY39" fmla="*/ 924 h 2221"/>
                  <a:gd name="connsiteX40" fmla="*/ 127 w 1003"/>
                  <a:gd name="connsiteY40" fmla="*/ 1114 h 2221"/>
                  <a:gd name="connsiteX41" fmla="*/ 111 w 1003"/>
                  <a:gd name="connsiteY41" fmla="*/ 1265 h 2221"/>
                  <a:gd name="connsiteX42" fmla="*/ 36 w 1003"/>
                  <a:gd name="connsiteY42" fmla="*/ 1307 h 2221"/>
                  <a:gd name="connsiteX43" fmla="*/ 1 w 1003"/>
                  <a:gd name="connsiteY43" fmla="*/ 1202 h 2221"/>
                  <a:gd name="connsiteX44" fmla="*/ 77 w 1003"/>
                  <a:gd name="connsiteY44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564 w 1003"/>
                  <a:gd name="connsiteY31" fmla="*/ 1978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221"/>
                  <a:gd name="connsiteX1" fmla="*/ 178 w 1003"/>
                  <a:gd name="connsiteY1" fmla="*/ 724 h 2221"/>
                  <a:gd name="connsiteX2" fmla="*/ 243 w 1003"/>
                  <a:gd name="connsiteY2" fmla="*/ 493 h 2221"/>
                  <a:gd name="connsiteX3" fmla="*/ 408 w 1003"/>
                  <a:gd name="connsiteY3" fmla="*/ 361 h 2221"/>
                  <a:gd name="connsiteX4" fmla="*/ 405 w 1003"/>
                  <a:gd name="connsiteY4" fmla="*/ 268 h 2221"/>
                  <a:gd name="connsiteX5" fmla="*/ 385 w 1003"/>
                  <a:gd name="connsiteY5" fmla="*/ 156 h 2221"/>
                  <a:gd name="connsiteX6" fmla="*/ 401 w 1003"/>
                  <a:gd name="connsiteY6" fmla="*/ 32 h 2221"/>
                  <a:gd name="connsiteX7" fmla="*/ 561 w 1003"/>
                  <a:gd name="connsiteY7" fmla="*/ 36 h 2221"/>
                  <a:gd name="connsiteX8" fmla="*/ 573 w 1003"/>
                  <a:gd name="connsiteY8" fmla="*/ 156 h 2221"/>
                  <a:gd name="connsiteX9" fmla="*/ 553 w 1003"/>
                  <a:gd name="connsiteY9" fmla="*/ 264 h 2221"/>
                  <a:gd name="connsiteX10" fmla="*/ 564 w 1003"/>
                  <a:gd name="connsiteY10" fmla="*/ 367 h 2221"/>
                  <a:gd name="connsiteX11" fmla="*/ 726 w 1003"/>
                  <a:gd name="connsiteY11" fmla="*/ 466 h 2221"/>
                  <a:gd name="connsiteX12" fmla="*/ 765 w 1003"/>
                  <a:gd name="connsiteY12" fmla="*/ 565 h 2221"/>
                  <a:gd name="connsiteX13" fmla="*/ 786 w 1003"/>
                  <a:gd name="connsiteY13" fmla="*/ 677 h 2221"/>
                  <a:gd name="connsiteX14" fmla="*/ 812 w 1003"/>
                  <a:gd name="connsiteY14" fmla="*/ 790 h 2221"/>
                  <a:gd name="connsiteX15" fmla="*/ 915 w 1003"/>
                  <a:gd name="connsiteY15" fmla="*/ 1117 h 2221"/>
                  <a:gd name="connsiteX16" fmla="*/ 996 w 1003"/>
                  <a:gd name="connsiteY16" fmla="*/ 1216 h 2221"/>
                  <a:gd name="connsiteX17" fmla="*/ 977 w 1003"/>
                  <a:gd name="connsiteY17" fmla="*/ 1309 h 2221"/>
                  <a:gd name="connsiteX18" fmla="*/ 868 w 1003"/>
                  <a:gd name="connsiteY18" fmla="*/ 1288 h 2221"/>
                  <a:gd name="connsiteX19" fmla="*/ 858 w 1003"/>
                  <a:gd name="connsiteY19" fmla="*/ 1218 h 2221"/>
                  <a:gd name="connsiteX20" fmla="*/ 846 w 1003"/>
                  <a:gd name="connsiteY20" fmla="*/ 1129 h 2221"/>
                  <a:gd name="connsiteX21" fmla="*/ 764 w 1003"/>
                  <a:gd name="connsiteY21" fmla="*/ 978 h 2221"/>
                  <a:gd name="connsiteX22" fmla="*/ 726 w 1003"/>
                  <a:gd name="connsiteY22" fmla="*/ 856 h 2221"/>
                  <a:gd name="connsiteX23" fmla="*/ 723 w 1003"/>
                  <a:gd name="connsiteY23" fmla="*/ 854 h 2221"/>
                  <a:gd name="connsiteX24" fmla="*/ 694 w 1003"/>
                  <a:gd name="connsiteY24" fmla="*/ 737 h 2221"/>
                  <a:gd name="connsiteX25" fmla="*/ 675 w 1003"/>
                  <a:gd name="connsiteY25" fmla="*/ 633 h 2221"/>
                  <a:gd name="connsiteX26" fmla="*/ 672 w 1003"/>
                  <a:gd name="connsiteY26" fmla="*/ 759 h 2221"/>
                  <a:gd name="connsiteX27" fmla="*/ 672 w 1003"/>
                  <a:gd name="connsiteY27" fmla="*/ 848 h 2221"/>
                  <a:gd name="connsiteX28" fmla="*/ 684 w 1003"/>
                  <a:gd name="connsiteY28" fmla="*/ 975 h 2221"/>
                  <a:gd name="connsiteX29" fmla="*/ 710 w 1003"/>
                  <a:gd name="connsiteY29" fmla="*/ 1222 h 2221"/>
                  <a:gd name="connsiteX30" fmla="*/ 661 w 1003"/>
                  <a:gd name="connsiteY30" fmla="*/ 1677 h 2221"/>
                  <a:gd name="connsiteX31" fmla="*/ 639 w 1003"/>
                  <a:gd name="connsiteY31" fmla="*/ 2122 h 2221"/>
                  <a:gd name="connsiteX32" fmla="*/ 579 w 1003"/>
                  <a:gd name="connsiteY32" fmla="*/ 2185 h 2221"/>
                  <a:gd name="connsiteX33" fmla="*/ 372 w 1003"/>
                  <a:gd name="connsiteY33" fmla="*/ 2188 h 2221"/>
                  <a:gd name="connsiteX34" fmla="*/ 417 w 1003"/>
                  <a:gd name="connsiteY34" fmla="*/ 1987 h 2221"/>
                  <a:gd name="connsiteX35" fmla="*/ 261 w 1003"/>
                  <a:gd name="connsiteY35" fmla="*/ 2101 h 2221"/>
                  <a:gd name="connsiteX36" fmla="*/ 230 w 1003"/>
                  <a:gd name="connsiteY36" fmla="*/ 1911 h 2221"/>
                  <a:gd name="connsiteX37" fmla="*/ 265 w 1003"/>
                  <a:gd name="connsiteY37" fmla="*/ 1207 h 2221"/>
                  <a:gd name="connsiteX38" fmla="*/ 318 w 1003"/>
                  <a:gd name="connsiteY38" fmla="*/ 847 h 2221"/>
                  <a:gd name="connsiteX39" fmla="*/ 308 w 1003"/>
                  <a:gd name="connsiteY39" fmla="*/ 709 h 2221"/>
                  <a:gd name="connsiteX40" fmla="*/ 235 w 1003"/>
                  <a:gd name="connsiteY40" fmla="*/ 924 h 2221"/>
                  <a:gd name="connsiteX41" fmla="*/ 127 w 1003"/>
                  <a:gd name="connsiteY41" fmla="*/ 1114 h 2221"/>
                  <a:gd name="connsiteX42" fmla="*/ 111 w 1003"/>
                  <a:gd name="connsiteY42" fmla="*/ 1265 h 2221"/>
                  <a:gd name="connsiteX43" fmla="*/ 36 w 1003"/>
                  <a:gd name="connsiteY43" fmla="*/ 1307 h 2221"/>
                  <a:gd name="connsiteX44" fmla="*/ 1 w 1003"/>
                  <a:gd name="connsiteY44" fmla="*/ 1202 h 2221"/>
                  <a:gd name="connsiteX45" fmla="*/ 77 w 1003"/>
                  <a:gd name="connsiteY45" fmla="*/ 1072 h 2221"/>
                  <a:gd name="connsiteX0" fmla="*/ 77 w 1003"/>
                  <a:gd name="connsiteY0" fmla="*/ 1072 h 2315"/>
                  <a:gd name="connsiteX1" fmla="*/ 178 w 1003"/>
                  <a:gd name="connsiteY1" fmla="*/ 724 h 2315"/>
                  <a:gd name="connsiteX2" fmla="*/ 243 w 1003"/>
                  <a:gd name="connsiteY2" fmla="*/ 493 h 2315"/>
                  <a:gd name="connsiteX3" fmla="*/ 408 w 1003"/>
                  <a:gd name="connsiteY3" fmla="*/ 361 h 2315"/>
                  <a:gd name="connsiteX4" fmla="*/ 405 w 1003"/>
                  <a:gd name="connsiteY4" fmla="*/ 268 h 2315"/>
                  <a:gd name="connsiteX5" fmla="*/ 385 w 1003"/>
                  <a:gd name="connsiteY5" fmla="*/ 156 h 2315"/>
                  <a:gd name="connsiteX6" fmla="*/ 401 w 1003"/>
                  <a:gd name="connsiteY6" fmla="*/ 32 h 2315"/>
                  <a:gd name="connsiteX7" fmla="*/ 561 w 1003"/>
                  <a:gd name="connsiteY7" fmla="*/ 36 h 2315"/>
                  <a:gd name="connsiteX8" fmla="*/ 573 w 1003"/>
                  <a:gd name="connsiteY8" fmla="*/ 156 h 2315"/>
                  <a:gd name="connsiteX9" fmla="*/ 553 w 1003"/>
                  <a:gd name="connsiteY9" fmla="*/ 264 h 2315"/>
                  <a:gd name="connsiteX10" fmla="*/ 564 w 1003"/>
                  <a:gd name="connsiteY10" fmla="*/ 367 h 2315"/>
                  <a:gd name="connsiteX11" fmla="*/ 726 w 1003"/>
                  <a:gd name="connsiteY11" fmla="*/ 466 h 2315"/>
                  <a:gd name="connsiteX12" fmla="*/ 765 w 1003"/>
                  <a:gd name="connsiteY12" fmla="*/ 565 h 2315"/>
                  <a:gd name="connsiteX13" fmla="*/ 786 w 1003"/>
                  <a:gd name="connsiteY13" fmla="*/ 677 h 2315"/>
                  <a:gd name="connsiteX14" fmla="*/ 812 w 1003"/>
                  <a:gd name="connsiteY14" fmla="*/ 790 h 2315"/>
                  <a:gd name="connsiteX15" fmla="*/ 915 w 1003"/>
                  <a:gd name="connsiteY15" fmla="*/ 1117 h 2315"/>
                  <a:gd name="connsiteX16" fmla="*/ 996 w 1003"/>
                  <a:gd name="connsiteY16" fmla="*/ 1216 h 2315"/>
                  <a:gd name="connsiteX17" fmla="*/ 977 w 1003"/>
                  <a:gd name="connsiteY17" fmla="*/ 1309 h 2315"/>
                  <a:gd name="connsiteX18" fmla="*/ 868 w 1003"/>
                  <a:gd name="connsiteY18" fmla="*/ 1288 h 2315"/>
                  <a:gd name="connsiteX19" fmla="*/ 858 w 1003"/>
                  <a:gd name="connsiteY19" fmla="*/ 1218 h 2315"/>
                  <a:gd name="connsiteX20" fmla="*/ 846 w 1003"/>
                  <a:gd name="connsiteY20" fmla="*/ 1129 h 2315"/>
                  <a:gd name="connsiteX21" fmla="*/ 764 w 1003"/>
                  <a:gd name="connsiteY21" fmla="*/ 978 h 2315"/>
                  <a:gd name="connsiteX22" fmla="*/ 726 w 1003"/>
                  <a:gd name="connsiteY22" fmla="*/ 856 h 2315"/>
                  <a:gd name="connsiteX23" fmla="*/ 723 w 1003"/>
                  <a:gd name="connsiteY23" fmla="*/ 854 h 2315"/>
                  <a:gd name="connsiteX24" fmla="*/ 694 w 1003"/>
                  <a:gd name="connsiteY24" fmla="*/ 737 h 2315"/>
                  <a:gd name="connsiteX25" fmla="*/ 675 w 1003"/>
                  <a:gd name="connsiteY25" fmla="*/ 633 h 2315"/>
                  <a:gd name="connsiteX26" fmla="*/ 672 w 1003"/>
                  <a:gd name="connsiteY26" fmla="*/ 759 h 2315"/>
                  <a:gd name="connsiteX27" fmla="*/ 672 w 1003"/>
                  <a:gd name="connsiteY27" fmla="*/ 848 h 2315"/>
                  <a:gd name="connsiteX28" fmla="*/ 684 w 1003"/>
                  <a:gd name="connsiteY28" fmla="*/ 975 h 2315"/>
                  <a:gd name="connsiteX29" fmla="*/ 710 w 1003"/>
                  <a:gd name="connsiteY29" fmla="*/ 1222 h 2315"/>
                  <a:gd name="connsiteX30" fmla="*/ 661 w 1003"/>
                  <a:gd name="connsiteY30" fmla="*/ 1677 h 2315"/>
                  <a:gd name="connsiteX31" fmla="*/ 639 w 1003"/>
                  <a:gd name="connsiteY31" fmla="*/ 2122 h 2315"/>
                  <a:gd name="connsiteX32" fmla="*/ 691 w 1003"/>
                  <a:gd name="connsiteY32" fmla="*/ 2280 h 2315"/>
                  <a:gd name="connsiteX33" fmla="*/ 372 w 1003"/>
                  <a:gd name="connsiteY33" fmla="*/ 2188 h 2315"/>
                  <a:gd name="connsiteX34" fmla="*/ 417 w 1003"/>
                  <a:gd name="connsiteY34" fmla="*/ 1987 h 2315"/>
                  <a:gd name="connsiteX35" fmla="*/ 261 w 1003"/>
                  <a:gd name="connsiteY35" fmla="*/ 2101 h 2315"/>
                  <a:gd name="connsiteX36" fmla="*/ 230 w 1003"/>
                  <a:gd name="connsiteY36" fmla="*/ 1911 h 2315"/>
                  <a:gd name="connsiteX37" fmla="*/ 265 w 1003"/>
                  <a:gd name="connsiteY37" fmla="*/ 1207 h 2315"/>
                  <a:gd name="connsiteX38" fmla="*/ 318 w 1003"/>
                  <a:gd name="connsiteY38" fmla="*/ 847 h 2315"/>
                  <a:gd name="connsiteX39" fmla="*/ 308 w 1003"/>
                  <a:gd name="connsiteY39" fmla="*/ 709 h 2315"/>
                  <a:gd name="connsiteX40" fmla="*/ 235 w 1003"/>
                  <a:gd name="connsiteY40" fmla="*/ 924 h 2315"/>
                  <a:gd name="connsiteX41" fmla="*/ 127 w 1003"/>
                  <a:gd name="connsiteY41" fmla="*/ 1114 h 2315"/>
                  <a:gd name="connsiteX42" fmla="*/ 111 w 1003"/>
                  <a:gd name="connsiteY42" fmla="*/ 1265 h 2315"/>
                  <a:gd name="connsiteX43" fmla="*/ 36 w 1003"/>
                  <a:gd name="connsiteY43" fmla="*/ 1307 h 2315"/>
                  <a:gd name="connsiteX44" fmla="*/ 1 w 1003"/>
                  <a:gd name="connsiteY44" fmla="*/ 1202 h 2315"/>
                  <a:gd name="connsiteX45" fmla="*/ 77 w 1003"/>
                  <a:gd name="connsiteY45" fmla="*/ 1072 h 2315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30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372 w 1003"/>
                  <a:gd name="connsiteY34" fmla="*/ 2188 h 2306"/>
                  <a:gd name="connsiteX35" fmla="*/ 417 w 1003"/>
                  <a:gd name="connsiteY35" fmla="*/ 1987 h 2306"/>
                  <a:gd name="connsiteX36" fmla="*/ 261 w 1003"/>
                  <a:gd name="connsiteY36" fmla="*/ 2101 h 2306"/>
                  <a:gd name="connsiteX37" fmla="*/ 230 w 1003"/>
                  <a:gd name="connsiteY37" fmla="*/ 1911 h 2306"/>
                  <a:gd name="connsiteX38" fmla="*/ 265 w 1003"/>
                  <a:gd name="connsiteY38" fmla="*/ 1207 h 2306"/>
                  <a:gd name="connsiteX39" fmla="*/ 318 w 1003"/>
                  <a:gd name="connsiteY39" fmla="*/ 847 h 2306"/>
                  <a:gd name="connsiteX40" fmla="*/ 308 w 1003"/>
                  <a:gd name="connsiteY40" fmla="*/ 709 h 2306"/>
                  <a:gd name="connsiteX41" fmla="*/ 235 w 1003"/>
                  <a:gd name="connsiteY41" fmla="*/ 924 h 2306"/>
                  <a:gd name="connsiteX42" fmla="*/ 127 w 1003"/>
                  <a:gd name="connsiteY42" fmla="*/ 1114 h 2306"/>
                  <a:gd name="connsiteX43" fmla="*/ 111 w 1003"/>
                  <a:gd name="connsiteY43" fmla="*/ 1265 h 2306"/>
                  <a:gd name="connsiteX44" fmla="*/ 36 w 1003"/>
                  <a:gd name="connsiteY44" fmla="*/ 1307 h 2306"/>
                  <a:gd name="connsiteX45" fmla="*/ 1 w 1003"/>
                  <a:gd name="connsiteY45" fmla="*/ 1202 h 2306"/>
                  <a:gd name="connsiteX46" fmla="*/ 77 w 1003"/>
                  <a:gd name="connsiteY46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230 w 1003"/>
                  <a:gd name="connsiteY38" fmla="*/ 1911 h 2306"/>
                  <a:gd name="connsiteX39" fmla="*/ 265 w 1003"/>
                  <a:gd name="connsiteY39" fmla="*/ 1207 h 2306"/>
                  <a:gd name="connsiteX40" fmla="*/ 318 w 1003"/>
                  <a:gd name="connsiteY40" fmla="*/ 847 h 2306"/>
                  <a:gd name="connsiteX41" fmla="*/ 308 w 1003"/>
                  <a:gd name="connsiteY41" fmla="*/ 709 h 2306"/>
                  <a:gd name="connsiteX42" fmla="*/ 235 w 1003"/>
                  <a:gd name="connsiteY42" fmla="*/ 924 h 2306"/>
                  <a:gd name="connsiteX43" fmla="*/ 127 w 1003"/>
                  <a:gd name="connsiteY43" fmla="*/ 1114 h 2306"/>
                  <a:gd name="connsiteX44" fmla="*/ 111 w 1003"/>
                  <a:gd name="connsiteY44" fmla="*/ 1265 h 2306"/>
                  <a:gd name="connsiteX45" fmla="*/ 36 w 1003"/>
                  <a:gd name="connsiteY45" fmla="*/ 1307 h 2306"/>
                  <a:gd name="connsiteX46" fmla="*/ 1 w 1003"/>
                  <a:gd name="connsiteY46" fmla="*/ 1202 h 2306"/>
                  <a:gd name="connsiteX47" fmla="*/ 77 w 1003"/>
                  <a:gd name="connsiteY47" fmla="*/ 1072 h 2306"/>
                  <a:gd name="connsiteX0" fmla="*/ 77 w 1003"/>
                  <a:gd name="connsiteY0" fmla="*/ 1072 h 2306"/>
                  <a:gd name="connsiteX1" fmla="*/ 178 w 1003"/>
                  <a:gd name="connsiteY1" fmla="*/ 724 h 2306"/>
                  <a:gd name="connsiteX2" fmla="*/ 243 w 1003"/>
                  <a:gd name="connsiteY2" fmla="*/ 493 h 2306"/>
                  <a:gd name="connsiteX3" fmla="*/ 408 w 1003"/>
                  <a:gd name="connsiteY3" fmla="*/ 361 h 2306"/>
                  <a:gd name="connsiteX4" fmla="*/ 405 w 1003"/>
                  <a:gd name="connsiteY4" fmla="*/ 268 h 2306"/>
                  <a:gd name="connsiteX5" fmla="*/ 385 w 1003"/>
                  <a:gd name="connsiteY5" fmla="*/ 156 h 2306"/>
                  <a:gd name="connsiteX6" fmla="*/ 401 w 1003"/>
                  <a:gd name="connsiteY6" fmla="*/ 32 h 2306"/>
                  <a:gd name="connsiteX7" fmla="*/ 561 w 1003"/>
                  <a:gd name="connsiteY7" fmla="*/ 36 h 2306"/>
                  <a:gd name="connsiteX8" fmla="*/ 573 w 1003"/>
                  <a:gd name="connsiteY8" fmla="*/ 156 h 2306"/>
                  <a:gd name="connsiteX9" fmla="*/ 553 w 1003"/>
                  <a:gd name="connsiteY9" fmla="*/ 264 h 2306"/>
                  <a:gd name="connsiteX10" fmla="*/ 564 w 1003"/>
                  <a:gd name="connsiteY10" fmla="*/ 367 h 2306"/>
                  <a:gd name="connsiteX11" fmla="*/ 726 w 1003"/>
                  <a:gd name="connsiteY11" fmla="*/ 466 h 2306"/>
                  <a:gd name="connsiteX12" fmla="*/ 765 w 1003"/>
                  <a:gd name="connsiteY12" fmla="*/ 565 h 2306"/>
                  <a:gd name="connsiteX13" fmla="*/ 786 w 1003"/>
                  <a:gd name="connsiteY13" fmla="*/ 677 h 2306"/>
                  <a:gd name="connsiteX14" fmla="*/ 812 w 1003"/>
                  <a:gd name="connsiteY14" fmla="*/ 790 h 2306"/>
                  <a:gd name="connsiteX15" fmla="*/ 915 w 1003"/>
                  <a:gd name="connsiteY15" fmla="*/ 1117 h 2306"/>
                  <a:gd name="connsiteX16" fmla="*/ 996 w 1003"/>
                  <a:gd name="connsiteY16" fmla="*/ 1216 h 2306"/>
                  <a:gd name="connsiteX17" fmla="*/ 977 w 1003"/>
                  <a:gd name="connsiteY17" fmla="*/ 1309 h 2306"/>
                  <a:gd name="connsiteX18" fmla="*/ 868 w 1003"/>
                  <a:gd name="connsiteY18" fmla="*/ 1288 h 2306"/>
                  <a:gd name="connsiteX19" fmla="*/ 858 w 1003"/>
                  <a:gd name="connsiteY19" fmla="*/ 1218 h 2306"/>
                  <a:gd name="connsiteX20" fmla="*/ 846 w 1003"/>
                  <a:gd name="connsiteY20" fmla="*/ 1129 h 2306"/>
                  <a:gd name="connsiteX21" fmla="*/ 764 w 1003"/>
                  <a:gd name="connsiteY21" fmla="*/ 978 h 2306"/>
                  <a:gd name="connsiteX22" fmla="*/ 726 w 1003"/>
                  <a:gd name="connsiteY22" fmla="*/ 856 h 2306"/>
                  <a:gd name="connsiteX23" fmla="*/ 723 w 1003"/>
                  <a:gd name="connsiteY23" fmla="*/ 854 h 2306"/>
                  <a:gd name="connsiteX24" fmla="*/ 694 w 1003"/>
                  <a:gd name="connsiteY24" fmla="*/ 737 h 2306"/>
                  <a:gd name="connsiteX25" fmla="*/ 675 w 1003"/>
                  <a:gd name="connsiteY25" fmla="*/ 633 h 2306"/>
                  <a:gd name="connsiteX26" fmla="*/ 672 w 1003"/>
                  <a:gd name="connsiteY26" fmla="*/ 759 h 2306"/>
                  <a:gd name="connsiteX27" fmla="*/ 672 w 1003"/>
                  <a:gd name="connsiteY27" fmla="*/ 848 h 2306"/>
                  <a:gd name="connsiteX28" fmla="*/ 684 w 1003"/>
                  <a:gd name="connsiteY28" fmla="*/ 975 h 2306"/>
                  <a:gd name="connsiteX29" fmla="*/ 710 w 1003"/>
                  <a:gd name="connsiteY29" fmla="*/ 1222 h 2306"/>
                  <a:gd name="connsiteX30" fmla="*/ 661 w 1003"/>
                  <a:gd name="connsiteY30" fmla="*/ 1677 h 2306"/>
                  <a:gd name="connsiteX31" fmla="*/ 639 w 1003"/>
                  <a:gd name="connsiteY31" fmla="*/ 2122 h 2306"/>
                  <a:gd name="connsiteX32" fmla="*/ 691 w 1003"/>
                  <a:gd name="connsiteY32" fmla="*/ 2280 h 2306"/>
                  <a:gd name="connsiteX33" fmla="*/ 580 w 1003"/>
                  <a:gd name="connsiteY33" fmla="*/ 2279 h 2306"/>
                  <a:gd name="connsiteX34" fmla="*/ 531 w 1003"/>
                  <a:gd name="connsiteY34" fmla="*/ 2129 h 2306"/>
                  <a:gd name="connsiteX35" fmla="*/ 372 w 1003"/>
                  <a:gd name="connsiteY35" fmla="*/ 2188 h 2306"/>
                  <a:gd name="connsiteX36" fmla="*/ 417 w 1003"/>
                  <a:gd name="connsiteY36" fmla="*/ 1987 h 2306"/>
                  <a:gd name="connsiteX37" fmla="*/ 261 w 1003"/>
                  <a:gd name="connsiteY37" fmla="*/ 2101 h 2306"/>
                  <a:gd name="connsiteX38" fmla="*/ 189 w 1003"/>
                  <a:gd name="connsiteY38" fmla="*/ 2250 h 2306"/>
                  <a:gd name="connsiteX39" fmla="*/ 230 w 1003"/>
                  <a:gd name="connsiteY39" fmla="*/ 1911 h 2306"/>
                  <a:gd name="connsiteX40" fmla="*/ 265 w 1003"/>
                  <a:gd name="connsiteY40" fmla="*/ 1207 h 2306"/>
                  <a:gd name="connsiteX41" fmla="*/ 318 w 1003"/>
                  <a:gd name="connsiteY41" fmla="*/ 847 h 2306"/>
                  <a:gd name="connsiteX42" fmla="*/ 308 w 1003"/>
                  <a:gd name="connsiteY42" fmla="*/ 709 h 2306"/>
                  <a:gd name="connsiteX43" fmla="*/ 235 w 1003"/>
                  <a:gd name="connsiteY43" fmla="*/ 924 h 2306"/>
                  <a:gd name="connsiteX44" fmla="*/ 127 w 1003"/>
                  <a:gd name="connsiteY44" fmla="*/ 1114 h 2306"/>
                  <a:gd name="connsiteX45" fmla="*/ 111 w 1003"/>
                  <a:gd name="connsiteY45" fmla="*/ 1265 h 2306"/>
                  <a:gd name="connsiteX46" fmla="*/ 36 w 1003"/>
                  <a:gd name="connsiteY46" fmla="*/ 1307 h 2306"/>
                  <a:gd name="connsiteX47" fmla="*/ 1 w 1003"/>
                  <a:gd name="connsiteY47" fmla="*/ 1202 h 2306"/>
                  <a:gd name="connsiteX48" fmla="*/ 77 w 1003"/>
                  <a:gd name="connsiteY48" fmla="*/ 1072 h 2306"/>
                  <a:gd name="connsiteX0" fmla="*/ 77 w 1003"/>
                  <a:gd name="connsiteY0" fmla="*/ 1072 h 2310"/>
                  <a:gd name="connsiteX1" fmla="*/ 178 w 1003"/>
                  <a:gd name="connsiteY1" fmla="*/ 724 h 2310"/>
                  <a:gd name="connsiteX2" fmla="*/ 243 w 1003"/>
                  <a:gd name="connsiteY2" fmla="*/ 493 h 2310"/>
                  <a:gd name="connsiteX3" fmla="*/ 408 w 1003"/>
                  <a:gd name="connsiteY3" fmla="*/ 361 h 2310"/>
                  <a:gd name="connsiteX4" fmla="*/ 405 w 1003"/>
                  <a:gd name="connsiteY4" fmla="*/ 268 h 2310"/>
                  <a:gd name="connsiteX5" fmla="*/ 385 w 1003"/>
                  <a:gd name="connsiteY5" fmla="*/ 156 h 2310"/>
                  <a:gd name="connsiteX6" fmla="*/ 401 w 1003"/>
                  <a:gd name="connsiteY6" fmla="*/ 32 h 2310"/>
                  <a:gd name="connsiteX7" fmla="*/ 561 w 1003"/>
                  <a:gd name="connsiteY7" fmla="*/ 36 h 2310"/>
                  <a:gd name="connsiteX8" fmla="*/ 573 w 1003"/>
                  <a:gd name="connsiteY8" fmla="*/ 156 h 2310"/>
                  <a:gd name="connsiteX9" fmla="*/ 553 w 1003"/>
                  <a:gd name="connsiteY9" fmla="*/ 264 h 2310"/>
                  <a:gd name="connsiteX10" fmla="*/ 564 w 1003"/>
                  <a:gd name="connsiteY10" fmla="*/ 367 h 2310"/>
                  <a:gd name="connsiteX11" fmla="*/ 726 w 1003"/>
                  <a:gd name="connsiteY11" fmla="*/ 466 h 2310"/>
                  <a:gd name="connsiteX12" fmla="*/ 765 w 1003"/>
                  <a:gd name="connsiteY12" fmla="*/ 565 h 2310"/>
                  <a:gd name="connsiteX13" fmla="*/ 786 w 1003"/>
                  <a:gd name="connsiteY13" fmla="*/ 677 h 2310"/>
                  <a:gd name="connsiteX14" fmla="*/ 812 w 1003"/>
                  <a:gd name="connsiteY14" fmla="*/ 790 h 2310"/>
                  <a:gd name="connsiteX15" fmla="*/ 915 w 1003"/>
                  <a:gd name="connsiteY15" fmla="*/ 1117 h 2310"/>
                  <a:gd name="connsiteX16" fmla="*/ 996 w 1003"/>
                  <a:gd name="connsiteY16" fmla="*/ 1216 h 2310"/>
                  <a:gd name="connsiteX17" fmla="*/ 977 w 1003"/>
                  <a:gd name="connsiteY17" fmla="*/ 1309 h 2310"/>
                  <a:gd name="connsiteX18" fmla="*/ 868 w 1003"/>
                  <a:gd name="connsiteY18" fmla="*/ 1288 h 2310"/>
                  <a:gd name="connsiteX19" fmla="*/ 858 w 1003"/>
                  <a:gd name="connsiteY19" fmla="*/ 1218 h 2310"/>
                  <a:gd name="connsiteX20" fmla="*/ 846 w 1003"/>
                  <a:gd name="connsiteY20" fmla="*/ 1129 h 2310"/>
                  <a:gd name="connsiteX21" fmla="*/ 764 w 1003"/>
                  <a:gd name="connsiteY21" fmla="*/ 978 h 2310"/>
                  <a:gd name="connsiteX22" fmla="*/ 726 w 1003"/>
                  <a:gd name="connsiteY22" fmla="*/ 856 h 2310"/>
                  <a:gd name="connsiteX23" fmla="*/ 723 w 1003"/>
                  <a:gd name="connsiteY23" fmla="*/ 854 h 2310"/>
                  <a:gd name="connsiteX24" fmla="*/ 694 w 1003"/>
                  <a:gd name="connsiteY24" fmla="*/ 737 h 2310"/>
                  <a:gd name="connsiteX25" fmla="*/ 675 w 1003"/>
                  <a:gd name="connsiteY25" fmla="*/ 633 h 2310"/>
                  <a:gd name="connsiteX26" fmla="*/ 672 w 1003"/>
                  <a:gd name="connsiteY26" fmla="*/ 759 h 2310"/>
                  <a:gd name="connsiteX27" fmla="*/ 672 w 1003"/>
                  <a:gd name="connsiteY27" fmla="*/ 848 h 2310"/>
                  <a:gd name="connsiteX28" fmla="*/ 684 w 1003"/>
                  <a:gd name="connsiteY28" fmla="*/ 975 h 2310"/>
                  <a:gd name="connsiteX29" fmla="*/ 710 w 1003"/>
                  <a:gd name="connsiteY29" fmla="*/ 1222 h 2310"/>
                  <a:gd name="connsiteX30" fmla="*/ 661 w 1003"/>
                  <a:gd name="connsiteY30" fmla="*/ 1677 h 2310"/>
                  <a:gd name="connsiteX31" fmla="*/ 639 w 1003"/>
                  <a:gd name="connsiteY31" fmla="*/ 2122 h 2310"/>
                  <a:gd name="connsiteX32" fmla="*/ 691 w 1003"/>
                  <a:gd name="connsiteY32" fmla="*/ 2280 h 2310"/>
                  <a:gd name="connsiteX33" fmla="*/ 580 w 1003"/>
                  <a:gd name="connsiteY33" fmla="*/ 2279 h 2310"/>
                  <a:gd name="connsiteX34" fmla="*/ 531 w 1003"/>
                  <a:gd name="connsiteY34" fmla="*/ 2129 h 2310"/>
                  <a:gd name="connsiteX35" fmla="*/ 372 w 1003"/>
                  <a:gd name="connsiteY35" fmla="*/ 2188 h 2310"/>
                  <a:gd name="connsiteX36" fmla="*/ 417 w 1003"/>
                  <a:gd name="connsiteY36" fmla="*/ 1987 h 2310"/>
                  <a:gd name="connsiteX37" fmla="*/ 304 w 1003"/>
                  <a:gd name="connsiteY37" fmla="*/ 2274 h 2310"/>
                  <a:gd name="connsiteX38" fmla="*/ 189 w 1003"/>
                  <a:gd name="connsiteY38" fmla="*/ 2250 h 2310"/>
                  <a:gd name="connsiteX39" fmla="*/ 230 w 1003"/>
                  <a:gd name="connsiteY39" fmla="*/ 1911 h 2310"/>
                  <a:gd name="connsiteX40" fmla="*/ 265 w 1003"/>
                  <a:gd name="connsiteY40" fmla="*/ 1207 h 2310"/>
                  <a:gd name="connsiteX41" fmla="*/ 318 w 1003"/>
                  <a:gd name="connsiteY41" fmla="*/ 847 h 2310"/>
                  <a:gd name="connsiteX42" fmla="*/ 308 w 1003"/>
                  <a:gd name="connsiteY42" fmla="*/ 709 h 2310"/>
                  <a:gd name="connsiteX43" fmla="*/ 235 w 1003"/>
                  <a:gd name="connsiteY43" fmla="*/ 924 h 2310"/>
                  <a:gd name="connsiteX44" fmla="*/ 127 w 1003"/>
                  <a:gd name="connsiteY44" fmla="*/ 1114 h 2310"/>
                  <a:gd name="connsiteX45" fmla="*/ 111 w 1003"/>
                  <a:gd name="connsiteY45" fmla="*/ 1265 h 2310"/>
                  <a:gd name="connsiteX46" fmla="*/ 36 w 1003"/>
                  <a:gd name="connsiteY46" fmla="*/ 1307 h 2310"/>
                  <a:gd name="connsiteX47" fmla="*/ 1 w 1003"/>
                  <a:gd name="connsiteY47" fmla="*/ 1202 h 2310"/>
                  <a:gd name="connsiteX48" fmla="*/ 77 w 1003"/>
                  <a:gd name="connsiteY48" fmla="*/ 1072 h 2310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17 w 1003"/>
                  <a:gd name="connsiteY36" fmla="*/ 19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372 w 1003"/>
                  <a:gd name="connsiteY35" fmla="*/ 2188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89 w 1003"/>
                  <a:gd name="connsiteY38" fmla="*/ 2250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89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58 w 1003"/>
                  <a:gd name="connsiteY38" fmla="*/ 2051 h 2332"/>
                  <a:gd name="connsiteX39" fmla="*/ 230 w 1003"/>
                  <a:gd name="connsiteY39" fmla="*/ 1784 h 2332"/>
                  <a:gd name="connsiteX40" fmla="*/ 265 w 1003"/>
                  <a:gd name="connsiteY40" fmla="*/ 1207 h 2332"/>
                  <a:gd name="connsiteX41" fmla="*/ 318 w 1003"/>
                  <a:gd name="connsiteY41" fmla="*/ 847 h 2332"/>
                  <a:gd name="connsiteX42" fmla="*/ 308 w 1003"/>
                  <a:gd name="connsiteY42" fmla="*/ 709 h 2332"/>
                  <a:gd name="connsiteX43" fmla="*/ 235 w 1003"/>
                  <a:gd name="connsiteY43" fmla="*/ 924 h 2332"/>
                  <a:gd name="connsiteX44" fmla="*/ 127 w 1003"/>
                  <a:gd name="connsiteY44" fmla="*/ 1114 h 2332"/>
                  <a:gd name="connsiteX45" fmla="*/ 111 w 1003"/>
                  <a:gd name="connsiteY45" fmla="*/ 1265 h 2332"/>
                  <a:gd name="connsiteX46" fmla="*/ 36 w 1003"/>
                  <a:gd name="connsiteY46" fmla="*/ 1307 h 2332"/>
                  <a:gd name="connsiteX47" fmla="*/ 1 w 1003"/>
                  <a:gd name="connsiteY47" fmla="*/ 1202 h 2332"/>
                  <a:gd name="connsiteX48" fmla="*/ 77 w 1003"/>
                  <a:gd name="connsiteY4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2129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31 w 1003"/>
                  <a:gd name="connsiteY34" fmla="*/ 1890 h 2332"/>
                  <a:gd name="connsiteX35" fmla="*/ 469 w 1003"/>
                  <a:gd name="connsiteY35" fmla="*/ 1187 h 2332"/>
                  <a:gd name="connsiteX36" fmla="*/ 304 w 1003"/>
                  <a:gd name="connsiteY36" fmla="*/ 2274 h 2332"/>
                  <a:gd name="connsiteX37" fmla="*/ 154 w 1003"/>
                  <a:gd name="connsiteY37" fmla="*/ 2250 h 2332"/>
                  <a:gd name="connsiteX38" fmla="*/ 217 w 1003"/>
                  <a:gd name="connsiteY38" fmla="*/ 2172 h 2332"/>
                  <a:gd name="connsiteX39" fmla="*/ 258 w 1003"/>
                  <a:gd name="connsiteY39" fmla="*/ 2051 h 2332"/>
                  <a:gd name="connsiteX40" fmla="*/ 230 w 1003"/>
                  <a:gd name="connsiteY40" fmla="*/ 1784 h 2332"/>
                  <a:gd name="connsiteX41" fmla="*/ 265 w 1003"/>
                  <a:gd name="connsiteY41" fmla="*/ 1207 h 2332"/>
                  <a:gd name="connsiteX42" fmla="*/ 318 w 1003"/>
                  <a:gd name="connsiteY42" fmla="*/ 847 h 2332"/>
                  <a:gd name="connsiteX43" fmla="*/ 308 w 1003"/>
                  <a:gd name="connsiteY43" fmla="*/ 709 h 2332"/>
                  <a:gd name="connsiteX44" fmla="*/ 235 w 1003"/>
                  <a:gd name="connsiteY44" fmla="*/ 924 h 2332"/>
                  <a:gd name="connsiteX45" fmla="*/ 127 w 1003"/>
                  <a:gd name="connsiteY45" fmla="*/ 1114 h 2332"/>
                  <a:gd name="connsiteX46" fmla="*/ 111 w 1003"/>
                  <a:gd name="connsiteY46" fmla="*/ 1265 h 2332"/>
                  <a:gd name="connsiteX47" fmla="*/ 36 w 1003"/>
                  <a:gd name="connsiteY47" fmla="*/ 1307 h 2332"/>
                  <a:gd name="connsiteX48" fmla="*/ 1 w 1003"/>
                  <a:gd name="connsiteY48" fmla="*/ 1202 h 2332"/>
                  <a:gd name="connsiteX49" fmla="*/ 77 w 1003"/>
                  <a:gd name="connsiteY4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04 w 1003"/>
                  <a:gd name="connsiteY37" fmla="*/ 2274 h 2332"/>
                  <a:gd name="connsiteX38" fmla="*/ 154 w 1003"/>
                  <a:gd name="connsiteY38" fmla="*/ 2250 h 2332"/>
                  <a:gd name="connsiteX39" fmla="*/ 217 w 1003"/>
                  <a:gd name="connsiteY39" fmla="*/ 2172 h 2332"/>
                  <a:gd name="connsiteX40" fmla="*/ 258 w 1003"/>
                  <a:gd name="connsiteY40" fmla="*/ 2051 h 2332"/>
                  <a:gd name="connsiteX41" fmla="*/ 230 w 1003"/>
                  <a:gd name="connsiteY41" fmla="*/ 1784 h 2332"/>
                  <a:gd name="connsiteX42" fmla="*/ 265 w 1003"/>
                  <a:gd name="connsiteY42" fmla="*/ 1207 h 2332"/>
                  <a:gd name="connsiteX43" fmla="*/ 318 w 1003"/>
                  <a:gd name="connsiteY43" fmla="*/ 847 h 2332"/>
                  <a:gd name="connsiteX44" fmla="*/ 308 w 1003"/>
                  <a:gd name="connsiteY44" fmla="*/ 709 h 2332"/>
                  <a:gd name="connsiteX45" fmla="*/ 235 w 1003"/>
                  <a:gd name="connsiteY45" fmla="*/ 924 h 2332"/>
                  <a:gd name="connsiteX46" fmla="*/ 127 w 1003"/>
                  <a:gd name="connsiteY46" fmla="*/ 1114 h 2332"/>
                  <a:gd name="connsiteX47" fmla="*/ 111 w 1003"/>
                  <a:gd name="connsiteY47" fmla="*/ 1265 h 2332"/>
                  <a:gd name="connsiteX48" fmla="*/ 36 w 1003"/>
                  <a:gd name="connsiteY48" fmla="*/ 1307 h 2332"/>
                  <a:gd name="connsiteX49" fmla="*/ 1 w 1003"/>
                  <a:gd name="connsiteY49" fmla="*/ 1202 h 2332"/>
                  <a:gd name="connsiteX50" fmla="*/ 77 w 1003"/>
                  <a:gd name="connsiteY5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04 w 1003"/>
                  <a:gd name="connsiteY38" fmla="*/ 2274 h 2332"/>
                  <a:gd name="connsiteX39" fmla="*/ 154 w 1003"/>
                  <a:gd name="connsiteY39" fmla="*/ 2250 h 2332"/>
                  <a:gd name="connsiteX40" fmla="*/ 217 w 1003"/>
                  <a:gd name="connsiteY40" fmla="*/ 2172 h 2332"/>
                  <a:gd name="connsiteX41" fmla="*/ 258 w 1003"/>
                  <a:gd name="connsiteY41" fmla="*/ 2051 h 2332"/>
                  <a:gd name="connsiteX42" fmla="*/ 230 w 1003"/>
                  <a:gd name="connsiteY42" fmla="*/ 1784 h 2332"/>
                  <a:gd name="connsiteX43" fmla="*/ 265 w 1003"/>
                  <a:gd name="connsiteY43" fmla="*/ 1207 h 2332"/>
                  <a:gd name="connsiteX44" fmla="*/ 318 w 1003"/>
                  <a:gd name="connsiteY44" fmla="*/ 847 h 2332"/>
                  <a:gd name="connsiteX45" fmla="*/ 308 w 1003"/>
                  <a:gd name="connsiteY45" fmla="*/ 709 h 2332"/>
                  <a:gd name="connsiteX46" fmla="*/ 235 w 1003"/>
                  <a:gd name="connsiteY46" fmla="*/ 924 h 2332"/>
                  <a:gd name="connsiteX47" fmla="*/ 127 w 1003"/>
                  <a:gd name="connsiteY47" fmla="*/ 1114 h 2332"/>
                  <a:gd name="connsiteX48" fmla="*/ 111 w 1003"/>
                  <a:gd name="connsiteY48" fmla="*/ 1265 h 2332"/>
                  <a:gd name="connsiteX49" fmla="*/ 36 w 1003"/>
                  <a:gd name="connsiteY49" fmla="*/ 1307 h 2332"/>
                  <a:gd name="connsiteX50" fmla="*/ 1 w 1003"/>
                  <a:gd name="connsiteY50" fmla="*/ 1202 h 2332"/>
                  <a:gd name="connsiteX51" fmla="*/ 77 w 1003"/>
                  <a:gd name="connsiteY51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04 w 1003"/>
                  <a:gd name="connsiteY39" fmla="*/ 2274 h 2332"/>
                  <a:gd name="connsiteX40" fmla="*/ 154 w 1003"/>
                  <a:gd name="connsiteY40" fmla="*/ 2250 h 2332"/>
                  <a:gd name="connsiteX41" fmla="*/ 217 w 1003"/>
                  <a:gd name="connsiteY41" fmla="*/ 2172 h 2332"/>
                  <a:gd name="connsiteX42" fmla="*/ 258 w 1003"/>
                  <a:gd name="connsiteY42" fmla="*/ 2051 h 2332"/>
                  <a:gd name="connsiteX43" fmla="*/ 230 w 1003"/>
                  <a:gd name="connsiteY43" fmla="*/ 1784 h 2332"/>
                  <a:gd name="connsiteX44" fmla="*/ 265 w 1003"/>
                  <a:gd name="connsiteY44" fmla="*/ 1207 h 2332"/>
                  <a:gd name="connsiteX45" fmla="*/ 318 w 1003"/>
                  <a:gd name="connsiteY45" fmla="*/ 847 h 2332"/>
                  <a:gd name="connsiteX46" fmla="*/ 308 w 1003"/>
                  <a:gd name="connsiteY46" fmla="*/ 709 h 2332"/>
                  <a:gd name="connsiteX47" fmla="*/ 235 w 1003"/>
                  <a:gd name="connsiteY47" fmla="*/ 924 h 2332"/>
                  <a:gd name="connsiteX48" fmla="*/ 127 w 1003"/>
                  <a:gd name="connsiteY48" fmla="*/ 1114 h 2332"/>
                  <a:gd name="connsiteX49" fmla="*/ 111 w 1003"/>
                  <a:gd name="connsiteY49" fmla="*/ 1265 h 2332"/>
                  <a:gd name="connsiteX50" fmla="*/ 36 w 1003"/>
                  <a:gd name="connsiteY50" fmla="*/ 1307 h 2332"/>
                  <a:gd name="connsiteX51" fmla="*/ 1 w 1003"/>
                  <a:gd name="connsiteY51" fmla="*/ 1202 h 2332"/>
                  <a:gd name="connsiteX52" fmla="*/ 77 w 1003"/>
                  <a:gd name="connsiteY52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396 w 1003"/>
                  <a:gd name="connsiteY37" fmla="*/ 1717 h 2332"/>
                  <a:gd name="connsiteX38" fmla="*/ 393 w 1003"/>
                  <a:gd name="connsiteY38" fmla="*/ 1717 h 2332"/>
                  <a:gd name="connsiteX39" fmla="*/ 327 w 1003"/>
                  <a:gd name="connsiteY39" fmla="*/ 1997 h 2332"/>
                  <a:gd name="connsiteX40" fmla="*/ 304 w 1003"/>
                  <a:gd name="connsiteY40" fmla="*/ 2274 h 2332"/>
                  <a:gd name="connsiteX41" fmla="*/ 154 w 1003"/>
                  <a:gd name="connsiteY41" fmla="*/ 2250 h 2332"/>
                  <a:gd name="connsiteX42" fmla="*/ 217 w 1003"/>
                  <a:gd name="connsiteY42" fmla="*/ 2172 h 2332"/>
                  <a:gd name="connsiteX43" fmla="*/ 258 w 1003"/>
                  <a:gd name="connsiteY43" fmla="*/ 2051 h 2332"/>
                  <a:gd name="connsiteX44" fmla="*/ 230 w 1003"/>
                  <a:gd name="connsiteY44" fmla="*/ 1784 h 2332"/>
                  <a:gd name="connsiteX45" fmla="*/ 265 w 1003"/>
                  <a:gd name="connsiteY45" fmla="*/ 1207 h 2332"/>
                  <a:gd name="connsiteX46" fmla="*/ 318 w 1003"/>
                  <a:gd name="connsiteY46" fmla="*/ 847 h 2332"/>
                  <a:gd name="connsiteX47" fmla="*/ 308 w 1003"/>
                  <a:gd name="connsiteY47" fmla="*/ 709 h 2332"/>
                  <a:gd name="connsiteX48" fmla="*/ 235 w 1003"/>
                  <a:gd name="connsiteY48" fmla="*/ 924 h 2332"/>
                  <a:gd name="connsiteX49" fmla="*/ 127 w 1003"/>
                  <a:gd name="connsiteY49" fmla="*/ 1114 h 2332"/>
                  <a:gd name="connsiteX50" fmla="*/ 111 w 1003"/>
                  <a:gd name="connsiteY50" fmla="*/ 1265 h 2332"/>
                  <a:gd name="connsiteX51" fmla="*/ 36 w 1003"/>
                  <a:gd name="connsiteY51" fmla="*/ 1307 h 2332"/>
                  <a:gd name="connsiteX52" fmla="*/ 1 w 1003"/>
                  <a:gd name="connsiteY52" fmla="*/ 1202 h 2332"/>
                  <a:gd name="connsiteX53" fmla="*/ 77 w 1003"/>
                  <a:gd name="connsiteY53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46 w 1003"/>
                  <a:gd name="connsiteY34" fmla="*/ 2040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469 w 1003"/>
                  <a:gd name="connsiteY36" fmla="*/ 1187 h 2332"/>
                  <a:gd name="connsiteX37" fmla="*/ 422 w 1003"/>
                  <a:gd name="connsiteY37" fmla="*/ 1487 h 2332"/>
                  <a:gd name="connsiteX38" fmla="*/ 396 w 1003"/>
                  <a:gd name="connsiteY38" fmla="*/ 1717 h 2332"/>
                  <a:gd name="connsiteX39" fmla="*/ 393 w 1003"/>
                  <a:gd name="connsiteY39" fmla="*/ 1717 h 2332"/>
                  <a:gd name="connsiteX40" fmla="*/ 327 w 1003"/>
                  <a:gd name="connsiteY40" fmla="*/ 1997 h 2332"/>
                  <a:gd name="connsiteX41" fmla="*/ 304 w 1003"/>
                  <a:gd name="connsiteY41" fmla="*/ 2274 h 2332"/>
                  <a:gd name="connsiteX42" fmla="*/ 154 w 1003"/>
                  <a:gd name="connsiteY42" fmla="*/ 2250 h 2332"/>
                  <a:gd name="connsiteX43" fmla="*/ 217 w 1003"/>
                  <a:gd name="connsiteY43" fmla="*/ 2172 h 2332"/>
                  <a:gd name="connsiteX44" fmla="*/ 258 w 1003"/>
                  <a:gd name="connsiteY44" fmla="*/ 2051 h 2332"/>
                  <a:gd name="connsiteX45" fmla="*/ 230 w 1003"/>
                  <a:gd name="connsiteY45" fmla="*/ 1784 h 2332"/>
                  <a:gd name="connsiteX46" fmla="*/ 265 w 1003"/>
                  <a:gd name="connsiteY46" fmla="*/ 1207 h 2332"/>
                  <a:gd name="connsiteX47" fmla="*/ 318 w 1003"/>
                  <a:gd name="connsiteY47" fmla="*/ 847 h 2332"/>
                  <a:gd name="connsiteX48" fmla="*/ 308 w 1003"/>
                  <a:gd name="connsiteY48" fmla="*/ 709 h 2332"/>
                  <a:gd name="connsiteX49" fmla="*/ 235 w 1003"/>
                  <a:gd name="connsiteY49" fmla="*/ 924 h 2332"/>
                  <a:gd name="connsiteX50" fmla="*/ 127 w 1003"/>
                  <a:gd name="connsiteY50" fmla="*/ 1114 h 2332"/>
                  <a:gd name="connsiteX51" fmla="*/ 111 w 1003"/>
                  <a:gd name="connsiteY51" fmla="*/ 1265 h 2332"/>
                  <a:gd name="connsiteX52" fmla="*/ 36 w 1003"/>
                  <a:gd name="connsiteY52" fmla="*/ 1307 h 2332"/>
                  <a:gd name="connsiteX53" fmla="*/ 1 w 1003"/>
                  <a:gd name="connsiteY53" fmla="*/ 1202 h 2332"/>
                  <a:gd name="connsiteX54" fmla="*/ 77 w 1003"/>
                  <a:gd name="connsiteY54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31 w 1003"/>
                  <a:gd name="connsiteY35" fmla="*/ 1890 h 2332"/>
                  <a:gd name="connsiteX36" fmla="*/ 531 w 1003"/>
                  <a:gd name="connsiteY36" fmla="*/ 1617 h 2332"/>
                  <a:gd name="connsiteX37" fmla="*/ 469 w 1003"/>
                  <a:gd name="connsiteY37" fmla="*/ 1187 h 2332"/>
                  <a:gd name="connsiteX38" fmla="*/ 422 w 1003"/>
                  <a:gd name="connsiteY38" fmla="*/ 1487 h 2332"/>
                  <a:gd name="connsiteX39" fmla="*/ 396 w 1003"/>
                  <a:gd name="connsiteY39" fmla="*/ 1717 h 2332"/>
                  <a:gd name="connsiteX40" fmla="*/ 393 w 1003"/>
                  <a:gd name="connsiteY40" fmla="*/ 1717 h 2332"/>
                  <a:gd name="connsiteX41" fmla="*/ 327 w 1003"/>
                  <a:gd name="connsiteY41" fmla="*/ 1997 h 2332"/>
                  <a:gd name="connsiteX42" fmla="*/ 304 w 1003"/>
                  <a:gd name="connsiteY42" fmla="*/ 2274 h 2332"/>
                  <a:gd name="connsiteX43" fmla="*/ 154 w 1003"/>
                  <a:gd name="connsiteY43" fmla="*/ 2250 h 2332"/>
                  <a:gd name="connsiteX44" fmla="*/ 217 w 1003"/>
                  <a:gd name="connsiteY44" fmla="*/ 2172 h 2332"/>
                  <a:gd name="connsiteX45" fmla="*/ 258 w 1003"/>
                  <a:gd name="connsiteY45" fmla="*/ 2051 h 2332"/>
                  <a:gd name="connsiteX46" fmla="*/ 230 w 1003"/>
                  <a:gd name="connsiteY46" fmla="*/ 1784 h 2332"/>
                  <a:gd name="connsiteX47" fmla="*/ 265 w 1003"/>
                  <a:gd name="connsiteY47" fmla="*/ 1207 h 2332"/>
                  <a:gd name="connsiteX48" fmla="*/ 318 w 1003"/>
                  <a:gd name="connsiteY48" fmla="*/ 847 h 2332"/>
                  <a:gd name="connsiteX49" fmla="*/ 308 w 1003"/>
                  <a:gd name="connsiteY49" fmla="*/ 709 h 2332"/>
                  <a:gd name="connsiteX50" fmla="*/ 235 w 1003"/>
                  <a:gd name="connsiteY50" fmla="*/ 924 h 2332"/>
                  <a:gd name="connsiteX51" fmla="*/ 127 w 1003"/>
                  <a:gd name="connsiteY51" fmla="*/ 1114 h 2332"/>
                  <a:gd name="connsiteX52" fmla="*/ 111 w 1003"/>
                  <a:gd name="connsiteY52" fmla="*/ 1265 h 2332"/>
                  <a:gd name="connsiteX53" fmla="*/ 36 w 1003"/>
                  <a:gd name="connsiteY53" fmla="*/ 1307 h 2332"/>
                  <a:gd name="connsiteX54" fmla="*/ 1 w 1003"/>
                  <a:gd name="connsiteY54" fmla="*/ 1202 h 2332"/>
                  <a:gd name="connsiteX55" fmla="*/ 77 w 1003"/>
                  <a:gd name="connsiteY55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469 w 1003"/>
                  <a:gd name="connsiteY38" fmla="*/ 1187 h 2332"/>
                  <a:gd name="connsiteX39" fmla="*/ 422 w 1003"/>
                  <a:gd name="connsiteY39" fmla="*/ 1487 h 2332"/>
                  <a:gd name="connsiteX40" fmla="*/ 396 w 1003"/>
                  <a:gd name="connsiteY40" fmla="*/ 1717 h 2332"/>
                  <a:gd name="connsiteX41" fmla="*/ 393 w 1003"/>
                  <a:gd name="connsiteY41" fmla="*/ 1717 h 2332"/>
                  <a:gd name="connsiteX42" fmla="*/ 327 w 1003"/>
                  <a:gd name="connsiteY42" fmla="*/ 1997 h 2332"/>
                  <a:gd name="connsiteX43" fmla="*/ 304 w 1003"/>
                  <a:gd name="connsiteY43" fmla="*/ 2274 h 2332"/>
                  <a:gd name="connsiteX44" fmla="*/ 154 w 1003"/>
                  <a:gd name="connsiteY44" fmla="*/ 2250 h 2332"/>
                  <a:gd name="connsiteX45" fmla="*/ 217 w 1003"/>
                  <a:gd name="connsiteY45" fmla="*/ 2172 h 2332"/>
                  <a:gd name="connsiteX46" fmla="*/ 258 w 1003"/>
                  <a:gd name="connsiteY46" fmla="*/ 2051 h 2332"/>
                  <a:gd name="connsiteX47" fmla="*/ 230 w 1003"/>
                  <a:gd name="connsiteY47" fmla="*/ 1784 h 2332"/>
                  <a:gd name="connsiteX48" fmla="*/ 265 w 1003"/>
                  <a:gd name="connsiteY48" fmla="*/ 1207 h 2332"/>
                  <a:gd name="connsiteX49" fmla="*/ 318 w 1003"/>
                  <a:gd name="connsiteY49" fmla="*/ 847 h 2332"/>
                  <a:gd name="connsiteX50" fmla="*/ 308 w 1003"/>
                  <a:gd name="connsiteY50" fmla="*/ 709 h 2332"/>
                  <a:gd name="connsiteX51" fmla="*/ 235 w 1003"/>
                  <a:gd name="connsiteY51" fmla="*/ 924 h 2332"/>
                  <a:gd name="connsiteX52" fmla="*/ 127 w 1003"/>
                  <a:gd name="connsiteY52" fmla="*/ 1114 h 2332"/>
                  <a:gd name="connsiteX53" fmla="*/ 111 w 1003"/>
                  <a:gd name="connsiteY53" fmla="*/ 1265 h 2332"/>
                  <a:gd name="connsiteX54" fmla="*/ 36 w 1003"/>
                  <a:gd name="connsiteY54" fmla="*/ 1307 h 2332"/>
                  <a:gd name="connsiteX55" fmla="*/ 1 w 1003"/>
                  <a:gd name="connsiteY55" fmla="*/ 1202 h 2332"/>
                  <a:gd name="connsiteX56" fmla="*/ 77 w 1003"/>
                  <a:gd name="connsiteY56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77 w 1003"/>
                  <a:gd name="connsiteY34" fmla="*/ 2037 h 2332"/>
                  <a:gd name="connsiteX35" fmla="*/ 575 w 1003"/>
                  <a:gd name="connsiteY35" fmla="*/ 2034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75 w 1003"/>
                  <a:gd name="connsiteY36" fmla="*/ 2034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77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31 w 1003"/>
                  <a:gd name="connsiteY36" fmla="*/ 1890 h 2332"/>
                  <a:gd name="connsiteX37" fmla="*/ 531 w 1003"/>
                  <a:gd name="connsiteY37" fmla="*/ 1617 h 2332"/>
                  <a:gd name="connsiteX38" fmla="*/ 528 w 1003"/>
                  <a:gd name="connsiteY38" fmla="*/ 1547 h 2332"/>
                  <a:gd name="connsiteX39" fmla="*/ 469 w 1003"/>
                  <a:gd name="connsiteY39" fmla="*/ 1187 h 2332"/>
                  <a:gd name="connsiteX40" fmla="*/ 422 w 1003"/>
                  <a:gd name="connsiteY40" fmla="*/ 1487 h 2332"/>
                  <a:gd name="connsiteX41" fmla="*/ 396 w 1003"/>
                  <a:gd name="connsiteY41" fmla="*/ 1717 h 2332"/>
                  <a:gd name="connsiteX42" fmla="*/ 393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470 w 1003"/>
                  <a:gd name="connsiteY35" fmla="*/ 2037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470 w 1003"/>
                  <a:gd name="connsiteY36" fmla="*/ 2037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20 w 1003"/>
                  <a:gd name="connsiteY35" fmla="*/ 2138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20 w 1003"/>
                  <a:gd name="connsiteY36" fmla="*/ 2138 h 2332"/>
                  <a:gd name="connsiteX37" fmla="*/ 557 w 1003"/>
                  <a:gd name="connsiteY37" fmla="*/ 2184 h 2332"/>
                  <a:gd name="connsiteX38" fmla="*/ 557 w 1003"/>
                  <a:gd name="connsiteY38" fmla="*/ 2103 h 2332"/>
                  <a:gd name="connsiteX39" fmla="*/ 531 w 1003"/>
                  <a:gd name="connsiteY39" fmla="*/ 1890 h 2332"/>
                  <a:gd name="connsiteX40" fmla="*/ 531 w 1003"/>
                  <a:gd name="connsiteY40" fmla="*/ 1617 h 2332"/>
                  <a:gd name="connsiteX41" fmla="*/ 528 w 1003"/>
                  <a:gd name="connsiteY41" fmla="*/ 1547 h 2332"/>
                  <a:gd name="connsiteX42" fmla="*/ 469 w 1003"/>
                  <a:gd name="connsiteY42" fmla="*/ 1187 h 2332"/>
                  <a:gd name="connsiteX43" fmla="*/ 422 w 1003"/>
                  <a:gd name="connsiteY43" fmla="*/ 1487 h 2332"/>
                  <a:gd name="connsiteX44" fmla="*/ 396 w 1003"/>
                  <a:gd name="connsiteY44" fmla="*/ 1717 h 2332"/>
                  <a:gd name="connsiteX45" fmla="*/ 393 w 1003"/>
                  <a:gd name="connsiteY45" fmla="*/ 1717 h 2332"/>
                  <a:gd name="connsiteX46" fmla="*/ 327 w 1003"/>
                  <a:gd name="connsiteY46" fmla="*/ 1997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707 w 1003"/>
                  <a:gd name="connsiteY30" fmla="*/ 1225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710 w 1003"/>
                  <a:gd name="connsiteY29" fmla="*/ 1222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4 w 1003"/>
                  <a:gd name="connsiteY28" fmla="*/ 975 h 2332"/>
                  <a:gd name="connsiteX29" fmla="*/ 680 w 1003"/>
                  <a:gd name="connsiteY29" fmla="*/ 1134 h 2332"/>
                  <a:gd name="connsiteX30" fmla="*/ 678 w 1003"/>
                  <a:gd name="connsiteY30" fmla="*/ 1377 h 2332"/>
                  <a:gd name="connsiteX31" fmla="*/ 661 w 1003"/>
                  <a:gd name="connsiteY31" fmla="*/ 1677 h 2332"/>
                  <a:gd name="connsiteX32" fmla="*/ 639 w 1003"/>
                  <a:gd name="connsiteY32" fmla="*/ 2122 h 2332"/>
                  <a:gd name="connsiteX33" fmla="*/ 691 w 1003"/>
                  <a:gd name="connsiteY33" fmla="*/ 2280 h 2332"/>
                  <a:gd name="connsiteX34" fmla="*/ 580 w 1003"/>
                  <a:gd name="connsiteY34" fmla="*/ 2279 h 2332"/>
                  <a:gd name="connsiteX35" fmla="*/ 554 w 1003"/>
                  <a:gd name="connsiteY35" fmla="*/ 2184 h 2332"/>
                  <a:gd name="connsiteX36" fmla="*/ 557 w 1003"/>
                  <a:gd name="connsiteY36" fmla="*/ 2184 h 2332"/>
                  <a:gd name="connsiteX37" fmla="*/ 557 w 1003"/>
                  <a:gd name="connsiteY37" fmla="*/ 2103 h 2332"/>
                  <a:gd name="connsiteX38" fmla="*/ 531 w 1003"/>
                  <a:gd name="connsiteY38" fmla="*/ 1890 h 2332"/>
                  <a:gd name="connsiteX39" fmla="*/ 531 w 1003"/>
                  <a:gd name="connsiteY39" fmla="*/ 1617 h 2332"/>
                  <a:gd name="connsiteX40" fmla="*/ 528 w 1003"/>
                  <a:gd name="connsiteY40" fmla="*/ 1547 h 2332"/>
                  <a:gd name="connsiteX41" fmla="*/ 469 w 1003"/>
                  <a:gd name="connsiteY41" fmla="*/ 1187 h 2332"/>
                  <a:gd name="connsiteX42" fmla="*/ 422 w 1003"/>
                  <a:gd name="connsiteY42" fmla="*/ 1487 h 2332"/>
                  <a:gd name="connsiteX43" fmla="*/ 396 w 1003"/>
                  <a:gd name="connsiteY43" fmla="*/ 1717 h 2332"/>
                  <a:gd name="connsiteX44" fmla="*/ 393 w 1003"/>
                  <a:gd name="connsiteY44" fmla="*/ 1717 h 2332"/>
                  <a:gd name="connsiteX45" fmla="*/ 327 w 1003"/>
                  <a:gd name="connsiteY45" fmla="*/ 1997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680 w 1003"/>
                  <a:gd name="connsiteY28" fmla="*/ 1134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28 w 1003"/>
                  <a:gd name="connsiteY39" fmla="*/ 1547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31 w 1003"/>
                  <a:gd name="connsiteY38" fmla="*/ 1617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31 w 1003"/>
                  <a:gd name="connsiteY37" fmla="*/ 1890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93 w 1003"/>
                  <a:gd name="connsiteY43" fmla="*/ 1717 h 2332"/>
                  <a:gd name="connsiteX44" fmla="*/ 327 w 1003"/>
                  <a:gd name="connsiteY44" fmla="*/ 1997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717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1997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27 w 1003"/>
                  <a:gd name="connsiteY43" fmla="*/ 2118 h 2332"/>
                  <a:gd name="connsiteX44" fmla="*/ 304 w 1003"/>
                  <a:gd name="connsiteY44" fmla="*/ 2274 h 2332"/>
                  <a:gd name="connsiteX45" fmla="*/ 154 w 1003"/>
                  <a:gd name="connsiteY45" fmla="*/ 2250 h 2332"/>
                  <a:gd name="connsiteX46" fmla="*/ 217 w 1003"/>
                  <a:gd name="connsiteY46" fmla="*/ 2172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65 w 1003"/>
                  <a:gd name="connsiteY49" fmla="*/ 1207 h 2332"/>
                  <a:gd name="connsiteX50" fmla="*/ 318 w 1003"/>
                  <a:gd name="connsiteY50" fmla="*/ 847 h 2332"/>
                  <a:gd name="connsiteX51" fmla="*/ 308 w 1003"/>
                  <a:gd name="connsiteY51" fmla="*/ 709 h 2332"/>
                  <a:gd name="connsiteX52" fmla="*/ 235 w 1003"/>
                  <a:gd name="connsiteY52" fmla="*/ 924 h 2332"/>
                  <a:gd name="connsiteX53" fmla="*/ 127 w 1003"/>
                  <a:gd name="connsiteY53" fmla="*/ 1114 h 2332"/>
                  <a:gd name="connsiteX54" fmla="*/ 111 w 1003"/>
                  <a:gd name="connsiteY54" fmla="*/ 1265 h 2332"/>
                  <a:gd name="connsiteX55" fmla="*/ 36 w 1003"/>
                  <a:gd name="connsiteY55" fmla="*/ 1307 h 2332"/>
                  <a:gd name="connsiteX56" fmla="*/ 1 w 1003"/>
                  <a:gd name="connsiteY56" fmla="*/ 1202 h 2332"/>
                  <a:gd name="connsiteX57" fmla="*/ 77 w 1003"/>
                  <a:gd name="connsiteY57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46 w 1003"/>
                  <a:gd name="connsiteY43" fmla="*/ 1933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46 w 1003"/>
                  <a:gd name="connsiteY44" fmla="*/ 1933 h 2332"/>
                  <a:gd name="connsiteX45" fmla="*/ 384 w 1003"/>
                  <a:gd name="connsiteY45" fmla="*/ 1978 h 2332"/>
                  <a:gd name="connsiteX46" fmla="*/ 327 w 1003"/>
                  <a:gd name="connsiteY46" fmla="*/ 2118 h 2332"/>
                  <a:gd name="connsiteX47" fmla="*/ 304 w 1003"/>
                  <a:gd name="connsiteY47" fmla="*/ 2274 h 2332"/>
                  <a:gd name="connsiteX48" fmla="*/ 154 w 1003"/>
                  <a:gd name="connsiteY48" fmla="*/ 2250 h 2332"/>
                  <a:gd name="connsiteX49" fmla="*/ 217 w 1003"/>
                  <a:gd name="connsiteY49" fmla="*/ 2172 h 2332"/>
                  <a:gd name="connsiteX50" fmla="*/ 258 w 1003"/>
                  <a:gd name="connsiteY50" fmla="*/ 2051 h 2332"/>
                  <a:gd name="connsiteX51" fmla="*/ 230 w 1003"/>
                  <a:gd name="connsiteY51" fmla="*/ 1784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68 w 1003"/>
                  <a:gd name="connsiteY43" fmla="*/ 1814 h 2332"/>
                  <a:gd name="connsiteX44" fmla="*/ 384 w 1003"/>
                  <a:gd name="connsiteY44" fmla="*/ 1978 h 2332"/>
                  <a:gd name="connsiteX45" fmla="*/ 327 w 1003"/>
                  <a:gd name="connsiteY45" fmla="*/ 2118 h 2332"/>
                  <a:gd name="connsiteX46" fmla="*/ 304 w 1003"/>
                  <a:gd name="connsiteY46" fmla="*/ 2274 h 2332"/>
                  <a:gd name="connsiteX47" fmla="*/ 154 w 1003"/>
                  <a:gd name="connsiteY47" fmla="*/ 2250 h 2332"/>
                  <a:gd name="connsiteX48" fmla="*/ 217 w 1003"/>
                  <a:gd name="connsiteY48" fmla="*/ 2172 h 2332"/>
                  <a:gd name="connsiteX49" fmla="*/ 258 w 1003"/>
                  <a:gd name="connsiteY49" fmla="*/ 2051 h 2332"/>
                  <a:gd name="connsiteX50" fmla="*/ 230 w 1003"/>
                  <a:gd name="connsiteY50" fmla="*/ 1784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978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17 w 1003"/>
                  <a:gd name="connsiteY47" fmla="*/ 2172 h 2332"/>
                  <a:gd name="connsiteX48" fmla="*/ 258 w 1003"/>
                  <a:gd name="connsiteY48" fmla="*/ 2051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6 w 1003"/>
                  <a:gd name="connsiteY48" fmla="*/ 2156 h 2332"/>
                  <a:gd name="connsiteX49" fmla="*/ 258 w 1003"/>
                  <a:gd name="connsiteY49" fmla="*/ 1922 h 2332"/>
                  <a:gd name="connsiteX50" fmla="*/ 230 w 1003"/>
                  <a:gd name="connsiteY50" fmla="*/ 1784 h 2332"/>
                  <a:gd name="connsiteX51" fmla="*/ 234 w 1003"/>
                  <a:gd name="connsiteY51" fmla="*/ 1660 h 2332"/>
                  <a:gd name="connsiteX52" fmla="*/ 265 w 1003"/>
                  <a:gd name="connsiteY52" fmla="*/ 1207 h 2332"/>
                  <a:gd name="connsiteX53" fmla="*/ 318 w 1003"/>
                  <a:gd name="connsiteY53" fmla="*/ 847 h 2332"/>
                  <a:gd name="connsiteX54" fmla="*/ 308 w 1003"/>
                  <a:gd name="connsiteY54" fmla="*/ 709 h 2332"/>
                  <a:gd name="connsiteX55" fmla="*/ 235 w 1003"/>
                  <a:gd name="connsiteY55" fmla="*/ 924 h 2332"/>
                  <a:gd name="connsiteX56" fmla="*/ 127 w 1003"/>
                  <a:gd name="connsiteY56" fmla="*/ 1114 h 2332"/>
                  <a:gd name="connsiteX57" fmla="*/ 111 w 1003"/>
                  <a:gd name="connsiteY57" fmla="*/ 1265 h 2332"/>
                  <a:gd name="connsiteX58" fmla="*/ 36 w 1003"/>
                  <a:gd name="connsiteY58" fmla="*/ 1307 h 2332"/>
                  <a:gd name="connsiteX59" fmla="*/ 1 w 1003"/>
                  <a:gd name="connsiteY59" fmla="*/ 1202 h 2332"/>
                  <a:gd name="connsiteX60" fmla="*/ 77 w 1003"/>
                  <a:gd name="connsiteY60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58 w 1003"/>
                  <a:gd name="connsiteY48" fmla="*/ 1922 h 2332"/>
                  <a:gd name="connsiteX49" fmla="*/ 230 w 1003"/>
                  <a:gd name="connsiteY49" fmla="*/ 1784 h 2332"/>
                  <a:gd name="connsiteX50" fmla="*/ 234 w 1003"/>
                  <a:gd name="connsiteY50" fmla="*/ 1660 h 2332"/>
                  <a:gd name="connsiteX51" fmla="*/ 265 w 1003"/>
                  <a:gd name="connsiteY51" fmla="*/ 1207 h 2332"/>
                  <a:gd name="connsiteX52" fmla="*/ 318 w 1003"/>
                  <a:gd name="connsiteY52" fmla="*/ 847 h 2332"/>
                  <a:gd name="connsiteX53" fmla="*/ 308 w 1003"/>
                  <a:gd name="connsiteY53" fmla="*/ 709 h 2332"/>
                  <a:gd name="connsiteX54" fmla="*/ 235 w 1003"/>
                  <a:gd name="connsiteY54" fmla="*/ 924 h 2332"/>
                  <a:gd name="connsiteX55" fmla="*/ 127 w 1003"/>
                  <a:gd name="connsiteY55" fmla="*/ 1114 h 2332"/>
                  <a:gd name="connsiteX56" fmla="*/ 111 w 1003"/>
                  <a:gd name="connsiteY56" fmla="*/ 1265 h 2332"/>
                  <a:gd name="connsiteX57" fmla="*/ 36 w 1003"/>
                  <a:gd name="connsiteY57" fmla="*/ 1307 h 2332"/>
                  <a:gd name="connsiteX58" fmla="*/ 1 w 1003"/>
                  <a:gd name="connsiteY58" fmla="*/ 1202 h 2332"/>
                  <a:gd name="connsiteX59" fmla="*/ 77 w 1003"/>
                  <a:gd name="connsiteY59" fmla="*/ 1072 h 2332"/>
                  <a:gd name="connsiteX0" fmla="*/ 77 w 1003"/>
                  <a:gd name="connsiteY0" fmla="*/ 1072 h 2332"/>
                  <a:gd name="connsiteX1" fmla="*/ 178 w 1003"/>
                  <a:gd name="connsiteY1" fmla="*/ 724 h 2332"/>
                  <a:gd name="connsiteX2" fmla="*/ 243 w 1003"/>
                  <a:gd name="connsiteY2" fmla="*/ 493 h 2332"/>
                  <a:gd name="connsiteX3" fmla="*/ 408 w 1003"/>
                  <a:gd name="connsiteY3" fmla="*/ 361 h 2332"/>
                  <a:gd name="connsiteX4" fmla="*/ 405 w 1003"/>
                  <a:gd name="connsiteY4" fmla="*/ 268 h 2332"/>
                  <a:gd name="connsiteX5" fmla="*/ 385 w 1003"/>
                  <a:gd name="connsiteY5" fmla="*/ 156 h 2332"/>
                  <a:gd name="connsiteX6" fmla="*/ 401 w 1003"/>
                  <a:gd name="connsiteY6" fmla="*/ 32 h 2332"/>
                  <a:gd name="connsiteX7" fmla="*/ 561 w 1003"/>
                  <a:gd name="connsiteY7" fmla="*/ 36 h 2332"/>
                  <a:gd name="connsiteX8" fmla="*/ 573 w 1003"/>
                  <a:gd name="connsiteY8" fmla="*/ 156 h 2332"/>
                  <a:gd name="connsiteX9" fmla="*/ 553 w 1003"/>
                  <a:gd name="connsiteY9" fmla="*/ 264 h 2332"/>
                  <a:gd name="connsiteX10" fmla="*/ 564 w 1003"/>
                  <a:gd name="connsiteY10" fmla="*/ 367 h 2332"/>
                  <a:gd name="connsiteX11" fmla="*/ 726 w 1003"/>
                  <a:gd name="connsiteY11" fmla="*/ 466 h 2332"/>
                  <a:gd name="connsiteX12" fmla="*/ 765 w 1003"/>
                  <a:gd name="connsiteY12" fmla="*/ 565 h 2332"/>
                  <a:gd name="connsiteX13" fmla="*/ 786 w 1003"/>
                  <a:gd name="connsiteY13" fmla="*/ 677 h 2332"/>
                  <a:gd name="connsiteX14" fmla="*/ 812 w 1003"/>
                  <a:gd name="connsiteY14" fmla="*/ 790 h 2332"/>
                  <a:gd name="connsiteX15" fmla="*/ 915 w 1003"/>
                  <a:gd name="connsiteY15" fmla="*/ 1117 h 2332"/>
                  <a:gd name="connsiteX16" fmla="*/ 996 w 1003"/>
                  <a:gd name="connsiteY16" fmla="*/ 1216 h 2332"/>
                  <a:gd name="connsiteX17" fmla="*/ 977 w 1003"/>
                  <a:gd name="connsiteY17" fmla="*/ 1309 h 2332"/>
                  <a:gd name="connsiteX18" fmla="*/ 868 w 1003"/>
                  <a:gd name="connsiteY18" fmla="*/ 1288 h 2332"/>
                  <a:gd name="connsiteX19" fmla="*/ 858 w 1003"/>
                  <a:gd name="connsiteY19" fmla="*/ 1218 h 2332"/>
                  <a:gd name="connsiteX20" fmla="*/ 846 w 1003"/>
                  <a:gd name="connsiteY20" fmla="*/ 1129 h 2332"/>
                  <a:gd name="connsiteX21" fmla="*/ 764 w 1003"/>
                  <a:gd name="connsiteY21" fmla="*/ 978 h 2332"/>
                  <a:gd name="connsiteX22" fmla="*/ 726 w 1003"/>
                  <a:gd name="connsiteY22" fmla="*/ 856 h 2332"/>
                  <a:gd name="connsiteX23" fmla="*/ 723 w 1003"/>
                  <a:gd name="connsiteY23" fmla="*/ 854 h 2332"/>
                  <a:gd name="connsiteX24" fmla="*/ 694 w 1003"/>
                  <a:gd name="connsiteY24" fmla="*/ 737 h 2332"/>
                  <a:gd name="connsiteX25" fmla="*/ 675 w 1003"/>
                  <a:gd name="connsiteY25" fmla="*/ 633 h 2332"/>
                  <a:gd name="connsiteX26" fmla="*/ 672 w 1003"/>
                  <a:gd name="connsiteY26" fmla="*/ 759 h 2332"/>
                  <a:gd name="connsiteX27" fmla="*/ 672 w 1003"/>
                  <a:gd name="connsiteY27" fmla="*/ 848 h 2332"/>
                  <a:gd name="connsiteX28" fmla="*/ 702 w 1003"/>
                  <a:gd name="connsiteY28" fmla="*/ 1097 h 2332"/>
                  <a:gd name="connsiteX29" fmla="*/ 678 w 1003"/>
                  <a:gd name="connsiteY29" fmla="*/ 1377 h 2332"/>
                  <a:gd name="connsiteX30" fmla="*/ 661 w 1003"/>
                  <a:gd name="connsiteY30" fmla="*/ 1677 h 2332"/>
                  <a:gd name="connsiteX31" fmla="*/ 639 w 1003"/>
                  <a:gd name="connsiteY31" fmla="*/ 2122 h 2332"/>
                  <a:gd name="connsiteX32" fmla="*/ 691 w 1003"/>
                  <a:gd name="connsiteY32" fmla="*/ 2280 h 2332"/>
                  <a:gd name="connsiteX33" fmla="*/ 580 w 1003"/>
                  <a:gd name="connsiteY33" fmla="*/ 2279 h 2332"/>
                  <a:gd name="connsiteX34" fmla="*/ 554 w 1003"/>
                  <a:gd name="connsiteY34" fmla="*/ 2184 h 2332"/>
                  <a:gd name="connsiteX35" fmla="*/ 557 w 1003"/>
                  <a:gd name="connsiteY35" fmla="*/ 2184 h 2332"/>
                  <a:gd name="connsiteX36" fmla="*/ 557 w 1003"/>
                  <a:gd name="connsiteY36" fmla="*/ 2103 h 2332"/>
                  <a:gd name="connsiteX37" fmla="*/ 507 w 1003"/>
                  <a:gd name="connsiteY37" fmla="*/ 1813 h 2332"/>
                  <a:gd name="connsiteX38" fmla="*/ 507 w 1003"/>
                  <a:gd name="connsiteY38" fmla="*/ 1676 h 2332"/>
                  <a:gd name="connsiteX39" fmla="*/ 504 w 1003"/>
                  <a:gd name="connsiteY39" fmla="*/ 1492 h 2332"/>
                  <a:gd name="connsiteX40" fmla="*/ 469 w 1003"/>
                  <a:gd name="connsiteY40" fmla="*/ 1187 h 2332"/>
                  <a:gd name="connsiteX41" fmla="*/ 422 w 1003"/>
                  <a:gd name="connsiteY41" fmla="*/ 1487 h 2332"/>
                  <a:gd name="connsiteX42" fmla="*/ 396 w 1003"/>
                  <a:gd name="connsiteY42" fmla="*/ 1682 h 2332"/>
                  <a:gd name="connsiteX43" fmla="*/ 384 w 1003"/>
                  <a:gd name="connsiteY43" fmla="*/ 1896 h 2332"/>
                  <a:gd name="connsiteX44" fmla="*/ 327 w 1003"/>
                  <a:gd name="connsiteY44" fmla="*/ 2118 h 2332"/>
                  <a:gd name="connsiteX45" fmla="*/ 304 w 1003"/>
                  <a:gd name="connsiteY45" fmla="*/ 2274 h 2332"/>
                  <a:gd name="connsiteX46" fmla="*/ 154 w 1003"/>
                  <a:gd name="connsiteY46" fmla="*/ 2250 h 2332"/>
                  <a:gd name="connsiteX47" fmla="*/ 258 w 1003"/>
                  <a:gd name="connsiteY47" fmla="*/ 2051 h 2332"/>
                  <a:gd name="connsiteX48" fmla="*/ 230 w 1003"/>
                  <a:gd name="connsiteY48" fmla="*/ 1784 h 2332"/>
                  <a:gd name="connsiteX49" fmla="*/ 234 w 1003"/>
                  <a:gd name="connsiteY49" fmla="*/ 1660 h 2332"/>
                  <a:gd name="connsiteX50" fmla="*/ 265 w 1003"/>
                  <a:gd name="connsiteY50" fmla="*/ 1207 h 2332"/>
                  <a:gd name="connsiteX51" fmla="*/ 318 w 1003"/>
                  <a:gd name="connsiteY51" fmla="*/ 847 h 2332"/>
                  <a:gd name="connsiteX52" fmla="*/ 308 w 1003"/>
                  <a:gd name="connsiteY52" fmla="*/ 709 h 2332"/>
                  <a:gd name="connsiteX53" fmla="*/ 235 w 1003"/>
                  <a:gd name="connsiteY53" fmla="*/ 924 h 2332"/>
                  <a:gd name="connsiteX54" fmla="*/ 127 w 1003"/>
                  <a:gd name="connsiteY54" fmla="*/ 1114 h 2332"/>
                  <a:gd name="connsiteX55" fmla="*/ 111 w 1003"/>
                  <a:gd name="connsiteY55" fmla="*/ 1265 h 2332"/>
                  <a:gd name="connsiteX56" fmla="*/ 36 w 1003"/>
                  <a:gd name="connsiteY56" fmla="*/ 1307 h 2332"/>
                  <a:gd name="connsiteX57" fmla="*/ 1 w 1003"/>
                  <a:gd name="connsiteY57" fmla="*/ 1202 h 2332"/>
                  <a:gd name="connsiteX58" fmla="*/ 77 w 1003"/>
                  <a:gd name="connsiteY58" fmla="*/ 1072 h 2332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7238 w 10000"/>
                  <a:gd name="connsiteY22" fmla="*/ 3671 h 10000"/>
                  <a:gd name="connsiteX23" fmla="*/ 6919 w 10000"/>
                  <a:gd name="connsiteY23" fmla="*/ 3160 h 10000"/>
                  <a:gd name="connsiteX24" fmla="*/ 6730 w 10000"/>
                  <a:gd name="connsiteY24" fmla="*/ 2714 h 10000"/>
                  <a:gd name="connsiteX25" fmla="*/ 6700 w 10000"/>
                  <a:gd name="connsiteY25" fmla="*/ 3255 h 10000"/>
                  <a:gd name="connsiteX26" fmla="*/ 6700 w 10000"/>
                  <a:gd name="connsiteY26" fmla="*/ 3636 h 10000"/>
                  <a:gd name="connsiteX27" fmla="*/ 6999 w 10000"/>
                  <a:gd name="connsiteY27" fmla="*/ 4704 h 10000"/>
                  <a:gd name="connsiteX28" fmla="*/ 6760 w 10000"/>
                  <a:gd name="connsiteY28" fmla="*/ 5905 h 10000"/>
                  <a:gd name="connsiteX29" fmla="*/ 6590 w 10000"/>
                  <a:gd name="connsiteY29" fmla="*/ 7191 h 10000"/>
                  <a:gd name="connsiteX30" fmla="*/ 6371 w 10000"/>
                  <a:gd name="connsiteY30" fmla="*/ 9099 h 10000"/>
                  <a:gd name="connsiteX31" fmla="*/ 6889 w 10000"/>
                  <a:gd name="connsiteY31" fmla="*/ 9777 h 10000"/>
                  <a:gd name="connsiteX32" fmla="*/ 5783 w 10000"/>
                  <a:gd name="connsiteY32" fmla="*/ 9773 h 10000"/>
                  <a:gd name="connsiteX33" fmla="*/ 5523 w 10000"/>
                  <a:gd name="connsiteY33" fmla="*/ 9365 h 10000"/>
                  <a:gd name="connsiteX34" fmla="*/ 5553 w 10000"/>
                  <a:gd name="connsiteY34" fmla="*/ 9365 h 10000"/>
                  <a:gd name="connsiteX35" fmla="*/ 5553 w 10000"/>
                  <a:gd name="connsiteY35" fmla="*/ 9018 h 10000"/>
                  <a:gd name="connsiteX36" fmla="*/ 5055 w 10000"/>
                  <a:gd name="connsiteY36" fmla="*/ 7774 h 10000"/>
                  <a:gd name="connsiteX37" fmla="*/ 5055 w 10000"/>
                  <a:gd name="connsiteY37" fmla="*/ 7187 h 10000"/>
                  <a:gd name="connsiteX38" fmla="*/ 5025 w 10000"/>
                  <a:gd name="connsiteY38" fmla="*/ 6398 h 10000"/>
                  <a:gd name="connsiteX39" fmla="*/ 4676 w 10000"/>
                  <a:gd name="connsiteY39" fmla="*/ 5090 h 10000"/>
                  <a:gd name="connsiteX40" fmla="*/ 4207 w 10000"/>
                  <a:gd name="connsiteY40" fmla="*/ 6377 h 10000"/>
                  <a:gd name="connsiteX41" fmla="*/ 3948 w 10000"/>
                  <a:gd name="connsiteY41" fmla="*/ 7213 h 10000"/>
                  <a:gd name="connsiteX42" fmla="*/ 3829 w 10000"/>
                  <a:gd name="connsiteY42" fmla="*/ 8130 h 10000"/>
                  <a:gd name="connsiteX43" fmla="*/ 3260 w 10000"/>
                  <a:gd name="connsiteY43" fmla="*/ 9082 h 10000"/>
                  <a:gd name="connsiteX44" fmla="*/ 3031 w 10000"/>
                  <a:gd name="connsiteY44" fmla="*/ 9751 h 10000"/>
                  <a:gd name="connsiteX45" fmla="*/ 1535 w 10000"/>
                  <a:gd name="connsiteY45" fmla="*/ 9648 h 10000"/>
                  <a:gd name="connsiteX46" fmla="*/ 2572 w 10000"/>
                  <a:gd name="connsiteY46" fmla="*/ 8795 h 10000"/>
                  <a:gd name="connsiteX47" fmla="*/ 2293 w 10000"/>
                  <a:gd name="connsiteY47" fmla="*/ 7650 h 10000"/>
                  <a:gd name="connsiteX48" fmla="*/ 2333 w 10000"/>
                  <a:gd name="connsiteY48" fmla="*/ 7118 h 10000"/>
                  <a:gd name="connsiteX49" fmla="*/ 2642 w 10000"/>
                  <a:gd name="connsiteY49" fmla="*/ 5176 h 10000"/>
                  <a:gd name="connsiteX50" fmla="*/ 3170 w 10000"/>
                  <a:gd name="connsiteY50" fmla="*/ 3632 h 10000"/>
                  <a:gd name="connsiteX51" fmla="*/ 3071 w 10000"/>
                  <a:gd name="connsiteY51" fmla="*/ 3040 h 10000"/>
                  <a:gd name="connsiteX52" fmla="*/ 2343 w 10000"/>
                  <a:gd name="connsiteY52" fmla="*/ 3962 h 10000"/>
                  <a:gd name="connsiteX53" fmla="*/ 1266 w 10000"/>
                  <a:gd name="connsiteY53" fmla="*/ 4777 h 10000"/>
                  <a:gd name="connsiteX54" fmla="*/ 1107 w 10000"/>
                  <a:gd name="connsiteY54" fmla="*/ 5425 h 10000"/>
                  <a:gd name="connsiteX55" fmla="*/ 359 w 10000"/>
                  <a:gd name="connsiteY55" fmla="*/ 5605 h 10000"/>
                  <a:gd name="connsiteX56" fmla="*/ 10 w 10000"/>
                  <a:gd name="connsiteY56" fmla="*/ 5154 h 10000"/>
                  <a:gd name="connsiteX57" fmla="*/ 768 w 10000"/>
                  <a:gd name="connsiteY57" fmla="*/ 4597 h 10000"/>
                  <a:gd name="connsiteX0" fmla="*/ 768 w 10000"/>
                  <a:gd name="connsiteY0" fmla="*/ 4597 h 10000"/>
                  <a:gd name="connsiteX1" fmla="*/ 1775 w 10000"/>
                  <a:gd name="connsiteY1" fmla="*/ 3105 h 10000"/>
                  <a:gd name="connsiteX2" fmla="*/ 2423 w 10000"/>
                  <a:gd name="connsiteY2" fmla="*/ 2114 h 10000"/>
                  <a:gd name="connsiteX3" fmla="*/ 4068 w 10000"/>
                  <a:gd name="connsiteY3" fmla="*/ 1548 h 10000"/>
                  <a:gd name="connsiteX4" fmla="*/ 4038 w 10000"/>
                  <a:gd name="connsiteY4" fmla="*/ 1149 h 10000"/>
                  <a:gd name="connsiteX5" fmla="*/ 3838 w 10000"/>
                  <a:gd name="connsiteY5" fmla="*/ 669 h 10000"/>
                  <a:gd name="connsiteX6" fmla="*/ 3998 w 10000"/>
                  <a:gd name="connsiteY6" fmla="*/ 137 h 10000"/>
                  <a:gd name="connsiteX7" fmla="*/ 5593 w 10000"/>
                  <a:gd name="connsiteY7" fmla="*/ 154 h 10000"/>
                  <a:gd name="connsiteX8" fmla="*/ 5713 w 10000"/>
                  <a:gd name="connsiteY8" fmla="*/ 669 h 10000"/>
                  <a:gd name="connsiteX9" fmla="*/ 5513 w 10000"/>
                  <a:gd name="connsiteY9" fmla="*/ 1132 h 10000"/>
                  <a:gd name="connsiteX10" fmla="*/ 5623 w 10000"/>
                  <a:gd name="connsiteY10" fmla="*/ 1574 h 10000"/>
                  <a:gd name="connsiteX11" fmla="*/ 7238 w 10000"/>
                  <a:gd name="connsiteY11" fmla="*/ 1998 h 10000"/>
                  <a:gd name="connsiteX12" fmla="*/ 7627 w 10000"/>
                  <a:gd name="connsiteY12" fmla="*/ 2423 h 10000"/>
                  <a:gd name="connsiteX13" fmla="*/ 7836 w 10000"/>
                  <a:gd name="connsiteY13" fmla="*/ 2903 h 10000"/>
                  <a:gd name="connsiteX14" fmla="*/ 8096 w 10000"/>
                  <a:gd name="connsiteY14" fmla="*/ 3388 h 10000"/>
                  <a:gd name="connsiteX15" fmla="*/ 9123 w 10000"/>
                  <a:gd name="connsiteY15" fmla="*/ 4790 h 10000"/>
                  <a:gd name="connsiteX16" fmla="*/ 9930 w 10000"/>
                  <a:gd name="connsiteY16" fmla="*/ 5214 h 10000"/>
                  <a:gd name="connsiteX17" fmla="*/ 9741 w 10000"/>
                  <a:gd name="connsiteY17" fmla="*/ 5613 h 10000"/>
                  <a:gd name="connsiteX18" fmla="*/ 8654 w 10000"/>
                  <a:gd name="connsiteY18" fmla="*/ 5523 h 10000"/>
                  <a:gd name="connsiteX19" fmla="*/ 8554 w 10000"/>
                  <a:gd name="connsiteY19" fmla="*/ 5223 h 10000"/>
                  <a:gd name="connsiteX20" fmla="*/ 8435 w 10000"/>
                  <a:gd name="connsiteY20" fmla="*/ 4841 h 10000"/>
                  <a:gd name="connsiteX21" fmla="*/ 7617 w 10000"/>
                  <a:gd name="connsiteY21" fmla="*/ 4194 h 10000"/>
                  <a:gd name="connsiteX22" fmla="*/ 6919 w 10000"/>
                  <a:gd name="connsiteY22" fmla="*/ 3160 h 10000"/>
                  <a:gd name="connsiteX23" fmla="*/ 6730 w 10000"/>
                  <a:gd name="connsiteY23" fmla="*/ 2714 h 10000"/>
                  <a:gd name="connsiteX24" fmla="*/ 6700 w 10000"/>
                  <a:gd name="connsiteY24" fmla="*/ 3255 h 10000"/>
                  <a:gd name="connsiteX25" fmla="*/ 6700 w 10000"/>
                  <a:gd name="connsiteY25" fmla="*/ 3636 h 10000"/>
                  <a:gd name="connsiteX26" fmla="*/ 6999 w 10000"/>
                  <a:gd name="connsiteY26" fmla="*/ 4704 h 10000"/>
                  <a:gd name="connsiteX27" fmla="*/ 6760 w 10000"/>
                  <a:gd name="connsiteY27" fmla="*/ 5905 h 10000"/>
                  <a:gd name="connsiteX28" fmla="*/ 6590 w 10000"/>
                  <a:gd name="connsiteY28" fmla="*/ 7191 h 10000"/>
                  <a:gd name="connsiteX29" fmla="*/ 6371 w 10000"/>
                  <a:gd name="connsiteY29" fmla="*/ 9099 h 10000"/>
                  <a:gd name="connsiteX30" fmla="*/ 6889 w 10000"/>
                  <a:gd name="connsiteY30" fmla="*/ 9777 h 10000"/>
                  <a:gd name="connsiteX31" fmla="*/ 5783 w 10000"/>
                  <a:gd name="connsiteY31" fmla="*/ 9773 h 10000"/>
                  <a:gd name="connsiteX32" fmla="*/ 5523 w 10000"/>
                  <a:gd name="connsiteY32" fmla="*/ 9365 h 10000"/>
                  <a:gd name="connsiteX33" fmla="*/ 5553 w 10000"/>
                  <a:gd name="connsiteY33" fmla="*/ 9365 h 10000"/>
                  <a:gd name="connsiteX34" fmla="*/ 5553 w 10000"/>
                  <a:gd name="connsiteY34" fmla="*/ 9018 h 10000"/>
                  <a:gd name="connsiteX35" fmla="*/ 5055 w 10000"/>
                  <a:gd name="connsiteY35" fmla="*/ 7774 h 10000"/>
                  <a:gd name="connsiteX36" fmla="*/ 5055 w 10000"/>
                  <a:gd name="connsiteY36" fmla="*/ 7187 h 10000"/>
                  <a:gd name="connsiteX37" fmla="*/ 5025 w 10000"/>
                  <a:gd name="connsiteY37" fmla="*/ 6398 h 10000"/>
                  <a:gd name="connsiteX38" fmla="*/ 4676 w 10000"/>
                  <a:gd name="connsiteY38" fmla="*/ 5090 h 10000"/>
                  <a:gd name="connsiteX39" fmla="*/ 4207 w 10000"/>
                  <a:gd name="connsiteY39" fmla="*/ 6377 h 10000"/>
                  <a:gd name="connsiteX40" fmla="*/ 3948 w 10000"/>
                  <a:gd name="connsiteY40" fmla="*/ 7213 h 10000"/>
                  <a:gd name="connsiteX41" fmla="*/ 3829 w 10000"/>
                  <a:gd name="connsiteY41" fmla="*/ 8130 h 10000"/>
                  <a:gd name="connsiteX42" fmla="*/ 3260 w 10000"/>
                  <a:gd name="connsiteY42" fmla="*/ 9082 h 10000"/>
                  <a:gd name="connsiteX43" fmla="*/ 3031 w 10000"/>
                  <a:gd name="connsiteY43" fmla="*/ 9751 h 10000"/>
                  <a:gd name="connsiteX44" fmla="*/ 1535 w 10000"/>
                  <a:gd name="connsiteY44" fmla="*/ 9648 h 10000"/>
                  <a:gd name="connsiteX45" fmla="*/ 2572 w 10000"/>
                  <a:gd name="connsiteY45" fmla="*/ 8795 h 10000"/>
                  <a:gd name="connsiteX46" fmla="*/ 2293 w 10000"/>
                  <a:gd name="connsiteY46" fmla="*/ 7650 h 10000"/>
                  <a:gd name="connsiteX47" fmla="*/ 2333 w 10000"/>
                  <a:gd name="connsiteY47" fmla="*/ 7118 h 10000"/>
                  <a:gd name="connsiteX48" fmla="*/ 2642 w 10000"/>
                  <a:gd name="connsiteY48" fmla="*/ 5176 h 10000"/>
                  <a:gd name="connsiteX49" fmla="*/ 3170 w 10000"/>
                  <a:gd name="connsiteY49" fmla="*/ 3632 h 10000"/>
                  <a:gd name="connsiteX50" fmla="*/ 3071 w 10000"/>
                  <a:gd name="connsiteY50" fmla="*/ 3040 h 10000"/>
                  <a:gd name="connsiteX51" fmla="*/ 2343 w 10000"/>
                  <a:gd name="connsiteY51" fmla="*/ 3962 h 10000"/>
                  <a:gd name="connsiteX52" fmla="*/ 1266 w 10000"/>
                  <a:gd name="connsiteY52" fmla="*/ 4777 h 10000"/>
                  <a:gd name="connsiteX53" fmla="*/ 1107 w 10000"/>
                  <a:gd name="connsiteY53" fmla="*/ 5425 h 10000"/>
                  <a:gd name="connsiteX54" fmla="*/ 359 w 10000"/>
                  <a:gd name="connsiteY54" fmla="*/ 5605 h 10000"/>
                  <a:gd name="connsiteX55" fmla="*/ 10 w 10000"/>
                  <a:gd name="connsiteY55" fmla="*/ 5154 h 10000"/>
                  <a:gd name="connsiteX56" fmla="*/ 768 w 10000"/>
                  <a:gd name="connsiteY56" fmla="*/ 459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0" h="10000">
                    <a:moveTo>
                      <a:pt x="768" y="4597"/>
                    </a:moveTo>
                    <a:cubicBezTo>
                      <a:pt x="1057" y="4254"/>
                      <a:pt x="1496" y="3521"/>
                      <a:pt x="1775" y="3105"/>
                    </a:cubicBezTo>
                    <a:cubicBezTo>
                      <a:pt x="1775" y="3010"/>
                      <a:pt x="1834" y="2367"/>
                      <a:pt x="2423" y="2114"/>
                    </a:cubicBezTo>
                    <a:cubicBezTo>
                      <a:pt x="2742" y="1818"/>
                      <a:pt x="3799" y="1707"/>
                      <a:pt x="4068" y="1548"/>
                    </a:cubicBezTo>
                    <a:cubicBezTo>
                      <a:pt x="4078" y="1445"/>
                      <a:pt x="4098" y="1278"/>
                      <a:pt x="4038" y="1149"/>
                    </a:cubicBezTo>
                    <a:cubicBezTo>
                      <a:pt x="4018" y="999"/>
                      <a:pt x="3838" y="840"/>
                      <a:pt x="3838" y="669"/>
                    </a:cubicBezTo>
                    <a:cubicBezTo>
                      <a:pt x="3829" y="502"/>
                      <a:pt x="3709" y="223"/>
                      <a:pt x="3998" y="137"/>
                    </a:cubicBezTo>
                    <a:cubicBezTo>
                      <a:pt x="4317" y="43"/>
                      <a:pt x="5324" y="0"/>
                      <a:pt x="5593" y="154"/>
                    </a:cubicBezTo>
                    <a:cubicBezTo>
                      <a:pt x="5862" y="249"/>
                      <a:pt x="5723" y="506"/>
                      <a:pt x="5713" y="669"/>
                    </a:cubicBezTo>
                    <a:cubicBezTo>
                      <a:pt x="5703" y="832"/>
                      <a:pt x="5523" y="982"/>
                      <a:pt x="5513" y="1132"/>
                    </a:cubicBezTo>
                    <a:cubicBezTo>
                      <a:pt x="5503" y="1282"/>
                      <a:pt x="5334" y="1428"/>
                      <a:pt x="5623" y="1574"/>
                    </a:cubicBezTo>
                    <a:cubicBezTo>
                      <a:pt x="5912" y="1720"/>
                      <a:pt x="6909" y="1857"/>
                      <a:pt x="7238" y="1998"/>
                    </a:cubicBezTo>
                    <a:cubicBezTo>
                      <a:pt x="7378" y="2084"/>
                      <a:pt x="7498" y="2140"/>
                      <a:pt x="7627" y="2423"/>
                    </a:cubicBezTo>
                    <a:cubicBezTo>
                      <a:pt x="7727" y="2573"/>
                      <a:pt x="7757" y="2744"/>
                      <a:pt x="7836" y="2903"/>
                    </a:cubicBezTo>
                    <a:cubicBezTo>
                      <a:pt x="7916" y="3062"/>
                      <a:pt x="7886" y="3075"/>
                      <a:pt x="8096" y="3388"/>
                    </a:cubicBezTo>
                    <a:cubicBezTo>
                      <a:pt x="8305" y="3701"/>
                      <a:pt x="8953" y="4498"/>
                      <a:pt x="9123" y="4790"/>
                    </a:cubicBezTo>
                    <a:cubicBezTo>
                      <a:pt x="9312" y="5094"/>
                      <a:pt x="9950" y="5051"/>
                      <a:pt x="9930" y="5214"/>
                    </a:cubicBezTo>
                    <a:cubicBezTo>
                      <a:pt x="10000" y="5356"/>
                      <a:pt x="10000" y="5523"/>
                      <a:pt x="9741" y="5613"/>
                    </a:cubicBezTo>
                    <a:cubicBezTo>
                      <a:pt x="9531" y="5665"/>
                      <a:pt x="8873" y="5652"/>
                      <a:pt x="8654" y="5523"/>
                    </a:cubicBezTo>
                    <a:cubicBezTo>
                      <a:pt x="8455" y="5459"/>
                      <a:pt x="8594" y="5334"/>
                      <a:pt x="8554" y="5223"/>
                    </a:cubicBezTo>
                    <a:cubicBezTo>
                      <a:pt x="8584" y="5159"/>
                      <a:pt x="8544" y="5013"/>
                      <a:pt x="8435" y="4841"/>
                    </a:cubicBezTo>
                    <a:cubicBezTo>
                      <a:pt x="8335" y="4653"/>
                      <a:pt x="7817" y="4391"/>
                      <a:pt x="7617" y="4194"/>
                    </a:cubicBezTo>
                    <a:cubicBezTo>
                      <a:pt x="7364" y="3914"/>
                      <a:pt x="7067" y="3407"/>
                      <a:pt x="6919" y="3160"/>
                    </a:cubicBezTo>
                    <a:cubicBezTo>
                      <a:pt x="6839" y="3002"/>
                      <a:pt x="6770" y="2697"/>
                      <a:pt x="6730" y="2714"/>
                    </a:cubicBezTo>
                    <a:cubicBezTo>
                      <a:pt x="6650" y="2646"/>
                      <a:pt x="6700" y="3100"/>
                      <a:pt x="6700" y="3255"/>
                    </a:cubicBezTo>
                    <a:cubicBezTo>
                      <a:pt x="6700" y="3409"/>
                      <a:pt x="6680" y="3482"/>
                      <a:pt x="6700" y="3636"/>
                    </a:cubicBezTo>
                    <a:cubicBezTo>
                      <a:pt x="6710" y="3902"/>
                      <a:pt x="6989" y="4327"/>
                      <a:pt x="6999" y="4704"/>
                    </a:cubicBezTo>
                    <a:cubicBezTo>
                      <a:pt x="6989" y="4991"/>
                      <a:pt x="6790" y="5540"/>
                      <a:pt x="6760" y="5905"/>
                    </a:cubicBezTo>
                    <a:cubicBezTo>
                      <a:pt x="6680" y="6231"/>
                      <a:pt x="6710" y="6552"/>
                      <a:pt x="6590" y="7191"/>
                    </a:cubicBezTo>
                    <a:cubicBezTo>
                      <a:pt x="6491" y="7406"/>
                      <a:pt x="6451" y="8735"/>
                      <a:pt x="6371" y="9099"/>
                    </a:cubicBezTo>
                    <a:cubicBezTo>
                      <a:pt x="6132" y="9314"/>
                      <a:pt x="7208" y="9623"/>
                      <a:pt x="6889" y="9777"/>
                    </a:cubicBezTo>
                    <a:cubicBezTo>
                      <a:pt x="6790" y="9889"/>
                      <a:pt x="6311" y="9837"/>
                      <a:pt x="5783" y="9773"/>
                    </a:cubicBezTo>
                    <a:cubicBezTo>
                      <a:pt x="5533" y="9730"/>
                      <a:pt x="5563" y="9434"/>
                      <a:pt x="5523" y="9365"/>
                    </a:cubicBezTo>
                    <a:cubicBezTo>
                      <a:pt x="5484" y="9297"/>
                      <a:pt x="5553" y="9421"/>
                      <a:pt x="5553" y="9365"/>
                    </a:cubicBezTo>
                    <a:cubicBezTo>
                      <a:pt x="5613" y="9340"/>
                      <a:pt x="5533" y="9194"/>
                      <a:pt x="5553" y="9018"/>
                    </a:cubicBezTo>
                    <a:cubicBezTo>
                      <a:pt x="5653" y="8915"/>
                      <a:pt x="4955" y="8075"/>
                      <a:pt x="5055" y="7774"/>
                    </a:cubicBezTo>
                    <a:cubicBezTo>
                      <a:pt x="4985" y="7479"/>
                      <a:pt x="5065" y="7384"/>
                      <a:pt x="5055" y="7187"/>
                    </a:cubicBezTo>
                    <a:cubicBezTo>
                      <a:pt x="5055" y="6990"/>
                      <a:pt x="5085" y="6745"/>
                      <a:pt x="5025" y="6398"/>
                    </a:cubicBezTo>
                    <a:cubicBezTo>
                      <a:pt x="4965" y="6051"/>
                      <a:pt x="4816" y="5094"/>
                      <a:pt x="4676" y="5090"/>
                    </a:cubicBezTo>
                    <a:cubicBezTo>
                      <a:pt x="4536" y="5086"/>
                      <a:pt x="4327" y="6025"/>
                      <a:pt x="4207" y="6377"/>
                    </a:cubicBezTo>
                    <a:cubicBezTo>
                      <a:pt x="4088" y="6728"/>
                      <a:pt x="4008" y="6921"/>
                      <a:pt x="3948" y="7213"/>
                    </a:cubicBezTo>
                    <a:cubicBezTo>
                      <a:pt x="3888" y="7504"/>
                      <a:pt x="3938" y="7817"/>
                      <a:pt x="3829" y="8130"/>
                    </a:cubicBezTo>
                    <a:cubicBezTo>
                      <a:pt x="3719" y="8443"/>
                      <a:pt x="3390" y="8812"/>
                      <a:pt x="3260" y="9082"/>
                    </a:cubicBezTo>
                    <a:cubicBezTo>
                      <a:pt x="3131" y="9352"/>
                      <a:pt x="3380" y="9571"/>
                      <a:pt x="3031" y="9751"/>
                    </a:cubicBezTo>
                    <a:cubicBezTo>
                      <a:pt x="2772" y="9833"/>
                      <a:pt x="1655" y="10000"/>
                      <a:pt x="1535" y="9648"/>
                    </a:cubicBezTo>
                    <a:cubicBezTo>
                      <a:pt x="1456" y="9490"/>
                      <a:pt x="2443" y="9130"/>
                      <a:pt x="2572" y="8795"/>
                    </a:cubicBezTo>
                    <a:cubicBezTo>
                      <a:pt x="2702" y="8461"/>
                      <a:pt x="2333" y="7929"/>
                      <a:pt x="2293" y="7650"/>
                    </a:cubicBezTo>
                    <a:cubicBezTo>
                      <a:pt x="2253" y="7371"/>
                      <a:pt x="2273" y="7530"/>
                      <a:pt x="2333" y="7118"/>
                    </a:cubicBezTo>
                    <a:cubicBezTo>
                      <a:pt x="2393" y="6707"/>
                      <a:pt x="2502" y="5755"/>
                      <a:pt x="2642" y="5176"/>
                    </a:cubicBezTo>
                    <a:cubicBezTo>
                      <a:pt x="2782" y="4597"/>
                      <a:pt x="3210" y="3851"/>
                      <a:pt x="3170" y="3632"/>
                    </a:cubicBezTo>
                    <a:cubicBezTo>
                      <a:pt x="3180" y="3178"/>
                      <a:pt x="3210" y="2985"/>
                      <a:pt x="3071" y="3040"/>
                    </a:cubicBezTo>
                    <a:cubicBezTo>
                      <a:pt x="3011" y="2959"/>
                      <a:pt x="2642" y="3675"/>
                      <a:pt x="2343" y="3962"/>
                    </a:cubicBezTo>
                    <a:cubicBezTo>
                      <a:pt x="2044" y="4254"/>
                      <a:pt x="1535" y="4618"/>
                      <a:pt x="1266" y="4777"/>
                    </a:cubicBezTo>
                    <a:cubicBezTo>
                      <a:pt x="1216" y="4991"/>
                      <a:pt x="1157" y="5210"/>
                      <a:pt x="1107" y="5425"/>
                    </a:cubicBezTo>
                    <a:cubicBezTo>
                      <a:pt x="887" y="5532"/>
                      <a:pt x="518" y="5622"/>
                      <a:pt x="359" y="5605"/>
                    </a:cubicBezTo>
                    <a:cubicBezTo>
                      <a:pt x="80" y="5527"/>
                      <a:pt x="40" y="5347"/>
                      <a:pt x="10" y="5154"/>
                    </a:cubicBezTo>
                    <a:cubicBezTo>
                      <a:pt x="0" y="5009"/>
                      <a:pt x="708" y="4803"/>
                      <a:pt x="768" y="4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4" name="Freeform 213"/>
              <p:cNvSpPr>
                <a:spLocks/>
              </p:cNvSpPr>
              <p:nvPr/>
            </p:nvSpPr>
            <p:spPr bwMode="auto">
              <a:xfrm rot="20383217">
                <a:off x="301799" y="1918372"/>
                <a:ext cx="8572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5" name="Freeform 214"/>
              <p:cNvSpPr>
                <a:spLocks/>
              </p:cNvSpPr>
              <p:nvPr/>
            </p:nvSpPr>
            <p:spPr bwMode="auto">
              <a:xfrm flipH="1">
                <a:off x="883459" y="1935517"/>
                <a:ext cx="71755" cy="35560"/>
              </a:xfrm>
              <a:custGeom>
                <a:avLst/>
                <a:gdLst/>
                <a:ahLst/>
                <a:cxnLst>
                  <a:cxn ang="0">
                    <a:pos x="135" y="42"/>
                  </a:cxn>
                  <a:cxn ang="0">
                    <a:pos x="115" y="56"/>
                  </a:cxn>
                  <a:cxn ang="0">
                    <a:pos x="75" y="44"/>
                  </a:cxn>
                  <a:cxn ang="0">
                    <a:pos x="27" y="46"/>
                  </a:cxn>
                  <a:cxn ang="0">
                    <a:pos x="3" y="26"/>
                  </a:cxn>
                  <a:cxn ang="0">
                    <a:pos x="9" y="10"/>
                  </a:cxn>
                  <a:cxn ang="0">
                    <a:pos x="77" y="12"/>
                  </a:cxn>
                  <a:cxn ang="0">
                    <a:pos x="107" y="0"/>
                  </a:cxn>
                </a:cxnLst>
                <a:rect l="0" t="0" r="r" b="b"/>
                <a:pathLst>
                  <a:path w="135" h="56">
                    <a:moveTo>
                      <a:pt x="135" y="42"/>
                    </a:moveTo>
                    <a:cubicBezTo>
                      <a:pt x="130" y="44"/>
                      <a:pt x="125" y="56"/>
                      <a:pt x="115" y="56"/>
                    </a:cubicBezTo>
                    <a:cubicBezTo>
                      <a:pt x="105" y="56"/>
                      <a:pt x="90" y="46"/>
                      <a:pt x="75" y="44"/>
                    </a:cubicBezTo>
                    <a:cubicBezTo>
                      <a:pt x="60" y="42"/>
                      <a:pt x="39" y="49"/>
                      <a:pt x="27" y="46"/>
                    </a:cubicBezTo>
                    <a:cubicBezTo>
                      <a:pt x="18" y="40"/>
                      <a:pt x="12" y="32"/>
                      <a:pt x="3" y="26"/>
                    </a:cubicBezTo>
                    <a:cubicBezTo>
                      <a:pt x="0" y="17"/>
                      <a:pt x="1" y="15"/>
                      <a:pt x="9" y="10"/>
                    </a:cubicBezTo>
                    <a:cubicBezTo>
                      <a:pt x="39" y="14"/>
                      <a:pt x="36" y="14"/>
                      <a:pt x="77" y="12"/>
                    </a:cubicBezTo>
                    <a:cubicBezTo>
                      <a:pt x="87" y="10"/>
                      <a:pt x="97" y="0"/>
                      <a:pt x="107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6" name="Freeform 215"/>
              <p:cNvSpPr>
                <a:spLocks/>
              </p:cNvSpPr>
              <p:nvPr/>
            </p:nvSpPr>
            <p:spPr bwMode="auto">
              <a:xfrm>
                <a:off x="394509" y="1948217"/>
                <a:ext cx="32385" cy="31750"/>
              </a:xfrm>
              <a:custGeom>
                <a:avLst/>
                <a:gdLst/>
                <a:ahLst/>
                <a:cxnLst>
                  <a:cxn ang="0">
                    <a:pos x="28" y="50"/>
                  </a:cxn>
                  <a:cxn ang="0">
                    <a:pos x="0" y="44"/>
                  </a:cxn>
                  <a:cxn ang="0">
                    <a:pos x="24" y="12"/>
                  </a:cxn>
                  <a:cxn ang="0">
                    <a:pos x="51" y="0"/>
                  </a:cxn>
                  <a:cxn ang="0">
                    <a:pos x="28" y="50"/>
                  </a:cxn>
                </a:cxnLst>
                <a:rect l="0" t="0" r="r" b="b"/>
                <a:pathLst>
                  <a:path w="51" h="50">
                    <a:moveTo>
                      <a:pt x="28" y="50"/>
                    </a:moveTo>
                    <a:lnTo>
                      <a:pt x="0" y="44"/>
                    </a:lnTo>
                    <a:lnTo>
                      <a:pt x="24" y="12"/>
                    </a:lnTo>
                    <a:lnTo>
                      <a:pt x="51" y="0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8" name="Freeform 221"/>
              <p:cNvSpPr>
                <a:spLocks/>
              </p:cNvSpPr>
              <p:nvPr/>
            </p:nvSpPr>
            <p:spPr bwMode="auto">
              <a:xfrm>
                <a:off x="597074" y="1425708"/>
                <a:ext cx="49530" cy="57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6" y="3"/>
                  </a:cxn>
                  <a:cxn ang="0">
                    <a:pos x="78" y="0"/>
                  </a:cxn>
                </a:cxnLst>
                <a:rect l="0" t="0" r="r" b="b"/>
                <a:pathLst>
                  <a:path w="78" h="9">
                    <a:moveTo>
                      <a:pt x="0" y="3"/>
                    </a:moveTo>
                    <a:cubicBezTo>
                      <a:pt x="30" y="9"/>
                      <a:pt x="17" y="8"/>
                      <a:pt x="66" y="3"/>
                    </a:cubicBezTo>
                    <a:cubicBezTo>
                      <a:pt x="70" y="3"/>
                      <a:pt x="78" y="0"/>
                      <a:pt x="78" y="0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79" name="Freeform 224"/>
              <p:cNvSpPr>
                <a:spLocks/>
              </p:cNvSpPr>
              <p:nvPr/>
            </p:nvSpPr>
            <p:spPr bwMode="auto">
              <a:xfrm>
                <a:off x="510714" y="1584362"/>
                <a:ext cx="29210" cy="93980"/>
              </a:xfrm>
              <a:custGeom>
                <a:avLst/>
                <a:gdLst>
                  <a:gd name="connsiteX0" fmla="*/ 47 w 47"/>
                  <a:gd name="connsiteY0" fmla="*/ 0 h 258"/>
                  <a:gd name="connsiteX1" fmla="*/ 6 w 47"/>
                  <a:gd name="connsiteY1" fmla="*/ 129 h 258"/>
                  <a:gd name="connsiteX2" fmla="*/ 11 w 47"/>
                  <a:gd name="connsiteY2" fmla="*/ 258 h 258"/>
                  <a:gd name="connsiteX0" fmla="*/ 47 w 52"/>
                  <a:gd name="connsiteY0" fmla="*/ 19 h 277"/>
                  <a:gd name="connsiteX1" fmla="*/ 45 w 52"/>
                  <a:gd name="connsiteY1" fmla="*/ 21 h 277"/>
                  <a:gd name="connsiteX2" fmla="*/ 6 w 52"/>
                  <a:gd name="connsiteY2" fmla="*/ 148 h 277"/>
                  <a:gd name="connsiteX3" fmla="*/ 11 w 52"/>
                  <a:gd name="connsiteY3" fmla="*/ 277 h 277"/>
                  <a:gd name="connsiteX0" fmla="*/ 44 w 49"/>
                  <a:gd name="connsiteY0" fmla="*/ 19 h 277"/>
                  <a:gd name="connsiteX1" fmla="*/ 42 w 49"/>
                  <a:gd name="connsiteY1" fmla="*/ 21 h 277"/>
                  <a:gd name="connsiteX2" fmla="*/ 26 w 49"/>
                  <a:gd name="connsiteY2" fmla="*/ 31 h 277"/>
                  <a:gd name="connsiteX3" fmla="*/ 3 w 49"/>
                  <a:gd name="connsiteY3" fmla="*/ 148 h 277"/>
                  <a:gd name="connsiteX4" fmla="*/ 8 w 49"/>
                  <a:gd name="connsiteY4" fmla="*/ 277 h 277"/>
                  <a:gd name="connsiteX0" fmla="*/ 41 w 46"/>
                  <a:gd name="connsiteY0" fmla="*/ 19 h 148"/>
                  <a:gd name="connsiteX1" fmla="*/ 39 w 46"/>
                  <a:gd name="connsiteY1" fmla="*/ 21 h 148"/>
                  <a:gd name="connsiteX2" fmla="*/ 23 w 46"/>
                  <a:gd name="connsiteY2" fmla="*/ 31 h 148"/>
                  <a:gd name="connsiteX3" fmla="*/ 0 w 46"/>
                  <a:gd name="connsiteY3" fmla="*/ 148 h 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" h="148">
                    <a:moveTo>
                      <a:pt x="41" y="19"/>
                    </a:moveTo>
                    <a:cubicBezTo>
                      <a:pt x="41" y="19"/>
                      <a:pt x="46" y="0"/>
                      <a:pt x="39" y="21"/>
                    </a:cubicBezTo>
                    <a:cubicBezTo>
                      <a:pt x="36" y="30"/>
                      <a:pt x="29" y="10"/>
                      <a:pt x="23" y="31"/>
                    </a:cubicBezTo>
                    <a:cubicBezTo>
                      <a:pt x="17" y="52"/>
                      <a:pt x="3" y="107"/>
                      <a:pt x="0" y="14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sz="1400"/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347957" y="1915333"/>
                <a:ext cx="16193" cy="27622"/>
              </a:xfrm>
              <a:custGeom>
                <a:avLst/>
                <a:gdLst>
                  <a:gd name="connsiteX0" fmla="*/ 0 w 40482"/>
                  <a:gd name="connsiteY0" fmla="*/ 69056 h 69056"/>
                  <a:gd name="connsiteX1" fmla="*/ 2382 w 40482"/>
                  <a:gd name="connsiteY1" fmla="*/ 61913 h 69056"/>
                  <a:gd name="connsiteX2" fmla="*/ 4763 w 40482"/>
                  <a:gd name="connsiteY2" fmla="*/ 50006 h 69056"/>
                  <a:gd name="connsiteX3" fmla="*/ 14288 w 40482"/>
                  <a:gd name="connsiteY3" fmla="*/ 47625 h 69056"/>
                  <a:gd name="connsiteX4" fmla="*/ 21432 w 40482"/>
                  <a:gd name="connsiteY4" fmla="*/ 40481 h 69056"/>
                  <a:gd name="connsiteX5" fmla="*/ 35719 w 40482"/>
                  <a:gd name="connsiteY5" fmla="*/ 19050 h 69056"/>
                  <a:gd name="connsiteX6" fmla="*/ 40482 w 40482"/>
                  <a:gd name="connsiteY6" fmla="*/ 11906 h 69056"/>
                  <a:gd name="connsiteX7" fmla="*/ 40482 w 40482"/>
                  <a:gd name="connsiteY7" fmla="*/ 0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82" h="69056">
                    <a:moveTo>
                      <a:pt x="0" y="69056"/>
                    </a:moveTo>
                    <a:cubicBezTo>
                      <a:pt x="794" y="66675"/>
                      <a:pt x="1773" y="64348"/>
                      <a:pt x="2382" y="61913"/>
                    </a:cubicBezTo>
                    <a:cubicBezTo>
                      <a:pt x="3364" y="57986"/>
                      <a:pt x="2172" y="53116"/>
                      <a:pt x="4763" y="50006"/>
                    </a:cubicBezTo>
                    <a:cubicBezTo>
                      <a:pt x="6858" y="47492"/>
                      <a:pt x="11113" y="48419"/>
                      <a:pt x="14288" y="47625"/>
                    </a:cubicBezTo>
                    <a:cubicBezTo>
                      <a:pt x="16669" y="45244"/>
                      <a:pt x="19364" y="43139"/>
                      <a:pt x="21432" y="40481"/>
                    </a:cubicBezTo>
                    <a:cubicBezTo>
                      <a:pt x="21449" y="40459"/>
                      <a:pt x="33330" y="22633"/>
                      <a:pt x="35719" y="19050"/>
                    </a:cubicBezTo>
                    <a:cubicBezTo>
                      <a:pt x="37307" y="16669"/>
                      <a:pt x="40482" y="14768"/>
                      <a:pt x="40482" y="11906"/>
                    </a:cubicBezTo>
                    <a:lnTo>
                      <a:pt x="40482" y="0"/>
                    </a:lnTo>
                  </a:path>
                </a:pathLst>
              </a:custGeom>
              <a:solidFill>
                <a:schemeClr val="bg1"/>
              </a:solidFill>
              <a:ln w="158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876612" y="1930810"/>
                <a:ext cx="52252" cy="32899"/>
              </a:xfrm>
              <a:custGeom>
                <a:avLst/>
                <a:gdLst>
                  <a:gd name="connsiteX0" fmla="*/ 0 w 65315"/>
                  <a:gd name="connsiteY0" fmla="*/ 0 h 41124"/>
                  <a:gd name="connsiteX1" fmla="*/ 65315 w 65315"/>
                  <a:gd name="connsiteY1" fmla="*/ 29029 h 41124"/>
                  <a:gd name="connsiteX2" fmla="*/ 29029 w 65315"/>
                  <a:gd name="connsiteY2" fmla="*/ 41124 h 41124"/>
                  <a:gd name="connsiteX3" fmla="*/ 0 w 65315"/>
                  <a:gd name="connsiteY3" fmla="*/ 0 h 41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15" h="41124">
                    <a:moveTo>
                      <a:pt x="0" y="0"/>
                    </a:moveTo>
                    <a:lnTo>
                      <a:pt x="65315" y="29029"/>
                    </a:lnTo>
                    <a:lnTo>
                      <a:pt x="29029" y="411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180797" y="4578391"/>
              <a:ext cx="8729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</a:rPr>
                <a:t>patient</a:t>
              </a:r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2907378" y="57150"/>
            <a:ext cx="3329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Human genetics to identify better targets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-292801" y="911653"/>
            <a:ext cx="6278942" cy="2781554"/>
            <a:chOff x="-292801" y="1283128"/>
            <a:chExt cx="6278942" cy="2781554"/>
          </a:xfrm>
        </p:grpSpPr>
        <p:sp>
          <p:nvSpPr>
            <p:cNvPr id="84" name="Rectangle 83"/>
            <p:cNvSpPr/>
            <p:nvPr/>
          </p:nvSpPr>
          <p:spPr>
            <a:xfrm>
              <a:off x="3209419" y="1283128"/>
              <a:ext cx="277672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b="1" dirty="0"/>
                <a:t>Human genetics studies:</a:t>
              </a:r>
              <a:endParaRPr lang="en-US" sz="800" dirty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-292801" y="1660018"/>
              <a:ext cx="4707414" cy="2404664"/>
              <a:chOff x="-292801" y="2005458"/>
              <a:chExt cx="4707414" cy="2404664"/>
            </a:xfrm>
          </p:grpSpPr>
          <p:sp>
            <p:nvSpPr>
              <p:cNvPr id="77" name="Arc 76"/>
              <p:cNvSpPr>
                <a:spLocks noChangeAspect="1"/>
              </p:cNvSpPr>
              <p:nvPr/>
            </p:nvSpPr>
            <p:spPr>
              <a:xfrm rot="20606750">
                <a:off x="1938817" y="2005458"/>
                <a:ext cx="2475796" cy="2404664"/>
              </a:xfrm>
              <a:prstGeom prst="arc">
                <a:avLst>
                  <a:gd name="adj1" fmla="val 11967256"/>
                  <a:gd name="adj2" fmla="val 16345587"/>
                </a:avLst>
              </a:prstGeom>
              <a:noFill/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ysDot"/>
                <a:headEnd type="none" w="med" len="med"/>
                <a:tailEnd type="triangle" w="sm" len="sm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grpSp>
            <p:nvGrpSpPr>
              <p:cNvPr id="89" name="Group 88"/>
              <p:cNvGrpSpPr>
                <a:grpSpLocks noChangeAspect="1"/>
              </p:cNvGrpSpPr>
              <p:nvPr/>
            </p:nvGrpSpPr>
            <p:grpSpPr>
              <a:xfrm rot="1276470">
                <a:off x="-292801" y="2682445"/>
                <a:ext cx="3539333" cy="1545855"/>
                <a:chOff x="3424022" y="4714470"/>
                <a:chExt cx="1846287" cy="80639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grpSp>
              <p:nvGrpSpPr>
                <p:cNvPr id="93" name="Group 92"/>
                <p:cNvGrpSpPr/>
                <p:nvPr/>
              </p:nvGrpSpPr>
              <p:grpSpPr>
                <a:xfrm rot="1525685">
                  <a:off x="3424022" y="5021418"/>
                  <a:ext cx="1846287" cy="186888"/>
                  <a:chOff x="275432" y="11567891"/>
                  <a:chExt cx="1846287" cy="186888"/>
                </a:xfrm>
              </p:grpSpPr>
              <p:cxnSp>
                <p:nvCxnSpPr>
                  <p:cNvPr id="228" name="Straight Connector 227"/>
                  <p:cNvCxnSpPr/>
                  <p:nvPr/>
                </p:nvCxnSpPr>
                <p:spPr>
                  <a:xfrm rot="5400000">
                    <a:off x="1796196" y="11704892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16200000">
                    <a:off x="1850443" y="11692345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5400000">
                    <a:off x="1897482" y="11681000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6200000">
                    <a:off x="1799817" y="11617098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5400000">
                    <a:off x="1845353" y="11629732"/>
                    <a:ext cx="73152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16200000" flipV="1">
                    <a:off x="1898252" y="11642078"/>
                    <a:ext cx="45720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4" name="Straight Connector 233"/>
                  <p:cNvCxnSpPr/>
                  <p:nvPr/>
                </p:nvCxnSpPr>
                <p:spPr>
                  <a:xfrm rot="16200000" flipV="1">
                    <a:off x="1998311" y="11684686"/>
                    <a:ext cx="45720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16200000">
                    <a:off x="2029882" y="11694803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16200000">
                    <a:off x="2065288" y="11705588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5400000">
                    <a:off x="1998669" y="11644235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5400000">
                    <a:off x="2024791" y="11629733"/>
                    <a:ext cx="73152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5400000">
                    <a:off x="2061667" y="11618860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5400000">
                    <a:off x="348202" y="11679223"/>
                    <a:ext cx="3657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5400000">
                    <a:off x="290546" y="11699661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5400000">
                    <a:off x="247395" y="11704233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3" name="Straight Connector 242"/>
                  <p:cNvCxnSpPr/>
                  <p:nvPr/>
                </p:nvCxnSpPr>
                <p:spPr>
                  <a:xfrm rot="16200000" flipV="1">
                    <a:off x="452613" y="11644859"/>
                    <a:ext cx="36576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4A7EBB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4" name="Straight Connector 243"/>
                  <p:cNvCxnSpPr/>
                  <p:nvPr/>
                </p:nvCxnSpPr>
                <p:spPr>
                  <a:xfrm rot="16200000">
                    <a:off x="479150" y="11630893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5" name="Straight Connector 244"/>
                  <p:cNvCxnSpPr/>
                  <p:nvPr/>
                </p:nvCxnSpPr>
                <p:spPr>
                  <a:xfrm rot="5400000">
                    <a:off x="511714" y="11623815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6" name="Straight Connector 245"/>
                  <p:cNvCxnSpPr/>
                  <p:nvPr/>
                </p:nvCxnSpPr>
                <p:spPr>
                  <a:xfrm rot="16200000">
                    <a:off x="557343" y="11619556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5400000">
                    <a:off x="607252" y="11623461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5400000">
                    <a:off x="661359" y="11640605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5400000">
                    <a:off x="760384" y="11685368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5400000">
                    <a:off x="788968" y="11698501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5400000">
                    <a:off x="828420" y="11704777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5400000">
                    <a:off x="863236" y="11706107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5400000">
                    <a:off x="916815" y="11699661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16200000" flipV="1">
                    <a:off x="981251" y="11678196"/>
                    <a:ext cx="36576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5" name="Straight Connector 254"/>
                  <p:cNvCxnSpPr/>
                  <p:nvPr/>
                </p:nvCxnSpPr>
                <p:spPr>
                  <a:xfrm rot="5400000">
                    <a:off x="1080459" y="11640605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16200000">
                    <a:off x="1112562" y="11630893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16200000">
                    <a:off x="1145511" y="11619556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5400000">
                    <a:off x="1187989" y="11619052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16200000">
                    <a:off x="1234006" y="11633274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5400000">
                    <a:off x="1282865" y="11640605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5400000">
                    <a:off x="1379943" y="11686315"/>
                    <a:ext cx="45720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5400000">
                    <a:off x="1411902" y="11692884"/>
                    <a:ext cx="64008" cy="762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5400000">
                    <a:off x="1437117" y="11706107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4" name="Straight Connector 263"/>
                  <p:cNvCxnSpPr/>
                  <p:nvPr/>
                </p:nvCxnSpPr>
                <p:spPr>
                  <a:xfrm rot="5400000">
                    <a:off x="1481904" y="11703129"/>
                    <a:ext cx="82296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5" name="Straight Connector 264"/>
                  <p:cNvCxnSpPr/>
                  <p:nvPr/>
                </p:nvCxnSpPr>
                <p:spPr>
                  <a:xfrm rot="5400000">
                    <a:off x="1530057" y="11698327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6" name="Straight Connector 265"/>
                  <p:cNvCxnSpPr/>
                  <p:nvPr/>
                </p:nvCxnSpPr>
                <p:spPr>
                  <a:xfrm rot="16200000" flipV="1">
                    <a:off x="1581517" y="11678387"/>
                    <a:ext cx="45720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7" name="Straight Connector 266"/>
                  <p:cNvCxnSpPr/>
                  <p:nvPr/>
                </p:nvCxnSpPr>
                <p:spPr>
                  <a:xfrm rot="16200000" flipV="1">
                    <a:off x="1691054" y="11635524"/>
                    <a:ext cx="45720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8" name="Straight Connector 267"/>
                  <p:cNvCxnSpPr/>
                  <p:nvPr/>
                </p:nvCxnSpPr>
                <p:spPr>
                  <a:xfrm rot="5400000">
                    <a:off x="1719296" y="11627269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69" name="Straight Connector 268"/>
                  <p:cNvCxnSpPr/>
                  <p:nvPr/>
                </p:nvCxnSpPr>
                <p:spPr>
                  <a:xfrm rot="5400000">
                    <a:off x="1755582" y="11619371"/>
                    <a:ext cx="91440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0" name="Straight Connector 269"/>
                  <p:cNvCxnSpPr/>
                  <p:nvPr/>
                </p:nvCxnSpPr>
                <p:spPr>
                  <a:xfrm rot="5400000">
                    <a:off x="1754613" y="11707552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1" name="Straight Connector 270"/>
                  <p:cNvCxnSpPr/>
                  <p:nvPr/>
                </p:nvCxnSpPr>
                <p:spPr>
                  <a:xfrm rot="5400000">
                    <a:off x="1441423" y="11622166"/>
                    <a:ext cx="82296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2" name="Straight Connector 271"/>
                  <p:cNvCxnSpPr/>
                  <p:nvPr/>
                </p:nvCxnSpPr>
                <p:spPr>
                  <a:xfrm rot="16200000" flipV="1">
                    <a:off x="764557" y="11640958"/>
                    <a:ext cx="36576" cy="431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3" name="Straight Connector 272"/>
                  <p:cNvCxnSpPr/>
                  <p:nvPr/>
                </p:nvCxnSpPr>
                <p:spPr>
                  <a:xfrm rot="16200000">
                    <a:off x="789925" y="11626014"/>
                    <a:ext cx="73152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4" name="Straight Connector 273"/>
                  <p:cNvCxnSpPr/>
                  <p:nvPr/>
                </p:nvCxnSpPr>
                <p:spPr>
                  <a:xfrm rot="16200000">
                    <a:off x="826424" y="11619556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 rot="5400000">
                    <a:off x="664735" y="11680394"/>
                    <a:ext cx="36576" cy="793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 rot="5400000">
                    <a:off x="1282312" y="11683934"/>
                    <a:ext cx="45720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7" name="Straight Connector 276"/>
                  <p:cNvCxnSpPr/>
                  <p:nvPr/>
                </p:nvCxnSpPr>
                <p:spPr>
                  <a:xfrm rot="5400000">
                    <a:off x="1180903" y="11707350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 rot="5400000">
                    <a:off x="241287" y="11617567"/>
                    <a:ext cx="91440" cy="1558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79" name="Straight Connector 278"/>
                  <p:cNvCxnSpPr/>
                  <p:nvPr/>
                </p:nvCxnSpPr>
                <p:spPr>
                  <a:xfrm rot="16200000" flipH="1">
                    <a:off x="344358" y="11643113"/>
                    <a:ext cx="45720" cy="457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0" name="Straight Connector 279"/>
                  <p:cNvCxnSpPr/>
                  <p:nvPr/>
                </p:nvCxnSpPr>
                <p:spPr>
                  <a:xfrm rot="16200000" flipH="1">
                    <a:off x="290001" y="11625828"/>
                    <a:ext cx="73152" cy="895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1" name="Straight Connector 280"/>
                  <p:cNvCxnSpPr/>
                  <p:nvPr/>
                </p:nvCxnSpPr>
                <p:spPr>
                  <a:xfrm rot="5400000">
                    <a:off x="1582382" y="11636223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2" name="Straight Connector 281"/>
                  <p:cNvCxnSpPr/>
                  <p:nvPr/>
                </p:nvCxnSpPr>
                <p:spPr>
                  <a:xfrm rot="5400000">
                    <a:off x="1079211" y="11683364"/>
                    <a:ext cx="45720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3" name="Straight Connector 282"/>
                  <p:cNvCxnSpPr/>
                  <p:nvPr/>
                </p:nvCxnSpPr>
                <p:spPr>
                  <a:xfrm rot="5400000">
                    <a:off x="867542" y="11621055"/>
                    <a:ext cx="82296" cy="99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4" name="Straight Connector 283"/>
                  <p:cNvCxnSpPr/>
                  <p:nvPr/>
                </p:nvCxnSpPr>
                <p:spPr>
                  <a:xfrm rot="5400000">
                    <a:off x="479215" y="11693929"/>
                    <a:ext cx="64008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5" name="Straight Connector 284"/>
                  <p:cNvCxnSpPr/>
                  <p:nvPr/>
                </p:nvCxnSpPr>
                <p:spPr>
                  <a:xfrm rot="5400000">
                    <a:off x="556958" y="11702396"/>
                    <a:ext cx="82296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6" name="Straight Connector 285"/>
                  <p:cNvCxnSpPr/>
                  <p:nvPr/>
                </p:nvCxnSpPr>
                <p:spPr>
                  <a:xfrm rot="5400000">
                    <a:off x="611913" y="11695478"/>
                    <a:ext cx="64008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7" name="Straight Connector 286"/>
                  <p:cNvCxnSpPr/>
                  <p:nvPr/>
                </p:nvCxnSpPr>
                <p:spPr>
                  <a:xfrm rot="5400000">
                    <a:off x="974697" y="11637743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8" name="Straight Connector 287"/>
                  <p:cNvCxnSpPr/>
                  <p:nvPr/>
                </p:nvCxnSpPr>
                <p:spPr>
                  <a:xfrm rot="5400000">
                    <a:off x="1691412" y="11683564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89" name="Straight Connector 288"/>
                  <p:cNvCxnSpPr/>
                  <p:nvPr/>
                </p:nvCxnSpPr>
                <p:spPr>
                  <a:xfrm rot="5400000">
                    <a:off x="1411279" y="11631172"/>
                    <a:ext cx="64008" cy="374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0" name="Straight Connector 289"/>
                  <p:cNvCxnSpPr/>
                  <p:nvPr/>
                </p:nvCxnSpPr>
                <p:spPr>
                  <a:xfrm rot="5400000">
                    <a:off x="1108849" y="11698319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1" name="Straight Connector 290"/>
                  <p:cNvCxnSpPr/>
                  <p:nvPr/>
                </p:nvCxnSpPr>
                <p:spPr>
                  <a:xfrm rot="5400000">
                    <a:off x="1722073" y="11699131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2" name="Straight Connector 291"/>
                  <p:cNvCxnSpPr/>
                  <p:nvPr/>
                </p:nvCxnSpPr>
                <p:spPr>
                  <a:xfrm rot="5400000">
                    <a:off x="1380496" y="11642986"/>
                    <a:ext cx="4572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3" name="Straight Connector 292"/>
                  <p:cNvCxnSpPr/>
                  <p:nvPr/>
                </p:nvCxnSpPr>
                <p:spPr>
                  <a:xfrm rot="5400000">
                    <a:off x="1139893" y="11707350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4" name="Straight Connector 293"/>
                  <p:cNvCxnSpPr/>
                  <p:nvPr/>
                </p:nvCxnSpPr>
                <p:spPr>
                  <a:xfrm rot="5400000">
                    <a:off x="1528796" y="11622507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5" name="Straight Connector 294"/>
                  <p:cNvCxnSpPr/>
                  <p:nvPr/>
                </p:nvCxnSpPr>
                <p:spPr>
                  <a:xfrm rot="5400000">
                    <a:off x="520799" y="11696564"/>
                    <a:ext cx="64008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FFFF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6" name="Straight Connector 295"/>
                  <p:cNvCxnSpPr/>
                  <p:nvPr/>
                </p:nvCxnSpPr>
                <p:spPr>
                  <a:xfrm rot="5400000">
                    <a:off x="452804" y="11680394"/>
                    <a:ext cx="36576" cy="793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7" name="Straight Connector 296"/>
                  <p:cNvCxnSpPr/>
                  <p:nvPr/>
                </p:nvCxnSpPr>
                <p:spPr>
                  <a:xfrm rot="5400000">
                    <a:off x="1478620" y="11617770"/>
                    <a:ext cx="91440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00B05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8" name="Straight Connector 297"/>
                  <p:cNvCxnSpPr/>
                  <p:nvPr/>
                </p:nvCxnSpPr>
                <p:spPr>
                  <a:xfrm rot="5400000">
                    <a:off x="918076" y="11624508"/>
                    <a:ext cx="73152" cy="556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C00000"/>
                    </a:solidFill>
                    <a:prstDash val="solid"/>
                    <a:miter lim="800000"/>
                  </a:ln>
                  <a:effectLst/>
                </p:spPr>
              </p:cxnSp>
              <p:cxnSp>
                <p:nvCxnSpPr>
                  <p:cNvPr id="299" name="Straight Connector 298"/>
                  <p:cNvCxnSpPr/>
                  <p:nvPr/>
                </p:nvCxnSpPr>
                <p:spPr>
                  <a:xfrm rot="5400000">
                    <a:off x="1233540" y="11696287"/>
                    <a:ext cx="64008" cy="762"/>
                  </a:xfrm>
                  <a:prstGeom prst="line">
                    <a:avLst/>
                  </a:prstGeom>
                  <a:noFill/>
                  <a:ln w="28575" cap="flat" cmpd="sng" algn="ctr">
                    <a:solidFill>
                      <a:srgbClr val="5B9BD5"/>
                    </a:solidFill>
                    <a:prstDash val="solid"/>
                    <a:miter lim="800000"/>
                  </a:ln>
                  <a:effectLst/>
                </p:spPr>
              </p:cxnSp>
              <p:sp>
                <p:nvSpPr>
                  <p:cNvPr id="300" name="Freeform 299"/>
                  <p:cNvSpPr/>
                  <p:nvPr/>
                </p:nvSpPr>
                <p:spPr>
                  <a:xfrm flipV="1">
                    <a:off x="275432" y="11568407"/>
                    <a:ext cx="1534284" cy="186059"/>
                  </a:xfrm>
                  <a:custGeom>
                    <a:avLst/>
                    <a:gdLst>
                      <a:gd name="connsiteX0" fmla="*/ 0 w 2076099"/>
                      <a:gd name="connsiteY0" fmla="*/ 114066 h 208030"/>
                      <a:gd name="connsiteX1" fmla="*/ 145855 w 2076099"/>
                      <a:gd name="connsiteY1" fmla="*/ 21504 h 208030"/>
                      <a:gd name="connsiteX2" fmla="*/ 454395 w 2076099"/>
                      <a:gd name="connsiteY2" fmla="*/ 201018 h 208030"/>
                      <a:gd name="connsiteX3" fmla="*/ 757325 w 2076099"/>
                      <a:gd name="connsiteY3" fmla="*/ 21504 h 208030"/>
                      <a:gd name="connsiteX4" fmla="*/ 1074279 w 2076099"/>
                      <a:gd name="connsiteY4" fmla="*/ 201018 h 208030"/>
                      <a:gd name="connsiteX5" fmla="*/ 1377209 w 2076099"/>
                      <a:gd name="connsiteY5" fmla="*/ 21504 h 208030"/>
                      <a:gd name="connsiteX6" fmla="*/ 1680139 w 2076099"/>
                      <a:gd name="connsiteY6" fmla="*/ 206628 h 208030"/>
                      <a:gd name="connsiteX7" fmla="*/ 2019533 w 2076099"/>
                      <a:gd name="connsiteY7" fmla="*/ 29919 h 208030"/>
                      <a:gd name="connsiteX8" fmla="*/ 2019533 w 2076099"/>
                      <a:gd name="connsiteY8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106119 h 292645"/>
                      <a:gd name="connsiteX1" fmla="*/ 308540 w 1930244"/>
                      <a:gd name="connsiteY1" fmla="*/ 285633 h 292645"/>
                      <a:gd name="connsiteX2" fmla="*/ 611470 w 1930244"/>
                      <a:gd name="connsiteY2" fmla="*/ 106119 h 292645"/>
                      <a:gd name="connsiteX3" fmla="*/ 928424 w 1930244"/>
                      <a:gd name="connsiteY3" fmla="*/ 285633 h 292645"/>
                      <a:gd name="connsiteX4" fmla="*/ 1231354 w 1930244"/>
                      <a:gd name="connsiteY4" fmla="*/ 106119 h 292645"/>
                      <a:gd name="connsiteX5" fmla="*/ 1534284 w 1930244"/>
                      <a:gd name="connsiteY5" fmla="*/ 291243 h 292645"/>
                      <a:gd name="connsiteX6" fmla="*/ 1873678 w 1930244"/>
                      <a:gd name="connsiteY6" fmla="*/ 114534 h 292645"/>
                      <a:gd name="connsiteX7" fmla="*/ 1873678 w 1930244"/>
                      <a:gd name="connsiteY7" fmla="*/ 111729 h 292645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2109524"/>
                      <a:gd name="connsiteY0" fmla="*/ 204290 h 390816"/>
                      <a:gd name="connsiteX1" fmla="*/ 308540 w 2109524"/>
                      <a:gd name="connsiteY1" fmla="*/ 383804 h 390816"/>
                      <a:gd name="connsiteX2" fmla="*/ 611470 w 2109524"/>
                      <a:gd name="connsiteY2" fmla="*/ 204290 h 390816"/>
                      <a:gd name="connsiteX3" fmla="*/ 928424 w 2109524"/>
                      <a:gd name="connsiteY3" fmla="*/ 383804 h 390816"/>
                      <a:gd name="connsiteX4" fmla="*/ 1231354 w 2109524"/>
                      <a:gd name="connsiteY4" fmla="*/ 204290 h 390816"/>
                      <a:gd name="connsiteX5" fmla="*/ 1534284 w 2109524"/>
                      <a:gd name="connsiteY5" fmla="*/ 389414 h 390816"/>
                      <a:gd name="connsiteX6" fmla="*/ 1873678 w 2109524"/>
                      <a:gd name="connsiteY6" fmla="*/ 212705 h 390816"/>
                      <a:gd name="connsiteX7" fmla="*/ 1873678 w 2109524"/>
                      <a:gd name="connsiteY7" fmla="*/ 209900 h 390816"/>
                      <a:gd name="connsiteX0" fmla="*/ 0 w 2210501"/>
                      <a:gd name="connsiteY0" fmla="*/ 21504 h 208030"/>
                      <a:gd name="connsiteX1" fmla="*/ 308540 w 2210501"/>
                      <a:gd name="connsiteY1" fmla="*/ 201018 h 208030"/>
                      <a:gd name="connsiteX2" fmla="*/ 611470 w 2210501"/>
                      <a:gd name="connsiteY2" fmla="*/ 21504 h 208030"/>
                      <a:gd name="connsiteX3" fmla="*/ 928424 w 2210501"/>
                      <a:gd name="connsiteY3" fmla="*/ 201018 h 208030"/>
                      <a:gd name="connsiteX4" fmla="*/ 1231354 w 2210501"/>
                      <a:gd name="connsiteY4" fmla="*/ 21504 h 208030"/>
                      <a:gd name="connsiteX5" fmla="*/ 1534284 w 2210501"/>
                      <a:gd name="connsiteY5" fmla="*/ 206628 h 208030"/>
                      <a:gd name="connsiteX6" fmla="*/ 1873678 w 2210501"/>
                      <a:gd name="connsiteY6" fmla="*/ 29919 h 208030"/>
                      <a:gd name="connsiteX7" fmla="*/ 1873678 w 2210501"/>
                      <a:gd name="connsiteY7" fmla="*/ 27114 h 208030"/>
                      <a:gd name="connsiteX0" fmla="*/ 0 w 1873678"/>
                      <a:gd name="connsiteY0" fmla="*/ 935 h 187461"/>
                      <a:gd name="connsiteX1" fmla="*/ 308540 w 1873678"/>
                      <a:gd name="connsiteY1" fmla="*/ 180449 h 187461"/>
                      <a:gd name="connsiteX2" fmla="*/ 611470 w 1873678"/>
                      <a:gd name="connsiteY2" fmla="*/ 935 h 187461"/>
                      <a:gd name="connsiteX3" fmla="*/ 928424 w 1873678"/>
                      <a:gd name="connsiteY3" fmla="*/ 180449 h 187461"/>
                      <a:gd name="connsiteX4" fmla="*/ 1231354 w 1873678"/>
                      <a:gd name="connsiteY4" fmla="*/ 935 h 187461"/>
                      <a:gd name="connsiteX5" fmla="*/ 1534284 w 1873678"/>
                      <a:gd name="connsiteY5" fmla="*/ 186059 h 187461"/>
                      <a:gd name="connsiteX6" fmla="*/ 1873678 w 1873678"/>
                      <a:gd name="connsiteY6" fmla="*/ 9350 h 187461"/>
                      <a:gd name="connsiteX0" fmla="*/ 0 w 1820385"/>
                      <a:gd name="connsiteY0" fmla="*/ 935 h 186994"/>
                      <a:gd name="connsiteX1" fmla="*/ 308540 w 1820385"/>
                      <a:gd name="connsiteY1" fmla="*/ 180449 h 186994"/>
                      <a:gd name="connsiteX2" fmla="*/ 611470 w 1820385"/>
                      <a:gd name="connsiteY2" fmla="*/ 935 h 186994"/>
                      <a:gd name="connsiteX3" fmla="*/ 928424 w 1820385"/>
                      <a:gd name="connsiteY3" fmla="*/ 180449 h 186994"/>
                      <a:gd name="connsiteX4" fmla="*/ 1231354 w 1820385"/>
                      <a:gd name="connsiteY4" fmla="*/ 935 h 186994"/>
                      <a:gd name="connsiteX5" fmla="*/ 1534284 w 1820385"/>
                      <a:gd name="connsiteY5" fmla="*/ 186059 h 186994"/>
                      <a:gd name="connsiteX6" fmla="*/ 1820385 w 1820385"/>
                      <a:gd name="connsiteY6" fmla="*/ 6545 h 186994"/>
                      <a:gd name="connsiteX0" fmla="*/ 0 w 1534284"/>
                      <a:gd name="connsiteY0" fmla="*/ 935 h 186059"/>
                      <a:gd name="connsiteX1" fmla="*/ 308540 w 1534284"/>
                      <a:gd name="connsiteY1" fmla="*/ 180449 h 186059"/>
                      <a:gd name="connsiteX2" fmla="*/ 611470 w 1534284"/>
                      <a:gd name="connsiteY2" fmla="*/ 935 h 186059"/>
                      <a:gd name="connsiteX3" fmla="*/ 928424 w 1534284"/>
                      <a:gd name="connsiteY3" fmla="*/ 180449 h 186059"/>
                      <a:gd name="connsiteX4" fmla="*/ 1231354 w 1534284"/>
                      <a:gd name="connsiteY4" fmla="*/ 935 h 186059"/>
                      <a:gd name="connsiteX5" fmla="*/ 1534284 w 1534284"/>
                      <a:gd name="connsiteY5" fmla="*/ 186059 h 186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4284" h="186059">
                        <a:moveTo>
                          <a:pt x="0" y="935"/>
                        </a:moveTo>
                        <a:cubicBezTo>
                          <a:pt x="75732" y="15427"/>
                          <a:pt x="206628" y="180449"/>
                          <a:pt x="308540" y="180449"/>
                        </a:cubicBezTo>
                        <a:cubicBezTo>
                          <a:pt x="410452" y="180449"/>
                          <a:pt x="508156" y="935"/>
                          <a:pt x="611470" y="935"/>
                        </a:cubicBezTo>
                        <a:cubicBezTo>
                          <a:pt x="714784" y="935"/>
                          <a:pt x="825110" y="180449"/>
                          <a:pt x="928424" y="180449"/>
                        </a:cubicBezTo>
                        <a:cubicBezTo>
                          <a:pt x="1031738" y="180449"/>
                          <a:pt x="1130377" y="0"/>
                          <a:pt x="1231354" y="935"/>
                        </a:cubicBezTo>
                        <a:cubicBezTo>
                          <a:pt x="1332331" y="1870"/>
                          <a:pt x="1436112" y="185124"/>
                          <a:pt x="1534284" y="186059"/>
                        </a:cubicBezTo>
                      </a:path>
                    </a:pathLst>
                  </a:custGeom>
                  <a:noFill/>
                  <a:ln w="22225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" name="Freeform 300"/>
                  <p:cNvSpPr/>
                  <p:nvPr/>
                </p:nvSpPr>
                <p:spPr>
                  <a:xfrm>
                    <a:off x="275432" y="11568407"/>
                    <a:ext cx="1534284" cy="186059"/>
                  </a:xfrm>
                  <a:custGeom>
                    <a:avLst/>
                    <a:gdLst>
                      <a:gd name="connsiteX0" fmla="*/ 0 w 2076099"/>
                      <a:gd name="connsiteY0" fmla="*/ 114066 h 208030"/>
                      <a:gd name="connsiteX1" fmla="*/ 145855 w 2076099"/>
                      <a:gd name="connsiteY1" fmla="*/ 21504 h 208030"/>
                      <a:gd name="connsiteX2" fmla="*/ 454395 w 2076099"/>
                      <a:gd name="connsiteY2" fmla="*/ 201018 h 208030"/>
                      <a:gd name="connsiteX3" fmla="*/ 757325 w 2076099"/>
                      <a:gd name="connsiteY3" fmla="*/ 21504 h 208030"/>
                      <a:gd name="connsiteX4" fmla="*/ 1074279 w 2076099"/>
                      <a:gd name="connsiteY4" fmla="*/ 201018 h 208030"/>
                      <a:gd name="connsiteX5" fmla="*/ 1377209 w 2076099"/>
                      <a:gd name="connsiteY5" fmla="*/ 21504 h 208030"/>
                      <a:gd name="connsiteX6" fmla="*/ 1680139 w 2076099"/>
                      <a:gd name="connsiteY6" fmla="*/ 206628 h 208030"/>
                      <a:gd name="connsiteX7" fmla="*/ 2019533 w 2076099"/>
                      <a:gd name="connsiteY7" fmla="*/ 29919 h 208030"/>
                      <a:gd name="connsiteX8" fmla="*/ 2019533 w 2076099"/>
                      <a:gd name="connsiteY8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106119 h 292645"/>
                      <a:gd name="connsiteX1" fmla="*/ 308540 w 1930244"/>
                      <a:gd name="connsiteY1" fmla="*/ 285633 h 292645"/>
                      <a:gd name="connsiteX2" fmla="*/ 611470 w 1930244"/>
                      <a:gd name="connsiteY2" fmla="*/ 106119 h 292645"/>
                      <a:gd name="connsiteX3" fmla="*/ 928424 w 1930244"/>
                      <a:gd name="connsiteY3" fmla="*/ 285633 h 292645"/>
                      <a:gd name="connsiteX4" fmla="*/ 1231354 w 1930244"/>
                      <a:gd name="connsiteY4" fmla="*/ 106119 h 292645"/>
                      <a:gd name="connsiteX5" fmla="*/ 1534284 w 1930244"/>
                      <a:gd name="connsiteY5" fmla="*/ 291243 h 292645"/>
                      <a:gd name="connsiteX6" fmla="*/ 1873678 w 1930244"/>
                      <a:gd name="connsiteY6" fmla="*/ 114534 h 292645"/>
                      <a:gd name="connsiteX7" fmla="*/ 1873678 w 1930244"/>
                      <a:gd name="connsiteY7" fmla="*/ 111729 h 292645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2109524"/>
                      <a:gd name="connsiteY0" fmla="*/ 204290 h 390816"/>
                      <a:gd name="connsiteX1" fmla="*/ 308540 w 2109524"/>
                      <a:gd name="connsiteY1" fmla="*/ 383804 h 390816"/>
                      <a:gd name="connsiteX2" fmla="*/ 611470 w 2109524"/>
                      <a:gd name="connsiteY2" fmla="*/ 204290 h 390816"/>
                      <a:gd name="connsiteX3" fmla="*/ 928424 w 2109524"/>
                      <a:gd name="connsiteY3" fmla="*/ 383804 h 390816"/>
                      <a:gd name="connsiteX4" fmla="*/ 1231354 w 2109524"/>
                      <a:gd name="connsiteY4" fmla="*/ 204290 h 390816"/>
                      <a:gd name="connsiteX5" fmla="*/ 1534284 w 2109524"/>
                      <a:gd name="connsiteY5" fmla="*/ 389414 h 390816"/>
                      <a:gd name="connsiteX6" fmla="*/ 1873678 w 2109524"/>
                      <a:gd name="connsiteY6" fmla="*/ 212705 h 390816"/>
                      <a:gd name="connsiteX7" fmla="*/ 1873678 w 2109524"/>
                      <a:gd name="connsiteY7" fmla="*/ 209900 h 390816"/>
                      <a:gd name="connsiteX0" fmla="*/ 0 w 2210501"/>
                      <a:gd name="connsiteY0" fmla="*/ 21504 h 208030"/>
                      <a:gd name="connsiteX1" fmla="*/ 308540 w 2210501"/>
                      <a:gd name="connsiteY1" fmla="*/ 201018 h 208030"/>
                      <a:gd name="connsiteX2" fmla="*/ 611470 w 2210501"/>
                      <a:gd name="connsiteY2" fmla="*/ 21504 h 208030"/>
                      <a:gd name="connsiteX3" fmla="*/ 928424 w 2210501"/>
                      <a:gd name="connsiteY3" fmla="*/ 201018 h 208030"/>
                      <a:gd name="connsiteX4" fmla="*/ 1231354 w 2210501"/>
                      <a:gd name="connsiteY4" fmla="*/ 21504 h 208030"/>
                      <a:gd name="connsiteX5" fmla="*/ 1534284 w 2210501"/>
                      <a:gd name="connsiteY5" fmla="*/ 206628 h 208030"/>
                      <a:gd name="connsiteX6" fmla="*/ 1873678 w 2210501"/>
                      <a:gd name="connsiteY6" fmla="*/ 29919 h 208030"/>
                      <a:gd name="connsiteX7" fmla="*/ 1873678 w 2210501"/>
                      <a:gd name="connsiteY7" fmla="*/ 27114 h 208030"/>
                      <a:gd name="connsiteX0" fmla="*/ 0 w 1873678"/>
                      <a:gd name="connsiteY0" fmla="*/ 935 h 187461"/>
                      <a:gd name="connsiteX1" fmla="*/ 308540 w 1873678"/>
                      <a:gd name="connsiteY1" fmla="*/ 180449 h 187461"/>
                      <a:gd name="connsiteX2" fmla="*/ 611470 w 1873678"/>
                      <a:gd name="connsiteY2" fmla="*/ 935 h 187461"/>
                      <a:gd name="connsiteX3" fmla="*/ 928424 w 1873678"/>
                      <a:gd name="connsiteY3" fmla="*/ 180449 h 187461"/>
                      <a:gd name="connsiteX4" fmla="*/ 1231354 w 1873678"/>
                      <a:gd name="connsiteY4" fmla="*/ 935 h 187461"/>
                      <a:gd name="connsiteX5" fmla="*/ 1534284 w 1873678"/>
                      <a:gd name="connsiteY5" fmla="*/ 186059 h 187461"/>
                      <a:gd name="connsiteX6" fmla="*/ 1873678 w 1873678"/>
                      <a:gd name="connsiteY6" fmla="*/ 9350 h 187461"/>
                      <a:gd name="connsiteX0" fmla="*/ 0 w 1825995"/>
                      <a:gd name="connsiteY0" fmla="*/ 935 h 187461"/>
                      <a:gd name="connsiteX1" fmla="*/ 308540 w 1825995"/>
                      <a:gd name="connsiteY1" fmla="*/ 180449 h 187461"/>
                      <a:gd name="connsiteX2" fmla="*/ 611470 w 1825995"/>
                      <a:gd name="connsiteY2" fmla="*/ 935 h 187461"/>
                      <a:gd name="connsiteX3" fmla="*/ 928424 w 1825995"/>
                      <a:gd name="connsiteY3" fmla="*/ 180449 h 187461"/>
                      <a:gd name="connsiteX4" fmla="*/ 1231354 w 1825995"/>
                      <a:gd name="connsiteY4" fmla="*/ 935 h 187461"/>
                      <a:gd name="connsiteX5" fmla="*/ 1534284 w 1825995"/>
                      <a:gd name="connsiteY5" fmla="*/ 186059 h 187461"/>
                      <a:gd name="connsiteX6" fmla="*/ 1825995 w 1825995"/>
                      <a:gd name="connsiteY6" fmla="*/ 9350 h 187461"/>
                      <a:gd name="connsiteX0" fmla="*/ 0 w 1534284"/>
                      <a:gd name="connsiteY0" fmla="*/ 935 h 186059"/>
                      <a:gd name="connsiteX1" fmla="*/ 308540 w 1534284"/>
                      <a:gd name="connsiteY1" fmla="*/ 180449 h 186059"/>
                      <a:gd name="connsiteX2" fmla="*/ 611470 w 1534284"/>
                      <a:gd name="connsiteY2" fmla="*/ 935 h 186059"/>
                      <a:gd name="connsiteX3" fmla="*/ 928424 w 1534284"/>
                      <a:gd name="connsiteY3" fmla="*/ 180449 h 186059"/>
                      <a:gd name="connsiteX4" fmla="*/ 1231354 w 1534284"/>
                      <a:gd name="connsiteY4" fmla="*/ 935 h 186059"/>
                      <a:gd name="connsiteX5" fmla="*/ 1534284 w 1534284"/>
                      <a:gd name="connsiteY5" fmla="*/ 186059 h 186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4284" h="186059">
                        <a:moveTo>
                          <a:pt x="0" y="935"/>
                        </a:moveTo>
                        <a:cubicBezTo>
                          <a:pt x="75732" y="15427"/>
                          <a:pt x="206628" y="180449"/>
                          <a:pt x="308540" y="180449"/>
                        </a:cubicBezTo>
                        <a:cubicBezTo>
                          <a:pt x="410452" y="180449"/>
                          <a:pt x="508156" y="935"/>
                          <a:pt x="611470" y="935"/>
                        </a:cubicBezTo>
                        <a:cubicBezTo>
                          <a:pt x="714784" y="935"/>
                          <a:pt x="825110" y="180449"/>
                          <a:pt x="928424" y="180449"/>
                        </a:cubicBezTo>
                        <a:cubicBezTo>
                          <a:pt x="1031738" y="180449"/>
                          <a:pt x="1130377" y="0"/>
                          <a:pt x="1231354" y="935"/>
                        </a:cubicBezTo>
                        <a:cubicBezTo>
                          <a:pt x="1332331" y="1870"/>
                          <a:pt x="1435177" y="184657"/>
                          <a:pt x="1534284" y="186059"/>
                        </a:cubicBezTo>
                      </a:path>
                    </a:pathLst>
                  </a:custGeom>
                  <a:noFill/>
                  <a:ln w="222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" name="Freeform 301"/>
                  <p:cNvSpPr/>
                  <p:nvPr/>
                </p:nvSpPr>
                <p:spPr>
                  <a:xfrm>
                    <a:off x="1804765" y="11567891"/>
                    <a:ext cx="316954" cy="179514"/>
                  </a:xfrm>
                  <a:custGeom>
                    <a:avLst/>
                    <a:gdLst>
                      <a:gd name="connsiteX0" fmla="*/ 0 w 2076099"/>
                      <a:gd name="connsiteY0" fmla="*/ 114066 h 208030"/>
                      <a:gd name="connsiteX1" fmla="*/ 145855 w 2076099"/>
                      <a:gd name="connsiteY1" fmla="*/ 21504 h 208030"/>
                      <a:gd name="connsiteX2" fmla="*/ 454395 w 2076099"/>
                      <a:gd name="connsiteY2" fmla="*/ 201018 h 208030"/>
                      <a:gd name="connsiteX3" fmla="*/ 757325 w 2076099"/>
                      <a:gd name="connsiteY3" fmla="*/ 21504 h 208030"/>
                      <a:gd name="connsiteX4" fmla="*/ 1074279 w 2076099"/>
                      <a:gd name="connsiteY4" fmla="*/ 201018 h 208030"/>
                      <a:gd name="connsiteX5" fmla="*/ 1377209 w 2076099"/>
                      <a:gd name="connsiteY5" fmla="*/ 21504 h 208030"/>
                      <a:gd name="connsiteX6" fmla="*/ 1680139 w 2076099"/>
                      <a:gd name="connsiteY6" fmla="*/ 206628 h 208030"/>
                      <a:gd name="connsiteX7" fmla="*/ 2019533 w 2076099"/>
                      <a:gd name="connsiteY7" fmla="*/ 29919 h 208030"/>
                      <a:gd name="connsiteX8" fmla="*/ 2019533 w 2076099"/>
                      <a:gd name="connsiteY8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106119 h 292645"/>
                      <a:gd name="connsiteX1" fmla="*/ 308540 w 1930244"/>
                      <a:gd name="connsiteY1" fmla="*/ 285633 h 292645"/>
                      <a:gd name="connsiteX2" fmla="*/ 611470 w 1930244"/>
                      <a:gd name="connsiteY2" fmla="*/ 106119 h 292645"/>
                      <a:gd name="connsiteX3" fmla="*/ 928424 w 1930244"/>
                      <a:gd name="connsiteY3" fmla="*/ 285633 h 292645"/>
                      <a:gd name="connsiteX4" fmla="*/ 1231354 w 1930244"/>
                      <a:gd name="connsiteY4" fmla="*/ 106119 h 292645"/>
                      <a:gd name="connsiteX5" fmla="*/ 1534284 w 1930244"/>
                      <a:gd name="connsiteY5" fmla="*/ 291243 h 292645"/>
                      <a:gd name="connsiteX6" fmla="*/ 1873678 w 1930244"/>
                      <a:gd name="connsiteY6" fmla="*/ 114534 h 292645"/>
                      <a:gd name="connsiteX7" fmla="*/ 1873678 w 1930244"/>
                      <a:gd name="connsiteY7" fmla="*/ 111729 h 292645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2109524"/>
                      <a:gd name="connsiteY0" fmla="*/ 204290 h 390816"/>
                      <a:gd name="connsiteX1" fmla="*/ 308540 w 2109524"/>
                      <a:gd name="connsiteY1" fmla="*/ 383804 h 390816"/>
                      <a:gd name="connsiteX2" fmla="*/ 611470 w 2109524"/>
                      <a:gd name="connsiteY2" fmla="*/ 204290 h 390816"/>
                      <a:gd name="connsiteX3" fmla="*/ 928424 w 2109524"/>
                      <a:gd name="connsiteY3" fmla="*/ 383804 h 390816"/>
                      <a:gd name="connsiteX4" fmla="*/ 1231354 w 2109524"/>
                      <a:gd name="connsiteY4" fmla="*/ 204290 h 390816"/>
                      <a:gd name="connsiteX5" fmla="*/ 1534284 w 2109524"/>
                      <a:gd name="connsiteY5" fmla="*/ 389414 h 390816"/>
                      <a:gd name="connsiteX6" fmla="*/ 1873678 w 2109524"/>
                      <a:gd name="connsiteY6" fmla="*/ 212705 h 390816"/>
                      <a:gd name="connsiteX7" fmla="*/ 1873678 w 2109524"/>
                      <a:gd name="connsiteY7" fmla="*/ 209900 h 390816"/>
                      <a:gd name="connsiteX0" fmla="*/ 0 w 2210501"/>
                      <a:gd name="connsiteY0" fmla="*/ 21504 h 208030"/>
                      <a:gd name="connsiteX1" fmla="*/ 308540 w 2210501"/>
                      <a:gd name="connsiteY1" fmla="*/ 201018 h 208030"/>
                      <a:gd name="connsiteX2" fmla="*/ 611470 w 2210501"/>
                      <a:gd name="connsiteY2" fmla="*/ 21504 h 208030"/>
                      <a:gd name="connsiteX3" fmla="*/ 928424 w 2210501"/>
                      <a:gd name="connsiteY3" fmla="*/ 201018 h 208030"/>
                      <a:gd name="connsiteX4" fmla="*/ 1231354 w 2210501"/>
                      <a:gd name="connsiteY4" fmla="*/ 21504 h 208030"/>
                      <a:gd name="connsiteX5" fmla="*/ 1534284 w 2210501"/>
                      <a:gd name="connsiteY5" fmla="*/ 206628 h 208030"/>
                      <a:gd name="connsiteX6" fmla="*/ 1873678 w 2210501"/>
                      <a:gd name="connsiteY6" fmla="*/ 29919 h 208030"/>
                      <a:gd name="connsiteX7" fmla="*/ 1873678 w 2210501"/>
                      <a:gd name="connsiteY7" fmla="*/ 27114 h 208030"/>
                      <a:gd name="connsiteX0" fmla="*/ 0 w 1873678"/>
                      <a:gd name="connsiteY0" fmla="*/ 935 h 187461"/>
                      <a:gd name="connsiteX1" fmla="*/ 308540 w 1873678"/>
                      <a:gd name="connsiteY1" fmla="*/ 180449 h 187461"/>
                      <a:gd name="connsiteX2" fmla="*/ 611470 w 1873678"/>
                      <a:gd name="connsiteY2" fmla="*/ 935 h 187461"/>
                      <a:gd name="connsiteX3" fmla="*/ 928424 w 1873678"/>
                      <a:gd name="connsiteY3" fmla="*/ 180449 h 187461"/>
                      <a:gd name="connsiteX4" fmla="*/ 1231354 w 1873678"/>
                      <a:gd name="connsiteY4" fmla="*/ 935 h 187461"/>
                      <a:gd name="connsiteX5" fmla="*/ 1534284 w 1873678"/>
                      <a:gd name="connsiteY5" fmla="*/ 186059 h 187461"/>
                      <a:gd name="connsiteX6" fmla="*/ 1873678 w 1873678"/>
                      <a:gd name="connsiteY6" fmla="*/ 9350 h 187461"/>
                      <a:gd name="connsiteX0" fmla="*/ 0 w 1825995"/>
                      <a:gd name="connsiteY0" fmla="*/ 935 h 187461"/>
                      <a:gd name="connsiteX1" fmla="*/ 308540 w 1825995"/>
                      <a:gd name="connsiteY1" fmla="*/ 180449 h 187461"/>
                      <a:gd name="connsiteX2" fmla="*/ 611470 w 1825995"/>
                      <a:gd name="connsiteY2" fmla="*/ 935 h 187461"/>
                      <a:gd name="connsiteX3" fmla="*/ 928424 w 1825995"/>
                      <a:gd name="connsiteY3" fmla="*/ 180449 h 187461"/>
                      <a:gd name="connsiteX4" fmla="*/ 1231354 w 1825995"/>
                      <a:gd name="connsiteY4" fmla="*/ 935 h 187461"/>
                      <a:gd name="connsiteX5" fmla="*/ 1534284 w 1825995"/>
                      <a:gd name="connsiteY5" fmla="*/ 186059 h 187461"/>
                      <a:gd name="connsiteX6" fmla="*/ 1825995 w 1825995"/>
                      <a:gd name="connsiteY6" fmla="*/ 9350 h 187461"/>
                      <a:gd name="connsiteX0" fmla="*/ 0 w 1534284"/>
                      <a:gd name="connsiteY0" fmla="*/ 935 h 186059"/>
                      <a:gd name="connsiteX1" fmla="*/ 308540 w 1534284"/>
                      <a:gd name="connsiteY1" fmla="*/ 180449 h 186059"/>
                      <a:gd name="connsiteX2" fmla="*/ 611470 w 1534284"/>
                      <a:gd name="connsiteY2" fmla="*/ 935 h 186059"/>
                      <a:gd name="connsiteX3" fmla="*/ 928424 w 1534284"/>
                      <a:gd name="connsiteY3" fmla="*/ 180449 h 186059"/>
                      <a:gd name="connsiteX4" fmla="*/ 1231354 w 1534284"/>
                      <a:gd name="connsiteY4" fmla="*/ 935 h 186059"/>
                      <a:gd name="connsiteX5" fmla="*/ 1534284 w 1534284"/>
                      <a:gd name="connsiteY5" fmla="*/ 186059 h 186059"/>
                      <a:gd name="connsiteX0" fmla="*/ 0 w 1231354"/>
                      <a:gd name="connsiteY0" fmla="*/ 935 h 180449"/>
                      <a:gd name="connsiteX1" fmla="*/ 308540 w 1231354"/>
                      <a:gd name="connsiteY1" fmla="*/ 180449 h 180449"/>
                      <a:gd name="connsiteX2" fmla="*/ 611470 w 1231354"/>
                      <a:gd name="connsiteY2" fmla="*/ 935 h 180449"/>
                      <a:gd name="connsiteX3" fmla="*/ 928424 w 1231354"/>
                      <a:gd name="connsiteY3" fmla="*/ 180449 h 180449"/>
                      <a:gd name="connsiteX4" fmla="*/ 1231354 w 1231354"/>
                      <a:gd name="connsiteY4" fmla="*/ 935 h 180449"/>
                      <a:gd name="connsiteX0" fmla="*/ 0 w 928424"/>
                      <a:gd name="connsiteY0" fmla="*/ 0 h 179514"/>
                      <a:gd name="connsiteX1" fmla="*/ 308540 w 928424"/>
                      <a:gd name="connsiteY1" fmla="*/ 179514 h 179514"/>
                      <a:gd name="connsiteX2" fmla="*/ 611470 w 928424"/>
                      <a:gd name="connsiteY2" fmla="*/ 0 h 179514"/>
                      <a:gd name="connsiteX3" fmla="*/ 928424 w 928424"/>
                      <a:gd name="connsiteY3" fmla="*/ 179514 h 179514"/>
                      <a:gd name="connsiteX0" fmla="*/ 0 w 619884"/>
                      <a:gd name="connsiteY0" fmla="*/ 179514 h 179514"/>
                      <a:gd name="connsiteX1" fmla="*/ 302930 w 619884"/>
                      <a:gd name="connsiteY1" fmla="*/ 0 h 179514"/>
                      <a:gd name="connsiteX2" fmla="*/ 619884 w 619884"/>
                      <a:gd name="connsiteY2" fmla="*/ 179514 h 179514"/>
                      <a:gd name="connsiteX0" fmla="*/ 0 w 316954"/>
                      <a:gd name="connsiteY0" fmla="*/ 0 h 179514"/>
                      <a:gd name="connsiteX1" fmla="*/ 316954 w 316954"/>
                      <a:gd name="connsiteY1" fmla="*/ 179514 h 179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6954" h="179514">
                        <a:moveTo>
                          <a:pt x="0" y="0"/>
                        </a:moveTo>
                        <a:cubicBezTo>
                          <a:pt x="103314" y="0"/>
                          <a:pt x="213640" y="179514"/>
                          <a:pt x="316954" y="179514"/>
                        </a:cubicBezTo>
                      </a:path>
                    </a:pathLst>
                  </a:custGeom>
                  <a:noFill/>
                  <a:ln w="22225" cap="flat" cmpd="sng" algn="ctr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" name="Freeform 302"/>
                  <p:cNvSpPr/>
                  <p:nvPr/>
                </p:nvSpPr>
                <p:spPr>
                  <a:xfrm flipV="1">
                    <a:off x="1802307" y="11575265"/>
                    <a:ext cx="316954" cy="179514"/>
                  </a:xfrm>
                  <a:custGeom>
                    <a:avLst/>
                    <a:gdLst>
                      <a:gd name="connsiteX0" fmla="*/ 0 w 2076099"/>
                      <a:gd name="connsiteY0" fmla="*/ 114066 h 208030"/>
                      <a:gd name="connsiteX1" fmla="*/ 145855 w 2076099"/>
                      <a:gd name="connsiteY1" fmla="*/ 21504 h 208030"/>
                      <a:gd name="connsiteX2" fmla="*/ 454395 w 2076099"/>
                      <a:gd name="connsiteY2" fmla="*/ 201018 h 208030"/>
                      <a:gd name="connsiteX3" fmla="*/ 757325 w 2076099"/>
                      <a:gd name="connsiteY3" fmla="*/ 21504 h 208030"/>
                      <a:gd name="connsiteX4" fmla="*/ 1074279 w 2076099"/>
                      <a:gd name="connsiteY4" fmla="*/ 201018 h 208030"/>
                      <a:gd name="connsiteX5" fmla="*/ 1377209 w 2076099"/>
                      <a:gd name="connsiteY5" fmla="*/ 21504 h 208030"/>
                      <a:gd name="connsiteX6" fmla="*/ 1680139 w 2076099"/>
                      <a:gd name="connsiteY6" fmla="*/ 206628 h 208030"/>
                      <a:gd name="connsiteX7" fmla="*/ 2019533 w 2076099"/>
                      <a:gd name="connsiteY7" fmla="*/ 29919 h 208030"/>
                      <a:gd name="connsiteX8" fmla="*/ 2019533 w 2076099"/>
                      <a:gd name="connsiteY8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1930244"/>
                      <a:gd name="connsiteY0" fmla="*/ 106119 h 292645"/>
                      <a:gd name="connsiteX1" fmla="*/ 308540 w 1930244"/>
                      <a:gd name="connsiteY1" fmla="*/ 285633 h 292645"/>
                      <a:gd name="connsiteX2" fmla="*/ 611470 w 1930244"/>
                      <a:gd name="connsiteY2" fmla="*/ 106119 h 292645"/>
                      <a:gd name="connsiteX3" fmla="*/ 928424 w 1930244"/>
                      <a:gd name="connsiteY3" fmla="*/ 285633 h 292645"/>
                      <a:gd name="connsiteX4" fmla="*/ 1231354 w 1930244"/>
                      <a:gd name="connsiteY4" fmla="*/ 106119 h 292645"/>
                      <a:gd name="connsiteX5" fmla="*/ 1534284 w 1930244"/>
                      <a:gd name="connsiteY5" fmla="*/ 291243 h 292645"/>
                      <a:gd name="connsiteX6" fmla="*/ 1873678 w 1930244"/>
                      <a:gd name="connsiteY6" fmla="*/ 114534 h 292645"/>
                      <a:gd name="connsiteX7" fmla="*/ 1873678 w 1930244"/>
                      <a:gd name="connsiteY7" fmla="*/ 111729 h 292645"/>
                      <a:gd name="connsiteX0" fmla="*/ 0 w 1930244"/>
                      <a:gd name="connsiteY0" fmla="*/ 21504 h 208030"/>
                      <a:gd name="connsiteX1" fmla="*/ 308540 w 1930244"/>
                      <a:gd name="connsiteY1" fmla="*/ 201018 h 208030"/>
                      <a:gd name="connsiteX2" fmla="*/ 611470 w 1930244"/>
                      <a:gd name="connsiteY2" fmla="*/ 21504 h 208030"/>
                      <a:gd name="connsiteX3" fmla="*/ 928424 w 1930244"/>
                      <a:gd name="connsiteY3" fmla="*/ 201018 h 208030"/>
                      <a:gd name="connsiteX4" fmla="*/ 1231354 w 1930244"/>
                      <a:gd name="connsiteY4" fmla="*/ 21504 h 208030"/>
                      <a:gd name="connsiteX5" fmla="*/ 1534284 w 1930244"/>
                      <a:gd name="connsiteY5" fmla="*/ 206628 h 208030"/>
                      <a:gd name="connsiteX6" fmla="*/ 1873678 w 1930244"/>
                      <a:gd name="connsiteY6" fmla="*/ 29919 h 208030"/>
                      <a:gd name="connsiteX7" fmla="*/ 1873678 w 1930244"/>
                      <a:gd name="connsiteY7" fmla="*/ 27114 h 208030"/>
                      <a:gd name="connsiteX0" fmla="*/ 0 w 2109524"/>
                      <a:gd name="connsiteY0" fmla="*/ 204290 h 390816"/>
                      <a:gd name="connsiteX1" fmla="*/ 308540 w 2109524"/>
                      <a:gd name="connsiteY1" fmla="*/ 383804 h 390816"/>
                      <a:gd name="connsiteX2" fmla="*/ 611470 w 2109524"/>
                      <a:gd name="connsiteY2" fmla="*/ 204290 h 390816"/>
                      <a:gd name="connsiteX3" fmla="*/ 928424 w 2109524"/>
                      <a:gd name="connsiteY3" fmla="*/ 383804 h 390816"/>
                      <a:gd name="connsiteX4" fmla="*/ 1231354 w 2109524"/>
                      <a:gd name="connsiteY4" fmla="*/ 204290 h 390816"/>
                      <a:gd name="connsiteX5" fmla="*/ 1534284 w 2109524"/>
                      <a:gd name="connsiteY5" fmla="*/ 389414 h 390816"/>
                      <a:gd name="connsiteX6" fmla="*/ 1873678 w 2109524"/>
                      <a:gd name="connsiteY6" fmla="*/ 212705 h 390816"/>
                      <a:gd name="connsiteX7" fmla="*/ 1873678 w 2109524"/>
                      <a:gd name="connsiteY7" fmla="*/ 209900 h 390816"/>
                      <a:gd name="connsiteX0" fmla="*/ 0 w 2210501"/>
                      <a:gd name="connsiteY0" fmla="*/ 21504 h 208030"/>
                      <a:gd name="connsiteX1" fmla="*/ 308540 w 2210501"/>
                      <a:gd name="connsiteY1" fmla="*/ 201018 h 208030"/>
                      <a:gd name="connsiteX2" fmla="*/ 611470 w 2210501"/>
                      <a:gd name="connsiteY2" fmla="*/ 21504 h 208030"/>
                      <a:gd name="connsiteX3" fmla="*/ 928424 w 2210501"/>
                      <a:gd name="connsiteY3" fmla="*/ 201018 h 208030"/>
                      <a:gd name="connsiteX4" fmla="*/ 1231354 w 2210501"/>
                      <a:gd name="connsiteY4" fmla="*/ 21504 h 208030"/>
                      <a:gd name="connsiteX5" fmla="*/ 1534284 w 2210501"/>
                      <a:gd name="connsiteY5" fmla="*/ 206628 h 208030"/>
                      <a:gd name="connsiteX6" fmla="*/ 1873678 w 2210501"/>
                      <a:gd name="connsiteY6" fmla="*/ 29919 h 208030"/>
                      <a:gd name="connsiteX7" fmla="*/ 1873678 w 2210501"/>
                      <a:gd name="connsiteY7" fmla="*/ 27114 h 208030"/>
                      <a:gd name="connsiteX0" fmla="*/ 0 w 1873678"/>
                      <a:gd name="connsiteY0" fmla="*/ 935 h 187461"/>
                      <a:gd name="connsiteX1" fmla="*/ 308540 w 1873678"/>
                      <a:gd name="connsiteY1" fmla="*/ 180449 h 187461"/>
                      <a:gd name="connsiteX2" fmla="*/ 611470 w 1873678"/>
                      <a:gd name="connsiteY2" fmla="*/ 935 h 187461"/>
                      <a:gd name="connsiteX3" fmla="*/ 928424 w 1873678"/>
                      <a:gd name="connsiteY3" fmla="*/ 180449 h 187461"/>
                      <a:gd name="connsiteX4" fmla="*/ 1231354 w 1873678"/>
                      <a:gd name="connsiteY4" fmla="*/ 935 h 187461"/>
                      <a:gd name="connsiteX5" fmla="*/ 1534284 w 1873678"/>
                      <a:gd name="connsiteY5" fmla="*/ 186059 h 187461"/>
                      <a:gd name="connsiteX6" fmla="*/ 1873678 w 1873678"/>
                      <a:gd name="connsiteY6" fmla="*/ 9350 h 187461"/>
                      <a:gd name="connsiteX0" fmla="*/ 0 w 1825995"/>
                      <a:gd name="connsiteY0" fmla="*/ 935 h 187461"/>
                      <a:gd name="connsiteX1" fmla="*/ 308540 w 1825995"/>
                      <a:gd name="connsiteY1" fmla="*/ 180449 h 187461"/>
                      <a:gd name="connsiteX2" fmla="*/ 611470 w 1825995"/>
                      <a:gd name="connsiteY2" fmla="*/ 935 h 187461"/>
                      <a:gd name="connsiteX3" fmla="*/ 928424 w 1825995"/>
                      <a:gd name="connsiteY3" fmla="*/ 180449 h 187461"/>
                      <a:gd name="connsiteX4" fmla="*/ 1231354 w 1825995"/>
                      <a:gd name="connsiteY4" fmla="*/ 935 h 187461"/>
                      <a:gd name="connsiteX5" fmla="*/ 1534284 w 1825995"/>
                      <a:gd name="connsiteY5" fmla="*/ 186059 h 187461"/>
                      <a:gd name="connsiteX6" fmla="*/ 1825995 w 1825995"/>
                      <a:gd name="connsiteY6" fmla="*/ 9350 h 187461"/>
                      <a:gd name="connsiteX0" fmla="*/ 0 w 1534284"/>
                      <a:gd name="connsiteY0" fmla="*/ 935 h 186059"/>
                      <a:gd name="connsiteX1" fmla="*/ 308540 w 1534284"/>
                      <a:gd name="connsiteY1" fmla="*/ 180449 h 186059"/>
                      <a:gd name="connsiteX2" fmla="*/ 611470 w 1534284"/>
                      <a:gd name="connsiteY2" fmla="*/ 935 h 186059"/>
                      <a:gd name="connsiteX3" fmla="*/ 928424 w 1534284"/>
                      <a:gd name="connsiteY3" fmla="*/ 180449 h 186059"/>
                      <a:gd name="connsiteX4" fmla="*/ 1231354 w 1534284"/>
                      <a:gd name="connsiteY4" fmla="*/ 935 h 186059"/>
                      <a:gd name="connsiteX5" fmla="*/ 1534284 w 1534284"/>
                      <a:gd name="connsiteY5" fmla="*/ 186059 h 186059"/>
                      <a:gd name="connsiteX0" fmla="*/ 0 w 1231354"/>
                      <a:gd name="connsiteY0" fmla="*/ 935 h 180449"/>
                      <a:gd name="connsiteX1" fmla="*/ 308540 w 1231354"/>
                      <a:gd name="connsiteY1" fmla="*/ 180449 h 180449"/>
                      <a:gd name="connsiteX2" fmla="*/ 611470 w 1231354"/>
                      <a:gd name="connsiteY2" fmla="*/ 935 h 180449"/>
                      <a:gd name="connsiteX3" fmla="*/ 928424 w 1231354"/>
                      <a:gd name="connsiteY3" fmla="*/ 180449 h 180449"/>
                      <a:gd name="connsiteX4" fmla="*/ 1231354 w 1231354"/>
                      <a:gd name="connsiteY4" fmla="*/ 935 h 180449"/>
                      <a:gd name="connsiteX0" fmla="*/ 0 w 928424"/>
                      <a:gd name="connsiteY0" fmla="*/ 0 h 179514"/>
                      <a:gd name="connsiteX1" fmla="*/ 308540 w 928424"/>
                      <a:gd name="connsiteY1" fmla="*/ 179514 h 179514"/>
                      <a:gd name="connsiteX2" fmla="*/ 611470 w 928424"/>
                      <a:gd name="connsiteY2" fmla="*/ 0 h 179514"/>
                      <a:gd name="connsiteX3" fmla="*/ 928424 w 928424"/>
                      <a:gd name="connsiteY3" fmla="*/ 179514 h 179514"/>
                      <a:gd name="connsiteX0" fmla="*/ 0 w 619884"/>
                      <a:gd name="connsiteY0" fmla="*/ 179514 h 179514"/>
                      <a:gd name="connsiteX1" fmla="*/ 302930 w 619884"/>
                      <a:gd name="connsiteY1" fmla="*/ 0 h 179514"/>
                      <a:gd name="connsiteX2" fmla="*/ 619884 w 619884"/>
                      <a:gd name="connsiteY2" fmla="*/ 179514 h 179514"/>
                      <a:gd name="connsiteX0" fmla="*/ 0 w 316954"/>
                      <a:gd name="connsiteY0" fmla="*/ 0 h 179514"/>
                      <a:gd name="connsiteX1" fmla="*/ 316954 w 316954"/>
                      <a:gd name="connsiteY1" fmla="*/ 179514 h 179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6954" h="179514">
                        <a:moveTo>
                          <a:pt x="0" y="0"/>
                        </a:moveTo>
                        <a:cubicBezTo>
                          <a:pt x="103314" y="0"/>
                          <a:pt x="213640" y="179514"/>
                          <a:pt x="316954" y="179514"/>
                        </a:cubicBezTo>
                      </a:path>
                    </a:pathLst>
                  </a:custGeom>
                  <a:noFill/>
                  <a:ln w="222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oup 97"/>
                <p:cNvGrpSpPr/>
                <p:nvPr/>
              </p:nvGrpSpPr>
              <p:grpSpPr>
                <a:xfrm>
                  <a:off x="3511145" y="4714470"/>
                  <a:ext cx="1662692" cy="806395"/>
                  <a:chOff x="670669" y="10881806"/>
                  <a:chExt cx="1662692" cy="806395"/>
                </a:xfrm>
              </p:grpSpPr>
              <p:grpSp>
                <p:nvGrpSpPr>
                  <p:cNvPr id="171" name="Group 170"/>
                  <p:cNvGrpSpPr/>
                  <p:nvPr/>
                </p:nvGrpSpPr>
                <p:grpSpPr>
                  <a:xfrm>
                    <a:off x="670669" y="10881806"/>
                    <a:ext cx="22011" cy="22963"/>
                    <a:chOff x="670669" y="10881806"/>
                    <a:chExt cx="22011" cy="22963"/>
                  </a:xfrm>
                </p:grpSpPr>
                <p:cxnSp>
                  <p:nvCxnSpPr>
                    <p:cNvPr id="226" name="Straight Connector 22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680893" y="108929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27" name="Straight Connector 22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666621" y="108858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2" name="Group 171"/>
                  <p:cNvGrpSpPr/>
                  <p:nvPr/>
                </p:nvGrpSpPr>
                <p:grpSpPr>
                  <a:xfrm>
                    <a:off x="708769" y="10898475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24" name="Straight Connector 22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25" name="Straight Connector 22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3" name="Group 172"/>
                  <p:cNvGrpSpPr/>
                  <p:nvPr/>
                </p:nvGrpSpPr>
                <p:grpSpPr>
                  <a:xfrm>
                    <a:off x="911175" y="10993726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22" name="Straight Connector 22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23" name="Straight Connector 22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4" name="Group 173"/>
                  <p:cNvGrpSpPr/>
                  <p:nvPr/>
                </p:nvGrpSpPr>
                <p:grpSpPr>
                  <a:xfrm>
                    <a:off x="954038" y="11012776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20" name="Straight Connector 21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21" name="Straight Connector 22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5" name="Group 174"/>
                  <p:cNvGrpSpPr/>
                  <p:nvPr/>
                </p:nvGrpSpPr>
                <p:grpSpPr>
                  <a:xfrm>
                    <a:off x="994519" y="11034207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18" name="Straight Connector 21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19" name="Straight Connector 21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6" name="Group 175"/>
                  <p:cNvGrpSpPr/>
                  <p:nvPr/>
                </p:nvGrpSpPr>
                <p:grpSpPr>
                  <a:xfrm>
                    <a:off x="1120725" y="11088976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16" name="Straight Connector 21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17" name="Straight Connector 21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7" name="Group 176"/>
                  <p:cNvGrpSpPr/>
                  <p:nvPr/>
                </p:nvGrpSpPr>
                <p:grpSpPr>
                  <a:xfrm>
                    <a:off x="1196926" y="11131838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14" name="Straight Connector 21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15" name="Straight Connector 21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8" name="Group 177"/>
                  <p:cNvGrpSpPr/>
                  <p:nvPr/>
                </p:nvGrpSpPr>
                <p:grpSpPr>
                  <a:xfrm>
                    <a:off x="1273125" y="11165176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12" name="Straight Connector 21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13" name="Straight Connector 21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79" name="Group 178"/>
                  <p:cNvGrpSpPr/>
                  <p:nvPr/>
                </p:nvGrpSpPr>
                <p:grpSpPr>
                  <a:xfrm>
                    <a:off x="1313607" y="11186607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10" name="Straight Connector 20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11" name="Straight Connector 21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0" name="Group 179"/>
                  <p:cNvGrpSpPr/>
                  <p:nvPr/>
                </p:nvGrpSpPr>
                <p:grpSpPr>
                  <a:xfrm>
                    <a:off x="1480294" y="11265188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08" name="Straight Connector 20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09" name="Straight Connector 20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1" name="Group 180"/>
                  <p:cNvGrpSpPr/>
                  <p:nvPr/>
                </p:nvGrpSpPr>
                <p:grpSpPr>
                  <a:xfrm>
                    <a:off x="1523156" y="11281857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06" name="Straight Connector 20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07" name="Straight Connector 20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2" name="Group 181"/>
                  <p:cNvGrpSpPr/>
                  <p:nvPr/>
                </p:nvGrpSpPr>
                <p:grpSpPr>
                  <a:xfrm>
                    <a:off x="1825575" y="11429495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04" name="Straight Connector 20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05" name="Straight Connector 20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3" name="Group 182"/>
                  <p:cNvGrpSpPr/>
                  <p:nvPr/>
                </p:nvGrpSpPr>
                <p:grpSpPr>
                  <a:xfrm>
                    <a:off x="1858912" y="11443782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02" name="Straight Connector 20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03" name="Straight Connector 20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4" name="Group 183"/>
                  <p:cNvGrpSpPr/>
                  <p:nvPr/>
                </p:nvGrpSpPr>
                <p:grpSpPr>
                  <a:xfrm>
                    <a:off x="1961307" y="11491407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200" name="Straight Connector 19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201" name="Straight Connector 20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5" name="Group 184"/>
                  <p:cNvGrpSpPr/>
                  <p:nvPr/>
                </p:nvGrpSpPr>
                <p:grpSpPr>
                  <a:xfrm>
                    <a:off x="2001787" y="11510457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198" name="Straight Connector 19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99" name="Straight Connector 19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2077988" y="11543795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196" name="Straight Connector 19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97" name="Straight Connector 19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7" name="Group 186"/>
                  <p:cNvGrpSpPr/>
                  <p:nvPr/>
                </p:nvGrpSpPr>
                <p:grpSpPr>
                  <a:xfrm>
                    <a:off x="2147044" y="11579514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194" name="Straight Connector 19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95" name="Straight Connector 19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8" name="Group 187"/>
                  <p:cNvGrpSpPr/>
                  <p:nvPr/>
                </p:nvGrpSpPr>
                <p:grpSpPr>
                  <a:xfrm>
                    <a:off x="2235150" y="11629520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192" name="Straight Connector 19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93" name="Straight Connector 19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89" name="Group 188"/>
                  <p:cNvGrpSpPr/>
                  <p:nvPr/>
                </p:nvGrpSpPr>
                <p:grpSpPr>
                  <a:xfrm>
                    <a:off x="2311350" y="11665238"/>
                    <a:ext cx="22011" cy="22963"/>
                    <a:chOff x="823069" y="11034206"/>
                    <a:chExt cx="22011" cy="22963"/>
                  </a:xfrm>
                </p:grpSpPr>
                <p:cxnSp>
                  <p:nvCxnSpPr>
                    <p:cNvPr id="190" name="Straight Connector 18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33293" y="110453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91" name="Straight Connector 19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819021" y="1103825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>
                          <a:lumMod val="65000"/>
                          <a:lumOff val="35000"/>
                        </a:sysClr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</p:grpSp>
            <p:grpSp>
              <p:nvGrpSpPr>
                <p:cNvPr id="99" name="Group 98"/>
                <p:cNvGrpSpPr/>
                <p:nvPr/>
              </p:nvGrpSpPr>
              <p:grpSpPr>
                <a:xfrm>
                  <a:off x="3577821" y="4747809"/>
                  <a:ext cx="1560297" cy="756387"/>
                  <a:chOff x="737345" y="10915145"/>
                  <a:chExt cx="1560297" cy="756387"/>
                </a:xfrm>
              </p:grpSpPr>
              <p:grpSp>
                <p:nvGrpSpPr>
                  <p:cNvPr id="100" name="Group 99"/>
                  <p:cNvGrpSpPr/>
                  <p:nvPr/>
                </p:nvGrpSpPr>
                <p:grpSpPr>
                  <a:xfrm>
                    <a:off x="737345" y="10915145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68" name="Straight Connector 16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9" name="Straight Connector 16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70" name="Straight Connector 16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1" name="Group 100"/>
                  <p:cNvGrpSpPr/>
                  <p:nvPr/>
                </p:nvGrpSpPr>
                <p:grpSpPr>
                  <a:xfrm>
                    <a:off x="832595" y="10955625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65" name="Straight Connector 16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6" name="Straight Connector 16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7" name="Straight Connector 16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2" name="Group 101"/>
                  <p:cNvGrpSpPr/>
                  <p:nvPr/>
                </p:nvGrpSpPr>
                <p:grpSpPr>
                  <a:xfrm>
                    <a:off x="870695" y="10974676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62" name="Straight Connector 16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3" name="Straight Connector 16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4" name="Straight Connector 16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3" name="Group 102"/>
                  <p:cNvGrpSpPr/>
                  <p:nvPr/>
                </p:nvGrpSpPr>
                <p:grpSpPr>
                  <a:xfrm>
                    <a:off x="1025476" y="11046113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59" name="Straight Connector 15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0" name="Straight Connector 15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61" name="Straight Connector 16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4" name="Group 103"/>
                  <p:cNvGrpSpPr/>
                  <p:nvPr/>
                </p:nvGrpSpPr>
                <p:grpSpPr>
                  <a:xfrm>
                    <a:off x="1154063" y="11110406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56" name="Straight Connector 15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7" name="Straight Connector 15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8" name="Straight Connector 15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5" name="Group 104"/>
                  <p:cNvGrpSpPr/>
                  <p:nvPr/>
                </p:nvGrpSpPr>
                <p:grpSpPr>
                  <a:xfrm>
                    <a:off x="1227882" y="11141363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53" name="Straight Connector 15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4" name="Straight Connector 15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5" name="Straight Connector 15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6" name="Group 105"/>
                  <p:cNvGrpSpPr/>
                  <p:nvPr/>
                </p:nvGrpSpPr>
                <p:grpSpPr>
                  <a:xfrm>
                    <a:off x="1406476" y="11224707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50" name="Straight Connector 14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1" name="Straight Connector 15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52" name="Straight Connector 15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7" name="Group 106"/>
                  <p:cNvGrpSpPr/>
                  <p:nvPr/>
                </p:nvGrpSpPr>
                <p:grpSpPr>
                  <a:xfrm>
                    <a:off x="1442195" y="11246138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47" name="Straight Connector 14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8" name="Straight Connector 14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9" name="Straight Connector 14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8" name="Group 107"/>
                  <p:cNvGrpSpPr/>
                  <p:nvPr/>
                </p:nvGrpSpPr>
                <p:grpSpPr>
                  <a:xfrm>
                    <a:off x="1549350" y="11298525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44" name="Straight Connector 14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5" name="Straight Connector 14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6" name="Straight Connector 14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09" name="Group 108"/>
                  <p:cNvGrpSpPr/>
                  <p:nvPr/>
                </p:nvGrpSpPr>
                <p:grpSpPr>
                  <a:xfrm>
                    <a:off x="1587451" y="11315194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41" name="Straight Connector 14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2" name="Straight Connector 14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3" name="Straight Connector 14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0" name="Group 109"/>
                  <p:cNvGrpSpPr/>
                  <p:nvPr/>
                </p:nvGrpSpPr>
                <p:grpSpPr>
                  <a:xfrm>
                    <a:off x="1673176" y="11358056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38" name="Straight Connector 13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9" name="Straight Connector 13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40" name="Straight Connector 13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1" name="Group 110"/>
                  <p:cNvGrpSpPr/>
                  <p:nvPr/>
                </p:nvGrpSpPr>
                <p:grpSpPr>
                  <a:xfrm>
                    <a:off x="1711276" y="11377106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35" name="Straight Connector 13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6" name="Straight Connector 13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7" name="Straight Connector 13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3" name="Group 112"/>
                  <p:cNvGrpSpPr/>
                  <p:nvPr/>
                </p:nvGrpSpPr>
                <p:grpSpPr>
                  <a:xfrm>
                    <a:off x="1746994" y="11391394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32" name="Straight Connector 13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3" name="Straight Connector 13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4" name="Straight Connector 13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5" name="Group 114"/>
                  <p:cNvGrpSpPr/>
                  <p:nvPr/>
                </p:nvGrpSpPr>
                <p:grpSpPr>
                  <a:xfrm>
                    <a:off x="1782713" y="11410444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29" name="Straight Connector 12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0" name="Straight Connector 129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31" name="Straight Connector 13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6" name="Group 115"/>
                  <p:cNvGrpSpPr/>
                  <p:nvPr/>
                </p:nvGrpSpPr>
                <p:grpSpPr>
                  <a:xfrm>
                    <a:off x="2035126" y="11524744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26" name="Straight Connector 125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7" name="Straight Connector 126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8" name="Straight Connector 127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7" name="Group 116"/>
                  <p:cNvGrpSpPr/>
                  <p:nvPr/>
                </p:nvGrpSpPr>
                <p:grpSpPr>
                  <a:xfrm>
                    <a:off x="2106564" y="11562844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23" name="Straight Connector 122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4" name="Straight Connector 123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5" name="Straight Connector 124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  <p:grpSp>
                <p:nvGrpSpPr>
                  <p:cNvPr id="118" name="Group 117"/>
                  <p:cNvGrpSpPr/>
                  <p:nvPr/>
                </p:nvGrpSpPr>
                <p:grpSpPr>
                  <a:xfrm>
                    <a:off x="2268488" y="11643807"/>
                    <a:ext cx="29154" cy="27725"/>
                    <a:chOff x="423019" y="11072307"/>
                    <a:chExt cx="29154" cy="27725"/>
                  </a:xfrm>
                </p:grpSpPr>
                <p:cxnSp>
                  <p:nvCxnSpPr>
                    <p:cNvPr id="119" name="Straight Connector 118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28487" y="11084681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1" name="Straight Connector 120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40386" y="11088244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  <p:cxnSp>
                  <p:nvCxnSpPr>
                    <p:cNvPr id="122" name="Straight Connector 121"/>
                    <p:cNvCxnSpPr>
                      <a:cxnSpLocks noChangeAspect="1"/>
                    </p:cNvCxnSpPr>
                    <p:nvPr/>
                  </p:nvCxnSpPr>
                  <p:spPr>
                    <a:xfrm rot="5400000">
                      <a:off x="418971" y="11076355"/>
                      <a:ext cx="15836" cy="7739"/>
                    </a:xfrm>
                    <a:prstGeom prst="line">
                      <a:avLst/>
                    </a:prstGeom>
                    <a:noFill/>
                    <a:ln w="3175" cap="flat" cmpd="sng" algn="ctr">
                      <a:solidFill>
                        <a:sysClr val="windowText" lastClr="000000"/>
                      </a:solidFill>
                      <a:prstDash val="sysDot"/>
                      <a:miter lim="800000"/>
                    </a:ln>
                    <a:effectLst/>
                  </p:spPr>
                </p:cxnSp>
              </p:grpSp>
            </p:grpSp>
          </p:grpSp>
        </p:grpSp>
      </p:grpSp>
      <p:grpSp>
        <p:nvGrpSpPr>
          <p:cNvPr id="5" name="Group 4"/>
          <p:cNvGrpSpPr/>
          <p:nvPr/>
        </p:nvGrpSpPr>
        <p:grpSpPr>
          <a:xfrm>
            <a:off x="3389276" y="1127779"/>
            <a:ext cx="5679905" cy="3483210"/>
            <a:chOff x="74576" y="1844694"/>
            <a:chExt cx="5679905" cy="3483210"/>
          </a:xfrm>
        </p:grpSpPr>
        <p:sp>
          <p:nvSpPr>
            <p:cNvPr id="304" name="TextBox 303"/>
            <p:cNvSpPr txBox="1"/>
            <p:nvPr/>
          </p:nvSpPr>
          <p:spPr>
            <a:xfrm>
              <a:off x="3377155" y="1844694"/>
              <a:ext cx="11287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Effect size</a:t>
              </a: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528889" y="1844694"/>
              <a:ext cx="12255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Population</a:t>
              </a:r>
            </a:p>
            <a:p>
              <a:r>
                <a:rPr lang="en-US" dirty="0"/>
                <a:t>frequency</a:t>
              </a:r>
            </a:p>
          </p:txBody>
        </p:sp>
        <p:sp>
          <p:nvSpPr>
            <p:cNvPr id="4" name="Isosceles Triangle 3"/>
            <p:cNvSpPr/>
            <p:nvPr/>
          </p:nvSpPr>
          <p:spPr>
            <a:xfrm>
              <a:off x="4799007" y="2630424"/>
              <a:ext cx="685356" cy="269748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12000000" sx="104000" sy="104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Isosceles Triangle 305"/>
            <p:cNvSpPr/>
            <p:nvPr/>
          </p:nvSpPr>
          <p:spPr>
            <a:xfrm flipV="1">
              <a:off x="3598830" y="2618232"/>
              <a:ext cx="685356" cy="269748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12000000" sx="104000" sy="104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3268599" y="2819781"/>
              <a:ext cx="2292096" cy="0"/>
            </a:xfrm>
            <a:prstGeom prst="line">
              <a:avLst/>
            </a:prstGeom>
            <a:ln w="381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Rectangle 310"/>
            <p:cNvSpPr/>
            <p:nvPr/>
          </p:nvSpPr>
          <p:spPr>
            <a:xfrm>
              <a:off x="74576" y="2612517"/>
              <a:ext cx="312720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/>
                <a:t>Congenital insensitivity to pain</a:t>
              </a:r>
              <a:endParaRPr lang="en-US" sz="700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629758" y="2367172"/>
            <a:ext cx="2552302" cy="911876"/>
            <a:chOff x="6382483" y="3084087"/>
            <a:chExt cx="2552302" cy="911876"/>
          </a:xfrm>
        </p:grpSpPr>
        <p:sp>
          <p:nvSpPr>
            <p:cNvPr id="313" name="TextBox 312"/>
            <p:cNvSpPr txBox="1"/>
            <p:nvPr/>
          </p:nvSpPr>
          <p:spPr>
            <a:xfrm>
              <a:off x="6382483" y="3084087"/>
              <a:ext cx="217174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err="1">
                  <a:solidFill>
                    <a:srgbClr val="00B050"/>
                  </a:solidFill>
                </a:rPr>
                <a:t>TrkA</a:t>
              </a:r>
              <a:r>
                <a:rPr lang="en-US" b="1" dirty="0">
                  <a:solidFill>
                    <a:srgbClr val="00B050"/>
                  </a:solidFill>
                </a:rPr>
                <a:t> loss-of-function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6382483" y="3626631"/>
              <a:ext cx="25523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50"/>
                  </a:solidFill>
                </a:rPr>
                <a:t>Na(v)1.7 loss-of-function</a:t>
              </a:r>
            </a:p>
          </p:txBody>
        </p:sp>
      </p:grpSp>
      <p:sp>
        <p:nvSpPr>
          <p:cNvPr id="315" name="Rectangle 314"/>
          <p:cNvSpPr/>
          <p:nvPr/>
        </p:nvSpPr>
        <p:spPr>
          <a:xfrm>
            <a:off x="3372249" y="5479589"/>
            <a:ext cx="23995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/>
              <a:t>Potent analgesics</a:t>
            </a:r>
          </a:p>
        </p:txBody>
      </p:sp>
      <p:sp>
        <p:nvSpPr>
          <p:cNvPr id="316" name="Rectangle 315"/>
          <p:cNvSpPr/>
          <p:nvPr/>
        </p:nvSpPr>
        <p:spPr>
          <a:xfrm>
            <a:off x="3416531" y="6009941"/>
            <a:ext cx="23109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/>
              <a:t>Nociceptive pain</a:t>
            </a:r>
          </a:p>
        </p:txBody>
      </p:sp>
      <p:sp>
        <p:nvSpPr>
          <p:cNvPr id="308" name="Rectangle 307"/>
          <p:cNvSpPr/>
          <p:nvPr/>
        </p:nvSpPr>
        <p:spPr>
          <a:xfrm>
            <a:off x="121920" y="5243100"/>
            <a:ext cx="1603259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B050"/>
                </a:solidFill>
              </a:rPr>
              <a:t>Ideal</a:t>
            </a:r>
          </a:p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B050"/>
                </a:solidFill>
              </a:rPr>
              <a:t>outcome:</a:t>
            </a:r>
            <a:endParaRPr lang="en-US" sz="10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693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" grpId="0"/>
      <p:bldP spid="316" grpId="0"/>
      <p:bldP spid="30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12"/>
          <p:cNvSpPr>
            <a:spLocks/>
          </p:cNvSpPr>
          <p:nvPr/>
        </p:nvSpPr>
        <p:spPr bwMode="auto">
          <a:xfrm>
            <a:off x="555200" y="1372196"/>
            <a:ext cx="1273810" cy="2961640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7238 w 10000"/>
              <a:gd name="connsiteY22" fmla="*/ 3671 h 10000"/>
              <a:gd name="connsiteX23" fmla="*/ 6919 w 10000"/>
              <a:gd name="connsiteY23" fmla="*/ 3160 h 10000"/>
              <a:gd name="connsiteX24" fmla="*/ 6730 w 10000"/>
              <a:gd name="connsiteY24" fmla="*/ 2714 h 10000"/>
              <a:gd name="connsiteX25" fmla="*/ 6700 w 10000"/>
              <a:gd name="connsiteY25" fmla="*/ 3255 h 10000"/>
              <a:gd name="connsiteX26" fmla="*/ 6700 w 10000"/>
              <a:gd name="connsiteY26" fmla="*/ 3636 h 10000"/>
              <a:gd name="connsiteX27" fmla="*/ 6999 w 10000"/>
              <a:gd name="connsiteY27" fmla="*/ 4704 h 10000"/>
              <a:gd name="connsiteX28" fmla="*/ 6760 w 10000"/>
              <a:gd name="connsiteY28" fmla="*/ 5905 h 10000"/>
              <a:gd name="connsiteX29" fmla="*/ 6590 w 10000"/>
              <a:gd name="connsiteY29" fmla="*/ 7191 h 10000"/>
              <a:gd name="connsiteX30" fmla="*/ 6371 w 10000"/>
              <a:gd name="connsiteY30" fmla="*/ 9099 h 10000"/>
              <a:gd name="connsiteX31" fmla="*/ 6889 w 10000"/>
              <a:gd name="connsiteY31" fmla="*/ 9777 h 10000"/>
              <a:gd name="connsiteX32" fmla="*/ 5783 w 10000"/>
              <a:gd name="connsiteY32" fmla="*/ 9773 h 10000"/>
              <a:gd name="connsiteX33" fmla="*/ 5523 w 10000"/>
              <a:gd name="connsiteY33" fmla="*/ 9365 h 10000"/>
              <a:gd name="connsiteX34" fmla="*/ 5553 w 10000"/>
              <a:gd name="connsiteY34" fmla="*/ 9365 h 10000"/>
              <a:gd name="connsiteX35" fmla="*/ 5553 w 10000"/>
              <a:gd name="connsiteY35" fmla="*/ 9018 h 10000"/>
              <a:gd name="connsiteX36" fmla="*/ 5055 w 10000"/>
              <a:gd name="connsiteY36" fmla="*/ 7774 h 10000"/>
              <a:gd name="connsiteX37" fmla="*/ 5055 w 10000"/>
              <a:gd name="connsiteY37" fmla="*/ 7187 h 10000"/>
              <a:gd name="connsiteX38" fmla="*/ 5025 w 10000"/>
              <a:gd name="connsiteY38" fmla="*/ 6398 h 10000"/>
              <a:gd name="connsiteX39" fmla="*/ 4676 w 10000"/>
              <a:gd name="connsiteY39" fmla="*/ 5090 h 10000"/>
              <a:gd name="connsiteX40" fmla="*/ 4207 w 10000"/>
              <a:gd name="connsiteY40" fmla="*/ 6377 h 10000"/>
              <a:gd name="connsiteX41" fmla="*/ 3948 w 10000"/>
              <a:gd name="connsiteY41" fmla="*/ 7213 h 10000"/>
              <a:gd name="connsiteX42" fmla="*/ 3829 w 10000"/>
              <a:gd name="connsiteY42" fmla="*/ 8130 h 10000"/>
              <a:gd name="connsiteX43" fmla="*/ 3260 w 10000"/>
              <a:gd name="connsiteY43" fmla="*/ 9082 h 10000"/>
              <a:gd name="connsiteX44" fmla="*/ 3031 w 10000"/>
              <a:gd name="connsiteY44" fmla="*/ 9751 h 10000"/>
              <a:gd name="connsiteX45" fmla="*/ 1535 w 10000"/>
              <a:gd name="connsiteY45" fmla="*/ 9648 h 10000"/>
              <a:gd name="connsiteX46" fmla="*/ 2572 w 10000"/>
              <a:gd name="connsiteY46" fmla="*/ 8795 h 10000"/>
              <a:gd name="connsiteX47" fmla="*/ 2293 w 10000"/>
              <a:gd name="connsiteY47" fmla="*/ 7650 h 10000"/>
              <a:gd name="connsiteX48" fmla="*/ 2333 w 10000"/>
              <a:gd name="connsiteY48" fmla="*/ 7118 h 10000"/>
              <a:gd name="connsiteX49" fmla="*/ 2642 w 10000"/>
              <a:gd name="connsiteY49" fmla="*/ 5176 h 10000"/>
              <a:gd name="connsiteX50" fmla="*/ 3170 w 10000"/>
              <a:gd name="connsiteY50" fmla="*/ 3632 h 10000"/>
              <a:gd name="connsiteX51" fmla="*/ 3071 w 10000"/>
              <a:gd name="connsiteY51" fmla="*/ 3040 h 10000"/>
              <a:gd name="connsiteX52" fmla="*/ 2343 w 10000"/>
              <a:gd name="connsiteY52" fmla="*/ 3962 h 10000"/>
              <a:gd name="connsiteX53" fmla="*/ 1266 w 10000"/>
              <a:gd name="connsiteY53" fmla="*/ 4777 h 10000"/>
              <a:gd name="connsiteX54" fmla="*/ 1107 w 10000"/>
              <a:gd name="connsiteY54" fmla="*/ 5425 h 10000"/>
              <a:gd name="connsiteX55" fmla="*/ 359 w 10000"/>
              <a:gd name="connsiteY55" fmla="*/ 5605 h 10000"/>
              <a:gd name="connsiteX56" fmla="*/ 10 w 10000"/>
              <a:gd name="connsiteY56" fmla="*/ 5154 h 10000"/>
              <a:gd name="connsiteX57" fmla="*/ 768 w 10000"/>
              <a:gd name="connsiteY57" fmla="*/ 4597 h 10000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6919 w 10000"/>
              <a:gd name="connsiteY22" fmla="*/ 3160 h 10000"/>
              <a:gd name="connsiteX23" fmla="*/ 6730 w 10000"/>
              <a:gd name="connsiteY23" fmla="*/ 2714 h 10000"/>
              <a:gd name="connsiteX24" fmla="*/ 6700 w 10000"/>
              <a:gd name="connsiteY24" fmla="*/ 3255 h 10000"/>
              <a:gd name="connsiteX25" fmla="*/ 6700 w 10000"/>
              <a:gd name="connsiteY25" fmla="*/ 3636 h 10000"/>
              <a:gd name="connsiteX26" fmla="*/ 6999 w 10000"/>
              <a:gd name="connsiteY26" fmla="*/ 4704 h 10000"/>
              <a:gd name="connsiteX27" fmla="*/ 6760 w 10000"/>
              <a:gd name="connsiteY27" fmla="*/ 5905 h 10000"/>
              <a:gd name="connsiteX28" fmla="*/ 6590 w 10000"/>
              <a:gd name="connsiteY28" fmla="*/ 7191 h 10000"/>
              <a:gd name="connsiteX29" fmla="*/ 6371 w 10000"/>
              <a:gd name="connsiteY29" fmla="*/ 9099 h 10000"/>
              <a:gd name="connsiteX30" fmla="*/ 6889 w 10000"/>
              <a:gd name="connsiteY30" fmla="*/ 9777 h 10000"/>
              <a:gd name="connsiteX31" fmla="*/ 5783 w 10000"/>
              <a:gd name="connsiteY31" fmla="*/ 9773 h 10000"/>
              <a:gd name="connsiteX32" fmla="*/ 5523 w 10000"/>
              <a:gd name="connsiteY32" fmla="*/ 9365 h 10000"/>
              <a:gd name="connsiteX33" fmla="*/ 5553 w 10000"/>
              <a:gd name="connsiteY33" fmla="*/ 9365 h 10000"/>
              <a:gd name="connsiteX34" fmla="*/ 5553 w 10000"/>
              <a:gd name="connsiteY34" fmla="*/ 9018 h 10000"/>
              <a:gd name="connsiteX35" fmla="*/ 5055 w 10000"/>
              <a:gd name="connsiteY35" fmla="*/ 7774 h 10000"/>
              <a:gd name="connsiteX36" fmla="*/ 5055 w 10000"/>
              <a:gd name="connsiteY36" fmla="*/ 7187 h 10000"/>
              <a:gd name="connsiteX37" fmla="*/ 5025 w 10000"/>
              <a:gd name="connsiteY37" fmla="*/ 6398 h 10000"/>
              <a:gd name="connsiteX38" fmla="*/ 4676 w 10000"/>
              <a:gd name="connsiteY38" fmla="*/ 5090 h 10000"/>
              <a:gd name="connsiteX39" fmla="*/ 4207 w 10000"/>
              <a:gd name="connsiteY39" fmla="*/ 6377 h 10000"/>
              <a:gd name="connsiteX40" fmla="*/ 3948 w 10000"/>
              <a:gd name="connsiteY40" fmla="*/ 7213 h 10000"/>
              <a:gd name="connsiteX41" fmla="*/ 3829 w 10000"/>
              <a:gd name="connsiteY41" fmla="*/ 8130 h 10000"/>
              <a:gd name="connsiteX42" fmla="*/ 3260 w 10000"/>
              <a:gd name="connsiteY42" fmla="*/ 9082 h 10000"/>
              <a:gd name="connsiteX43" fmla="*/ 3031 w 10000"/>
              <a:gd name="connsiteY43" fmla="*/ 9751 h 10000"/>
              <a:gd name="connsiteX44" fmla="*/ 1535 w 10000"/>
              <a:gd name="connsiteY44" fmla="*/ 9648 h 10000"/>
              <a:gd name="connsiteX45" fmla="*/ 2572 w 10000"/>
              <a:gd name="connsiteY45" fmla="*/ 8795 h 10000"/>
              <a:gd name="connsiteX46" fmla="*/ 2293 w 10000"/>
              <a:gd name="connsiteY46" fmla="*/ 7650 h 10000"/>
              <a:gd name="connsiteX47" fmla="*/ 2333 w 10000"/>
              <a:gd name="connsiteY47" fmla="*/ 7118 h 10000"/>
              <a:gd name="connsiteX48" fmla="*/ 2642 w 10000"/>
              <a:gd name="connsiteY48" fmla="*/ 5176 h 10000"/>
              <a:gd name="connsiteX49" fmla="*/ 3170 w 10000"/>
              <a:gd name="connsiteY49" fmla="*/ 3632 h 10000"/>
              <a:gd name="connsiteX50" fmla="*/ 3071 w 10000"/>
              <a:gd name="connsiteY50" fmla="*/ 3040 h 10000"/>
              <a:gd name="connsiteX51" fmla="*/ 2343 w 10000"/>
              <a:gd name="connsiteY51" fmla="*/ 3962 h 10000"/>
              <a:gd name="connsiteX52" fmla="*/ 1266 w 10000"/>
              <a:gd name="connsiteY52" fmla="*/ 4777 h 10000"/>
              <a:gd name="connsiteX53" fmla="*/ 1107 w 10000"/>
              <a:gd name="connsiteY53" fmla="*/ 5425 h 10000"/>
              <a:gd name="connsiteX54" fmla="*/ 359 w 10000"/>
              <a:gd name="connsiteY54" fmla="*/ 5605 h 10000"/>
              <a:gd name="connsiteX55" fmla="*/ 10 w 10000"/>
              <a:gd name="connsiteY55" fmla="*/ 5154 h 10000"/>
              <a:gd name="connsiteX56" fmla="*/ 768 w 10000"/>
              <a:gd name="connsiteY56" fmla="*/ 459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000" h="10000">
                <a:moveTo>
                  <a:pt x="768" y="4597"/>
                </a:moveTo>
                <a:cubicBezTo>
                  <a:pt x="1057" y="4254"/>
                  <a:pt x="1496" y="3521"/>
                  <a:pt x="1775" y="3105"/>
                </a:cubicBezTo>
                <a:cubicBezTo>
                  <a:pt x="1775" y="3010"/>
                  <a:pt x="1834" y="2367"/>
                  <a:pt x="2423" y="2114"/>
                </a:cubicBezTo>
                <a:cubicBezTo>
                  <a:pt x="2742" y="1818"/>
                  <a:pt x="3799" y="1707"/>
                  <a:pt x="4068" y="1548"/>
                </a:cubicBezTo>
                <a:cubicBezTo>
                  <a:pt x="4078" y="1445"/>
                  <a:pt x="4098" y="1278"/>
                  <a:pt x="4038" y="1149"/>
                </a:cubicBezTo>
                <a:cubicBezTo>
                  <a:pt x="4018" y="999"/>
                  <a:pt x="3838" y="840"/>
                  <a:pt x="3838" y="669"/>
                </a:cubicBezTo>
                <a:cubicBezTo>
                  <a:pt x="3829" y="502"/>
                  <a:pt x="3709" y="223"/>
                  <a:pt x="3998" y="137"/>
                </a:cubicBezTo>
                <a:cubicBezTo>
                  <a:pt x="4317" y="43"/>
                  <a:pt x="5324" y="0"/>
                  <a:pt x="5593" y="154"/>
                </a:cubicBezTo>
                <a:cubicBezTo>
                  <a:pt x="5862" y="249"/>
                  <a:pt x="5723" y="506"/>
                  <a:pt x="5713" y="669"/>
                </a:cubicBezTo>
                <a:cubicBezTo>
                  <a:pt x="5703" y="832"/>
                  <a:pt x="5523" y="982"/>
                  <a:pt x="5513" y="1132"/>
                </a:cubicBezTo>
                <a:cubicBezTo>
                  <a:pt x="5503" y="1282"/>
                  <a:pt x="5334" y="1428"/>
                  <a:pt x="5623" y="1574"/>
                </a:cubicBezTo>
                <a:cubicBezTo>
                  <a:pt x="5912" y="1720"/>
                  <a:pt x="6909" y="1857"/>
                  <a:pt x="7238" y="1998"/>
                </a:cubicBezTo>
                <a:cubicBezTo>
                  <a:pt x="7378" y="2084"/>
                  <a:pt x="7498" y="2140"/>
                  <a:pt x="7627" y="2423"/>
                </a:cubicBezTo>
                <a:cubicBezTo>
                  <a:pt x="7727" y="2573"/>
                  <a:pt x="7757" y="2744"/>
                  <a:pt x="7836" y="2903"/>
                </a:cubicBezTo>
                <a:cubicBezTo>
                  <a:pt x="7916" y="3062"/>
                  <a:pt x="7886" y="3075"/>
                  <a:pt x="8096" y="3388"/>
                </a:cubicBezTo>
                <a:cubicBezTo>
                  <a:pt x="8305" y="3701"/>
                  <a:pt x="8953" y="4498"/>
                  <a:pt x="9123" y="4790"/>
                </a:cubicBezTo>
                <a:cubicBezTo>
                  <a:pt x="9312" y="5094"/>
                  <a:pt x="9950" y="5051"/>
                  <a:pt x="9930" y="5214"/>
                </a:cubicBezTo>
                <a:cubicBezTo>
                  <a:pt x="10000" y="5356"/>
                  <a:pt x="10000" y="5523"/>
                  <a:pt x="9741" y="5613"/>
                </a:cubicBezTo>
                <a:cubicBezTo>
                  <a:pt x="9531" y="5665"/>
                  <a:pt x="8873" y="5652"/>
                  <a:pt x="8654" y="5523"/>
                </a:cubicBezTo>
                <a:cubicBezTo>
                  <a:pt x="8455" y="5459"/>
                  <a:pt x="8594" y="5334"/>
                  <a:pt x="8554" y="5223"/>
                </a:cubicBezTo>
                <a:cubicBezTo>
                  <a:pt x="8584" y="5159"/>
                  <a:pt x="8544" y="5013"/>
                  <a:pt x="8435" y="4841"/>
                </a:cubicBezTo>
                <a:cubicBezTo>
                  <a:pt x="8335" y="4653"/>
                  <a:pt x="7817" y="4391"/>
                  <a:pt x="7617" y="4194"/>
                </a:cubicBezTo>
                <a:cubicBezTo>
                  <a:pt x="7364" y="3914"/>
                  <a:pt x="7067" y="3407"/>
                  <a:pt x="6919" y="3160"/>
                </a:cubicBezTo>
                <a:cubicBezTo>
                  <a:pt x="6839" y="3002"/>
                  <a:pt x="6770" y="2697"/>
                  <a:pt x="6730" y="2714"/>
                </a:cubicBezTo>
                <a:cubicBezTo>
                  <a:pt x="6650" y="2646"/>
                  <a:pt x="6700" y="3100"/>
                  <a:pt x="6700" y="3255"/>
                </a:cubicBezTo>
                <a:cubicBezTo>
                  <a:pt x="6700" y="3409"/>
                  <a:pt x="6680" y="3482"/>
                  <a:pt x="6700" y="3636"/>
                </a:cubicBezTo>
                <a:cubicBezTo>
                  <a:pt x="6710" y="3902"/>
                  <a:pt x="6989" y="4327"/>
                  <a:pt x="6999" y="4704"/>
                </a:cubicBezTo>
                <a:cubicBezTo>
                  <a:pt x="6989" y="4991"/>
                  <a:pt x="6790" y="5540"/>
                  <a:pt x="6760" y="5905"/>
                </a:cubicBezTo>
                <a:cubicBezTo>
                  <a:pt x="6680" y="6231"/>
                  <a:pt x="6710" y="6552"/>
                  <a:pt x="6590" y="7191"/>
                </a:cubicBezTo>
                <a:cubicBezTo>
                  <a:pt x="6491" y="7406"/>
                  <a:pt x="6451" y="8735"/>
                  <a:pt x="6371" y="9099"/>
                </a:cubicBezTo>
                <a:cubicBezTo>
                  <a:pt x="6132" y="9314"/>
                  <a:pt x="7208" y="9623"/>
                  <a:pt x="6889" y="9777"/>
                </a:cubicBezTo>
                <a:cubicBezTo>
                  <a:pt x="6790" y="9889"/>
                  <a:pt x="6311" y="9837"/>
                  <a:pt x="5783" y="9773"/>
                </a:cubicBezTo>
                <a:cubicBezTo>
                  <a:pt x="5533" y="9730"/>
                  <a:pt x="5563" y="9434"/>
                  <a:pt x="5523" y="9365"/>
                </a:cubicBezTo>
                <a:cubicBezTo>
                  <a:pt x="5484" y="9297"/>
                  <a:pt x="5553" y="9421"/>
                  <a:pt x="5553" y="9365"/>
                </a:cubicBezTo>
                <a:cubicBezTo>
                  <a:pt x="5613" y="9340"/>
                  <a:pt x="5533" y="9194"/>
                  <a:pt x="5553" y="9018"/>
                </a:cubicBezTo>
                <a:cubicBezTo>
                  <a:pt x="5653" y="8915"/>
                  <a:pt x="4955" y="8075"/>
                  <a:pt x="5055" y="7774"/>
                </a:cubicBezTo>
                <a:cubicBezTo>
                  <a:pt x="4985" y="7479"/>
                  <a:pt x="5065" y="7384"/>
                  <a:pt x="5055" y="7187"/>
                </a:cubicBezTo>
                <a:cubicBezTo>
                  <a:pt x="5055" y="6990"/>
                  <a:pt x="5085" y="6745"/>
                  <a:pt x="5025" y="6398"/>
                </a:cubicBezTo>
                <a:cubicBezTo>
                  <a:pt x="4965" y="6051"/>
                  <a:pt x="4816" y="5094"/>
                  <a:pt x="4676" y="5090"/>
                </a:cubicBezTo>
                <a:cubicBezTo>
                  <a:pt x="4536" y="5086"/>
                  <a:pt x="4327" y="6025"/>
                  <a:pt x="4207" y="6377"/>
                </a:cubicBezTo>
                <a:cubicBezTo>
                  <a:pt x="4088" y="6728"/>
                  <a:pt x="4008" y="6921"/>
                  <a:pt x="3948" y="7213"/>
                </a:cubicBezTo>
                <a:cubicBezTo>
                  <a:pt x="3888" y="7504"/>
                  <a:pt x="3938" y="7817"/>
                  <a:pt x="3829" y="8130"/>
                </a:cubicBezTo>
                <a:cubicBezTo>
                  <a:pt x="3719" y="8443"/>
                  <a:pt x="3390" y="8812"/>
                  <a:pt x="3260" y="9082"/>
                </a:cubicBezTo>
                <a:cubicBezTo>
                  <a:pt x="3131" y="9352"/>
                  <a:pt x="3380" y="9571"/>
                  <a:pt x="3031" y="9751"/>
                </a:cubicBezTo>
                <a:cubicBezTo>
                  <a:pt x="2772" y="9833"/>
                  <a:pt x="1655" y="10000"/>
                  <a:pt x="1535" y="9648"/>
                </a:cubicBezTo>
                <a:cubicBezTo>
                  <a:pt x="1456" y="9490"/>
                  <a:pt x="2443" y="9130"/>
                  <a:pt x="2572" y="8795"/>
                </a:cubicBezTo>
                <a:cubicBezTo>
                  <a:pt x="2702" y="8461"/>
                  <a:pt x="2333" y="7929"/>
                  <a:pt x="2293" y="7650"/>
                </a:cubicBezTo>
                <a:cubicBezTo>
                  <a:pt x="2253" y="7371"/>
                  <a:pt x="2273" y="7530"/>
                  <a:pt x="2333" y="7118"/>
                </a:cubicBezTo>
                <a:cubicBezTo>
                  <a:pt x="2393" y="6707"/>
                  <a:pt x="2502" y="5755"/>
                  <a:pt x="2642" y="5176"/>
                </a:cubicBezTo>
                <a:cubicBezTo>
                  <a:pt x="2782" y="4597"/>
                  <a:pt x="3210" y="3851"/>
                  <a:pt x="3170" y="3632"/>
                </a:cubicBezTo>
                <a:cubicBezTo>
                  <a:pt x="3180" y="3178"/>
                  <a:pt x="3210" y="2985"/>
                  <a:pt x="3071" y="3040"/>
                </a:cubicBezTo>
                <a:cubicBezTo>
                  <a:pt x="3011" y="2959"/>
                  <a:pt x="2642" y="3675"/>
                  <a:pt x="2343" y="3962"/>
                </a:cubicBezTo>
                <a:cubicBezTo>
                  <a:pt x="2044" y="4254"/>
                  <a:pt x="1535" y="4618"/>
                  <a:pt x="1266" y="4777"/>
                </a:cubicBezTo>
                <a:cubicBezTo>
                  <a:pt x="1216" y="4991"/>
                  <a:pt x="1157" y="5210"/>
                  <a:pt x="1107" y="5425"/>
                </a:cubicBezTo>
                <a:cubicBezTo>
                  <a:pt x="887" y="5532"/>
                  <a:pt x="518" y="5622"/>
                  <a:pt x="359" y="5605"/>
                </a:cubicBezTo>
                <a:cubicBezTo>
                  <a:pt x="80" y="5527"/>
                  <a:pt x="40" y="5347"/>
                  <a:pt x="10" y="5154"/>
                </a:cubicBezTo>
                <a:cubicBezTo>
                  <a:pt x="0" y="5009"/>
                  <a:pt x="708" y="4803"/>
                  <a:pt x="768" y="459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3" name="Freeform 212"/>
          <p:cNvSpPr>
            <a:spLocks/>
          </p:cNvSpPr>
          <p:nvPr/>
        </p:nvSpPr>
        <p:spPr bwMode="auto">
          <a:xfrm>
            <a:off x="613074" y="1344682"/>
            <a:ext cx="1273810" cy="2961640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7238 w 10000"/>
              <a:gd name="connsiteY22" fmla="*/ 3671 h 10000"/>
              <a:gd name="connsiteX23" fmla="*/ 6919 w 10000"/>
              <a:gd name="connsiteY23" fmla="*/ 3160 h 10000"/>
              <a:gd name="connsiteX24" fmla="*/ 6730 w 10000"/>
              <a:gd name="connsiteY24" fmla="*/ 2714 h 10000"/>
              <a:gd name="connsiteX25" fmla="*/ 6700 w 10000"/>
              <a:gd name="connsiteY25" fmla="*/ 3255 h 10000"/>
              <a:gd name="connsiteX26" fmla="*/ 6700 w 10000"/>
              <a:gd name="connsiteY26" fmla="*/ 3636 h 10000"/>
              <a:gd name="connsiteX27" fmla="*/ 6999 w 10000"/>
              <a:gd name="connsiteY27" fmla="*/ 4704 h 10000"/>
              <a:gd name="connsiteX28" fmla="*/ 6760 w 10000"/>
              <a:gd name="connsiteY28" fmla="*/ 5905 h 10000"/>
              <a:gd name="connsiteX29" fmla="*/ 6590 w 10000"/>
              <a:gd name="connsiteY29" fmla="*/ 7191 h 10000"/>
              <a:gd name="connsiteX30" fmla="*/ 6371 w 10000"/>
              <a:gd name="connsiteY30" fmla="*/ 9099 h 10000"/>
              <a:gd name="connsiteX31" fmla="*/ 6889 w 10000"/>
              <a:gd name="connsiteY31" fmla="*/ 9777 h 10000"/>
              <a:gd name="connsiteX32" fmla="*/ 5783 w 10000"/>
              <a:gd name="connsiteY32" fmla="*/ 9773 h 10000"/>
              <a:gd name="connsiteX33" fmla="*/ 5523 w 10000"/>
              <a:gd name="connsiteY33" fmla="*/ 9365 h 10000"/>
              <a:gd name="connsiteX34" fmla="*/ 5553 w 10000"/>
              <a:gd name="connsiteY34" fmla="*/ 9365 h 10000"/>
              <a:gd name="connsiteX35" fmla="*/ 5553 w 10000"/>
              <a:gd name="connsiteY35" fmla="*/ 9018 h 10000"/>
              <a:gd name="connsiteX36" fmla="*/ 5055 w 10000"/>
              <a:gd name="connsiteY36" fmla="*/ 7774 h 10000"/>
              <a:gd name="connsiteX37" fmla="*/ 5055 w 10000"/>
              <a:gd name="connsiteY37" fmla="*/ 7187 h 10000"/>
              <a:gd name="connsiteX38" fmla="*/ 5025 w 10000"/>
              <a:gd name="connsiteY38" fmla="*/ 6398 h 10000"/>
              <a:gd name="connsiteX39" fmla="*/ 4676 w 10000"/>
              <a:gd name="connsiteY39" fmla="*/ 5090 h 10000"/>
              <a:gd name="connsiteX40" fmla="*/ 4207 w 10000"/>
              <a:gd name="connsiteY40" fmla="*/ 6377 h 10000"/>
              <a:gd name="connsiteX41" fmla="*/ 3948 w 10000"/>
              <a:gd name="connsiteY41" fmla="*/ 7213 h 10000"/>
              <a:gd name="connsiteX42" fmla="*/ 3829 w 10000"/>
              <a:gd name="connsiteY42" fmla="*/ 8130 h 10000"/>
              <a:gd name="connsiteX43" fmla="*/ 3260 w 10000"/>
              <a:gd name="connsiteY43" fmla="*/ 9082 h 10000"/>
              <a:gd name="connsiteX44" fmla="*/ 3031 w 10000"/>
              <a:gd name="connsiteY44" fmla="*/ 9751 h 10000"/>
              <a:gd name="connsiteX45" fmla="*/ 1535 w 10000"/>
              <a:gd name="connsiteY45" fmla="*/ 9648 h 10000"/>
              <a:gd name="connsiteX46" fmla="*/ 2572 w 10000"/>
              <a:gd name="connsiteY46" fmla="*/ 8795 h 10000"/>
              <a:gd name="connsiteX47" fmla="*/ 2293 w 10000"/>
              <a:gd name="connsiteY47" fmla="*/ 7650 h 10000"/>
              <a:gd name="connsiteX48" fmla="*/ 2333 w 10000"/>
              <a:gd name="connsiteY48" fmla="*/ 7118 h 10000"/>
              <a:gd name="connsiteX49" fmla="*/ 2642 w 10000"/>
              <a:gd name="connsiteY49" fmla="*/ 5176 h 10000"/>
              <a:gd name="connsiteX50" fmla="*/ 3170 w 10000"/>
              <a:gd name="connsiteY50" fmla="*/ 3632 h 10000"/>
              <a:gd name="connsiteX51" fmla="*/ 3071 w 10000"/>
              <a:gd name="connsiteY51" fmla="*/ 3040 h 10000"/>
              <a:gd name="connsiteX52" fmla="*/ 2343 w 10000"/>
              <a:gd name="connsiteY52" fmla="*/ 3962 h 10000"/>
              <a:gd name="connsiteX53" fmla="*/ 1266 w 10000"/>
              <a:gd name="connsiteY53" fmla="*/ 4777 h 10000"/>
              <a:gd name="connsiteX54" fmla="*/ 1107 w 10000"/>
              <a:gd name="connsiteY54" fmla="*/ 5425 h 10000"/>
              <a:gd name="connsiteX55" fmla="*/ 359 w 10000"/>
              <a:gd name="connsiteY55" fmla="*/ 5605 h 10000"/>
              <a:gd name="connsiteX56" fmla="*/ 10 w 10000"/>
              <a:gd name="connsiteY56" fmla="*/ 5154 h 10000"/>
              <a:gd name="connsiteX57" fmla="*/ 768 w 10000"/>
              <a:gd name="connsiteY57" fmla="*/ 4597 h 10000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6919 w 10000"/>
              <a:gd name="connsiteY22" fmla="*/ 3160 h 10000"/>
              <a:gd name="connsiteX23" fmla="*/ 6730 w 10000"/>
              <a:gd name="connsiteY23" fmla="*/ 2714 h 10000"/>
              <a:gd name="connsiteX24" fmla="*/ 6700 w 10000"/>
              <a:gd name="connsiteY24" fmla="*/ 3255 h 10000"/>
              <a:gd name="connsiteX25" fmla="*/ 6700 w 10000"/>
              <a:gd name="connsiteY25" fmla="*/ 3636 h 10000"/>
              <a:gd name="connsiteX26" fmla="*/ 6999 w 10000"/>
              <a:gd name="connsiteY26" fmla="*/ 4704 h 10000"/>
              <a:gd name="connsiteX27" fmla="*/ 6760 w 10000"/>
              <a:gd name="connsiteY27" fmla="*/ 5905 h 10000"/>
              <a:gd name="connsiteX28" fmla="*/ 6590 w 10000"/>
              <a:gd name="connsiteY28" fmla="*/ 7191 h 10000"/>
              <a:gd name="connsiteX29" fmla="*/ 6371 w 10000"/>
              <a:gd name="connsiteY29" fmla="*/ 9099 h 10000"/>
              <a:gd name="connsiteX30" fmla="*/ 6889 w 10000"/>
              <a:gd name="connsiteY30" fmla="*/ 9777 h 10000"/>
              <a:gd name="connsiteX31" fmla="*/ 5783 w 10000"/>
              <a:gd name="connsiteY31" fmla="*/ 9773 h 10000"/>
              <a:gd name="connsiteX32" fmla="*/ 5523 w 10000"/>
              <a:gd name="connsiteY32" fmla="*/ 9365 h 10000"/>
              <a:gd name="connsiteX33" fmla="*/ 5553 w 10000"/>
              <a:gd name="connsiteY33" fmla="*/ 9365 h 10000"/>
              <a:gd name="connsiteX34" fmla="*/ 5553 w 10000"/>
              <a:gd name="connsiteY34" fmla="*/ 9018 h 10000"/>
              <a:gd name="connsiteX35" fmla="*/ 5055 w 10000"/>
              <a:gd name="connsiteY35" fmla="*/ 7774 h 10000"/>
              <a:gd name="connsiteX36" fmla="*/ 5055 w 10000"/>
              <a:gd name="connsiteY36" fmla="*/ 7187 h 10000"/>
              <a:gd name="connsiteX37" fmla="*/ 5025 w 10000"/>
              <a:gd name="connsiteY37" fmla="*/ 6398 h 10000"/>
              <a:gd name="connsiteX38" fmla="*/ 4676 w 10000"/>
              <a:gd name="connsiteY38" fmla="*/ 5090 h 10000"/>
              <a:gd name="connsiteX39" fmla="*/ 4207 w 10000"/>
              <a:gd name="connsiteY39" fmla="*/ 6377 h 10000"/>
              <a:gd name="connsiteX40" fmla="*/ 3948 w 10000"/>
              <a:gd name="connsiteY40" fmla="*/ 7213 h 10000"/>
              <a:gd name="connsiteX41" fmla="*/ 3829 w 10000"/>
              <a:gd name="connsiteY41" fmla="*/ 8130 h 10000"/>
              <a:gd name="connsiteX42" fmla="*/ 3260 w 10000"/>
              <a:gd name="connsiteY42" fmla="*/ 9082 h 10000"/>
              <a:gd name="connsiteX43" fmla="*/ 3031 w 10000"/>
              <a:gd name="connsiteY43" fmla="*/ 9751 h 10000"/>
              <a:gd name="connsiteX44" fmla="*/ 1535 w 10000"/>
              <a:gd name="connsiteY44" fmla="*/ 9648 h 10000"/>
              <a:gd name="connsiteX45" fmla="*/ 2572 w 10000"/>
              <a:gd name="connsiteY45" fmla="*/ 8795 h 10000"/>
              <a:gd name="connsiteX46" fmla="*/ 2293 w 10000"/>
              <a:gd name="connsiteY46" fmla="*/ 7650 h 10000"/>
              <a:gd name="connsiteX47" fmla="*/ 2333 w 10000"/>
              <a:gd name="connsiteY47" fmla="*/ 7118 h 10000"/>
              <a:gd name="connsiteX48" fmla="*/ 2642 w 10000"/>
              <a:gd name="connsiteY48" fmla="*/ 5176 h 10000"/>
              <a:gd name="connsiteX49" fmla="*/ 3170 w 10000"/>
              <a:gd name="connsiteY49" fmla="*/ 3632 h 10000"/>
              <a:gd name="connsiteX50" fmla="*/ 3071 w 10000"/>
              <a:gd name="connsiteY50" fmla="*/ 3040 h 10000"/>
              <a:gd name="connsiteX51" fmla="*/ 2343 w 10000"/>
              <a:gd name="connsiteY51" fmla="*/ 3962 h 10000"/>
              <a:gd name="connsiteX52" fmla="*/ 1266 w 10000"/>
              <a:gd name="connsiteY52" fmla="*/ 4777 h 10000"/>
              <a:gd name="connsiteX53" fmla="*/ 1107 w 10000"/>
              <a:gd name="connsiteY53" fmla="*/ 5425 h 10000"/>
              <a:gd name="connsiteX54" fmla="*/ 359 w 10000"/>
              <a:gd name="connsiteY54" fmla="*/ 5605 h 10000"/>
              <a:gd name="connsiteX55" fmla="*/ 10 w 10000"/>
              <a:gd name="connsiteY55" fmla="*/ 5154 h 10000"/>
              <a:gd name="connsiteX56" fmla="*/ 768 w 10000"/>
              <a:gd name="connsiteY56" fmla="*/ 459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000" h="10000">
                <a:moveTo>
                  <a:pt x="768" y="4597"/>
                </a:moveTo>
                <a:cubicBezTo>
                  <a:pt x="1057" y="4254"/>
                  <a:pt x="1496" y="3521"/>
                  <a:pt x="1775" y="3105"/>
                </a:cubicBezTo>
                <a:cubicBezTo>
                  <a:pt x="1775" y="3010"/>
                  <a:pt x="1834" y="2367"/>
                  <a:pt x="2423" y="2114"/>
                </a:cubicBezTo>
                <a:cubicBezTo>
                  <a:pt x="2742" y="1818"/>
                  <a:pt x="3799" y="1707"/>
                  <a:pt x="4068" y="1548"/>
                </a:cubicBezTo>
                <a:cubicBezTo>
                  <a:pt x="4078" y="1445"/>
                  <a:pt x="4098" y="1278"/>
                  <a:pt x="4038" y="1149"/>
                </a:cubicBezTo>
                <a:cubicBezTo>
                  <a:pt x="4018" y="999"/>
                  <a:pt x="3838" y="840"/>
                  <a:pt x="3838" y="669"/>
                </a:cubicBezTo>
                <a:cubicBezTo>
                  <a:pt x="3829" y="502"/>
                  <a:pt x="3709" y="223"/>
                  <a:pt x="3998" y="137"/>
                </a:cubicBezTo>
                <a:cubicBezTo>
                  <a:pt x="4317" y="43"/>
                  <a:pt x="5324" y="0"/>
                  <a:pt x="5593" y="154"/>
                </a:cubicBezTo>
                <a:cubicBezTo>
                  <a:pt x="5862" y="249"/>
                  <a:pt x="5723" y="506"/>
                  <a:pt x="5713" y="669"/>
                </a:cubicBezTo>
                <a:cubicBezTo>
                  <a:pt x="5703" y="832"/>
                  <a:pt x="5523" y="982"/>
                  <a:pt x="5513" y="1132"/>
                </a:cubicBezTo>
                <a:cubicBezTo>
                  <a:pt x="5503" y="1282"/>
                  <a:pt x="5334" y="1428"/>
                  <a:pt x="5623" y="1574"/>
                </a:cubicBezTo>
                <a:cubicBezTo>
                  <a:pt x="5912" y="1720"/>
                  <a:pt x="6909" y="1857"/>
                  <a:pt x="7238" y="1998"/>
                </a:cubicBezTo>
                <a:cubicBezTo>
                  <a:pt x="7378" y="2084"/>
                  <a:pt x="7498" y="2140"/>
                  <a:pt x="7627" y="2423"/>
                </a:cubicBezTo>
                <a:cubicBezTo>
                  <a:pt x="7727" y="2573"/>
                  <a:pt x="7757" y="2744"/>
                  <a:pt x="7836" y="2903"/>
                </a:cubicBezTo>
                <a:cubicBezTo>
                  <a:pt x="7916" y="3062"/>
                  <a:pt x="7886" y="3075"/>
                  <a:pt x="8096" y="3388"/>
                </a:cubicBezTo>
                <a:cubicBezTo>
                  <a:pt x="8305" y="3701"/>
                  <a:pt x="8953" y="4498"/>
                  <a:pt x="9123" y="4790"/>
                </a:cubicBezTo>
                <a:cubicBezTo>
                  <a:pt x="9312" y="5094"/>
                  <a:pt x="9950" y="5051"/>
                  <a:pt x="9930" y="5214"/>
                </a:cubicBezTo>
                <a:cubicBezTo>
                  <a:pt x="10000" y="5356"/>
                  <a:pt x="10000" y="5523"/>
                  <a:pt x="9741" y="5613"/>
                </a:cubicBezTo>
                <a:cubicBezTo>
                  <a:pt x="9531" y="5665"/>
                  <a:pt x="8873" y="5652"/>
                  <a:pt x="8654" y="5523"/>
                </a:cubicBezTo>
                <a:cubicBezTo>
                  <a:pt x="8455" y="5459"/>
                  <a:pt x="8594" y="5334"/>
                  <a:pt x="8554" y="5223"/>
                </a:cubicBezTo>
                <a:cubicBezTo>
                  <a:pt x="8584" y="5159"/>
                  <a:pt x="8544" y="5013"/>
                  <a:pt x="8435" y="4841"/>
                </a:cubicBezTo>
                <a:cubicBezTo>
                  <a:pt x="8335" y="4653"/>
                  <a:pt x="7817" y="4391"/>
                  <a:pt x="7617" y="4194"/>
                </a:cubicBezTo>
                <a:cubicBezTo>
                  <a:pt x="7364" y="3914"/>
                  <a:pt x="7067" y="3407"/>
                  <a:pt x="6919" y="3160"/>
                </a:cubicBezTo>
                <a:cubicBezTo>
                  <a:pt x="6839" y="3002"/>
                  <a:pt x="6770" y="2697"/>
                  <a:pt x="6730" y="2714"/>
                </a:cubicBezTo>
                <a:cubicBezTo>
                  <a:pt x="6650" y="2646"/>
                  <a:pt x="6700" y="3100"/>
                  <a:pt x="6700" y="3255"/>
                </a:cubicBezTo>
                <a:cubicBezTo>
                  <a:pt x="6700" y="3409"/>
                  <a:pt x="6680" y="3482"/>
                  <a:pt x="6700" y="3636"/>
                </a:cubicBezTo>
                <a:cubicBezTo>
                  <a:pt x="6710" y="3902"/>
                  <a:pt x="6989" y="4327"/>
                  <a:pt x="6999" y="4704"/>
                </a:cubicBezTo>
                <a:cubicBezTo>
                  <a:pt x="6989" y="4991"/>
                  <a:pt x="6790" y="5540"/>
                  <a:pt x="6760" y="5905"/>
                </a:cubicBezTo>
                <a:cubicBezTo>
                  <a:pt x="6680" y="6231"/>
                  <a:pt x="6710" y="6552"/>
                  <a:pt x="6590" y="7191"/>
                </a:cubicBezTo>
                <a:cubicBezTo>
                  <a:pt x="6491" y="7406"/>
                  <a:pt x="6451" y="8735"/>
                  <a:pt x="6371" y="9099"/>
                </a:cubicBezTo>
                <a:cubicBezTo>
                  <a:pt x="6132" y="9314"/>
                  <a:pt x="7208" y="9623"/>
                  <a:pt x="6889" y="9777"/>
                </a:cubicBezTo>
                <a:cubicBezTo>
                  <a:pt x="6790" y="9889"/>
                  <a:pt x="6311" y="9837"/>
                  <a:pt x="5783" y="9773"/>
                </a:cubicBezTo>
                <a:cubicBezTo>
                  <a:pt x="5533" y="9730"/>
                  <a:pt x="5563" y="9434"/>
                  <a:pt x="5523" y="9365"/>
                </a:cubicBezTo>
                <a:cubicBezTo>
                  <a:pt x="5484" y="9297"/>
                  <a:pt x="5553" y="9421"/>
                  <a:pt x="5553" y="9365"/>
                </a:cubicBezTo>
                <a:cubicBezTo>
                  <a:pt x="5613" y="9340"/>
                  <a:pt x="5533" y="9194"/>
                  <a:pt x="5553" y="9018"/>
                </a:cubicBezTo>
                <a:cubicBezTo>
                  <a:pt x="5653" y="8915"/>
                  <a:pt x="4955" y="8075"/>
                  <a:pt x="5055" y="7774"/>
                </a:cubicBezTo>
                <a:cubicBezTo>
                  <a:pt x="4985" y="7479"/>
                  <a:pt x="5065" y="7384"/>
                  <a:pt x="5055" y="7187"/>
                </a:cubicBezTo>
                <a:cubicBezTo>
                  <a:pt x="5055" y="6990"/>
                  <a:pt x="5085" y="6745"/>
                  <a:pt x="5025" y="6398"/>
                </a:cubicBezTo>
                <a:cubicBezTo>
                  <a:pt x="4965" y="6051"/>
                  <a:pt x="4816" y="5094"/>
                  <a:pt x="4676" y="5090"/>
                </a:cubicBezTo>
                <a:cubicBezTo>
                  <a:pt x="4536" y="5086"/>
                  <a:pt x="4327" y="6025"/>
                  <a:pt x="4207" y="6377"/>
                </a:cubicBezTo>
                <a:cubicBezTo>
                  <a:pt x="4088" y="6728"/>
                  <a:pt x="4008" y="6921"/>
                  <a:pt x="3948" y="7213"/>
                </a:cubicBezTo>
                <a:cubicBezTo>
                  <a:pt x="3888" y="7504"/>
                  <a:pt x="3938" y="7817"/>
                  <a:pt x="3829" y="8130"/>
                </a:cubicBezTo>
                <a:cubicBezTo>
                  <a:pt x="3719" y="8443"/>
                  <a:pt x="3390" y="8812"/>
                  <a:pt x="3260" y="9082"/>
                </a:cubicBezTo>
                <a:cubicBezTo>
                  <a:pt x="3131" y="9352"/>
                  <a:pt x="3380" y="9571"/>
                  <a:pt x="3031" y="9751"/>
                </a:cubicBezTo>
                <a:cubicBezTo>
                  <a:pt x="2772" y="9833"/>
                  <a:pt x="1655" y="10000"/>
                  <a:pt x="1535" y="9648"/>
                </a:cubicBezTo>
                <a:cubicBezTo>
                  <a:pt x="1456" y="9490"/>
                  <a:pt x="2443" y="9130"/>
                  <a:pt x="2572" y="8795"/>
                </a:cubicBezTo>
                <a:cubicBezTo>
                  <a:pt x="2702" y="8461"/>
                  <a:pt x="2333" y="7929"/>
                  <a:pt x="2293" y="7650"/>
                </a:cubicBezTo>
                <a:cubicBezTo>
                  <a:pt x="2253" y="7371"/>
                  <a:pt x="2273" y="7530"/>
                  <a:pt x="2333" y="7118"/>
                </a:cubicBezTo>
                <a:cubicBezTo>
                  <a:pt x="2393" y="6707"/>
                  <a:pt x="2502" y="5755"/>
                  <a:pt x="2642" y="5176"/>
                </a:cubicBezTo>
                <a:cubicBezTo>
                  <a:pt x="2782" y="4597"/>
                  <a:pt x="3210" y="3851"/>
                  <a:pt x="3170" y="3632"/>
                </a:cubicBezTo>
                <a:cubicBezTo>
                  <a:pt x="3180" y="3178"/>
                  <a:pt x="3210" y="2985"/>
                  <a:pt x="3071" y="3040"/>
                </a:cubicBezTo>
                <a:cubicBezTo>
                  <a:pt x="3011" y="2959"/>
                  <a:pt x="2642" y="3675"/>
                  <a:pt x="2343" y="3962"/>
                </a:cubicBezTo>
                <a:cubicBezTo>
                  <a:pt x="2044" y="4254"/>
                  <a:pt x="1535" y="4618"/>
                  <a:pt x="1266" y="4777"/>
                </a:cubicBezTo>
                <a:cubicBezTo>
                  <a:pt x="1216" y="4991"/>
                  <a:pt x="1157" y="5210"/>
                  <a:pt x="1107" y="5425"/>
                </a:cubicBezTo>
                <a:cubicBezTo>
                  <a:pt x="887" y="5532"/>
                  <a:pt x="518" y="5622"/>
                  <a:pt x="359" y="5605"/>
                </a:cubicBezTo>
                <a:cubicBezTo>
                  <a:pt x="80" y="5527"/>
                  <a:pt x="40" y="5347"/>
                  <a:pt x="10" y="5154"/>
                </a:cubicBezTo>
                <a:cubicBezTo>
                  <a:pt x="0" y="5009"/>
                  <a:pt x="708" y="4803"/>
                  <a:pt x="768" y="4597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4" name="Freeform 213"/>
          <p:cNvSpPr>
            <a:spLocks/>
          </p:cNvSpPr>
          <p:nvPr/>
        </p:nvSpPr>
        <p:spPr bwMode="auto">
          <a:xfrm rot="20383217">
            <a:off x="585134" y="2728982"/>
            <a:ext cx="171450" cy="71120"/>
          </a:xfrm>
          <a:custGeom>
            <a:avLst/>
            <a:gdLst/>
            <a:ahLst/>
            <a:cxnLst>
              <a:cxn ang="0">
                <a:pos x="135" y="42"/>
              </a:cxn>
              <a:cxn ang="0">
                <a:pos x="115" y="56"/>
              </a:cxn>
              <a:cxn ang="0">
                <a:pos x="75" y="44"/>
              </a:cxn>
              <a:cxn ang="0">
                <a:pos x="27" y="46"/>
              </a:cxn>
              <a:cxn ang="0">
                <a:pos x="3" y="26"/>
              </a:cxn>
              <a:cxn ang="0">
                <a:pos x="9" y="10"/>
              </a:cxn>
              <a:cxn ang="0">
                <a:pos x="77" y="12"/>
              </a:cxn>
              <a:cxn ang="0">
                <a:pos x="107" y="0"/>
              </a:cxn>
            </a:cxnLst>
            <a:rect l="0" t="0" r="r" b="b"/>
            <a:pathLst>
              <a:path w="135" h="56">
                <a:moveTo>
                  <a:pt x="135" y="42"/>
                </a:moveTo>
                <a:cubicBezTo>
                  <a:pt x="130" y="44"/>
                  <a:pt x="125" y="56"/>
                  <a:pt x="115" y="56"/>
                </a:cubicBezTo>
                <a:cubicBezTo>
                  <a:pt x="105" y="56"/>
                  <a:pt x="90" y="46"/>
                  <a:pt x="75" y="44"/>
                </a:cubicBezTo>
                <a:cubicBezTo>
                  <a:pt x="60" y="42"/>
                  <a:pt x="39" y="49"/>
                  <a:pt x="27" y="46"/>
                </a:cubicBezTo>
                <a:cubicBezTo>
                  <a:pt x="18" y="40"/>
                  <a:pt x="12" y="32"/>
                  <a:pt x="3" y="26"/>
                </a:cubicBezTo>
                <a:cubicBezTo>
                  <a:pt x="0" y="17"/>
                  <a:pt x="1" y="15"/>
                  <a:pt x="9" y="10"/>
                </a:cubicBezTo>
                <a:cubicBezTo>
                  <a:pt x="39" y="14"/>
                  <a:pt x="36" y="14"/>
                  <a:pt x="77" y="12"/>
                </a:cubicBezTo>
                <a:cubicBezTo>
                  <a:pt x="87" y="10"/>
                  <a:pt x="97" y="0"/>
                  <a:pt x="107" y="0"/>
                </a:cubicBezTo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5" name="Freeform 214"/>
          <p:cNvSpPr>
            <a:spLocks/>
          </p:cNvSpPr>
          <p:nvPr/>
        </p:nvSpPr>
        <p:spPr bwMode="auto">
          <a:xfrm flipH="1">
            <a:off x="1748454" y="2763272"/>
            <a:ext cx="143510" cy="71120"/>
          </a:xfrm>
          <a:custGeom>
            <a:avLst/>
            <a:gdLst/>
            <a:ahLst/>
            <a:cxnLst>
              <a:cxn ang="0">
                <a:pos x="135" y="42"/>
              </a:cxn>
              <a:cxn ang="0">
                <a:pos x="115" y="56"/>
              </a:cxn>
              <a:cxn ang="0">
                <a:pos x="75" y="44"/>
              </a:cxn>
              <a:cxn ang="0">
                <a:pos x="27" y="46"/>
              </a:cxn>
              <a:cxn ang="0">
                <a:pos x="3" y="26"/>
              </a:cxn>
              <a:cxn ang="0">
                <a:pos x="9" y="10"/>
              </a:cxn>
              <a:cxn ang="0">
                <a:pos x="77" y="12"/>
              </a:cxn>
              <a:cxn ang="0">
                <a:pos x="107" y="0"/>
              </a:cxn>
            </a:cxnLst>
            <a:rect l="0" t="0" r="r" b="b"/>
            <a:pathLst>
              <a:path w="135" h="56">
                <a:moveTo>
                  <a:pt x="135" y="42"/>
                </a:moveTo>
                <a:cubicBezTo>
                  <a:pt x="130" y="44"/>
                  <a:pt x="125" y="56"/>
                  <a:pt x="115" y="56"/>
                </a:cubicBezTo>
                <a:cubicBezTo>
                  <a:pt x="105" y="56"/>
                  <a:pt x="90" y="46"/>
                  <a:pt x="75" y="44"/>
                </a:cubicBezTo>
                <a:cubicBezTo>
                  <a:pt x="60" y="42"/>
                  <a:pt x="39" y="49"/>
                  <a:pt x="27" y="46"/>
                </a:cubicBezTo>
                <a:cubicBezTo>
                  <a:pt x="18" y="40"/>
                  <a:pt x="12" y="32"/>
                  <a:pt x="3" y="26"/>
                </a:cubicBezTo>
                <a:cubicBezTo>
                  <a:pt x="0" y="17"/>
                  <a:pt x="1" y="15"/>
                  <a:pt x="9" y="10"/>
                </a:cubicBezTo>
                <a:cubicBezTo>
                  <a:pt x="39" y="14"/>
                  <a:pt x="36" y="14"/>
                  <a:pt x="77" y="12"/>
                </a:cubicBezTo>
                <a:cubicBezTo>
                  <a:pt x="87" y="10"/>
                  <a:pt x="97" y="0"/>
                  <a:pt x="10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6" name="Freeform 215"/>
          <p:cNvSpPr>
            <a:spLocks/>
          </p:cNvSpPr>
          <p:nvPr/>
        </p:nvSpPr>
        <p:spPr bwMode="auto">
          <a:xfrm>
            <a:off x="770554" y="2788672"/>
            <a:ext cx="64770" cy="63500"/>
          </a:xfrm>
          <a:custGeom>
            <a:avLst/>
            <a:gdLst/>
            <a:ahLst/>
            <a:cxnLst>
              <a:cxn ang="0">
                <a:pos x="28" y="50"/>
              </a:cxn>
              <a:cxn ang="0">
                <a:pos x="0" y="44"/>
              </a:cxn>
              <a:cxn ang="0">
                <a:pos x="24" y="12"/>
              </a:cxn>
              <a:cxn ang="0">
                <a:pos x="51" y="0"/>
              </a:cxn>
              <a:cxn ang="0">
                <a:pos x="28" y="50"/>
              </a:cxn>
            </a:cxnLst>
            <a:rect l="0" t="0" r="r" b="b"/>
            <a:pathLst>
              <a:path w="51" h="50">
                <a:moveTo>
                  <a:pt x="28" y="50"/>
                </a:moveTo>
                <a:lnTo>
                  <a:pt x="0" y="44"/>
                </a:lnTo>
                <a:lnTo>
                  <a:pt x="24" y="12"/>
                </a:lnTo>
                <a:lnTo>
                  <a:pt x="51" y="0"/>
                </a:lnTo>
                <a:lnTo>
                  <a:pt x="28" y="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8" name="Freeform 221"/>
          <p:cNvSpPr>
            <a:spLocks/>
          </p:cNvSpPr>
          <p:nvPr/>
        </p:nvSpPr>
        <p:spPr bwMode="auto">
          <a:xfrm>
            <a:off x="1175684" y="1743654"/>
            <a:ext cx="99060" cy="1143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66" y="3"/>
              </a:cxn>
              <a:cxn ang="0">
                <a:pos x="78" y="0"/>
              </a:cxn>
            </a:cxnLst>
            <a:rect l="0" t="0" r="r" b="b"/>
            <a:pathLst>
              <a:path w="78" h="9">
                <a:moveTo>
                  <a:pt x="0" y="3"/>
                </a:moveTo>
                <a:cubicBezTo>
                  <a:pt x="30" y="9"/>
                  <a:pt x="17" y="8"/>
                  <a:pt x="66" y="3"/>
                </a:cubicBezTo>
                <a:cubicBezTo>
                  <a:pt x="70" y="3"/>
                  <a:pt x="78" y="0"/>
                  <a:pt x="7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79" name="Freeform 224"/>
          <p:cNvSpPr>
            <a:spLocks/>
          </p:cNvSpPr>
          <p:nvPr/>
        </p:nvSpPr>
        <p:spPr bwMode="auto">
          <a:xfrm>
            <a:off x="1002964" y="2060962"/>
            <a:ext cx="58420" cy="187960"/>
          </a:xfrm>
          <a:custGeom>
            <a:avLst/>
            <a:gdLst>
              <a:gd name="connsiteX0" fmla="*/ 47 w 47"/>
              <a:gd name="connsiteY0" fmla="*/ 0 h 258"/>
              <a:gd name="connsiteX1" fmla="*/ 6 w 47"/>
              <a:gd name="connsiteY1" fmla="*/ 129 h 258"/>
              <a:gd name="connsiteX2" fmla="*/ 11 w 47"/>
              <a:gd name="connsiteY2" fmla="*/ 258 h 258"/>
              <a:gd name="connsiteX0" fmla="*/ 47 w 52"/>
              <a:gd name="connsiteY0" fmla="*/ 19 h 277"/>
              <a:gd name="connsiteX1" fmla="*/ 45 w 52"/>
              <a:gd name="connsiteY1" fmla="*/ 21 h 277"/>
              <a:gd name="connsiteX2" fmla="*/ 6 w 52"/>
              <a:gd name="connsiteY2" fmla="*/ 148 h 277"/>
              <a:gd name="connsiteX3" fmla="*/ 11 w 52"/>
              <a:gd name="connsiteY3" fmla="*/ 277 h 277"/>
              <a:gd name="connsiteX0" fmla="*/ 44 w 49"/>
              <a:gd name="connsiteY0" fmla="*/ 19 h 277"/>
              <a:gd name="connsiteX1" fmla="*/ 42 w 49"/>
              <a:gd name="connsiteY1" fmla="*/ 21 h 277"/>
              <a:gd name="connsiteX2" fmla="*/ 26 w 49"/>
              <a:gd name="connsiteY2" fmla="*/ 31 h 277"/>
              <a:gd name="connsiteX3" fmla="*/ 3 w 49"/>
              <a:gd name="connsiteY3" fmla="*/ 148 h 277"/>
              <a:gd name="connsiteX4" fmla="*/ 8 w 49"/>
              <a:gd name="connsiteY4" fmla="*/ 277 h 277"/>
              <a:gd name="connsiteX0" fmla="*/ 41 w 46"/>
              <a:gd name="connsiteY0" fmla="*/ 19 h 148"/>
              <a:gd name="connsiteX1" fmla="*/ 39 w 46"/>
              <a:gd name="connsiteY1" fmla="*/ 21 h 148"/>
              <a:gd name="connsiteX2" fmla="*/ 23 w 46"/>
              <a:gd name="connsiteY2" fmla="*/ 31 h 148"/>
              <a:gd name="connsiteX3" fmla="*/ 0 w 46"/>
              <a:gd name="connsiteY3" fmla="*/ 148 h 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" h="148">
                <a:moveTo>
                  <a:pt x="41" y="19"/>
                </a:moveTo>
                <a:cubicBezTo>
                  <a:pt x="41" y="19"/>
                  <a:pt x="46" y="0"/>
                  <a:pt x="39" y="21"/>
                </a:cubicBezTo>
                <a:cubicBezTo>
                  <a:pt x="36" y="30"/>
                  <a:pt x="29" y="10"/>
                  <a:pt x="23" y="31"/>
                </a:cubicBezTo>
                <a:cubicBezTo>
                  <a:pt x="17" y="52"/>
                  <a:pt x="3" y="107"/>
                  <a:pt x="0" y="14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80" name="Freeform 79"/>
          <p:cNvSpPr/>
          <p:nvPr/>
        </p:nvSpPr>
        <p:spPr>
          <a:xfrm>
            <a:off x="677450" y="2722904"/>
            <a:ext cx="32386" cy="55244"/>
          </a:xfrm>
          <a:custGeom>
            <a:avLst/>
            <a:gdLst>
              <a:gd name="connsiteX0" fmla="*/ 0 w 40482"/>
              <a:gd name="connsiteY0" fmla="*/ 69056 h 69056"/>
              <a:gd name="connsiteX1" fmla="*/ 2382 w 40482"/>
              <a:gd name="connsiteY1" fmla="*/ 61913 h 69056"/>
              <a:gd name="connsiteX2" fmla="*/ 4763 w 40482"/>
              <a:gd name="connsiteY2" fmla="*/ 50006 h 69056"/>
              <a:gd name="connsiteX3" fmla="*/ 14288 w 40482"/>
              <a:gd name="connsiteY3" fmla="*/ 47625 h 69056"/>
              <a:gd name="connsiteX4" fmla="*/ 21432 w 40482"/>
              <a:gd name="connsiteY4" fmla="*/ 40481 h 69056"/>
              <a:gd name="connsiteX5" fmla="*/ 35719 w 40482"/>
              <a:gd name="connsiteY5" fmla="*/ 19050 h 69056"/>
              <a:gd name="connsiteX6" fmla="*/ 40482 w 40482"/>
              <a:gd name="connsiteY6" fmla="*/ 11906 h 69056"/>
              <a:gd name="connsiteX7" fmla="*/ 40482 w 40482"/>
              <a:gd name="connsiteY7" fmla="*/ 0 h 69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482" h="69056">
                <a:moveTo>
                  <a:pt x="0" y="69056"/>
                </a:moveTo>
                <a:cubicBezTo>
                  <a:pt x="794" y="66675"/>
                  <a:pt x="1773" y="64348"/>
                  <a:pt x="2382" y="61913"/>
                </a:cubicBezTo>
                <a:cubicBezTo>
                  <a:pt x="3364" y="57986"/>
                  <a:pt x="2172" y="53116"/>
                  <a:pt x="4763" y="50006"/>
                </a:cubicBezTo>
                <a:cubicBezTo>
                  <a:pt x="6858" y="47492"/>
                  <a:pt x="11113" y="48419"/>
                  <a:pt x="14288" y="47625"/>
                </a:cubicBezTo>
                <a:cubicBezTo>
                  <a:pt x="16669" y="45244"/>
                  <a:pt x="19364" y="43139"/>
                  <a:pt x="21432" y="40481"/>
                </a:cubicBezTo>
                <a:cubicBezTo>
                  <a:pt x="21449" y="40459"/>
                  <a:pt x="33330" y="22633"/>
                  <a:pt x="35719" y="19050"/>
                </a:cubicBezTo>
                <a:cubicBezTo>
                  <a:pt x="37307" y="16669"/>
                  <a:pt x="40482" y="14768"/>
                  <a:pt x="40482" y="11906"/>
                </a:cubicBezTo>
                <a:lnTo>
                  <a:pt x="40482" y="0"/>
                </a:lnTo>
              </a:path>
            </a:pathLst>
          </a:custGeom>
          <a:solidFill>
            <a:schemeClr val="bg1"/>
          </a:solidFill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2" name="Freeform 81"/>
          <p:cNvSpPr/>
          <p:nvPr/>
        </p:nvSpPr>
        <p:spPr>
          <a:xfrm>
            <a:off x="1734760" y="2753858"/>
            <a:ext cx="104504" cy="65798"/>
          </a:xfrm>
          <a:custGeom>
            <a:avLst/>
            <a:gdLst>
              <a:gd name="connsiteX0" fmla="*/ 0 w 65315"/>
              <a:gd name="connsiteY0" fmla="*/ 0 h 41124"/>
              <a:gd name="connsiteX1" fmla="*/ 65315 w 65315"/>
              <a:gd name="connsiteY1" fmla="*/ 29029 h 41124"/>
              <a:gd name="connsiteX2" fmla="*/ 29029 w 65315"/>
              <a:gd name="connsiteY2" fmla="*/ 41124 h 41124"/>
              <a:gd name="connsiteX3" fmla="*/ 0 w 65315"/>
              <a:gd name="connsiteY3" fmla="*/ 0 h 41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15" h="41124">
                <a:moveTo>
                  <a:pt x="0" y="0"/>
                </a:moveTo>
                <a:lnTo>
                  <a:pt x="65315" y="29029"/>
                </a:lnTo>
                <a:lnTo>
                  <a:pt x="29029" y="4112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3" name="Group 2"/>
          <p:cNvGrpSpPr/>
          <p:nvPr/>
        </p:nvGrpSpPr>
        <p:grpSpPr>
          <a:xfrm>
            <a:off x="137023" y="3518426"/>
            <a:ext cx="2118850" cy="1235223"/>
            <a:chOff x="137023" y="4235341"/>
            <a:chExt cx="2118850" cy="1235223"/>
          </a:xfrm>
        </p:grpSpPr>
        <p:sp>
          <p:nvSpPr>
            <p:cNvPr id="81" name="Lightning Bolt 80"/>
            <p:cNvSpPr>
              <a:spLocks noChangeAspect="1"/>
            </p:cNvSpPr>
            <p:nvPr/>
          </p:nvSpPr>
          <p:spPr>
            <a:xfrm rot="20379430" flipH="1">
              <a:off x="1075908" y="4235341"/>
              <a:ext cx="686384" cy="198834"/>
            </a:xfrm>
            <a:prstGeom prst="lightningBolt">
              <a:avLst/>
            </a:prstGeom>
            <a:solidFill>
              <a:srgbClr val="FF0000">
                <a:alpha val="40000"/>
              </a:srgbClr>
            </a:solidFill>
            <a:ln w="12700">
              <a:solidFill>
                <a:srgbClr val="FF5B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37023" y="5101232"/>
              <a:ext cx="211885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</a:rPr>
                <a:t>Chronic pain patient</a:t>
              </a:r>
            </a:p>
          </p:txBody>
        </p:sp>
      </p:grpSp>
      <p:sp>
        <p:nvSpPr>
          <p:cNvPr id="84" name="Rectangle 83"/>
          <p:cNvSpPr/>
          <p:nvPr/>
        </p:nvSpPr>
        <p:spPr>
          <a:xfrm>
            <a:off x="3188772" y="911653"/>
            <a:ext cx="281801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b="1" dirty="0"/>
              <a:t>Human genetics studies:</a:t>
            </a:r>
            <a:endParaRPr lang="en-US" sz="800" dirty="0"/>
          </a:p>
        </p:txBody>
      </p:sp>
      <p:grpSp>
        <p:nvGrpSpPr>
          <p:cNvPr id="89" name="Group 88"/>
          <p:cNvGrpSpPr>
            <a:grpSpLocks noChangeAspect="1"/>
          </p:cNvGrpSpPr>
          <p:nvPr/>
        </p:nvGrpSpPr>
        <p:grpSpPr>
          <a:xfrm rot="1276470">
            <a:off x="-292801" y="1965530"/>
            <a:ext cx="3539333" cy="1545855"/>
            <a:chOff x="3424022" y="4714470"/>
            <a:chExt cx="1846287" cy="806395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grpSp>
          <p:nvGrpSpPr>
            <p:cNvPr id="93" name="Group 92"/>
            <p:cNvGrpSpPr/>
            <p:nvPr/>
          </p:nvGrpSpPr>
          <p:grpSpPr>
            <a:xfrm rot="1525685">
              <a:off x="3424022" y="5021418"/>
              <a:ext cx="1846287" cy="186888"/>
              <a:chOff x="275432" y="11567891"/>
              <a:chExt cx="1846287" cy="186888"/>
            </a:xfrm>
          </p:grpSpPr>
          <p:cxnSp>
            <p:nvCxnSpPr>
              <p:cNvPr id="228" name="Straight Connector 227"/>
              <p:cNvCxnSpPr/>
              <p:nvPr/>
            </p:nvCxnSpPr>
            <p:spPr>
              <a:xfrm rot="5400000">
                <a:off x="1796196" y="11704892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9" name="Straight Connector 228"/>
              <p:cNvCxnSpPr/>
              <p:nvPr/>
            </p:nvCxnSpPr>
            <p:spPr>
              <a:xfrm rot="16200000">
                <a:off x="1850443" y="11692345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0" name="Straight Connector 229"/>
              <p:cNvCxnSpPr/>
              <p:nvPr/>
            </p:nvCxnSpPr>
            <p:spPr>
              <a:xfrm rot="5400000">
                <a:off x="1897482" y="11681000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1" name="Straight Connector 230"/>
              <p:cNvCxnSpPr/>
              <p:nvPr/>
            </p:nvCxnSpPr>
            <p:spPr>
              <a:xfrm rot="16200000">
                <a:off x="1799817" y="11617098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2" name="Straight Connector 231"/>
              <p:cNvCxnSpPr/>
              <p:nvPr/>
            </p:nvCxnSpPr>
            <p:spPr>
              <a:xfrm rot="5400000">
                <a:off x="1845353" y="11629732"/>
                <a:ext cx="73152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3" name="Straight Connector 232"/>
              <p:cNvCxnSpPr/>
              <p:nvPr/>
            </p:nvCxnSpPr>
            <p:spPr>
              <a:xfrm rot="16200000" flipV="1">
                <a:off x="1898252" y="11642078"/>
                <a:ext cx="45720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4" name="Straight Connector 233"/>
              <p:cNvCxnSpPr/>
              <p:nvPr/>
            </p:nvCxnSpPr>
            <p:spPr>
              <a:xfrm rot="16200000" flipV="1">
                <a:off x="1998311" y="11684686"/>
                <a:ext cx="45720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5" name="Straight Connector 234"/>
              <p:cNvCxnSpPr/>
              <p:nvPr/>
            </p:nvCxnSpPr>
            <p:spPr>
              <a:xfrm rot="16200000">
                <a:off x="2029882" y="11694803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6" name="Straight Connector 235"/>
              <p:cNvCxnSpPr/>
              <p:nvPr/>
            </p:nvCxnSpPr>
            <p:spPr>
              <a:xfrm rot="16200000">
                <a:off x="2065288" y="11705588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7" name="Straight Connector 236"/>
              <p:cNvCxnSpPr/>
              <p:nvPr/>
            </p:nvCxnSpPr>
            <p:spPr>
              <a:xfrm rot="5400000">
                <a:off x="1998669" y="11644235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8" name="Straight Connector 237"/>
              <p:cNvCxnSpPr/>
              <p:nvPr/>
            </p:nvCxnSpPr>
            <p:spPr>
              <a:xfrm rot="5400000">
                <a:off x="2024791" y="11629733"/>
                <a:ext cx="73152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9" name="Straight Connector 238"/>
              <p:cNvCxnSpPr/>
              <p:nvPr/>
            </p:nvCxnSpPr>
            <p:spPr>
              <a:xfrm rot="5400000">
                <a:off x="2061667" y="11618860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0" name="Straight Connector 239"/>
              <p:cNvCxnSpPr/>
              <p:nvPr/>
            </p:nvCxnSpPr>
            <p:spPr>
              <a:xfrm rot="5400000">
                <a:off x="348202" y="11679223"/>
                <a:ext cx="3657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1" name="Straight Connector 240"/>
              <p:cNvCxnSpPr/>
              <p:nvPr/>
            </p:nvCxnSpPr>
            <p:spPr>
              <a:xfrm rot="5400000">
                <a:off x="290546" y="11699661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2" name="Straight Connector 241"/>
              <p:cNvCxnSpPr/>
              <p:nvPr/>
            </p:nvCxnSpPr>
            <p:spPr>
              <a:xfrm rot="5400000">
                <a:off x="247395" y="11704233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3" name="Straight Connector 242"/>
              <p:cNvCxnSpPr/>
              <p:nvPr/>
            </p:nvCxnSpPr>
            <p:spPr>
              <a:xfrm rot="16200000" flipV="1">
                <a:off x="452613" y="11644859"/>
                <a:ext cx="36576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4A7EBB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4" name="Straight Connector 243"/>
              <p:cNvCxnSpPr/>
              <p:nvPr/>
            </p:nvCxnSpPr>
            <p:spPr>
              <a:xfrm rot="16200000">
                <a:off x="479150" y="11630893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5" name="Straight Connector 244"/>
              <p:cNvCxnSpPr/>
              <p:nvPr/>
            </p:nvCxnSpPr>
            <p:spPr>
              <a:xfrm rot="5400000">
                <a:off x="511714" y="11623815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6" name="Straight Connector 245"/>
              <p:cNvCxnSpPr/>
              <p:nvPr/>
            </p:nvCxnSpPr>
            <p:spPr>
              <a:xfrm rot="16200000">
                <a:off x="557343" y="11619556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7" name="Straight Connector 246"/>
              <p:cNvCxnSpPr/>
              <p:nvPr/>
            </p:nvCxnSpPr>
            <p:spPr>
              <a:xfrm rot="5400000">
                <a:off x="607252" y="11623461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8" name="Straight Connector 247"/>
              <p:cNvCxnSpPr/>
              <p:nvPr/>
            </p:nvCxnSpPr>
            <p:spPr>
              <a:xfrm rot="5400000">
                <a:off x="661359" y="11640605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9" name="Straight Connector 248"/>
              <p:cNvCxnSpPr/>
              <p:nvPr/>
            </p:nvCxnSpPr>
            <p:spPr>
              <a:xfrm rot="5400000">
                <a:off x="760384" y="11685368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0" name="Straight Connector 249"/>
              <p:cNvCxnSpPr/>
              <p:nvPr/>
            </p:nvCxnSpPr>
            <p:spPr>
              <a:xfrm rot="5400000">
                <a:off x="788968" y="11698501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1" name="Straight Connector 250"/>
              <p:cNvCxnSpPr/>
              <p:nvPr/>
            </p:nvCxnSpPr>
            <p:spPr>
              <a:xfrm rot="5400000">
                <a:off x="828420" y="11704777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2" name="Straight Connector 251"/>
              <p:cNvCxnSpPr/>
              <p:nvPr/>
            </p:nvCxnSpPr>
            <p:spPr>
              <a:xfrm rot="5400000">
                <a:off x="863236" y="11706107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3" name="Straight Connector 252"/>
              <p:cNvCxnSpPr/>
              <p:nvPr/>
            </p:nvCxnSpPr>
            <p:spPr>
              <a:xfrm rot="5400000">
                <a:off x="916815" y="11699661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4" name="Straight Connector 253"/>
              <p:cNvCxnSpPr/>
              <p:nvPr/>
            </p:nvCxnSpPr>
            <p:spPr>
              <a:xfrm rot="16200000" flipV="1">
                <a:off x="981251" y="11678196"/>
                <a:ext cx="36576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5" name="Straight Connector 254"/>
              <p:cNvCxnSpPr/>
              <p:nvPr/>
            </p:nvCxnSpPr>
            <p:spPr>
              <a:xfrm rot="5400000">
                <a:off x="1080459" y="11640605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6" name="Straight Connector 255"/>
              <p:cNvCxnSpPr/>
              <p:nvPr/>
            </p:nvCxnSpPr>
            <p:spPr>
              <a:xfrm rot="16200000">
                <a:off x="1112562" y="11630893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7" name="Straight Connector 256"/>
              <p:cNvCxnSpPr/>
              <p:nvPr/>
            </p:nvCxnSpPr>
            <p:spPr>
              <a:xfrm rot="16200000">
                <a:off x="1145511" y="11619556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8" name="Straight Connector 257"/>
              <p:cNvCxnSpPr/>
              <p:nvPr/>
            </p:nvCxnSpPr>
            <p:spPr>
              <a:xfrm rot="5400000">
                <a:off x="1187989" y="11619052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9" name="Straight Connector 258"/>
              <p:cNvCxnSpPr/>
              <p:nvPr/>
            </p:nvCxnSpPr>
            <p:spPr>
              <a:xfrm rot="16200000">
                <a:off x="1234006" y="11633274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0" name="Straight Connector 259"/>
              <p:cNvCxnSpPr/>
              <p:nvPr/>
            </p:nvCxnSpPr>
            <p:spPr>
              <a:xfrm rot="5400000">
                <a:off x="1282865" y="11640605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1" name="Straight Connector 260"/>
              <p:cNvCxnSpPr/>
              <p:nvPr/>
            </p:nvCxnSpPr>
            <p:spPr>
              <a:xfrm rot="5400000">
                <a:off x="1379943" y="11686315"/>
                <a:ext cx="45720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2" name="Straight Connector 261"/>
              <p:cNvCxnSpPr/>
              <p:nvPr/>
            </p:nvCxnSpPr>
            <p:spPr>
              <a:xfrm rot="5400000">
                <a:off x="1411902" y="11692884"/>
                <a:ext cx="64008" cy="762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3" name="Straight Connector 262"/>
              <p:cNvCxnSpPr/>
              <p:nvPr/>
            </p:nvCxnSpPr>
            <p:spPr>
              <a:xfrm rot="5400000">
                <a:off x="1437117" y="11706107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4" name="Straight Connector 263"/>
              <p:cNvCxnSpPr/>
              <p:nvPr/>
            </p:nvCxnSpPr>
            <p:spPr>
              <a:xfrm rot="5400000">
                <a:off x="1481904" y="11703129"/>
                <a:ext cx="82296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5" name="Straight Connector 264"/>
              <p:cNvCxnSpPr/>
              <p:nvPr/>
            </p:nvCxnSpPr>
            <p:spPr>
              <a:xfrm rot="5400000">
                <a:off x="1530057" y="11698327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6" name="Straight Connector 265"/>
              <p:cNvCxnSpPr/>
              <p:nvPr/>
            </p:nvCxnSpPr>
            <p:spPr>
              <a:xfrm rot="16200000" flipV="1">
                <a:off x="1581517" y="11678387"/>
                <a:ext cx="45720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7" name="Straight Connector 266"/>
              <p:cNvCxnSpPr/>
              <p:nvPr/>
            </p:nvCxnSpPr>
            <p:spPr>
              <a:xfrm rot="16200000" flipV="1">
                <a:off x="1691054" y="11635524"/>
                <a:ext cx="45720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8" name="Straight Connector 267"/>
              <p:cNvCxnSpPr/>
              <p:nvPr/>
            </p:nvCxnSpPr>
            <p:spPr>
              <a:xfrm rot="5400000">
                <a:off x="1719296" y="11627269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69" name="Straight Connector 268"/>
              <p:cNvCxnSpPr/>
              <p:nvPr/>
            </p:nvCxnSpPr>
            <p:spPr>
              <a:xfrm rot="5400000">
                <a:off x="1755582" y="11619371"/>
                <a:ext cx="91440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0" name="Straight Connector 269"/>
              <p:cNvCxnSpPr/>
              <p:nvPr/>
            </p:nvCxnSpPr>
            <p:spPr>
              <a:xfrm rot="5400000">
                <a:off x="1754613" y="11707552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1" name="Straight Connector 270"/>
              <p:cNvCxnSpPr/>
              <p:nvPr/>
            </p:nvCxnSpPr>
            <p:spPr>
              <a:xfrm rot="5400000">
                <a:off x="1441423" y="11622166"/>
                <a:ext cx="82296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2" name="Straight Connector 271"/>
              <p:cNvCxnSpPr/>
              <p:nvPr/>
            </p:nvCxnSpPr>
            <p:spPr>
              <a:xfrm rot="16200000" flipV="1">
                <a:off x="764557" y="11640958"/>
                <a:ext cx="36576" cy="431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3" name="Straight Connector 272"/>
              <p:cNvCxnSpPr/>
              <p:nvPr/>
            </p:nvCxnSpPr>
            <p:spPr>
              <a:xfrm rot="16200000">
                <a:off x="789925" y="11626014"/>
                <a:ext cx="73152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4" name="Straight Connector 273"/>
              <p:cNvCxnSpPr/>
              <p:nvPr/>
            </p:nvCxnSpPr>
            <p:spPr>
              <a:xfrm rot="16200000">
                <a:off x="826424" y="11619556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5" name="Straight Connector 274"/>
              <p:cNvCxnSpPr/>
              <p:nvPr/>
            </p:nvCxnSpPr>
            <p:spPr>
              <a:xfrm rot="5400000">
                <a:off x="664735" y="11680394"/>
                <a:ext cx="36576" cy="793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6" name="Straight Connector 275"/>
              <p:cNvCxnSpPr/>
              <p:nvPr/>
            </p:nvCxnSpPr>
            <p:spPr>
              <a:xfrm rot="5400000">
                <a:off x="1282312" y="11683934"/>
                <a:ext cx="45720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7" name="Straight Connector 276"/>
              <p:cNvCxnSpPr/>
              <p:nvPr/>
            </p:nvCxnSpPr>
            <p:spPr>
              <a:xfrm rot="5400000">
                <a:off x="1180903" y="11707350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8" name="Straight Connector 277"/>
              <p:cNvCxnSpPr/>
              <p:nvPr/>
            </p:nvCxnSpPr>
            <p:spPr>
              <a:xfrm rot="5400000">
                <a:off x="241287" y="11617567"/>
                <a:ext cx="91440" cy="1558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9" name="Straight Connector 278"/>
              <p:cNvCxnSpPr/>
              <p:nvPr/>
            </p:nvCxnSpPr>
            <p:spPr>
              <a:xfrm rot="16200000" flipH="1">
                <a:off x="344358" y="11643113"/>
                <a:ext cx="45720" cy="457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0" name="Straight Connector 279"/>
              <p:cNvCxnSpPr/>
              <p:nvPr/>
            </p:nvCxnSpPr>
            <p:spPr>
              <a:xfrm rot="16200000" flipH="1">
                <a:off x="290001" y="11625828"/>
                <a:ext cx="73152" cy="895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1" name="Straight Connector 280"/>
              <p:cNvCxnSpPr/>
              <p:nvPr/>
            </p:nvCxnSpPr>
            <p:spPr>
              <a:xfrm rot="5400000">
                <a:off x="1582382" y="11636223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2" name="Straight Connector 281"/>
              <p:cNvCxnSpPr/>
              <p:nvPr/>
            </p:nvCxnSpPr>
            <p:spPr>
              <a:xfrm rot="5400000">
                <a:off x="1079211" y="11683364"/>
                <a:ext cx="45720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3" name="Straight Connector 282"/>
              <p:cNvCxnSpPr/>
              <p:nvPr/>
            </p:nvCxnSpPr>
            <p:spPr>
              <a:xfrm rot="5400000">
                <a:off x="867542" y="11621055"/>
                <a:ext cx="82296" cy="99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4" name="Straight Connector 283"/>
              <p:cNvCxnSpPr/>
              <p:nvPr/>
            </p:nvCxnSpPr>
            <p:spPr>
              <a:xfrm rot="5400000">
                <a:off x="479215" y="11693929"/>
                <a:ext cx="64008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5" name="Straight Connector 284"/>
              <p:cNvCxnSpPr/>
              <p:nvPr/>
            </p:nvCxnSpPr>
            <p:spPr>
              <a:xfrm rot="5400000">
                <a:off x="556958" y="11702396"/>
                <a:ext cx="82296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6" name="Straight Connector 285"/>
              <p:cNvCxnSpPr/>
              <p:nvPr/>
            </p:nvCxnSpPr>
            <p:spPr>
              <a:xfrm rot="5400000">
                <a:off x="611913" y="11695478"/>
                <a:ext cx="64008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7" name="Straight Connector 286"/>
              <p:cNvCxnSpPr/>
              <p:nvPr/>
            </p:nvCxnSpPr>
            <p:spPr>
              <a:xfrm rot="5400000">
                <a:off x="974697" y="11637743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8" name="Straight Connector 287"/>
              <p:cNvCxnSpPr/>
              <p:nvPr/>
            </p:nvCxnSpPr>
            <p:spPr>
              <a:xfrm rot="5400000">
                <a:off x="1691412" y="11683564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9" name="Straight Connector 288"/>
              <p:cNvCxnSpPr/>
              <p:nvPr/>
            </p:nvCxnSpPr>
            <p:spPr>
              <a:xfrm rot="5400000">
                <a:off x="1411279" y="11631172"/>
                <a:ext cx="64008" cy="374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0" name="Straight Connector 289"/>
              <p:cNvCxnSpPr/>
              <p:nvPr/>
            </p:nvCxnSpPr>
            <p:spPr>
              <a:xfrm rot="5400000">
                <a:off x="1108849" y="11698319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1" name="Straight Connector 290"/>
              <p:cNvCxnSpPr/>
              <p:nvPr/>
            </p:nvCxnSpPr>
            <p:spPr>
              <a:xfrm rot="5400000">
                <a:off x="1722073" y="11699131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2" name="Straight Connector 291"/>
              <p:cNvCxnSpPr/>
              <p:nvPr/>
            </p:nvCxnSpPr>
            <p:spPr>
              <a:xfrm rot="5400000">
                <a:off x="1380496" y="11642986"/>
                <a:ext cx="4572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3" name="Straight Connector 292"/>
              <p:cNvCxnSpPr/>
              <p:nvPr/>
            </p:nvCxnSpPr>
            <p:spPr>
              <a:xfrm rot="5400000">
                <a:off x="1139893" y="11707350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4" name="Straight Connector 293"/>
              <p:cNvCxnSpPr/>
              <p:nvPr/>
            </p:nvCxnSpPr>
            <p:spPr>
              <a:xfrm rot="5400000">
                <a:off x="1528796" y="11622507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5" name="Straight Connector 294"/>
              <p:cNvCxnSpPr/>
              <p:nvPr/>
            </p:nvCxnSpPr>
            <p:spPr>
              <a:xfrm rot="5400000">
                <a:off x="520799" y="11696564"/>
                <a:ext cx="64008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FF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6" name="Straight Connector 295"/>
              <p:cNvCxnSpPr/>
              <p:nvPr/>
            </p:nvCxnSpPr>
            <p:spPr>
              <a:xfrm rot="5400000">
                <a:off x="452804" y="11680394"/>
                <a:ext cx="36576" cy="793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7" name="Straight Connector 296"/>
              <p:cNvCxnSpPr/>
              <p:nvPr/>
            </p:nvCxnSpPr>
            <p:spPr>
              <a:xfrm rot="5400000">
                <a:off x="1478620" y="11617770"/>
                <a:ext cx="91440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00B05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8" name="Straight Connector 297"/>
              <p:cNvCxnSpPr/>
              <p:nvPr/>
            </p:nvCxnSpPr>
            <p:spPr>
              <a:xfrm rot="5400000">
                <a:off x="918076" y="11624508"/>
                <a:ext cx="73152" cy="556"/>
              </a:xfrm>
              <a:prstGeom prst="line">
                <a:avLst/>
              </a:pr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9" name="Straight Connector 298"/>
              <p:cNvCxnSpPr/>
              <p:nvPr/>
            </p:nvCxnSpPr>
            <p:spPr>
              <a:xfrm rot="5400000">
                <a:off x="1233540" y="11696287"/>
                <a:ext cx="64008" cy="762"/>
              </a:xfrm>
              <a:prstGeom prst="line">
                <a:avLst/>
              </a:prstGeom>
              <a:noFill/>
              <a:ln w="28575" cap="flat" cmpd="sng" algn="ctr">
                <a:solidFill>
                  <a:srgbClr val="5B9BD5"/>
                </a:solidFill>
                <a:prstDash val="solid"/>
                <a:miter lim="800000"/>
              </a:ln>
              <a:effectLst/>
            </p:spPr>
          </p:cxnSp>
          <p:sp>
            <p:nvSpPr>
              <p:cNvPr id="300" name="Freeform 299"/>
              <p:cNvSpPr/>
              <p:nvPr/>
            </p:nvSpPr>
            <p:spPr>
              <a:xfrm flipV="1">
                <a:off x="275432" y="11568407"/>
                <a:ext cx="1534284" cy="186059"/>
              </a:xfrm>
              <a:custGeom>
                <a:avLst/>
                <a:gdLst>
                  <a:gd name="connsiteX0" fmla="*/ 0 w 2076099"/>
                  <a:gd name="connsiteY0" fmla="*/ 114066 h 208030"/>
                  <a:gd name="connsiteX1" fmla="*/ 145855 w 2076099"/>
                  <a:gd name="connsiteY1" fmla="*/ 21504 h 208030"/>
                  <a:gd name="connsiteX2" fmla="*/ 454395 w 2076099"/>
                  <a:gd name="connsiteY2" fmla="*/ 201018 h 208030"/>
                  <a:gd name="connsiteX3" fmla="*/ 757325 w 2076099"/>
                  <a:gd name="connsiteY3" fmla="*/ 21504 h 208030"/>
                  <a:gd name="connsiteX4" fmla="*/ 1074279 w 2076099"/>
                  <a:gd name="connsiteY4" fmla="*/ 201018 h 208030"/>
                  <a:gd name="connsiteX5" fmla="*/ 1377209 w 2076099"/>
                  <a:gd name="connsiteY5" fmla="*/ 21504 h 208030"/>
                  <a:gd name="connsiteX6" fmla="*/ 1680139 w 2076099"/>
                  <a:gd name="connsiteY6" fmla="*/ 206628 h 208030"/>
                  <a:gd name="connsiteX7" fmla="*/ 2019533 w 2076099"/>
                  <a:gd name="connsiteY7" fmla="*/ 29919 h 208030"/>
                  <a:gd name="connsiteX8" fmla="*/ 2019533 w 2076099"/>
                  <a:gd name="connsiteY8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106119 h 292645"/>
                  <a:gd name="connsiteX1" fmla="*/ 308540 w 1930244"/>
                  <a:gd name="connsiteY1" fmla="*/ 285633 h 292645"/>
                  <a:gd name="connsiteX2" fmla="*/ 611470 w 1930244"/>
                  <a:gd name="connsiteY2" fmla="*/ 106119 h 292645"/>
                  <a:gd name="connsiteX3" fmla="*/ 928424 w 1930244"/>
                  <a:gd name="connsiteY3" fmla="*/ 285633 h 292645"/>
                  <a:gd name="connsiteX4" fmla="*/ 1231354 w 1930244"/>
                  <a:gd name="connsiteY4" fmla="*/ 106119 h 292645"/>
                  <a:gd name="connsiteX5" fmla="*/ 1534284 w 1930244"/>
                  <a:gd name="connsiteY5" fmla="*/ 291243 h 292645"/>
                  <a:gd name="connsiteX6" fmla="*/ 1873678 w 1930244"/>
                  <a:gd name="connsiteY6" fmla="*/ 114534 h 292645"/>
                  <a:gd name="connsiteX7" fmla="*/ 1873678 w 1930244"/>
                  <a:gd name="connsiteY7" fmla="*/ 111729 h 292645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2109524"/>
                  <a:gd name="connsiteY0" fmla="*/ 204290 h 390816"/>
                  <a:gd name="connsiteX1" fmla="*/ 308540 w 2109524"/>
                  <a:gd name="connsiteY1" fmla="*/ 383804 h 390816"/>
                  <a:gd name="connsiteX2" fmla="*/ 611470 w 2109524"/>
                  <a:gd name="connsiteY2" fmla="*/ 204290 h 390816"/>
                  <a:gd name="connsiteX3" fmla="*/ 928424 w 2109524"/>
                  <a:gd name="connsiteY3" fmla="*/ 383804 h 390816"/>
                  <a:gd name="connsiteX4" fmla="*/ 1231354 w 2109524"/>
                  <a:gd name="connsiteY4" fmla="*/ 204290 h 390816"/>
                  <a:gd name="connsiteX5" fmla="*/ 1534284 w 2109524"/>
                  <a:gd name="connsiteY5" fmla="*/ 389414 h 390816"/>
                  <a:gd name="connsiteX6" fmla="*/ 1873678 w 2109524"/>
                  <a:gd name="connsiteY6" fmla="*/ 212705 h 390816"/>
                  <a:gd name="connsiteX7" fmla="*/ 1873678 w 2109524"/>
                  <a:gd name="connsiteY7" fmla="*/ 209900 h 390816"/>
                  <a:gd name="connsiteX0" fmla="*/ 0 w 2210501"/>
                  <a:gd name="connsiteY0" fmla="*/ 21504 h 208030"/>
                  <a:gd name="connsiteX1" fmla="*/ 308540 w 2210501"/>
                  <a:gd name="connsiteY1" fmla="*/ 201018 h 208030"/>
                  <a:gd name="connsiteX2" fmla="*/ 611470 w 2210501"/>
                  <a:gd name="connsiteY2" fmla="*/ 21504 h 208030"/>
                  <a:gd name="connsiteX3" fmla="*/ 928424 w 2210501"/>
                  <a:gd name="connsiteY3" fmla="*/ 201018 h 208030"/>
                  <a:gd name="connsiteX4" fmla="*/ 1231354 w 2210501"/>
                  <a:gd name="connsiteY4" fmla="*/ 21504 h 208030"/>
                  <a:gd name="connsiteX5" fmla="*/ 1534284 w 2210501"/>
                  <a:gd name="connsiteY5" fmla="*/ 206628 h 208030"/>
                  <a:gd name="connsiteX6" fmla="*/ 1873678 w 2210501"/>
                  <a:gd name="connsiteY6" fmla="*/ 29919 h 208030"/>
                  <a:gd name="connsiteX7" fmla="*/ 1873678 w 2210501"/>
                  <a:gd name="connsiteY7" fmla="*/ 27114 h 208030"/>
                  <a:gd name="connsiteX0" fmla="*/ 0 w 1873678"/>
                  <a:gd name="connsiteY0" fmla="*/ 935 h 187461"/>
                  <a:gd name="connsiteX1" fmla="*/ 308540 w 1873678"/>
                  <a:gd name="connsiteY1" fmla="*/ 180449 h 187461"/>
                  <a:gd name="connsiteX2" fmla="*/ 611470 w 1873678"/>
                  <a:gd name="connsiteY2" fmla="*/ 935 h 187461"/>
                  <a:gd name="connsiteX3" fmla="*/ 928424 w 1873678"/>
                  <a:gd name="connsiteY3" fmla="*/ 180449 h 187461"/>
                  <a:gd name="connsiteX4" fmla="*/ 1231354 w 1873678"/>
                  <a:gd name="connsiteY4" fmla="*/ 935 h 187461"/>
                  <a:gd name="connsiteX5" fmla="*/ 1534284 w 1873678"/>
                  <a:gd name="connsiteY5" fmla="*/ 186059 h 187461"/>
                  <a:gd name="connsiteX6" fmla="*/ 1873678 w 1873678"/>
                  <a:gd name="connsiteY6" fmla="*/ 9350 h 187461"/>
                  <a:gd name="connsiteX0" fmla="*/ 0 w 1820385"/>
                  <a:gd name="connsiteY0" fmla="*/ 935 h 186994"/>
                  <a:gd name="connsiteX1" fmla="*/ 308540 w 1820385"/>
                  <a:gd name="connsiteY1" fmla="*/ 180449 h 186994"/>
                  <a:gd name="connsiteX2" fmla="*/ 611470 w 1820385"/>
                  <a:gd name="connsiteY2" fmla="*/ 935 h 186994"/>
                  <a:gd name="connsiteX3" fmla="*/ 928424 w 1820385"/>
                  <a:gd name="connsiteY3" fmla="*/ 180449 h 186994"/>
                  <a:gd name="connsiteX4" fmla="*/ 1231354 w 1820385"/>
                  <a:gd name="connsiteY4" fmla="*/ 935 h 186994"/>
                  <a:gd name="connsiteX5" fmla="*/ 1534284 w 1820385"/>
                  <a:gd name="connsiteY5" fmla="*/ 186059 h 186994"/>
                  <a:gd name="connsiteX6" fmla="*/ 1820385 w 1820385"/>
                  <a:gd name="connsiteY6" fmla="*/ 6545 h 186994"/>
                  <a:gd name="connsiteX0" fmla="*/ 0 w 1534284"/>
                  <a:gd name="connsiteY0" fmla="*/ 935 h 186059"/>
                  <a:gd name="connsiteX1" fmla="*/ 308540 w 1534284"/>
                  <a:gd name="connsiteY1" fmla="*/ 180449 h 186059"/>
                  <a:gd name="connsiteX2" fmla="*/ 611470 w 1534284"/>
                  <a:gd name="connsiteY2" fmla="*/ 935 h 186059"/>
                  <a:gd name="connsiteX3" fmla="*/ 928424 w 1534284"/>
                  <a:gd name="connsiteY3" fmla="*/ 180449 h 186059"/>
                  <a:gd name="connsiteX4" fmla="*/ 1231354 w 1534284"/>
                  <a:gd name="connsiteY4" fmla="*/ 935 h 186059"/>
                  <a:gd name="connsiteX5" fmla="*/ 1534284 w 1534284"/>
                  <a:gd name="connsiteY5" fmla="*/ 186059 h 18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284" h="186059">
                    <a:moveTo>
                      <a:pt x="0" y="935"/>
                    </a:moveTo>
                    <a:cubicBezTo>
                      <a:pt x="75732" y="15427"/>
                      <a:pt x="206628" y="180449"/>
                      <a:pt x="308540" y="180449"/>
                    </a:cubicBezTo>
                    <a:cubicBezTo>
                      <a:pt x="410452" y="180449"/>
                      <a:pt x="508156" y="935"/>
                      <a:pt x="611470" y="935"/>
                    </a:cubicBezTo>
                    <a:cubicBezTo>
                      <a:pt x="714784" y="935"/>
                      <a:pt x="825110" y="180449"/>
                      <a:pt x="928424" y="180449"/>
                    </a:cubicBezTo>
                    <a:cubicBezTo>
                      <a:pt x="1031738" y="180449"/>
                      <a:pt x="1130377" y="0"/>
                      <a:pt x="1231354" y="935"/>
                    </a:cubicBezTo>
                    <a:cubicBezTo>
                      <a:pt x="1332331" y="1870"/>
                      <a:pt x="1436112" y="185124"/>
                      <a:pt x="1534284" y="186059"/>
                    </a:cubicBezTo>
                  </a:path>
                </a:pathLst>
              </a:custGeom>
              <a:noFill/>
              <a:ln w="22225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/>
              <p:cNvSpPr/>
              <p:nvPr/>
            </p:nvSpPr>
            <p:spPr>
              <a:xfrm>
                <a:off x="275432" y="11568407"/>
                <a:ext cx="1534284" cy="186059"/>
              </a:xfrm>
              <a:custGeom>
                <a:avLst/>
                <a:gdLst>
                  <a:gd name="connsiteX0" fmla="*/ 0 w 2076099"/>
                  <a:gd name="connsiteY0" fmla="*/ 114066 h 208030"/>
                  <a:gd name="connsiteX1" fmla="*/ 145855 w 2076099"/>
                  <a:gd name="connsiteY1" fmla="*/ 21504 h 208030"/>
                  <a:gd name="connsiteX2" fmla="*/ 454395 w 2076099"/>
                  <a:gd name="connsiteY2" fmla="*/ 201018 h 208030"/>
                  <a:gd name="connsiteX3" fmla="*/ 757325 w 2076099"/>
                  <a:gd name="connsiteY3" fmla="*/ 21504 h 208030"/>
                  <a:gd name="connsiteX4" fmla="*/ 1074279 w 2076099"/>
                  <a:gd name="connsiteY4" fmla="*/ 201018 h 208030"/>
                  <a:gd name="connsiteX5" fmla="*/ 1377209 w 2076099"/>
                  <a:gd name="connsiteY5" fmla="*/ 21504 h 208030"/>
                  <a:gd name="connsiteX6" fmla="*/ 1680139 w 2076099"/>
                  <a:gd name="connsiteY6" fmla="*/ 206628 h 208030"/>
                  <a:gd name="connsiteX7" fmla="*/ 2019533 w 2076099"/>
                  <a:gd name="connsiteY7" fmla="*/ 29919 h 208030"/>
                  <a:gd name="connsiteX8" fmla="*/ 2019533 w 2076099"/>
                  <a:gd name="connsiteY8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106119 h 292645"/>
                  <a:gd name="connsiteX1" fmla="*/ 308540 w 1930244"/>
                  <a:gd name="connsiteY1" fmla="*/ 285633 h 292645"/>
                  <a:gd name="connsiteX2" fmla="*/ 611470 w 1930244"/>
                  <a:gd name="connsiteY2" fmla="*/ 106119 h 292645"/>
                  <a:gd name="connsiteX3" fmla="*/ 928424 w 1930244"/>
                  <a:gd name="connsiteY3" fmla="*/ 285633 h 292645"/>
                  <a:gd name="connsiteX4" fmla="*/ 1231354 w 1930244"/>
                  <a:gd name="connsiteY4" fmla="*/ 106119 h 292645"/>
                  <a:gd name="connsiteX5" fmla="*/ 1534284 w 1930244"/>
                  <a:gd name="connsiteY5" fmla="*/ 291243 h 292645"/>
                  <a:gd name="connsiteX6" fmla="*/ 1873678 w 1930244"/>
                  <a:gd name="connsiteY6" fmla="*/ 114534 h 292645"/>
                  <a:gd name="connsiteX7" fmla="*/ 1873678 w 1930244"/>
                  <a:gd name="connsiteY7" fmla="*/ 111729 h 292645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2109524"/>
                  <a:gd name="connsiteY0" fmla="*/ 204290 h 390816"/>
                  <a:gd name="connsiteX1" fmla="*/ 308540 w 2109524"/>
                  <a:gd name="connsiteY1" fmla="*/ 383804 h 390816"/>
                  <a:gd name="connsiteX2" fmla="*/ 611470 w 2109524"/>
                  <a:gd name="connsiteY2" fmla="*/ 204290 h 390816"/>
                  <a:gd name="connsiteX3" fmla="*/ 928424 w 2109524"/>
                  <a:gd name="connsiteY3" fmla="*/ 383804 h 390816"/>
                  <a:gd name="connsiteX4" fmla="*/ 1231354 w 2109524"/>
                  <a:gd name="connsiteY4" fmla="*/ 204290 h 390816"/>
                  <a:gd name="connsiteX5" fmla="*/ 1534284 w 2109524"/>
                  <a:gd name="connsiteY5" fmla="*/ 389414 h 390816"/>
                  <a:gd name="connsiteX6" fmla="*/ 1873678 w 2109524"/>
                  <a:gd name="connsiteY6" fmla="*/ 212705 h 390816"/>
                  <a:gd name="connsiteX7" fmla="*/ 1873678 w 2109524"/>
                  <a:gd name="connsiteY7" fmla="*/ 209900 h 390816"/>
                  <a:gd name="connsiteX0" fmla="*/ 0 w 2210501"/>
                  <a:gd name="connsiteY0" fmla="*/ 21504 h 208030"/>
                  <a:gd name="connsiteX1" fmla="*/ 308540 w 2210501"/>
                  <a:gd name="connsiteY1" fmla="*/ 201018 h 208030"/>
                  <a:gd name="connsiteX2" fmla="*/ 611470 w 2210501"/>
                  <a:gd name="connsiteY2" fmla="*/ 21504 h 208030"/>
                  <a:gd name="connsiteX3" fmla="*/ 928424 w 2210501"/>
                  <a:gd name="connsiteY3" fmla="*/ 201018 h 208030"/>
                  <a:gd name="connsiteX4" fmla="*/ 1231354 w 2210501"/>
                  <a:gd name="connsiteY4" fmla="*/ 21504 h 208030"/>
                  <a:gd name="connsiteX5" fmla="*/ 1534284 w 2210501"/>
                  <a:gd name="connsiteY5" fmla="*/ 206628 h 208030"/>
                  <a:gd name="connsiteX6" fmla="*/ 1873678 w 2210501"/>
                  <a:gd name="connsiteY6" fmla="*/ 29919 h 208030"/>
                  <a:gd name="connsiteX7" fmla="*/ 1873678 w 2210501"/>
                  <a:gd name="connsiteY7" fmla="*/ 27114 h 208030"/>
                  <a:gd name="connsiteX0" fmla="*/ 0 w 1873678"/>
                  <a:gd name="connsiteY0" fmla="*/ 935 h 187461"/>
                  <a:gd name="connsiteX1" fmla="*/ 308540 w 1873678"/>
                  <a:gd name="connsiteY1" fmla="*/ 180449 h 187461"/>
                  <a:gd name="connsiteX2" fmla="*/ 611470 w 1873678"/>
                  <a:gd name="connsiteY2" fmla="*/ 935 h 187461"/>
                  <a:gd name="connsiteX3" fmla="*/ 928424 w 1873678"/>
                  <a:gd name="connsiteY3" fmla="*/ 180449 h 187461"/>
                  <a:gd name="connsiteX4" fmla="*/ 1231354 w 1873678"/>
                  <a:gd name="connsiteY4" fmla="*/ 935 h 187461"/>
                  <a:gd name="connsiteX5" fmla="*/ 1534284 w 1873678"/>
                  <a:gd name="connsiteY5" fmla="*/ 186059 h 187461"/>
                  <a:gd name="connsiteX6" fmla="*/ 1873678 w 1873678"/>
                  <a:gd name="connsiteY6" fmla="*/ 9350 h 187461"/>
                  <a:gd name="connsiteX0" fmla="*/ 0 w 1825995"/>
                  <a:gd name="connsiteY0" fmla="*/ 935 h 187461"/>
                  <a:gd name="connsiteX1" fmla="*/ 308540 w 1825995"/>
                  <a:gd name="connsiteY1" fmla="*/ 180449 h 187461"/>
                  <a:gd name="connsiteX2" fmla="*/ 611470 w 1825995"/>
                  <a:gd name="connsiteY2" fmla="*/ 935 h 187461"/>
                  <a:gd name="connsiteX3" fmla="*/ 928424 w 1825995"/>
                  <a:gd name="connsiteY3" fmla="*/ 180449 h 187461"/>
                  <a:gd name="connsiteX4" fmla="*/ 1231354 w 1825995"/>
                  <a:gd name="connsiteY4" fmla="*/ 935 h 187461"/>
                  <a:gd name="connsiteX5" fmla="*/ 1534284 w 1825995"/>
                  <a:gd name="connsiteY5" fmla="*/ 186059 h 187461"/>
                  <a:gd name="connsiteX6" fmla="*/ 1825995 w 1825995"/>
                  <a:gd name="connsiteY6" fmla="*/ 9350 h 187461"/>
                  <a:gd name="connsiteX0" fmla="*/ 0 w 1534284"/>
                  <a:gd name="connsiteY0" fmla="*/ 935 h 186059"/>
                  <a:gd name="connsiteX1" fmla="*/ 308540 w 1534284"/>
                  <a:gd name="connsiteY1" fmla="*/ 180449 h 186059"/>
                  <a:gd name="connsiteX2" fmla="*/ 611470 w 1534284"/>
                  <a:gd name="connsiteY2" fmla="*/ 935 h 186059"/>
                  <a:gd name="connsiteX3" fmla="*/ 928424 w 1534284"/>
                  <a:gd name="connsiteY3" fmla="*/ 180449 h 186059"/>
                  <a:gd name="connsiteX4" fmla="*/ 1231354 w 1534284"/>
                  <a:gd name="connsiteY4" fmla="*/ 935 h 186059"/>
                  <a:gd name="connsiteX5" fmla="*/ 1534284 w 1534284"/>
                  <a:gd name="connsiteY5" fmla="*/ 186059 h 18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284" h="186059">
                    <a:moveTo>
                      <a:pt x="0" y="935"/>
                    </a:moveTo>
                    <a:cubicBezTo>
                      <a:pt x="75732" y="15427"/>
                      <a:pt x="206628" y="180449"/>
                      <a:pt x="308540" y="180449"/>
                    </a:cubicBezTo>
                    <a:cubicBezTo>
                      <a:pt x="410452" y="180449"/>
                      <a:pt x="508156" y="935"/>
                      <a:pt x="611470" y="935"/>
                    </a:cubicBezTo>
                    <a:cubicBezTo>
                      <a:pt x="714784" y="935"/>
                      <a:pt x="825110" y="180449"/>
                      <a:pt x="928424" y="180449"/>
                    </a:cubicBezTo>
                    <a:cubicBezTo>
                      <a:pt x="1031738" y="180449"/>
                      <a:pt x="1130377" y="0"/>
                      <a:pt x="1231354" y="935"/>
                    </a:cubicBezTo>
                    <a:cubicBezTo>
                      <a:pt x="1332331" y="1870"/>
                      <a:pt x="1435177" y="184657"/>
                      <a:pt x="1534284" y="186059"/>
                    </a:cubicBezTo>
                  </a:path>
                </a:pathLst>
              </a:custGeom>
              <a:noFill/>
              <a:ln w="2222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/>
              <p:cNvSpPr/>
              <p:nvPr/>
            </p:nvSpPr>
            <p:spPr>
              <a:xfrm>
                <a:off x="1804765" y="11567891"/>
                <a:ext cx="316954" cy="179514"/>
              </a:xfrm>
              <a:custGeom>
                <a:avLst/>
                <a:gdLst>
                  <a:gd name="connsiteX0" fmla="*/ 0 w 2076099"/>
                  <a:gd name="connsiteY0" fmla="*/ 114066 h 208030"/>
                  <a:gd name="connsiteX1" fmla="*/ 145855 w 2076099"/>
                  <a:gd name="connsiteY1" fmla="*/ 21504 h 208030"/>
                  <a:gd name="connsiteX2" fmla="*/ 454395 w 2076099"/>
                  <a:gd name="connsiteY2" fmla="*/ 201018 h 208030"/>
                  <a:gd name="connsiteX3" fmla="*/ 757325 w 2076099"/>
                  <a:gd name="connsiteY3" fmla="*/ 21504 h 208030"/>
                  <a:gd name="connsiteX4" fmla="*/ 1074279 w 2076099"/>
                  <a:gd name="connsiteY4" fmla="*/ 201018 h 208030"/>
                  <a:gd name="connsiteX5" fmla="*/ 1377209 w 2076099"/>
                  <a:gd name="connsiteY5" fmla="*/ 21504 h 208030"/>
                  <a:gd name="connsiteX6" fmla="*/ 1680139 w 2076099"/>
                  <a:gd name="connsiteY6" fmla="*/ 206628 h 208030"/>
                  <a:gd name="connsiteX7" fmla="*/ 2019533 w 2076099"/>
                  <a:gd name="connsiteY7" fmla="*/ 29919 h 208030"/>
                  <a:gd name="connsiteX8" fmla="*/ 2019533 w 2076099"/>
                  <a:gd name="connsiteY8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106119 h 292645"/>
                  <a:gd name="connsiteX1" fmla="*/ 308540 w 1930244"/>
                  <a:gd name="connsiteY1" fmla="*/ 285633 h 292645"/>
                  <a:gd name="connsiteX2" fmla="*/ 611470 w 1930244"/>
                  <a:gd name="connsiteY2" fmla="*/ 106119 h 292645"/>
                  <a:gd name="connsiteX3" fmla="*/ 928424 w 1930244"/>
                  <a:gd name="connsiteY3" fmla="*/ 285633 h 292645"/>
                  <a:gd name="connsiteX4" fmla="*/ 1231354 w 1930244"/>
                  <a:gd name="connsiteY4" fmla="*/ 106119 h 292645"/>
                  <a:gd name="connsiteX5" fmla="*/ 1534284 w 1930244"/>
                  <a:gd name="connsiteY5" fmla="*/ 291243 h 292645"/>
                  <a:gd name="connsiteX6" fmla="*/ 1873678 w 1930244"/>
                  <a:gd name="connsiteY6" fmla="*/ 114534 h 292645"/>
                  <a:gd name="connsiteX7" fmla="*/ 1873678 w 1930244"/>
                  <a:gd name="connsiteY7" fmla="*/ 111729 h 292645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2109524"/>
                  <a:gd name="connsiteY0" fmla="*/ 204290 h 390816"/>
                  <a:gd name="connsiteX1" fmla="*/ 308540 w 2109524"/>
                  <a:gd name="connsiteY1" fmla="*/ 383804 h 390816"/>
                  <a:gd name="connsiteX2" fmla="*/ 611470 w 2109524"/>
                  <a:gd name="connsiteY2" fmla="*/ 204290 h 390816"/>
                  <a:gd name="connsiteX3" fmla="*/ 928424 w 2109524"/>
                  <a:gd name="connsiteY3" fmla="*/ 383804 h 390816"/>
                  <a:gd name="connsiteX4" fmla="*/ 1231354 w 2109524"/>
                  <a:gd name="connsiteY4" fmla="*/ 204290 h 390816"/>
                  <a:gd name="connsiteX5" fmla="*/ 1534284 w 2109524"/>
                  <a:gd name="connsiteY5" fmla="*/ 389414 h 390816"/>
                  <a:gd name="connsiteX6" fmla="*/ 1873678 w 2109524"/>
                  <a:gd name="connsiteY6" fmla="*/ 212705 h 390816"/>
                  <a:gd name="connsiteX7" fmla="*/ 1873678 w 2109524"/>
                  <a:gd name="connsiteY7" fmla="*/ 209900 h 390816"/>
                  <a:gd name="connsiteX0" fmla="*/ 0 w 2210501"/>
                  <a:gd name="connsiteY0" fmla="*/ 21504 h 208030"/>
                  <a:gd name="connsiteX1" fmla="*/ 308540 w 2210501"/>
                  <a:gd name="connsiteY1" fmla="*/ 201018 h 208030"/>
                  <a:gd name="connsiteX2" fmla="*/ 611470 w 2210501"/>
                  <a:gd name="connsiteY2" fmla="*/ 21504 h 208030"/>
                  <a:gd name="connsiteX3" fmla="*/ 928424 w 2210501"/>
                  <a:gd name="connsiteY3" fmla="*/ 201018 h 208030"/>
                  <a:gd name="connsiteX4" fmla="*/ 1231354 w 2210501"/>
                  <a:gd name="connsiteY4" fmla="*/ 21504 h 208030"/>
                  <a:gd name="connsiteX5" fmla="*/ 1534284 w 2210501"/>
                  <a:gd name="connsiteY5" fmla="*/ 206628 h 208030"/>
                  <a:gd name="connsiteX6" fmla="*/ 1873678 w 2210501"/>
                  <a:gd name="connsiteY6" fmla="*/ 29919 h 208030"/>
                  <a:gd name="connsiteX7" fmla="*/ 1873678 w 2210501"/>
                  <a:gd name="connsiteY7" fmla="*/ 27114 h 208030"/>
                  <a:gd name="connsiteX0" fmla="*/ 0 w 1873678"/>
                  <a:gd name="connsiteY0" fmla="*/ 935 h 187461"/>
                  <a:gd name="connsiteX1" fmla="*/ 308540 w 1873678"/>
                  <a:gd name="connsiteY1" fmla="*/ 180449 h 187461"/>
                  <a:gd name="connsiteX2" fmla="*/ 611470 w 1873678"/>
                  <a:gd name="connsiteY2" fmla="*/ 935 h 187461"/>
                  <a:gd name="connsiteX3" fmla="*/ 928424 w 1873678"/>
                  <a:gd name="connsiteY3" fmla="*/ 180449 h 187461"/>
                  <a:gd name="connsiteX4" fmla="*/ 1231354 w 1873678"/>
                  <a:gd name="connsiteY4" fmla="*/ 935 h 187461"/>
                  <a:gd name="connsiteX5" fmla="*/ 1534284 w 1873678"/>
                  <a:gd name="connsiteY5" fmla="*/ 186059 h 187461"/>
                  <a:gd name="connsiteX6" fmla="*/ 1873678 w 1873678"/>
                  <a:gd name="connsiteY6" fmla="*/ 9350 h 187461"/>
                  <a:gd name="connsiteX0" fmla="*/ 0 w 1825995"/>
                  <a:gd name="connsiteY0" fmla="*/ 935 h 187461"/>
                  <a:gd name="connsiteX1" fmla="*/ 308540 w 1825995"/>
                  <a:gd name="connsiteY1" fmla="*/ 180449 h 187461"/>
                  <a:gd name="connsiteX2" fmla="*/ 611470 w 1825995"/>
                  <a:gd name="connsiteY2" fmla="*/ 935 h 187461"/>
                  <a:gd name="connsiteX3" fmla="*/ 928424 w 1825995"/>
                  <a:gd name="connsiteY3" fmla="*/ 180449 h 187461"/>
                  <a:gd name="connsiteX4" fmla="*/ 1231354 w 1825995"/>
                  <a:gd name="connsiteY4" fmla="*/ 935 h 187461"/>
                  <a:gd name="connsiteX5" fmla="*/ 1534284 w 1825995"/>
                  <a:gd name="connsiteY5" fmla="*/ 186059 h 187461"/>
                  <a:gd name="connsiteX6" fmla="*/ 1825995 w 1825995"/>
                  <a:gd name="connsiteY6" fmla="*/ 9350 h 187461"/>
                  <a:gd name="connsiteX0" fmla="*/ 0 w 1534284"/>
                  <a:gd name="connsiteY0" fmla="*/ 935 h 186059"/>
                  <a:gd name="connsiteX1" fmla="*/ 308540 w 1534284"/>
                  <a:gd name="connsiteY1" fmla="*/ 180449 h 186059"/>
                  <a:gd name="connsiteX2" fmla="*/ 611470 w 1534284"/>
                  <a:gd name="connsiteY2" fmla="*/ 935 h 186059"/>
                  <a:gd name="connsiteX3" fmla="*/ 928424 w 1534284"/>
                  <a:gd name="connsiteY3" fmla="*/ 180449 h 186059"/>
                  <a:gd name="connsiteX4" fmla="*/ 1231354 w 1534284"/>
                  <a:gd name="connsiteY4" fmla="*/ 935 h 186059"/>
                  <a:gd name="connsiteX5" fmla="*/ 1534284 w 1534284"/>
                  <a:gd name="connsiteY5" fmla="*/ 186059 h 186059"/>
                  <a:gd name="connsiteX0" fmla="*/ 0 w 1231354"/>
                  <a:gd name="connsiteY0" fmla="*/ 935 h 180449"/>
                  <a:gd name="connsiteX1" fmla="*/ 308540 w 1231354"/>
                  <a:gd name="connsiteY1" fmla="*/ 180449 h 180449"/>
                  <a:gd name="connsiteX2" fmla="*/ 611470 w 1231354"/>
                  <a:gd name="connsiteY2" fmla="*/ 935 h 180449"/>
                  <a:gd name="connsiteX3" fmla="*/ 928424 w 1231354"/>
                  <a:gd name="connsiteY3" fmla="*/ 180449 h 180449"/>
                  <a:gd name="connsiteX4" fmla="*/ 1231354 w 1231354"/>
                  <a:gd name="connsiteY4" fmla="*/ 935 h 180449"/>
                  <a:gd name="connsiteX0" fmla="*/ 0 w 928424"/>
                  <a:gd name="connsiteY0" fmla="*/ 0 h 179514"/>
                  <a:gd name="connsiteX1" fmla="*/ 308540 w 928424"/>
                  <a:gd name="connsiteY1" fmla="*/ 179514 h 179514"/>
                  <a:gd name="connsiteX2" fmla="*/ 611470 w 928424"/>
                  <a:gd name="connsiteY2" fmla="*/ 0 h 179514"/>
                  <a:gd name="connsiteX3" fmla="*/ 928424 w 928424"/>
                  <a:gd name="connsiteY3" fmla="*/ 179514 h 179514"/>
                  <a:gd name="connsiteX0" fmla="*/ 0 w 619884"/>
                  <a:gd name="connsiteY0" fmla="*/ 179514 h 179514"/>
                  <a:gd name="connsiteX1" fmla="*/ 302930 w 619884"/>
                  <a:gd name="connsiteY1" fmla="*/ 0 h 179514"/>
                  <a:gd name="connsiteX2" fmla="*/ 619884 w 619884"/>
                  <a:gd name="connsiteY2" fmla="*/ 179514 h 179514"/>
                  <a:gd name="connsiteX0" fmla="*/ 0 w 316954"/>
                  <a:gd name="connsiteY0" fmla="*/ 0 h 179514"/>
                  <a:gd name="connsiteX1" fmla="*/ 316954 w 316954"/>
                  <a:gd name="connsiteY1" fmla="*/ 179514 h 17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954" h="179514">
                    <a:moveTo>
                      <a:pt x="0" y="0"/>
                    </a:moveTo>
                    <a:cubicBezTo>
                      <a:pt x="103314" y="0"/>
                      <a:pt x="213640" y="179514"/>
                      <a:pt x="316954" y="179514"/>
                    </a:cubicBezTo>
                  </a:path>
                </a:pathLst>
              </a:custGeom>
              <a:noFill/>
              <a:ln w="22225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/>
              <p:cNvSpPr/>
              <p:nvPr/>
            </p:nvSpPr>
            <p:spPr>
              <a:xfrm flipV="1">
                <a:off x="1802307" y="11575265"/>
                <a:ext cx="316954" cy="179514"/>
              </a:xfrm>
              <a:custGeom>
                <a:avLst/>
                <a:gdLst>
                  <a:gd name="connsiteX0" fmla="*/ 0 w 2076099"/>
                  <a:gd name="connsiteY0" fmla="*/ 114066 h 208030"/>
                  <a:gd name="connsiteX1" fmla="*/ 145855 w 2076099"/>
                  <a:gd name="connsiteY1" fmla="*/ 21504 h 208030"/>
                  <a:gd name="connsiteX2" fmla="*/ 454395 w 2076099"/>
                  <a:gd name="connsiteY2" fmla="*/ 201018 h 208030"/>
                  <a:gd name="connsiteX3" fmla="*/ 757325 w 2076099"/>
                  <a:gd name="connsiteY3" fmla="*/ 21504 h 208030"/>
                  <a:gd name="connsiteX4" fmla="*/ 1074279 w 2076099"/>
                  <a:gd name="connsiteY4" fmla="*/ 201018 h 208030"/>
                  <a:gd name="connsiteX5" fmla="*/ 1377209 w 2076099"/>
                  <a:gd name="connsiteY5" fmla="*/ 21504 h 208030"/>
                  <a:gd name="connsiteX6" fmla="*/ 1680139 w 2076099"/>
                  <a:gd name="connsiteY6" fmla="*/ 206628 h 208030"/>
                  <a:gd name="connsiteX7" fmla="*/ 2019533 w 2076099"/>
                  <a:gd name="connsiteY7" fmla="*/ 29919 h 208030"/>
                  <a:gd name="connsiteX8" fmla="*/ 2019533 w 2076099"/>
                  <a:gd name="connsiteY8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1930244"/>
                  <a:gd name="connsiteY0" fmla="*/ 106119 h 292645"/>
                  <a:gd name="connsiteX1" fmla="*/ 308540 w 1930244"/>
                  <a:gd name="connsiteY1" fmla="*/ 285633 h 292645"/>
                  <a:gd name="connsiteX2" fmla="*/ 611470 w 1930244"/>
                  <a:gd name="connsiteY2" fmla="*/ 106119 h 292645"/>
                  <a:gd name="connsiteX3" fmla="*/ 928424 w 1930244"/>
                  <a:gd name="connsiteY3" fmla="*/ 285633 h 292645"/>
                  <a:gd name="connsiteX4" fmla="*/ 1231354 w 1930244"/>
                  <a:gd name="connsiteY4" fmla="*/ 106119 h 292645"/>
                  <a:gd name="connsiteX5" fmla="*/ 1534284 w 1930244"/>
                  <a:gd name="connsiteY5" fmla="*/ 291243 h 292645"/>
                  <a:gd name="connsiteX6" fmla="*/ 1873678 w 1930244"/>
                  <a:gd name="connsiteY6" fmla="*/ 114534 h 292645"/>
                  <a:gd name="connsiteX7" fmla="*/ 1873678 w 1930244"/>
                  <a:gd name="connsiteY7" fmla="*/ 111729 h 292645"/>
                  <a:gd name="connsiteX0" fmla="*/ 0 w 1930244"/>
                  <a:gd name="connsiteY0" fmla="*/ 21504 h 208030"/>
                  <a:gd name="connsiteX1" fmla="*/ 308540 w 1930244"/>
                  <a:gd name="connsiteY1" fmla="*/ 201018 h 208030"/>
                  <a:gd name="connsiteX2" fmla="*/ 611470 w 1930244"/>
                  <a:gd name="connsiteY2" fmla="*/ 21504 h 208030"/>
                  <a:gd name="connsiteX3" fmla="*/ 928424 w 1930244"/>
                  <a:gd name="connsiteY3" fmla="*/ 201018 h 208030"/>
                  <a:gd name="connsiteX4" fmla="*/ 1231354 w 1930244"/>
                  <a:gd name="connsiteY4" fmla="*/ 21504 h 208030"/>
                  <a:gd name="connsiteX5" fmla="*/ 1534284 w 1930244"/>
                  <a:gd name="connsiteY5" fmla="*/ 206628 h 208030"/>
                  <a:gd name="connsiteX6" fmla="*/ 1873678 w 1930244"/>
                  <a:gd name="connsiteY6" fmla="*/ 29919 h 208030"/>
                  <a:gd name="connsiteX7" fmla="*/ 1873678 w 1930244"/>
                  <a:gd name="connsiteY7" fmla="*/ 27114 h 208030"/>
                  <a:gd name="connsiteX0" fmla="*/ 0 w 2109524"/>
                  <a:gd name="connsiteY0" fmla="*/ 204290 h 390816"/>
                  <a:gd name="connsiteX1" fmla="*/ 308540 w 2109524"/>
                  <a:gd name="connsiteY1" fmla="*/ 383804 h 390816"/>
                  <a:gd name="connsiteX2" fmla="*/ 611470 w 2109524"/>
                  <a:gd name="connsiteY2" fmla="*/ 204290 h 390816"/>
                  <a:gd name="connsiteX3" fmla="*/ 928424 w 2109524"/>
                  <a:gd name="connsiteY3" fmla="*/ 383804 h 390816"/>
                  <a:gd name="connsiteX4" fmla="*/ 1231354 w 2109524"/>
                  <a:gd name="connsiteY4" fmla="*/ 204290 h 390816"/>
                  <a:gd name="connsiteX5" fmla="*/ 1534284 w 2109524"/>
                  <a:gd name="connsiteY5" fmla="*/ 389414 h 390816"/>
                  <a:gd name="connsiteX6" fmla="*/ 1873678 w 2109524"/>
                  <a:gd name="connsiteY6" fmla="*/ 212705 h 390816"/>
                  <a:gd name="connsiteX7" fmla="*/ 1873678 w 2109524"/>
                  <a:gd name="connsiteY7" fmla="*/ 209900 h 390816"/>
                  <a:gd name="connsiteX0" fmla="*/ 0 w 2210501"/>
                  <a:gd name="connsiteY0" fmla="*/ 21504 h 208030"/>
                  <a:gd name="connsiteX1" fmla="*/ 308540 w 2210501"/>
                  <a:gd name="connsiteY1" fmla="*/ 201018 h 208030"/>
                  <a:gd name="connsiteX2" fmla="*/ 611470 w 2210501"/>
                  <a:gd name="connsiteY2" fmla="*/ 21504 h 208030"/>
                  <a:gd name="connsiteX3" fmla="*/ 928424 w 2210501"/>
                  <a:gd name="connsiteY3" fmla="*/ 201018 h 208030"/>
                  <a:gd name="connsiteX4" fmla="*/ 1231354 w 2210501"/>
                  <a:gd name="connsiteY4" fmla="*/ 21504 h 208030"/>
                  <a:gd name="connsiteX5" fmla="*/ 1534284 w 2210501"/>
                  <a:gd name="connsiteY5" fmla="*/ 206628 h 208030"/>
                  <a:gd name="connsiteX6" fmla="*/ 1873678 w 2210501"/>
                  <a:gd name="connsiteY6" fmla="*/ 29919 h 208030"/>
                  <a:gd name="connsiteX7" fmla="*/ 1873678 w 2210501"/>
                  <a:gd name="connsiteY7" fmla="*/ 27114 h 208030"/>
                  <a:gd name="connsiteX0" fmla="*/ 0 w 1873678"/>
                  <a:gd name="connsiteY0" fmla="*/ 935 h 187461"/>
                  <a:gd name="connsiteX1" fmla="*/ 308540 w 1873678"/>
                  <a:gd name="connsiteY1" fmla="*/ 180449 h 187461"/>
                  <a:gd name="connsiteX2" fmla="*/ 611470 w 1873678"/>
                  <a:gd name="connsiteY2" fmla="*/ 935 h 187461"/>
                  <a:gd name="connsiteX3" fmla="*/ 928424 w 1873678"/>
                  <a:gd name="connsiteY3" fmla="*/ 180449 h 187461"/>
                  <a:gd name="connsiteX4" fmla="*/ 1231354 w 1873678"/>
                  <a:gd name="connsiteY4" fmla="*/ 935 h 187461"/>
                  <a:gd name="connsiteX5" fmla="*/ 1534284 w 1873678"/>
                  <a:gd name="connsiteY5" fmla="*/ 186059 h 187461"/>
                  <a:gd name="connsiteX6" fmla="*/ 1873678 w 1873678"/>
                  <a:gd name="connsiteY6" fmla="*/ 9350 h 187461"/>
                  <a:gd name="connsiteX0" fmla="*/ 0 w 1825995"/>
                  <a:gd name="connsiteY0" fmla="*/ 935 h 187461"/>
                  <a:gd name="connsiteX1" fmla="*/ 308540 w 1825995"/>
                  <a:gd name="connsiteY1" fmla="*/ 180449 h 187461"/>
                  <a:gd name="connsiteX2" fmla="*/ 611470 w 1825995"/>
                  <a:gd name="connsiteY2" fmla="*/ 935 h 187461"/>
                  <a:gd name="connsiteX3" fmla="*/ 928424 w 1825995"/>
                  <a:gd name="connsiteY3" fmla="*/ 180449 h 187461"/>
                  <a:gd name="connsiteX4" fmla="*/ 1231354 w 1825995"/>
                  <a:gd name="connsiteY4" fmla="*/ 935 h 187461"/>
                  <a:gd name="connsiteX5" fmla="*/ 1534284 w 1825995"/>
                  <a:gd name="connsiteY5" fmla="*/ 186059 h 187461"/>
                  <a:gd name="connsiteX6" fmla="*/ 1825995 w 1825995"/>
                  <a:gd name="connsiteY6" fmla="*/ 9350 h 187461"/>
                  <a:gd name="connsiteX0" fmla="*/ 0 w 1534284"/>
                  <a:gd name="connsiteY0" fmla="*/ 935 h 186059"/>
                  <a:gd name="connsiteX1" fmla="*/ 308540 w 1534284"/>
                  <a:gd name="connsiteY1" fmla="*/ 180449 h 186059"/>
                  <a:gd name="connsiteX2" fmla="*/ 611470 w 1534284"/>
                  <a:gd name="connsiteY2" fmla="*/ 935 h 186059"/>
                  <a:gd name="connsiteX3" fmla="*/ 928424 w 1534284"/>
                  <a:gd name="connsiteY3" fmla="*/ 180449 h 186059"/>
                  <a:gd name="connsiteX4" fmla="*/ 1231354 w 1534284"/>
                  <a:gd name="connsiteY4" fmla="*/ 935 h 186059"/>
                  <a:gd name="connsiteX5" fmla="*/ 1534284 w 1534284"/>
                  <a:gd name="connsiteY5" fmla="*/ 186059 h 186059"/>
                  <a:gd name="connsiteX0" fmla="*/ 0 w 1231354"/>
                  <a:gd name="connsiteY0" fmla="*/ 935 h 180449"/>
                  <a:gd name="connsiteX1" fmla="*/ 308540 w 1231354"/>
                  <a:gd name="connsiteY1" fmla="*/ 180449 h 180449"/>
                  <a:gd name="connsiteX2" fmla="*/ 611470 w 1231354"/>
                  <a:gd name="connsiteY2" fmla="*/ 935 h 180449"/>
                  <a:gd name="connsiteX3" fmla="*/ 928424 w 1231354"/>
                  <a:gd name="connsiteY3" fmla="*/ 180449 h 180449"/>
                  <a:gd name="connsiteX4" fmla="*/ 1231354 w 1231354"/>
                  <a:gd name="connsiteY4" fmla="*/ 935 h 180449"/>
                  <a:gd name="connsiteX0" fmla="*/ 0 w 928424"/>
                  <a:gd name="connsiteY0" fmla="*/ 0 h 179514"/>
                  <a:gd name="connsiteX1" fmla="*/ 308540 w 928424"/>
                  <a:gd name="connsiteY1" fmla="*/ 179514 h 179514"/>
                  <a:gd name="connsiteX2" fmla="*/ 611470 w 928424"/>
                  <a:gd name="connsiteY2" fmla="*/ 0 h 179514"/>
                  <a:gd name="connsiteX3" fmla="*/ 928424 w 928424"/>
                  <a:gd name="connsiteY3" fmla="*/ 179514 h 179514"/>
                  <a:gd name="connsiteX0" fmla="*/ 0 w 619884"/>
                  <a:gd name="connsiteY0" fmla="*/ 179514 h 179514"/>
                  <a:gd name="connsiteX1" fmla="*/ 302930 w 619884"/>
                  <a:gd name="connsiteY1" fmla="*/ 0 h 179514"/>
                  <a:gd name="connsiteX2" fmla="*/ 619884 w 619884"/>
                  <a:gd name="connsiteY2" fmla="*/ 179514 h 179514"/>
                  <a:gd name="connsiteX0" fmla="*/ 0 w 316954"/>
                  <a:gd name="connsiteY0" fmla="*/ 0 h 179514"/>
                  <a:gd name="connsiteX1" fmla="*/ 316954 w 316954"/>
                  <a:gd name="connsiteY1" fmla="*/ 179514 h 17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954" h="179514">
                    <a:moveTo>
                      <a:pt x="0" y="0"/>
                    </a:moveTo>
                    <a:cubicBezTo>
                      <a:pt x="103314" y="0"/>
                      <a:pt x="213640" y="179514"/>
                      <a:pt x="316954" y="179514"/>
                    </a:cubicBezTo>
                  </a:path>
                </a:pathLst>
              </a:custGeom>
              <a:noFill/>
              <a:ln w="2222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511145" y="4714470"/>
              <a:ext cx="1662692" cy="806395"/>
              <a:chOff x="670669" y="10881806"/>
              <a:chExt cx="1662692" cy="806395"/>
            </a:xfrm>
          </p:grpSpPr>
          <p:grpSp>
            <p:nvGrpSpPr>
              <p:cNvPr id="171" name="Group 170"/>
              <p:cNvGrpSpPr/>
              <p:nvPr/>
            </p:nvGrpSpPr>
            <p:grpSpPr>
              <a:xfrm>
                <a:off x="670669" y="10881806"/>
                <a:ext cx="22011" cy="22963"/>
                <a:chOff x="670669" y="10881806"/>
                <a:chExt cx="22011" cy="22963"/>
              </a:xfrm>
            </p:grpSpPr>
            <p:cxnSp>
              <p:nvCxnSpPr>
                <p:cNvPr id="226" name="Straight Connector 225"/>
                <p:cNvCxnSpPr>
                  <a:cxnSpLocks noChangeAspect="1"/>
                </p:cNvCxnSpPr>
                <p:nvPr/>
              </p:nvCxnSpPr>
              <p:spPr>
                <a:xfrm rot="5400000">
                  <a:off x="680893" y="108929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27" name="Straight Connector 226"/>
                <p:cNvCxnSpPr>
                  <a:cxnSpLocks noChangeAspect="1"/>
                </p:cNvCxnSpPr>
                <p:nvPr/>
              </p:nvCxnSpPr>
              <p:spPr>
                <a:xfrm rot="5400000">
                  <a:off x="666621" y="108858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708769" y="10898475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24" name="Straight Connector 223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25" name="Straight Connector 224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3" name="Group 172"/>
              <p:cNvGrpSpPr/>
              <p:nvPr/>
            </p:nvGrpSpPr>
            <p:grpSpPr>
              <a:xfrm>
                <a:off x="911175" y="10993726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22" name="Straight Connector 221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23" name="Straight Connector 222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4" name="Group 173"/>
              <p:cNvGrpSpPr/>
              <p:nvPr/>
            </p:nvGrpSpPr>
            <p:grpSpPr>
              <a:xfrm>
                <a:off x="954038" y="11012776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20" name="Straight Connector 219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21" name="Straight Connector 220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5" name="Group 174"/>
              <p:cNvGrpSpPr/>
              <p:nvPr/>
            </p:nvGrpSpPr>
            <p:grpSpPr>
              <a:xfrm>
                <a:off x="994519" y="11034207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18" name="Straight Connector 217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19" name="Straight Connector 218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6" name="Group 175"/>
              <p:cNvGrpSpPr/>
              <p:nvPr/>
            </p:nvGrpSpPr>
            <p:grpSpPr>
              <a:xfrm>
                <a:off x="1120725" y="11088976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16" name="Straight Connector 215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17" name="Straight Connector 216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7" name="Group 176"/>
              <p:cNvGrpSpPr/>
              <p:nvPr/>
            </p:nvGrpSpPr>
            <p:grpSpPr>
              <a:xfrm>
                <a:off x="1196926" y="11131838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14" name="Straight Connector 213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15" name="Straight Connector 214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8" name="Group 177"/>
              <p:cNvGrpSpPr/>
              <p:nvPr/>
            </p:nvGrpSpPr>
            <p:grpSpPr>
              <a:xfrm>
                <a:off x="1273125" y="11165176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12" name="Straight Connector 211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13" name="Straight Connector 212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79" name="Group 178"/>
              <p:cNvGrpSpPr/>
              <p:nvPr/>
            </p:nvGrpSpPr>
            <p:grpSpPr>
              <a:xfrm>
                <a:off x="1313607" y="11186607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10" name="Straight Connector 209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11" name="Straight Connector 210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0" name="Group 179"/>
              <p:cNvGrpSpPr/>
              <p:nvPr/>
            </p:nvGrpSpPr>
            <p:grpSpPr>
              <a:xfrm>
                <a:off x="1480294" y="11265188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08" name="Straight Connector 207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09" name="Straight Connector 208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1" name="Group 180"/>
              <p:cNvGrpSpPr/>
              <p:nvPr/>
            </p:nvGrpSpPr>
            <p:grpSpPr>
              <a:xfrm>
                <a:off x="1523156" y="11281857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06" name="Straight Connector 205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07" name="Straight Connector 206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2" name="Group 181"/>
              <p:cNvGrpSpPr/>
              <p:nvPr/>
            </p:nvGrpSpPr>
            <p:grpSpPr>
              <a:xfrm>
                <a:off x="1825575" y="11429495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04" name="Straight Connector 203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05" name="Straight Connector 204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3" name="Group 182"/>
              <p:cNvGrpSpPr/>
              <p:nvPr/>
            </p:nvGrpSpPr>
            <p:grpSpPr>
              <a:xfrm>
                <a:off x="1858912" y="11443782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02" name="Straight Connector 201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03" name="Straight Connector 202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4" name="Group 183"/>
              <p:cNvGrpSpPr/>
              <p:nvPr/>
            </p:nvGrpSpPr>
            <p:grpSpPr>
              <a:xfrm>
                <a:off x="1961307" y="11491407"/>
                <a:ext cx="22011" cy="22963"/>
                <a:chOff x="823069" y="11034206"/>
                <a:chExt cx="22011" cy="22963"/>
              </a:xfrm>
            </p:grpSpPr>
            <p:cxnSp>
              <p:nvCxnSpPr>
                <p:cNvPr id="200" name="Straight Connector 199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201" name="Straight Connector 200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2001787" y="11510457"/>
                <a:ext cx="22011" cy="22963"/>
                <a:chOff x="823069" y="11034206"/>
                <a:chExt cx="22011" cy="22963"/>
              </a:xfrm>
            </p:grpSpPr>
            <p:cxnSp>
              <p:nvCxnSpPr>
                <p:cNvPr id="198" name="Straight Connector 197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99" name="Straight Connector 198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6" name="Group 185"/>
              <p:cNvGrpSpPr/>
              <p:nvPr/>
            </p:nvGrpSpPr>
            <p:grpSpPr>
              <a:xfrm>
                <a:off x="2077988" y="11543795"/>
                <a:ext cx="22011" cy="22963"/>
                <a:chOff x="823069" y="11034206"/>
                <a:chExt cx="22011" cy="22963"/>
              </a:xfrm>
            </p:grpSpPr>
            <p:cxnSp>
              <p:nvCxnSpPr>
                <p:cNvPr id="196" name="Straight Connector 195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97" name="Straight Connector 196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7" name="Group 186"/>
              <p:cNvGrpSpPr/>
              <p:nvPr/>
            </p:nvGrpSpPr>
            <p:grpSpPr>
              <a:xfrm>
                <a:off x="2147044" y="11579514"/>
                <a:ext cx="22011" cy="22963"/>
                <a:chOff x="823069" y="11034206"/>
                <a:chExt cx="22011" cy="22963"/>
              </a:xfrm>
            </p:grpSpPr>
            <p:cxnSp>
              <p:nvCxnSpPr>
                <p:cNvPr id="194" name="Straight Connector 193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95" name="Straight Connector 194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8" name="Group 187"/>
              <p:cNvGrpSpPr/>
              <p:nvPr/>
            </p:nvGrpSpPr>
            <p:grpSpPr>
              <a:xfrm>
                <a:off x="2235150" y="11629520"/>
                <a:ext cx="22011" cy="22963"/>
                <a:chOff x="823069" y="11034206"/>
                <a:chExt cx="22011" cy="22963"/>
              </a:xfrm>
            </p:grpSpPr>
            <p:cxnSp>
              <p:nvCxnSpPr>
                <p:cNvPr id="192" name="Straight Connector 191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93" name="Straight Connector 192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89" name="Group 188"/>
              <p:cNvGrpSpPr/>
              <p:nvPr/>
            </p:nvGrpSpPr>
            <p:grpSpPr>
              <a:xfrm>
                <a:off x="2311350" y="11665238"/>
                <a:ext cx="22011" cy="22963"/>
                <a:chOff x="823069" y="11034206"/>
                <a:chExt cx="22011" cy="22963"/>
              </a:xfrm>
            </p:grpSpPr>
            <p:cxnSp>
              <p:nvCxnSpPr>
                <p:cNvPr id="190" name="Straight Connector 189"/>
                <p:cNvCxnSpPr>
                  <a:cxnSpLocks noChangeAspect="1"/>
                </p:cNvCxnSpPr>
                <p:nvPr/>
              </p:nvCxnSpPr>
              <p:spPr>
                <a:xfrm rot="5400000">
                  <a:off x="833293" y="110453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91" name="Straight Connector 190"/>
                <p:cNvCxnSpPr>
                  <a:cxnSpLocks noChangeAspect="1"/>
                </p:cNvCxnSpPr>
                <p:nvPr/>
              </p:nvCxnSpPr>
              <p:spPr>
                <a:xfrm rot="5400000">
                  <a:off x="819021" y="1103825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>
                      <a:lumMod val="65000"/>
                      <a:lumOff val="35000"/>
                    </a:sysClr>
                  </a:solidFill>
                  <a:prstDash val="sysDot"/>
                  <a:miter lim="800000"/>
                </a:ln>
                <a:effectLst/>
              </p:spPr>
            </p:cxnSp>
          </p:grpSp>
        </p:grpSp>
        <p:grpSp>
          <p:nvGrpSpPr>
            <p:cNvPr id="99" name="Group 98"/>
            <p:cNvGrpSpPr/>
            <p:nvPr/>
          </p:nvGrpSpPr>
          <p:grpSpPr>
            <a:xfrm>
              <a:off x="3577821" y="4747809"/>
              <a:ext cx="1560297" cy="756387"/>
              <a:chOff x="737345" y="10915145"/>
              <a:chExt cx="1560297" cy="756387"/>
            </a:xfrm>
          </p:grpSpPr>
          <p:grpSp>
            <p:nvGrpSpPr>
              <p:cNvPr id="100" name="Group 99"/>
              <p:cNvGrpSpPr/>
              <p:nvPr/>
            </p:nvGrpSpPr>
            <p:grpSpPr>
              <a:xfrm>
                <a:off x="737345" y="10915145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68" name="Straight Connector 167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9" name="Straight Connector 168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70" name="Straight Connector 169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1" name="Group 100"/>
              <p:cNvGrpSpPr/>
              <p:nvPr/>
            </p:nvGrpSpPr>
            <p:grpSpPr>
              <a:xfrm>
                <a:off x="832595" y="10955625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65" name="Straight Connector 164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6" name="Straight Connector 165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7" name="Straight Connector 166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2" name="Group 101"/>
              <p:cNvGrpSpPr/>
              <p:nvPr/>
            </p:nvGrpSpPr>
            <p:grpSpPr>
              <a:xfrm>
                <a:off x="870695" y="10974676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62" name="Straight Connector 161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3" name="Straight Connector 162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4" name="Straight Connector 163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3" name="Group 102"/>
              <p:cNvGrpSpPr/>
              <p:nvPr/>
            </p:nvGrpSpPr>
            <p:grpSpPr>
              <a:xfrm>
                <a:off x="1025476" y="11046113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59" name="Straight Connector 158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0" name="Straight Connector 159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61" name="Straight Connector 160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4" name="Group 103"/>
              <p:cNvGrpSpPr/>
              <p:nvPr/>
            </p:nvGrpSpPr>
            <p:grpSpPr>
              <a:xfrm>
                <a:off x="1154063" y="11110406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56" name="Straight Connector 155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7" name="Straight Connector 156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8" name="Straight Connector 157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5" name="Group 104"/>
              <p:cNvGrpSpPr/>
              <p:nvPr/>
            </p:nvGrpSpPr>
            <p:grpSpPr>
              <a:xfrm>
                <a:off x="1227882" y="11141363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53" name="Straight Connector 152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4" name="Straight Connector 153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5" name="Straight Connector 154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6" name="Group 105"/>
              <p:cNvGrpSpPr/>
              <p:nvPr/>
            </p:nvGrpSpPr>
            <p:grpSpPr>
              <a:xfrm>
                <a:off x="1406476" y="11224707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50" name="Straight Connector 149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1" name="Straight Connector 150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52" name="Straight Connector 151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7" name="Group 106"/>
              <p:cNvGrpSpPr/>
              <p:nvPr/>
            </p:nvGrpSpPr>
            <p:grpSpPr>
              <a:xfrm>
                <a:off x="1442195" y="11246138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47" name="Straight Connector 146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8" name="Straight Connector 147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9" name="Straight Connector 148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8" name="Group 107"/>
              <p:cNvGrpSpPr/>
              <p:nvPr/>
            </p:nvGrpSpPr>
            <p:grpSpPr>
              <a:xfrm>
                <a:off x="1549350" y="11298525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44" name="Straight Connector 143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5" name="Straight Connector 144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6" name="Straight Connector 145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09" name="Group 108"/>
              <p:cNvGrpSpPr/>
              <p:nvPr/>
            </p:nvGrpSpPr>
            <p:grpSpPr>
              <a:xfrm>
                <a:off x="1587451" y="11315194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41" name="Straight Connector 140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2" name="Straight Connector 141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3" name="Straight Connector 142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0" name="Group 109"/>
              <p:cNvGrpSpPr/>
              <p:nvPr/>
            </p:nvGrpSpPr>
            <p:grpSpPr>
              <a:xfrm>
                <a:off x="1673176" y="11358056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38" name="Straight Connector 137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9" name="Straight Connector 138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40" name="Straight Connector 139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1" name="Group 110"/>
              <p:cNvGrpSpPr/>
              <p:nvPr/>
            </p:nvGrpSpPr>
            <p:grpSpPr>
              <a:xfrm>
                <a:off x="1711276" y="11377106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35" name="Straight Connector 134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6" name="Straight Connector 135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7" name="Straight Connector 136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3" name="Group 112"/>
              <p:cNvGrpSpPr/>
              <p:nvPr/>
            </p:nvGrpSpPr>
            <p:grpSpPr>
              <a:xfrm>
                <a:off x="1746994" y="11391394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32" name="Straight Connector 131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3" name="Straight Connector 132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4" name="Straight Connector 133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5" name="Group 114"/>
              <p:cNvGrpSpPr/>
              <p:nvPr/>
            </p:nvGrpSpPr>
            <p:grpSpPr>
              <a:xfrm>
                <a:off x="1782713" y="11410444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29" name="Straight Connector 128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0" name="Straight Connector 129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31" name="Straight Connector 130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6" name="Group 115"/>
              <p:cNvGrpSpPr/>
              <p:nvPr/>
            </p:nvGrpSpPr>
            <p:grpSpPr>
              <a:xfrm>
                <a:off x="2035126" y="11524744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26" name="Straight Connector 125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7" name="Straight Connector 126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8" name="Straight Connector 127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7" name="Group 116"/>
              <p:cNvGrpSpPr/>
              <p:nvPr/>
            </p:nvGrpSpPr>
            <p:grpSpPr>
              <a:xfrm>
                <a:off x="2106564" y="11562844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23" name="Straight Connector 122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4" name="Straight Connector 123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5" name="Straight Connector 124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  <p:grpSp>
            <p:nvGrpSpPr>
              <p:cNvPr id="118" name="Group 117"/>
              <p:cNvGrpSpPr/>
              <p:nvPr/>
            </p:nvGrpSpPr>
            <p:grpSpPr>
              <a:xfrm>
                <a:off x="2268488" y="11643807"/>
                <a:ext cx="29154" cy="27725"/>
                <a:chOff x="423019" y="11072307"/>
                <a:chExt cx="29154" cy="27725"/>
              </a:xfrm>
            </p:grpSpPr>
            <p:cxnSp>
              <p:nvCxnSpPr>
                <p:cNvPr id="119" name="Straight Connector 118"/>
                <p:cNvCxnSpPr>
                  <a:cxnSpLocks noChangeAspect="1"/>
                </p:cNvCxnSpPr>
                <p:nvPr/>
              </p:nvCxnSpPr>
              <p:spPr>
                <a:xfrm rot="5400000">
                  <a:off x="428487" y="11084681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1" name="Straight Connector 120"/>
                <p:cNvCxnSpPr>
                  <a:cxnSpLocks noChangeAspect="1"/>
                </p:cNvCxnSpPr>
                <p:nvPr/>
              </p:nvCxnSpPr>
              <p:spPr>
                <a:xfrm rot="5400000">
                  <a:off x="440386" y="11088244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  <p:cxnSp>
              <p:nvCxnSpPr>
                <p:cNvPr id="122" name="Straight Connector 121"/>
                <p:cNvCxnSpPr>
                  <a:cxnSpLocks noChangeAspect="1"/>
                </p:cNvCxnSpPr>
                <p:nvPr/>
              </p:nvCxnSpPr>
              <p:spPr>
                <a:xfrm rot="5400000">
                  <a:off x="418971" y="11076355"/>
                  <a:ext cx="15836" cy="773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ysDot"/>
                  <a:miter lim="800000"/>
                </a:ln>
                <a:effectLst/>
              </p:spPr>
            </p:cxnSp>
          </p:grpSp>
        </p:grpSp>
      </p:grpSp>
      <p:sp>
        <p:nvSpPr>
          <p:cNvPr id="310" name="Rectangle 309"/>
          <p:cNvSpPr/>
          <p:nvPr/>
        </p:nvSpPr>
        <p:spPr>
          <a:xfrm>
            <a:off x="2186571" y="5479589"/>
            <a:ext cx="47708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/>
              <a:t>Disease-specific / mechanism-based</a:t>
            </a:r>
          </a:p>
        </p:txBody>
      </p:sp>
      <p:sp>
        <p:nvSpPr>
          <p:cNvPr id="315" name="Rectangle 314"/>
          <p:cNvSpPr/>
          <p:nvPr/>
        </p:nvSpPr>
        <p:spPr>
          <a:xfrm>
            <a:off x="2630390" y="6009941"/>
            <a:ext cx="38832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/>
              <a:t>Target maladaptive pain only</a:t>
            </a:r>
          </a:p>
        </p:txBody>
      </p:sp>
      <p:sp>
        <p:nvSpPr>
          <p:cNvPr id="5" name="Rectangle 4"/>
          <p:cNvSpPr/>
          <p:nvPr/>
        </p:nvSpPr>
        <p:spPr>
          <a:xfrm>
            <a:off x="3642614" y="3920109"/>
            <a:ext cx="686816" cy="32105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/>
          <p:cNvSpPr/>
          <p:nvPr/>
        </p:nvSpPr>
        <p:spPr>
          <a:xfrm>
            <a:off x="121920" y="5243100"/>
            <a:ext cx="1603259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B050"/>
                </a:solidFill>
              </a:rPr>
              <a:t>Ideal</a:t>
            </a:r>
          </a:p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B050"/>
                </a:solidFill>
              </a:rPr>
              <a:t>outcome:</a:t>
            </a:r>
            <a:endParaRPr lang="en-US" sz="1000" dirty="0">
              <a:solidFill>
                <a:srgbClr val="00B050"/>
              </a:solidFill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2907378" y="57150"/>
            <a:ext cx="3329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Human genetics to identify better targets</a:t>
            </a:r>
          </a:p>
        </p:txBody>
      </p:sp>
      <p:grpSp>
        <p:nvGrpSpPr>
          <p:cNvPr id="317" name="Group 316"/>
          <p:cNvGrpSpPr/>
          <p:nvPr/>
        </p:nvGrpSpPr>
        <p:grpSpPr>
          <a:xfrm>
            <a:off x="3629758" y="2367172"/>
            <a:ext cx="2552302" cy="911876"/>
            <a:chOff x="6382483" y="3084087"/>
            <a:chExt cx="2552302" cy="911876"/>
          </a:xfrm>
        </p:grpSpPr>
        <p:sp>
          <p:nvSpPr>
            <p:cNvPr id="318" name="TextBox 317"/>
            <p:cNvSpPr txBox="1"/>
            <p:nvPr/>
          </p:nvSpPr>
          <p:spPr>
            <a:xfrm>
              <a:off x="6382483" y="3084087"/>
              <a:ext cx="217174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err="1">
                  <a:solidFill>
                    <a:srgbClr val="00B050"/>
                  </a:solidFill>
                </a:rPr>
                <a:t>TrkA</a:t>
              </a:r>
              <a:r>
                <a:rPr lang="en-US" b="1" dirty="0">
                  <a:solidFill>
                    <a:srgbClr val="00B050"/>
                  </a:solidFill>
                </a:rPr>
                <a:t> loss-of-function</a:t>
              </a: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6382483" y="3626631"/>
              <a:ext cx="25523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50"/>
                  </a:solidFill>
                </a:rPr>
                <a:t>Na(v)1.7 loss-of-function</a:t>
              </a: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3389276" y="1127779"/>
            <a:ext cx="5679905" cy="3483210"/>
            <a:chOff x="74576" y="1844694"/>
            <a:chExt cx="5679905" cy="3483210"/>
          </a:xfrm>
        </p:grpSpPr>
        <p:sp>
          <p:nvSpPr>
            <p:cNvPr id="321" name="TextBox 320"/>
            <p:cNvSpPr txBox="1"/>
            <p:nvPr/>
          </p:nvSpPr>
          <p:spPr>
            <a:xfrm>
              <a:off x="3377155" y="1844694"/>
              <a:ext cx="11287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Effect size</a:t>
              </a: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4528889" y="1844694"/>
              <a:ext cx="12255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Population</a:t>
              </a:r>
            </a:p>
            <a:p>
              <a:r>
                <a:rPr lang="en-US" dirty="0"/>
                <a:t>frequency</a:t>
              </a:r>
            </a:p>
          </p:txBody>
        </p:sp>
        <p:sp>
          <p:nvSpPr>
            <p:cNvPr id="323" name="Isosceles Triangle 322"/>
            <p:cNvSpPr/>
            <p:nvPr/>
          </p:nvSpPr>
          <p:spPr>
            <a:xfrm>
              <a:off x="4799007" y="2630424"/>
              <a:ext cx="685356" cy="269748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12000000" sx="104000" sy="104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/>
            <p:cNvSpPr/>
            <p:nvPr/>
          </p:nvSpPr>
          <p:spPr>
            <a:xfrm flipV="1">
              <a:off x="3598830" y="2618232"/>
              <a:ext cx="685356" cy="269748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12000000" sx="104000" sy="104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5" name="Straight Connector 324"/>
            <p:cNvCxnSpPr/>
            <p:nvPr/>
          </p:nvCxnSpPr>
          <p:spPr>
            <a:xfrm>
              <a:off x="3268599" y="2819781"/>
              <a:ext cx="2292096" cy="0"/>
            </a:xfrm>
            <a:prstGeom prst="line">
              <a:avLst/>
            </a:prstGeom>
            <a:ln w="381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6" name="Rectangle 325"/>
            <p:cNvSpPr/>
            <p:nvPr/>
          </p:nvSpPr>
          <p:spPr>
            <a:xfrm>
              <a:off x="74576" y="2612517"/>
              <a:ext cx="312720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/>
                <a:t>Congenital insensitivity to pain</a:t>
              </a:r>
              <a:endParaRPr lang="en-US" sz="700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397735" y="3413506"/>
            <a:ext cx="5487185" cy="1322563"/>
            <a:chOff x="5950435" y="4130421"/>
            <a:chExt cx="5487185" cy="1322563"/>
          </a:xfrm>
        </p:grpSpPr>
        <p:sp>
          <p:nvSpPr>
            <p:cNvPr id="312" name="Rectangle 311"/>
            <p:cNvSpPr/>
            <p:nvPr/>
          </p:nvSpPr>
          <p:spPr>
            <a:xfrm>
              <a:off x="5950435" y="4130421"/>
              <a:ext cx="253935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b="1" dirty="0"/>
                <a:t>Chronic pain modulation</a:t>
              </a:r>
              <a:endParaRPr lang="en-US" sz="700" dirty="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6182458" y="4529654"/>
              <a:ext cx="255204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b="1" dirty="0">
                  <a:solidFill>
                    <a:srgbClr val="00B050"/>
                  </a:solidFill>
                </a:rPr>
                <a:t>GCH1, COMT, SERT, MOR</a:t>
              </a:r>
            </a:p>
            <a:p>
              <a:pPr>
                <a:lnSpc>
                  <a:spcPct val="150000"/>
                </a:lnSpc>
              </a:pPr>
              <a:r>
                <a:rPr lang="en-US" b="1" dirty="0">
                  <a:solidFill>
                    <a:srgbClr val="00B050"/>
                  </a:solidFill>
                </a:rPr>
                <a:t>polymorphisms</a:t>
              </a:r>
            </a:p>
          </p:txBody>
        </p:sp>
        <p:cxnSp>
          <p:nvCxnSpPr>
            <p:cNvPr id="309" name="Straight Connector 308"/>
            <p:cNvCxnSpPr/>
            <p:nvPr/>
          </p:nvCxnSpPr>
          <p:spPr>
            <a:xfrm>
              <a:off x="9145524" y="4313301"/>
              <a:ext cx="2292096" cy="0"/>
            </a:xfrm>
            <a:prstGeom prst="line">
              <a:avLst/>
            </a:prstGeom>
            <a:ln w="381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Arc 326"/>
          <p:cNvSpPr>
            <a:spLocks noChangeAspect="1"/>
          </p:cNvSpPr>
          <p:nvPr/>
        </p:nvSpPr>
        <p:spPr>
          <a:xfrm rot="20606750">
            <a:off x="1938817" y="1288543"/>
            <a:ext cx="2475796" cy="2404664"/>
          </a:xfrm>
          <a:prstGeom prst="arc">
            <a:avLst>
              <a:gd name="adj1" fmla="val 11967256"/>
              <a:gd name="adj2" fmla="val 16345587"/>
            </a:avLst>
          </a:prstGeom>
          <a:noFill/>
          <a:ln w="28575" cap="flat" cmpd="sng" algn="ctr">
            <a:solidFill>
              <a:sysClr val="window" lastClr="FFFFFF">
                <a:lumMod val="65000"/>
              </a:sysClr>
            </a:solidFill>
            <a:prstDash val="sysDot"/>
            <a:headEnd type="none" w="med" len="med"/>
            <a:tailEnd type="triangle" w="sm" len="sm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05870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/>
      <p:bldP spid="315" grpId="0"/>
      <p:bldP spid="5" grpId="0" animBg="1"/>
      <p:bldP spid="30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744744" y="1522325"/>
            <a:ext cx="7693972" cy="2958837"/>
            <a:chOff x="744744" y="1522325"/>
            <a:chExt cx="7693972" cy="2958837"/>
          </a:xfrm>
        </p:grpSpPr>
        <p:sp>
          <p:nvSpPr>
            <p:cNvPr id="98" name="Rounded Rectangle 97"/>
            <p:cNvSpPr/>
            <p:nvPr/>
          </p:nvSpPr>
          <p:spPr>
            <a:xfrm rot="16200000">
              <a:off x="531253" y="1744438"/>
              <a:ext cx="2950215" cy="2523233"/>
            </a:xfrm>
            <a:prstGeom prst="roundRect">
              <a:avLst/>
            </a:prstGeom>
            <a:solidFill>
              <a:srgbClr val="F2F8EE"/>
            </a:solidFill>
            <a:ln w="317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" pitchFamily="49" charset="0"/>
              </a:endParaRPr>
            </a:p>
          </p:txBody>
        </p:sp>
        <p:sp>
          <p:nvSpPr>
            <p:cNvPr id="99" name="Rounded Rectangle 98"/>
            <p:cNvSpPr/>
            <p:nvPr/>
          </p:nvSpPr>
          <p:spPr>
            <a:xfrm rot="16200000">
              <a:off x="5701992" y="1735816"/>
              <a:ext cx="2950215" cy="2523233"/>
            </a:xfrm>
            <a:prstGeom prst="roundRect">
              <a:avLst/>
            </a:prstGeom>
            <a:solidFill>
              <a:srgbClr val="F2F8EE"/>
            </a:solidFill>
            <a:ln w="317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" pitchFamily="49" charset="0"/>
              </a:endParaRPr>
            </a:p>
          </p:txBody>
        </p:sp>
        <p:grpSp>
          <p:nvGrpSpPr>
            <p:cNvPr id="113" name="Group 80"/>
            <p:cNvGrpSpPr/>
            <p:nvPr/>
          </p:nvGrpSpPr>
          <p:grpSpPr>
            <a:xfrm>
              <a:off x="936141" y="1865899"/>
              <a:ext cx="739719" cy="422694"/>
              <a:chOff x="-1550598" y="759125"/>
              <a:chExt cx="739719" cy="422694"/>
            </a:xfrm>
          </p:grpSpPr>
          <p:sp>
            <p:nvSpPr>
              <p:cNvPr id="146" name="Oval 145"/>
              <p:cNvSpPr/>
              <p:nvPr/>
            </p:nvSpPr>
            <p:spPr>
              <a:xfrm>
                <a:off x="-1544128" y="759125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7" name="TextBox 146"/>
              <p:cNvSpPr txBox="1"/>
              <p:nvPr/>
            </p:nvSpPr>
            <p:spPr>
              <a:xfrm>
                <a:off x="-1550598" y="783557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GCH1</a:t>
                </a:r>
              </a:p>
            </p:txBody>
          </p:sp>
        </p:grpSp>
        <p:grpSp>
          <p:nvGrpSpPr>
            <p:cNvPr id="115" name="Group 83"/>
            <p:cNvGrpSpPr/>
            <p:nvPr/>
          </p:nvGrpSpPr>
          <p:grpSpPr>
            <a:xfrm>
              <a:off x="1362702" y="4001514"/>
              <a:ext cx="739719" cy="422694"/>
              <a:chOff x="-1294681" y="2990491"/>
              <a:chExt cx="739719" cy="422694"/>
            </a:xfrm>
          </p:grpSpPr>
          <p:sp>
            <p:nvSpPr>
              <p:cNvPr id="142" name="Oval 141"/>
              <p:cNvSpPr/>
              <p:nvPr/>
            </p:nvSpPr>
            <p:spPr>
              <a:xfrm>
                <a:off x="-1288211" y="2990491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-1294681" y="3014923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SPR</a:t>
                </a:r>
              </a:p>
            </p:txBody>
          </p:sp>
        </p:grpSp>
        <p:grpSp>
          <p:nvGrpSpPr>
            <p:cNvPr id="120" name="Group 86"/>
            <p:cNvGrpSpPr/>
            <p:nvPr/>
          </p:nvGrpSpPr>
          <p:grpSpPr>
            <a:xfrm>
              <a:off x="7166367" y="4003400"/>
              <a:ext cx="739719" cy="422694"/>
              <a:chOff x="8496709" y="1825925"/>
              <a:chExt cx="739719" cy="422694"/>
            </a:xfrm>
          </p:grpSpPr>
          <p:sp>
            <p:nvSpPr>
              <p:cNvPr id="132" name="Oval 131"/>
              <p:cNvSpPr/>
              <p:nvPr/>
            </p:nvSpPr>
            <p:spPr>
              <a:xfrm>
                <a:off x="8503179" y="1825925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3" name="TextBox 132"/>
              <p:cNvSpPr txBox="1"/>
              <p:nvPr/>
            </p:nvSpPr>
            <p:spPr>
              <a:xfrm>
                <a:off x="8496709" y="1850357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QDPR</a:t>
                </a: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8" name="Group 147"/>
          <p:cNvGrpSpPr/>
          <p:nvPr/>
        </p:nvGrpSpPr>
        <p:grpSpPr>
          <a:xfrm>
            <a:off x="35534" y="5622325"/>
            <a:ext cx="9072933" cy="1226751"/>
            <a:chOff x="74125" y="5567730"/>
            <a:chExt cx="9072933" cy="1226751"/>
          </a:xfrm>
        </p:grpSpPr>
        <p:grpSp>
          <p:nvGrpSpPr>
            <p:cNvPr id="149" name="Group 79"/>
            <p:cNvGrpSpPr>
              <a:grpSpLocks noChangeAspect="1"/>
            </p:cNvGrpSpPr>
            <p:nvPr/>
          </p:nvGrpSpPr>
          <p:grpSpPr>
            <a:xfrm>
              <a:off x="5927106" y="5578615"/>
              <a:ext cx="512370" cy="299312"/>
              <a:chOff x="564798" y="5054469"/>
              <a:chExt cx="731957" cy="427588"/>
            </a:xfrm>
          </p:grpSpPr>
          <p:sp>
            <p:nvSpPr>
              <p:cNvPr id="179" name="Oval 178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0" name="Group 82"/>
            <p:cNvGrpSpPr>
              <a:grpSpLocks noChangeAspect="1"/>
            </p:cNvGrpSpPr>
            <p:nvPr/>
          </p:nvGrpSpPr>
          <p:grpSpPr>
            <a:xfrm>
              <a:off x="5851988" y="6037992"/>
              <a:ext cx="512370" cy="299312"/>
              <a:chOff x="564798" y="5054469"/>
              <a:chExt cx="731957" cy="427588"/>
            </a:xfrm>
          </p:grpSpPr>
          <p:sp>
            <p:nvSpPr>
              <p:cNvPr id="177" name="Oval 176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1" name="Group 85"/>
            <p:cNvGrpSpPr>
              <a:grpSpLocks noChangeAspect="1"/>
            </p:cNvGrpSpPr>
            <p:nvPr/>
          </p:nvGrpSpPr>
          <p:grpSpPr>
            <a:xfrm>
              <a:off x="3668320" y="5582971"/>
              <a:ext cx="512370" cy="299312"/>
              <a:chOff x="564798" y="5054469"/>
              <a:chExt cx="731957" cy="427588"/>
            </a:xfrm>
          </p:grpSpPr>
          <p:sp>
            <p:nvSpPr>
              <p:cNvPr id="175" name="Oval 174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2" name="Group 89"/>
            <p:cNvGrpSpPr>
              <a:grpSpLocks noChangeAspect="1"/>
            </p:cNvGrpSpPr>
            <p:nvPr/>
          </p:nvGrpSpPr>
          <p:grpSpPr>
            <a:xfrm>
              <a:off x="3668320" y="6042348"/>
              <a:ext cx="512370" cy="299312"/>
              <a:chOff x="564798" y="5054469"/>
              <a:chExt cx="731957" cy="427588"/>
            </a:xfrm>
          </p:grpSpPr>
          <p:sp>
            <p:nvSpPr>
              <p:cNvPr id="173" name="Oval 172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3" name="Group 92"/>
            <p:cNvGrpSpPr>
              <a:grpSpLocks noChangeAspect="1"/>
            </p:cNvGrpSpPr>
            <p:nvPr/>
          </p:nvGrpSpPr>
          <p:grpSpPr>
            <a:xfrm>
              <a:off x="103248" y="5567730"/>
              <a:ext cx="512370" cy="299312"/>
              <a:chOff x="564798" y="5054469"/>
              <a:chExt cx="731957" cy="427588"/>
            </a:xfrm>
          </p:grpSpPr>
          <p:sp>
            <p:nvSpPr>
              <p:cNvPr id="171" name="Oval 170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4" name="Group 109"/>
            <p:cNvGrpSpPr>
              <a:grpSpLocks noChangeAspect="1"/>
            </p:cNvGrpSpPr>
            <p:nvPr/>
          </p:nvGrpSpPr>
          <p:grpSpPr>
            <a:xfrm>
              <a:off x="103248" y="6027107"/>
              <a:ext cx="512370" cy="299312"/>
              <a:chOff x="564798" y="5054469"/>
              <a:chExt cx="731957" cy="427588"/>
            </a:xfrm>
          </p:grpSpPr>
          <p:sp>
            <p:nvSpPr>
              <p:cNvPr id="169" name="Oval 168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55" name="Group 115"/>
            <p:cNvGrpSpPr>
              <a:grpSpLocks noChangeAspect="1"/>
            </p:cNvGrpSpPr>
            <p:nvPr/>
          </p:nvGrpSpPr>
          <p:grpSpPr>
            <a:xfrm>
              <a:off x="103248" y="6477776"/>
              <a:ext cx="512370" cy="299312"/>
              <a:chOff x="564798" y="5054469"/>
              <a:chExt cx="731957" cy="427588"/>
            </a:xfrm>
          </p:grpSpPr>
          <p:sp>
            <p:nvSpPr>
              <p:cNvPr id="167" name="Oval 166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156" name="Rectangle 155"/>
            <p:cNvSpPr/>
            <p:nvPr/>
          </p:nvSpPr>
          <p:spPr>
            <a:xfrm>
              <a:off x="5801034" y="6029554"/>
              <a:ext cx="334296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QDPR: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quinoid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dihydropteridine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reductase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74125" y="6481992"/>
              <a:ext cx="216899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SPR: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sepiapterin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reductase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74125" y="5577117"/>
              <a:ext cx="221304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GCH1: 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GTP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cyclohydrolase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I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74125" y="6029554"/>
              <a:ext cx="323357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PTPS: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Pyruvoyl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tetrahydropterin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 synthase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3712675" y="5577117"/>
              <a:ext cx="176311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AR: 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Aldose reductase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3708054" y="6029554"/>
              <a:ext cx="1902509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CR: 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Carbonyl reductase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5934384" y="5577117"/>
              <a:ext cx="321267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PCBD: </a:t>
              </a:r>
              <a:r>
                <a:rPr kumimoji="0" lang="en-US" sz="1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Pterin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-carbinolamine dehydratase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163" name="Group 130"/>
            <p:cNvGrpSpPr>
              <a:grpSpLocks noChangeAspect="1"/>
            </p:cNvGrpSpPr>
            <p:nvPr/>
          </p:nvGrpSpPr>
          <p:grpSpPr>
            <a:xfrm>
              <a:off x="3665598" y="6482488"/>
              <a:ext cx="512370" cy="299312"/>
              <a:chOff x="564798" y="5054469"/>
              <a:chExt cx="731957" cy="427588"/>
            </a:xfrm>
          </p:grpSpPr>
          <p:sp>
            <p:nvSpPr>
              <p:cNvPr id="165" name="Oval 164"/>
              <p:cNvSpPr/>
              <p:nvPr/>
            </p:nvSpPr>
            <p:spPr>
              <a:xfrm>
                <a:off x="564798" y="5059363"/>
                <a:ext cx="698740" cy="422694"/>
              </a:xfrm>
              <a:prstGeom prst="ellipse">
                <a:avLst/>
              </a:prstGeom>
              <a:noFill/>
              <a:ln w="3175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677630" y="5054469"/>
                <a:ext cx="619125" cy="303212"/>
              </a:xfrm>
              <a:prstGeom prst="rect">
                <a:avLst/>
              </a:prstGeom>
              <a:gradFill flip="none" rotWithShape="1">
                <a:gsLst>
                  <a:gs pos="0">
                    <a:sysClr val="window" lastClr="FFFFFF">
                      <a:alpha val="0"/>
                    </a:sysClr>
                  </a:gs>
                  <a:gs pos="18000">
                    <a:sysClr val="window" lastClr="FFFFFF">
                      <a:alpha val="50000"/>
                    </a:sysClr>
                  </a:gs>
                  <a:gs pos="68000">
                    <a:sysClr val="window" lastClr="FFFFFF"/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164" name="Rectangle 163"/>
            <p:cNvSpPr/>
            <p:nvPr/>
          </p:nvSpPr>
          <p:spPr>
            <a:xfrm>
              <a:off x="3636475" y="6486704"/>
              <a:ext cx="247529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DHFR: </a:t>
              </a:r>
              <a:r>
                <a:rPr kumimoji="0" lang="en-US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Dihydrofolate reductase</a:t>
              </a:r>
              <a:endParaRPr kumimoji="0" lang="en-US" sz="40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06" name="TextBox 205"/>
          <p:cNvSpPr txBox="1"/>
          <p:nvPr/>
        </p:nvSpPr>
        <p:spPr>
          <a:xfrm>
            <a:off x="3472072" y="5334359"/>
            <a:ext cx="2192784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+mj-lt"/>
                <a:cs typeface="Helvetica" pitchFamily="34" charset="0"/>
              </a:rPr>
              <a:t>(tetrahydrobiopterin)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-1643" y="1266181"/>
            <a:ext cx="9144000" cy="5585327"/>
            <a:chOff x="0" y="1261098"/>
            <a:chExt cx="9144000" cy="5585327"/>
          </a:xfrm>
        </p:grpSpPr>
        <p:sp>
          <p:nvSpPr>
            <p:cNvPr id="95" name="Rectangle 94"/>
            <p:cNvSpPr/>
            <p:nvPr/>
          </p:nvSpPr>
          <p:spPr>
            <a:xfrm>
              <a:off x="0" y="5401673"/>
              <a:ext cx="9144000" cy="14447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180"/>
            <p:cNvGrpSpPr/>
            <p:nvPr/>
          </p:nvGrpSpPr>
          <p:grpSpPr>
            <a:xfrm>
              <a:off x="1524243" y="1261098"/>
              <a:ext cx="7102195" cy="5139702"/>
              <a:chOff x="1542531" y="1401281"/>
              <a:chExt cx="7102195" cy="5139702"/>
            </a:xfrm>
          </p:grpSpPr>
          <p:sp>
            <p:nvSpPr>
              <p:cNvPr id="183" name="TextBox 182"/>
              <p:cNvSpPr txBox="1"/>
              <p:nvPr/>
            </p:nvSpPr>
            <p:spPr>
              <a:xfrm>
                <a:off x="2594305" y="6171651"/>
                <a:ext cx="8979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latin typeface="+mj-lt"/>
                    <a:cs typeface="Helvetica" pitchFamily="34" charset="0"/>
                  </a:rPr>
                  <a:t>iNOS</a:t>
                </a:r>
                <a:endParaRPr lang="en-US" b="1" dirty="0">
                  <a:latin typeface="+mj-lt"/>
                  <a:cs typeface="Helvetica" pitchFamily="34" charset="0"/>
                </a:endParaRPr>
              </a:p>
            </p:txBody>
          </p:sp>
          <p:sp>
            <p:nvSpPr>
              <p:cNvPr id="184" name="TextBox 183"/>
              <p:cNvSpPr txBox="1"/>
              <p:nvPr/>
            </p:nvSpPr>
            <p:spPr>
              <a:xfrm>
                <a:off x="6663281" y="6171651"/>
                <a:ext cx="102339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  <a:cs typeface="Helvetica" pitchFamily="34" charset="0"/>
                  </a:rPr>
                  <a:t>PheOH</a:t>
                </a:r>
              </a:p>
            </p:txBody>
          </p:sp>
          <p:sp>
            <p:nvSpPr>
              <p:cNvPr id="185" name="TextBox 184"/>
              <p:cNvSpPr txBox="1"/>
              <p:nvPr/>
            </p:nvSpPr>
            <p:spPr>
              <a:xfrm>
                <a:off x="4516154" y="6171651"/>
                <a:ext cx="10470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  <a:cs typeface="Helvetica" pitchFamily="34" charset="0"/>
                  </a:rPr>
                  <a:t>TyrOH</a:t>
                </a:r>
              </a:p>
            </p:txBody>
          </p:sp>
          <p:sp>
            <p:nvSpPr>
              <p:cNvPr id="186" name="TextBox 185"/>
              <p:cNvSpPr txBox="1"/>
              <p:nvPr/>
            </p:nvSpPr>
            <p:spPr>
              <a:xfrm>
                <a:off x="5618883" y="6171651"/>
                <a:ext cx="119253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  <a:cs typeface="Helvetica" pitchFamily="34" charset="0"/>
                  </a:rPr>
                  <a:t>TrpOH</a:t>
                </a:r>
              </a:p>
            </p:txBody>
          </p:sp>
          <p:sp>
            <p:nvSpPr>
              <p:cNvPr id="187" name="TextBox 186"/>
              <p:cNvSpPr txBox="1"/>
              <p:nvPr/>
            </p:nvSpPr>
            <p:spPr>
              <a:xfrm>
                <a:off x="3646079" y="6171651"/>
                <a:ext cx="93329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latin typeface="+mj-lt"/>
                    <a:cs typeface="Helvetica" pitchFamily="34" charset="0"/>
                  </a:rPr>
                  <a:t>eNOS</a:t>
                </a:r>
                <a:endParaRPr lang="en-US" b="1" dirty="0">
                  <a:latin typeface="+mj-lt"/>
                  <a:cs typeface="Helvetica" pitchFamily="34" charset="0"/>
                </a:endParaRPr>
              </a:p>
            </p:txBody>
          </p:sp>
          <p:sp>
            <p:nvSpPr>
              <p:cNvPr id="188" name="TextBox 187"/>
              <p:cNvSpPr txBox="1"/>
              <p:nvPr/>
            </p:nvSpPr>
            <p:spPr>
              <a:xfrm>
                <a:off x="1542531" y="6171651"/>
                <a:ext cx="8979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  <a:cs typeface="Helvetica" pitchFamily="34" charset="0"/>
                  </a:rPr>
                  <a:t>nNOS</a:t>
                </a:r>
              </a:p>
            </p:txBody>
          </p:sp>
          <p:sp>
            <p:nvSpPr>
              <p:cNvPr id="189" name="TextBox 188"/>
              <p:cNvSpPr txBox="1"/>
              <p:nvPr/>
            </p:nvSpPr>
            <p:spPr>
              <a:xfrm>
                <a:off x="6289693" y="5407535"/>
                <a:ext cx="2161426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latin typeface="+mj-lt"/>
                  </a:rPr>
                  <a:t>4</a:t>
                </a:r>
                <a:r>
                  <a:rPr lang="el-GR" sz="1200" dirty="0">
                    <a:latin typeface="+mj-lt"/>
                  </a:rPr>
                  <a:t>α</a:t>
                </a:r>
                <a:r>
                  <a:rPr lang="en-US" sz="1200" dirty="0">
                    <a:latin typeface="+mj-lt"/>
                  </a:rPr>
                  <a:t>-hydroxy-tetrahydrobiopterin</a:t>
                </a:r>
              </a:p>
            </p:txBody>
          </p:sp>
          <p:grpSp>
            <p:nvGrpSpPr>
              <p:cNvPr id="190" name="Group 134"/>
              <p:cNvGrpSpPr/>
              <p:nvPr/>
            </p:nvGrpSpPr>
            <p:grpSpPr>
              <a:xfrm>
                <a:off x="3048087" y="5707359"/>
                <a:ext cx="3106132" cy="319390"/>
                <a:chOff x="2152440" y="4513659"/>
                <a:chExt cx="3434758" cy="588528"/>
              </a:xfrm>
            </p:grpSpPr>
            <p:cxnSp>
              <p:nvCxnSpPr>
                <p:cNvPr id="192" name="Straight Arrow Connector 14"/>
                <p:cNvCxnSpPr/>
                <p:nvPr/>
              </p:nvCxnSpPr>
              <p:spPr bwMode="auto">
                <a:xfrm rot="10800000" flipV="1">
                  <a:off x="2152440" y="4513659"/>
                  <a:ext cx="1338158" cy="287226"/>
                </a:xfrm>
                <a:prstGeom prst="straightConnector1">
                  <a:avLst/>
                </a:prstGeom>
                <a:ln w="28575">
                  <a:solidFill>
                    <a:srgbClr val="00B050">
                      <a:alpha val="50196"/>
                    </a:srgbClr>
                  </a:solidFill>
                  <a:tailEnd type="stealth" w="lg" len="lg"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Arrow Connector 192"/>
                <p:cNvCxnSpPr/>
                <p:nvPr/>
              </p:nvCxnSpPr>
              <p:spPr bwMode="auto">
                <a:xfrm rot="10800000" flipV="1">
                  <a:off x="2630523" y="4564457"/>
                  <a:ext cx="1004856" cy="537723"/>
                </a:xfrm>
                <a:prstGeom prst="straightConnector1">
                  <a:avLst/>
                </a:prstGeom>
                <a:ln w="28575">
                  <a:solidFill>
                    <a:srgbClr val="00B050">
                      <a:alpha val="50196"/>
                    </a:srgbClr>
                  </a:solidFill>
                  <a:tailEnd type="stealth" w="lg" len="lg"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Arrow Connector 193"/>
                <p:cNvCxnSpPr/>
                <p:nvPr/>
              </p:nvCxnSpPr>
              <p:spPr bwMode="auto">
                <a:xfrm>
                  <a:off x="4238617" y="4513659"/>
                  <a:ext cx="1348581" cy="287226"/>
                </a:xfrm>
                <a:prstGeom prst="straightConnector1">
                  <a:avLst/>
                </a:prstGeom>
                <a:ln w="28575">
                  <a:solidFill>
                    <a:srgbClr val="00B050">
                      <a:alpha val="50196"/>
                    </a:srgbClr>
                  </a:solidFill>
                  <a:tailEnd type="stealth" w="lg" len="lg"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Arrow Connector 194"/>
                <p:cNvCxnSpPr/>
                <p:nvPr/>
              </p:nvCxnSpPr>
              <p:spPr bwMode="auto">
                <a:xfrm>
                  <a:off x="4093838" y="4564459"/>
                  <a:ext cx="1006610" cy="537723"/>
                </a:xfrm>
                <a:prstGeom prst="straightConnector1">
                  <a:avLst/>
                </a:prstGeom>
                <a:ln w="28575">
                  <a:solidFill>
                    <a:srgbClr val="00B050">
                      <a:alpha val="50196"/>
                    </a:srgbClr>
                  </a:solidFill>
                  <a:tailEnd type="stealth" w="lg" len="lg"/>
                </a:ln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6" name="Group 121"/>
                <p:cNvGrpSpPr/>
                <p:nvPr/>
              </p:nvGrpSpPr>
              <p:grpSpPr>
                <a:xfrm>
                  <a:off x="3359037" y="4582497"/>
                  <a:ext cx="1005879" cy="519690"/>
                  <a:chOff x="2505022" y="599591"/>
                  <a:chExt cx="1005879" cy="548938"/>
                </a:xfrm>
              </p:grpSpPr>
              <p:cxnSp>
                <p:nvCxnSpPr>
                  <p:cNvPr id="197" name="Straight Arrow Connector 196"/>
                  <p:cNvCxnSpPr/>
                  <p:nvPr/>
                </p:nvCxnSpPr>
                <p:spPr bwMode="auto">
                  <a:xfrm rot="10800000" flipV="1">
                    <a:off x="2505022" y="599591"/>
                    <a:ext cx="442712" cy="548938"/>
                  </a:xfrm>
                  <a:prstGeom prst="straightConnector1">
                    <a:avLst/>
                  </a:prstGeom>
                  <a:ln w="28575">
                    <a:solidFill>
                      <a:srgbClr val="00B050">
                        <a:alpha val="50196"/>
                      </a:srgbClr>
                    </a:solidFill>
                    <a:tailEnd type="stealth" w="lg" len="lg"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" name="Straight Arrow Connector 197"/>
                  <p:cNvCxnSpPr/>
                  <p:nvPr/>
                </p:nvCxnSpPr>
                <p:spPr bwMode="auto">
                  <a:xfrm>
                    <a:off x="3073453" y="599591"/>
                    <a:ext cx="437448" cy="548938"/>
                  </a:xfrm>
                  <a:prstGeom prst="straightConnector1">
                    <a:avLst/>
                  </a:prstGeom>
                  <a:ln w="28575">
                    <a:solidFill>
                      <a:srgbClr val="00B050">
                        <a:alpha val="50196"/>
                      </a:srgbClr>
                    </a:solidFill>
                    <a:tailEnd type="stealth" w="lg" len="lg"/>
                  </a:ln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1" name="Arc 190"/>
              <p:cNvSpPr/>
              <p:nvPr/>
            </p:nvSpPr>
            <p:spPr>
              <a:xfrm rot="5904296" flipH="1">
                <a:off x="4256432" y="1649757"/>
                <a:ext cx="4636769" cy="4139818"/>
              </a:xfrm>
              <a:prstGeom prst="arc">
                <a:avLst>
                  <a:gd name="adj1" fmla="val 13678383"/>
                  <a:gd name="adj2" fmla="val 19346951"/>
                </a:avLst>
              </a:prstGeom>
              <a:ln w="28575">
                <a:solidFill>
                  <a:schemeClr val="bg1">
                    <a:lumMod val="65000"/>
                  </a:schemeClr>
                </a:solidFill>
                <a:prstDash val="sysDot"/>
                <a:headEnd type="none" w="med" len="med"/>
                <a:tailEnd type="triangle" w="sm" len="sm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9" name="Group 198"/>
          <p:cNvGrpSpPr/>
          <p:nvPr/>
        </p:nvGrpSpPr>
        <p:grpSpPr>
          <a:xfrm>
            <a:off x="1253619" y="6513767"/>
            <a:ext cx="6632653" cy="215444"/>
            <a:chOff x="1253619" y="6858000"/>
            <a:chExt cx="6632653" cy="215444"/>
          </a:xfrm>
        </p:grpSpPr>
        <p:sp>
          <p:nvSpPr>
            <p:cNvPr id="200" name="TextBox 199"/>
            <p:cNvSpPr txBox="1"/>
            <p:nvPr/>
          </p:nvSpPr>
          <p:spPr>
            <a:xfrm>
              <a:off x="1253619" y="6858000"/>
              <a:ext cx="1109599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/>
                <a:t>Neuronal NOS (NOS1)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345231" y="6858000"/>
              <a:ext cx="119776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/>
                <a:t>Endothelial NOS (NOS3)</a:t>
              </a: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317830" y="6858000"/>
              <a:ext cx="11031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/>
                <a:t>Inducible NOS (NOS2)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4420303" y="6858000"/>
              <a:ext cx="1083951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/>
                <a:t>Tyrosine hydroxylase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420311" y="6858000"/>
              <a:ext cx="121539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/>
                <a:t>Tryptophan hydroxylase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563474" y="6858000"/>
              <a:ext cx="13227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err="1"/>
                <a:t>Phenlyalanine</a:t>
              </a:r>
              <a:r>
                <a:rPr lang="en-US" sz="800" b="1" dirty="0"/>
                <a:t> hydroxylase</a:t>
              </a:r>
            </a:p>
          </p:txBody>
        </p:sp>
      </p:grpSp>
      <p:sp>
        <p:nvSpPr>
          <p:cNvPr id="208" name="TextBox 207"/>
          <p:cNvSpPr txBox="1"/>
          <p:nvPr/>
        </p:nvSpPr>
        <p:spPr>
          <a:xfrm>
            <a:off x="3535341" y="573260"/>
            <a:ext cx="20733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B050"/>
                </a:solidFill>
              </a:rPr>
              <a:t>What is GCH1?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14059" y="1122936"/>
            <a:ext cx="7945452" cy="4483328"/>
            <a:chOff x="514059" y="1122936"/>
            <a:chExt cx="7945452" cy="4483328"/>
          </a:xfrm>
        </p:grpSpPr>
        <p:sp>
          <p:nvSpPr>
            <p:cNvPr id="97" name="Rounded Rectangle 96"/>
            <p:cNvSpPr/>
            <p:nvPr/>
          </p:nvSpPr>
          <p:spPr>
            <a:xfrm rot="16200000">
              <a:off x="3117356" y="1744441"/>
              <a:ext cx="2950215" cy="2523233"/>
            </a:xfrm>
            <a:prstGeom prst="roundRect">
              <a:avLst/>
            </a:prstGeom>
            <a:solidFill>
              <a:srgbClr val="F2F8EE"/>
            </a:solidFill>
            <a:ln w="317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" pitchFamily="49" charset="0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3432595" y="1169103"/>
              <a:ext cx="229535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Salvage pathway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5898954" y="1122936"/>
              <a:ext cx="25605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Recycling pathway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72642" y="1122936"/>
              <a:ext cx="247329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De novo </a:t>
              </a: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pathway</a:t>
              </a: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717177" y="4498268"/>
              <a:ext cx="1622559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600" b="1" i="0" u="none" strike="noStrike" kern="0" cap="none" spc="0" normalizeH="0" baseline="0" noProof="0" dirty="0">
                  <a:ln>
                    <a:noFill/>
                  </a:ln>
                  <a:solidFill>
                    <a:srgbClr val="4F81BD">
                      <a:lumMod val="60000"/>
                      <a:lumOff val="40000"/>
                    </a:srgbClr>
                  </a:solidFill>
                  <a:effectLst/>
                  <a:uLnTx/>
                  <a:uFillTx/>
                </a:rPr>
                <a:t>BH4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338764" y="2942093"/>
              <a:ext cx="253889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6-lactoyl-7,8-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Dihydropterin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513057" y="3814481"/>
              <a:ext cx="2173857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7,8-dihydrobiopterin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0504D">
                    <a:lumMod val="50000"/>
                  </a:srgbClr>
                </a:solidFill>
                <a:effectLst/>
                <a:uLnTx/>
                <a:uFillTx/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3513057" y="2268537"/>
              <a:ext cx="2173857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6-lactoyl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tetrahydropterin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3287320" y="1471562"/>
              <a:ext cx="26253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6-pyruvoyl-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tetrahydropterin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Helvetica" pitchFamily="34" charset="0"/>
              </a:endParaRPr>
            </a:p>
          </p:txBody>
        </p:sp>
        <p:grpSp>
          <p:nvGrpSpPr>
            <p:cNvPr id="116" name="Group 91"/>
            <p:cNvGrpSpPr/>
            <p:nvPr/>
          </p:nvGrpSpPr>
          <p:grpSpPr>
            <a:xfrm>
              <a:off x="4752100" y="1902888"/>
              <a:ext cx="820228" cy="422694"/>
              <a:chOff x="2431933" y="5768197"/>
              <a:chExt cx="820228" cy="422694"/>
            </a:xfrm>
          </p:grpSpPr>
          <p:sp>
            <p:nvSpPr>
              <p:cNvPr id="140" name="Oval 139"/>
              <p:cNvSpPr/>
              <p:nvPr/>
            </p:nvSpPr>
            <p:spPr>
              <a:xfrm>
                <a:off x="2490159" y="5768197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2431933" y="5792629"/>
                <a:ext cx="82022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AR/CR</a:t>
                </a:r>
              </a:p>
            </p:txBody>
          </p:sp>
        </p:grpSp>
        <p:grpSp>
          <p:nvGrpSpPr>
            <p:cNvPr id="117" name="Group 88"/>
            <p:cNvGrpSpPr/>
            <p:nvPr/>
          </p:nvGrpSpPr>
          <p:grpSpPr>
            <a:xfrm>
              <a:off x="4695856" y="3360551"/>
              <a:ext cx="949624" cy="422694"/>
              <a:chOff x="4027823" y="5957978"/>
              <a:chExt cx="949624" cy="422694"/>
            </a:xfrm>
          </p:grpSpPr>
          <p:sp>
            <p:nvSpPr>
              <p:cNvPr id="138" name="Oval 137"/>
              <p:cNvSpPr/>
              <p:nvPr/>
            </p:nvSpPr>
            <p:spPr>
              <a:xfrm>
                <a:off x="4146431" y="5957978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4027823" y="5982410"/>
                <a:ext cx="94962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SPR/CR</a:t>
                </a:r>
              </a:p>
            </p:txBody>
          </p:sp>
        </p:grpSp>
        <p:grpSp>
          <p:nvGrpSpPr>
            <p:cNvPr id="118" name="Group 87"/>
            <p:cNvGrpSpPr/>
            <p:nvPr/>
          </p:nvGrpSpPr>
          <p:grpSpPr>
            <a:xfrm>
              <a:off x="4808225" y="4043369"/>
              <a:ext cx="739719" cy="422694"/>
              <a:chOff x="5640957" y="6009736"/>
              <a:chExt cx="739719" cy="422694"/>
            </a:xfrm>
          </p:grpSpPr>
          <p:sp>
            <p:nvSpPr>
              <p:cNvPr id="136" name="Oval 135"/>
              <p:cNvSpPr/>
              <p:nvPr/>
            </p:nvSpPr>
            <p:spPr>
              <a:xfrm>
                <a:off x="5647427" y="6009736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7" name="TextBox 136"/>
              <p:cNvSpPr txBox="1"/>
              <p:nvPr/>
            </p:nvSpPr>
            <p:spPr>
              <a:xfrm>
                <a:off x="5640957" y="6034168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DHFR</a:t>
                </a:r>
              </a:p>
            </p:txBody>
          </p:sp>
        </p:grpSp>
        <p:sp>
          <p:nvSpPr>
            <p:cNvPr id="123" name="Down Arrow 122"/>
            <p:cNvSpPr/>
            <p:nvPr/>
          </p:nvSpPr>
          <p:spPr>
            <a:xfrm rot="18633680">
              <a:off x="2709314" y="3633856"/>
              <a:ext cx="132970" cy="1743251"/>
            </a:xfrm>
            <a:prstGeom prst="downArrow">
              <a:avLst>
                <a:gd name="adj1" fmla="val 37145"/>
                <a:gd name="adj2" fmla="val 155256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4" name="Down Arrow 123"/>
            <p:cNvSpPr/>
            <p:nvPr/>
          </p:nvSpPr>
          <p:spPr>
            <a:xfrm>
              <a:off x="4385270" y="1903353"/>
              <a:ext cx="265097" cy="431223"/>
            </a:xfrm>
            <a:prstGeom prst="downArrow">
              <a:avLst>
                <a:gd name="adj1" fmla="val 37145"/>
                <a:gd name="adj2" fmla="val 82995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5" name="Down Arrow 124"/>
            <p:cNvSpPr/>
            <p:nvPr/>
          </p:nvSpPr>
          <p:spPr>
            <a:xfrm>
              <a:off x="4385270" y="2788958"/>
              <a:ext cx="265097" cy="214872"/>
            </a:xfrm>
            <a:prstGeom prst="downArrow">
              <a:avLst>
                <a:gd name="adj1" fmla="val 37145"/>
                <a:gd name="adj2" fmla="val 44521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6" name="Down Arrow 125"/>
            <p:cNvSpPr/>
            <p:nvPr/>
          </p:nvSpPr>
          <p:spPr>
            <a:xfrm>
              <a:off x="4385270" y="3394972"/>
              <a:ext cx="265097" cy="473986"/>
            </a:xfrm>
            <a:prstGeom prst="downArrow">
              <a:avLst>
                <a:gd name="adj1" fmla="val 37145"/>
                <a:gd name="adj2" fmla="val 88984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7" name="Down Arrow 126"/>
            <p:cNvSpPr/>
            <p:nvPr/>
          </p:nvSpPr>
          <p:spPr>
            <a:xfrm>
              <a:off x="4385270" y="4092932"/>
              <a:ext cx="265097" cy="543813"/>
            </a:xfrm>
            <a:prstGeom prst="downArrow">
              <a:avLst>
                <a:gd name="adj1" fmla="val 37145"/>
                <a:gd name="adj2" fmla="val 103225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8" name="Down Arrow 127"/>
            <p:cNvSpPr/>
            <p:nvPr/>
          </p:nvSpPr>
          <p:spPr>
            <a:xfrm rot="2966320" flipH="1">
              <a:off x="6303088" y="3482977"/>
              <a:ext cx="206461" cy="1923600"/>
            </a:xfrm>
            <a:prstGeom prst="downArrow">
              <a:avLst>
                <a:gd name="adj1" fmla="val 37145"/>
                <a:gd name="adj2" fmla="val 155256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514059" y="2363080"/>
              <a:ext cx="282083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7,8-dihydroneopterin-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triphosphate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Helvetica" pitchFamily="34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706698" y="3517007"/>
              <a:ext cx="26253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6-pyruvoyl-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tetrahydropterin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Helvetica" pitchFamily="34" charset="0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5945735" y="1982126"/>
              <a:ext cx="249819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4</a:t>
              </a:r>
              <a:r>
                <a:rPr kumimoji="0" lang="el-GR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α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-hydroxy-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tetrahydrobiopterin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6026280" y="3296019"/>
              <a:ext cx="225146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Quinonoid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-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dihydrobiopterin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114" name="Group 82"/>
            <p:cNvGrpSpPr/>
            <p:nvPr/>
          </p:nvGrpSpPr>
          <p:grpSpPr>
            <a:xfrm>
              <a:off x="936141" y="2966028"/>
              <a:ext cx="739719" cy="422694"/>
              <a:chOff x="-1303308" y="2093344"/>
              <a:chExt cx="739719" cy="422694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-1296838" y="2093344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-1303308" y="2117776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PTPS</a:t>
                </a:r>
              </a:p>
            </p:txBody>
          </p:sp>
        </p:grpSp>
        <p:grpSp>
          <p:nvGrpSpPr>
            <p:cNvPr id="119" name="Group 85"/>
            <p:cNvGrpSpPr/>
            <p:nvPr/>
          </p:nvGrpSpPr>
          <p:grpSpPr>
            <a:xfrm>
              <a:off x="7355828" y="2656443"/>
              <a:ext cx="739719" cy="422694"/>
              <a:chOff x="8643358" y="816634"/>
              <a:chExt cx="739719" cy="422694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8649828" y="816634"/>
                <a:ext cx="698740" cy="422694"/>
              </a:xfrm>
              <a:prstGeom prst="ellipse">
                <a:avLst/>
              </a:prstGeom>
              <a:gradFill flip="none" rotWithShape="1">
                <a:gsLst>
                  <a:gs pos="0">
                    <a:srgbClr val="00B050">
                      <a:tint val="66000"/>
                      <a:satMod val="160000"/>
                    </a:srgbClr>
                  </a:gs>
                  <a:gs pos="50000">
                    <a:srgbClr val="00B050">
                      <a:tint val="44500"/>
                      <a:satMod val="160000"/>
                    </a:srgbClr>
                  </a:gs>
                  <a:gs pos="100000">
                    <a:srgbClr val="00B05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5" name="TextBox 134"/>
              <p:cNvSpPr txBox="1"/>
              <p:nvPr/>
            </p:nvSpPr>
            <p:spPr>
              <a:xfrm>
                <a:off x="8643358" y="841066"/>
                <a:ext cx="73971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Helvetica" pitchFamily="34" charset="0"/>
                  </a:rPr>
                  <a:t>PCBD</a:t>
                </a:r>
              </a:p>
            </p:txBody>
          </p:sp>
        </p:grpSp>
        <p:sp>
          <p:nvSpPr>
            <p:cNvPr id="122" name="Down Arrow 121"/>
            <p:cNvSpPr/>
            <p:nvPr/>
          </p:nvSpPr>
          <p:spPr>
            <a:xfrm>
              <a:off x="1843011" y="2836254"/>
              <a:ext cx="132970" cy="691329"/>
            </a:xfrm>
            <a:prstGeom prst="downArrow">
              <a:avLst>
                <a:gd name="adj1" fmla="val 37145"/>
                <a:gd name="adj2" fmla="val 155256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29" name="Down Arrow 128"/>
            <p:cNvSpPr/>
            <p:nvPr/>
          </p:nvSpPr>
          <p:spPr>
            <a:xfrm>
              <a:off x="6987234" y="2586755"/>
              <a:ext cx="265097" cy="543813"/>
            </a:xfrm>
            <a:prstGeom prst="downArrow">
              <a:avLst>
                <a:gd name="adj1" fmla="val 37145"/>
                <a:gd name="adj2" fmla="val 104022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609782" y="1553028"/>
              <a:ext cx="636265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Helvetica" pitchFamily="34" charset="0"/>
                </a:rPr>
                <a:t>GTP</a:t>
              </a:r>
            </a:p>
          </p:txBody>
        </p:sp>
        <p:sp>
          <p:nvSpPr>
            <p:cNvPr id="121" name="Down Arrow 120"/>
            <p:cNvSpPr/>
            <p:nvPr/>
          </p:nvSpPr>
          <p:spPr>
            <a:xfrm>
              <a:off x="1843011" y="1847337"/>
              <a:ext cx="132970" cy="543813"/>
            </a:xfrm>
            <a:prstGeom prst="downArrow">
              <a:avLst>
                <a:gd name="adj1" fmla="val 37145"/>
                <a:gd name="adj2" fmla="val 155256"/>
              </a:avLst>
            </a:prstGeom>
            <a:gradFill flip="none" rotWithShape="1">
              <a:gsLst>
                <a:gs pos="0">
                  <a:srgbClr val="00B050">
                    <a:tint val="66000"/>
                    <a:satMod val="160000"/>
                  </a:srgbClr>
                </a:gs>
                <a:gs pos="50000">
                  <a:srgbClr val="00B050">
                    <a:tint val="44500"/>
                    <a:satMod val="160000"/>
                  </a:srgbClr>
                </a:gs>
                <a:gs pos="100000">
                  <a:srgbClr val="00B050">
                    <a:tint val="23500"/>
                    <a:satMod val="160000"/>
                  </a:srgbClr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30" name="Arc 129"/>
            <p:cNvSpPr/>
            <p:nvPr/>
          </p:nvSpPr>
          <p:spPr>
            <a:xfrm rot="19921936">
              <a:off x="2652118" y="1790504"/>
              <a:ext cx="3185940" cy="3094404"/>
            </a:xfrm>
            <a:prstGeom prst="arc">
              <a:avLst>
                <a:gd name="adj1" fmla="val 11967256"/>
                <a:gd name="adj2" fmla="val 16345587"/>
              </a:avLst>
            </a:prstGeom>
            <a:noFill/>
            <a:ln w="28575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31" name="Arc 130"/>
            <p:cNvSpPr/>
            <p:nvPr/>
          </p:nvSpPr>
          <p:spPr>
            <a:xfrm rot="6039798" flipH="1">
              <a:off x="4985617" y="4112913"/>
              <a:ext cx="961038" cy="648660"/>
            </a:xfrm>
            <a:prstGeom prst="arc">
              <a:avLst>
                <a:gd name="adj1" fmla="val 11941121"/>
                <a:gd name="adj2" fmla="val 20928124"/>
              </a:avLst>
            </a:prstGeom>
            <a:noFill/>
            <a:ln w="28575" cap="flat" cmpd="sng" algn="ctr">
              <a:solidFill>
                <a:sysClr val="window" lastClr="FFFFFF">
                  <a:lumMod val="65000"/>
                </a:sysClr>
              </a:solidFill>
              <a:prstDash val="sysDot"/>
              <a:headEnd type="none" w="med" len="med"/>
              <a:tailEnd type="triangle" w="sm" len="sm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211" name="TextBox 210"/>
          <p:cNvSpPr txBox="1"/>
          <p:nvPr/>
        </p:nvSpPr>
        <p:spPr>
          <a:xfrm>
            <a:off x="3969944" y="57150"/>
            <a:ext cx="1204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What is GCH1</a:t>
            </a:r>
          </a:p>
        </p:txBody>
      </p:sp>
      <p:sp>
        <p:nvSpPr>
          <p:cNvPr id="3" name="Rectangle 2"/>
          <p:cNvSpPr/>
          <p:nvPr/>
        </p:nvSpPr>
        <p:spPr>
          <a:xfrm>
            <a:off x="-12357" y="933373"/>
            <a:ext cx="9144000" cy="59122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TextBox 181"/>
          <p:cNvSpPr txBox="1"/>
          <p:nvPr/>
        </p:nvSpPr>
        <p:spPr>
          <a:xfrm>
            <a:off x="3392791" y="568642"/>
            <a:ext cx="218597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00B050"/>
                </a:solidFill>
              </a:rPr>
              <a:t>What is BH4?</a:t>
            </a:r>
          </a:p>
        </p:txBody>
      </p:sp>
    </p:spTree>
    <p:extLst>
      <p:ext uri="{BB962C8B-B14F-4D97-AF65-F5344CB8AC3E}">
        <p14:creationId xmlns:p14="http://schemas.microsoft.com/office/powerpoint/2010/main" val="2564575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8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 flipV="1">
            <a:off x="6561152" y="5059807"/>
            <a:ext cx="197939" cy="68583"/>
          </a:xfrm>
          <a:prstGeom prst="rect">
            <a:avLst/>
          </a:prstGeom>
          <a:gradFill flip="none" rotWithShape="1">
            <a:gsLst>
              <a:gs pos="0">
                <a:srgbClr val="00B050">
                  <a:shade val="30000"/>
                  <a:satMod val="115000"/>
                </a:srgbClr>
              </a:gs>
              <a:gs pos="50000">
                <a:srgbClr val="00B050">
                  <a:shade val="67500"/>
                  <a:satMod val="115000"/>
                </a:srgbClr>
              </a:gs>
              <a:gs pos="100000">
                <a:srgbClr val="00B05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8" name="Rectangle 7"/>
          <p:cNvSpPr/>
          <p:nvPr/>
        </p:nvSpPr>
        <p:spPr>
          <a:xfrm>
            <a:off x="3688003" y="5340825"/>
            <a:ext cx="245507" cy="676806"/>
          </a:xfrm>
          <a:prstGeom prst="rect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9" name="Rectangle 8"/>
          <p:cNvSpPr/>
          <p:nvPr/>
        </p:nvSpPr>
        <p:spPr>
          <a:xfrm flipV="1">
            <a:off x="6538884" y="6016537"/>
            <a:ext cx="249402" cy="485563"/>
          </a:xfrm>
          <a:prstGeom prst="rect">
            <a:avLst/>
          </a:prstGeom>
          <a:gradFill flip="none" rotWithShape="1">
            <a:gsLst>
              <a:gs pos="0">
                <a:srgbClr val="00B050">
                  <a:shade val="30000"/>
                  <a:satMod val="115000"/>
                </a:srgbClr>
              </a:gs>
              <a:gs pos="50000">
                <a:srgbClr val="00B050">
                  <a:shade val="67500"/>
                  <a:satMod val="115000"/>
                </a:srgbClr>
              </a:gs>
              <a:gs pos="100000">
                <a:srgbClr val="00B05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10" name="TextBox 9"/>
          <p:cNvSpPr txBox="1"/>
          <p:nvPr/>
        </p:nvSpPr>
        <p:spPr>
          <a:xfrm>
            <a:off x="6551753" y="5527464"/>
            <a:ext cx="551457" cy="4798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Nerve</a:t>
            </a:r>
          </a:p>
          <a:p>
            <a:r>
              <a:rPr lang="en-US" sz="1200" b="1" dirty="0">
                <a:latin typeface="+mj-lt"/>
              </a:rPr>
              <a:t>injury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200089" y="3212140"/>
            <a:ext cx="809168" cy="271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BH4 levels:</a:t>
            </a:r>
            <a:endParaRPr lang="en-US" sz="1100" dirty="0">
              <a:latin typeface="+mj-lt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180641" y="3496383"/>
            <a:ext cx="640672" cy="923036"/>
            <a:chOff x="324882" y="2459108"/>
            <a:chExt cx="822129" cy="1110180"/>
          </a:xfrm>
        </p:grpSpPr>
        <p:sp>
          <p:nvSpPr>
            <p:cNvPr id="162" name="Rectangle 161"/>
            <p:cNvSpPr/>
            <p:nvPr/>
          </p:nvSpPr>
          <p:spPr>
            <a:xfrm rot="10800000">
              <a:off x="896013" y="2565852"/>
              <a:ext cx="250998" cy="896352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24000">
                  <a:schemeClr val="accent1">
                    <a:lumMod val="60000"/>
                    <a:lumOff val="40000"/>
                  </a:schemeClr>
                </a:gs>
                <a:gs pos="81000">
                  <a:schemeClr val="bg1"/>
                </a:gs>
              </a:gsLst>
              <a:lin ang="16200000" scaled="1"/>
              <a:tileRect/>
            </a:gradFill>
            <a:ln w="3175"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latin typeface="+mj-lt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24882" y="2459108"/>
              <a:ext cx="769816" cy="3270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high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324882" y="3242276"/>
              <a:ext cx="769816" cy="3270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low</a:t>
              </a:r>
            </a:p>
          </p:txBody>
        </p:sp>
      </p:grpSp>
      <p:grpSp>
        <p:nvGrpSpPr>
          <p:cNvPr id="13" name="Group 72"/>
          <p:cNvGrpSpPr/>
          <p:nvPr/>
        </p:nvGrpSpPr>
        <p:grpSpPr>
          <a:xfrm>
            <a:off x="3527017" y="1714211"/>
            <a:ext cx="720236" cy="772517"/>
            <a:chOff x="3301117" y="2951163"/>
            <a:chExt cx="924226" cy="929144"/>
          </a:xfrm>
        </p:grpSpPr>
        <p:grpSp>
          <p:nvGrpSpPr>
            <p:cNvPr id="129" name="Group 287"/>
            <p:cNvGrpSpPr/>
            <p:nvPr/>
          </p:nvGrpSpPr>
          <p:grpSpPr>
            <a:xfrm>
              <a:off x="3744335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47" name="Rounded Rectangle 146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8" name="Rounded Rectangle 147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49" name="Oval 148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50" name="Straight Connector 149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6" name="Oval 155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2983165" y="3070129"/>
                <a:ext cx="135732" cy="68359"/>
              </a:xfrm>
              <a:prstGeom prst="round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58" name="Straight Connector 157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0" name="Group 303"/>
            <p:cNvGrpSpPr/>
            <p:nvPr/>
          </p:nvGrpSpPr>
          <p:grpSpPr>
            <a:xfrm>
              <a:off x="3301117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31" name="Rounded Rectangle 130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32" name="Rounded Rectangle 131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33" name="Oval 132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34" name="Rounded Rectangle 133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35" name="Straight Connector 134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Oval 141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43" name="Straight Connector 142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TextBox 13"/>
          <p:cNvSpPr txBox="1"/>
          <p:nvPr/>
        </p:nvSpPr>
        <p:spPr>
          <a:xfrm>
            <a:off x="3491470" y="2532946"/>
            <a:ext cx="628032" cy="351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latin typeface="+mj-lt"/>
              </a:rPr>
              <a:t>O / O</a:t>
            </a:r>
            <a:endParaRPr lang="en-US" sz="1600" dirty="0">
              <a:latin typeface="+mj-lt"/>
            </a:endParaRPr>
          </a:p>
        </p:txBody>
      </p:sp>
      <p:grpSp>
        <p:nvGrpSpPr>
          <p:cNvPr id="15" name="Group 187"/>
          <p:cNvGrpSpPr>
            <a:grpSpLocks noChangeAspect="1"/>
          </p:cNvGrpSpPr>
          <p:nvPr/>
        </p:nvGrpSpPr>
        <p:grpSpPr>
          <a:xfrm>
            <a:off x="3552379" y="3246025"/>
            <a:ext cx="524441" cy="1260884"/>
            <a:chOff x="1634924" y="2148914"/>
            <a:chExt cx="585197" cy="1318720"/>
          </a:xfrm>
        </p:grpSpPr>
        <p:sp>
          <p:nvSpPr>
            <p:cNvPr id="127" name="Freeform 212"/>
            <p:cNvSpPr>
              <a:spLocks/>
            </p:cNvSpPr>
            <p:nvPr/>
          </p:nvSpPr>
          <p:spPr bwMode="auto">
            <a:xfrm>
              <a:off x="1634924" y="2171916"/>
              <a:ext cx="559830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435 w 10000"/>
                <a:gd name="connsiteY19" fmla="*/ 4841 h 10000"/>
                <a:gd name="connsiteX20" fmla="*/ 7617 w 10000"/>
                <a:gd name="connsiteY20" fmla="*/ 4194 h 10000"/>
                <a:gd name="connsiteX21" fmla="*/ 7238 w 10000"/>
                <a:gd name="connsiteY21" fmla="*/ 3671 h 10000"/>
                <a:gd name="connsiteX22" fmla="*/ 7208 w 10000"/>
                <a:gd name="connsiteY22" fmla="*/ 3662 h 10000"/>
                <a:gd name="connsiteX23" fmla="*/ 6919 w 10000"/>
                <a:gd name="connsiteY23" fmla="*/ 3160 h 10000"/>
                <a:gd name="connsiteX24" fmla="*/ 6730 w 10000"/>
                <a:gd name="connsiteY24" fmla="*/ 2714 h 10000"/>
                <a:gd name="connsiteX25" fmla="*/ 6700 w 10000"/>
                <a:gd name="connsiteY25" fmla="*/ 3255 h 10000"/>
                <a:gd name="connsiteX26" fmla="*/ 6700 w 10000"/>
                <a:gd name="connsiteY26" fmla="*/ 3636 h 10000"/>
                <a:gd name="connsiteX27" fmla="*/ 6999 w 10000"/>
                <a:gd name="connsiteY27" fmla="*/ 4704 h 10000"/>
                <a:gd name="connsiteX28" fmla="*/ 6760 w 10000"/>
                <a:gd name="connsiteY28" fmla="*/ 5905 h 10000"/>
                <a:gd name="connsiteX29" fmla="*/ 6590 w 10000"/>
                <a:gd name="connsiteY29" fmla="*/ 7191 h 10000"/>
                <a:gd name="connsiteX30" fmla="*/ 6371 w 10000"/>
                <a:gd name="connsiteY30" fmla="*/ 9099 h 10000"/>
                <a:gd name="connsiteX31" fmla="*/ 6889 w 10000"/>
                <a:gd name="connsiteY31" fmla="*/ 9777 h 10000"/>
                <a:gd name="connsiteX32" fmla="*/ 5783 w 10000"/>
                <a:gd name="connsiteY32" fmla="*/ 9773 h 10000"/>
                <a:gd name="connsiteX33" fmla="*/ 5523 w 10000"/>
                <a:gd name="connsiteY33" fmla="*/ 9365 h 10000"/>
                <a:gd name="connsiteX34" fmla="*/ 5553 w 10000"/>
                <a:gd name="connsiteY34" fmla="*/ 9365 h 10000"/>
                <a:gd name="connsiteX35" fmla="*/ 5553 w 10000"/>
                <a:gd name="connsiteY35" fmla="*/ 9018 h 10000"/>
                <a:gd name="connsiteX36" fmla="*/ 5055 w 10000"/>
                <a:gd name="connsiteY36" fmla="*/ 7774 h 10000"/>
                <a:gd name="connsiteX37" fmla="*/ 5055 w 10000"/>
                <a:gd name="connsiteY37" fmla="*/ 7187 h 10000"/>
                <a:gd name="connsiteX38" fmla="*/ 5025 w 10000"/>
                <a:gd name="connsiteY38" fmla="*/ 6398 h 10000"/>
                <a:gd name="connsiteX39" fmla="*/ 4676 w 10000"/>
                <a:gd name="connsiteY39" fmla="*/ 5090 h 10000"/>
                <a:gd name="connsiteX40" fmla="*/ 4207 w 10000"/>
                <a:gd name="connsiteY40" fmla="*/ 6377 h 10000"/>
                <a:gd name="connsiteX41" fmla="*/ 3948 w 10000"/>
                <a:gd name="connsiteY41" fmla="*/ 7213 h 10000"/>
                <a:gd name="connsiteX42" fmla="*/ 3829 w 10000"/>
                <a:gd name="connsiteY42" fmla="*/ 8130 h 10000"/>
                <a:gd name="connsiteX43" fmla="*/ 3260 w 10000"/>
                <a:gd name="connsiteY43" fmla="*/ 9082 h 10000"/>
                <a:gd name="connsiteX44" fmla="*/ 3031 w 10000"/>
                <a:gd name="connsiteY44" fmla="*/ 9751 h 10000"/>
                <a:gd name="connsiteX45" fmla="*/ 1535 w 10000"/>
                <a:gd name="connsiteY45" fmla="*/ 9648 h 10000"/>
                <a:gd name="connsiteX46" fmla="*/ 2572 w 10000"/>
                <a:gd name="connsiteY46" fmla="*/ 8795 h 10000"/>
                <a:gd name="connsiteX47" fmla="*/ 2293 w 10000"/>
                <a:gd name="connsiteY47" fmla="*/ 7650 h 10000"/>
                <a:gd name="connsiteX48" fmla="*/ 2333 w 10000"/>
                <a:gd name="connsiteY48" fmla="*/ 7118 h 10000"/>
                <a:gd name="connsiteX49" fmla="*/ 2642 w 10000"/>
                <a:gd name="connsiteY49" fmla="*/ 5176 h 10000"/>
                <a:gd name="connsiteX50" fmla="*/ 3170 w 10000"/>
                <a:gd name="connsiteY50" fmla="*/ 3632 h 10000"/>
                <a:gd name="connsiteX51" fmla="*/ 3071 w 10000"/>
                <a:gd name="connsiteY51" fmla="*/ 3040 h 10000"/>
                <a:gd name="connsiteX52" fmla="*/ 2343 w 10000"/>
                <a:gd name="connsiteY52" fmla="*/ 3962 h 10000"/>
                <a:gd name="connsiteX53" fmla="*/ 1266 w 10000"/>
                <a:gd name="connsiteY53" fmla="*/ 4777 h 10000"/>
                <a:gd name="connsiteX54" fmla="*/ 1107 w 10000"/>
                <a:gd name="connsiteY54" fmla="*/ 5425 h 10000"/>
                <a:gd name="connsiteX55" fmla="*/ 359 w 10000"/>
                <a:gd name="connsiteY55" fmla="*/ 560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7617 w 10000"/>
                <a:gd name="connsiteY19" fmla="*/ 4194 h 10000"/>
                <a:gd name="connsiteX20" fmla="*/ 7238 w 10000"/>
                <a:gd name="connsiteY20" fmla="*/ 3671 h 10000"/>
                <a:gd name="connsiteX21" fmla="*/ 7208 w 10000"/>
                <a:gd name="connsiteY21" fmla="*/ 3662 h 10000"/>
                <a:gd name="connsiteX22" fmla="*/ 6919 w 10000"/>
                <a:gd name="connsiteY22" fmla="*/ 3160 h 10000"/>
                <a:gd name="connsiteX23" fmla="*/ 6730 w 10000"/>
                <a:gd name="connsiteY23" fmla="*/ 2714 h 10000"/>
                <a:gd name="connsiteX24" fmla="*/ 6700 w 10000"/>
                <a:gd name="connsiteY24" fmla="*/ 3255 h 10000"/>
                <a:gd name="connsiteX25" fmla="*/ 6700 w 10000"/>
                <a:gd name="connsiteY25" fmla="*/ 3636 h 10000"/>
                <a:gd name="connsiteX26" fmla="*/ 6999 w 10000"/>
                <a:gd name="connsiteY26" fmla="*/ 4704 h 10000"/>
                <a:gd name="connsiteX27" fmla="*/ 6760 w 10000"/>
                <a:gd name="connsiteY27" fmla="*/ 5905 h 10000"/>
                <a:gd name="connsiteX28" fmla="*/ 6590 w 10000"/>
                <a:gd name="connsiteY28" fmla="*/ 7191 h 10000"/>
                <a:gd name="connsiteX29" fmla="*/ 6371 w 10000"/>
                <a:gd name="connsiteY29" fmla="*/ 9099 h 10000"/>
                <a:gd name="connsiteX30" fmla="*/ 6889 w 10000"/>
                <a:gd name="connsiteY30" fmla="*/ 9777 h 10000"/>
                <a:gd name="connsiteX31" fmla="*/ 5783 w 10000"/>
                <a:gd name="connsiteY31" fmla="*/ 9773 h 10000"/>
                <a:gd name="connsiteX32" fmla="*/ 5523 w 10000"/>
                <a:gd name="connsiteY32" fmla="*/ 9365 h 10000"/>
                <a:gd name="connsiteX33" fmla="*/ 5553 w 10000"/>
                <a:gd name="connsiteY33" fmla="*/ 9365 h 10000"/>
                <a:gd name="connsiteX34" fmla="*/ 5553 w 10000"/>
                <a:gd name="connsiteY34" fmla="*/ 9018 h 10000"/>
                <a:gd name="connsiteX35" fmla="*/ 5055 w 10000"/>
                <a:gd name="connsiteY35" fmla="*/ 7774 h 10000"/>
                <a:gd name="connsiteX36" fmla="*/ 5055 w 10000"/>
                <a:gd name="connsiteY36" fmla="*/ 7187 h 10000"/>
                <a:gd name="connsiteX37" fmla="*/ 5025 w 10000"/>
                <a:gd name="connsiteY37" fmla="*/ 6398 h 10000"/>
                <a:gd name="connsiteX38" fmla="*/ 4676 w 10000"/>
                <a:gd name="connsiteY38" fmla="*/ 5090 h 10000"/>
                <a:gd name="connsiteX39" fmla="*/ 4207 w 10000"/>
                <a:gd name="connsiteY39" fmla="*/ 6377 h 10000"/>
                <a:gd name="connsiteX40" fmla="*/ 3948 w 10000"/>
                <a:gd name="connsiteY40" fmla="*/ 7213 h 10000"/>
                <a:gd name="connsiteX41" fmla="*/ 3829 w 10000"/>
                <a:gd name="connsiteY41" fmla="*/ 8130 h 10000"/>
                <a:gd name="connsiteX42" fmla="*/ 3260 w 10000"/>
                <a:gd name="connsiteY42" fmla="*/ 9082 h 10000"/>
                <a:gd name="connsiteX43" fmla="*/ 3031 w 10000"/>
                <a:gd name="connsiteY43" fmla="*/ 9751 h 10000"/>
                <a:gd name="connsiteX44" fmla="*/ 1535 w 10000"/>
                <a:gd name="connsiteY44" fmla="*/ 9648 h 10000"/>
                <a:gd name="connsiteX45" fmla="*/ 2572 w 10000"/>
                <a:gd name="connsiteY45" fmla="*/ 8795 h 10000"/>
                <a:gd name="connsiteX46" fmla="*/ 2293 w 10000"/>
                <a:gd name="connsiteY46" fmla="*/ 7650 h 10000"/>
                <a:gd name="connsiteX47" fmla="*/ 2333 w 10000"/>
                <a:gd name="connsiteY47" fmla="*/ 7118 h 10000"/>
                <a:gd name="connsiteX48" fmla="*/ 2642 w 10000"/>
                <a:gd name="connsiteY48" fmla="*/ 5176 h 10000"/>
                <a:gd name="connsiteX49" fmla="*/ 3170 w 10000"/>
                <a:gd name="connsiteY49" fmla="*/ 3632 h 10000"/>
                <a:gd name="connsiteX50" fmla="*/ 3071 w 10000"/>
                <a:gd name="connsiteY50" fmla="*/ 3040 h 10000"/>
                <a:gd name="connsiteX51" fmla="*/ 2343 w 10000"/>
                <a:gd name="connsiteY51" fmla="*/ 3962 h 10000"/>
                <a:gd name="connsiteX52" fmla="*/ 1266 w 10000"/>
                <a:gd name="connsiteY52" fmla="*/ 4777 h 10000"/>
                <a:gd name="connsiteX53" fmla="*/ 1107 w 10000"/>
                <a:gd name="connsiteY53" fmla="*/ 5425 h 10000"/>
                <a:gd name="connsiteX54" fmla="*/ 359 w 10000"/>
                <a:gd name="connsiteY54" fmla="*/ 5605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7617 w 10000"/>
                <a:gd name="connsiteY18" fmla="*/ 4194 h 10000"/>
                <a:gd name="connsiteX19" fmla="*/ 7238 w 10000"/>
                <a:gd name="connsiteY19" fmla="*/ 3671 h 10000"/>
                <a:gd name="connsiteX20" fmla="*/ 7208 w 10000"/>
                <a:gd name="connsiteY20" fmla="*/ 3662 h 10000"/>
                <a:gd name="connsiteX21" fmla="*/ 6919 w 10000"/>
                <a:gd name="connsiteY21" fmla="*/ 3160 h 10000"/>
                <a:gd name="connsiteX22" fmla="*/ 6730 w 10000"/>
                <a:gd name="connsiteY22" fmla="*/ 2714 h 10000"/>
                <a:gd name="connsiteX23" fmla="*/ 6700 w 10000"/>
                <a:gd name="connsiteY23" fmla="*/ 3255 h 10000"/>
                <a:gd name="connsiteX24" fmla="*/ 6700 w 10000"/>
                <a:gd name="connsiteY24" fmla="*/ 3636 h 10000"/>
                <a:gd name="connsiteX25" fmla="*/ 6999 w 10000"/>
                <a:gd name="connsiteY25" fmla="*/ 4704 h 10000"/>
                <a:gd name="connsiteX26" fmla="*/ 6760 w 10000"/>
                <a:gd name="connsiteY26" fmla="*/ 5905 h 10000"/>
                <a:gd name="connsiteX27" fmla="*/ 6590 w 10000"/>
                <a:gd name="connsiteY27" fmla="*/ 7191 h 10000"/>
                <a:gd name="connsiteX28" fmla="*/ 6371 w 10000"/>
                <a:gd name="connsiteY28" fmla="*/ 9099 h 10000"/>
                <a:gd name="connsiteX29" fmla="*/ 6889 w 10000"/>
                <a:gd name="connsiteY29" fmla="*/ 9777 h 10000"/>
                <a:gd name="connsiteX30" fmla="*/ 5783 w 10000"/>
                <a:gd name="connsiteY30" fmla="*/ 9773 h 10000"/>
                <a:gd name="connsiteX31" fmla="*/ 5523 w 10000"/>
                <a:gd name="connsiteY31" fmla="*/ 9365 h 10000"/>
                <a:gd name="connsiteX32" fmla="*/ 5553 w 10000"/>
                <a:gd name="connsiteY32" fmla="*/ 9365 h 10000"/>
                <a:gd name="connsiteX33" fmla="*/ 5553 w 10000"/>
                <a:gd name="connsiteY33" fmla="*/ 9018 h 10000"/>
                <a:gd name="connsiteX34" fmla="*/ 5055 w 10000"/>
                <a:gd name="connsiteY34" fmla="*/ 7774 h 10000"/>
                <a:gd name="connsiteX35" fmla="*/ 5055 w 10000"/>
                <a:gd name="connsiteY35" fmla="*/ 7187 h 10000"/>
                <a:gd name="connsiteX36" fmla="*/ 5025 w 10000"/>
                <a:gd name="connsiteY36" fmla="*/ 6398 h 10000"/>
                <a:gd name="connsiteX37" fmla="*/ 4676 w 10000"/>
                <a:gd name="connsiteY37" fmla="*/ 5090 h 10000"/>
                <a:gd name="connsiteX38" fmla="*/ 4207 w 10000"/>
                <a:gd name="connsiteY38" fmla="*/ 6377 h 10000"/>
                <a:gd name="connsiteX39" fmla="*/ 3948 w 10000"/>
                <a:gd name="connsiteY39" fmla="*/ 7213 h 10000"/>
                <a:gd name="connsiteX40" fmla="*/ 3829 w 10000"/>
                <a:gd name="connsiteY40" fmla="*/ 8130 h 10000"/>
                <a:gd name="connsiteX41" fmla="*/ 3260 w 10000"/>
                <a:gd name="connsiteY41" fmla="*/ 9082 h 10000"/>
                <a:gd name="connsiteX42" fmla="*/ 3031 w 10000"/>
                <a:gd name="connsiteY42" fmla="*/ 9751 h 10000"/>
                <a:gd name="connsiteX43" fmla="*/ 1535 w 10000"/>
                <a:gd name="connsiteY43" fmla="*/ 9648 h 10000"/>
                <a:gd name="connsiteX44" fmla="*/ 2572 w 10000"/>
                <a:gd name="connsiteY44" fmla="*/ 8795 h 10000"/>
                <a:gd name="connsiteX45" fmla="*/ 2293 w 10000"/>
                <a:gd name="connsiteY45" fmla="*/ 7650 h 10000"/>
                <a:gd name="connsiteX46" fmla="*/ 2333 w 10000"/>
                <a:gd name="connsiteY46" fmla="*/ 7118 h 10000"/>
                <a:gd name="connsiteX47" fmla="*/ 2642 w 10000"/>
                <a:gd name="connsiteY47" fmla="*/ 5176 h 10000"/>
                <a:gd name="connsiteX48" fmla="*/ 3170 w 10000"/>
                <a:gd name="connsiteY48" fmla="*/ 3632 h 10000"/>
                <a:gd name="connsiteX49" fmla="*/ 3071 w 10000"/>
                <a:gd name="connsiteY49" fmla="*/ 3040 h 10000"/>
                <a:gd name="connsiteX50" fmla="*/ 2343 w 10000"/>
                <a:gd name="connsiteY50" fmla="*/ 3962 h 10000"/>
                <a:gd name="connsiteX51" fmla="*/ 1266 w 10000"/>
                <a:gd name="connsiteY51" fmla="*/ 4777 h 10000"/>
                <a:gd name="connsiteX52" fmla="*/ 1107 w 10000"/>
                <a:gd name="connsiteY52" fmla="*/ 5425 h 10000"/>
                <a:gd name="connsiteX53" fmla="*/ 359 w 10000"/>
                <a:gd name="connsiteY53" fmla="*/ 5605 h 10000"/>
                <a:gd name="connsiteX54" fmla="*/ 10 w 10000"/>
                <a:gd name="connsiteY54" fmla="*/ 5154 h 10000"/>
                <a:gd name="connsiteX55" fmla="*/ 768 w 10000"/>
                <a:gd name="connsiteY55" fmla="*/ 4597 h 10000"/>
                <a:gd name="connsiteX0" fmla="*/ 768 w 9950"/>
                <a:gd name="connsiteY0" fmla="*/ 4597 h 10000"/>
                <a:gd name="connsiteX1" fmla="*/ 1775 w 9950"/>
                <a:gd name="connsiteY1" fmla="*/ 3105 h 10000"/>
                <a:gd name="connsiteX2" fmla="*/ 2423 w 9950"/>
                <a:gd name="connsiteY2" fmla="*/ 2114 h 10000"/>
                <a:gd name="connsiteX3" fmla="*/ 4068 w 9950"/>
                <a:gd name="connsiteY3" fmla="*/ 1548 h 10000"/>
                <a:gd name="connsiteX4" fmla="*/ 4038 w 9950"/>
                <a:gd name="connsiteY4" fmla="*/ 1149 h 10000"/>
                <a:gd name="connsiteX5" fmla="*/ 3838 w 9950"/>
                <a:gd name="connsiteY5" fmla="*/ 669 h 10000"/>
                <a:gd name="connsiteX6" fmla="*/ 3998 w 9950"/>
                <a:gd name="connsiteY6" fmla="*/ 137 h 10000"/>
                <a:gd name="connsiteX7" fmla="*/ 5593 w 9950"/>
                <a:gd name="connsiteY7" fmla="*/ 154 h 10000"/>
                <a:gd name="connsiteX8" fmla="*/ 5713 w 9950"/>
                <a:gd name="connsiteY8" fmla="*/ 669 h 10000"/>
                <a:gd name="connsiteX9" fmla="*/ 5513 w 9950"/>
                <a:gd name="connsiteY9" fmla="*/ 1132 h 10000"/>
                <a:gd name="connsiteX10" fmla="*/ 5623 w 9950"/>
                <a:gd name="connsiteY10" fmla="*/ 1574 h 10000"/>
                <a:gd name="connsiteX11" fmla="*/ 7238 w 9950"/>
                <a:gd name="connsiteY11" fmla="*/ 1998 h 10000"/>
                <a:gd name="connsiteX12" fmla="*/ 7627 w 9950"/>
                <a:gd name="connsiteY12" fmla="*/ 2423 h 10000"/>
                <a:gd name="connsiteX13" fmla="*/ 7836 w 9950"/>
                <a:gd name="connsiteY13" fmla="*/ 2903 h 10000"/>
                <a:gd name="connsiteX14" fmla="*/ 8096 w 9950"/>
                <a:gd name="connsiteY14" fmla="*/ 3388 h 10000"/>
                <a:gd name="connsiteX15" fmla="*/ 9123 w 9950"/>
                <a:gd name="connsiteY15" fmla="*/ 4790 h 10000"/>
                <a:gd name="connsiteX16" fmla="*/ 9930 w 9950"/>
                <a:gd name="connsiteY16" fmla="*/ 5214 h 10000"/>
                <a:gd name="connsiteX17" fmla="*/ 7617 w 9950"/>
                <a:gd name="connsiteY17" fmla="*/ 4194 h 10000"/>
                <a:gd name="connsiteX18" fmla="*/ 7238 w 9950"/>
                <a:gd name="connsiteY18" fmla="*/ 3671 h 10000"/>
                <a:gd name="connsiteX19" fmla="*/ 7208 w 9950"/>
                <a:gd name="connsiteY19" fmla="*/ 3662 h 10000"/>
                <a:gd name="connsiteX20" fmla="*/ 6919 w 9950"/>
                <a:gd name="connsiteY20" fmla="*/ 3160 h 10000"/>
                <a:gd name="connsiteX21" fmla="*/ 6730 w 9950"/>
                <a:gd name="connsiteY21" fmla="*/ 2714 h 10000"/>
                <a:gd name="connsiteX22" fmla="*/ 6700 w 9950"/>
                <a:gd name="connsiteY22" fmla="*/ 3255 h 10000"/>
                <a:gd name="connsiteX23" fmla="*/ 6700 w 9950"/>
                <a:gd name="connsiteY23" fmla="*/ 3636 h 10000"/>
                <a:gd name="connsiteX24" fmla="*/ 6999 w 9950"/>
                <a:gd name="connsiteY24" fmla="*/ 4704 h 10000"/>
                <a:gd name="connsiteX25" fmla="*/ 6760 w 9950"/>
                <a:gd name="connsiteY25" fmla="*/ 5905 h 10000"/>
                <a:gd name="connsiteX26" fmla="*/ 6590 w 9950"/>
                <a:gd name="connsiteY26" fmla="*/ 7191 h 10000"/>
                <a:gd name="connsiteX27" fmla="*/ 6371 w 9950"/>
                <a:gd name="connsiteY27" fmla="*/ 9099 h 10000"/>
                <a:gd name="connsiteX28" fmla="*/ 6889 w 9950"/>
                <a:gd name="connsiteY28" fmla="*/ 9777 h 10000"/>
                <a:gd name="connsiteX29" fmla="*/ 5783 w 9950"/>
                <a:gd name="connsiteY29" fmla="*/ 9773 h 10000"/>
                <a:gd name="connsiteX30" fmla="*/ 5523 w 9950"/>
                <a:gd name="connsiteY30" fmla="*/ 9365 h 10000"/>
                <a:gd name="connsiteX31" fmla="*/ 5553 w 9950"/>
                <a:gd name="connsiteY31" fmla="*/ 9365 h 10000"/>
                <a:gd name="connsiteX32" fmla="*/ 5553 w 9950"/>
                <a:gd name="connsiteY32" fmla="*/ 9018 h 10000"/>
                <a:gd name="connsiteX33" fmla="*/ 5055 w 9950"/>
                <a:gd name="connsiteY33" fmla="*/ 7774 h 10000"/>
                <a:gd name="connsiteX34" fmla="*/ 5055 w 9950"/>
                <a:gd name="connsiteY34" fmla="*/ 7187 h 10000"/>
                <a:gd name="connsiteX35" fmla="*/ 5025 w 9950"/>
                <a:gd name="connsiteY35" fmla="*/ 6398 h 10000"/>
                <a:gd name="connsiteX36" fmla="*/ 4676 w 9950"/>
                <a:gd name="connsiteY36" fmla="*/ 5090 h 10000"/>
                <a:gd name="connsiteX37" fmla="*/ 4207 w 9950"/>
                <a:gd name="connsiteY37" fmla="*/ 6377 h 10000"/>
                <a:gd name="connsiteX38" fmla="*/ 3948 w 9950"/>
                <a:gd name="connsiteY38" fmla="*/ 7213 h 10000"/>
                <a:gd name="connsiteX39" fmla="*/ 3829 w 9950"/>
                <a:gd name="connsiteY39" fmla="*/ 8130 h 10000"/>
                <a:gd name="connsiteX40" fmla="*/ 3260 w 9950"/>
                <a:gd name="connsiteY40" fmla="*/ 9082 h 10000"/>
                <a:gd name="connsiteX41" fmla="*/ 3031 w 9950"/>
                <a:gd name="connsiteY41" fmla="*/ 9751 h 10000"/>
                <a:gd name="connsiteX42" fmla="*/ 1535 w 9950"/>
                <a:gd name="connsiteY42" fmla="*/ 9648 h 10000"/>
                <a:gd name="connsiteX43" fmla="*/ 2572 w 9950"/>
                <a:gd name="connsiteY43" fmla="*/ 8795 h 10000"/>
                <a:gd name="connsiteX44" fmla="*/ 2293 w 9950"/>
                <a:gd name="connsiteY44" fmla="*/ 7650 h 10000"/>
                <a:gd name="connsiteX45" fmla="*/ 2333 w 9950"/>
                <a:gd name="connsiteY45" fmla="*/ 7118 h 10000"/>
                <a:gd name="connsiteX46" fmla="*/ 2642 w 9950"/>
                <a:gd name="connsiteY46" fmla="*/ 5176 h 10000"/>
                <a:gd name="connsiteX47" fmla="*/ 3170 w 9950"/>
                <a:gd name="connsiteY47" fmla="*/ 3632 h 10000"/>
                <a:gd name="connsiteX48" fmla="*/ 3071 w 9950"/>
                <a:gd name="connsiteY48" fmla="*/ 3040 h 10000"/>
                <a:gd name="connsiteX49" fmla="*/ 2343 w 9950"/>
                <a:gd name="connsiteY49" fmla="*/ 3962 h 10000"/>
                <a:gd name="connsiteX50" fmla="*/ 1266 w 9950"/>
                <a:gd name="connsiteY50" fmla="*/ 4777 h 10000"/>
                <a:gd name="connsiteX51" fmla="*/ 1107 w 9950"/>
                <a:gd name="connsiteY51" fmla="*/ 5425 h 10000"/>
                <a:gd name="connsiteX52" fmla="*/ 359 w 9950"/>
                <a:gd name="connsiteY52" fmla="*/ 5605 h 10000"/>
                <a:gd name="connsiteX53" fmla="*/ 10 w 9950"/>
                <a:gd name="connsiteY53" fmla="*/ 5154 h 10000"/>
                <a:gd name="connsiteX54" fmla="*/ 768 w 9950"/>
                <a:gd name="connsiteY54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7244 w 10000"/>
                <a:gd name="connsiteY18" fmla="*/ 3662 h 10000"/>
                <a:gd name="connsiteX19" fmla="*/ 6954 w 10000"/>
                <a:gd name="connsiteY19" fmla="*/ 3160 h 10000"/>
                <a:gd name="connsiteX20" fmla="*/ 6764 w 10000"/>
                <a:gd name="connsiteY20" fmla="*/ 2714 h 10000"/>
                <a:gd name="connsiteX21" fmla="*/ 6734 w 10000"/>
                <a:gd name="connsiteY21" fmla="*/ 3255 h 10000"/>
                <a:gd name="connsiteX22" fmla="*/ 6734 w 10000"/>
                <a:gd name="connsiteY22" fmla="*/ 3636 h 10000"/>
                <a:gd name="connsiteX23" fmla="*/ 7034 w 10000"/>
                <a:gd name="connsiteY23" fmla="*/ 4704 h 10000"/>
                <a:gd name="connsiteX24" fmla="*/ 6794 w 10000"/>
                <a:gd name="connsiteY24" fmla="*/ 5905 h 10000"/>
                <a:gd name="connsiteX25" fmla="*/ 6623 w 10000"/>
                <a:gd name="connsiteY25" fmla="*/ 7191 h 10000"/>
                <a:gd name="connsiteX26" fmla="*/ 6403 w 10000"/>
                <a:gd name="connsiteY26" fmla="*/ 9099 h 10000"/>
                <a:gd name="connsiteX27" fmla="*/ 6924 w 10000"/>
                <a:gd name="connsiteY27" fmla="*/ 9777 h 10000"/>
                <a:gd name="connsiteX28" fmla="*/ 5812 w 10000"/>
                <a:gd name="connsiteY28" fmla="*/ 9773 h 10000"/>
                <a:gd name="connsiteX29" fmla="*/ 5551 w 10000"/>
                <a:gd name="connsiteY29" fmla="*/ 9365 h 10000"/>
                <a:gd name="connsiteX30" fmla="*/ 5581 w 10000"/>
                <a:gd name="connsiteY30" fmla="*/ 9365 h 10000"/>
                <a:gd name="connsiteX31" fmla="*/ 5581 w 10000"/>
                <a:gd name="connsiteY31" fmla="*/ 9018 h 10000"/>
                <a:gd name="connsiteX32" fmla="*/ 5080 w 10000"/>
                <a:gd name="connsiteY32" fmla="*/ 7774 h 10000"/>
                <a:gd name="connsiteX33" fmla="*/ 5080 w 10000"/>
                <a:gd name="connsiteY33" fmla="*/ 7187 h 10000"/>
                <a:gd name="connsiteX34" fmla="*/ 5050 w 10000"/>
                <a:gd name="connsiteY34" fmla="*/ 6398 h 10000"/>
                <a:gd name="connsiteX35" fmla="*/ 4699 w 10000"/>
                <a:gd name="connsiteY35" fmla="*/ 5090 h 10000"/>
                <a:gd name="connsiteX36" fmla="*/ 4228 w 10000"/>
                <a:gd name="connsiteY36" fmla="*/ 6377 h 10000"/>
                <a:gd name="connsiteX37" fmla="*/ 3968 w 10000"/>
                <a:gd name="connsiteY37" fmla="*/ 7213 h 10000"/>
                <a:gd name="connsiteX38" fmla="*/ 3848 w 10000"/>
                <a:gd name="connsiteY38" fmla="*/ 8130 h 10000"/>
                <a:gd name="connsiteX39" fmla="*/ 3276 w 10000"/>
                <a:gd name="connsiteY39" fmla="*/ 9082 h 10000"/>
                <a:gd name="connsiteX40" fmla="*/ 3046 w 10000"/>
                <a:gd name="connsiteY40" fmla="*/ 9751 h 10000"/>
                <a:gd name="connsiteX41" fmla="*/ 1543 w 10000"/>
                <a:gd name="connsiteY41" fmla="*/ 9648 h 10000"/>
                <a:gd name="connsiteX42" fmla="*/ 2585 w 10000"/>
                <a:gd name="connsiteY42" fmla="*/ 8795 h 10000"/>
                <a:gd name="connsiteX43" fmla="*/ 2305 w 10000"/>
                <a:gd name="connsiteY43" fmla="*/ 7650 h 10000"/>
                <a:gd name="connsiteX44" fmla="*/ 2345 w 10000"/>
                <a:gd name="connsiteY44" fmla="*/ 7118 h 10000"/>
                <a:gd name="connsiteX45" fmla="*/ 2655 w 10000"/>
                <a:gd name="connsiteY45" fmla="*/ 5176 h 10000"/>
                <a:gd name="connsiteX46" fmla="*/ 3186 w 10000"/>
                <a:gd name="connsiteY46" fmla="*/ 3632 h 10000"/>
                <a:gd name="connsiteX47" fmla="*/ 3086 w 10000"/>
                <a:gd name="connsiteY47" fmla="*/ 3040 h 10000"/>
                <a:gd name="connsiteX48" fmla="*/ 2355 w 10000"/>
                <a:gd name="connsiteY48" fmla="*/ 3962 h 10000"/>
                <a:gd name="connsiteX49" fmla="*/ 1272 w 10000"/>
                <a:gd name="connsiteY49" fmla="*/ 4777 h 10000"/>
                <a:gd name="connsiteX50" fmla="*/ 1113 w 10000"/>
                <a:gd name="connsiteY50" fmla="*/ 5425 h 10000"/>
                <a:gd name="connsiteX51" fmla="*/ 361 w 10000"/>
                <a:gd name="connsiteY51" fmla="*/ 5605 h 10000"/>
                <a:gd name="connsiteX52" fmla="*/ 10 w 10000"/>
                <a:gd name="connsiteY52" fmla="*/ 5154 h 10000"/>
                <a:gd name="connsiteX53" fmla="*/ 772 w 10000"/>
                <a:gd name="connsiteY53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6954 w 10000"/>
                <a:gd name="connsiteY18" fmla="*/ 3160 h 10000"/>
                <a:gd name="connsiteX19" fmla="*/ 6764 w 10000"/>
                <a:gd name="connsiteY19" fmla="*/ 2714 h 10000"/>
                <a:gd name="connsiteX20" fmla="*/ 6734 w 10000"/>
                <a:gd name="connsiteY20" fmla="*/ 3255 h 10000"/>
                <a:gd name="connsiteX21" fmla="*/ 6734 w 10000"/>
                <a:gd name="connsiteY21" fmla="*/ 3636 h 10000"/>
                <a:gd name="connsiteX22" fmla="*/ 7034 w 10000"/>
                <a:gd name="connsiteY22" fmla="*/ 4704 h 10000"/>
                <a:gd name="connsiteX23" fmla="*/ 6794 w 10000"/>
                <a:gd name="connsiteY23" fmla="*/ 5905 h 10000"/>
                <a:gd name="connsiteX24" fmla="*/ 6623 w 10000"/>
                <a:gd name="connsiteY24" fmla="*/ 7191 h 10000"/>
                <a:gd name="connsiteX25" fmla="*/ 6403 w 10000"/>
                <a:gd name="connsiteY25" fmla="*/ 9099 h 10000"/>
                <a:gd name="connsiteX26" fmla="*/ 6924 w 10000"/>
                <a:gd name="connsiteY26" fmla="*/ 9777 h 10000"/>
                <a:gd name="connsiteX27" fmla="*/ 5812 w 10000"/>
                <a:gd name="connsiteY27" fmla="*/ 9773 h 10000"/>
                <a:gd name="connsiteX28" fmla="*/ 5551 w 10000"/>
                <a:gd name="connsiteY28" fmla="*/ 9365 h 10000"/>
                <a:gd name="connsiteX29" fmla="*/ 5581 w 10000"/>
                <a:gd name="connsiteY29" fmla="*/ 9365 h 10000"/>
                <a:gd name="connsiteX30" fmla="*/ 5581 w 10000"/>
                <a:gd name="connsiteY30" fmla="*/ 9018 h 10000"/>
                <a:gd name="connsiteX31" fmla="*/ 5080 w 10000"/>
                <a:gd name="connsiteY31" fmla="*/ 7774 h 10000"/>
                <a:gd name="connsiteX32" fmla="*/ 5080 w 10000"/>
                <a:gd name="connsiteY32" fmla="*/ 7187 h 10000"/>
                <a:gd name="connsiteX33" fmla="*/ 5050 w 10000"/>
                <a:gd name="connsiteY33" fmla="*/ 6398 h 10000"/>
                <a:gd name="connsiteX34" fmla="*/ 4699 w 10000"/>
                <a:gd name="connsiteY34" fmla="*/ 5090 h 10000"/>
                <a:gd name="connsiteX35" fmla="*/ 4228 w 10000"/>
                <a:gd name="connsiteY35" fmla="*/ 6377 h 10000"/>
                <a:gd name="connsiteX36" fmla="*/ 3968 w 10000"/>
                <a:gd name="connsiteY36" fmla="*/ 7213 h 10000"/>
                <a:gd name="connsiteX37" fmla="*/ 3848 w 10000"/>
                <a:gd name="connsiteY37" fmla="*/ 8130 h 10000"/>
                <a:gd name="connsiteX38" fmla="*/ 3276 w 10000"/>
                <a:gd name="connsiteY38" fmla="*/ 9082 h 10000"/>
                <a:gd name="connsiteX39" fmla="*/ 3046 w 10000"/>
                <a:gd name="connsiteY39" fmla="*/ 9751 h 10000"/>
                <a:gd name="connsiteX40" fmla="*/ 1543 w 10000"/>
                <a:gd name="connsiteY40" fmla="*/ 9648 h 10000"/>
                <a:gd name="connsiteX41" fmla="*/ 2585 w 10000"/>
                <a:gd name="connsiteY41" fmla="*/ 8795 h 10000"/>
                <a:gd name="connsiteX42" fmla="*/ 2305 w 10000"/>
                <a:gd name="connsiteY42" fmla="*/ 7650 h 10000"/>
                <a:gd name="connsiteX43" fmla="*/ 2345 w 10000"/>
                <a:gd name="connsiteY43" fmla="*/ 7118 h 10000"/>
                <a:gd name="connsiteX44" fmla="*/ 2655 w 10000"/>
                <a:gd name="connsiteY44" fmla="*/ 5176 h 10000"/>
                <a:gd name="connsiteX45" fmla="*/ 3186 w 10000"/>
                <a:gd name="connsiteY45" fmla="*/ 3632 h 10000"/>
                <a:gd name="connsiteX46" fmla="*/ 3086 w 10000"/>
                <a:gd name="connsiteY46" fmla="*/ 3040 h 10000"/>
                <a:gd name="connsiteX47" fmla="*/ 2355 w 10000"/>
                <a:gd name="connsiteY47" fmla="*/ 3962 h 10000"/>
                <a:gd name="connsiteX48" fmla="*/ 1272 w 10000"/>
                <a:gd name="connsiteY48" fmla="*/ 4777 h 10000"/>
                <a:gd name="connsiteX49" fmla="*/ 1113 w 10000"/>
                <a:gd name="connsiteY49" fmla="*/ 5425 h 10000"/>
                <a:gd name="connsiteX50" fmla="*/ 361 w 10000"/>
                <a:gd name="connsiteY50" fmla="*/ 5605 h 10000"/>
                <a:gd name="connsiteX51" fmla="*/ 10 w 10000"/>
                <a:gd name="connsiteY51" fmla="*/ 5154 h 10000"/>
                <a:gd name="connsiteX52" fmla="*/ 772 w 10000"/>
                <a:gd name="connsiteY52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6764 w 10000"/>
                <a:gd name="connsiteY18" fmla="*/ 2714 h 10000"/>
                <a:gd name="connsiteX19" fmla="*/ 6734 w 10000"/>
                <a:gd name="connsiteY19" fmla="*/ 3255 h 10000"/>
                <a:gd name="connsiteX20" fmla="*/ 6734 w 10000"/>
                <a:gd name="connsiteY20" fmla="*/ 3636 h 10000"/>
                <a:gd name="connsiteX21" fmla="*/ 7034 w 10000"/>
                <a:gd name="connsiteY21" fmla="*/ 4704 h 10000"/>
                <a:gd name="connsiteX22" fmla="*/ 6794 w 10000"/>
                <a:gd name="connsiteY22" fmla="*/ 5905 h 10000"/>
                <a:gd name="connsiteX23" fmla="*/ 6623 w 10000"/>
                <a:gd name="connsiteY23" fmla="*/ 7191 h 10000"/>
                <a:gd name="connsiteX24" fmla="*/ 6403 w 10000"/>
                <a:gd name="connsiteY24" fmla="*/ 9099 h 10000"/>
                <a:gd name="connsiteX25" fmla="*/ 6924 w 10000"/>
                <a:gd name="connsiteY25" fmla="*/ 9777 h 10000"/>
                <a:gd name="connsiteX26" fmla="*/ 5812 w 10000"/>
                <a:gd name="connsiteY26" fmla="*/ 9773 h 10000"/>
                <a:gd name="connsiteX27" fmla="*/ 5551 w 10000"/>
                <a:gd name="connsiteY27" fmla="*/ 9365 h 10000"/>
                <a:gd name="connsiteX28" fmla="*/ 5581 w 10000"/>
                <a:gd name="connsiteY28" fmla="*/ 9365 h 10000"/>
                <a:gd name="connsiteX29" fmla="*/ 5581 w 10000"/>
                <a:gd name="connsiteY29" fmla="*/ 9018 h 10000"/>
                <a:gd name="connsiteX30" fmla="*/ 5080 w 10000"/>
                <a:gd name="connsiteY30" fmla="*/ 7774 h 10000"/>
                <a:gd name="connsiteX31" fmla="*/ 5080 w 10000"/>
                <a:gd name="connsiteY31" fmla="*/ 7187 h 10000"/>
                <a:gd name="connsiteX32" fmla="*/ 5050 w 10000"/>
                <a:gd name="connsiteY32" fmla="*/ 6398 h 10000"/>
                <a:gd name="connsiteX33" fmla="*/ 4699 w 10000"/>
                <a:gd name="connsiteY33" fmla="*/ 5090 h 10000"/>
                <a:gd name="connsiteX34" fmla="*/ 4228 w 10000"/>
                <a:gd name="connsiteY34" fmla="*/ 6377 h 10000"/>
                <a:gd name="connsiteX35" fmla="*/ 3968 w 10000"/>
                <a:gd name="connsiteY35" fmla="*/ 7213 h 10000"/>
                <a:gd name="connsiteX36" fmla="*/ 3848 w 10000"/>
                <a:gd name="connsiteY36" fmla="*/ 8130 h 10000"/>
                <a:gd name="connsiteX37" fmla="*/ 3276 w 10000"/>
                <a:gd name="connsiteY37" fmla="*/ 9082 h 10000"/>
                <a:gd name="connsiteX38" fmla="*/ 3046 w 10000"/>
                <a:gd name="connsiteY38" fmla="*/ 9751 h 10000"/>
                <a:gd name="connsiteX39" fmla="*/ 1543 w 10000"/>
                <a:gd name="connsiteY39" fmla="*/ 9648 h 10000"/>
                <a:gd name="connsiteX40" fmla="*/ 2585 w 10000"/>
                <a:gd name="connsiteY40" fmla="*/ 8795 h 10000"/>
                <a:gd name="connsiteX41" fmla="*/ 2305 w 10000"/>
                <a:gd name="connsiteY41" fmla="*/ 7650 h 10000"/>
                <a:gd name="connsiteX42" fmla="*/ 2345 w 10000"/>
                <a:gd name="connsiteY42" fmla="*/ 7118 h 10000"/>
                <a:gd name="connsiteX43" fmla="*/ 2655 w 10000"/>
                <a:gd name="connsiteY43" fmla="*/ 5176 h 10000"/>
                <a:gd name="connsiteX44" fmla="*/ 3186 w 10000"/>
                <a:gd name="connsiteY44" fmla="*/ 3632 h 10000"/>
                <a:gd name="connsiteX45" fmla="*/ 3086 w 10000"/>
                <a:gd name="connsiteY45" fmla="*/ 3040 h 10000"/>
                <a:gd name="connsiteX46" fmla="*/ 2355 w 10000"/>
                <a:gd name="connsiteY46" fmla="*/ 3962 h 10000"/>
                <a:gd name="connsiteX47" fmla="*/ 1272 w 10000"/>
                <a:gd name="connsiteY47" fmla="*/ 4777 h 10000"/>
                <a:gd name="connsiteX48" fmla="*/ 1113 w 10000"/>
                <a:gd name="connsiteY48" fmla="*/ 5425 h 10000"/>
                <a:gd name="connsiteX49" fmla="*/ 361 w 10000"/>
                <a:gd name="connsiteY49" fmla="*/ 5605 h 10000"/>
                <a:gd name="connsiteX50" fmla="*/ 10 w 10000"/>
                <a:gd name="connsiteY50" fmla="*/ 5154 h 10000"/>
                <a:gd name="connsiteX51" fmla="*/ 772 w 10000"/>
                <a:gd name="connsiteY51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6764 w 10000"/>
                <a:gd name="connsiteY17" fmla="*/ 2714 h 10000"/>
                <a:gd name="connsiteX18" fmla="*/ 6734 w 10000"/>
                <a:gd name="connsiteY18" fmla="*/ 3255 h 10000"/>
                <a:gd name="connsiteX19" fmla="*/ 6734 w 10000"/>
                <a:gd name="connsiteY19" fmla="*/ 3636 h 10000"/>
                <a:gd name="connsiteX20" fmla="*/ 7034 w 10000"/>
                <a:gd name="connsiteY20" fmla="*/ 4704 h 10000"/>
                <a:gd name="connsiteX21" fmla="*/ 6794 w 10000"/>
                <a:gd name="connsiteY21" fmla="*/ 5905 h 10000"/>
                <a:gd name="connsiteX22" fmla="*/ 6623 w 10000"/>
                <a:gd name="connsiteY22" fmla="*/ 7191 h 10000"/>
                <a:gd name="connsiteX23" fmla="*/ 6403 w 10000"/>
                <a:gd name="connsiteY23" fmla="*/ 9099 h 10000"/>
                <a:gd name="connsiteX24" fmla="*/ 6924 w 10000"/>
                <a:gd name="connsiteY24" fmla="*/ 9777 h 10000"/>
                <a:gd name="connsiteX25" fmla="*/ 5812 w 10000"/>
                <a:gd name="connsiteY25" fmla="*/ 9773 h 10000"/>
                <a:gd name="connsiteX26" fmla="*/ 5551 w 10000"/>
                <a:gd name="connsiteY26" fmla="*/ 9365 h 10000"/>
                <a:gd name="connsiteX27" fmla="*/ 5581 w 10000"/>
                <a:gd name="connsiteY27" fmla="*/ 9365 h 10000"/>
                <a:gd name="connsiteX28" fmla="*/ 5581 w 10000"/>
                <a:gd name="connsiteY28" fmla="*/ 9018 h 10000"/>
                <a:gd name="connsiteX29" fmla="*/ 5080 w 10000"/>
                <a:gd name="connsiteY29" fmla="*/ 7774 h 10000"/>
                <a:gd name="connsiteX30" fmla="*/ 5080 w 10000"/>
                <a:gd name="connsiteY30" fmla="*/ 7187 h 10000"/>
                <a:gd name="connsiteX31" fmla="*/ 5050 w 10000"/>
                <a:gd name="connsiteY31" fmla="*/ 6398 h 10000"/>
                <a:gd name="connsiteX32" fmla="*/ 4699 w 10000"/>
                <a:gd name="connsiteY32" fmla="*/ 5090 h 10000"/>
                <a:gd name="connsiteX33" fmla="*/ 4228 w 10000"/>
                <a:gd name="connsiteY33" fmla="*/ 6377 h 10000"/>
                <a:gd name="connsiteX34" fmla="*/ 3968 w 10000"/>
                <a:gd name="connsiteY34" fmla="*/ 7213 h 10000"/>
                <a:gd name="connsiteX35" fmla="*/ 3848 w 10000"/>
                <a:gd name="connsiteY35" fmla="*/ 8130 h 10000"/>
                <a:gd name="connsiteX36" fmla="*/ 3276 w 10000"/>
                <a:gd name="connsiteY36" fmla="*/ 9082 h 10000"/>
                <a:gd name="connsiteX37" fmla="*/ 3046 w 10000"/>
                <a:gd name="connsiteY37" fmla="*/ 9751 h 10000"/>
                <a:gd name="connsiteX38" fmla="*/ 1543 w 10000"/>
                <a:gd name="connsiteY38" fmla="*/ 9648 h 10000"/>
                <a:gd name="connsiteX39" fmla="*/ 2585 w 10000"/>
                <a:gd name="connsiteY39" fmla="*/ 8795 h 10000"/>
                <a:gd name="connsiteX40" fmla="*/ 2305 w 10000"/>
                <a:gd name="connsiteY40" fmla="*/ 7650 h 10000"/>
                <a:gd name="connsiteX41" fmla="*/ 2345 w 10000"/>
                <a:gd name="connsiteY41" fmla="*/ 7118 h 10000"/>
                <a:gd name="connsiteX42" fmla="*/ 2655 w 10000"/>
                <a:gd name="connsiteY42" fmla="*/ 5176 h 10000"/>
                <a:gd name="connsiteX43" fmla="*/ 3186 w 10000"/>
                <a:gd name="connsiteY43" fmla="*/ 3632 h 10000"/>
                <a:gd name="connsiteX44" fmla="*/ 3086 w 10000"/>
                <a:gd name="connsiteY44" fmla="*/ 3040 h 10000"/>
                <a:gd name="connsiteX45" fmla="*/ 2355 w 10000"/>
                <a:gd name="connsiteY45" fmla="*/ 3962 h 10000"/>
                <a:gd name="connsiteX46" fmla="*/ 1272 w 10000"/>
                <a:gd name="connsiteY46" fmla="*/ 4777 h 10000"/>
                <a:gd name="connsiteX47" fmla="*/ 1113 w 10000"/>
                <a:gd name="connsiteY47" fmla="*/ 5425 h 10000"/>
                <a:gd name="connsiteX48" fmla="*/ 361 w 10000"/>
                <a:gd name="connsiteY48" fmla="*/ 5605 h 10000"/>
                <a:gd name="connsiteX49" fmla="*/ 10 w 10000"/>
                <a:gd name="connsiteY49" fmla="*/ 5154 h 10000"/>
                <a:gd name="connsiteX50" fmla="*/ 772 w 10000"/>
                <a:gd name="connsiteY50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182 w 10000"/>
                <a:gd name="connsiteY17" fmla="*/ 2297 h 10000"/>
                <a:gd name="connsiteX18" fmla="*/ 6734 w 10000"/>
                <a:gd name="connsiteY18" fmla="*/ 3255 h 10000"/>
                <a:gd name="connsiteX19" fmla="*/ 6734 w 10000"/>
                <a:gd name="connsiteY19" fmla="*/ 3636 h 10000"/>
                <a:gd name="connsiteX20" fmla="*/ 7034 w 10000"/>
                <a:gd name="connsiteY20" fmla="*/ 4704 h 10000"/>
                <a:gd name="connsiteX21" fmla="*/ 6794 w 10000"/>
                <a:gd name="connsiteY21" fmla="*/ 5905 h 10000"/>
                <a:gd name="connsiteX22" fmla="*/ 6623 w 10000"/>
                <a:gd name="connsiteY22" fmla="*/ 7191 h 10000"/>
                <a:gd name="connsiteX23" fmla="*/ 6403 w 10000"/>
                <a:gd name="connsiteY23" fmla="*/ 9099 h 10000"/>
                <a:gd name="connsiteX24" fmla="*/ 6924 w 10000"/>
                <a:gd name="connsiteY24" fmla="*/ 9777 h 10000"/>
                <a:gd name="connsiteX25" fmla="*/ 5812 w 10000"/>
                <a:gd name="connsiteY25" fmla="*/ 9773 h 10000"/>
                <a:gd name="connsiteX26" fmla="*/ 5551 w 10000"/>
                <a:gd name="connsiteY26" fmla="*/ 9365 h 10000"/>
                <a:gd name="connsiteX27" fmla="*/ 5581 w 10000"/>
                <a:gd name="connsiteY27" fmla="*/ 9365 h 10000"/>
                <a:gd name="connsiteX28" fmla="*/ 5581 w 10000"/>
                <a:gd name="connsiteY28" fmla="*/ 9018 h 10000"/>
                <a:gd name="connsiteX29" fmla="*/ 5080 w 10000"/>
                <a:gd name="connsiteY29" fmla="*/ 7774 h 10000"/>
                <a:gd name="connsiteX30" fmla="*/ 5080 w 10000"/>
                <a:gd name="connsiteY30" fmla="*/ 7187 h 10000"/>
                <a:gd name="connsiteX31" fmla="*/ 5050 w 10000"/>
                <a:gd name="connsiteY31" fmla="*/ 6398 h 10000"/>
                <a:gd name="connsiteX32" fmla="*/ 4699 w 10000"/>
                <a:gd name="connsiteY32" fmla="*/ 5090 h 10000"/>
                <a:gd name="connsiteX33" fmla="*/ 4228 w 10000"/>
                <a:gd name="connsiteY33" fmla="*/ 6377 h 10000"/>
                <a:gd name="connsiteX34" fmla="*/ 3968 w 10000"/>
                <a:gd name="connsiteY34" fmla="*/ 7213 h 10000"/>
                <a:gd name="connsiteX35" fmla="*/ 3848 w 10000"/>
                <a:gd name="connsiteY35" fmla="*/ 8130 h 10000"/>
                <a:gd name="connsiteX36" fmla="*/ 3276 w 10000"/>
                <a:gd name="connsiteY36" fmla="*/ 9082 h 10000"/>
                <a:gd name="connsiteX37" fmla="*/ 3046 w 10000"/>
                <a:gd name="connsiteY37" fmla="*/ 9751 h 10000"/>
                <a:gd name="connsiteX38" fmla="*/ 1543 w 10000"/>
                <a:gd name="connsiteY38" fmla="*/ 9648 h 10000"/>
                <a:gd name="connsiteX39" fmla="*/ 2585 w 10000"/>
                <a:gd name="connsiteY39" fmla="*/ 8795 h 10000"/>
                <a:gd name="connsiteX40" fmla="*/ 2305 w 10000"/>
                <a:gd name="connsiteY40" fmla="*/ 7650 h 10000"/>
                <a:gd name="connsiteX41" fmla="*/ 2345 w 10000"/>
                <a:gd name="connsiteY41" fmla="*/ 7118 h 10000"/>
                <a:gd name="connsiteX42" fmla="*/ 2655 w 10000"/>
                <a:gd name="connsiteY42" fmla="*/ 5176 h 10000"/>
                <a:gd name="connsiteX43" fmla="*/ 3186 w 10000"/>
                <a:gd name="connsiteY43" fmla="*/ 3632 h 10000"/>
                <a:gd name="connsiteX44" fmla="*/ 3086 w 10000"/>
                <a:gd name="connsiteY44" fmla="*/ 3040 h 10000"/>
                <a:gd name="connsiteX45" fmla="*/ 2355 w 10000"/>
                <a:gd name="connsiteY45" fmla="*/ 3962 h 10000"/>
                <a:gd name="connsiteX46" fmla="*/ 1272 w 10000"/>
                <a:gd name="connsiteY46" fmla="*/ 4777 h 10000"/>
                <a:gd name="connsiteX47" fmla="*/ 1113 w 10000"/>
                <a:gd name="connsiteY47" fmla="*/ 5425 h 10000"/>
                <a:gd name="connsiteX48" fmla="*/ 361 w 10000"/>
                <a:gd name="connsiteY48" fmla="*/ 5605 h 10000"/>
                <a:gd name="connsiteX49" fmla="*/ 10 w 10000"/>
                <a:gd name="connsiteY49" fmla="*/ 5154 h 10000"/>
                <a:gd name="connsiteX50" fmla="*/ 772 w 10000"/>
                <a:gd name="connsiteY50" fmla="*/ 4597 h 10000"/>
                <a:gd name="connsiteX0" fmla="*/ 772 w 10139"/>
                <a:gd name="connsiteY0" fmla="*/ 4597 h 10000"/>
                <a:gd name="connsiteX1" fmla="*/ 1784 w 10139"/>
                <a:gd name="connsiteY1" fmla="*/ 3105 h 10000"/>
                <a:gd name="connsiteX2" fmla="*/ 2435 w 10139"/>
                <a:gd name="connsiteY2" fmla="*/ 2114 h 10000"/>
                <a:gd name="connsiteX3" fmla="*/ 4088 w 10139"/>
                <a:gd name="connsiteY3" fmla="*/ 1548 h 10000"/>
                <a:gd name="connsiteX4" fmla="*/ 4058 w 10139"/>
                <a:gd name="connsiteY4" fmla="*/ 1149 h 10000"/>
                <a:gd name="connsiteX5" fmla="*/ 3857 w 10139"/>
                <a:gd name="connsiteY5" fmla="*/ 669 h 10000"/>
                <a:gd name="connsiteX6" fmla="*/ 4018 w 10139"/>
                <a:gd name="connsiteY6" fmla="*/ 137 h 10000"/>
                <a:gd name="connsiteX7" fmla="*/ 5621 w 10139"/>
                <a:gd name="connsiteY7" fmla="*/ 154 h 10000"/>
                <a:gd name="connsiteX8" fmla="*/ 5742 w 10139"/>
                <a:gd name="connsiteY8" fmla="*/ 669 h 10000"/>
                <a:gd name="connsiteX9" fmla="*/ 5541 w 10139"/>
                <a:gd name="connsiteY9" fmla="*/ 1132 h 10000"/>
                <a:gd name="connsiteX10" fmla="*/ 5651 w 10139"/>
                <a:gd name="connsiteY10" fmla="*/ 1574 h 10000"/>
                <a:gd name="connsiteX11" fmla="*/ 7274 w 10139"/>
                <a:gd name="connsiteY11" fmla="*/ 1998 h 10000"/>
                <a:gd name="connsiteX12" fmla="*/ 7665 w 10139"/>
                <a:gd name="connsiteY12" fmla="*/ 2423 h 10000"/>
                <a:gd name="connsiteX13" fmla="*/ 7875 w 10139"/>
                <a:gd name="connsiteY13" fmla="*/ 2903 h 10000"/>
                <a:gd name="connsiteX14" fmla="*/ 8137 w 10139"/>
                <a:gd name="connsiteY14" fmla="*/ 3388 h 10000"/>
                <a:gd name="connsiteX15" fmla="*/ 9980 w 10139"/>
                <a:gd name="connsiteY15" fmla="*/ 5214 h 10000"/>
                <a:gd name="connsiteX16" fmla="*/ 7182 w 10139"/>
                <a:gd name="connsiteY16" fmla="*/ 2297 h 10000"/>
                <a:gd name="connsiteX17" fmla="*/ 6734 w 10139"/>
                <a:gd name="connsiteY17" fmla="*/ 3255 h 10000"/>
                <a:gd name="connsiteX18" fmla="*/ 6734 w 10139"/>
                <a:gd name="connsiteY18" fmla="*/ 3636 h 10000"/>
                <a:gd name="connsiteX19" fmla="*/ 7034 w 10139"/>
                <a:gd name="connsiteY19" fmla="*/ 4704 h 10000"/>
                <a:gd name="connsiteX20" fmla="*/ 6794 w 10139"/>
                <a:gd name="connsiteY20" fmla="*/ 5905 h 10000"/>
                <a:gd name="connsiteX21" fmla="*/ 6623 w 10139"/>
                <a:gd name="connsiteY21" fmla="*/ 7191 h 10000"/>
                <a:gd name="connsiteX22" fmla="*/ 6403 w 10139"/>
                <a:gd name="connsiteY22" fmla="*/ 9099 h 10000"/>
                <a:gd name="connsiteX23" fmla="*/ 6924 w 10139"/>
                <a:gd name="connsiteY23" fmla="*/ 9777 h 10000"/>
                <a:gd name="connsiteX24" fmla="*/ 5812 w 10139"/>
                <a:gd name="connsiteY24" fmla="*/ 9773 h 10000"/>
                <a:gd name="connsiteX25" fmla="*/ 5551 w 10139"/>
                <a:gd name="connsiteY25" fmla="*/ 9365 h 10000"/>
                <a:gd name="connsiteX26" fmla="*/ 5581 w 10139"/>
                <a:gd name="connsiteY26" fmla="*/ 9365 h 10000"/>
                <a:gd name="connsiteX27" fmla="*/ 5581 w 10139"/>
                <a:gd name="connsiteY27" fmla="*/ 9018 h 10000"/>
                <a:gd name="connsiteX28" fmla="*/ 5080 w 10139"/>
                <a:gd name="connsiteY28" fmla="*/ 7774 h 10000"/>
                <a:gd name="connsiteX29" fmla="*/ 5080 w 10139"/>
                <a:gd name="connsiteY29" fmla="*/ 7187 h 10000"/>
                <a:gd name="connsiteX30" fmla="*/ 5050 w 10139"/>
                <a:gd name="connsiteY30" fmla="*/ 6398 h 10000"/>
                <a:gd name="connsiteX31" fmla="*/ 4699 w 10139"/>
                <a:gd name="connsiteY31" fmla="*/ 5090 h 10000"/>
                <a:gd name="connsiteX32" fmla="*/ 4228 w 10139"/>
                <a:gd name="connsiteY32" fmla="*/ 6377 h 10000"/>
                <a:gd name="connsiteX33" fmla="*/ 3968 w 10139"/>
                <a:gd name="connsiteY33" fmla="*/ 7213 h 10000"/>
                <a:gd name="connsiteX34" fmla="*/ 3848 w 10139"/>
                <a:gd name="connsiteY34" fmla="*/ 8130 h 10000"/>
                <a:gd name="connsiteX35" fmla="*/ 3276 w 10139"/>
                <a:gd name="connsiteY35" fmla="*/ 9082 h 10000"/>
                <a:gd name="connsiteX36" fmla="*/ 3046 w 10139"/>
                <a:gd name="connsiteY36" fmla="*/ 9751 h 10000"/>
                <a:gd name="connsiteX37" fmla="*/ 1543 w 10139"/>
                <a:gd name="connsiteY37" fmla="*/ 9648 h 10000"/>
                <a:gd name="connsiteX38" fmla="*/ 2585 w 10139"/>
                <a:gd name="connsiteY38" fmla="*/ 8795 h 10000"/>
                <a:gd name="connsiteX39" fmla="*/ 2305 w 10139"/>
                <a:gd name="connsiteY39" fmla="*/ 7650 h 10000"/>
                <a:gd name="connsiteX40" fmla="*/ 2345 w 10139"/>
                <a:gd name="connsiteY40" fmla="*/ 7118 h 10000"/>
                <a:gd name="connsiteX41" fmla="*/ 2655 w 10139"/>
                <a:gd name="connsiteY41" fmla="*/ 5176 h 10000"/>
                <a:gd name="connsiteX42" fmla="*/ 3186 w 10139"/>
                <a:gd name="connsiteY42" fmla="*/ 3632 h 10000"/>
                <a:gd name="connsiteX43" fmla="*/ 3086 w 10139"/>
                <a:gd name="connsiteY43" fmla="*/ 3040 h 10000"/>
                <a:gd name="connsiteX44" fmla="*/ 2355 w 10139"/>
                <a:gd name="connsiteY44" fmla="*/ 3962 h 10000"/>
                <a:gd name="connsiteX45" fmla="*/ 1272 w 10139"/>
                <a:gd name="connsiteY45" fmla="*/ 4777 h 10000"/>
                <a:gd name="connsiteX46" fmla="*/ 1113 w 10139"/>
                <a:gd name="connsiteY46" fmla="*/ 5425 h 10000"/>
                <a:gd name="connsiteX47" fmla="*/ 361 w 10139"/>
                <a:gd name="connsiteY47" fmla="*/ 5605 h 10000"/>
                <a:gd name="connsiteX48" fmla="*/ 10 w 10139"/>
                <a:gd name="connsiteY48" fmla="*/ 5154 h 10000"/>
                <a:gd name="connsiteX49" fmla="*/ 772 w 10139"/>
                <a:gd name="connsiteY49" fmla="*/ 4597 h 10000"/>
                <a:gd name="connsiteX0" fmla="*/ 772 w 10096"/>
                <a:gd name="connsiteY0" fmla="*/ 4597 h 10000"/>
                <a:gd name="connsiteX1" fmla="*/ 1784 w 10096"/>
                <a:gd name="connsiteY1" fmla="*/ 3105 h 10000"/>
                <a:gd name="connsiteX2" fmla="*/ 2435 w 10096"/>
                <a:gd name="connsiteY2" fmla="*/ 2114 h 10000"/>
                <a:gd name="connsiteX3" fmla="*/ 4088 w 10096"/>
                <a:gd name="connsiteY3" fmla="*/ 1548 h 10000"/>
                <a:gd name="connsiteX4" fmla="*/ 4058 w 10096"/>
                <a:gd name="connsiteY4" fmla="*/ 1149 h 10000"/>
                <a:gd name="connsiteX5" fmla="*/ 3857 w 10096"/>
                <a:gd name="connsiteY5" fmla="*/ 669 h 10000"/>
                <a:gd name="connsiteX6" fmla="*/ 4018 w 10096"/>
                <a:gd name="connsiteY6" fmla="*/ 137 h 10000"/>
                <a:gd name="connsiteX7" fmla="*/ 5621 w 10096"/>
                <a:gd name="connsiteY7" fmla="*/ 154 h 10000"/>
                <a:gd name="connsiteX8" fmla="*/ 5742 w 10096"/>
                <a:gd name="connsiteY8" fmla="*/ 669 h 10000"/>
                <a:gd name="connsiteX9" fmla="*/ 5541 w 10096"/>
                <a:gd name="connsiteY9" fmla="*/ 1132 h 10000"/>
                <a:gd name="connsiteX10" fmla="*/ 5651 w 10096"/>
                <a:gd name="connsiteY10" fmla="*/ 1574 h 10000"/>
                <a:gd name="connsiteX11" fmla="*/ 7274 w 10096"/>
                <a:gd name="connsiteY11" fmla="*/ 1998 h 10000"/>
                <a:gd name="connsiteX12" fmla="*/ 7665 w 10096"/>
                <a:gd name="connsiteY12" fmla="*/ 2423 h 10000"/>
                <a:gd name="connsiteX13" fmla="*/ 7875 w 10096"/>
                <a:gd name="connsiteY13" fmla="*/ 2903 h 10000"/>
                <a:gd name="connsiteX14" fmla="*/ 9980 w 10096"/>
                <a:gd name="connsiteY14" fmla="*/ 5214 h 10000"/>
                <a:gd name="connsiteX15" fmla="*/ 7182 w 10096"/>
                <a:gd name="connsiteY15" fmla="*/ 2297 h 10000"/>
                <a:gd name="connsiteX16" fmla="*/ 6734 w 10096"/>
                <a:gd name="connsiteY16" fmla="*/ 3255 h 10000"/>
                <a:gd name="connsiteX17" fmla="*/ 6734 w 10096"/>
                <a:gd name="connsiteY17" fmla="*/ 3636 h 10000"/>
                <a:gd name="connsiteX18" fmla="*/ 7034 w 10096"/>
                <a:gd name="connsiteY18" fmla="*/ 4704 h 10000"/>
                <a:gd name="connsiteX19" fmla="*/ 6794 w 10096"/>
                <a:gd name="connsiteY19" fmla="*/ 5905 h 10000"/>
                <a:gd name="connsiteX20" fmla="*/ 6623 w 10096"/>
                <a:gd name="connsiteY20" fmla="*/ 7191 h 10000"/>
                <a:gd name="connsiteX21" fmla="*/ 6403 w 10096"/>
                <a:gd name="connsiteY21" fmla="*/ 9099 h 10000"/>
                <a:gd name="connsiteX22" fmla="*/ 6924 w 10096"/>
                <a:gd name="connsiteY22" fmla="*/ 9777 h 10000"/>
                <a:gd name="connsiteX23" fmla="*/ 5812 w 10096"/>
                <a:gd name="connsiteY23" fmla="*/ 9773 h 10000"/>
                <a:gd name="connsiteX24" fmla="*/ 5551 w 10096"/>
                <a:gd name="connsiteY24" fmla="*/ 9365 h 10000"/>
                <a:gd name="connsiteX25" fmla="*/ 5581 w 10096"/>
                <a:gd name="connsiteY25" fmla="*/ 9365 h 10000"/>
                <a:gd name="connsiteX26" fmla="*/ 5581 w 10096"/>
                <a:gd name="connsiteY26" fmla="*/ 9018 h 10000"/>
                <a:gd name="connsiteX27" fmla="*/ 5080 w 10096"/>
                <a:gd name="connsiteY27" fmla="*/ 7774 h 10000"/>
                <a:gd name="connsiteX28" fmla="*/ 5080 w 10096"/>
                <a:gd name="connsiteY28" fmla="*/ 7187 h 10000"/>
                <a:gd name="connsiteX29" fmla="*/ 5050 w 10096"/>
                <a:gd name="connsiteY29" fmla="*/ 6398 h 10000"/>
                <a:gd name="connsiteX30" fmla="*/ 4699 w 10096"/>
                <a:gd name="connsiteY30" fmla="*/ 5090 h 10000"/>
                <a:gd name="connsiteX31" fmla="*/ 4228 w 10096"/>
                <a:gd name="connsiteY31" fmla="*/ 6377 h 10000"/>
                <a:gd name="connsiteX32" fmla="*/ 3968 w 10096"/>
                <a:gd name="connsiteY32" fmla="*/ 7213 h 10000"/>
                <a:gd name="connsiteX33" fmla="*/ 3848 w 10096"/>
                <a:gd name="connsiteY33" fmla="*/ 8130 h 10000"/>
                <a:gd name="connsiteX34" fmla="*/ 3276 w 10096"/>
                <a:gd name="connsiteY34" fmla="*/ 9082 h 10000"/>
                <a:gd name="connsiteX35" fmla="*/ 3046 w 10096"/>
                <a:gd name="connsiteY35" fmla="*/ 9751 h 10000"/>
                <a:gd name="connsiteX36" fmla="*/ 1543 w 10096"/>
                <a:gd name="connsiteY36" fmla="*/ 9648 h 10000"/>
                <a:gd name="connsiteX37" fmla="*/ 2585 w 10096"/>
                <a:gd name="connsiteY37" fmla="*/ 8795 h 10000"/>
                <a:gd name="connsiteX38" fmla="*/ 2305 w 10096"/>
                <a:gd name="connsiteY38" fmla="*/ 7650 h 10000"/>
                <a:gd name="connsiteX39" fmla="*/ 2345 w 10096"/>
                <a:gd name="connsiteY39" fmla="*/ 7118 h 10000"/>
                <a:gd name="connsiteX40" fmla="*/ 2655 w 10096"/>
                <a:gd name="connsiteY40" fmla="*/ 5176 h 10000"/>
                <a:gd name="connsiteX41" fmla="*/ 3186 w 10096"/>
                <a:gd name="connsiteY41" fmla="*/ 3632 h 10000"/>
                <a:gd name="connsiteX42" fmla="*/ 3086 w 10096"/>
                <a:gd name="connsiteY42" fmla="*/ 3040 h 10000"/>
                <a:gd name="connsiteX43" fmla="*/ 2355 w 10096"/>
                <a:gd name="connsiteY43" fmla="*/ 3962 h 10000"/>
                <a:gd name="connsiteX44" fmla="*/ 1272 w 10096"/>
                <a:gd name="connsiteY44" fmla="*/ 4777 h 10000"/>
                <a:gd name="connsiteX45" fmla="*/ 1113 w 10096"/>
                <a:gd name="connsiteY45" fmla="*/ 5425 h 10000"/>
                <a:gd name="connsiteX46" fmla="*/ 361 w 10096"/>
                <a:gd name="connsiteY46" fmla="*/ 5605 h 10000"/>
                <a:gd name="connsiteX47" fmla="*/ 10 w 10096"/>
                <a:gd name="connsiteY47" fmla="*/ 5154 h 10000"/>
                <a:gd name="connsiteX48" fmla="*/ 772 w 10096"/>
                <a:gd name="connsiteY48" fmla="*/ 459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96" h="10000">
                  <a:moveTo>
                    <a:pt x="772" y="4597"/>
                  </a:moveTo>
                  <a:cubicBezTo>
                    <a:pt x="1062" y="4254"/>
                    <a:pt x="1504" y="3521"/>
                    <a:pt x="1784" y="3105"/>
                  </a:cubicBezTo>
                  <a:cubicBezTo>
                    <a:pt x="1784" y="3010"/>
                    <a:pt x="1843" y="2367"/>
                    <a:pt x="2435" y="2114"/>
                  </a:cubicBezTo>
                  <a:cubicBezTo>
                    <a:pt x="2756" y="1818"/>
                    <a:pt x="3818" y="1707"/>
                    <a:pt x="4088" y="1548"/>
                  </a:cubicBezTo>
                  <a:cubicBezTo>
                    <a:pt x="4098" y="1445"/>
                    <a:pt x="4119" y="1278"/>
                    <a:pt x="4058" y="1149"/>
                  </a:cubicBezTo>
                  <a:cubicBezTo>
                    <a:pt x="4038" y="999"/>
                    <a:pt x="3857" y="840"/>
                    <a:pt x="3857" y="669"/>
                  </a:cubicBezTo>
                  <a:cubicBezTo>
                    <a:pt x="3848" y="502"/>
                    <a:pt x="3728" y="223"/>
                    <a:pt x="4018" y="137"/>
                  </a:cubicBezTo>
                  <a:cubicBezTo>
                    <a:pt x="4339" y="43"/>
                    <a:pt x="5351" y="0"/>
                    <a:pt x="5621" y="154"/>
                  </a:cubicBezTo>
                  <a:cubicBezTo>
                    <a:pt x="5891" y="249"/>
                    <a:pt x="5752" y="506"/>
                    <a:pt x="5742" y="669"/>
                  </a:cubicBezTo>
                  <a:cubicBezTo>
                    <a:pt x="5732" y="832"/>
                    <a:pt x="5551" y="982"/>
                    <a:pt x="5541" y="1132"/>
                  </a:cubicBezTo>
                  <a:cubicBezTo>
                    <a:pt x="5531" y="1282"/>
                    <a:pt x="5361" y="1428"/>
                    <a:pt x="5651" y="1574"/>
                  </a:cubicBezTo>
                  <a:cubicBezTo>
                    <a:pt x="5942" y="1720"/>
                    <a:pt x="6944" y="1857"/>
                    <a:pt x="7274" y="1998"/>
                  </a:cubicBezTo>
                  <a:cubicBezTo>
                    <a:pt x="7415" y="2084"/>
                    <a:pt x="7536" y="2140"/>
                    <a:pt x="7665" y="2423"/>
                  </a:cubicBezTo>
                  <a:cubicBezTo>
                    <a:pt x="7766" y="2573"/>
                    <a:pt x="7796" y="2744"/>
                    <a:pt x="7875" y="2903"/>
                  </a:cubicBezTo>
                  <a:cubicBezTo>
                    <a:pt x="8261" y="3368"/>
                    <a:pt x="10096" y="5315"/>
                    <a:pt x="9980" y="5214"/>
                  </a:cubicBezTo>
                  <a:cubicBezTo>
                    <a:pt x="9865" y="5113"/>
                    <a:pt x="7723" y="2623"/>
                    <a:pt x="7182" y="2297"/>
                  </a:cubicBezTo>
                  <a:cubicBezTo>
                    <a:pt x="6641" y="1971"/>
                    <a:pt x="6809" y="3032"/>
                    <a:pt x="6734" y="3255"/>
                  </a:cubicBezTo>
                  <a:cubicBezTo>
                    <a:pt x="6659" y="3478"/>
                    <a:pt x="6714" y="3482"/>
                    <a:pt x="6734" y="3636"/>
                  </a:cubicBezTo>
                  <a:cubicBezTo>
                    <a:pt x="6744" y="3902"/>
                    <a:pt x="7024" y="4327"/>
                    <a:pt x="7034" y="4704"/>
                  </a:cubicBezTo>
                  <a:cubicBezTo>
                    <a:pt x="7024" y="4991"/>
                    <a:pt x="6824" y="5540"/>
                    <a:pt x="6794" y="5905"/>
                  </a:cubicBezTo>
                  <a:cubicBezTo>
                    <a:pt x="6714" y="6231"/>
                    <a:pt x="6744" y="6552"/>
                    <a:pt x="6623" y="7191"/>
                  </a:cubicBezTo>
                  <a:cubicBezTo>
                    <a:pt x="6524" y="7406"/>
                    <a:pt x="6483" y="8735"/>
                    <a:pt x="6403" y="9099"/>
                  </a:cubicBezTo>
                  <a:cubicBezTo>
                    <a:pt x="6163" y="9314"/>
                    <a:pt x="7244" y="9623"/>
                    <a:pt x="6924" y="9777"/>
                  </a:cubicBezTo>
                  <a:cubicBezTo>
                    <a:pt x="6824" y="9889"/>
                    <a:pt x="6343" y="9837"/>
                    <a:pt x="5812" y="9773"/>
                  </a:cubicBezTo>
                  <a:cubicBezTo>
                    <a:pt x="5561" y="9730"/>
                    <a:pt x="5591" y="9434"/>
                    <a:pt x="5551" y="9365"/>
                  </a:cubicBezTo>
                  <a:cubicBezTo>
                    <a:pt x="5512" y="9297"/>
                    <a:pt x="5581" y="9421"/>
                    <a:pt x="5581" y="9365"/>
                  </a:cubicBezTo>
                  <a:cubicBezTo>
                    <a:pt x="5641" y="9340"/>
                    <a:pt x="5561" y="9194"/>
                    <a:pt x="5581" y="9018"/>
                  </a:cubicBezTo>
                  <a:cubicBezTo>
                    <a:pt x="5681" y="8915"/>
                    <a:pt x="4980" y="8075"/>
                    <a:pt x="5080" y="7774"/>
                  </a:cubicBezTo>
                  <a:cubicBezTo>
                    <a:pt x="5010" y="7479"/>
                    <a:pt x="5090" y="7384"/>
                    <a:pt x="5080" y="7187"/>
                  </a:cubicBezTo>
                  <a:cubicBezTo>
                    <a:pt x="5080" y="6990"/>
                    <a:pt x="5111" y="6745"/>
                    <a:pt x="5050" y="6398"/>
                  </a:cubicBezTo>
                  <a:cubicBezTo>
                    <a:pt x="4990" y="6051"/>
                    <a:pt x="4840" y="5094"/>
                    <a:pt x="4699" y="5090"/>
                  </a:cubicBezTo>
                  <a:cubicBezTo>
                    <a:pt x="4559" y="5086"/>
                    <a:pt x="4349" y="6025"/>
                    <a:pt x="4228" y="6377"/>
                  </a:cubicBezTo>
                  <a:cubicBezTo>
                    <a:pt x="4109" y="6728"/>
                    <a:pt x="4028" y="6921"/>
                    <a:pt x="3968" y="7213"/>
                  </a:cubicBezTo>
                  <a:cubicBezTo>
                    <a:pt x="3908" y="7504"/>
                    <a:pt x="3958" y="7817"/>
                    <a:pt x="3848" y="8130"/>
                  </a:cubicBezTo>
                  <a:cubicBezTo>
                    <a:pt x="3738" y="8443"/>
                    <a:pt x="3407" y="8812"/>
                    <a:pt x="3276" y="9082"/>
                  </a:cubicBezTo>
                  <a:cubicBezTo>
                    <a:pt x="3147" y="9352"/>
                    <a:pt x="3397" y="9571"/>
                    <a:pt x="3046" y="9751"/>
                  </a:cubicBezTo>
                  <a:cubicBezTo>
                    <a:pt x="2786" y="9833"/>
                    <a:pt x="1663" y="10000"/>
                    <a:pt x="1543" y="9648"/>
                  </a:cubicBezTo>
                  <a:cubicBezTo>
                    <a:pt x="1463" y="9490"/>
                    <a:pt x="2455" y="9130"/>
                    <a:pt x="2585" y="8795"/>
                  </a:cubicBezTo>
                  <a:cubicBezTo>
                    <a:pt x="2716" y="8461"/>
                    <a:pt x="2345" y="7929"/>
                    <a:pt x="2305" y="7650"/>
                  </a:cubicBezTo>
                  <a:cubicBezTo>
                    <a:pt x="2264" y="7371"/>
                    <a:pt x="2284" y="7530"/>
                    <a:pt x="2345" y="7118"/>
                  </a:cubicBezTo>
                  <a:cubicBezTo>
                    <a:pt x="2405" y="6707"/>
                    <a:pt x="2515" y="5755"/>
                    <a:pt x="2655" y="5176"/>
                  </a:cubicBezTo>
                  <a:cubicBezTo>
                    <a:pt x="2796" y="4597"/>
                    <a:pt x="3226" y="3851"/>
                    <a:pt x="3186" y="3632"/>
                  </a:cubicBezTo>
                  <a:cubicBezTo>
                    <a:pt x="3196" y="3178"/>
                    <a:pt x="3226" y="2985"/>
                    <a:pt x="3086" y="3040"/>
                  </a:cubicBezTo>
                  <a:cubicBezTo>
                    <a:pt x="3026" y="2959"/>
                    <a:pt x="2655" y="3675"/>
                    <a:pt x="2355" y="3962"/>
                  </a:cubicBezTo>
                  <a:cubicBezTo>
                    <a:pt x="2054" y="4254"/>
                    <a:pt x="1543" y="4618"/>
                    <a:pt x="1272" y="4777"/>
                  </a:cubicBezTo>
                  <a:cubicBezTo>
                    <a:pt x="1222" y="4991"/>
                    <a:pt x="1163" y="5210"/>
                    <a:pt x="1113" y="5425"/>
                  </a:cubicBezTo>
                  <a:cubicBezTo>
                    <a:pt x="891" y="5532"/>
                    <a:pt x="521" y="5622"/>
                    <a:pt x="361" y="5605"/>
                  </a:cubicBezTo>
                  <a:cubicBezTo>
                    <a:pt x="80" y="5527"/>
                    <a:pt x="40" y="5347"/>
                    <a:pt x="10" y="5154"/>
                  </a:cubicBezTo>
                  <a:cubicBezTo>
                    <a:pt x="0" y="5009"/>
                    <a:pt x="712" y="4803"/>
                    <a:pt x="772" y="4597"/>
                  </a:cubicBezTo>
                  <a:close/>
                </a:path>
              </a:pathLst>
            </a:custGeom>
            <a:gradFill flip="none" rotWithShape="1">
              <a:gsLst>
                <a:gs pos="7000">
                  <a:schemeClr val="bg1">
                    <a:lumMod val="75000"/>
                  </a:schemeClr>
                </a:gs>
                <a:gs pos="76000">
                  <a:schemeClr val="bg1"/>
                </a:gs>
              </a:gsLst>
              <a:lin ang="0" scaled="1"/>
              <a:tileRect/>
            </a:gradFill>
            <a:ln w="317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128" name="Freeform 212"/>
            <p:cNvSpPr>
              <a:spLocks/>
            </p:cNvSpPr>
            <p:nvPr/>
          </p:nvSpPr>
          <p:spPr bwMode="auto">
            <a:xfrm>
              <a:off x="1662829" y="2148914"/>
              <a:ext cx="557292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" h="2332">
                  <a:moveTo>
                    <a:pt x="77" y="1072"/>
                  </a:moveTo>
                  <a:cubicBezTo>
                    <a:pt x="106" y="992"/>
                    <a:pt x="150" y="821"/>
                    <a:pt x="178" y="724"/>
                  </a:cubicBezTo>
                  <a:cubicBezTo>
                    <a:pt x="178" y="702"/>
                    <a:pt x="184" y="552"/>
                    <a:pt x="243" y="493"/>
                  </a:cubicBezTo>
                  <a:cubicBezTo>
                    <a:pt x="275" y="424"/>
                    <a:pt x="381" y="398"/>
                    <a:pt x="408" y="361"/>
                  </a:cubicBezTo>
                  <a:cubicBezTo>
                    <a:pt x="409" y="337"/>
                    <a:pt x="411" y="298"/>
                    <a:pt x="405" y="268"/>
                  </a:cubicBezTo>
                  <a:cubicBezTo>
                    <a:pt x="403" y="233"/>
                    <a:pt x="385" y="196"/>
                    <a:pt x="385" y="156"/>
                  </a:cubicBezTo>
                  <a:cubicBezTo>
                    <a:pt x="384" y="117"/>
                    <a:pt x="372" y="52"/>
                    <a:pt x="401" y="32"/>
                  </a:cubicBezTo>
                  <a:cubicBezTo>
                    <a:pt x="433" y="10"/>
                    <a:pt x="534" y="0"/>
                    <a:pt x="561" y="36"/>
                  </a:cubicBezTo>
                  <a:cubicBezTo>
                    <a:pt x="588" y="58"/>
                    <a:pt x="574" y="118"/>
                    <a:pt x="573" y="156"/>
                  </a:cubicBezTo>
                  <a:cubicBezTo>
                    <a:pt x="572" y="194"/>
                    <a:pt x="554" y="229"/>
                    <a:pt x="553" y="264"/>
                  </a:cubicBezTo>
                  <a:cubicBezTo>
                    <a:pt x="552" y="299"/>
                    <a:pt x="535" y="333"/>
                    <a:pt x="564" y="367"/>
                  </a:cubicBezTo>
                  <a:cubicBezTo>
                    <a:pt x="593" y="401"/>
                    <a:pt x="693" y="433"/>
                    <a:pt x="726" y="466"/>
                  </a:cubicBezTo>
                  <a:cubicBezTo>
                    <a:pt x="740" y="486"/>
                    <a:pt x="752" y="499"/>
                    <a:pt x="765" y="565"/>
                  </a:cubicBezTo>
                  <a:cubicBezTo>
                    <a:pt x="775" y="600"/>
                    <a:pt x="778" y="640"/>
                    <a:pt x="786" y="677"/>
                  </a:cubicBezTo>
                  <a:cubicBezTo>
                    <a:pt x="794" y="714"/>
                    <a:pt x="791" y="717"/>
                    <a:pt x="812" y="790"/>
                  </a:cubicBezTo>
                  <a:cubicBezTo>
                    <a:pt x="833" y="863"/>
                    <a:pt x="898" y="1049"/>
                    <a:pt x="915" y="1117"/>
                  </a:cubicBezTo>
                  <a:cubicBezTo>
                    <a:pt x="934" y="1188"/>
                    <a:pt x="998" y="1178"/>
                    <a:pt x="996" y="1216"/>
                  </a:cubicBezTo>
                  <a:cubicBezTo>
                    <a:pt x="1003" y="1249"/>
                    <a:pt x="1003" y="1288"/>
                    <a:pt x="977" y="1309"/>
                  </a:cubicBezTo>
                  <a:cubicBezTo>
                    <a:pt x="956" y="1321"/>
                    <a:pt x="890" y="1318"/>
                    <a:pt x="868" y="1288"/>
                  </a:cubicBezTo>
                  <a:cubicBezTo>
                    <a:pt x="848" y="1273"/>
                    <a:pt x="862" y="1244"/>
                    <a:pt x="858" y="1218"/>
                  </a:cubicBezTo>
                  <a:cubicBezTo>
                    <a:pt x="861" y="1203"/>
                    <a:pt x="857" y="1169"/>
                    <a:pt x="846" y="1129"/>
                  </a:cubicBezTo>
                  <a:cubicBezTo>
                    <a:pt x="836" y="1085"/>
                    <a:pt x="784" y="1024"/>
                    <a:pt x="764" y="978"/>
                  </a:cubicBezTo>
                  <a:cubicBezTo>
                    <a:pt x="744" y="933"/>
                    <a:pt x="740" y="884"/>
                    <a:pt x="726" y="856"/>
                  </a:cubicBezTo>
                  <a:cubicBezTo>
                    <a:pt x="728" y="835"/>
                    <a:pt x="732" y="891"/>
                    <a:pt x="723" y="854"/>
                  </a:cubicBezTo>
                  <a:cubicBezTo>
                    <a:pt x="718" y="834"/>
                    <a:pt x="702" y="774"/>
                    <a:pt x="694" y="737"/>
                  </a:cubicBezTo>
                  <a:cubicBezTo>
                    <a:pt x="686" y="700"/>
                    <a:pt x="679" y="629"/>
                    <a:pt x="675" y="633"/>
                  </a:cubicBezTo>
                  <a:cubicBezTo>
                    <a:pt x="667" y="617"/>
                    <a:pt x="672" y="723"/>
                    <a:pt x="672" y="759"/>
                  </a:cubicBezTo>
                  <a:cubicBezTo>
                    <a:pt x="672" y="795"/>
                    <a:pt x="670" y="812"/>
                    <a:pt x="672" y="848"/>
                  </a:cubicBezTo>
                  <a:cubicBezTo>
                    <a:pt x="673" y="910"/>
                    <a:pt x="701" y="1009"/>
                    <a:pt x="702" y="1097"/>
                  </a:cubicBezTo>
                  <a:cubicBezTo>
                    <a:pt x="701" y="1164"/>
                    <a:pt x="681" y="1292"/>
                    <a:pt x="678" y="1377"/>
                  </a:cubicBezTo>
                  <a:cubicBezTo>
                    <a:pt x="670" y="1453"/>
                    <a:pt x="673" y="1528"/>
                    <a:pt x="661" y="1677"/>
                  </a:cubicBezTo>
                  <a:cubicBezTo>
                    <a:pt x="651" y="1727"/>
                    <a:pt x="647" y="2037"/>
                    <a:pt x="639" y="2122"/>
                  </a:cubicBezTo>
                  <a:cubicBezTo>
                    <a:pt x="615" y="2172"/>
                    <a:pt x="723" y="2244"/>
                    <a:pt x="691" y="2280"/>
                  </a:cubicBezTo>
                  <a:cubicBezTo>
                    <a:pt x="681" y="2306"/>
                    <a:pt x="633" y="2294"/>
                    <a:pt x="580" y="2279"/>
                  </a:cubicBezTo>
                  <a:cubicBezTo>
                    <a:pt x="555" y="2269"/>
                    <a:pt x="558" y="2200"/>
                    <a:pt x="554" y="2184"/>
                  </a:cubicBezTo>
                  <a:cubicBezTo>
                    <a:pt x="550" y="2168"/>
                    <a:pt x="557" y="2197"/>
                    <a:pt x="557" y="2184"/>
                  </a:cubicBezTo>
                  <a:cubicBezTo>
                    <a:pt x="563" y="2178"/>
                    <a:pt x="555" y="2144"/>
                    <a:pt x="557" y="2103"/>
                  </a:cubicBezTo>
                  <a:cubicBezTo>
                    <a:pt x="567" y="2079"/>
                    <a:pt x="497" y="1883"/>
                    <a:pt x="507" y="1813"/>
                  </a:cubicBezTo>
                  <a:cubicBezTo>
                    <a:pt x="500" y="1744"/>
                    <a:pt x="508" y="1722"/>
                    <a:pt x="507" y="1676"/>
                  </a:cubicBezTo>
                  <a:cubicBezTo>
                    <a:pt x="507" y="1630"/>
                    <a:pt x="510" y="1573"/>
                    <a:pt x="504" y="1492"/>
                  </a:cubicBezTo>
                  <a:cubicBezTo>
                    <a:pt x="498" y="1411"/>
                    <a:pt x="483" y="1188"/>
                    <a:pt x="469" y="1187"/>
                  </a:cubicBezTo>
                  <a:cubicBezTo>
                    <a:pt x="455" y="1186"/>
                    <a:pt x="434" y="1405"/>
                    <a:pt x="422" y="1487"/>
                  </a:cubicBezTo>
                  <a:cubicBezTo>
                    <a:pt x="410" y="1569"/>
                    <a:pt x="402" y="1614"/>
                    <a:pt x="396" y="1682"/>
                  </a:cubicBezTo>
                  <a:cubicBezTo>
                    <a:pt x="390" y="1750"/>
                    <a:pt x="395" y="1823"/>
                    <a:pt x="384" y="1896"/>
                  </a:cubicBezTo>
                  <a:cubicBezTo>
                    <a:pt x="373" y="1969"/>
                    <a:pt x="340" y="2055"/>
                    <a:pt x="327" y="2118"/>
                  </a:cubicBezTo>
                  <a:cubicBezTo>
                    <a:pt x="314" y="2181"/>
                    <a:pt x="339" y="2232"/>
                    <a:pt x="304" y="2274"/>
                  </a:cubicBezTo>
                  <a:cubicBezTo>
                    <a:pt x="278" y="2293"/>
                    <a:pt x="166" y="2332"/>
                    <a:pt x="154" y="2250"/>
                  </a:cubicBezTo>
                  <a:cubicBezTo>
                    <a:pt x="146" y="2213"/>
                    <a:pt x="245" y="2129"/>
                    <a:pt x="258" y="2051"/>
                  </a:cubicBezTo>
                  <a:cubicBezTo>
                    <a:pt x="271" y="1973"/>
                    <a:pt x="234" y="1849"/>
                    <a:pt x="230" y="1784"/>
                  </a:cubicBezTo>
                  <a:cubicBezTo>
                    <a:pt x="226" y="1719"/>
                    <a:pt x="228" y="1756"/>
                    <a:pt x="234" y="1660"/>
                  </a:cubicBezTo>
                  <a:cubicBezTo>
                    <a:pt x="240" y="1564"/>
                    <a:pt x="251" y="1342"/>
                    <a:pt x="265" y="1207"/>
                  </a:cubicBezTo>
                  <a:cubicBezTo>
                    <a:pt x="279" y="1072"/>
                    <a:pt x="322" y="898"/>
                    <a:pt x="318" y="847"/>
                  </a:cubicBezTo>
                  <a:cubicBezTo>
                    <a:pt x="319" y="741"/>
                    <a:pt x="322" y="696"/>
                    <a:pt x="308" y="709"/>
                  </a:cubicBezTo>
                  <a:cubicBezTo>
                    <a:pt x="302" y="690"/>
                    <a:pt x="265" y="857"/>
                    <a:pt x="235" y="924"/>
                  </a:cubicBezTo>
                  <a:cubicBezTo>
                    <a:pt x="205" y="992"/>
                    <a:pt x="154" y="1077"/>
                    <a:pt x="127" y="1114"/>
                  </a:cubicBezTo>
                  <a:cubicBezTo>
                    <a:pt x="122" y="1164"/>
                    <a:pt x="116" y="1215"/>
                    <a:pt x="111" y="1265"/>
                  </a:cubicBezTo>
                  <a:cubicBezTo>
                    <a:pt x="89" y="1290"/>
                    <a:pt x="52" y="1311"/>
                    <a:pt x="36" y="1307"/>
                  </a:cubicBezTo>
                  <a:cubicBezTo>
                    <a:pt x="8" y="1289"/>
                    <a:pt x="4" y="1247"/>
                    <a:pt x="1" y="1202"/>
                  </a:cubicBezTo>
                  <a:cubicBezTo>
                    <a:pt x="0" y="1168"/>
                    <a:pt x="71" y="1120"/>
                    <a:pt x="77" y="107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1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1">
                    <a:lumMod val="60000"/>
                    <a:lumOff val="40000"/>
                    <a:tint val="23500"/>
                    <a:satMod val="160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4101470" y="1681223"/>
            <a:ext cx="813851" cy="271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dirty="0">
                <a:latin typeface="+mj-lt"/>
              </a:rPr>
              <a:t>GCH1 locus</a:t>
            </a:r>
          </a:p>
        </p:txBody>
      </p:sp>
      <p:grpSp>
        <p:nvGrpSpPr>
          <p:cNvPr id="17" name="Group 38"/>
          <p:cNvGrpSpPr/>
          <p:nvPr/>
        </p:nvGrpSpPr>
        <p:grpSpPr>
          <a:xfrm>
            <a:off x="4952613" y="1714211"/>
            <a:ext cx="720236" cy="772517"/>
            <a:chOff x="1903926" y="2951163"/>
            <a:chExt cx="924226" cy="929144"/>
          </a:xfrm>
        </p:grpSpPr>
        <p:grpSp>
          <p:nvGrpSpPr>
            <p:cNvPr id="94" name="Group 254"/>
            <p:cNvGrpSpPr/>
            <p:nvPr/>
          </p:nvGrpSpPr>
          <p:grpSpPr>
            <a:xfrm>
              <a:off x="2347144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112" name="Rounded Rectangle 111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13" name="Rounded Rectangle 112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14" name="Oval 113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15" name="Straight Connector 114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Straight Connector 118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Oval 120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22" name="Rounded Rectangle 67"/>
              <p:cNvSpPr/>
              <p:nvPr/>
            </p:nvSpPr>
            <p:spPr>
              <a:xfrm>
                <a:off x="2980262" y="3070129"/>
                <a:ext cx="135732" cy="68359"/>
              </a:xfrm>
              <a:prstGeom prst="round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23" name="Straight Connector 122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69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" name="Group 270"/>
            <p:cNvGrpSpPr/>
            <p:nvPr/>
          </p:nvGrpSpPr>
          <p:grpSpPr>
            <a:xfrm>
              <a:off x="1903926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96" name="Rounded Rectangle 95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97" name="Rounded Rectangle 96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98" name="Oval 97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00" name="Straight Connector 99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Oval 106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108" name="Straight Connector 107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" name="TextBox 70"/>
          <p:cNvSpPr txBox="1"/>
          <p:nvPr/>
        </p:nvSpPr>
        <p:spPr>
          <a:xfrm>
            <a:off x="4921929" y="2532946"/>
            <a:ext cx="603050" cy="351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latin typeface="+mj-lt"/>
              </a:rPr>
              <a:t>O / X</a:t>
            </a:r>
          </a:p>
        </p:txBody>
      </p:sp>
      <p:grpSp>
        <p:nvGrpSpPr>
          <p:cNvPr id="19" name="Group 186"/>
          <p:cNvGrpSpPr>
            <a:grpSpLocks noChangeAspect="1"/>
          </p:cNvGrpSpPr>
          <p:nvPr/>
        </p:nvGrpSpPr>
        <p:grpSpPr>
          <a:xfrm>
            <a:off x="4971361" y="3246025"/>
            <a:ext cx="522105" cy="1258525"/>
            <a:chOff x="3538846" y="2228650"/>
            <a:chExt cx="582591" cy="1316252"/>
          </a:xfrm>
        </p:grpSpPr>
        <p:sp>
          <p:nvSpPr>
            <p:cNvPr id="91" name="Freeform 212"/>
            <p:cNvSpPr>
              <a:spLocks/>
            </p:cNvSpPr>
            <p:nvPr/>
          </p:nvSpPr>
          <p:spPr bwMode="auto">
            <a:xfrm>
              <a:off x="3538846" y="2249184"/>
              <a:ext cx="508427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730 w 10000"/>
                <a:gd name="connsiteY24" fmla="*/ 2714 h 10000"/>
                <a:gd name="connsiteX25" fmla="*/ 6700 w 10000"/>
                <a:gd name="connsiteY25" fmla="*/ 3255 h 10000"/>
                <a:gd name="connsiteX26" fmla="*/ 6700 w 10000"/>
                <a:gd name="connsiteY26" fmla="*/ 3636 h 10000"/>
                <a:gd name="connsiteX27" fmla="*/ 6999 w 10000"/>
                <a:gd name="connsiteY27" fmla="*/ 4704 h 10000"/>
                <a:gd name="connsiteX28" fmla="*/ 6760 w 10000"/>
                <a:gd name="connsiteY28" fmla="*/ 5905 h 10000"/>
                <a:gd name="connsiteX29" fmla="*/ 6590 w 10000"/>
                <a:gd name="connsiteY29" fmla="*/ 7191 h 10000"/>
                <a:gd name="connsiteX30" fmla="*/ 6371 w 10000"/>
                <a:gd name="connsiteY30" fmla="*/ 9099 h 10000"/>
                <a:gd name="connsiteX31" fmla="*/ 6889 w 10000"/>
                <a:gd name="connsiteY31" fmla="*/ 9777 h 10000"/>
                <a:gd name="connsiteX32" fmla="*/ 5783 w 10000"/>
                <a:gd name="connsiteY32" fmla="*/ 9773 h 10000"/>
                <a:gd name="connsiteX33" fmla="*/ 5523 w 10000"/>
                <a:gd name="connsiteY33" fmla="*/ 9365 h 10000"/>
                <a:gd name="connsiteX34" fmla="*/ 5553 w 10000"/>
                <a:gd name="connsiteY34" fmla="*/ 9365 h 10000"/>
                <a:gd name="connsiteX35" fmla="*/ 5553 w 10000"/>
                <a:gd name="connsiteY35" fmla="*/ 9018 h 10000"/>
                <a:gd name="connsiteX36" fmla="*/ 5055 w 10000"/>
                <a:gd name="connsiteY36" fmla="*/ 7774 h 10000"/>
                <a:gd name="connsiteX37" fmla="*/ 5055 w 10000"/>
                <a:gd name="connsiteY37" fmla="*/ 7187 h 10000"/>
                <a:gd name="connsiteX38" fmla="*/ 5025 w 10000"/>
                <a:gd name="connsiteY38" fmla="*/ 6398 h 10000"/>
                <a:gd name="connsiteX39" fmla="*/ 4676 w 10000"/>
                <a:gd name="connsiteY39" fmla="*/ 5090 h 10000"/>
                <a:gd name="connsiteX40" fmla="*/ 4207 w 10000"/>
                <a:gd name="connsiteY40" fmla="*/ 6377 h 10000"/>
                <a:gd name="connsiteX41" fmla="*/ 3948 w 10000"/>
                <a:gd name="connsiteY41" fmla="*/ 7213 h 10000"/>
                <a:gd name="connsiteX42" fmla="*/ 3829 w 10000"/>
                <a:gd name="connsiteY42" fmla="*/ 8130 h 10000"/>
                <a:gd name="connsiteX43" fmla="*/ 3260 w 10000"/>
                <a:gd name="connsiteY43" fmla="*/ 9082 h 10000"/>
                <a:gd name="connsiteX44" fmla="*/ 3031 w 10000"/>
                <a:gd name="connsiteY44" fmla="*/ 9751 h 10000"/>
                <a:gd name="connsiteX45" fmla="*/ 1535 w 10000"/>
                <a:gd name="connsiteY45" fmla="*/ 9648 h 10000"/>
                <a:gd name="connsiteX46" fmla="*/ 2572 w 10000"/>
                <a:gd name="connsiteY46" fmla="*/ 8795 h 10000"/>
                <a:gd name="connsiteX47" fmla="*/ 2293 w 10000"/>
                <a:gd name="connsiteY47" fmla="*/ 7650 h 10000"/>
                <a:gd name="connsiteX48" fmla="*/ 2333 w 10000"/>
                <a:gd name="connsiteY48" fmla="*/ 7118 h 10000"/>
                <a:gd name="connsiteX49" fmla="*/ 2642 w 10000"/>
                <a:gd name="connsiteY49" fmla="*/ 5176 h 10000"/>
                <a:gd name="connsiteX50" fmla="*/ 3170 w 10000"/>
                <a:gd name="connsiteY50" fmla="*/ 3632 h 10000"/>
                <a:gd name="connsiteX51" fmla="*/ 3071 w 10000"/>
                <a:gd name="connsiteY51" fmla="*/ 3040 h 10000"/>
                <a:gd name="connsiteX52" fmla="*/ 2343 w 10000"/>
                <a:gd name="connsiteY52" fmla="*/ 3962 h 10000"/>
                <a:gd name="connsiteX53" fmla="*/ 1266 w 10000"/>
                <a:gd name="connsiteY53" fmla="*/ 4777 h 10000"/>
                <a:gd name="connsiteX54" fmla="*/ 1107 w 10000"/>
                <a:gd name="connsiteY54" fmla="*/ 5425 h 10000"/>
                <a:gd name="connsiteX55" fmla="*/ 359 w 10000"/>
                <a:gd name="connsiteY55" fmla="*/ 560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8096 w 10000"/>
                <a:gd name="connsiteY13" fmla="*/ 3388 h 10000"/>
                <a:gd name="connsiteX14" fmla="*/ 9123 w 10000"/>
                <a:gd name="connsiteY14" fmla="*/ 4790 h 10000"/>
                <a:gd name="connsiteX15" fmla="*/ 9930 w 10000"/>
                <a:gd name="connsiteY15" fmla="*/ 5214 h 10000"/>
                <a:gd name="connsiteX16" fmla="*/ 9741 w 10000"/>
                <a:gd name="connsiteY16" fmla="*/ 5613 h 10000"/>
                <a:gd name="connsiteX17" fmla="*/ 8654 w 10000"/>
                <a:gd name="connsiteY17" fmla="*/ 5523 h 10000"/>
                <a:gd name="connsiteX18" fmla="*/ 8554 w 10000"/>
                <a:gd name="connsiteY18" fmla="*/ 5223 h 10000"/>
                <a:gd name="connsiteX19" fmla="*/ 8435 w 10000"/>
                <a:gd name="connsiteY19" fmla="*/ 4841 h 10000"/>
                <a:gd name="connsiteX20" fmla="*/ 7617 w 10000"/>
                <a:gd name="connsiteY20" fmla="*/ 4194 h 10000"/>
                <a:gd name="connsiteX21" fmla="*/ 7238 w 10000"/>
                <a:gd name="connsiteY21" fmla="*/ 3671 h 10000"/>
                <a:gd name="connsiteX22" fmla="*/ 7208 w 10000"/>
                <a:gd name="connsiteY22" fmla="*/ 3662 h 10000"/>
                <a:gd name="connsiteX23" fmla="*/ 6730 w 10000"/>
                <a:gd name="connsiteY23" fmla="*/ 2714 h 10000"/>
                <a:gd name="connsiteX24" fmla="*/ 6700 w 10000"/>
                <a:gd name="connsiteY24" fmla="*/ 3255 h 10000"/>
                <a:gd name="connsiteX25" fmla="*/ 6700 w 10000"/>
                <a:gd name="connsiteY25" fmla="*/ 3636 h 10000"/>
                <a:gd name="connsiteX26" fmla="*/ 6999 w 10000"/>
                <a:gd name="connsiteY26" fmla="*/ 4704 h 10000"/>
                <a:gd name="connsiteX27" fmla="*/ 6760 w 10000"/>
                <a:gd name="connsiteY27" fmla="*/ 5905 h 10000"/>
                <a:gd name="connsiteX28" fmla="*/ 6590 w 10000"/>
                <a:gd name="connsiteY28" fmla="*/ 7191 h 10000"/>
                <a:gd name="connsiteX29" fmla="*/ 6371 w 10000"/>
                <a:gd name="connsiteY29" fmla="*/ 9099 h 10000"/>
                <a:gd name="connsiteX30" fmla="*/ 6889 w 10000"/>
                <a:gd name="connsiteY30" fmla="*/ 9777 h 10000"/>
                <a:gd name="connsiteX31" fmla="*/ 5783 w 10000"/>
                <a:gd name="connsiteY31" fmla="*/ 9773 h 10000"/>
                <a:gd name="connsiteX32" fmla="*/ 5523 w 10000"/>
                <a:gd name="connsiteY32" fmla="*/ 9365 h 10000"/>
                <a:gd name="connsiteX33" fmla="*/ 5553 w 10000"/>
                <a:gd name="connsiteY33" fmla="*/ 9365 h 10000"/>
                <a:gd name="connsiteX34" fmla="*/ 5553 w 10000"/>
                <a:gd name="connsiteY34" fmla="*/ 9018 h 10000"/>
                <a:gd name="connsiteX35" fmla="*/ 5055 w 10000"/>
                <a:gd name="connsiteY35" fmla="*/ 7774 h 10000"/>
                <a:gd name="connsiteX36" fmla="*/ 5055 w 10000"/>
                <a:gd name="connsiteY36" fmla="*/ 7187 h 10000"/>
                <a:gd name="connsiteX37" fmla="*/ 5025 w 10000"/>
                <a:gd name="connsiteY37" fmla="*/ 6398 h 10000"/>
                <a:gd name="connsiteX38" fmla="*/ 4676 w 10000"/>
                <a:gd name="connsiteY38" fmla="*/ 5090 h 10000"/>
                <a:gd name="connsiteX39" fmla="*/ 4207 w 10000"/>
                <a:gd name="connsiteY39" fmla="*/ 6377 h 10000"/>
                <a:gd name="connsiteX40" fmla="*/ 3948 w 10000"/>
                <a:gd name="connsiteY40" fmla="*/ 7213 h 10000"/>
                <a:gd name="connsiteX41" fmla="*/ 3829 w 10000"/>
                <a:gd name="connsiteY41" fmla="*/ 8130 h 10000"/>
                <a:gd name="connsiteX42" fmla="*/ 3260 w 10000"/>
                <a:gd name="connsiteY42" fmla="*/ 9082 h 10000"/>
                <a:gd name="connsiteX43" fmla="*/ 3031 w 10000"/>
                <a:gd name="connsiteY43" fmla="*/ 9751 h 10000"/>
                <a:gd name="connsiteX44" fmla="*/ 1535 w 10000"/>
                <a:gd name="connsiteY44" fmla="*/ 9648 h 10000"/>
                <a:gd name="connsiteX45" fmla="*/ 2572 w 10000"/>
                <a:gd name="connsiteY45" fmla="*/ 8795 h 10000"/>
                <a:gd name="connsiteX46" fmla="*/ 2293 w 10000"/>
                <a:gd name="connsiteY46" fmla="*/ 7650 h 10000"/>
                <a:gd name="connsiteX47" fmla="*/ 2333 w 10000"/>
                <a:gd name="connsiteY47" fmla="*/ 7118 h 10000"/>
                <a:gd name="connsiteX48" fmla="*/ 2642 w 10000"/>
                <a:gd name="connsiteY48" fmla="*/ 5176 h 10000"/>
                <a:gd name="connsiteX49" fmla="*/ 3170 w 10000"/>
                <a:gd name="connsiteY49" fmla="*/ 3632 h 10000"/>
                <a:gd name="connsiteX50" fmla="*/ 3071 w 10000"/>
                <a:gd name="connsiteY50" fmla="*/ 3040 h 10000"/>
                <a:gd name="connsiteX51" fmla="*/ 2343 w 10000"/>
                <a:gd name="connsiteY51" fmla="*/ 3962 h 10000"/>
                <a:gd name="connsiteX52" fmla="*/ 1266 w 10000"/>
                <a:gd name="connsiteY52" fmla="*/ 4777 h 10000"/>
                <a:gd name="connsiteX53" fmla="*/ 1107 w 10000"/>
                <a:gd name="connsiteY53" fmla="*/ 5425 h 10000"/>
                <a:gd name="connsiteX54" fmla="*/ 359 w 10000"/>
                <a:gd name="connsiteY54" fmla="*/ 5605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8096 w 10000"/>
                <a:gd name="connsiteY12" fmla="*/ 3388 h 10000"/>
                <a:gd name="connsiteX13" fmla="*/ 9123 w 10000"/>
                <a:gd name="connsiteY13" fmla="*/ 4790 h 10000"/>
                <a:gd name="connsiteX14" fmla="*/ 9930 w 10000"/>
                <a:gd name="connsiteY14" fmla="*/ 5214 h 10000"/>
                <a:gd name="connsiteX15" fmla="*/ 9741 w 10000"/>
                <a:gd name="connsiteY15" fmla="*/ 5613 h 10000"/>
                <a:gd name="connsiteX16" fmla="*/ 8654 w 10000"/>
                <a:gd name="connsiteY16" fmla="*/ 5523 h 10000"/>
                <a:gd name="connsiteX17" fmla="*/ 8554 w 10000"/>
                <a:gd name="connsiteY17" fmla="*/ 5223 h 10000"/>
                <a:gd name="connsiteX18" fmla="*/ 8435 w 10000"/>
                <a:gd name="connsiteY18" fmla="*/ 4841 h 10000"/>
                <a:gd name="connsiteX19" fmla="*/ 7617 w 10000"/>
                <a:gd name="connsiteY19" fmla="*/ 4194 h 10000"/>
                <a:gd name="connsiteX20" fmla="*/ 7238 w 10000"/>
                <a:gd name="connsiteY20" fmla="*/ 3671 h 10000"/>
                <a:gd name="connsiteX21" fmla="*/ 7208 w 10000"/>
                <a:gd name="connsiteY21" fmla="*/ 3662 h 10000"/>
                <a:gd name="connsiteX22" fmla="*/ 6730 w 10000"/>
                <a:gd name="connsiteY22" fmla="*/ 2714 h 10000"/>
                <a:gd name="connsiteX23" fmla="*/ 6700 w 10000"/>
                <a:gd name="connsiteY23" fmla="*/ 3255 h 10000"/>
                <a:gd name="connsiteX24" fmla="*/ 6700 w 10000"/>
                <a:gd name="connsiteY24" fmla="*/ 3636 h 10000"/>
                <a:gd name="connsiteX25" fmla="*/ 6999 w 10000"/>
                <a:gd name="connsiteY25" fmla="*/ 4704 h 10000"/>
                <a:gd name="connsiteX26" fmla="*/ 6760 w 10000"/>
                <a:gd name="connsiteY26" fmla="*/ 5905 h 10000"/>
                <a:gd name="connsiteX27" fmla="*/ 6590 w 10000"/>
                <a:gd name="connsiteY27" fmla="*/ 7191 h 10000"/>
                <a:gd name="connsiteX28" fmla="*/ 6371 w 10000"/>
                <a:gd name="connsiteY28" fmla="*/ 9099 h 10000"/>
                <a:gd name="connsiteX29" fmla="*/ 6889 w 10000"/>
                <a:gd name="connsiteY29" fmla="*/ 9777 h 10000"/>
                <a:gd name="connsiteX30" fmla="*/ 5783 w 10000"/>
                <a:gd name="connsiteY30" fmla="*/ 9773 h 10000"/>
                <a:gd name="connsiteX31" fmla="*/ 5523 w 10000"/>
                <a:gd name="connsiteY31" fmla="*/ 9365 h 10000"/>
                <a:gd name="connsiteX32" fmla="*/ 5553 w 10000"/>
                <a:gd name="connsiteY32" fmla="*/ 9365 h 10000"/>
                <a:gd name="connsiteX33" fmla="*/ 5553 w 10000"/>
                <a:gd name="connsiteY33" fmla="*/ 9018 h 10000"/>
                <a:gd name="connsiteX34" fmla="*/ 5055 w 10000"/>
                <a:gd name="connsiteY34" fmla="*/ 7774 h 10000"/>
                <a:gd name="connsiteX35" fmla="*/ 5055 w 10000"/>
                <a:gd name="connsiteY35" fmla="*/ 7187 h 10000"/>
                <a:gd name="connsiteX36" fmla="*/ 5025 w 10000"/>
                <a:gd name="connsiteY36" fmla="*/ 6398 h 10000"/>
                <a:gd name="connsiteX37" fmla="*/ 4676 w 10000"/>
                <a:gd name="connsiteY37" fmla="*/ 5090 h 10000"/>
                <a:gd name="connsiteX38" fmla="*/ 4207 w 10000"/>
                <a:gd name="connsiteY38" fmla="*/ 6377 h 10000"/>
                <a:gd name="connsiteX39" fmla="*/ 3948 w 10000"/>
                <a:gd name="connsiteY39" fmla="*/ 7213 h 10000"/>
                <a:gd name="connsiteX40" fmla="*/ 3829 w 10000"/>
                <a:gd name="connsiteY40" fmla="*/ 8130 h 10000"/>
                <a:gd name="connsiteX41" fmla="*/ 3260 w 10000"/>
                <a:gd name="connsiteY41" fmla="*/ 9082 h 10000"/>
                <a:gd name="connsiteX42" fmla="*/ 3031 w 10000"/>
                <a:gd name="connsiteY42" fmla="*/ 9751 h 10000"/>
                <a:gd name="connsiteX43" fmla="*/ 1535 w 10000"/>
                <a:gd name="connsiteY43" fmla="*/ 9648 h 10000"/>
                <a:gd name="connsiteX44" fmla="*/ 2572 w 10000"/>
                <a:gd name="connsiteY44" fmla="*/ 8795 h 10000"/>
                <a:gd name="connsiteX45" fmla="*/ 2293 w 10000"/>
                <a:gd name="connsiteY45" fmla="*/ 7650 h 10000"/>
                <a:gd name="connsiteX46" fmla="*/ 2333 w 10000"/>
                <a:gd name="connsiteY46" fmla="*/ 7118 h 10000"/>
                <a:gd name="connsiteX47" fmla="*/ 2642 w 10000"/>
                <a:gd name="connsiteY47" fmla="*/ 5176 h 10000"/>
                <a:gd name="connsiteX48" fmla="*/ 3170 w 10000"/>
                <a:gd name="connsiteY48" fmla="*/ 3632 h 10000"/>
                <a:gd name="connsiteX49" fmla="*/ 3071 w 10000"/>
                <a:gd name="connsiteY49" fmla="*/ 3040 h 10000"/>
                <a:gd name="connsiteX50" fmla="*/ 2343 w 10000"/>
                <a:gd name="connsiteY50" fmla="*/ 3962 h 10000"/>
                <a:gd name="connsiteX51" fmla="*/ 1266 w 10000"/>
                <a:gd name="connsiteY51" fmla="*/ 4777 h 10000"/>
                <a:gd name="connsiteX52" fmla="*/ 1107 w 10000"/>
                <a:gd name="connsiteY52" fmla="*/ 5425 h 10000"/>
                <a:gd name="connsiteX53" fmla="*/ 359 w 10000"/>
                <a:gd name="connsiteY53" fmla="*/ 5605 h 10000"/>
                <a:gd name="connsiteX54" fmla="*/ 10 w 10000"/>
                <a:gd name="connsiteY54" fmla="*/ 5154 h 10000"/>
                <a:gd name="connsiteX55" fmla="*/ 768 w 10000"/>
                <a:gd name="connsiteY55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8654 w 10000"/>
                <a:gd name="connsiteY15" fmla="*/ 5523 h 10000"/>
                <a:gd name="connsiteX16" fmla="*/ 8554 w 10000"/>
                <a:gd name="connsiteY16" fmla="*/ 5223 h 10000"/>
                <a:gd name="connsiteX17" fmla="*/ 8435 w 10000"/>
                <a:gd name="connsiteY17" fmla="*/ 4841 h 10000"/>
                <a:gd name="connsiteX18" fmla="*/ 7617 w 10000"/>
                <a:gd name="connsiteY18" fmla="*/ 4194 h 10000"/>
                <a:gd name="connsiteX19" fmla="*/ 7238 w 10000"/>
                <a:gd name="connsiteY19" fmla="*/ 3671 h 10000"/>
                <a:gd name="connsiteX20" fmla="*/ 7208 w 10000"/>
                <a:gd name="connsiteY20" fmla="*/ 3662 h 10000"/>
                <a:gd name="connsiteX21" fmla="*/ 6730 w 10000"/>
                <a:gd name="connsiteY21" fmla="*/ 2714 h 10000"/>
                <a:gd name="connsiteX22" fmla="*/ 6700 w 10000"/>
                <a:gd name="connsiteY22" fmla="*/ 3255 h 10000"/>
                <a:gd name="connsiteX23" fmla="*/ 6700 w 10000"/>
                <a:gd name="connsiteY23" fmla="*/ 3636 h 10000"/>
                <a:gd name="connsiteX24" fmla="*/ 6999 w 10000"/>
                <a:gd name="connsiteY24" fmla="*/ 4704 h 10000"/>
                <a:gd name="connsiteX25" fmla="*/ 6760 w 10000"/>
                <a:gd name="connsiteY25" fmla="*/ 5905 h 10000"/>
                <a:gd name="connsiteX26" fmla="*/ 6590 w 10000"/>
                <a:gd name="connsiteY26" fmla="*/ 7191 h 10000"/>
                <a:gd name="connsiteX27" fmla="*/ 6371 w 10000"/>
                <a:gd name="connsiteY27" fmla="*/ 9099 h 10000"/>
                <a:gd name="connsiteX28" fmla="*/ 6889 w 10000"/>
                <a:gd name="connsiteY28" fmla="*/ 9777 h 10000"/>
                <a:gd name="connsiteX29" fmla="*/ 5783 w 10000"/>
                <a:gd name="connsiteY29" fmla="*/ 9773 h 10000"/>
                <a:gd name="connsiteX30" fmla="*/ 5523 w 10000"/>
                <a:gd name="connsiteY30" fmla="*/ 9365 h 10000"/>
                <a:gd name="connsiteX31" fmla="*/ 5553 w 10000"/>
                <a:gd name="connsiteY31" fmla="*/ 9365 h 10000"/>
                <a:gd name="connsiteX32" fmla="*/ 5553 w 10000"/>
                <a:gd name="connsiteY32" fmla="*/ 9018 h 10000"/>
                <a:gd name="connsiteX33" fmla="*/ 5055 w 10000"/>
                <a:gd name="connsiteY33" fmla="*/ 7774 h 10000"/>
                <a:gd name="connsiteX34" fmla="*/ 5055 w 10000"/>
                <a:gd name="connsiteY34" fmla="*/ 7187 h 10000"/>
                <a:gd name="connsiteX35" fmla="*/ 5025 w 10000"/>
                <a:gd name="connsiteY35" fmla="*/ 6398 h 10000"/>
                <a:gd name="connsiteX36" fmla="*/ 4676 w 10000"/>
                <a:gd name="connsiteY36" fmla="*/ 5090 h 10000"/>
                <a:gd name="connsiteX37" fmla="*/ 4207 w 10000"/>
                <a:gd name="connsiteY37" fmla="*/ 6377 h 10000"/>
                <a:gd name="connsiteX38" fmla="*/ 3948 w 10000"/>
                <a:gd name="connsiteY38" fmla="*/ 7213 h 10000"/>
                <a:gd name="connsiteX39" fmla="*/ 3829 w 10000"/>
                <a:gd name="connsiteY39" fmla="*/ 8130 h 10000"/>
                <a:gd name="connsiteX40" fmla="*/ 3260 w 10000"/>
                <a:gd name="connsiteY40" fmla="*/ 9082 h 10000"/>
                <a:gd name="connsiteX41" fmla="*/ 3031 w 10000"/>
                <a:gd name="connsiteY41" fmla="*/ 9751 h 10000"/>
                <a:gd name="connsiteX42" fmla="*/ 1535 w 10000"/>
                <a:gd name="connsiteY42" fmla="*/ 9648 h 10000"/>
                <a:gd name="connsiteX43" fmla="*/ 2572 w 10000"/>
                <a:gd name="connsiteY43" fmla="*/ 8795 h 10000"/>
                <a:gd name="connsiteX44" fmla="*/ 2293 w 10000"/>
                <a:gd name="connsiteY44" fmla="*/ 7650 h 10000"/>
                <a:gd name="connsiteX45" fmla="*/ 2333 w 10000"/>
                <a:gd name="connsiteY45" fmla="*/ 7118 h 10000"/>
                <a:gd name="connsiteX46" fmla="*/ 2642 w 10000"/>
                <a:gd name="connsiteY46" fmla="*/ 5176 h 10000"/>
                <a:gd name="connsiteX47" fmla="*/ 3170 w 10000"/>
                <a:gd name="connsiteY47" fmla="*/ 3632 h 10000"/>
                <a:gd name="connsiteX48" fmla="*/ 3071 w 10000"/>
                <a:gd name="connsiteY48" fmla="*/ 3040 h 10000"/>
                <a:gd name="connsiteX49" fmla="*/ 2343 w 10000"/>
                <a:gd name="connsiteY49" fmla="*/ 3962 h 10000"/>
                <a:gd name="connsiteX50" fmla="*/ 1266 w 10000"/>
                <a:gd name="connsiteY50" fmla="*/ 4777 h 10000"/>
                <a:gd name="connsiteX51" fmla="*/ 1107 w 10000"/>
                <a:gd name="connsiteY51" fmla="*/ 5425 h 10000"/>
                <a:gd name="connsiteX52" fmla="*/ 359 w 10000"/>
                <a:gd name="connsiteY52" fmla="*/ 5605 h 10000"/>
                <a:gd name="connsiteX53" fmla="*/ 10 w 10000"/>
                <a:gd name="connsiteY53" fmla="*/ 5154 h 10000"/>
                <a:gd name="connsiteX54" fmla="*/ 768 w 10000"/>
                <a:gd name="connsiteY54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8654 w 10000"/>
                <a:gd name="connsiteY15" fmla="*/ 5523 h 10000"/>
                <a:gd name="connsiteX16" fmla="*/ 8554 w 10000"/>
                <a:gd name="connsiteY16" fmla="*/ 5223 h 10000"/>
                <a:gd name="connsiteX17" fmla="*/ 8435 w 10000"/>
                <a:gd name="connsiteY17" fmla="*/ 4841 h 10000"/>
                <a:gd name="connsiteX18" fmla="*/ 7617 w 10000"/>
                <a:gd name="connsiteY18" fmla="*/ 4194 h 10000"/>
                <a:gd name="connsiteX19" fmla="*/ 7238 w 10000"/>
                <a:gd name="connsiteY19" fmla="*/ 3671 h 10000"/>
                <a:gd name="connsiteX20" fmla="*/ 6730 w 10000"/>
                <a:gd name="connsiteY20" fmla="*/ 2714 h 10000"/>
                <a:gd name="connsiteX21" fmla="*/ 6700 w 10000"/>
                <a:gd name="connsiteY21" fmla="*/ 3255 h 10000"/>
                <a:gd name="connsiteX22" fmla="*/ 6700 w 10000"/>
                <a:gd name="connsiteY22" fmla="*/ 3636 h 10000"/>
                <a:gd name="connsiteX23" fmla="*/ 6999 w 10000"/>
                <a:gd name="connsiteY23" fmla="*/ 4704 h 10000"/>
                <a:gd name="connsiteX24" fmla="*/ 6760 w 10000"/>
                <a:gd name="connsiteY24" fmla="*/ 5905 h 10000"/>
                <a:gd name="connsiteX25" fmla="*/ 6590 w 10000"/>
                <a:gd name="connsiteY25" fmla="*/ 7191 h 10000"/>
                <a:gd name="connsiteX26" fmla="*/ 6371 w 10000"/>
                <a:gd name="connsiteY26" fmla="*/ 9099 h 10000"/>
                <a:gd name="connsiteX27" fmla="*/ 6889 w 10000"/>
                <a:gd name="connsiteY27" fmla="*/ 9777 h 10000"/>
                <a:gd name="connsiteX28" fmla="*/ 5783 w 10000"/>
                <a:gd name="connsiteY28" fmla="*/ 9773 h 10000"/>
                <a:gd name="connsiteX29" fmla="*/ 5523 w 10000"/>
                <a:gd name="connsiteY29" fmla="*/ 9365 h 10000"/>
                <a:gd name="connsiteX30" fmla="*/ 5553 w 10000"/>
                <a:gd name="connsiteY30" fmla="*/ 9365 h 10000"/>
                <a:gd name="connsiteX31" fmla="*/ 5553 w 10000"/>
                <a:gd name="connsiteY31" fmla="*/ 9018 h 10000"/>
                <a:gd name="connsiteX32" fmla="*/ 5055 w 10000"/>
                <a:gd name="connsiteY32" fmla="*/ 7774 h 10000"/>
                <a:gd name="connsiteX33" fmla="*/ 5055 w 10000"/>
                <a:gd name="connsiteY33" fmla="*/ 7187 h 10000"/>
                <a:gd name="connsiteX34" fmla="*/ 5025 w 10000"/>
                <a:gd name="connsiteY34" fmla="*/ 6398 h 10000"/>
                <a:gd name="connsiteX35" fmla="*/ 4676 w 10000"/>
                <a:gd name="connsiteY35" fmla="*/ 5090 h 10000"/>
                <a:gd name="connsiteX36" fmla="*/ 4207 w 10000"/>
                <a:gd name="connsiteY36" fmla="*/ 6377 h 10000"/>
                <a:gd name="connsiteX37" fmla="*/ 3948 w 10000"/>
                <a:gd name="connsiteY37" fmla="*/ 7213 h 10000"/>
                <a:gd name="connsiteX38" fmla="*/ 3829 w 10000"/>
                <a:gd name="connsiteY38" fmla="*/ 8130 h 10000"/>
                <a:gd name="connsiteX39" fmla="*/ 3260 w 10000"/>
                <a:gd name="connsiteY39" fmla="*/ 9082 h 10000"/>
                <a:gd name="connsiteX40" fmla="*/ 3031 w 10000"/>
                <a:gd name="connsiteY40" fmla="*/ 9751 h 10000"/>
                <a:gd name="connsiteX41" fmla="*/ 1535 w 10000"/>
                <a:gd name="connsiteY41" fmla="*/ 9648 h 10000"/>
                <a:gd name="connsiteX42" fmla="*/ 2572 w 10000"/>
                <a:gd name="connsiteY42" fmla="*/ 8795 h 10000"/>
                <a:gd name="connsiteX43" fmla="*/ 2293 w 10000"/>
                <a:gd name="connsiteY43" fmla="*/ 7650 h 10000"/>
                <a:gd name="connsiteX44" fmla="*/ 2333 w 10000"/>
                <a:gd name="connsiteY44" fmla="*/ 7118 h 10000"/>
                <a:gd name="connsiteX45" fmla="*/ 2642 w 10000"/>
                <a:gd name="connsiteY45" fmla="*/ 5176 h 10000"/>
                <a:gd name="connsiteX46" fmla="*/ 3170 w 10000"/>
                <a:gd name="connsiteY46" fmla="*/ 3632 h 10000"/>
                <a:gd name="connsiteX47" fmla="*/ 3071 w 10000"/>
                <a:gd name="connsiteY47" fmla="*/ 3040 h 10000"/>
                <a:gd name="connsiteX48" fmla="*/ 2343 w 10000"/>
                <a:gd name="connsiteY48" fmla="*/ 3962 h 10000"/>
                <a:gd name="connsiteX49" fmla="*/ 1266 w 10000"/>
                <a:gd name="connsiteY49" fmla="*/ 4777 h 10000"/>
                <a:gd name="connsiteX50" fmla="*/ 1107 w 10000"/>
                <a:gd name="connsiteY50" fmla="*/ 5425 h 10000"/>
                <a:gd name="connsiteX51" fmla="*/ 359 w 10000"/>
                <a:gd name="connsiteY51" fmla="*/ 5605 h 10000"/>
                <a:gd name="connsiteX52" fmla="*/ 10 w 10000"/>
                <a:gd name="connsiteY52" fmla="*/ 5154 h 10000"/>
                <a:gd name="connsiteX53" fmla="*/ 768 w 10000"/>
                <a:gd name="connsiteY53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8654 w 10000"/>
                <a:gd name="connsiteY15" fmla="*/ 5523 h 10000"/>
                <a:gd name="connsiteX16" fmla="*/ 8554 w 10000"/>
                <a:gd name="connsiteY16" fmla="*/ 5223 h 10000"/>
                <a:gd name="connsiteX17" fmla="*/ 8435 w 10000"/>
                <a:gd name="connsiteY17" fmla="*/ 4841 h 10000"/>
                <a:gd name="connsiteX18" fmla="*/ 7238 w 10000"/>
                <a:gd name="connsiteY18" fmla="*/ 3671 h 10000"/>
                <a:gd name="connsiteX19" fmla="*/ 6730 w 10000"/>
                <a:gd name="connsiteY19" fmla="*/ 2714 h 10000"/>
                <a:gd name="connsiteX20" fmla="*/ 6700 w 10000"/>
                <a:gd name="connsiteY20" fmla="*/ 3255 h 10000"/>
                <a:gd name="connsiteX21" fmla="*/ 6700 w 10000"/>
                <a:gd name="connsiteY21" fmla="*/ 3636 h 10000"/>
                <a:gd name="connsiteX22" fmla="*/ 6999 w 10000"/>
                <a:gd name="connsiteY22" fmla="*/ 4704 h 10000"/>
                <a:gd name="connsiteX23" fmla="*/ 6760 w 10000"/>
                <a:gd name="connsiteY23" fmla="*/ 5905 h 10000"/>
                <a:gd name="connsiteX24" fmla="*/ 6590 w 10000"/>
                <a:gd name="connsiteY24" fmla="*/ 7191 h 10000"/>
                <a:gd name="connsiteX25" fmla="*/ 6371 w 10000"/>
                <a:gd name="connsiteY25" fmla="*/ 9099 h 10000"/>
                <a:gd name="connsiteX26" fmla="*/ 6889 w 10000"/>
                <a:gd name="connsiteY26" fmla="*/ 9777 h 10000"/>
                <a:gd name="connsiteX27" fmla="*/ 5783 w 10000"/>
                <a:gd name="connsiteY27" fmla="*/ 9773 h 10000"/>
                <a:gd name="connsiteX28" fmla="*/ 5523 w 10000"/>
                <a:gd name="connsiteY28" fmla="*/ 9365 h 10000"/>
                <a:gd name="connsiteX29" fmla="*/ 5553 w 10000"/>
                <a:gd name="connsiteY29" fmla="*/ 9365 h 10000"/>
                <a:gd name="connsiteX30" fmla="*/ 5553 w 10000"/>
                <a:gd name="connsiteY30" fmla="*/ 9018 h 10000"/>
                <a:gd name="connsiteX31" fmla="*/ 5055 w 10000"/>
                <a:gd name="connsiteY31" fmla="*/ 7774 h 10000"/>
                <a:gd name="connsiteX32" fmla="*/ 5055 w 10000"/>
                <a:gd name="connsiteY32" fmla="*/ 7187 h 10000"/>
                <a:gd name="connsiteX33" fmla="*/ 5025 w 10000"/>
                <a:gd name="connsiteY33" fmla="*/ 6398 h 10000"/>
                <a:gd name="connsiteX34" fmla="*/ 4676 w 10000"/>
                <a:gd name="connsiteY34" fmla="*/ 5090 h 10000"/>
                <a:gd name="connsiteX35" fmla="*/ 4207 w 10000"/>
                <a:gd name="connsiteY35" fmla="*/ 6377 h 10000"/>
                <a:gd name="connsiteX36" fmla="*/ 3948 w 10000"/>
                <a:gd name="connsiteY36" fmla="*/ 7213 h 10000"/>
                <a:gd name="connsiteX37" fmla="*/ 3829 w 10000"/>
                <a:gd name="connsiteY37" fmla="*/ 8130 h 10000"/>
                <a:gd name="connsiteX38" fmla="*/ 3260 w 10000"/>
                <a:gd name="connsiteY38" fmla="*/ 9082 h 10000"/>
                <a:gd name="connsiteX39" fmla="*/ 3031 w 10000"/>
                <a:gd name="connsiteY39" fmla="*/ 9751 h 10000"/>
                <a:gd name="connsiteX40" fmla="*/ 1535 w 10000"/>
                <a:gd name="connsiteY40" fmla="*/ 9648 h 10000"/>
                <a:gd name="connsiteX41" fmla="*/ 2572 w 10000"/>
                <a:gd name="connsiteY41" fmla="*/ 8795 h 10000"/>
                <a:gd name="connsiteX42" fmla="*/ 2293 w 10000"/>
                <a:gd name="connsiteY42" fmla="*/ 7650 h 10000"/>
                <a:gd name="connsiteX43" fmla="*/ 2333 w 10000"/>
                <a:gd name="connsiteY43" fmla="*/ 7118 h 10000"/>
                <a:gd name="connsiteX44" fmla="*/ 2642 w 10000"/>
                <a:gd name="connsiteY44" fmla="*/ 5176 h 10000"/>
                <a:gd name="connsiteX45" fmla="*/ 3170 w 10000"/>
                <a:gd name="connsiteY45" fmla="*/ 3632 h 10000"/>
                <a:gd name="connsiteX46" fmla="*/ 3071 w 10000"/>
                <a:gd name="connsiteY46" fmla="*/ 3040 h 10000"/>
                <a:gd name="connsiteX47" fmla="*/ 2343 w 10000"/>
                <a:gd name="connsiteY47" fmla="*/ 3962 h 10000"/>
                <a:gd name="connsiteX48" fmla="*/ 1266 w 10000"/>
                <a:gd name="connsiteY48" fmla="*/ 4777 h 10000"/>
                <a:gd name="connsiteX49" fmla="*/ 1107 w 10000"/>
                <a:gd name="connsiteY49" fmla="*/ 5425 h 10000"/>
                <a:gd name="connsiteX50" fmla="*/ 359 w 10000"/>
                <a:gd name="connsiteY50" fmla="*/ 5605 h 10000"/>
                <a:gd name="connsiteX51" fmla="*/ 10 w 10000"/>
                <a:gd name="connsiteY51" fmla="*/ 5154 h 10000"/>
                <a:gd name="connsiteX52" fmla="*/ 768 w 10000"/>
                <a:gd name="connsiteY52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8654 w 10000"/>
                <a:gd name="connsiteY15" fmla="*/ 5523 h 10000"/>
                <a:gd name="connsiteX16" fmla="*/ 8554 w 10000"/>
                <a:gd name="connsiteY16" fmla="*/ 5223 h 10000"/>
                <a:gd name="connsiteX17" fmla="*/ 7238 w 10000"/>
                <a:gd name="connsiteY17" fmla="*/ 3671 h 10000"/>
                <a:gd name="connsiteX18" fmla="*/ 6730 w 10000"/>
                <a:gd name="connsiteY18" fmla="*/ 2714 h 10000"/>
                <a:gd name="connsiteX19" fmla="*/ 6700 w 10000"/>
                <a:gd name="connsiteY19" fmla="*/ 3255 h 10000"/>
                <a:gd name="connsiteX20" fmla="*/ 6700 w 10000"/>
                <a:gd name="connsiteY20" fmla="*/ 3636 h 10000"/>
                <a:gd name="connsiteX21" fmla="*/ 6999 w 10000"/>
                <a:gd name="connsiteY21" fmla="*/ 4704 h 10000"/>
                <a:gd name="connsiteX22" fmla="*/ 6760 w 10000"/>
                <a:gd name="connsiteY22" fmla="*/ 5905 h 10000"/>
                <a:gd name="connsiteX23" fmla="*/ 6590 w 10000"/>
                <a:gd name="connsiteY23" fmla="*/ 7191 h 10000"/>
                <a:gd name="connsiteX24" fmla="*/ 6371 w 10000"/>
                <a:gd name="connsiteY24" fmla="*/ 9099 h 10000"/>
                <a:gd name="connsiteX25" fmla="*/ 6889 w 10000"/>
                <a:gd name="connsiteY25" fmla="*/ 9777 h 10000"/>
                <a:gd name="connsiteX26" fmla="*/ 5783 w 10000"/>
                <a:gd name="connsiteY26" fmla="*/ 9773 h 10000"/>
                <a:gd name="connsiteX27" fmla="*/ 5523 w 10000"/>
                <a:gd name="connsiteY27" fmla="*/ 9365 h 10000"/>
                <a:gd name="connsiteX28" fmla="*/ 5553 w 10000"/>
                <a:gd name="connsiteY28" fmla="*/ 9365 h 10000"/>
                <a:gd name="connsiteX29" fmla="*/ 5553 w 10000"/>
                <a:gd name="connsiteY29" fmla="*/ 9018 h 10000"/>
                <a:gd name="connsiteX30" fmla="*/ 5055 w 10000"/>
                <a:gd name="connsiteY30" fmla="*/ 7774 h 10000"/>
                <a:gd name="connsiteX31" fmla="*/ 5055 w 10000"/>
                <a:gd name="connsiteY31" fmla="*/ 7187 h 10000"/>
                <a:gd name="connsiteX32" fmla="*/ 5025 w 10000"/>
                <a:gd name="connsiteY32" fmla="*/ 6398 h 10000"/>
                <a:gd name="connsiteX33" fmla="*/ 4676 w 10000"/>
                <a:gd name="connsiteY33" fmla="*/ 5090 h 10000"/>
                <a:gd name="connsiteX34" fmla="*/ 4207 w 10000"/>
                <a:gd name="connsiteY34" fmla="*/ 6377 h 10000"/>
                <a:gd name="connsiteX35" fmla="*/ 3948 w 10000"/>
                <a:gd name="connsiteY35" fmla="*/ 7213 h 10000"/>
                <a:gd name="connsiteX36" fmla="*/ 3829 w 10000"/>
                <a:gd name="connsiteY36" fmla="*/ 8130 h 10000"/>
                <a:gd name="connsiteX37" fmla="*/ 3260 w 10000"/>
                <a:gd name="connsiteY37" fmla="*/ 9082 h 10000"/>
                <a:gd name="connsiteX38" fmla="*/ 3031 w 10000"/>
                <a:gd name="connsiteY38" fmla="*/ 9751 h 10000"/>
                <a:gd name="connsiteX39" fmla="*/ 1535 w 10000"/>
                <a:gd name="connsiteY39" fmla="*/ 9648 h 10000"/>
                <a:gd name="connsiteX40" fmla="*/ 2572 w 10000"/>
                <a:gd name="connsiteY40" fmla="*/ 8795 h 10000"/>
                <a:gd name="connsiteX41" fmla="*/ 2293 w 10000"/>
                <a:gd name="connsiteY41" fmla="*/ 7650 h 10000"/>
                <a:gd name="connsiteX42" fmla="*/ 2333 w 10000"/>
                <a:gd name="connsiteY42" fmla="*/ 7118 h 10000"/>
                <a:gd name="connsiteX43" fmla="*/ 2642 w 10000"/>
                <a:gd name="connsiteY43" fmla="*/ 5176 h 10000"/>
                <a:gd name="connsiteX44" fmla="*/ 3170 w 10000"/>
                <a:gd name="connsiteY44" fmla="*/ 3632 h 10000"/>
                <a:gd name="connsiteX45" fmla="*/ 3071 w 10000"/>
                <a:gd name="connsiteY45" fmla="*/ 3040 h 10000"/>
                <a:gd name="connsiteX46" fmla="*/ 2343 w 10000"/>
                <a:gd name="connsiteY46" fmla="*/ 3962 h 10000"/>
                <a:gd name="connsiteX47" fmla="*/ 1266 w 10000"/>
                <a:gd name="connsiteY47" fmla="*/ 4777 h 10000"/>
                <a:gd name="connsiteX48" fmla="*/ 1107 w 10000"/>
                <a:gd name="connsiteY48" fmla="*/ 5425 h 10000"/>
                <a:gd name="connsiteX49" fmla="*/ 359 w 10000"/>
                <a:gd name="connsiteY49" fmla="*/ 5605 h 10000"/>
                <a:gd name="connsiteX50" fmla="*/ 10 w 10000"/>
                <a:gd name="connsiteY50" fmla="*/ 5154 h 10000"/>
                <a:gd name="connsiteX51" fmla="*/ 768 w 10000"/>
                <a:gd name="connsiteY51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8654 w 10000"/>
                <a:gd name="connsiteY15" fmla="*/ 5523 h 10000"/>
                <a:gd name="connsiteX16" fmla="*/ 7238 w 10000"/>
                <a:gd name="connsiteY16" fmla="*/ 3671 h 10000"/>
                <a:gd name="connsiteX17" fmla="*/ 6730 w 10000"/>
                <a:gd name="connsiteY17" fmla="*/ 2714 h 10000"/>
                <a:gd name="connsiteX18" fmla="*/ 6700 w 10000"/>
                <a:gd name="connsiteY18" fmla="*/ 3255 h 10000"/>
                <a:gd name="connsiteX19" fmla="*/ 6700 w 10000"/>
                <a:gd name="connsiteY19" fmla="*/ 3636 h 10000"/>
                <a:gd name="connsiteX20" fmla="*/ 6999 w 10000"/>
                <a:gd name="connsiteY20" fmla="*/ 4704 h 10000"/>
                <a:gd name="connsiteX21" fmla="*/ 6760 w 10000"/>
                <a:gd name="connsiteY21" fmla="*/ 5905 h 10000"/>
                <a:gd name="connsiteX22" fmla="*/ 6590 w 10000"/>
                <a:gd name="connsiteY22" fmla="*/ 7191 h 10000"/>
                <a:gd name="connsiteX23" fmla="*/ 6371 w 10000"/>
                <a:gd name="connsiteY23" fmla="*/ 9099 h 10000"/>
                <a:gd name="connsiteX24" fmla="*/ 6889 w 10000"/>
                <a:gd name="connsiteY24" fmla="*/ 9777 h 10000"/>
                <a:gd name="connsiteX25" fmla="*/ 5783 w 10000"/>
                <a:gd name="connsiteY25" fmla="*/ 9773 h 10000"/>
                <a:gd name="connsiteX26" fmla="*/ 5523 w 10000"/>
                <a:gd name="connsiteY26" fmla="*/ 9365 h 10000"/>
                <a:gd name="connsiteX27" fmla="*/ 5553 w 10000"/>
                <a:gd name="connsiteY27" fmla="*/ 9365 h 10000"/>
                <a:gd name="connsiteX28" fmla="*/ 5553 w 10000"/>
                <a:gd name="connsiteY28" fmla="*/ 9018 h 10000"/>
                <a:gd name="connsiteX29" fmla="*/ 5055 w 10000"/>
                <a:gd name="connsiteY29" fmla="*/ 7774 h 10000"/>
                <a:gd name="connsiteX30" fmla="*/ 5055 w 10000"/>
                <a:gd name="connsiteY30" fmla="*/ 7187 h 10000"/>
                <a:gd name="connsiteX31" fmla="*/ 5025 w 10000"/>
                <a:gd name="connsiteY31" fmla="*/ 6398 h 10000"/>
                <a:gd name="connsiteX32" fmla="*/ 4676 w 10000"/>
                <a:gd name="connsiteY32" fmla="*/ 5090 h 10000"/>
                <a:gd name="connsiteX33" fmla="*/ 4207 w 10000"/>
                <a:gd name="connsiteY33" fmla="*/ 6377 h 10000"/>
                <a:gd name="connsiteX34" fmla="*/ 3948 w 10000"/>
                <a:gd name="connsiteY34" fmla="*/ 7213 h 10000"/>
                <a:gd name="connsiteX35" fmla="*/ 3829 w 10000"/>
                <a:gd name="connsiteY35" fmla="*/ 8130 h 10000"/>
                <a:gd name="connsiteX36" fmla="*/ 3260 w 10000"/>
                <a:gd name="connsiteY36" fmla="*/ 9082 h 10000"/>
                <a:gd name="connsiteX37" fmla="*/ 3031 w 10000"/>
                <a:gd name="connsiteY37" fmla="*/ 9751 h 10000"/>
                <a:gd name="connsiteX38" fmla="*/ 1535 w 10000"/>
                <a:gd name="connsiteY38" fmla="*/ 9648 h 10000"/>
                <a:gd name="connsiteX39" fmla="*/ 2572 w 10000"/>
                <a:gd name="connsiteY39" fmla="*/ 8795 h 10000"/>
                <a:gd name="connsiteX40" fmla="*/ 2293 w 10000"/>
                <a:gd name="connsiteY40" fmla="*/ 7650 h 10000"/>
                <a:gd name="connsiteX41" fmla="*/ 2333 w 10000"/>
                <a:gd name="connsiteY41" fmla="*/ 7118 h 10000"/>
                <a:gd name="connsiteX42" fmla="*/ 2642 w 10000"/>
                <a:gd name="connsiteY42" fmla="*/ 5176 h 10000"/>
                <a:gd name="connsiteX43" fmla="*/ 3170 w 10000"/>
                <a:gd name="connsiteY43" fmla="*/ 3632 h 10000"/>
                <a:gd name="connsiteX44" fmla="*/ 3071 w 10000"/>
                <a:gd name="connsiteY44" fmla="*/ 3040 h 10000"/>
                <a:gd name="connsiteX45" fmla="*/ 2343 w 10000"/>
                <a:gd name="connsiteY45" fmla="*/ 3962 h 10000"/>
                <a:gd name="connsiteX46" fmla="*/ 1266 w 10000"/>
                <a:gd name="connsiteY46" fmla="*/ 4777 h 10000"/>
                <a:gd name="connsiteX47" fmla="*/ 1107 w 10000"/>
                <a:gd name="connsiteY47" fmla="*/ 5425 h 10000"/>
                <a:gd name="connsiteX48" fmla="*/ 359 w 10000"/>
                <a:gd name="connsiteY48" fmla="*/ 5605 h 10000"/>
                <a:gd name="connsiteX49" fmla="*/ 10 w 10000"/>
                <a:gd name="connsiteY49" fmla="*/ 5154 h 10000"/>
                <a:gd name="connsiteX50" fmla="*/ 768 w 10000"/>
                <a:gd name="connsiteY50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9123 w 10000"/>
                <a:gd name="connsiteY12" fmla="*/ 4790 h 10000"/>
                <a:gd name="connsiteX13" fmla="*/ 9930 w 10000"/>
                <a:gd name="connsiteY13" fmla="*/ 5214 h 10000"/>
                <a:gd name="connsiteX14" fmla="*/ 9741 w 10000"/>
                <a:gd name="connsiteY14" fmla="*/ 5613 h 10000"/>
                <a:gd name="connsiteX15" fmla="*/ 7238 w 10000"/>
                <a:gd name="connsiteY15" fmla="*/ 3671 h 10000"/>
                <a:gd name="connsiteX16" fmla="*/ 6730 w 10000"/>
                <a:gd name="connsiteY16" fmla="*/ 2714 h 10000"/>
                <a:gd name="connsiteX17" fmla="*/ 6700 w 10000"/>
                <a:gd name="connsiteY17" fmla="*/ 3255 h 10000"/>
                <a:gd name="connsiteX18" fmla="*/ 6700 w 10000"/>
                <a:gd name="connsiteY18" fmla="*/ 3636 h 10000"/>
                <a:gd name="connsiteX19" fmla="*/ 6999 w 10000"/>
                <a:gd name="connsiteY19" fmla="*/ 4704 h 10000"/>
                <a:gd name="connsiteX20" fmla="*/ 6760 w 10000"/>
                <a:gd name="connsiteY20" fmla="*/ 5905 h 10000"/>
                <a:gd name="connsiteX21" fmla="*/ 6590 w 10000"/>
                <a:gd name="connsiteY21" fmla="*/ 7191 h 10000"/>
                <a:gd name="connsiteX22" fmla="*/ 6371 w 10000"/>
                <a:gd name="connsiteY22" fmla="*/ 9099 h 10000"/>
                <a:gd name="connsiteX23" fmla="*/ 6889 w 10000"/>
                <a:gd name="connsiteY23" fmla="*/ 9777 h 10000"/>
                <a:gd name="connsiteX24" fmla="*/ 5783 w 10000"/>
                <a:gd name="connsiteY24" fmla="*/ 9773 h 10000"/>
                <a:gd name="connsiteX25" fmla="*/ 5523 w 10000"/>
                <a:gd name="connsiteY25" fmla="*/ 9365 h 10000"/>
                <a:gd name="connsiteX26" fmla="*/ 5553 w 10000"/>
                <a:gd name="connsiteY26" fmla="*/ 9365 h 10000"/>
                <a:gd name="connsiteX27" fmla="*/ 5553 w 10000"/>
                <a:gd name="connsiteY27" fmla="*/ 9018 h 10000"/>
                <a:gd name="connsiteX28" fmla="*/ 5055 w 10000"/>
                <a:gd name="connsiteY28" fmla="*/ 7774 h 10000"/>
                <a:gd name="connsiteX29" fmla="*/ 5055 w 10000"/>
                <a:gd name="connsiteY29" fmla="*/ 7187 h 10000"/>
                <a:gd name="connsiteX30" fmla="*/ 5025 w 10000"/>
                <a:gd name="connsiteY30" fmla="*/ 6398 h 10000"/>
                <a:gd name="connsiteX31" fmla="*/ 4676 w 10000"/>
                <a:gd name="connsiteY31" fmla="*/ 5090 h 10000"/>
                <a:gd name="connsiteX32" fmla="*/ 4207 w 10000"/>
                <a:gd name="connsiteY32" fmla="*/ 6377 h 10000"/>
                <a:gd name="connsiteX33" fmla="*/ 3948 w 10000"/>
                <a:gd name="connsiteY33" fmla="*/ 7213 h 10000"/>
                <a:gd name="connsiteX34" fmla="*/ 3829 w 10000"/>
                <a:gd name="connsiteY34" fmla="*/ 8130 h 10000"/>
                <a:gd name="connsiteX35" fmla="*/ 3260 w 10000"/>
                <a:gd name="connsiteY35" fmla="*/ 9082 h 10000"/>
                <a:gd name="connsiteX36" fmla="*/ 3031 w 10000"/>
                <a:gd name="connsiteY36" fmla="*/ 9751 h 10000"/>
                <a:gd name="connsiteX37" fmla="*/ 1535 w 10000"/>
                <a:gd name="connsiteY37" fmla="*/ 9648 h 10000"/>
                <a:gd name="connsiteX38" fmla="*/ 2572 w 10000"/>
                <a:gd name="connsiteY38" fmla="*/ 8795 h 10000"/>
                <a:gd name="connsiteX39" fmla="*/ 2293 w 10000"/>
                <a:gd name="connsiteY39" fmla="*/ 7650 h 10000"/>
                <a:gd name="connsiteX40" fmla="*/ 2333 w 10000"/>
                <a:gd name="connsiteY40" fmla="*/ 7118 h 10000"/>
                <a:gd name="connsiteX41" fmla="*/ 2642 w 10000"/>
                <a:gd name="connsiteY41" fmla="*/ 5176 h 10000"/>
                <a:gd name="connsiteX42" fmla="*/ 3170 w 10000"/>
                <a:gd name="connsiteY42" fmla="*/ 3632 h 10000"/>
                <a:gd name="connsiteX43" fmla="*/ 3071 w 10000"/>
                <a:gd name="connsiteY43" fmla="*/ 3040 h 10000"/>
                <a:gd name="connsiteX44" fmla="*/ 2343 w 10000"/>
                <a:gd name="connsiteY44" fmla="*/ 3962 h 10000"/>
                <a:gd name="connsiteX45" fmla="*/ 1266 w 10000"/>
                <a:gd name="connsiteY45" fmla="*/ 4777 h 10000"/>
                <a:gd name="connsiteX46" fmla="*/ 1107 w 10000"/>
                <a:gd name="connsiteY46" fmla="*/ 5425 h 10000"/>
                <a:gd name="connsiteX47" fmla="*/ 359 w 10000"/>
                <a:gd name="connsiteY47" fmla="*/ 5605 h 10000"/>
                <a:gd name="connsiteX48" fmla="*/ 10 w 10000"/>
                <a:gd name="connsiteY48" fmla="*/ 5154 h 10000"/>
                <a:gd name="connsiteX49" fmla="*/ 768 w 10000"/>
                <a:gd name="connsiteY49" fmla="*/ 4597 h 10000"/>
                <a:gd name="connsiteX0" fmla="*/ 768 w 9950"/>
                <a:gd name="connsiteY0" fmla="*/ 4597 h 10000"/>
                <a:gd name="connsiteX1" fmla="*/ 1775 w 9950"/>
                <a:gd name="connsiteY1" fmla="*/ 3105 h 10000"/>
                <a:gd name="connsiteX2" fmla="*/ 2423 w 9950"/>
                <a:gd name="connsiteY2" fmla="*/ 2114 h 10000"/>
                <a:gd name="connsiteX3" fmla="*/ 4068 w 9950"/>
                <a:gd name="connsiteY3" fmla="*/ 1548 h 10000"/>
                <a:gd name="connsiteX4" fmla="*/ 4038 w 9950"/>
                <a:gd name="connsiteY4" fmla="*/ 1149 h 10000"/>
                <a:gd name="connsiteX5" fmla="*/ 3838 w 9950"/>
                <a:gd name="connsiteY5" fmla="*/ 669 h 10000"/>
                <a:gd name="connsiteX6" fmla="*/ 3998 w 9950"/>
                <a:gd name="connsiteY6" fmla="*/ 137 h 10000"/>
                <a:gd name="connsiteX7" fmla="*/ 5593 w 9950"/>
                <a:gd name="connsiteY7" fmla="*/ 154 h 10000"/>
                <a:gd name="connsiteX8" fmla="*/ 5713 w 9950"/>
                <a:gd name="connsiteY8" fmla="*/ 669 h 10000"/>
                <a:gd name="connsiteX9" fmla="*/ 5513 w 9950"/>
                <a:gd name="connsiteY9" fmla="*/ 1132 h 10000"/>
                <a:gd name="connsiteX10" fmla="*/ 5623 w 9950"/>
                <a:gd name="connsiteY10" fmla="*/ 1574 h 10000"/>
                <a:gd name="connsiteX11" fmla="*/ 7238 w 9950"/>
                <a:gd name="connsiteY11" fmla="*/ 1998 h 10000"/>
                <a:gd name="connsiteX12" fmla="*/ 9123 w 9950"/>
                <a:gd name="connsiteY12" fmla="*/ 4790 h 10000"/>
                <a:gd name="connsiteX13" fmla="*/ 9930 w 9950"/>
                <a:gd name="connsiteY13" fmla="*/ 5214 h 10000"/>
                <a:gd name="connsiteX14" fmla="*/ 7238 w 9950"/>
                <a:gd name="connsiteY14" fmla="*/ 3671 h 10000"/>
                <a:gd name="connsiteX15" fmla="*/ 6730 w 9950"/>
                <a:gd name="connsiteY15" fmla="*/ 2714 h 10000"/>
                <a:gd name="connsiteX16" fmla="*/ 6700 w 9950"/>
                <a:gd name="connsiteY16" fmla="*/ 3255 h 10000"/>
                <a:gd name="connsiteX17" fmla="*/ 6700 w 9950"/>
                <a:gd name="connsiteY17" fmla="*/ 3636 h 10000"/>
                <a:gd name="connsiteX18" fmla="*/ 6999 w 9950"/>
                <a:gd name="connsiteY18" fmla="*/ 4704 h 10000"/>
                <a:gd name="connsiteX19" fmla="*/ 6760 w 9950"/>
                <a:gd name="connsiteY19" fmla="*/ 5905 h 10000"/>
                <a:gd name="connsiteX20" fmla="*/ 6590 w 9950"/>
                <a:gd name="connsiteY20" fmla="*/ 7191 h 10000"/>
                <a:gd name="connsiteX21" fmla="*/ 6371 w 9950"/>
                <a:gd name="connsiteY21" fmla="*/ 9099 h 10000"/>
                <a:gd name="connsiteX22" fmla="*/ 6889 w 9950"/>
                <a:gd name="connsiteY22" fmla="*/ 9777 h 10000"/>
                <a:gd name="connsiteX23" fmla="*/ 5783 w 9950"/>
                <a:gd name="connsiteY23" fmla="*/ 9773 h 10000"/>
                <a:gd name="connsiteX24" fmla="*/ 5523 w 9950"/>
                <a:gd name="connsiteY24" fmla="*/ 9365 h 10000"/>
                <a:gd name="connsiteX25" fmla="*/ 5553 w 9950"/>
                <a:gd name="connsiteY25" fmla="*/ 9365 h 10000"/>
                <a:gd name="connsiteX26" fmla="*/ 5553 w 9950"/>
                <a:gd name="connsiteY26" fmla="*/ 9018 h 10000"/>
                <a:gd name="connsiteX27" fmla="*/ 5055 w 9950"/>
                <a:gd name="connsiteY27" fmla="*/ 7774 h 10000"/>
                <a:gd name="connsiteX28" fmla="*/ 5055 w 9950"/>
                <a:gd name="connsiteY28" fmla="*/ 7187 h 10000"/>
                <a:gd name="connsiteX29" fmla="*/ 5025 w 9950"/>
                <a:gd name="connsiteY29" fmla="*/ 6398 h 10000"/>
                <a:gd name="connsiteX30" fmla="*/ 4676 w 9950"/>
                <a:gd name="connsiteY30" fmla="*/ 5090 h 10000"/>
                <a:gd name="connsiteX31" fmla="*/ 4207 w 9950"/>
                <a:gd name="connsiteY31" fmla="*/ 6377 h 10000"/>
                <a:gd name="connsiteX32" fmla="*/ 3948 w 9950"/>
                <a:gd name="connsiteY32" fmla="*/ 7213 h 10000"/>
                <a:gd name="connsiteX33" fmla="*/ 3829 w 9950"/>
                <a:gd name="connsiteY33" fmla="*/ 8130 h 10000"/>
                <a:gd name="connsiteX34" fmla="*/ 3260 w 9950"/>
                <a:gd name="connsiteY34" fmla="*/ 9082 h 10000"/>
                <a:gd name="connsiteX35" fmla="*/ 3031 w 9950"/>
                <a:gd name="connsiteY35" fmla="*/ 9751 h 10000"/>
                <a:gd name="connsiteX36" fmla="*/ 1535 w 9950"/>
                <a:gd name="connsiteY36" fmla="*/ 9648 h 10000"/>
                <a:gd name="connsiteX37" fmla="*/ 2572 w 9950"/>
                <a:gd name="connsiteY37" fmla="*/ 8795 h 10000"/>
                <a:gd name="connsiteX38" fmla="*/ 2293 w 9950"/>
                <a:gd name="connsiteY38" fmla="*/ 7650 h 10000"/>
                <a:gd name="connsiteX39" fmla="*/ 2333 w 9950"/>
                <a:gd name="connsiteY39" fmla="*/ 7118 h 10000"/>
                <a:gd name="connsiteX40" fmla="*/ 2642 w 9950"/>
                <a:gd name="connsiteY40" fmla="*/ 5176 h 10000"/>
                <a:gd name="connsiteX41" fmla="*/ 3170 w 9950"/>
                <a:gd name="connsiteY41" fmla="*/ 3632 h 10000"/>
                <a:gd name="connsiteX42" fmla="*/ 3071 w 9950"/>
                <a:gd name="connsiteY42" fmla="*/ 3040 h 10000"/>
                <a:gd name="connsiteX43" fmla="*/ 2343 w 9950"/>
                <a:gd name="connsiteY43" fmla="*/ 3962 h 10000"/>
                <a:gd name="connsiteX44" fmla="*/ 1266 w 9950"/>
                <a:gd name="connsiteY44" fmla="*/ 4777 h 10000"/>
                <a:gd name="connsiteX45" fmla="*/ 1107 w 9950"/>
                <a:gd name="connsiteY45" fmla="*/ 5425 h 10000"/>
                <a:gd name="connsiteX46" fmla="*/ 359 w 9950"/>
                <a:gd name="connsiteY46" fmla="*/ 5605 h 10000"/>
                <a:gd name="connsiteX47" fmla="*/ 10 w 9950"/>
                <a:gd name="connsiteY47" fmla="*/ 5154 h 10000"/>
                <a:gd name="connsiteX48" fmla="*/ 768 w 9950"/>
                <a:gd name="connsiteY48" fmla="*/ 4597 h 10000"/>
                <a:gd name="connsiteX0" fmla="*/ 772 w 9169"/>
                <a:gd name="connsiteY0" fmla="*/ 4597 h 10000"/>
                <a:gd name="connsiteX1" fmla="*/ 1784 w 9169"/>
                <a:gd name="connsiteY1" fmla="*/ 3105 h 10000"/>
                <a:gd name="connsiteX2" fmla="*/ 2435 w 9169"/>
                <a:gd name="connsiteY2" fmla="*/ 2114 h 10000"/>
                <a:gd name="connsiteX3" fmla="*/ 4088 w 9169"/>
                <a:gd name="connsiteY3" fmla="*/ 1548 h 10000"/>
                <a:gd name="connsiteX4" fmla="*/ 4058 w 9169"/>
                <a:gd name="connsiteY4" fmla="*/ 1149 h 10000"/>
                <a:gd name="connsiteX5" fmla="*/ 3857 w 9169"/>
                <a:gd name="connsiteY5" fmla="*/ 669 h 10000"/>
                <a:gd name="connsiteX6" fmla="*/ 4018 w 9169"/>
                <a:gd name="connsiteY6" fmla="*/ 137 h 10000"/>
                <a:gd name="connsiteX7" fmla="*/ 5621 w 9169"/>
                <a:gd name="connsiteY7" fmla="*/ 154 h 10000"/>
                <a:gd name="connsiteX8" fmla="*/ 5742 w 9169"/>
                <a:gd name="connsiteY8" fmla="*/ 669 h 10000"/>
                <a:gd name="connsiteX9" fmla="*/ 5541 w 9169"/>
                <a:gd name="connsiteY9" fmla="*/ 1132 h 10000"/>
                <a:gd name="connsiteX10" fmla="*/ 5651 w 9169"/>
                <a:gd name="connsiteY10" fmla="*/ 1574 h 10000"/>
                <a:gd name="connsiteX11" fmla="*/ 7274 w 9169"/>
                <a:gd name="connsiteY11" fmla="*/ 1998 h 10000"/>
                <a:gd name="connsiteX12" fmla="*/ 9169 w 9169"/>
                <a:gd name="connsiteY12" fmla="*/ 4790 h 10000"/>
                <a:gd name="connsiteX13" fmla="*/ 7274 w 9169"/>
                <a:gd name="connsiteY13" fmla="*/ 3671 h 10000"/>
                <a:gd name="connsiteX14" fmla="*/ 6764 w 9169"/>
                <a:gd name="connsiteY14" fmla="*/ 2714 h 10000"/>
                <a:gd name="connsiteX15" fmla="*/ 6734 w 9169"/>
                <a:gd name="connsiteY15" fmla="*/ 3255 h 10000"/>
                <a:gd name="connsiteX16" fmla="*/ 6734 w 9169"/>
                <a:gd name="connsiteY16" fmla="*/ 3636 h 10000"/>
                <a:gd name="connsiteX17" fmla="*/ 7034 w 9169"/>
                <a:gd name="connsiteY17" fmla="*/ 4704 h 10000"/>
                <a:gd name="connsiteX18" fmla="*/ 6794 w 9169"/>
                <a:gd name="connsiteY18" fmla="*/ 5905 h 10000"/>
                <a:gd name="connsiteX19" fmla="*/ 6623 w 9169"/>
                <a:gd name="connsiteY19" fmla="*/ 7191 h 10000"/>
                <a:gd name="connsiteX20" fmla="*/ 6403 w 9169"/>
                <a:gd name="connsiteY20" fmla="*/ 9099 h 10000"/>
                <a:gd name="connsiteX21" fmla="*/ 6924 w 9169"/>
                <a:gd name="connsiteY21" fmla="*/ 9777 h 10000"/>
                <a:gd name="connsiteX22" fmla="*/ 5812 w 9169"/>
                <a:gd name="connsiteY22" fmla="*/ 9773 h 10000"/>
                <a:gd name="connsiteX23" fmla="*/ 5551 w 9169"/>
                <a:gd name="connsiteY23" fmla="*/ 9365 h 10000"/>
                <a:gd name="connsiteX24" fmla="*/ 5581 w 9169"/>
                <a:gd name="connsiteY24" fmla="*/ 9365 h 10000"/>
                <a:gd name="connsiteX25" fmla="*/ 5581 w 9169"/>
                <a:gd name="connsiteY25" fmla="*/ 9018 h 10000"/>
                <a:gd name="connsiteX26" fmla="*/ 5080 w 9169"/>
                <a:gd name="connsiteY26" fmla="*/ 7774 h 10000"/>
                <a:gd name="connsiteX27" fmla="*/ 5080 w 9169"/>
                <a:gd name="connsiteY27" fmla="*/ 7187 h 10000"/>
                <a:gd name="connsiteX28" fmla="*/ 5050 w 9169"/>
                <a:gd name="connsiteY28" fmla="*/ 6398 h 10000"/>
                <a:gd name="connsiteX29" fmla="*/ 4699 w 9169"/>
                <a:gd name="connsiteY29" fmla="*/ 5090 h 10000"/>
                <a:gd name="connsiteX30" fmla="*/ 4228 w 9169"/>
                <a:gd name="connsiteY30" fmla="*/ 6377 h 10000"/>
                <a:gd name="connsiteX31" fmla="*/ 3968 w 9169"/>
                <a:gd name="connsiteY31" fmla="*/ 7213 h 10000"/>
                <a:gd name="connsiteX32" fmla="*/ 3848 w 9169"/>
                <a:gd name="connsiteY32" fmla="*/ 8130 h 10000"/>
                <a:gd name="connsiteX33" fmla="*/ 3276 w 9169"/>
                <a:gd name="connsiteY33" fmla="*/ 9082 h 10000"/>
                <a:gd name="connsiteX34" fmla="*/ 3046 w 9169"/>
                <a:gd name="connsiteY34" fmla="*/ 9751 h 10000"/>
                <a:gd name="connsiteX35" fmla="*/ 1543 w 9169"/>
                <a:gd name="connsiteY35" fmla="*/ 9648 h 10000"/>
                <a:gd name="connsiteX36" fmla="*/ 2585 w 9169"/>
                <a:gd name="connsiteY36" fmla="*/ 8795 h 10000"/>
                <a:gd name="connsiteX37" fmla="*/ 2305 w 9169"/>
                <a:gd name="connsiteY37" fmla="*/ 7650 h 10000"/>
                <a:gd name="connsiteX38" fmla="*/ 2345 w 9169"/>
                <a:gd name="connsiteY38" fmla="*/ 7118 h 10000"/>
                <a:gd name="connsiteX39" fmla="*/ 2655 w 9169"/>
                <a:gd name="connsiteY39" fmla="*/ 5176 h 10000"/>
                <a:gd name="connsiteX40" fmla="*/ 3186 w 9169"/>
                <a:gd name="connsiteY40" fmla="*/ 3632 h 10000"/>
                <a:gd name="connsiteX41" fmla="*/ 3086 w 9169"/>
                <a:gd name="connsiteY41" fmla="*/ 3040 h 10000"/>
                <a:gd name="connsiteX42" fmla="*/ 2355 w 9169"/>
                <a:gd name="connsiteY42" fmla="*/ 3962 h 10000"/>
                <a:gd name="connsiteX43" fmla="*/ 1272 w 9169"/>
                <a:gd name="connsiteY43" fmla="*/ 4777 h 10000"/>
                <a:gd name="connsiteX44" fmla="*/ 1113 w 9169"/>
                <a:gd name="connsiteY44" fmla="*/ 5425 h 10000"/>
                <a:gd name="connsiteX45" fmla="*/ 361 w 9169"/>
                <a:gd name="connsiteY45" fmla="*/ 5605 h 10000"/>
                <a:gd name="connsiteX46" fmla="*/ 10 w 9169"/>
                <a:gd name="connsiteY46" fmla="*/ 5154 h 10000"/>
                <a:gd name="connsiteX47" fmla="*/ 772 w 9169"/>
                <a:gd name="connsiteY47" fmla="*/ 4597 h 10000"/>
                <a:gd name="connsiteX0" fmla="*/ 842 w 10000"/>
                <a:gd name="connsiteY0" fmla="*/ 4597 h 10000"/>
                <a:gd name="connsiteX1" fmla="*/ 1946 w 10000"/>
                <a:gd name="connsiteY1" fmla="*/ 3105 h 10000"/>
                <a:gd name="connsiteX2" fmla="*/ 2656 w 10000"/>
                <a:gd name="connsiteY2" fmla="*/ 2114 h 10000"/>
                <a:gd name="connsiteX3" fmla="*/ 4459 w 10000"/>
                <a:gd name="connsiteY3" fmla="*/ 1548 h 10000"/>
                <a:gd name="connsiteX4" fmla="*/ 4426 w 10000"/>
                <a:gd name="connsiteY4" fmla="*/ 1149 h 10000"/>
                <a:gd name="connsiteX5" fmla="*/ 4207 w 10000"/>
                <a:gd name="connsiteY5" fmla="*/ 669 h 10000"/>
                <a:gd name="connsiteX6" fmla="*/ 4382 w 10000"/>
                <a:gd name="connsiteY6" fmla="*/ 137 h 10000"/>
                <a:gd name="connsiteX7" fmla="*/ 6130 w 10000"/>
                <a:gd name="connsiteY7" fmla="*/ 154 h 10000"/>
                <a:gd name="connsiteX8" fmla="*/ 6262 w 10000"/>
                <a:gd name="connsiteY8" fmla="*/ 669 h 10000"/>
                <a:gd name="connsiteX9" fmla="*/ 6043 w 10000"/>
                <a:gd name="connsiteY9" fmla="*/ 1132 h 10000"/>
                <a:gd name="connsiteX10" fmla="*/ 6163 w 10000"/>
                <a:gd name="connsiteY10" fmla="*/ 1574 h 10000"/>
                <a:gd name="connsiteX11" fmla="*/ 7933 w 10000"/>
                <a:gd name="connsiteY11" fmla="*/ 1998 h 10000"/>
                <a:gd name="connsiteX12" fmla="*/ 10000 w 10000"/>
                <a:gd name="connsiteY12" fmla="*/ 4790 h 10000"/>
                <a:gd name="connsiteX13" fmla="*/ 7377 w 10000"/>
                <a:gd name="connsiteY13" fmla="*/ 2714 h 10000"/>
                <a:gd name="connsiteX14" fmla="*/ 7344 w 10000"/>
                <a:gd name="connsiteY14" fmla="*/ 3255 h 10000"/>
                <a:gd name="connsiteX15" fmla="*/ 7344 w 10000"/>
                <a:gd name="connsiteY15" fmla="*/ 3636 h 10000"/>
                <a:gd name="connsiteX16" fmla="*/ 7672 w 10000"/>
                <a:gd name="connsiteY16" fmla="*/ 4704 h 10000"/>
                <a:gd name="connsiteX17" fmla="*/ 7410 w 10000"/>
                <a:gd name="connsiteY17" fmla="*/ 5905 h 10000"/>
                <a:gd name="connsiteX18" fmla="*/ 7223 w 10000"/>
                <a:gd name="connsiteY18" fmla="*/ 7191 h 10000"/>
                <a:gd name="connsiteX19" fmla="*/ 6983 w 10000"/>
                <a:gd name="connsiteY19" fmla="*/ 9099 h 10000"/>
                <a:gd name="connsiteX20" fmla="*/ 7552 w 10000"/>
                <a:gd name="connsiteY20" fmla="*/ 9777 h 10000"/>
                <a:gd name="connsiteX21" fmla="*/ 6339 w 10000"/>
                <a:gd name="connsiteY21" fmla="*/ 9773 h 10000"/>
                <a:gd name="connsiteX22" fmla="*/ 6054 w 10000"/>
                <a:gd name="connsiteY22" fmla="*/ 9365 h 10000"/>
                <a:gd name="connsiteX23" fmla="*/ 6087 w 10000"/>
                <a:gd name="connsiteY23" fmla="*/ 9365 h 10000"/>
                <a:gd name="connsiteX24" fmla="*/ 6087 w 10000"/>
                <a:gd name="connsiteY24" fmla="*/ 9018 h 10000"/>
                <a:gd name="connsiteX25" fmla="*/ 5540 w 10000"/>
                <a:gd name="connsiteY25" fmla="*/ 7774 h 10000"/>
                <a:gd name="connsiteX26" fmla="*/ 5540 w 10000"/>
                <a:gd name="connsiteY26" fmla="*/ 7187 h 10000"/>
                <a:gd name="connsiteX27" fmla="*/ 5508 w 10000"/>
                <a:gd name="connsiteY27" fmla="*/ 6398 h 10000"/>
                <a:gd name="connsiteX28" fmla="*/ 5125 w 10000"/>
                <a:gd name="connsiteY28" fmla="*/ 5090 h 10000"/>
                <a:gd name="connsiteX29" fmla="*/ 4611 w 10000"/>
                <a:gd name="connsiteY29" fmla="*/ 6377 h 10000"/>
                <a:gd name="connsiteX30" fmla="*/ 4328 w 10000"/>
                <a:gd name="connsiteY30" fmla="*/ 7213 h 10000"/>
                <a:gd name="connsiteX31" fmla="*/ 4197 w 10000"/>
                <a:gd name="connsiteY31" fmla="*/ 8130 h 10000"/>
                <a:gd name="connsiteX32" fmla="*/ 3573 w 10000"/>
                <a:gd name="connsiteY32" fmla="*/ 9082 h 10000"/>
                <a:gd name="connsiteX33" fmla="*/ 3322 w 10000"/>
                <a:gd name="connsiteY33" fmla="*/ 9751 h 10000"/>
                <a:gd name="connsiteX34" fmla="*/ 1683 w 10000"/>
                <a:gd name="connsiteY34" fmla="*/ 9648 h 10000"/>
                <a:gd name="connsiteX35" fmla="*/ 2819 w 10000"/>
                <a:gd name="connsiteY35" fmla="*/ 8795 h 10000"/>
                <a:gd name="connsiteX36" fmla="*/ 2514 w 10000"/>
                <a:gd name="connsiteY36" fmla="*/ 7650 h 10000"/>
                <a:gd name="connsiteX37" fmla="*/ 2558 w 10000"/>
                <a:gd name="connsiteY37" fmla="*/ 7118 h 10000"/>
                <a:gd name="connsiteX38" fmla="*/ 2896 w 10000"/>
                <a:gd name="connsiteY38" fmla="*/ 5176 h 10000"/>
                <a:gd name="connsiteX39" fmla="*/ 3475 w 10000"/>
                <a:gd name="connsiteY39" fmla="*/ 3632 h 10000"/>
                <a:gd name="connsiteX40" fmla="*/ 3366 w 10000"/>
                <a:gd name="connsiteY40" fmla="*/ 3040 h 10000"/>
                <a:gd name="connsiteX41" fmla="*/ 2568 w 10000"/>
                <a:gd name="connsiteY41" fmla="*/ 3962 h 10000"/>
                <a:gd name="connsiteX42" fmla="*/ 1387 w 10000"/>
                <a:gd name="connsiteY42" fmla="*/ 4777 h 10000"/>
                <a:gd name="connsiteX43" fmla="*/ 1214 w 10000"/>
                <a:gd name="connsiteY43" fmla="*/ 5425 h 10000"/>
                <a:gd name="connsiteX44" fmla="*/ 394 w 10000"/>
                <a:gd name="connsiteY44" fmla="*/ 5605 h 10000"/>
                <a:gd name="connsiteX45" fmla="*/ 11 w 10000"/>
                <a:gd name="connsiteY45" fmla="*/ 5154 h 10000"/>
                <a:gd name="connsiteX46" fmla="*/ 842 w 10000"/>
                <a:gd name="connsiteY46" fmla="*/ 4597 h 10000"/>
                <a:gd name="connsiteX0" fmla="*/ 842 w 10000"/>
                <a:gd name="connsiteY0" fmla="*/ 4597 h 10000"/>
                <a:gd name="connsiteX1" fmla="*/ 1946 w 10000"/>
                <a:gd name="connsiteY1" fmla="*/ 3105 h 10000"/>
                <a:gd name="connsiteX2" fmla="*/ 2656 w 10000"/>
                <a:gd name="connsiteY2" fmla="*/ 2114 h 10000"/>
                <a:gd name="connsiteX3" fmla="*/ 4459 w 10000"/>
                <a:gd name="connsiteY3" fmla="*/ 1548 h 10000"/>
                <a:gd name="connsiteX4" fmla="*/ 4426 w 10000"/>
                <a:gd name="connsiteY4" fmla="*/ 1149 h 10000"/>
                <a:gd name="connsiteX5" fmla="*/ 4207 w 10000"/>
                <a:gd name="connsiteY5" fmla="*/ 669 h 10000"/>
                <a:gd name="connsiteX6" fmla="*/ 4382 w 10000"/>
                <a:gd name="connsiteY6" fmla="*/ 137 h 10000"/>
                <a:gd name="connsiteX7" fmla="*/ 6130 w 10000"/>
                <a:gd name="connsiteY7" fmla="*/ 154 h 10000"/>
                <a:gd name="connsiteX8" fmla="*/ 6262 w 10000"/>
                <a:gd name="connsiteY8" fmla="*/ 669 h 10000"/>
                <a:gd name="connsiteX9" fmla="*/ 6043 w 10000"/>
                <a:gd name="connsiteY9" fmla="*/ 1132 h 10000"/>
                <a:gd name="connsiteX10" fmla="*/ 6163 w 10000"/>
                <a:gd name="connsiteY10" fmla="*/ 1574 h 10000"/>
                <a:gd name="connsiteX11" fmla="*/ 7933 w 10000"/>
                <a:gd name="connsiteY11" fmla="*/ 1998 h 10000"/>
                <a:gd name="connsiteX12" fmla="*/ 10000 w 10000"/>
                <a:gd name="connsiteY12" fmla="*/ 4790 h 10000"/>
                <a:gd name="connsiteX13" fmla="*/ 7711 w 10000"/>
                <a:gd name="connsiteY13" fmla="*/ 2373 h 10000"/>
                <a:gd name="connsiteX14" fmla="*/ 7344 w 10000"/>
                <a:gd name="connsiteY14" fmla="*/ 3255 h 10000"/>
                <a:gd name="connsiteX15" fmla="*/ 7344 w 10000"/>
                <a:gd name="connsiteY15" fmla="*/ 3636 h 10000"/>
                <a:gd name="connsiteX16" fmla="*/ 7672 w 10000"/>
                <a:gd name="connsiteY16" fmla="*/ 4704 h 10000"/>
                <a:gd name="connsiteX17" fmla="*/ 7410 w 10000"/>
                <a:gd name="connsiteY17" fmla="*/ 5905 h 10000"/>
                <a:gd name="connsiteX18" fmla="*/ 7223 w 10000"/>
                <a:gd name="connsiteY18" fmla="*/ 7191 h 10000"/>
                <a:gd name="connsiteX19" fmla="*/ 6983 w 10000"/>
                <a:gd name="connsiteY19" fmla="*/ 9099 h 10000"/>
                <a:gd name="connsiteX20" fmla="*/ 7552 w 10000"/>
                <a:gd name="connsiteY20" fmla="*/ 9777 h 10000"/>
                <a:gd name="connsiteX21" fmla="*/ 6339 w 10000"/>
                <a:gd name="connsiteY21" fmla="*/ 9773 h 10000"/>
                <a:gd name="connsiteX22" fmla="*/ 6054 w 10000"/>
                <a:gd name="connsiteY22" fmla="*/ 9365 h 10000"/>
                <a:gd name="connsiteX23" fmla="*/ 6087 w 10000"/>
                <a:gd name="connsiteY23" fmla="*/ 9365 h 10000"/>
                <a:gd name="connsiteX24" fmla="*/ 6087 w 10000"/>
                <a:gd name="connsiteY24" fmla="*/ 9018 h 10000"/>
                <a:gd name="connsiteX25" fmla="*/ 5540 w 10000"/>
                <a:gd name="connsiteY25" fmla="*/ 7774 h 10000"/>
                <a:gd name="connsiteX26" fmla="*/ 5540 w 10000"/>
                <a:gd name="connsiteY26" fmla="*/ 7187 h 10000"/>
                <a:gd name="connsiteX27" fmla="*/ 5508 w 10000"/>
                <a:gd name="connsiteY27" fmla="*/ 6398 h 10000"/>
                <a:gd name="connsiteX28" fmla="*/ 5125 w 10000"/>
                <a:gd name="connsiteY28" fmla="*/ 5090 h 10000"/>
                <a:gd name="connsiteX29" fmla="*/ 4611 w 10000"/>
                <a:gd name="connsiteY29" fmla="*/ 6377 h 10000"/>
                <a:gd name="connsiteX30" fmla="*/ 4328 w 10000"/>
                <a:gd name="connsiteY30" fmla="*/ 7213 h 10000"/>
                <a:gd name="connsiteX31" fmla="*/ 4197 w 10000"/>
                <a:gd name="connsiteY31" fmla="*/ 8130 h 10000"/>
                <a:gd name="connsiteX32" fmla="*/ 3573 w 10000"/>
                <a:gd name="connsiteY32" fmla="*/ 9082 h 10000"/>
                <a:gd name="connsiteX33" fmla="*/ 3322 w 10000"/>
                <a:gd name="connsiteY33" fmla="*/ 9751 h 10000"/>
                <a:gd name="connsiteX34" fmla="*/ 1683 w 10000"/>
                <a:gd name="connsiteY34" fmla="*/ 9648 h 10000"/>
                <a:gd name="connsiteX35" fmla="*/ 2819 w 10000"/>
                <a:gd name="connsiteY35" fmla="*/ 8795 h 10000"/>
                <a:gd name="connsiteX36" fmla="*/ 2514 w 10000"/>
                <a:gd name="connsiteY36" fmla="*/ 7650 h 10000"/>
                <a:gd name="connsiteX37" fmla="*/ 2558 w 10000"/>
                <a:gd name="connsiteY37" fmla="*/ 7118 h 10000"/>
                <a:gd name="connsiteX38" fmla="*/ 2896 w 10000"/>
                <a:gd name="connsiteY38" fmla="*/ 5176 h 10000"/>
                <a:gd name="connsiteX39" fmla="*/ 3475 w 10000"/>
                <a:gd name="connsiteY39" fmla="*/ 3632 h 10000"/>
                <a:gd name="connsiteX40" fmla="*/ 3366 w 10000"/>
                <a:gd name="connsiteY40" fmla="*/ 3040 h 10000"/>
                <a:gd name="connsiteX41" fmla="*/ 2568 w 10000"/>
                <a:gd name="connsiteY41" fmla="*/ 3962 h 10000"/>
                <a:gd name="connsiteX42" fmla="*/ 1387 w 10000"/>
                <a:gd name="connsiteY42" fmla="*/ 4777 h 10000"/>
                <a:gd name="connsiteX43" fmla="*/ 1214 w 10000"/>
                <a:gd name="connsiteY43" fmla="*/ 5425 h 10000"/>
                <a:gd name="connsiteX44" fmla="*/ 394 w 10000"/>
                <a:gd name="connsiteY44" fmla="*/ 5605 h 10000"/>
                <a:gd name="connsiteX45" fmla="*/ 11 w 10000"/>
                <a:gd name="connsiteY45" fmla="*/ 5154 h 10000"/>
                <a:gd name="connsiteX46" fmla="*/ 842 w 10000"/>
                <a:gd name="connsiteY46" fmla="*/ 459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842" y="4597"/>
                  </a:moveTo>
                  <a:cubicBezTo>
                    <a:pt x="1158" y="4254"/>
                    <a:pt x="1640" y="3521"/>
                    <a:pt x="1946" y="3105"/>
                  </a:cubicBezTo>
                  <a:cubicBezTo>
                    <a:pt x="1946" y="3010"/>
                    <a:pt x="2010" y="2367"/>
                    <a:pt x="2656" y="2114"/>
                  </a:cubicBezTo>
                  <a:cubicBezTo>
                    <a:pt x="3006" y="1818"/>
                    <a:pt x="4164" y="1707"/>
                    <a:pt x="4459" y="1548"/>
                  </a:cubicBezTo>
                  <a:cubicBezTo>
                    <a:pt x="4469" y="1445"/>
                    <a:pt x="4492" y="1278"/>
                    <a:pt x="4426" y="1149"/>
                  </a:cubicBezTo>
                  <a:cubicBezTo>
                    <a:pt x="4404" y="999"/>
                    <a:pt x="4207" y="840"/>
                    <a:pt x="4207" y="669"/>
                  </a:cubicBezTo>
                  <a:cubicBezTo>
                    <a:pt x="4197" y="502"/>
                    <a:pt x="4066" y="223"/>
                    <a:pt x="4382" y="137"/>
                  </a:cubicBezTo>
                  <a:cubicBezTo>
                    <a:pt x="4732" y="43"/>
                    <a:pt x="5836" y="0"/>
                    <a:pt x="6130" y="154"/>
                  </a:cubicBezTo>
                  <a:cubicBezTo>
                    <a:pt x="6425" y="249"/>
                    <a:pt x="6273" y="506"/>
                    <a:pt x="6262" y="669"/>
                  </a:cubicBezTo>
                  <a:cubicBezTo>
                    <a:pt x="6251" y="832"/>
                    <a:pt x="6054" y="982"/>
                    <a:pt x="6043" y="1132"/>
                  </a:cubicBezTo>
                  <a:cubicBezTo>
                    <a:pt x="6032" y="1282"/>
                    <a:pt x="5847" y="1428"/>
                    <a:pt x="6163" y="1574"/>
                  </a:cubicBezTo>
                  <a:cubicBezTo>
                    <a:pt x="6481" y="1720"/>
                    <a:pt x="7573" y="1857"/>
                    <a:pt x="7933" y="1998"/>
                  </a:cubicBezTo>
                  <a:cubicBezTo>
                    <a:pt x="8572" y="2534"/>
                    <a:pt x="9508" y="4254"/>
                    <a:pt x="10000" y="4790"/>
                  </a:cubicBezTo>
                  <a:cubicBezTo>
                    <a:pt x="9907" y="4909"/>
                    <a:pt x="8154" y="2629"/>
                    <a:pt x="7711" y="2373"/>
                  </a:cubicBezTo>
                  <a:cubicBezTo>
                    <a:pt x="7268" y="2117"/>
                    <a:pt x="7405" y="3045"/>
                    <a:pt x="7344" y="3255"/>
                  </a:cubicBezTo>
                  <a:cubicBezTo>
                    <a:pt x="7283" y="3465"/>
                    <a:pt x="7322" y="3482"/>
                    <a:pt x="7344" y="3636"/>
                  </a:cubicBezTo>
                  <a:cubicBezTo>
                    <a:pt x="7355" y="3902"/>
                    <a:pt x="7661" y="4327"/>
                    <a:pt x="7672" y="4704"/>
                  </a:cubicBezTo>
                  <a:cubicBezTo>
                    <a:pt x="7661" y="4991"/>
                    <a:pt x="7442" y="5540"/>
                    <a:pt x="7410" y="5905"/>
                  </a:cubicBezTo>
                  <a:cubicBezTo>
                    <a:pt x="7322" y="6231"/>
                    <a:pt x="7355" y="6552"/>
                    <a:pt x="7223" y="7191"/>
                  </a:cubicBezTo>
                  <a:cubicBezTo>
                    <a:pt x="7115" y="7406"/>
                    <a:pt x="7071" y="8735"/>
                    <a:pt x="6983" y="9099"/>
                  </a:cubicBezTo>
                  <a:cubicBezTo>
                    <a:pt x="6722" y="9314"/>
                    <a:pt x="7901" y="9623"/>
                    <a:pt x="7552" y="9777"/>
                  </a:cubicBezTo>
                  <a:cubicBezTo>
                    <a:pt x="7442" y="9889"/>
                    <a:pt x="6918" y="9837"/>
                    <a:pt x="6339" y="9773"/>
                  </a:cubicBezTo>
                  <a:cubicBezTo>
                    <a:pt x="6065" y="9730"/>
                    <a:pt x="6098" y="9434"/>
                    <a:pt x="6054" y="9365"/>
                  </a:cubicBezTo>
                  <a:cubicBezTo>
                    <a:pt x="6012" y="9297"/>
                    <a:pt x="6087" y="9421"/>
                    <a:pt x="6087" y="9365"/>
                  </a:cubicBezTo>
                  <a:cubicBezTo>
                    <a:pt x="6152" y="9340"/>
                    <a:pt x="6065" y="9194"/>
                    <a:pt x="6087" y="9018"/>
                  </a:cubicBezTo>
                  <a:cubicBezTo>
                    <a:pt x="6196" y="8915"/>
                    <a:pt x="5431" y="8075"/>
                    <a:pt x="5540" y="7774"/>
                  </a:cubicBezTo>
                  <a:cubicBezTo>
                    <a:pt x="5464" y="7479"/>
                    <a:pt x="5551" y="7384"/>
                    <a:pt x="5540" y="7187"/>
                  </a:cubicBezTo>
                  <a:cubicBezTo>
                    <a:pt x="5540" y="6990"/>
                    <a:pt x="5574" y="6745"/>
                    <a:pt x="5508" y="6398"/>
                  </a:cubicBezTo>
                  <a:cubicBezTo>
                    <a:pt x="5442" y="6051"/>
                    <a:pt x="5279" y="5094"/>
                    <a:pt x="5125" y="5090"/>
                  </a:cubicBezTo>
                  <a:cubicBezTo>
                    <a:pt x="4972" y="5086"/>
                    <a:pt x="4743" y="6025"/>
                    <a:pt x="4611" y="6377"/>
                  </a:cubicBezTo>
                  <a:cubicBezTo>
                    <a:pt x="4481" y="6728"/>
                    <a:pt x="4393" y="6921"/>
                    <a:pt x="4328" y="7213"/>
                  </a:cubicBezTo>
                  <a:cubicBezTo>
                    <a:pt x="4262" y="7504"/>
                    <a:pt x="4317" y="7817"/>
                    <a:pt x="4197" y="8130"/>
                  </a:cubicBezTo>
                  <a:cubicBezTo>
                    <a:pt x="4077" y="8443"/>
                    <a:pt x="3716" y="8812"/>
                    <a:pt x="3573" y="9082"/>
                  </a:cubicBezTo>
                  <a:cubicBezTo>
                    <a:pt x="3432" y="9352"/>
                    <a:pt x="3705" y="9571"/>
                    <a:pt x="3322" y="9751"/>
                  </a:cubicBezTo>
                  <a:cubicBezTo>
                    <a:pt x="3038" y="9833"/>
                    <a:pt x="1814" y="10000"/>
                    <a:pt x="1683" y="9648"/>
                  </a:cubicBezTo>
                  <a:cubicBezTo>
                    <a:pt x="1596" y="9490"/>
                    <a:pt x="2678" y="9130"/>
                    <a:pt x="2819" y="8795"/>
                  </a:cubicBezTo>
                  <a:cubicBezTo>
                    <a:pt x="2962" y="8461"/>
                    <a:pt x="2558" y="7929"/>
                    <a:pt x="2514" y="7650"/>
                  </a:cubicBezTo>
                  <a:cubicBezTo>
                    <a:pt x="2469" y="7371"/>
                    <a:pt x="2491" y="7530"/>
                    <a:pt x="2558" y="7118"/>
                  </a:cubicBezTo>
                  <a:cubicBezTo>
                    <a:pt x="2623" y="6707"/>
                    <a:pt x="2743" y="5755"/>
                    <a:pt x="2896" y="5176"/>
                  </a:cubicBezTo>
                  <a:cubicBezTo>
                    <a:pt x="3049" y="4597"/>
                    <a:pt x="3518" y="3851"/>
                    <a:pt x="3475" y="3632"/>
                  </a:cubicBezTo>
                  <a:cubicBezTo>
                    <a:pt x="3486" y="3178"/>
                    <a:pt x="3518" y="2985"/>
                    <a:pt x="3366" y="3040"/>
                  </a:cubicBezTo>
                  <a:cubicBezTo>
                    <a:pt x="3300" y="2959"/>
                    <a:pt x="2896" y="3675"/>
                    <a:pt x="2568" y="3962"/>
                  </a:cubicBezTo>
                  <a:cubicBezTo>
                    <a:pt x="2240" y="4254"/>
                    <a:pt x="1683" y="4618"/>
                    <a:pt x="1387" y="4777"/>
                  </a:cubicBezTo>
                  <a:cubicBezTo>
                    <a:pt x="1333" y="4991"/>
                    <a:pt x="1268" y="5210"/>
                    <a:pt x="1214" y="5425"/>
                  </a:cubicBezTo>
                  <a:cubicBezTo>
                    <a:pt x="972" y="5532"/>
                    <a:pt x="568" y="5622"/>
                    <a:pt x="394" y="5605"/>
                  </a:cubicBezTo>
                  <a:cubicBezTo>
                    <a:pt x="87" y="5527"/>
                    <a:pt x="44" y="5347"/>
                    <a:pt x="11" y="5154"/>
                  </a:cubicBezTo>
                  <a:cubicBezTo>
                    <a:pt x="0" y="5009"/>
                    <a:pt x="777" y="4803"/>
                    <a:pt x="842" y="4597"/>
                  </a:cubicBezTo>
                  <a:close/>
                </a:path>
              </a:pathLst>
            </a:custGeom>
            <a:gradFill flip="none" rotWithShape="1">
              <a:gsLst>
                <a:gs pos="7000">
                  <a:schemeClr val="bg1">
                    <a:lumMod val="75000"/>
                  </a:schemeClr>
                </a:gs>
                <a:gs pos="76000">
                  <a:schemeClr val="bg1"/>
                </a:gs>
              </a:gsLst>
              <a:lin ang="0" scaled="1"/>
              <a:tileRect/>
            </a:gradFill>
            <a:ln w="317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92" name="Freeform 212"/>
            <p:cNvSpPr>
              <a:spLocks/>
            </p:cNvSpPr>
            <p:nvPr/>
          </p:nvSpPr>
          <p:spPr bwMode="auto">
            <a:xfrm>
              <a:off x="3564145" y="2228650"/>
              <a:ext cx="557292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" h="2332">
                  <a:moveTo>
                    <a:pt x="77" y="1072"/>
                  </a:moveTo>
                  <a:cubicBezTo>
                    <a:pt x="106" y="992"/>
                    <a:pt x="150" y="821"/>
                    <a:pt x="178" y="724"/>
                  </a:cubicBezTo>
                  <a:cubicBezTo>
                    <a:pt x="178" y="702"/>
                    <a:pt x="184" y="552"/>
                    <a:pt x="243" y="493"/>
                  </a:cubicBezTo>
                  <a:cubicBezTo>
                    <a:pt x="275" y="424"/>
                    <a:pt x="381" y="398"/>
                    <a:pt x="408" y="361"/>
                  </a:cubicBezTo>
                  <a:cubicBezTo>
                    <a:pt x="409" y="337"/>
                    <a:pt x="411" y="298"/>
                    <a:pt x="405" y="268"/>
                  </a:cubicBezTo>
                  <a:cubicBezTo>
                    <a:pt x="403" y="233"/>
                    <a:pt x="385" y="196"/>
                    <a:pt x="385" y="156"/>
                  </a:cubicBezTo>
                  <a:cubicBezTo>
                    <a:pt x="384" y="117"/>
                    <a:pt x="372" y="52"/>
                    <a:pt x="401" y="32"/>
                  </a:cubicBezTo>
                  <a:cubicBezTo>
                    <a:pt x="433" y="10"/>
                    <a:pt x="534" y="0"/>
                    <a:pt x="561" y="36"/>
                  </a:cubicBezTo>
                  <a:cubicBezTo>
                    <a:pt x="588" y="58"/>
                    <a:pt x="574" y="118"/>
                    <a:pt x="573" y="156"/>
                  </a:cubicBezTo>
                  <a:cubicBezTo>
                    <a:pt x="572" y="194"/>
                    <a:pt x="554" y="229"/>
                    <a:pt x="553" y="264"/>
                  </a:cubicBezTo>
                  <a:cubicBezTo>
                    <a:pt x="552" y="299"/>
                    <a:pt x="535" y="333"/>
                    <a:pt x="564" y="367"/>
                  </a:cubicBezTo>
                  <a:cubicBezTo>
                    <a:pt x="593" y="401"/>
                    <a:pt x="693" y="433"/>
                    <a:pt x="726" y="466"/>
                  </a:cubicBezTo>
                  <a:cubicBezTo>
                    <a:pt x="740" y="486"/>
                    <a:pt x="752" y="499"/>
                    <a:pt x="765" y="565"/>
                  </a:cubicBezTo>
                  <a:cubicBezTo>
                    <a:pt x="775" y="600"/>
                    <a:pt x="778" y="640"/>
                    <a:pt x="786" y="677"/>
                  </a:cubicBezTo>
                  <a:cubicBezTo>
                    <a:pt x="794" y="714"/>
                    <a:pt x="791" y="717"/>
                    <a:pt x="812" y="790"/>
                  </a:cubicBezTo>
                  <a:cubicBezTo>
                    <a:pt x="833" y="863"/>
                    <a:pt x="898" y="1049"/>
                    <a:pt x="915" y="1117"/>
                  </a:cubicBezTo>
                  <a:cubicBezTo>
                    <a:pt x="934" y="1188"/>
                    <a:pt x="998" y="1178"/>
                    <a:pt x="996" y="1216"/>
                  </a:cubicBezTo>
                  <a:cubicBezTo>
                    <a:pt x="1003" y="1249"/>
                    <a:pt x="1003" y="1288"/>
                    <a:pt x="977" y="1309"/>
                  </a:cubicBezTo>
                  <a:cubicBezTo>
                    <a:pt x="956" y="1321"/>
                    <a:pt x="890" y="1318"/>
                    <a:pt x="868" y="1288"/>
                  </a:cubicBezTo>
                  <a:cubicBezTo>
                    <a:pt x="848" y="1273"/>
                    <a:pt x="862" y="1244"/>
                    <a:pt x="858" y="1218"/>
                  </a:cubicBezTo>
                  <a:cubicBezTo>
                    <a:pt x="861" y="1203"/>
                    <a:pt x="857" y="1169"/>
                    <a:pt x="846" y="1129"/>
                  </a:cubicBezTo>
                  <a:cubicBezTo>
                    <a:pt x="836" y="1085"/>
                    <a:pt x="784" y="1024"/>
                    <a:pt x="764" y="978"/>
                  </a:cubicBezTo>
                  <a:cubicBezTo>
                    <a:pt x="744" y="933"/>
                    <a:pt x="740" y="884"/>
                    <a:pt x="726" y="856"/>
                  </a:cubicBezTo>
                  <a:cubicBezTo>
                    <a:pt x="728" y="835"/>
                    <a:pt x="732" y="891"/>
                    <a:pt x="723" y="854"/>
                  </a:cubicBezTo>
                  <a:cubicBezTo>
                    <a:pt x="718" y="834"/>
                    <a:pt x="702" y="774"/>
                    <a:pt x="694" y="737"/>
                  </a:cubicBezTo>
                  <a:cubicBezTo>
                    <a:pt x="686" y="700"/>
                    <a:pt x="679" y="629"/>
                    <a:pt x="675" y="633"/>
                  </a:cubicBezTo>
                  <a:cubicBezTo>
                    <a:pt x="667" y="617"/>
                    <a:pt x="672" y="723"/>
                    <a:pt x="672" y="759"/>
                  </a:cubicBezTo>
                  <a:cubicBezTo>
                    <a:pt x="672" y="795"/>
                    <a:pt x="670" y="812"/>
                    <a:pt x="672" y="848"/>
                  </a:cubicBezTo>
                  <a:cubicBezTo>
                    <a:pt x="673" y="910"/>
                    <a:pt x="701" y="1009"/>
                    <a:pt x="702" y="1097"/>
                  </a:cubicBezTo>
                  <a:cubicBezTo>
                    <a:pt x="701" y="1164"/>
                    <a:pt x="681" y="1292"/>
                    <a:pt x="678" y="1377"/>
                  </a:cubicBezTo>
                  <a:cubicBezTo>
                    <a:pt x="670" y="1453"/>
                    <a:pt x="673" y="1528"/>
                    <a:pt x="661" y="1677"/>
                  </a:cubicBezTo>
                  <a:cubicBezTo>
                    <a:pt x="651" y="1727"/>
                    <a:pt x="647" y="2037"/>
                    <a:pt x="639" y="2122"/>
                  </a:cubicBezTo>
                  <a:cubicBezTo>
                    <a:pt x="615" y="2172"/>
                    <a:pt x="723" y="2244"/>
                    <a:pt x="691" y="2280"/>
                  </a:cubicBezTo>
                  <a:cubicBezTo>
                    <a:pt x="681" y="2306"/>
                    <a:pt x="633" y="2294"/>
                    <a:pt x="580" y="2279"/>
                  </a:cubicBezTo>
                  <a:cubicBezTo>
                    <a:pt x="555" y="2269"/>
                    <a:pt x="558" y="2200"/>
                    <a:pt x="554" y="2184"/>
                  </a:cubicBezTo>
                  <a:cubicBezTo>
                    <a:pt x="550" y="2168"/>
                    <a:pt x="557" y="2197"/>
                    <a:pt x="557" y="2184"/>
                  </a:cubicBezTo>
                  <a:cubicBezTo>
                    <a:pt x="563" y="2178"/>
                    <a:pt x="555" y="2144"/>
                    <a:pt x="557" y="2103"/>
                  </a:cubicBezTo>
                  <a:cubicBezTo>
                    <a:pt x="567" y="2079"/>
                    <a:pt x="497" y="1883"/>
                    <a:pt x="507" y="1813"/>
                  </a:cubicBezTo>
                  <a:cubicBezTo>
                    <a:pt x="500" y="1744"/>
                    <a:pt x="508" y="1722"/>
                    <a:pt x="507" y="1676"/>
                  </a:cubicBezTo>
                  <a:cubicBezTo>
                    <a:pt x="507" y="1630"/>
                    <a:pt x="510" y="1573"/>
                    <a:pt x="504" y="1492"/>
                  </a:cubicBezTo>
                  <a:cubicBezTo>
                    <a:pt x="498" y="1411"/>
                    <a:pt x="483" y="1188"/>
                    <a:pt x="469" y="1187"/>
                  </a:cubicBezTo>
                  <a:cubicBezTo>
                    <a:pt x="455" y="1186"/>
                    <a:pt x="434" y="1405"/>
                    <a:pt x="422" y="1487"/>
                  </a:cubicBezTo>
                  <a:cubicBezTo>
                    <a:pt x="410" y="1569"/>
                    <a:pt x="402" y="1614"/>
                    <a:pt x="396" y="1682"/>
                  </a:cubicBezTo>
                  <a:cubicBezTo>
                    <a:pt x="390" y="1750"/>
                    <a:pt x="395" y="1823"/>
                    <a:pt x="384" y="1896"/>
                  </a:cubicBezTo>
                  <a:cubicBezTo>
                    <a:pt x="373" y="1969"/>
                    <a:pt x="340" y="2055"/>
                    <a:pt x="327" y="2118"/>
                  </a:cubicBezTo>
                  <a:cubicBezTo>
                    <a:pt x="314" y="2181"/>
                    <a:pt x="339" y="2232"/>
                    <a:pt x="304" y="2274"/>
                  </a:cubicBezTo>
                  <a:cubicBezTo>
                    <a:pt x="278" y="2293"/>
                    <a:pt x="166" y="2332"/>
                    <a:pt x="154" y="2250"/>
                  </a:cubicBezTo>
                  <a:cubicBezTo>
                    <a:pt x="146" y="2213"/>
                    <a:pt x="245" y="2129"/>
                    <a:pt x="258" y="2051"/>
                  </a:cubicBezTo>
                  <a:cubicBezTo>
                    <a:pt x="271" y="1973"/>
                    <a:pt x="234" y="1849"/>
                    <a:pt x="230" y="1784"/>
                  </a:cubicBezTo>
                  <a:cubicBezTo>
                    <a:pt x="226" y="1719"/>
                    <a:pt x="228" y="1756"/>
                    <a:pt x="234" y="1660"/>
                  </a:cubicBezTo>
                  <a:cubicBezTo>
                    <a:pt x="240" y="1564"/>
                    <a:pt x="251" y="1342"/>
                    <a:pt x="265" y="1207"/>
                  </a:cubicBezTo>
                  <a:cubicBezTo>
                    <a:pt x="279" y="1072"/>
                    <a:pt x="322" y="898"/>
                    <a:pt x="318" y="847"/>
                  </a:cubicBezTo>
                  <a:cubicBezTo>
                    <a:pt x="319" y="741"/>
                    <a:pt x="322" y="696"/>
                    <a:pt x="308" y="709"/>
                  </a:cubicBezTo>
                  <a:cubicBezTo>
                    <a:pt x="302" y="690"/>
                    <a:pt x="265" y="857"/>
                    <a:pt x="235" y="924"/>
                  </a:cubicBezTo>
                  <a:cubicBezTo>
                    <a:pt x="205" y="992"/>
                    <a:pt x="154" y="1077"/>
                    <a:pt x="127" y="1114"/>
                  </a:cubicBezTo>
                  <a:cubicBezTo>
                    <a:pt x="122" y="1164"/>
                    <a:pt x="116" y="1215"/>
                    <a:pt x="111" y="1265"/>
                  </a:cubicBezTo>
                  <a:cubicBezTo>
                    <a:pt x="89" y="1290"/>
                    <a:pt x="52" y="1311"/>
                    <a:pt x="36" y="1307"/>
                  </a:cubicBezTo>
                  <a:cubicBezTo>
                    <a:pt x="8" y="1289"/>
                    <a:pt x="4" y="1247"/>
                    <a:pt x="1" y="1202"/>
                  </a:cubicBezTo>
                  <a:cubicBezTo>
                    <a:pt x="0" y="1168"/>
                    <a:pt x="71" y="1120"/>
                    <a:pt x="77" y="1072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93" name="Freeform 212"/>
            <p:cNvSpPr>
              <a:spLocks/>
            </p:cNvSpPr>
            <p:nvPr/>
          </p:nvSpPr>
          <p:spPr bwMode="auto">
            <a:xfrm>
              <a:off x="3655532" y="2889902"/>
              <a:ext cx="304699" cy="636681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107 w 10000"/>
                <a:gd name="connsiteY54" fmla="*/ 5425 h 10000"/>
                <a:gd name="connsiteX55" fmla="*/ 359 w 10000"/>
                <a:gd name="connsiteY55" fmla="*/ 560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107 w 10000"/>
                <a:gd name="connsiteY54" fmla="*/ 5425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0 w 10000"/>
                <a:gd name="connsiteY54" fmla="*/ 5154 h 10000"/>
                <a:gd name="connsiteX55" fmla="*/ 768 w 10000"/>
                <a:gd name="connsiteY55" fmla="*/ 4597 h 10000"/>
                <a:gd name="connsiteX0" fmla="*/ 0 w 9232"/>
                <a:gd name="connsiteY0" fmla="*/ 4597 h 10000"/>
                <a:gd name="connsiteX1" fmla="*/ 1007 w 9232"/>
                <a:gd name="connsiteY1" fmla="*/ 3105 h 10000"/>
                <a:gd name="connsiteX2" fmla="*/ 1655 w 9232"/>
                <a:gd name="connsiteY2" fmla="*/ 2114 h 10000"/>
                <a:gd name="connsiteX3" fmla="*/ 3300 w 9232"/>
                <a:gd name="connsiteY3" fmla="*/ 1548 h 10000"/>
                <a:gd name="connsiteX4" fmla="*/ 3270 w 9232"/>
                <a:gd name="connsiteY4" fmla="*/ 1149 h 10000"/>
                <a:gd name="connsiteX5" fmla="*/ 3070 w 9232"/>
                <a:gd name="connsiteY5" fmla="*/ 669 h 10000"/>
                <a:gd name="connsiteX6" fmla="*/ 3230 w 9232"/>
                <a:gd name="connsiteY6" fmla="*/ 137 h 10000"/>
                <a:gd name="connsiteX7" fmla="*/ 4825 w 9232"/>
                <a:gd name="connsiteY7" fmla="*/ 154 h 10000"/>
                <a:gd name="connsiteX8" fmla="*/ 4945 w 9232"/>
                <a:gd name="connsiteY8" fmla="*/ 669 h 10000"/>
                <a:gd name="connsiteX9" fmla="*/ 4745 w 9232"/>
                <a:gd name="connsiteY9" fmla="*/ 1132 h 10000"/>
                <a:gd name="connsiteX10" fmla="*/ 4855 w 9232"/>
                <a:gd name="connsiteY10" fmla="*/ 1574 h 10000"/>
                <a:gd name="connsiteX11" fmla="*/ 6470 w 9232"/>
                <a:gd name="connsiteY11" fmla="*/ 1998 h 10000"/>
                <a:gd name="connsiteX12" fmla="*/ 6859 w 9232"/>
                <a:gd name="connsiteY12" fmla="*/ 2423 h 10000"/>
                <a:gd name="connsiteX13" fmla="*/ 7068 w 9232"/>
                <a:gd name="connsiteY13" fmla="*/ 2903 h 10000"/>
                <a:gd name="connsiteX14" fmla="*/ 7328 w 9232"/>
                <a:gd name="connsiteY14" fmla="*/ 3388 h 10000"/>
                <a:gd name="connsiteX15" fmla="*/ 8355 w 9232"/>
                <a:gd name="connsiteY15" fmla="*/ 4790 h 10000"/>
                <a:gd name="connsiteX16" fmla="*/ 9162 w 9232"/>
                <a:gd name="connsiteY16" fmla="*/ 5214 h 10000"/>
                <a:gd name="connsiteX17" fmla="*/ 8973 w 9232"/>
                <a:gd name="connsiteY17" fmla="*/ 5613 h 10000"/>
                <a:gd name="connsiteX18" fmla="*/ 7886 w 9232"/>
                <a:gd name="connsiteY18" fmla="*/ 5523 h 10000"/>
                <a:gd name="connsiteX19" fmla="*/ 7786 w 9232"/>
                <a:gd name="connsiteY19" fmla="*/ 5223 h 10000"/>
                <a:gd name="connsiteX20" fmla="*/ 7667 w 9232"/>
                <a:gd name="connsiteY20" fmla="*/ 4841 h 10000"/>
                <a:gd name="connsiteX21" fmla="*/ 6849 w 9232"/>
                <a:gd name="connsiteY21" fmla="*/ 4194 h 10000"/>
                <a:gd name="connsiteX22" fmla="*/ 6470 w 9232"/>
                <a:gd name="connsiteY22" fmla="*/ 3671 h 10000"/>
                <a:gd name="connsiteX23" fmla="*/ 6440 w 9232"/>
                <a:gd name="connsiteY23" fmla="*/ 3662 h 10000"/>
                <a:gd name="connsiteX24" fmla="*/ 6151 w 9232"/>
                <a:gd name="connsiteY24" fmla="*/ 3160 h 10000"/>
                <a:gd name="connsiteX25" fmla="*/ 5962 w 9232"/>
                <a:gd name="connsiteY25" fmla="*/ 2714 h 10000"/>
                <a:gd name="connsiteX26" fmla="*/ 5932 w 9232"/>
                <a:gd name="connsiteY26" fmla="*/ 3255 h 10000"/>
                <a:gd name="connsiteX27" fmla="*/ 5932 w 9232"/>
                <a:gd name="connsiteY27" fmla="*/ 3636 h 10000"/>
                <a:gd name="connsiteX28" fmla="*/ 6231 w 9232"/>
                <a:gd name="connsiteY28" fmla="*/ 4704 h 10000"/>
                <a:gd name="connsiteX29" fmla="*/ 5992 w 9232"/>
                <a:gd name="connsiteY29" fmla="*/ 5905 h 10000"/>
                <a:gd name="connsiteX30" fmla="*/ 5822 w 9232"/>
                <a:gd name="connsiteY30" fmla="*/ 7191 h 10000"/>
                <a:gd name="connsiteX31" fmla="*/ 5603 w 9232"/>
                <a:gd name="connsiteY31" fmla="*/ 9099 h 10000"/>
                <a:gd name="connsiteX32" fmla="*/ 6121 w 9232"/>
                <a:gd name="connsiteY32" fmla="*/ 9777 h 10000"/>
                <a:gd name="connsiteX33" fmla="*/ 5015 w 9232"/>
                <a:gd name="connsiteY33" fmla="*/ 9773 h 10000"/>
                <a:gd name="connsiteX34" fmla="*/ 4755 w 9232"/>
                <a:gd name="connsiteY34" fmla="*/ 9365 h 10000"/>
                <a:gd name="connsiteX35" fmla="*/ 4785 w 9232"/>
                <a:gd name="connsiteY35" fmla="*/ 9365 h 10000"/>
                <a:gd name="connsiteX36" fmla="*/ 4785 w 9232"/>
                <a:gd name="connsiteY36" fmla="*/ 9018 h 10000"/>
                <a:gd name="connsiteX37" fmla="*/ 4287 w 9232"/>
                <a:gd name="connsiteY37" fmla="*/ 7774 h 10000"/>
                <a:gd name="connsiteX38" fmla="*/ 4287 w 9232"/>
                <a:gd name="connsiteY38" fmla="*/ 7187 h 10000"/>
                <a:gd name="connsiteX39" fmla="*/ 4257 w 9232"/>
                <a:gd name="connsiteY39" fmla="*/ 6398 h 10000"/>
                <a:gd name="connsiteX40" fmla="*/ 3908 w 9232"/>
                <a:gd name="connsiteY40" fmla="*/ 5090 h 10000"/>
                <a:gd name="connsiteX41" fmla="*/ 3439 w 9232"/>
                <a:gd name="connsiteY41" fmla="*/ 6377 h 10000"/>
                <a:gd name="connsiteX42" fmla="*/ 3180 w 9232"/>
                <a:gd name="connsiteY42" fmla="*/ 7213 h 10000"/>
                <a:gd name="connsiteX43" fmla="*/ 3061 w 9232"/>
                <a:gd name="connsiteY43" fmla="*/ 8130 h 10000"/>
                <a:gd name="connsiteX44" fmla="*/ 2492 w 9232"/>
                <a:gd name="connsiteY44" fmla="*/ 9082 h 10000"/>
                <a:gd name="connsiteX45" fmla="*/ 2263 w 9232"/>
                <a:gd name="connsiteY45" fmla="*/ 9751 h 10000"/>
                <a:gd name="connsiteX46" fmla="*/ 767 w 9232"/>
                <a:gd name="connsiteY46" fmla="*/ 9648 h 10000"/>
                <a:gd name="connsiteX47" fmla="*/ 1804 w 9232"/>
                <a:gd name="connsiteY47" fmla="*/ 8795 h 10000"/>
                <a:gd name="connsiteX48" fmla="*/ 1525 w 9232"/>
                <a:gd name="connsiteY48" fmla="*/ 7650 h 10000"/>
                <a:gd name="connsiteX49" fmla="*/ 1565 w 9232"/>
                <a:gd name="connsiteY49" fmla="*/ 7118 h 10000"/>
                <a:gd name="connsiteX50" fmla="*/ 1874 w 9232"/>
                <a:gd name="connsiteY50" fmla="*/ 5176 h 10000"/>
                <a:gd name="connsiteX51" fmla="*/ 2402 w 9232"/>
                <a:gd name="connsiteY51" fmla="*/ 3632 h 10000"/>
                <a:gd name="connsiteX52" fmla="*/ 2303 w 9232"/>
                <a:gd name="connsiteY52" fmla="*/ 3040 h 10000"/>
                <a:gd name="connsiteX53" fmla="*/ 1575 w 9232"/>
                <a:gd name="connsiteY53" fmla="*/ 3962 h 10000"/>
                <a:gd name="connsiteX54" fmla="*/ 0 w 9232"/>
                <a:gd name="connsiteY54" fmla="*/ 4597 h 10000"/>
                <a:gd name="connsiteX0" fmla="*/ 961 w 9255"/>
                <a:gd name="connsiteY0" fmla="*/ 3962 h 10000"/>
                <a:gd name="connsiteX1" fmla="*/ 346 w 9255"/>
                <a:gd name="connsiteY1" fmla="*/ 3105 h 10000"/>
                <a:gd name="connsiteX2" fmla="*/ 1048 w 9255"/>
                <a:gd name="connsiteY2" fmla="*/ 2114 h 10000"/>
                <a:gd name="connsiteX3" fmla="*/ 2830 w 9255"/>
                <a:gd name="connsiteY3" fmla="*/ 1548 h 10000"/>
                <a:gd name="connsiteX4" fmla="*/ 2797 w 9255"/>
                <a:gd name="connsiteY4" fmla="*/ 1149 h 10000"/>
                <a:gd name="connsiteX5" fmla="*/ 2580 w 9255"/>
                <a:gd name="connsiteY5" fmla="*/ 669 h 10000"/>
                <a:gd name="connsiteX6" fmla="*/ 2754 w 9255"/>
                <a:gd name="connsiteY6" fmla="*/ 137 h 10000"/>
                <a:gd name="connsiteX7" fmla="*/ 4481 w 9255"/>
                <a:gd name="connsiteY7" fmla="*/ 154 h 10000"/>
                <a:gd name="connsiteX8" fmla="*/ 4611 w 9255"/>
                <a:gd name="connsiteY8" fmla="*/ 669 h 10000"/>
                <a:gd name="connsiteX9" fmla="*/ 4395 w 9255"/>
                <a:gd name="connsiteY9" fmla="*/ 1132 h 10000"/>
                <a:gd name="connsiteX10" fmla="*/ 4514 w 9255"/>
                <a:gd name="connsiteY10" fmla="*/ 1574 h 10000"/>
                <a:gd name="connsiteX11" fmla="*/ 6263 w 9255"/>
                <a:gd name="connsiteY11" fmla="*/ 1998 h 10000"/>
                <a:gd name="connsiteX12" fmla="*/ 6685 w 9255"/>
                <a:gd name="connsiteY12" fmla="*/ 2423 h 10000"/>
                <a:gd name="connsiteX13" fmla="*/ 6911 w 9255"/>
                <a:gd name="connsiteY13" fmla="*/ 2903 h 10000"/>
                <a:gd name="connsiteX14" fmla="*/ 7193 w 9255"/>
                <a:gd name="connsiteY14" fmla="*/ 3388 h 10000"/>
                <a:gd name="connsiteX15" fmla="*/ 8305 w 9255"/>
                <a:gd name="connsiteY15" fmla="*/ 4790 h 10000"/>
                <a:gd name="connsiteX16" fmla="*/ 9179 w 9255"/>
                <a:gd name="connsiteY16" fmla="*/ 5214 h 10000"/>
                <a:gd name="connsiteX17" fmla="*/ 8974 w 9255"/>
                <a:gd name="connsiteY17" fmla="*/ 5613 h 10000"/>
                <a:gd name="connsiteX18" fmla="*/ 7797 w 9255"/>
                <a:gd name="connsiteY18" fmla="*/ 5523 h 10000"/>
                <a:gd name="connsiteX19" fmla="*/ 7689 w 9255"/>
                <a:gd name="connsiteY19" fmla="*/ 5223 h 10000"/>
                <a:gd name="connsiteX20" fmla="*/ 7560 w 9255"/>
                <a:gd name="connsiteY20" fmla="*/ 4841 h 10000"/>
                <a:gd name="connsiteX21" fmla="*/ 6674 w 9255"/>
                <a:gd name="connsiteY21" fmla="*/ 4194 h 10000"/>
                <a:gd name="connsiteX22" fmla="*/ 6263 w 9255"/>
                <a:gd name="connsiteY22" fmla="*/ 3671 h 10000"/>
                <a:gd name="connsiteX23" fmla="*/ 6231 w 9255"/>
                <a:gd name="connsiteY23" fmla="*/ 3662 h 10000"/>
                <a:gd name="connsiteX24" fmla="*/ 5918 w 9255"/>
                <a:gd name="connsiteY24" fmla="*/ 3160 h 10000"/>
                <a:gd name="connsiteX25" fmla="*/ 5713 w 9255"/>
                <a:gd name="connsiteY25" fmla="*/ 2714 h 10000"/>
                <a:gd name="connsiteX26" fmla="*/ 5680 w 9255"/>
                <a:gd name="connsiteY26" fmla="*/ 3255 h 10000"/>
                <a:gd name="connsiteX27" fmla="*/ 5680 w 9255"/>
                <a:gd name="connsiteY27" fmla="*/ 3636 h 10000"/>
                <a:gd name="connsiteX28" fmla="*/ 6004 w 9255"/>
                <a:gd name="connsiteY28" fmla="*/ 4704 h 10000"/>
                <a:gd name="connsiteX29" fmla="*/ 5745 w 9255"/>
                <a:gd name="connsiteY29" fmla="*/ 5905 h 10000"/>
                <a:gd name="connsiteX30" fmla="*/ 5561 w 9255"/>
                <a:gd name="connsiteY30" fmla="*/ 7191 h 10000"/>
                <a:gd name="connsiteX31" fmla="*/ 5324 w 9255"/>
                <a:gd name="connsiteY31" fmla="*/ 9099 h 10000"/>
                <a:gd name="connsiteX32" fmla="*/ 5885 w 9255"/>
                <a:gd name="connsiteY32" fmla="*/ 9777 h 10000"/>
                <a:gd name="connsiteX33" fmla="*/ 4687 w 9255"/>
                <a:gd name="connsiteY33" fmla="*/ 9773 h 10000"/>
                <a:gd name="connsiteX34" fmla="*/ 4406 w 9255"/>
                <a:gd name="connsiteY34" fmla="*/ 9365 h 10000"/>
                <a:gd name="connsiteX35" fmla="*/ 4438 w 9255"/>
                <a:gd name="connsiteY35" fmla="*/ 9365 h 10000"/>
                <a:gd name="connsiteX36" fmla="*/ 4438 w 9255"/>
                <a:gd name="connsiteY36" fmla="*/ 9018 h 10000"/>
                <a:gd name="connsiteX37" fmla="*/ 3899 w 9255"/>
                <a:gd name="connsiteY37" fmla="*/ 7774 h 10000"/>
                <a:gd name="connsiteX38" fmla="*/ 3899 w 9255"/>
                <a:gd name="connsiteY38" fmla="*/ 7187 h 10000"/>
                <a:gd name="connsiteX39" fmla="*/ 3866 w 9255"/>
                <a:gd name="connsiteY39" fmla="*/ 6398 h 10000"/>
                <a:gd name="connsiteX40" fmla="*/ 3488 w 9255"/>
                <a:gd name="connsiteY40" fmla="*/ 5090 h 10000"/>
                <a:gd name="connsiteX41" fmla="*/ 2980 w 9255"/>
                <a:gd name="connsiteY41" fmla="*/ 6377 h 10000"/>
                <a:gd name="connsiteX42" fmla="*/ 2700 w 9255"/>
                <a:gd name="connsiteY42" fmla="*/ 7213 h 10000"/>
                <a:gd name="connsiteX43" fmla="*/ 2571 w 9255"/>
                <a:gd name="connsiteY43" fmla="*/ 8130 h 10000"/>
                <a:gd name="connsiteX44" fmla="*/ 1954 w 9255"/>
                <a:gd name="connsiteY44" fmla="*/ 9082 h 10000"/>
                <a:gd name="connsiteX45" fmla="*/ 1706 w 9255"/>
                <a:gd name="connsiteY45" fmla="*/ 9751 h 10000"/>
                <a:gd name="connsiteX46" fmla="*/ 86 w 9255"/>
                <a:gd name="connsiteY46" fmla="*/ 9648 h 10000"/>
                <a:gd name="connsiteX47" fmla="*/ 1209 w 9255"/>
                <a:gd name="connsiteY47" fmla="*/ 8795 h 10000"/>
                <a:gd name="connsiteX48" fmla="*/ 907 w 9255"/>
                <a:gd name="connsiteY48" fmla="*/ 7650 h 10000"/>
                <a:gd name="connsiteX49" fmla="*/ 950 w 9255"/>
                <a:gd name="connsiteY49" fmla="*/ 7118 h 10000"/>
                <a:gd name="connsiteX50" fmla="*/ 1285 w 9255"/>
                <a:gd name="connsiteY50" fmla="*/ 5176 h 10000"/>
                <a:gd name="connsiteX51" fmla="*/ 1857 w 9255"/>
                <a:gd name="connsiteY51" fmla="*/ 3632 h 10000"/>
                <a:gd name="connsiteX52" fmla="*/ 1750 w 9255"/>
                <a:gd name="connsiteY52" fmla="*/ 3040 h 10000"/>
                <a:gd name="connsiteX53" fmla="*/ 961 w 9255"/>
                <a:gd name="connsiteY53" fmla="*/ 3962 h 10000"/>
                <a:gd name="connsiteX0" fmla="*/ 1891 w 10000"/>
                <a:gd name="connsiteY0" fmla="*/ 3040 h 10000"/>
                <a:gd name="connsiteX1" fmla="*/ 374 w 10000"/>
                <a:gd name="connsiteY1" fmla="*/ 3105 h 10000"/>
                <a:gd name="connsiteX2" fmla="*/ 1132 w 10000"/>
                <a:gd name="connsiteY2" fmla="*/ 2114 h 10000"/>
                <a:gd name="connsiteX3" fmla="*/ 3058 w 10000"/>
                <a:gd name="connsiteY3" fmla="*/ 1548 h 10000"/>
                <a:gd name="connsiteX4" fmla="*/ 3022 w 10000"/>
                <a:gd name="connsiteY4" fmla="*/ 1149 h 10000"/>
                <a:gd name="connsiteX5" fmla="*/ 2788 w 10000"/>
                <a:gd name="connsiteY5" fmla="*/ 669 h 10000"/>
                <a:gd name="connsiteX6" fmla="*/ 2976 w 10000"/>
                <a:gd name="connsiteY6" fmla="*/ 137 h 10000"/>
                <a:gd name="connsiteX7" fmla="*/ 4842 w 10000"/>
                <a:gd name="connsiteY7" fmla="*/ 154 h 10000"/>
                <a:gd name="connsiteX8" fmla="*/ 4982 w 10000"/>
                <a:gd name="connsiteY8" fmla="*/ 669 h 10000"/>
                <a:gd name="connsiteX9" fmla="*/ 4749 w 10000"/>
                <a:gd name="connsiteY9" fmla="*/ 1132 h 10000"/>
                <a:gd name="connsiteX10" fmla="*/ 4877 w 10000"/>
                <a:gd name="connsiteY10" fmla="*/ 1574 h 10000"/>
                <a:gd name="connsiteX11" fmla="*/ 6767 w 10000"/>
                <a:gd name="connsiteY11" fmla="*/ 1998 h 10000"/>
                <a:gd name="connsiteX12" fmla="*/ 7223 w 10000"/>
                <a:gd name="connsiteY12" fmla="*/ 2423 h 10000"/>
                <a:gd name="connsiteX13" fmla="*/ 7467 w 10000"/>
                <a:gd name="connsiteY13" fmla="*/ 2903 h 10000"/>
                <a:gd name="connsiteX14" fmla="*/ 7772 w 10000"/>
                <a:gd name="connsiteY14" fmla="*/ 3388 h 10000"/>
                <a:gd name="connsiteX15" fmla="*/ 8974 w 10000"/>
                <a:gd name="connsiteY15" fmla="*/ 4790 h 10000"/>
                <a:gd name="connsiteX16" fmla="*/ 9918 w 10000"/>
                <a:gd name="connsiteY16" fmla="*/ 5214 h 10000"/>
                <a:gd name="connsiteX17" fmla="*/ 9696 w 10000"/>
                <a:gd name="connsiteY17" fmla="*/ 5613 h 10000"/>
                <a:gd name="connsiteX18" fmla="*/ 8425 w 10000"/>
                <a:gd name="connsiteY18" fmla="*/ 5523 h 10000"/>
                <a:gd name="connsiteX19" fmla="*/ 8308 w 10000"/>
                <a:gd name="connsiteY19" fmla="*/ 5223 h 10000"/>
                <a:gd name="connsiteX20" fmla="*/ 8169 w 10000"/>
                <a:gd name="connsiteY20" fmla="*/ 4841 h 10000"/>
                <a:gd name="connsiteX21" fmla="*/ 7211 w 10000"/>
                <a:gd name="connsiteY21" fmla="*/ 4194 h 10000"/>
                <a:gd name="connsiteX22" fmla="*/ 6767 w 10000"/>
                <a:gd name="connsiteY22" fmla="*/ 3671 h 10000"/>
                <a:gd name="connsiteX23" fmla="*/ 6733 w 10000"/>
                <a:gd name="connsiteY23" fmla="*/ 3662 h 10000"/>
                <a:gd name="connsiteX24" fmla="*/ 6394 w 10000"/>
                <a:gd name="connsiteY24" fmla="*/ 3160 h 10000"/>
                <a:gd name="connsiteX25" fmla="*/ 6173 w 10000"/>
                <a:gd name="connsiteY25" fmla="*/ 2714 h 10000"/>
                <a:gd name="connsiteX26" fmla="*/ 6137 w 10000"/>
                <a:gd name="connsiteY26" fmla="*/ 3255 h 10000"/>
                <a:gd name="connsiteX27" fmla="*/ 6137 w 10000"/>
                <a:gd name="connsiteY27" fmla="*/ 3636 h 10000"/>
                <a:gd name="connsiteX28" fmla="*/ 6487 w 10000"/>
                <a:gd name="connsiteY28" fmla="*/ 4704 h 10000"/>
                <a:gd name="connsiteX29" fmla="*/ 6207 w 10000"/>
                <a:gd name="connsiteY29" fmla="*/ 5905 h 10000"/>
                <a:gd name="connsiteX30" fmla="*/ 6009 w 10000"/>
                <a:gd name="connsiteY30" fmla="*/ 7191 h 10000"/>
                <a:gd name="connsiteX31" fmla="*/ 5753 w 10000"/>
                <a:gd name="connsiteY31" fmla="*/ 9099 h 10000"/>
                <a:gd name="connsiteX32" fmla="*/ 6359 w 10000"/>
                <a:gd name="connsiteY32" fmla="*/ 9777 h 10000"/>
                <a:gd name="connsiteX33" fmla="*/ 5064 w 10000"/>
                <a:gd name="connsiteY33" fmla="*/ 9773 h 10000"/>
                <a:gd name="connsiteX34" fmla="*/ 4761 w 10000"/>
                <a:gd name="connsiteY34" fmla="*/ 9365 h 10000"/>
                <a:gd name="connsiteX35" fmla="*/ 4795 w 10000"/>
                <a:gd name="connsiteY35" fmla="*/ 9365 h 10000"/>
                <a:gd name="connsiteX36" fmla="*/ 4795 w 10000"/>
                <a:gd name="connsiteY36" fmla="*/ 9018 h 10000"/>
                <a:gd name="connsiteX37" fmla="*/ 4213 w 10000"/>
                <a:gd name="connsiteY37" fmla="*/ 7774 h 10000"/>
                <a:gd name="connsiteX38" fmla="*/ 4213 w 10000"/>
                <a:gd name="connsiteY38" fmla="*/ 7187 h 10000"/>
                <a:gd name="connsiteX39" fmla="*/ 4177 w 10000"/>
                <a:gd name="connsiteY39" fmla="*/ 6398 h 10000"/>
                <a:gd name="connsiteX40" fmla="*/ 3769 w 10000"/>
                <a:gd name="connsiteY40" fmla="*/ 5090 h 10000"/>
                <a:gd name="connsiteX41" fmla="*/ 3220 w 10000"/>
                <a:gd name="connsiteY41" fmla="*/ 6377 h 10000"/>
                <a:gd name="connsiteX42" fmla="*/ 2917 w 10000"/>
                <a:gd name="connsiteY42" fmla="*/ 7213 h 10000"/>
                <a:gd name="connsiteX43" fmla="*/ 2778 w 10000"/>
                <a:gd name="connsiteY43" fmla="*/ 8130 h 10000"/>
                <a:gd name="connsiteX44" fmla="*/ 2111 w 10000"/>
                <a:gd name="connsiteY44" fmla="*/ 9082 h 10000"/>
                <a:gd name="connsiteX45" fmla="*/ 1843 w 10000"/>
                <a:gd name="connsiteY45" fmla="*/ 9751 h 10000"/>
                <a:gd name="connsiteX46" fmla="*/ 93 w 10000"/>
                <a:gd name="connsiteY46" fmla="*/ 9648 h 10000"/>
                <a:gd name="connsiteX47" fmla="*/ 1306 w 10000"/>
                <a:gd name="connsiteY47" fmla="*/ 8795 h 10000"/>
                <a:gd name="connsiteX48" fmla="*/ 980 w 10000"/>
                <a:gd name="connsiteY48" fmla="*/ 7650 h 10000"/>
                <a:gd name="connsiteX49" fmla="*/ 1026 w 10000"/>
                <a:gd name="connsiteY49" fmla="*/ 7118 h 10000"/>
                <a:gd name="connsiteX50" fmla="*/ 1388 w 10000"/>
                <a:gd name="connsiteY50" fmla="*/ 5176 h 10000"/>
                <a:gd name="connsiteX51" fmla="*/ 2006 w 10000"/>
                <a:gd name="connsiteY51" fmla="*/ 3632 h 10000"/>
                <a:gd name="connsiteX52" fmla="*/ 1891 w 10000"/>
                <a:gd name="connsiteY52" fmla="*/ 3040 h 10000"/>
                <a:gd name="connsiteX0" fmla="*/ 1891 w 10000"/>
                <a:gd name="connsiteY0" fmla="*/ 3040 h 10000"/>
                <a:gd name="connsiteX1" fmla="*/ 374 w 10000"/>
                <a:gd name="connsiteY1" fmla="*/ 3105 h 10000"/>
                <a:gd name="connsiteX2" fmla="*/ 1132 w 10000"/>
                <a:gd name="connsiteY2" fmla="*/ 2114 h 10000"/>
                <a:gd name="connsiteX3" fmla="*/ 3058 w 10000"/>
                <a:gd name="connsiteY3" fmla="*/ 1548 h 10000"/>
                <a:gd name="connsiteX4" fmla="*/ 3022 w 10000"/>
                <a:gd name="connsiteY4" fmla="*/ 1149 h 10000"/>
                <a:gd name="connsiteX5" fmla="*/ 2788 w 10000"/>
                <a:gd name="connsiteY5" fmla="*/ 669 h 10000"/>
                <a:gd name="connsiteX6" fmla="*/ 2976 w 10000"/>
                <a:gd name="connsiteY6" fmla="*/ 137 h 10000"/>
                <a:gd name="connsiteX7" fmla="*/ 4842 w 10000"/>
                <a:gd name="connsiteY7" fmla="*/ 154 h 10000"/>
                <a:gd name="connsiteX8" fmla="*/ 4982 w 10000"/>
                <a:gd name="connsiteY8" fmla="*/ 669 h 10000"/>
                <a:gd name="connsiteX9" fmla="*/ 4749 w 10000"/>
                <a:gd name="connsiteY9" fmla="*/ 1132 h 10000"/>
                <a:gd name="connsiteX10" fmla="*/ 4877 w 10000"/>
                <a:gd name="connsiteY10" fmla="*/ 1574 h 10000"/>
                <a:gd name="connsiteX11" fmla="*/ 6767 w 10000"/>
                <a:gd name="connsiteY11" fmla="*/ 1998 h 10000"/>
                <a:gd name="connsiteX12" fmla="*/ 7223 w 10000"/>
                <a:gd name="connsiteY12" fmla="*/ 2423 h 10000"/>
                <a:gd name="connsiteX13" fmla="*/ 7467 w 10000"/>
                <a:gd name="connsiteY13" fmla="*/ 2903 h 10000"/>
                <a:gd name="connsiteX14" fmla="*/ 7772 w 10000"/>
                <a:gd name="connsiteY14" fmla="*/ 3388 h 10000"/>
                <a:gd name="connsiteX15" fmla="*/ 8974 w 10000"/>
                <a:gd name="connsiteY15" fmla="*/ 4790 h 10000"/>
                <a:gd name="connsiteX16" fmla="*/ 9918 w 10000"/>
                <a:gd name="connsiteY16" fmla="*/ 5214 h 10000"/>
                <a:gd name="connsiteX17" fmla="*/ 9696 w 10000"/>
                <a:gd name="connsiteY17" fmla="*/ 5613 h 10000"/>
                <a:gd name="connsiteX18" fmla="*/ 8425 w 10000"/>
                <a:gd name="connsiteY18" fmla="*/ 5523 h 10000"/>
                <a:gd name="connsiteX19" fmla="*/ 8308 w 10000"/>
                <a:gd name="connsiteY19" fmla="*/ 5223 h 10000"/>
                <a:gd name="connsiteX20" fmla="*/ 8169 w 10000"/>
                <a:gd name="connsiteY20" fmla="*/ 4841 h 10000"/>
                <a:gd name="connsiteX21" fmla="*/ 7211 w 10000"/>
                <a:gd name="connsiteY21" fmla="*/ 4194 h 10000"/>
                <a:gd name="connsiteX22" fmla="*/ 6767 w 10000"/>
                <a:gd name="connsiteY22" fmla="*/ 3671 h 10000"/>
                <a:gd name="connsiteX23" fmla="*/ 6733 w 10000"/>
                <a:gd name="connsiteY23" fmla="*/ 3662 h 10000"/>
                <a:gd name="connsiteX24" fmla="*/ 6394 w 10000"/>
                <a:gd name="connsiteY24" fmla="*/ 3160 h 10000"/>
                <a:gd name="connsiteX25" fmla="*/ 6173 w 10000"/>
                <a:gd name="connsiteY25" fmla="*/ 2714 h 10000"/>
                <a:gd name="connsiteX26" fmla="*/ 6137 w 10000"/>
                <a:gd name="connsiteY26" fmla="*/ 3255 h 10000"/>
                <a:gd name="connsiteX27" fmla="*/ 6137 w 10000"/>
                <a:gd name="connsiteY27" fmla="*/ 3636 h 10000"/>
                <a:gd name="connsiteX28" fmla="*/ 6487 w 10000"/>
                <a:gd name="connsiteY28" fmla="*/ 4704 h 10000"/>
                <a:gd name="connsiteX29" fmla="*/ 6207 w 10000"/>
                <a:gd name="connsiteY29" fmla="*/ 5905 h 10000"/>
                <a:gd name="connsiteX30" fmla="*/ 6009 w 10000"/>
                <a:gd name="connsiteY30" fmla="*/ 7191 h 10000"/>
                <a:gd name="connsiteX31" fmla="*/ 5753 w 10000"/>
                <a:gd name="connsiteY31" fmla="*/ 9099 h 10000"/>
                <a:gd name="connsiteX32" fmla="*/ 6359 w 10000"/>
                <a:gd name="connsiteY32" fmla="*/ 9777 h 10000"/>
                <a:gd name="connsiteX33" fmla="*/ 5064 w 10000"/>
                <a:gd name="connsiteY33" fmla="*/ 9773 h 10000"/>
                <a:gd name="connsiteX34" fmla="*/ 4761 w 10000"/>
                <a:gd name="connsiteY34" fmla="*/ 9365 h 10000"/>
                <a:gd name="connsiteX35" fmla="*/ 4795 w 10000"/>
                <a:gd name="connsiteY35" fmla="*/ 9365 h 10000"/>
                <a:gd name="connsiteX36" fmla="*/ 4795 w 10000"/>
                <a:gd name="connsiteY36" fmla="*/ 9018 h 10000"/>
                <a:gd name="connsiteX37" fmla="*/ 4213 w 10000"/>
                <a:gd name="connsiteY37" fmla="*/ 7774 h 10000"/>
                <a:gd name="connsiteX38" fmla="*/ 4213 w 10000"/>
                <a:gd name="connsiteY38" fmla="*/ 7187 h 10000"/>
                <a:gd name="connsiteX39" fmla="*/ 4177 w 10000"/>
                <a:gd name="connsiteY39" fmla="*/ 6398 h 10000"/>
                <a:gd name="connsiteX40" fmla="*/ 3769 w 10000"/>
                <a:gd name="connsiteY40" fmla="*/ 5090 h 10000"/>
                <a:gd name="connsiteX41" fmla="*/ 3220 w 10000"/>
                <a:gd name="connsiteY41" fmla="*/ 6377 h 10000"/>
                <a:gd name="connsiteX42" fmla="*/ 2917 w 10000"/>
                <a:gd name="connsiteY42" fmla="*/ 7213 h 10000"/>
                <a:gd name="connsiteX43" fmla="*/ 2778 w 10000"/>
                <a:gd name="connsiteY43" fmla="*/ 8130 h 10000"/>
                <a:gd name="connsiteX44" fmla="*/ 2111 w 10000"/>
                <a:gd name="connsiteY44" fmla="*/ 9082 h 10000"/>
                <a:gd name="connsiteX45" fmla="*/ 1843 w 10000"/>
                <a:gd name="connsiteY45" fmla="*/ 9751 h 10000"/>
                <a:gd name="connsiteX46" fmla="*/ 93 w 10000"/>
                <a:gd name="connsiteY46" fmla="*/ 9648 h 10000"/>
                <a:gd name="connsiteX47" fmla="*/ 1306 w 10000"/>
                <a:gd name="connsiteY47" fmla="*/ 8795 h 10000"/>
                <a:gd name="connsiteX48" fmla="*/ 980 w 10000"/>
                <a:gd name="connsiteY48" fmla="*/ 7650 h 10000"/>
                <a:gd name="connsiteX49" fmla="*/ 1026 w 10000"/>
                <a:gd name="connsiteY49" fmla="*/ 7118 h 10000"/>
                <a:gd name="connsiteX50" fmla="*/ 1388 w 10000"/>
                <a:gd name="connsiteY50" fmla="*/ 5176 h 10000"/>
                <a:gd name="connsiteX51" fmla="*/ 1891 w 10000"/>
                <a:gd name="connsiteY51" fmla="*/ 3040 h 10000"/>
                <a:gd name="connsiteX0" fmla="*/ 1388 w 10000"/>
                <a:gd name="connsiteY0" fmla="*/ 5176 h 10000"/>
                <a:gd name="connsiteX1" fmla="*/ 374 w 10000"/>
                <a:gd name="connsiteY1" fmla="*/ 3105 h 10000"/>
                <a:gd name="connsiteX2" fmla="*/ 1132 w 10000"/>
                <a:gd name="connsiteY2" fmla="*/ 2114 h 10000"/>
                <a:gd name="connsiteX3" fmla="*/ 3058 w 10000"/>
                <a:gd name="connsiteY3" fmla="*/ 1548 h 10000"/>
                <a:gd name="connsiteX4" fmla="*/ 3022 w 10000"/>
                <a:gd name="connsiteY4" fmla="*/ 1149 h 10000"/>
                <a:gd name="connsiteX5" fmla="*/ 2788 w 10000"/>
                <a:gd name="connsiteY5" fmla="*/ 669 h 10000"/>
                <a:gd name="connsiteX6" fmla="*/ 2976 w 10000"/>
                <a:gd name="connsiteY6" fmla="*/ 137 h 10000"/>
                <a:gd name="connsiteX7" fmla="*/ 4842 w 10000"/>
                <a:gd name="connsiteY7" fmla="*/ 154 h 10000"/>
                <a:gd name="connsiteX8" fmla="*/ 4982 w 10000"/>
                <a:gd name="connsiteY8" fmla="*/ 669 h 10000"/>
                <a:gd name="connsiteX9" fmla="*/ 4749 w 10000"/>
                <a:gd name="connsiteY9" fmla="*/ 1132 h 10000"/>
                <a:gd name="connsiteX10" fmla="*/ 4877 w 10000"/>
                <a:gd name="connsiteY10" fmla="*/ 1574 h 10000"/>
                <a:gd name="connsiteX11" fmla="*/ 6767 w 10000"/>
                <a:gd name="connsiteY11" fmla="*/ 1998 h 10000"/>
                <a:gd name="connsiteX12" fmla="*/ 7223 w 10000"/>
                <a:gd name="connsiteY12" fmla="*/ 2423 h 10000"/>
                <a:gd name="connsiteX13" fmla="*/ 7467 w 10000"/>
                <a:gd name="connsiteY13" fmla="*/ 2903 h 10000"/>
                <a:gd name="connsiteX14" fmla="*/ 7772 w 10000"/>
                <a:gd name="connsiteY14" fmla="*/ 3388 h 10000"/>
                <a:gd name="connsiteX15" fmla="*/ 8974 w 10000"/>
                <a:gd name="connsiteY15" fmla="*/ 4790 h 10000"/>
                <a:gd name="connsiteX16" fmla="*/ 9918 w 10000"/>
                <a:gd name="connsiteY16" fmla="*/ 5214 h 10000"/>
                <a:gd name="connsiteX17" fmla="*/ 9696 w 10000"/>
                <a:gd name="connsiteY17" fmla="*/ 5613 h 10000"/>
                <a:gd name="connsiteX18" fmla="*/ 8425 w 10000"/>
                <a:gd name="connsiteY18" fmla="*/ 5523 h 10000"/>
                <a:gd name="connsiteX19" fmla="*/ 8308 w 10000"/>
                <a:gd name="connsiteY19" fmla="*/ 5223 h 10000"/>
                <a:gd name="connsiteX20" fmla="*/ 8169 w 10000"/>
                <a:gd name="connsiteY20" fmla="*/ 4841 h 10000"/>
                <a:gd name="connsiteX21" fmla="*/ 7211 w 10000"/>
                <a:gd name="connsiteY21" fmla="*/ 4194 h 10000"/>
                <a:gd name="connsiteX22" fmla="*/ 6767 w 10000"/>
                <a:gd name="connsiteY22" fmla="*/ 3671 h 10000"/>
                <a:gd name="connsiteX23" fmla="*/ 6733 w 10000"/>
                <a:gd name="connsiteY23" fmla="*/ 3662 h 10000"/>
                <a:gd name="connsiteX24" fmla="*/ 6394 w 10000"/>
                <a:gd name="connsiteY24" fmla="*/ 3160 h 10000"/>
                <a:gd name="connsiteX25" fmla="*/ 6173 w 10000"/>
                <a:gd name="connsiteY25" fmla="*/ 2714 h 10000"/>
                <a:gd name="connsiteX26" fmla="*/ 6137 w 10000"/>
                <a:gd name="connsiteY26" fmla="*/ 3255 h 10000"/>
                <a:gd name="connsiteX27" fmla="*/ 6137 w 10000"/>
                <a:gd name="connsiteY27" fmla="*/ 3636 h 10000"/>
                <a:gd name="connsiteX28" fmla="*/ 6487 w 10000"/>
                <a:gd name="connsiteY28" fmla="*/ 4704 h 10000"/>
                <a:gd name="connsiteX29" fmla="*/ 6207 w 10000"/>
                <a:gd name="connsiteY29" fmla="*/ 5905 h 10000"/>
                <a:gd name="connsiteX30" fmla="*/ 6009 w 10000"/>
                <a:gd name="connsiteY30" fmla="*/ 7191 h 10000"/>
                <a:gd name="connsiteX31" fmla="*/ 5753 w 10000"/>
                <a:gd name="connsiteY31" fmla="*/ 9099 h 10000"/>
                <a:gd name="connsiteX32" fmla="*/ 6359 w 10000"/>
                <a:gd name="connsiteY32" fmla="*/ 9777 h 10000"/>
                <a:gd name="connsiteX33" fmla="*/ 5064 w 10000"/>
                <a:gd name="connsiteY33" fmla="*/ 9773 h 10000"/>
                <a:gd name="connsiteX34" fmla="*/ 4761 w 10000"/>
                <a:gd name="connsiteY34" fmla="*/ 9365 h 10000"/>
                <a:gd name="connsiteX35" fmla="*/ 4795 w 10000"/>
                <a:gd name="connsiteY35" fmla="*/ 9365 h 10000"/>
                <a:gd name="connsiteX36" fmla="*/ 4795 w 10000"/>
                <a:gd name="connsiteY36" fmla="*/ 9018 h 10000"/>
                <a:gd name="connsiteX37" fmla="*/ 4213 w 10000"/>
                <a:gd name="connsiteY37" fmla="*/ 7774 h 10000"/>
                <a:gd name="connsiteX38" fmla="*/ 4213 w 10000"/>
                <a:gd name="connsiteY38" fmla="*/ 7187 h 10000"/>
                <a:gd name="connsiteX39" fmla="*/ 4177 w 10000"/>
                <a:gd name="connsiteY39" fmla="*/ 6398 h 10000"/>
                <a:gd name="connsiteX40" fmla="*/ 3769 w 10000"/>
                <a:gd name="connsiteY40" fmla="*/ 5090 h 10000"/>
                <a:gd name="connsiteX41" fmla="*/ 3220 w 10000"/>
                <a:gd name="connsiteY41" fmla="*/ 6377 h 10000"/>
                <a:gd name="connsiteX42" fmla="*/ 2917 w 10000"/>
                <a:gd name="connsiteY42" fmla="*/ 7213 h 10000"/>
                <a:gd name="connsiteX43" fmla="*/ 2778 w 10000"/>
                <a:gd name="connsiteY43" fmla="*/ 8130 h 10000"/>
                <a:gd name="connsiteX44" fmla="*/ 2111 w 10000"/>
                <a:gd name="connsiteY44" fmla="*/ 9082 h 10000"/>
                <a:gd name="connsiteX45" fmla="*/ 1843 w 10000"/>
                <a:gd name="connsiteY45" fmla="*/ 9751 h 10000"/>
                <a:gd name="connsiteX46" fmla="*/ 93 w 10000"/>
                <a:gd name="connsiteY46" fmla="*/ 9648 h 10000"/>
                <a:gd name="connsiteX47" fmla="*/ 1306 w 10000"/>
                <a:gd name="connsiteY47" fmla="*/ 8795 h 10000"/>
                <a:gd name="connsiteX48" fmla="*/ 980 w 10000"/>
                <a:gd name="connsiteY48" fmla="*/ 7650 h 10000"/>
                <a:gd name="connsiteX49" fmla="*/ 1026 w 10000"/>
                <a:gd name="connsiteY49" fmla="*/ 7118 h 10000"/>
                <a:gd name="connsiteX50" fmla="*/ 1388 w 10000"/>
                <a:gd name="connsiteY50" fmla="*/ 5176 h 10000"/>
                <a:gd name="connsiteX0" fmla="*/ 1388 w 10000"/>
                <a:gd name="connsiteY0" fmla="*/ 5176 h 10000"/>
                <a:gd name="connsiteX1" fmla="*/ 1132 w 10000"/>
                <a:gd name="connsiteY1" fmla="*/ 2114 h 10000"/>
                <a:gd name="connsiteX2" fmla="*/ 3058 w 10000"/>
                <a:gd name="connsiteY2" fmla="*/ 1548 h 10000"/>
                <a:gd name="connsiteX3" fmla="*/ 3022 w 10000"/>
                <a:gd name="connsiteY3" fmla="*/ 1149 h 10000"/>
                <a:gd name="connsiteX4" fmla="*/ 2788 w 10000"/>
                <a:gd name="connsiteY4" fmla="*/ 669 h 10000"/>
                <a:gd name="connsiteX5" fmla="*/ 2976 w 10000"/>
                <a:gd name="connsiteY5" fmla="*/ 137 h 10000"/>
                <a:gd name="connsiteX6" fmla="*/ 4842 w 10000"/>
                <a:gd name="connsiteY6" fmla="*/ 154 h 10000"/>
                <a:gd name="connsiteX7" fmla="*/ 4982 w 10000"/>
                <a:gd name="connsiteY7" fmla="*/ 669 h 10000"/>
                <a:gd name="connsiteX8" fmla="*/ 4749 w 10000"/>
                <a:gd name="connsiteY8" fmla="*/ 1132 h 10000"/>
                <a:gd name="connsiteX9" fmla="*/ 4877 w 10000"/>
                <a:gd name="connsiteY9" fmla="*/ 1574 h 10000"/>
                <a:gd name="connsiteX10" fmla="*/ 6767 w 10000"/>
                <a:gd name="connsiteY10" fmla="*/ 1998 h 10000"/>
                <a:gd name="connsiteX11" fmla="*/ 7223 w 10000"/>
                <a:gd name="connsiteY11" fmla="*/ 2423 h 10000"/>
                <a:gd name="connsiteX12" fmla="*/ 7467 w 10000"/>
                <a:gd name="connsiteY12" fmla="*/ 2903 h 10000"/>
                <a:gd name="connsiteX13" fmla="*/ 7772 w 10000"/>
                <a:gd name="connsiteY13" fmla="*/ 3388 h 10000"/>
                <a:gd name="connsiteX14" fmla="*/ 8974 w 10000"/>
                <a:gd name="connsiteY14" fmla="*/ 4790 h 10000"/>
                <a:gd name="connsiteX15" fmla="*/ 9918 w 10000"/>
                <a:gd name="connsiteY15" fmla="*/ 5214 h 10000"/>
                <a:gd name="connsiteX16" fmla="*/ 9696 w 10000"/>
                <a:gd name="connsiteY16" fmla="*/ 5613 h 10000"/>
                <a:gd name="connsiteX17" fmla="*/ 8425 w 10000"/>
                <a:gd name="connsiteY17" fmla="*/ 5523 h 10000"/>
                <a:gd name="connsiteX18" fmla="*/ 8308 w 10000"/>
                <a:gd name="connsiteY18" fmla="*/ 5223 h 10000"/>
                <a:gd name="connsiteX19" fmla="*/ 8169 w 10000"/>
                <a:gd name="connsiteY19" fmla="*/ 4841 h 10000"/>
                <a:gd name="connsiteX20" fmla="*/ 7211 w 10000"/>
                <a:gd name="connsiteY20" fmla="*/ 4194 h 10000"/>
                <a:gd name="connsiteX21" fmla="*/ 6767 w 10000"/>
                <a:gd name="connsiteY21" fmla="*/ 3671 h 10000"/>
                <a:gd name="connsiteX22" fmla="*/ 6733 w 10000"/>
                <a:gd name="connsiteY22" fmla="*/ 3662 h 10000"/>
                <a:gd name="connsiteX23" fmla="*/ 6394 w 10000"/>
                <a:gd name="connsiteY23" fmla="*/ 3160 h 10000"/>
                <a:gd name="connsiteX24" fmla="*/ 6173 w 10000"/>
                <a:gd name="connsiteY24" fmla="*/ 2714 h 10000"/>
                <a:gd name="connsiteX25" fmla="*/ 6137 w 10000"/>
                <a:gd name="connsiteY25" fmla="*/ 3255 h 10000"/>
                <a:gd name="connsiteX26" fmla="*/ 6137 w 10000"/>
                <a:gd name="connsiteY26" fmla="*/ 3636 h 10000"/>
                <a:gd name="connsiteX27" fmla="*/ 6487 w 10000"/>
                <a:gd name="connsiteY27" fmla="*/ 4704 h 10000"/>
                <a:gd name="connsiteX28" fmla="*/ 6207 w 10000"/>
                <a:gd name="connsiteY28" fmla="*/ 5905 h 10000"/>
                <a:gd name="connsiteX29" fmla="*/ 6009 w 10000"/>
                <a:gd name="connsiteY29" fmla="*/ 7191 h 10000"/>
                <a:gd name="connsiteX30" fmla="*/ 5753 w 10000"/>
                <a:gd name="connsiteY30" fmla="*/ 9099 h 10000"/>
                <a:gd name="connsiteX31" fmla="*/ 6359 w 10000"/>
                <a:gd name="connsiteY31" fmla="*/ 9777 h 10000"/>
                <a:gd name="connsiteX32" fmla="*/ 5064 w 10000"/>
                <a:gd name="connsiteY32" fmla="*/ 9773 h 10000"/>
                <a:gd name="connsiteX33" fmla="*/ 4761 w 10000"/>
                <a:gd name="connsiteY33" fmla="*/ 9365 h 10000"/>
                <a:gd name="connsiteX34" fmla="*/ 4795 w 10000"/>
                <a:gd name="connsiteY34" fmla="*/ 9365 h 10000"/>
                <a:gd name="connsiteX35" fmla="*/ 4795 w 10000"/>
                <a:gd name="connsiteY35" fmla="*/ 9018 h 10000"/>
                <a:gd name="connsiteX36" fmla="*/ 4213 w 10000"/>
                <a:gd name="connsiteY36" fmla="*/ 7774 h 10000"/>
                <a:gd name="connsiteX37" fmla="*/ 4213 w 10000"/>
                <a:gd name="connsiteY37" fmla="*/ 7187 h 10000"/>
                <a:gd name="connsiteX38" fmla="*/ 4177 w 10000"/>
                <a:gd name="connsiteY38" fmla="*/ 6398 h 10000"/>
                <a:gd name="connsiteX39" fmla="*/ 3769 w 10000"/>
                <a:gd name="connsiteY39" fmla="*/ 5090 h 10000"/>
                <a:gd name="connsiteX40" fmla="*/ 3220 w 10000"/>
                <a:gd name="connsiteY40" fmla="*/ 6377 h 10000"/>
                <a:gd name="connsiteX41" fmla="*/ 2917 w 10000"/>
                <a:gd name="connsiteY41" fmla="*/ 7213 h 10000"/>
                <a:gd name="connsiteX42" fmla="*/ 2778 w 10000"/>
                <a:gd name="connsiteY42" fmla="*/ 8130 h 10000"/>
                <a:gd name="connsiteX43" fmla="*/ 2111 w 10000"/>
                <a:gd name="connsiteY43" fmla="*/ 9082 h 10000"/>
                <a:gd name="connsiteX44" fmla="*/ 1843 w 10000"/>
                <a:gd name="connsiteY44" fmla="*/ 9751 h 10000"/>
                <a:gd name="connsiteX45" fmla="*/ 93 w 10000"/>
                <a:gd name="connsiteY45" fmla="*/ 9648 h 10000"/>
                <a:gd name="connsiteX46" fmla="*/ 1306 w 10000"/>
                <a:gd name="connsiteY46" fmla="*/ 8795 h 10000"/>
                <a:gd name="connsiteX47" fmla="*/ 980 w 10000"/>
                <a:gd name="connsiteY47" fmla="*/ 7650 h 10000"/>
                <a:gd name="connsiteX48" fmla="*/ 1026 w 10000"/>
                <a:gd name="connsiteY48" fmla="*/ 7118 h 10000"/>
                <a:gd name="connsiteX49" fmla="*/ 1388 w 10000"/>
                <a:gd name="connsiteY49" fmla="*/ 5176 h 10000"/>
                <a:gd name="connsiteX0" fmla="*/ 1388 w 10000"/>
                <a:gd name="connsiteY0" fmla="*/ 5176 h 10000"/>
                <a:gd name="connsiteX1" fmla="*/ 3058 w 10000"/>
                <a:gd name="connsiteY1" fmla="*/ 1548 h 10000"/>
                <a:gd name="connsiteX2" fmla="*/ 3022 w 10000"/>
                <a:gd name="connsiteY2" fmla="*/ 1149 h 10000"/>
                <a:gd name="connsiteX3" fmla="*/ 2788 w 10000"/>
                <a:gd name="connsiteY3" fmla="*/ 669 h 10000"/>
                <a:gd name="connsiteX4" fmla="*/ 2976 w 10000"/>
                <a:gd name="connsiteY4" fmla="*/ 137 h 10000"/>
                <a:gd name="connsiteX5" fmla="*/ 4842 w 10000"/>
                <a:gd name="connsiteY5" fmla="*/ 154 h 10000"/>
                <a:gd name="connsiteX6" fmla="*/ 4982 w 10000"/>
                <a:gd name="connsiteY6" fmla="*/ 669 h 10000"/>
                <a:gd name="connsiteX7" fmla="*/ 4749 w 10000"/>
                <a:gd name="connsiteY7" fmla="*/ 1132 h 10000"/>
                <a:gd name="connsiteX8" fmla="*/ 4877 w 10000"/>
                <a:gd name="connsiteY8" fmla="*/ 1574 h 10000"/>
                <a:gd name="connsiteX9" fmla="*/ 6767 w 10000"/>
                <a:gd name="connsiteY9" fmla="*/ 1998 h 10000"/>
                <a:gd name="connsiteX10" fmla="*/ 7223 w 10000"/>
                <a:gd name="connsiteY10" fmla="*/ 2423 h 10000"/>
                <a:gd name="connsiteX11" fmla="*/ 7467 w 10000"/>
                <a:gd name="connsiteY11" fmla="*/ 2903 h 10000"/>
                <a:gd name="connsiteX12" fmla="*/ 7772 w 10000"/>
                <a:gd name="connsiteY12" fmla="*/ 3388 h 10000"/>
                <a:gd name="connsiteX13" fmla="*/ 8974 w 10000"/>
                <a:gd name="connsiteY13" fmla="*/ 4790 h 10000"/>
                <a:gd name="connsiteX14" fmla="*/ 9918 w 10000"/>
                <a:gd name="connsiteY14" fmla="*/ 5214 h 10000"/>
                <a:gd name="connsiteX15" fmla="*/ 9696 w 10000"/>
                <a:gd name="connsiteY15" fmla="*/ 5613 h 10000"/>
                <a:gd name="connsiteX16" fmla="*/ 8425 w 10000"/>
                <a:gd name="connsiteY16" fmla="*/ 5523 h 10000"/>
                <a:gd name="connsiteX17" fmla="*/ 8308 w 10000"/>
                <a:gd name="connsiteY17" fmla="*/ 5223 h 10000"/>
                <a:gd name="connsiteX18" fmla="*/ 8169 w 10000"/>
                <a:gd name="connsiteY18" fmla="*/ 4841 h 10000"/>
                <a:gd name="connsiteX19" fmla="*/ 7211 w 10000"/>
                <a:gd name="connsiteY19" fmla="*/ 4194 h 10000"/>
                <a:gd name="connsiteX20" fmla="*/ 6767 w 10000"/>
                <a:gd name="connsiteY20" fmla="*/ 3671 h 10000"/>
                <a:gd name="connsiteX21" fmla="*/ 6733 w 10000"/>
                <a:gd name="connsiteY21" fmla="*/ 3662 h 10000"/>
                <a:gd name="connsiteX22" fmla="*/ 6394 w 10000"/>
                <a:gd name="connsiteY22" fmla="*/ 3160 h 10000"/>
                <a:gd name="connsiteX23" fmla="*/ 6173 w 10000"/>
                <a:gd name="connsiteY23" fmla="*/ 2714 h 10000"/>
                <a:gd name="connsiteX24" fmla="*/ 6137 w 10000"/>
                <a:gd name="connsiteY24" fmla="*/ 3255 h 10000"/>
                <a:gd name="connsiteX25" fmla="*/ 6137 w 10000"/>
                <a:gd name="connsiteY25" fmla="*/ 3636 h 10000"/>
                <a:gd name="connsiteX26" fmla="*/ 6487 w 10000"/>
                <a:gd name="connsiteY26" fmla="*/ 4704 h 10000"/>
                <a:gd name="connsiteX27" fmla="*/ 6207 w 10000"/>
                <a:gd name="connsiteY27" fmla="*/ 5905 h 10000"/>
                <a:gd name="connsiteX28" fmla="*/ 6009 w 10000"/>
                <a:gd name="connsiteY28" fmla="*/ 7191 h 10000"/>
                <a:gd name="connsiteX29" fmla="*/ 5753 w 10000"/>
                <a:gd name="connsiteY29" fmla="*/ 9099 h 10000"/>
                <a:gd name="connsiteX30" fmla="*/ 6359 w 10000"/>
                <a:gd name="connsiteY30" fmla="*/ 9777 h 10000"/>
                <a:gd name="connsiteX31" fmla="*/ 5064 w 10000"/>
                <a:gd name="connsiteY31" fmla="*/ 9773 h 10000"/>
                <a:gd name="connsiteX32" fmla="*/ 4761 w 10000"/>
                <a:gd name="connsiteY32" fmla="*/ 9365 h 10000"/>
                <a:gd name="connsiteX33" fmla="*/ 4795 w 10000"/>
                <a:gd name="connsiteY33" fmla="*/ 9365 h 10000"/>
                <a:gd name="connsiteX34" fmla="*/ 4795 w 10000"/>
                <a:gd name="connsiteY34" fmla="*/ 9018 h 10000"/>
                <a:gd name="connsiteX35" fmla="*/ 4213 w 10000"/>
                <a:gd name="connsiteY35" fmla="*/ 7774 h 10000"/>
                <a:gd name="connsiteX36" fmla="*/ 4213 w 10000"/>
                <a:gd name="connsiteY36" fmla="*/ 7187 h 10000"/>
                <a:gd name="connsiteX37" fmla="*/ 4177 w 10000"/>
                <a:gd name="connsiteY37" fmla="*/ 6398 h 10000"/>
                <a:gd name="connsiteX38" fmla="*/ 3769 w 10000"/>
                <a:gd name="connsiteY38" fmla="*/ 5090 h 10000"/>
                <a:gd name="connsiteX39" fmla="*/ 3220 w 10000"/>
                <a:gd name="connsiteY39" fmla="*/ 6377 h 10000"/>
                <a:gd name="connsiteX40" fmla="*/ 2917 w 10000"/>
                <a:gd name="connsiteY40" fmla="*/ 7213 h 10000"/>
                <a:gd name="connsiteX41" fmla="*/ 2778 w 10000"/>
                <a:gd name="connsiteY41" fmla="*/ 8130 h 10000"/>
                <a:gd name="connsiteX42" fmla="*/ 2111 w 10000"/>
                <a:gd name="connsiteY42" fmla="*/ 9082 h 10000"/>
                <a:gd name="connsiteX43" fmla="*/ 1843 w 10000"/>
                <a:gd name="connsiteY43" fmla="*/ 9751 h 10000"/>
                <a:gd name="connsiteX44" fmla="*/ 93 w 10000"/>
                <a:gd name="connsiteY44" fmla="*/ 9648 h 10000"/>
                <a:gd name="connsiteX45" fmla="*/ 1306 w 10000"/>
                <a:gd name="connsiteY45" fmla="*/ 8795 h 10000"/>
                <a:gd name="connsiteX46" fmla="*/ 980 w 10000"/>
                <a:gd name="connsiteY46" fmla="*/ 7650 h 10000"/>
                <a:gd name="connsiteX47" fmla="*/ 1026 w 10000"/>
                <a:gd name="connsiteY47" fmla="*/ 7118 h 10000"/>
                <a:gd name="connsiteX48" fmla="*/ 1388 w 10000"/>
                <a:gd name="connsiteY48" fmla="*/ 5176 h 10000"/>
                <a:gd name="connsiteX0" fmla="*/ 1388 w 10000"/>
                <a:gd name="connsiteY0" fmla="*/ 5176 h 10000"/>
                <a:gd name="connsiteX1" fmla="*/ 3022 w 10000"/>
                <a:gd name="connsiteY1" fmla="*/ 1149 h 10000"/>
                <a:gd name="connsiteX2" fmla="*/ 2788 w 10000"/>
                <a:gd name="connsiteY2" fmla="*/ 669 h 10000"/>
                <a:gd name="connsiteX3" fmla="*/ 2976 w 10000"/>
                <a:gd name="connsiteY3" fmla="*/ 137 h 10000"/>
                <a:gd name="connsiteX4" fmla="*/ 4842 w 10000"/>
                <a:gd name="connsiteY4" fmla="*/ 154 h 10000"/>
                <a:gd name="connsiteX5" fmla="*/ 4982 w 10000"/>
                <a:gd name="connsiteY5" fmla="*/ 669 h 10000"/>
                <a:gd name="connsiteX6" fmla="*/ 4749 w 10000"/>
                <a:gd name="connsiteY6" fmla="*/ 1132 h 10000"/>
                <a:gd name="connsiteX7" fmla="*/ 4877 w 10000"/>
                <a:gd name="connsiteY7" fmla="*/ 1574 h 10000"/>
                <a:gd name="connsiteX8" fmla="*/ 6767 w 10000"/>
                <a:gd name="connsiteY8" fmla="*/ 1998 h 10000"/>
                <a:gd name="connsiteX9" fmla="*/ 7223 w 10000"/>
                <a:gd name="connsiteY9" fmla="*/ 2423 h 10000"/>
                <a:gd name="connsiteX10" fmla="*/ 7467 w 10000"/>
                <a:gd name="connsiteY10" fmla="*/ 2903 h 10000"/>
                <a:gd name="connsiteX11" fmla="*/ 7772 w 10000"/>
                <a:gd name="connsiteY11" fmla="*/ 3388 h 10000"/>
                <a:gd name="connsiteX12" fmla="*/ 8974 w 10000"/>
                <a:gd name="connsiteY12" fmla="*/ 4790 h 10000"/>
                <a:gd name="connsiteX13" fmla="*/ 9918 w 10000"/>
                <a:gd name="connsiteY13" fmla="*/ 5214 h 10000"/>
                <a:gd name="connsiteX14" fmla="*/ 9696 w 10000"/>
                <a:gd name="connsiteY14" fmla="*/ 5613 h 10000"/>
                <a:gd name="connsiteX15" fmla="*/ 8425 w 10000"/>
                <a:gd name="connsiteY15" fmla="*/ 5523 h 10000"/>
                <a:gd name="connsiteX16" fmla="*/ 8308 w 10000"/>
                <a:gd name="connsiteY16" fmla="*/ 5223 h 10000"/>
                <a:gd name="connsiteX17" fmla="*/ 8169 w 10000"/>
                <a:gd name="connsiteY17" fmla="*/ 4841 h 10000"/>
                <a:gd name="connsiteX18" fmla="*/ 7211 w 10000"/>
                <a:gd name="connsiteY18" fmla="*/ 4194 h 10000"/>
                <a:gd name="connsiteX19" fmla="*/ 6767 w 10000"/>
                <a:gd name="connsiteY19" fmla="*/ 3671 h 10000"/>
                <a:gd name="connsiteX20" fmla="*/ 6733 w 10000"/>
                <a:gd name="connsiteY20" fmla="*/ 3662 h 10000"/>
                <a:gd name="connsiteX21" fmla="*/ 6394 w 10000"/>
                <a:gd name="connsiteY21" fmla="*/ 3160 h 10000"/>
                <a:gd name="connsiteX22" fmla="*/ 6173 w 10000"/>
                <a:gd name="connsiteY22" fmla="*/ 2714 h 10000"/>
                <a:gd name="connsiteX23" fmla="*/ 6137 w 10000"/>
                <a:gd name="connsiteY23" fmla="*/ 3255 h 10000"/>
                <a:gd name="connsiteX24" fmla="*/ 6137 w 10000"/>
                <a:gd name="connsiteY24" fmla="*/ 3636 h 10000"/>
                <a:gd name="connsiteX25" fmla="*/ 6487 w 10000"/>
                <a:gd name="connsiteY25" fmla="*/ 4704 h 10000"/>
                <a:gd name="connsiteX26" fmla="*/ 6207 w 10000"/>
                <a:gd name="connsiteY26" fmla="*/ 5905 h 10000"/>
                <a:gd name="connsiteX27" fmla="*/ 6009 w 10000"/>
                <a:gd name="connsiteY27" fmla="*/ 7191 h 10000"/>
                <a:gd name="connsiteX28" fmla="*/ 5753 w 10000"/>
                <a:gd name="connsiteY28" fmla="*/ 9099 h 10000"/>
                <a:gd name="connsiteX29" fmla="*/ 6359 w 10000"/>
                <a:gd name="connsiteY29" fmla="*/ 9777 h 10000"/>
                <a:gd name="connsiteX30" fmla="*/ 5064 w 10000"/>
                <a:gd name="connsiteY30" fmla="*/ 9773 h 10000"/>
                <a:gd name="connsiteX31" fmla="*/ 4761 w 10000"/>
                <a:gd name="connsiteY31" fmla="*/ 9365 h 10000"/>
                <a:gd name="connsiteX32" fmla="*/ 4795 w 10000"/>
                <a:gd name="connsiteY32" fmla="*/ 9365 h 10000"/>
                <a:gd name="connsiteX33" fmla="*/ 4795 w 10000"/>
                <a:gd name="connsiteY33" fmla="*/ 9018 h 10000"/>
                <a:gd name="connsiteX34" fmla="*/ 4213 w 10000"/>
                <a:gd name="connsiteY34" fmla="*/ 7774 h 10000"/>
                <a:gd name="connsiteX35" fmla="*/ 4213 w 10000"/>
                <a:gd name="connsiteY35" fmla="*/ 7187 h 10000"/>
                <a:gd name="connsiteX36" fmla="*/ 4177 w 10000"/>
                <a:gd name="connsiteY36" fmla="*/ 6398 h 10000"/>
                <a:gd name="connsiteX37" fmla="*/ 3769 w 10000"/>
                <a:gd name="connsiteY37" fmla="*/ 5090 h 10000"/>
                <a:gd name="connsiteX38" fmla="*/ 3220 w 10000"/>
                <a:gd name="connsiteY38" fmla="*/ 6377 h 10000"/>
                <a:gd name="connsiteX39" fmla="*/ 2917 w 10000"/>
                <a:gd name="connsiteY39" fmla="*/ 7213 h 10000"/>
                <a:gd name="connsiteX40" fmla="*/ 2778 w 10000"/>
                <a:gd name="connsiteY40" fmla="*/ 8130 h 10000"/>
                <a:gd name="connsiteX41" fmla="*/ 2111 w 10000"/>
                <a:gd name="connsiteY41" fmla="*/ 9082 h 10000"/>
                <a:gd name="connsiteX42" fmla="*/ 1843 w 10000"/>
                <a:gd name="connsiteY42" fmla="*/ 9751 h 10000"/>
                <a:gd name="connsiteX43" fmla="*/ 93 w 10000"/>
                <a:gd name="connsiteY43" fmla="*/ 9648 h 10000"/>
                <a:gd name="connsiteX44" fmla="*/ 1306 w 10000"/>
                <a:gd name="connsiteY44" fmla="*/ 8795 h 10000"/>
                <a:gd name="connsiteX45" fmla="*/ 980 w 10000"/>
                <a:gd name="connsiteY45" fmla="*/ 7650 h 10000"/>
                <a:gd name="connsiteX46" fmla="*/ 1026 w 10000"/>
                <a:gd name="connsiteY46" fmla="*/ 7118 h 10000"/>
                <a:gd name="connsiteX47" fmla="*/ 1388 w 10000"/>
                <a:gd name="connsiteY47" fmla="*/ 5176 h 10000"/>
                <a:gd name="connsiteX0" fmla="*/ 1388 w 10000"/>
                <a:gd name="connsiteY0" fmla="*/ 5176 h 10000"/>
                <a:gd name="connsiteX1" fmla="*/ 3022 w 10000"/>
                <a:gd name="connsiteY1" fmla="*/ 1149 h 10000"/>
                <a:gd name="connsiteX2" fmla="*/ 2788 w 10000"/>
                <a:gd name="connsiteY2" fmla="*/ 669 h 10000"/>
                <a:gd name="connsiteX3" fmla="*/ 2976 w 10000"/>
                <a:gd name="connsiteY3" fmla="*/ 137 h 10000"/>
                <a:gd name="connsiteX4" fmla="*/ 4842 w 10000"/>
                <a:gd name="connsiteY4" fmla="*/ 154 h 10000"/>
                <a:gd name="connsiteX5" fmla="*/ 4982 w 10000"/>
                <a:gd name="connsiteY5" fmla="*/ 669 h 10000"/>
                <a:gd name="connsiteX6" fmla="*/ 4877 w 10000"/>
                <a:gd name="connsiteY6" fmla="*/ 1574 h 10000"/>
                <a:gd name="connsiteX7" fmla="*/ 6767 w 10000"/>
                <a:gd name="connsiteY7" fmla="*/ 1998 h 10000"/>
                <a:gd name="connsiteX8" fmla="*/ 7223 w 10000"/>
                <a:gd name="connsiteY8" fmla="*/ 2423 h 10000"/>
                <a:gd name="connsiteX9" fmla="*/ 7467 w 10000"/>
                <a:gd name="connsiteY9" fmla="*/ 2903 h 10000"/>
                <a:gd name="connsiteX10" fmla="*/ 7772 w 10000"/>
                <a:gd name="connsiteY10" fmla="*/ 3388 h 10000"/>
                <a:gd name="connsiteX11" fmla="*/ 8974 w 10000"/>
                <a:gd name="connsiteY11" fmla="*/ 4790 h 10000"/>
                <a:gd name="connsiteX12" fmla="*/ 9918 w 10000"/>
                <a:gd name="connsiteY12" fmla="*/ 5214 h 10000"/>
                <a:gd name="connsiteX13" fmla="*/ 9696 w 10000"/>
                <a:gd name="connsiteY13" fmla="*/ 5613 h 10000"/>
                <a:gd name="connsiteX14" fmla="*/ 8425 w 10000"/>
                <a:gd name="connsiteY14" fmla="*/ 5523 h 10000"/>
                <a:gd name="connsiteX15" fmla="*/ 8308 w 10000"/>
                <a:gd name="connsiteY15" fmla="*/ 5223 h 10000"/>
                <a:gd name="connsiteX16" fmla="*/ 8169 w 10000"/>
                <a:gd name="connsiteY16" fmla="*/ 4841 h 10000"/>
                <a:gd name="connsiteX17" fmla="*/ 7211 w 10000"/>
                <a:gd name="connsiteY17" fmla="*/ 4194 h 10000"/>
                <a:gd name="connsiteX18" fmla="*/ 6767 w 10000"/>
                <a:gd name="connsiteY18" fmla="*/ 3671 h 10000"/>
                <a:gd name="connsiteX19" fmla="*/ 6733 w 10000"/>
                <a:gd name="connsiteY19" fmla="*/ 3662 h 10000"/>
                <a:gd name="connsiteX20" fmla="*/ 6394 w 10000"/>
                <a:gd name="connsiteY20" fmla="*/ 3160 h 10000"/>
                <a:gd name="connsiteX21" fmla="*/ 6173 w 10000"/>
                <a:gd name="connsiteY21" fmla="*/ 2714 h 10000"/>
                <a:gd name="connsiteX22" fmla="*/ 6137 w 10000"/>
                <a:gd name="connsiteY22" fmla="*/ 3255 h 10000"/>
                <a:gd name="connsiteX23" fmla="*/ 6137 w 10000"/>
                <a:gd name="connsiteY23" fmla="*/ 3636 h 10000"/>
                <a:gd name="connsiteX24" fmla="*/ 6487 w 10000"/>
                <a:gd name="connsiteY24" fmla="*/ 4704 h 10000"/>
                <a:gd name="connsiteX25" fmla="*/ 6207 w 10000"/>
                <a:gd name="connsiteY25" fmla="*/ 5905 h 10000"/>
                <a:gd name="connsiteX26" fmla="*/ 6009 w 10000"/>
                <a:gd name="connsiteY26" fmla="*/ 7191 h 10000"/>
                <a:gd name="connsiteX27" fmla="*/ 5753 w 10000"/>
                <a:gd name="connsiteY27" fmla="*/ 9099 h 10000"/>
                <a:gd name="connsiteX28" fmla="*/ 6359 w 10000"/>
                <a:gd name="connsiteY28" fmla="*/ 9777 h 10000"/>
                <a:gd name="connsiteX29" fmla="*/ 5064 w 10000"/>
                <a:gd name="connsiteY29" fmla="*/ 9773 h 10000"/>
                <a:gd name="connsiteX30" fmla="*/ 4761 w 10000"/>
                <a:gd name="connsiteY30" fmla="*/ 9365 h 10000"/>
                <a:gd name="connsiteX31" fmla="*/ 4795 w 10000"/>
                <a:gd name="connsiteY31" fmla="*/ 9365 h 10000"/>
                <a:gd name="connsiteX32" fmla="*/ 4795 w 10000"/>
                <a:gd name="connsiteY32" fmla="*/ 9018 h 10000"/>
                <a:gd name="connsiteX33" fmla="*/ 4213 w 10000"/>
                <a:gd name="connsiteY33" fmla="*/ 7774 h 10000"/>
                <a:gd name="connsiteX34" fmla="*/ 4213 w 10000"/>
                <a:gd name="connsiteY34" fmla="*/ 7187 h 10000"/>
                <a:gd name="connsiteX35" fmla="*/ 4177 w 10000"/>
                <a:gd name="connsiteY35" fmla="*/ 6398 h 10000"/>
                <a:gd name="connsiteX36" fmla="*/ 3769 w 10000"/>
                <a:gd name="connsiteY36" fmla="*/ 5090 h 10000"/>
                <a:gd name="connsiteX37" fmla="*/ 3220 w 10000"/>
                <a:gd name="connsiteY37" fmla="*/ 6377 h 10000"/>
                <a:gd name="connsiteX38" fmla="*/ 2917 w 10000"/>
                <a:gd name="connsiteY38" fmla="*/ 7213 h 10000"/>
                <a:gd name="connsiteX39" fmla="*/ 2778 w 10000"/>
                <a:gd name="connsiteY39" fmla="*/ 8130 h 10000"/>
                <a:gd name="connsiteX40" fmla="*/ 2111 w 10000"/>
                <a:gd name="connsiteY40" fmla="*/ 9082 h 10000"/>
                <a:gd name="connsiteX41" fmla="*/ 1843 w 10000"/>
                <a:gd name="connsiteY41" fmla="*/ 9751 h 10000"/>
                <a:gd name="connsiteX42" fmla="*/ 93 w 10000"/>
                <a:gd name="connsiteY42" fmla="*/ 9648 h 10000"/>
                <a:gd name="connsiteX43" fmla="*/ 1306 w 10000"/>
                <a:gd name="connsiteY43" fmla="*/ 8795 h 10000"/>
                <a:gd name="connsiteX44" fmla="*/ 980 w 10000"/>
                <a:gd name="connsiteY44" fmla="*/ 7650 h 10000"/>
                <a:gd name="connsiteX45" fmla="*/ 1026 w 10000"/>
                <a:gd name="connsiteY45" fmla="*/ 7118 h 10000"/>
                <a:gd name="connsiteX46" fmla="*/ 1388 w 10000"/>
                <a:gd name="connsiteY46" fmla="*/ 5176 h 10000"/>
                <a:gd name="connsiteX0" fmla="*/ 1388 w 10000"/>
                <a:gd name="connsiteY0" fmla="*/ 5176 h 10000"/>
                <a:gd name="connsiteX1" fmla="*/ 3022 w 10000"/>
                <a:gd name="connsiteY1" fmla="*/ 1149 h 10000"/>
                <a:gd name="connsiteX2" fmla="*/ 2788 w 10000"/>
                <a:gd name="connsiteY2" fmla="*/ 669 h 10000"/>
                <a:gd name="connsiteX3" fmla="*/ 2976 w 10000"/>
                <a:gd name="connsiteY3" fmla="*/ 137 h 10000"/>
                <a:gd name="connsiteX4" fmla="*/ 4842 w 10000"/>
                <a:gd name="connsiteY4" fmla="*/ 154 h 10000"/>
                <a:gd name="connsiteX5" fmla="*/ 4877 w 10000"/>
                <a:gd name="connsiteY5" fmla="*/ 1574 h 10000"/>
                <a:gd name="connsiteX6" fmla="*/ 6767 w 10000"/>
                <a:gd name="connsiteY6" fmla="*/ 1998 h 10000"/>
                <a:gd name="connsiteX7" fmla="*/ 7223 w 10000"/>
                <a:gd name="connsiteY7" fmla="*/ 2423 h 10000"/>
                <a:gd name="connsiteX8" fmla="*/ 7467 w 10000"/>
                <a:gd name="connsiteY8" fmla="*/ 2903 h 10000"/>
                <a:gd name="connsiteX9" fmla="*/ 7772 w 10000"/>
                <a:gd name="connsiteY9" fmla="*/ 3388 h 10000"/>
                <a:gd name="connsiteX10" fmla="*/ 8974 w 10000"/>
                <a:gd name="connsiteY10" fmla="*/ 4790 h 10000"/>
                <a:gd name="connsiteX11" fmla="*/ 9918 w 10000"/>
                <a:gd name="connsiteY11" fmla="*/ 5214 h 10000"/>
                <a:gd name="connsiteX12" fmla="*/ 9696 w 10000"/>
                <a:gd name="connsiteY12" fmla="*/ 5613 h 10000"/>
                <a:gd name="connsiteX13" fmla="*/ 8425 w 10000"/>
                <a:gd name="connsiteY13" fmla="*/ 5523 h 10000"/>
                <a:gd name="connsiteX14" fmla="*/ 8308 w 10000"/>
                <a:gd name="connsiteY14" fmla="*/ 5223 h 10000"/>
                <a:gd name="connsiteX15" fmla="*/ 8169 w 10000"/>
                <a:gd name="connsiteY15" fmla="*/ 4841 h 10000"/>
                <a:gd name="connsiteX16" fmla="*/ 7211 w 10000"/>
                <a:gd name="connsiteY16" fmla="*/ 4194 h 10000"/>
                <a:gd name="connsiteX17" fmla="*/ 6767 w 10000"/>
                <a:gd name="connsiteY17" fmla="*/ 3671 h 10000"/>
                <a:gd name="connsiteX18" fmla="*/ 6733 w 10000"/>
                <a:gd name="connsiteY18" fmla="*/ 3662 h 10000"/>
                <a:gd name="connsiteX19" fmla="*/ 6394 w 10000"/>
                <a:gd name="connsiteY19" fmla="*/ 3160 h 10000"/>
                <a:gd name="connsiteX20" fmla="*/ 6173 w 10000"/>
                <a:gd name="connsiteY20" fmla="*/ 2714 h 10000"/>
                <a:gd name="connsiteX21" fmla="*/ 6137 w 10000"/>
                <a:gd name="connsiteY21" fmla="*/ 3255 h 10000"/>
                <a:gd name="connsiteX22" fmla="*/ 6137 w 10000"/>
                <a:gd name="connsiteY22" fmla="*/ 3636 h 10000"/>
                <a:gd name="connsiteX23" fmla="*/ 6487 w 10000"/>
                <a:gd name="connsiteY23" fmla="*/ 4704 h 10000"/>
                <a:gd name="connsiteX24" fmla="*/ 6207 w 10000"/>
                <a:gd name="connsiteY24" fmla="*/ 5905 h 10000"/>
                <a:gd name="connsiteX25" fmla="*/ 6009 w 10000"/>
                <a:gd name="connsiteY25" fmla="*/ 7191 h 10000"/>
                <a:gd name="connsiteX26" fmla="*/ 5753 w 10000"/>
                <a:gd name="connsiteY26" fmla="*/ 9099 h 10000"/>
                <a:gd name="connsiteX27" fmla="*/ 6359 w 10000"/>
                <a:gd name="connsiteY27" fmla="*/ 9777 h 10000"/>
                <a:gd name="connsiteX28" fmla="*/ 5064 w 10000"/>
                <a:gd name="connsiteY28" fmla="*/ 9773 h 10000"/>
                <a:gd name="connsiteX29" fmla="*/ 4761 w 10000"/>
                <a:gd name="connsiteY29" fmla="*/ 9365 h 10000"/>
                <a:gd name="connsiteX30" fmla="*/ 4795 w 10000"/>
                <a:gd name="connsiteY30" fmla="*/ 9365 h 10000"/>
                <a:gd name="connsiteX31" fmla="*/ 4795 w 10000"/>
                <a:gd name="connsiteY31" fmla="*/ 9018 h 10000"/>
                <a:gd name="connsiteX32" fmla="*/ 4213 w 10000"/>
                <a:gd name="connsiteY32" fmla="*/ 7774 h 10000"/>
                <a:gd name="connsiteX33" fmla="*/ 4213 w 10000"/>
                <a:gd name="connsiteY33" fmla="*/ 7187 h 10000"/>
                <a:gd name="connsiteX34" fmla="*/ 4177 w 10000"/>
                <a:gd name="connsiteY34" fmla="*/ 6398 h 10000"/>
                <a:gd name="connsiteX35" fmla="*/ 3769 w 10000"/>
                <a:gd name="connsiteY35" fmla="*/ 5090 h 10000"/>
                <a:gd name="connsiteX36" fmla="*/ 3220 w 10000"/>
                <a:gd name="connsiteY36" fmla="*/ 6377 h 10000"/>
                <a:gd name="connsiteX37" fmla="*/ 2917 w 10000"/>
                <a:gd name="connsiteY37" fmla="*/ 7213 h 10000"/>
                <a:gd name="connsiteX38" fmla="*/ 2778 w 10000"/>
                <a:gd name="connsiteY38" fmla="*/ 8130 h 10000"/>
                <a:gd name="connsiteX39" fmla="*/ 2111 w 10000"/>
                <a:gd name="connsiteY39" fmla="*/ 9082 h 10000"/>
                <a:gd name="connsiteX40" fmla="*/ 1843 w 10000"/>
                <a:gd name="connsiteY40" fmla="*/ 9751 h 10000"/>
                <a:gd name="connsiteX41" fmla="*/ 93 w 10000"/>
                <a:gd name="connsiteY41" fmla="*/ 9648 h 10000"/>
                <a:gd name="connsiteX42" fmla="*/ 1306 w 10000"/>
                <a:gd name="connsiteY42" fmla="*/ 8795 h 10000"/>
                <a:gd name="connsiteX43" fmla="*/ 980 w 10000"/>
                <a:gd name="connsiteY43" fmla="*/ 7650 h 10000"/>
                <a:gd name="connsiteX44" fmla="*/ 1026 w 10000"/>
                <a:gd name="connsiteY44" fmla="*/ 7118 h 10000"/>
                <a:gd name="connsiteX45" fmla="*/ 1388 w 10000"/>
                <a:gd name="connsiteY45" fmla="*/ 5176 h 10000"/>
                <a:gd name="connsiteX0" fmla="*/ 1388 w 10000"/>
                <a:gd name="connsiteY0" fmla="*/ 5039 h 9863"/>
                <a:gd name="connsiteX1" fmla="*/ 3022 w 10000"/>
                <a:gd name="connsiteY1" fmla="*/ 1012 h 9863"/>
                <a:gd name="connsiteX2" fmla="*/ 2788 w 10000"/>
                <a:gd name="connsiteY2" fmla="*/ 532 h 9863"/>
                <a:gd name="connsiteX3" fmla="*/ 2976 w 10000"/>
                <a:gd name="connsiteY3" fmla="*/ 0 h 9863"/>
                <a:gd name="connsiteX4" fmla="*/ 4877 w 10000"/>
                <a:gd name="connsiteY4" fmla="*/ 1437 h 9863"/>
                <a:gd name="connsiteX5" fmla="*/ 6767 w 10000"/>
                <a:gd name="connsiteY5" fmla="*/ 1861 h 9863"/>
                <a:gd name="connsiteX6" fmla="*/ 7223 w 10000"/>
                <a:gd name="connsiteY6" fmla="*/ 2286 h 9863"/>
                <a:gd name="connsiteX7" fmla="*/ 7467 w 10000"/>
                <a:gd name="connsiteY7" fmla="*/ 2766 h 9863"/>
                <a:gd name="connsiteX8" fmla="*/ 7772 w 10000"/>
                <a:gd name="connsiteY8" fmla="*/ 3251 h 9863"/>
                <a:gd name="connsiteX9" fmla="*/ 8974 w 10000"/>
                <a:gd name="connsiteY9" fmla="*/ 4653 h 9863"/>
                <a:gd name="connsiteX10" fmla="*/ 9918 w 10000"/>
                <a:gd name="connsiteY10" fmla="*/ 5077 h 9863"/>
                <a:gd name="connsiteX11" fmla="*/ 9696 w 10000"/>
                <a:gd name="connsiteY11" fmla="*/ 5476 h 9863"/>
                <a:gd name="connsiteX12" fmla="*/ 8425 w 10000"/>
                <a:gd name="connsiteY12" fmla="*/ 5386 h 9863"/>
                <a:gd name="connsiteX13" fmla="*/ 8308 w 10000"/>
                <a:gd name="connsiteY13" fmla="*/ 5086 h 9863"/>
                <a:gd name="connsiteX14" fmla="*/ 8169 w 10000"/>
                <a:gd name="connsiteY14" fmla="*/ 4704 h 9863"/>
                <a:gd name="connsiteX15" fmla="*/ 7211 w 10000"/>
                <a:gd name="connsiteY15" fmla="*/ 4057 h 9863"/>
                <a:gd name="connsiteX16" fmla="*/ 6767 w 10000"/>
                <a:gd name="connsiteY16" fmla="*/ 3534 h 9863"/>
                <a:gd name="connsiteX17" fmla="*/ 6733 w 10000"/>
                <a:gd name="connsiteY17" fmla="*/ 3525 h 9863"/>
                <a:gd name="connsiteX18" fmla="*/ 6394 w 10000"/>
                <a:gd name="connsiteY18" fmla="*/ 3023 h 9863"/>
                <a:gd name="connsiteX19" fmla="*/ 6173 w 10000"/>
                <a:gd name="connsiteY19" fmla="*/ 2577 h 9863"/>
                <a:gd name="connsiteX20" fmla="*/ 6137 w 10000"/>
                <a:gd name="connsiteY20" fmla="*/ 3118 h 9863"/>
                <a:gd name="connsiteX21" fmla="*/ 6137 w 10000"/>
                <a:gd name="connsiteY21" fmla="*/ 3499 h 9863"/>
                <a:gd name="connsiteX22" fmla="*/ 6487 w 10000"/>
                <a:gd name="connsiteY22" fmla="*/ 4567 h 9863"/>
                <a:gd name="connsiteX23" fmla="*/ 6207 w 10000"/>
                <a:gd name="connsiteY23" fmla="*/ 5768 h 9863"/>
                <a:gd name="connsiteX24" fmla="*/ 6009 w 10000"/>
                <a:gd name="connsiteY24" fmla="*/ 7054 h 9863"/>
                <a:gd name="connsiteX25" fmla="*/ 5753 w 10000"/>
                <a:gd name="connsiteY25" fmla="*/ 8962 h 9863"/>
                <a:gd name="connsiteX26" fmla="*/ 6359 w 10000"/>
                <a:gd name="connsiteY26" fmla="*/ 9640 h 9863"/>
                <a:gd name="connsiteX27" fmla="*/ 5064 w 10000"/>
                <a:gd name="connsiteY27" fmla="*/ 9636 h 9863"/>
                <a:gd name="connsiteX28" fmla="*/ 4761 w 10000"/>
                <a:gd name="connsiteY28" fmla="*/ 9228 h 9863"/>
                <a:gd name="connsiteX29" fmla="*/ 4795 w 10000"/>
                <a:gd name="connsiteY29" fmla="*/ 9228 h 9863"/>
                <a:gd name="connsiteX30" fmla="*/ 4795 w 10000"/>
                <a:gd name="connsiteY30" fmla="*/ 8881 h 9863"/>
                <a:gd name="connsiteX31" fmla="*/ 4213 w 10000"/>
                <a:gd name="connsiteY31" fmla="*/ 7637 h 9863"/>
                <a:gd name="connsiteX32" fmla="*/ 4213 w 10000"/>
                <a:gd name="connsiteY32" fmla="*/ 7050 h 9863"/>
                <a:gd name="connsiteX33" fmla="*/ 4177 w 10000"/>
                <a:gd name="connsiteY33" fmla="*/ 6261 h 9863"/>
                <a:gd name="connsiteX34" fmla="*/ 3769 w 10000"/>
                <a:gd name="connsiteY34" fmla="*/ 4953 h 9863"/>
                <a:gd name="connsiteX35" fmla="*/ 3220 w 10000"/>
                <a:gd name="connsiteY35" fmla="*/ 6240 h 9863"/>
                <a:gd name="connsiteX36" fmla="*/ 2917 w 10000"/>
                <a:gd name="connsiteY36" fmla="*/ 7076 h 9863"/>
                <a:gd name="connsiteX37" fmla="*/ 2778 w 10000"/>
                <a:gd name="connsiteY37" fmla="*/ 7993 h 9863"/>
                <a:gd name="connsiteX38" fmla="*/ 2111 w 10000"/>
                <a:gd name="connsiteY38" fmla="*/ 8945 h 9863"/>
                <a:gd name="connsiteX39" fmla="*/ 1843 w 10000"/>
                <a:gd name="connsiteY39" fmla="*/ 9614 h 9863"/>
                <a:gd name="connsiteX40" fmla="*/ 93 w 10000"/>
                <a:gd name="connsiteY40" fmla="*/ 9511 h 9863"/>
                <a:gd name="connsiteX41" fmla="*/ 1306 w 10000"/>
                <a:gd name="connsiteY41" fmla="*/ 8658 h 9863"/>
                <a:gd name="connsiteX42" fmla="*/ 980 w 10000"/>
                <a:gd name="connsiteY42" fmla="*/ 7513 h 9863"/>
                <a:gd name="connsiteX43" fmla="*/ 1026 w 10000"/>
                <a:gd name="connsiteY43" fmla="*/ 6981 h 9863"/>
                <a:gd name="connsiteX44" fmla="*/ 1388 w 10000"/>
                <a:gd name="connsiteY44" fmla="*/ 5039 h 9863"/>
                <a:gd name="connsiteX0" fmla="*/ 1388 w 10000"/>
                <a:gd name="connsiteY0" fmla="*/ 4570 h 9461"/>
                <a:gd name="connsiteX1" fmla="*/ 3022 w 10000"/>
                <a:gd name="connsiteY1" fmla="*/ 487 h 9461"/>
                <a:gd name="connsiteX2" fmla="*/ 2788 w 10000"/>
                <a:gd name="connsiteY2" fmla="*/ 0 h 9461"/>
                <a:gd name="connsiteX3" fmla="*/ 4877 w 10000"/>
                <a:gd name="connsiteY3" fmla="*/ 918 h 9461"/>
                <a:gd name="connsiteX4" fmla="*/ 6767 w 10000"/>
                <a:gd name="connsiteY4" fmla="*/ 1348 h 9461"/>
                <a:gd name="connsiteX5" fmla="*/ 7223 w 10000"/>
                <a:gd name="connsiteY5" fmla="*/ 1779 h 9461"/>
                <a:gd name="connsiteX6" fmla="*/ 7467 w 10000"/>
                <a:gd name="connsiteY6" fmla="*/ 2265 h 9461"/>
                <a:gd name="connsiteX7" fmla="*/ 7772 w 10000"/>
                <a:gd name="connsiteY7" fmla="*/ 2757 h 9461"/>
                <a:gd name="connsiteX8" fmla="*/ 8974 w 10000"/>
                <a:gd name="connsiteY8" fmla="*/ 4179 h 9461"/>
                <a:gd name="connsiteX9" fmla="*/ 9918 w 10000"/>
                <a:gd name="connsiteY9" fmla="*/ 4609 h 9461"/>
                <a:gd name="connsiteX10" fmla="*/ 9696 w 10000"/>
                <a:gd name="connsiteY10" fmla="*/ 5013 h 9461"/>
                <a:gd name="connsiteX11" fmla="*/ 8425 w 10000"/>
                <a:gd name="connsiteY11" fmla="*/ 4922 h 9461"/>
                <a:gd name="connsiteX12" fmla="*/ 8308 w 10000"/>
                <a:gd name="connsiteY12" fmla="*/ 4618 h 9461"/>
                <a:gd name="connsiteX13" fmla="*/ 8169 w 10000"/>
                <a:gd name="connsiteY13" fmla="*/ 4230 h 9461"/>
                <a:gd name="connsiteX14" fmla="*/ 7211 w 10000"/>
                <a:gd name="connsiteY14" fmla="*/ 3574 h 9461"/>
                <a:gd name="connsiteX15" fmla="*/ 6767 w 10000"/>
                <a:gd name="connsiteY15" fmla="*/ 3044 h 9461"/>
                <a:gd name="connsiteX16" fmla="*/ 6733 w 10000"/>
                <a:gd name="connsiteY16" fmla="*/ 3035 h 9461"/>
                <a:gd name="connsiteX17" fmla="*/ 6394 w 10000"/>
                <a:gd name="connsiteY17" fmla="*/ 2526 h 9461"/>
                <a:gd name="connsiteX18" fmla="*/ 6173 w 10000"/>
                <a:gd name="connsiteY18" fmla="*/ 2074 h 9461"/>
                <a:gd name="connsiteX19" fmla="*/ 6137 w 10000"/>
                <a:gd name="connsiteY19" fmla="*/ 2622 h 9461"/>
                <a:gd name="connsiteX20" fmla="*/ 6137 w 10000"/>
                <a:gd name="connsiteY20" fmla="*/ 3009 h 9461"/>
                <a:gd name="connsiteX21" fmla="*/ 6487 w 10000"/>
                <a:gd name="connsiteY21" fmla="*/ 4091 h 9461"/>
                <a:gd name="connsiteX22" fmla="*/ 6207 w 10000"/>
                <a:gd name="connsiteY22" fmla="*/ 5309 h 9461"/>
                <a:gd name="connsiteX23" fmla="*/ 6009 w 10000"/>
                <a:gd name="connsiteY23" fmla="*/ 6613 h 9461"/>
                <a:gd name="connsiteX24" fmla="*/ 5753 w 10000"/>
                <a:gd name="connsiteY24" fmla="*/ 8547 h 9461"/>
                <a:gd name="connsiteX25" fmla="*/ 6359 w 10000"/>
                <a:gd name="connsiteY25" fmla="*/ 9235 h 9461"/>
                <a:gd name="connsiteX26" fmla="*/ 5064 w 10000"/>
                <a:gd name="connsiteY26" fmla="*/ 9231 h 9461"/>
                <a:gd name="connsiteX27" fmla="*/ 4761 w 10000"/>
                <a:gd name="connsiteY27" fmla="*/ 8817 h 9461"/>
                <a:gd name="connsiteX28" fmla="*/ 4795 w 10000"/>
                <a:gd name="connsiteY28" fmla="*/ 8817 h 9461"/>
                <a:gd name="connsiteX29" fmla="*/ 4795 w 10000"/>
                <a:gd name="connsiteY29" fmla="*/ 8465 h 9461"/>
                <a:gd name="connsiteX30" fmla="*/ 4213 w 10000"/>
                <a:gd name="connsiteY30" fmla="*/ 7204 h 9461"/>
                <a:gd name="connsiteX31" fmla="*/ 4213 w 10000"/>
                <a:gd name="connsiteY31" fmla="*/ 6609 h 9461"/>
                <a:gd name="connsiteX32" fmla="*/ 4177 w 10000"/>
                <a:gd name="connsiteY32" fmla="*/ 5809 h 9461"/>
                <a:gd name="connsiteX33" fmla="*/ 3769 w 10000"/>
                <a:gd name="connsiteY33" fmla="*/ 4483 h 9461"/>
                <a:gd name="connsiteX34" fmla="*/ 3220 w 10000"/>
                <a:gd name="connsiteY34" fmla="*/ 5788 h 9461"/>
                <a:gd name="connsiteX35" fmla="*/ 2917 w 10000"/>
                <a:gd name="connsiteY35" fmla="*/ 6635 h 9461"/>
                <a:gd name="connsiteX36" fmla="*/ 2778 w 10000"/>
                <a:gd name="connsiteY36" fmla="*/ 7565 h 9461"/>
                <a:gd name="connsiteX37" fmla="*/ 2111 w 10000"/>
                <a:gd name="connsiteY37" fmla="*/ 8530 h 9461"/>
                <a:gd name="connsiteX38" fmla="*/ 1843 w 10000"/>
                <a:gd name="connsiteY38" fmla="*/ 9209 h 9461"/>
                <a:gd name="connsiteX39" fmla="*/ 93 w 10000"/>
                <a:gd name="connsiteY39" fmla="*/ 9104 h 9461"/>
                <a:gd name="connsiteX40" fmla="*/ 1306 w 10000"/>
                <a:gd name="connsiteY40" fmla="*/ 8239 h 9461"/>
                <a:gd name="connsiteX41" fmla="*/ 980 w 10000"/>
                <a:gd name="connsiteY41" fmla="*/ 7078 h 9461"/>
                <a:gd name="connsiteX42" fmla="*/ 1026 w 10000"/>
                <a:gd name="connsiteY42" fmla="*/ 6539 h 9461"/>
                <a:gd name="connsiteX43" fmla="*/ 1388 w 10000"/>
                <a:gd name="connsiteY43" fmla="*/ 4570 h 9461"/>
                <a:gd name="connsiteX0" fmla="*/ 1388 w 10000"/>
                <a:gd name="connsiteY0" fmla="*/ 4958 h 10128"/>
                <a:gd name="connsiteX1" fmla="*/ 3022 w 10000"/>
                <a:gd name="connsiteY1" fmla="*/ 643 h 10128"/>
                <a:gd name="connsiteX2" fmla="*/ 4877 w 10000"/>
                <a:gd name="connsiteY2" fmla="*/ 1098 h 10128"/>
                <a:gd name="connsiteX3" fmla="*/ 6767 w 10000"/>
                <a:gd name="connsiteY3" fmla="*/ 1553 h 10128"/>
                <a:gd name="connsiteX4" fmla="*/ 7223 w 10000"/>
                <a:gd name="connsiteY4" fmla="*/ 2008 h 10128"/>
                <a:gd name="connsiteX5" fmla="*/ 7467 w 10000"/>
                <a:gd name="connsiteY5" fmla="*/ 2522 h 10128"/>
                <a:gd name="connsiteX6" fmla="*/ 7772 w 10000"/>
                <a:gd name="connsiteY6" fmla="*/ 3042 h 10128"/>
                <a:gd name="connsiteX7" fmla="*/ 8974 w 10000"/>
                <a:gd name="connsiteY7" fmla="*/ 4545 h 10128"/>
                <a:gd name="connsiteX8" fmla="*/ 9918 w 10000"/>
                <a:gd name="connsiteY8" fmla="*/ 5000 h 10128"/>
                <a:gd name="connsiteX9" fmla="*/ 9696 w 10000"/>
                <a:gd name="connsiteY9" fmla="*/ 5427 h 10128"/>
                <a:gd name="connsiteX10" fmla="*/ 8425 w 10000"/>
                <a:gd name="connsiteY10" fmla="*/ 5330 h 10128"/>
                <a:gd name="connsiteX11" fmla="*/ 8308 w 10000"/>
                <a:gd name="connsiteY11" fmla="*/ 5009 h 10128"/>
                <a:gd name="connsiteX12" fmla="*/ 8169 w 10000"/>
                <a:gd name="connsiteY12" fmla="*/ 4599 h 10128"/>
                <a:gd name="connsiteX13" fmla="*/ 7211 w 10000"/>
                <a:gd name="connsiteY13" fmla="*/ 3906 h 10128"/>
                <a:gd name="connsiteX14" fmla="*/ 6767 w 10000"/>
                <a:gd name="connsiteY14" fmla="*/ 3345 h 10128"/>
                <a:gd name="connsiteX15" fmla="*/ 6733 w 10000"/>
                <a:gd name="connsiteY15" fmla="*/ 3336 h 10128"/>
                <a:gd name="connsiteX16" fmla="*/ 6394 w 10000"/>
                <a:gd name="connsiteY16" fmla="*/ 2798 h 10128"/>
                <a:gd name="connsiteX17" fmla="*/ 6173 w 10000"/>
                <a:gd name="connsiteY17" fmla="*/ 2320 h 10128"/>
                <a:gd name="connsiteX18" fmla="*/ 6137 w 10000"/>
                <a:gd name="connsiteY18" fmla="*/ 2899 h 10128"/>
                <a:gd name="connsiteX19" fmla="*/ 6137 w 10000"/>
                <a:gd name="connsiteY19" fmla="*/ 3308 h 10128"/>
                <a:gd name="connsiteX20" fmla="*/ 6487 w 10000"/>
                <a:gd name="connsiteY20" fmla="*/ 4452 h 10128"/>
                <a:gd name="connsiteX21" fmla="*/ 6207 w 10000"/>
                <a:gd name="connsiteY21" fmla="*/ 5739 h 10128"/>
                <a:gd name="connsiteX22" fmla="*/ 6009 w 10000"/>
                <a:gd name="connsiteY22" fmla="*/ 7118 h 10128"/>
                <a:gd name="connsiteX23" fmla="*/ 5753 w 10000"/>
                <a:gd name="connsiteY23" fmla="*/ 9162 h 10128"/>
                <a:gd name="connsiteX24" fmla="*/ 6359 w 10000"/>
                <a:gd name="connsiteY24" fmla="*/ 9889 h 10128"/>
                <a:gd name="connsiteX25" fmla="*/ 5064 w 10000"/>
                <a:gd name="connsiteY25" fmla="*/ 9885 h 10128"/>
                <a:gd name="connsiteX26" fmla="*/ 4761 w 10000"/>
                <a:gd name="connsiteY26" fmla="*/ 9447 h 10128"/>
                <a:gd name="connsiteX27" fmla="*/ 4795 w 10000"/>
                <a:gd name="connsiteY27" fmla="*/ 9447 h 10128"/>
                <a:gd name="connsiteX28" fmla="*/ 4795 w 10000"/>
                <a:gd name="connsiteY28" fmla="*/ 9075 h 10128"/>
                <a:gd name="connsiteX29" fmla="*/ 4213 w 10000"/>
                <a:gd name="connsiteY29" fmla="*/ 7742 h 10128"/>
                <a:gd name="connsiteX30" fmla="*/ 4213 w 10000"/>
                <a:gd name="connsiteY30" fmla="*/ 7114 h 10128"/>
                <a:gd name="connsiteX31" fmla="*/ 4177 w 10000"/>
                <a:gd name="connsiteY31" fmla="*/ 6268 h 10128"/>
                <a:gd name="connsiteX32" fmla="*/ 3769 w 10000"/>
                <a:gd name="connsiteY32" fmla="*/ 4866 h 10128"/>
                <a:gd name="connsiteX33" fmla="*/ 3220 w 10000"/>
                <a:gd name="connsiteY33" fmla="*/ 6246 h 10128"/>
                <a:gd name="connsiteX34" fmla="*/ 2917 w 10000"/>
                <a:gd name="connsiteY34" fmla="*/ 7141 h 10128"/>
                <a:gd name="connsiteX35" fmla="*/ 2778 w 10000"/>
                <a:gd name="connsiteY35" fmla="*/ 8124 h 10128"/>
                <a:gd name="connsiteX36" fmla="*/ 2111 w 10000"/>
                <a:gd name="connsiteY36" fmla="*/ 9144 h 10128"/>
                <a:gd name="connsiteX37" fmla="*/ 1843 w 10000"/>
                <a:gd name="connsiteY37" fmla="*/ 9862 h 10128"/>
                <a:gd name="connsiteX38" fmla="*/ 93 w 10000"/>
                <a:gd name="connsiteY38" fmla="*/ 9751 h 10128"/>
                <a:gd name="connsiteX39" fmla="*/ 1306 w 10000"/>
                <a:gd name="connsiteY39" fmla="*/ 8836 h 10128"/>
                <a:gd name="connsiteX40" fmla="*/ 980 w 10000"/>
                <a:gd name="connsiteY40" fmla="*/ 7609 h 10128"/>
                <a:gd name="connsiteX41" fmla="*/ 1026 w 10000"/>
                <a:gd name="connsiteY41" fmla="*/ 7040 h 10128"/>
                <a:gd name="connsiteX42" fmla="*/ 1388 w 10000"/>
                <a:gd name="connsiteY42" fmla="*/ 4958 h 10128"/>
                <a:gd name="connsiteX0" fmla="*/ 1388 w 10000"/>
                <a:gd name="connsiteY0" fmla="*/ 3860 h 9030"/>
                <a:gd name="connsiteX1" fmla="*/ 4877 w 10000"/>
                <a:gd name="connsiteY1" fmla="*/ 0 h 9030"/>
                <a:gd name="connsiteX2" fmla="*/ 6767 w 10000"/>
                <a:gd name="connsiteY2" fmla="*/ 455 h 9030"/>
                <a:gd name="connsiteX3" fmla="*/ 7223 w 10000"/>
                <a:gd name="connsiteY3" fmla="*/ 910 h 9030"/>
                <a:gd name="connsiteX4" fmla="*/ 7467 w 10000"/>
                <a:gd name="connsiteY4" fmla="*/ 1424 h 9030"/>
                <a:gd name="connsiteX5" fmla="*/ 7772 w 10000"/>
                <a:gd name="connsiteY5" fmla="*/ 1944 h 9030"/>
                <a:gd name="connsiteX6" fmla="*/ 8974 w 10000"/>
                <a:gd name="connsiteY6" fmla="*/ 3447 h 9030"/>
                <a:gd name="connsiteX7" fmla="*/ 9918 w 10000"/>
                <a:gd name="connsiteY7" fmla="*/ 3902 h 9030"/>
                <a:gd name="connsiteX8" fmla="*/ 9696 w 10000"/>
                <a:gd name="connsiteY8" fmla="*/ 4329 h 9030"/>
                <a:gd name="connsiteX9" fmla="*/ 8425 w 10000"/>
                <a:gd name="connsiteY9" fmla="*/ 4232 h 9030"/>
                <a:gd name="connsiteX10" fmla="*/ 8308 w 10000"/>
                <a:gd name="connsiteY10" fmla="*/ 3911 h 9030"/>
                <a:gd name="connsiteX11" fmla="*/ 8169 w 10000"/>
                <a:gd name="connsiteY11" fmla="*/ 3501 h 9030"/>
                <a:gd name="connsiteX12" fmla="*/ 7211 w 10000"/>
                <a:gd name="connsiteY12" fmla="*/ 2808 h 9030"/>
                <a:gd name="connsiteX13" fmla="*/ 6767 w 10000"/>
                <a:gd name="connsiteY13" fmla="*/ 2247 h 9030"/>
                <a:gd name="connsiteX14" fmla="*/ 6733 w 10000"/>
                <a:gd name="connsiteY14" fmla="*/ 2238 h 9030"/>
                <a:gd name="connsiteX15" fmla="*/ 6394 w 10000"/>
                <a:gd name="connsiteY15" fmla="*/ 1700 h 9030"/>
                <a:gd name="connsiteX16" fmla="*/ 6173 w 10000"/>
                <a:gd name="connsiteY16" fmla="*/ 1222 h 9030"/>
                <a:gd name="connsiteX17" fmla="*/ 6137 w 10000"/>
                <a:gd name="connsiteY17" fmla="*/ 1801 h 9030"/>
                <a:gd name="connsiteX18" fmla="*/ 6137 w 10000"/>
                <a:gd name="connsiteY18" fmla="*/ 2210 h 9030"/>
                <a:gd name="connsiteX19" fmla="*/ 6487 w 10000"/>
                <a:gd name="connsiteY19" fmla="*/ 3354 h 9030"/>
                <a:gd name="connsiteX20" fmla="*/ 6207 w 10000"/>
                <a:gd name="connsiteY20" fmla="*/ 4641 h 9030"/>
                <a:gd name="connsiteX21" fmla="*/ 6009 w 10000"/>
                <a:gd name="connsiteY21" fmla="*/ 6020 h 9030"/>
                <a:gd name="connsiteX22" fmla="*/ 5753 w 10000"/>
                <a:gd name="connsiteY22" fmla="*/ 8064 h 9030"/>
                <a:gd name="connsiteX23" fmla="*/ 6359 w 10000"/>
                <a:gd name="connsiteY23" fmla="*/ 8791 h 9030"/>
                <a:gd name="connsiteX24" fmla="*/ 5064 w 10000"/>
                <a:gd name="connsiteY24" fmla="*/ 8787 h 9030"/>
                <a:gd name="connsiteX25" fmla="*/ 4761 w 10000"/>
                <a:gd name="connsiteY25" fmla="*/ 8349 h 9030"/>
                <a:gd name="connsiteX26" fmla="*/ 4795 w 10000"/>
                <a:gd name="connsiteY26" fmla="*/ 8349 h 9030"/>
                <a:gd name="connsiteX27" fmla="*/ 4795 w 10000"/>
                <a:gd name="connsiteY27" fmla="*/ 7977 h 9030"/>
                <a:gd name="connsiteX28" fmla="*/ 4213 w 10000"/>
                <a:gd name="connsiteY28" fmla="*/ 6644 h 9030"/>
                <a:gd name="connsiteX29" fmla="*/ 4213 w 10000"/>
                <a:gd name="connsiteY29" fmla="*/ 6016 h 9030"/>
                <a:gd name="connsiteX30" fmla="*/ 4177 w 10000"/>
                <a:gd name="connsiteY30" fmla="*/ 5170 h 9030"/>
                <a:gd name="connsiteX31" fmla="*/ 3769 w 10000"/>
                <a:gd name="connsiteY31" fmla="*/ 3768 h 9030"/>
                <a:gd name="connsiteX32" fmla="*/ 3220 w 10000"/>
                <a:gd name="connsiteY32" fmla="*/ 5148 h 9030"/>
                <a:gd name="connsiteX33" fmla="*/ 2917 w 10000"/>
                <a:gd name="connsiteY33" fmla="*/ 6043 h 9030"/>
                <a:gd name="connsiteX34" fmla="*/ 2778 w 10000"/>
                <a:gd name="connsiteY34" fmla="*/ 7026 h 9030"/>
                <a:gd name="connsiteX35" fmla="*/ 2111 w 10000"/>
                <a:gd name="connsiteY35" fmla="*/ 8046 h 9030"/>
                <a:gd name="connsiteX36" fmla="*/ 1843 w 10000"/>
                <a:gd name="connsiteY36" fmla="*/ 8764 h 9030"/>
                <a:gd name="connsiteX37" fmla="*/ 93 w 10000"/>
                <a:gd name="connsiteY37" fmla="*/ 8653 h 9030"/>
                <a:gd name="connsiteX38" fmla="*/ 1306 w 10000"/>
                <a:gd name="connsiteY38" fmla="*/ 7738 h 9030"/>
                <a:gd name="connsiteX39" fmla="*/ 980 w 10000"/>
                <a:gd name="connsiteY39" fmla="*/ 6511 h 9030"/>
                <a:gd name="connsiteX40" fmla="*/ 1026 w 10000"/>
                <a:gd name="connsiteY40" fmla="*/ 5942 h 9030"/>
                <a:gd name="connsiteX41" fmla="*/ 1388 w 10000"/>
                <a:gd name="connsiteY41" fmla="*/ 3860 h 9030"/>
                <a:gd name="connsiteX0" fmla="*/ 1388 w 10000"/>
                <a:gd name="connsiteY0" fmla="*/ 3771 h 9496"/>
                <a:gd name="connsiteX1" fmla="*/ 6767 w 10000"/>
                <a:gd name="connsiteY1" fmla="*/ 0 h 9496"/>
                <a:gd name="connsiteX2" fmla="*/ 7223 w 10000"/>
                <a:gd name="connsiteY2" fmla="*/ 504 h 9496"/>
                <a:gd name="connsiteX3" fmla="*/ 7467 w 10000"/>
                <a:gd name="connsiteY3" fmla="*/ 1073 h 9496"/>
                <a:gd name="connsiteX4" fmla="*/ 7772 w 10000"/>
                <a:gd name="connsiteY4" fmla="*/ 1649 h 9496"/>
                <a:gd name="connsiteX5" fmla="*/ 8974 w 10000"/>
                <a:gd name="connsiteY5" fmla="*/ 3313 h 9496"/>
                <a:gd name="connsiteX6" fmla="*/ 9918 w 10000"/>
                <a:gd name="connsiteY6" fmla="*/ 3817 h 9496"/>
                <a:gd name="connsiteX7" fmla="*/ 9696 w 10000"/>
                <a:gd name="connsiteY7" fmla="*/ 4290 h 9496"/>
                <a:gd name="connsiteX8" fmla="*/ 8425 w 10000"/>
                <a:gd name="connsiteY8" fmla="*/ 4183 h 9496"/>
                <a:gd name="connsiteX9" fmla="*/ 8308 w 10000"/>
                <a:gd name="connsiteY9" fmla="*/ 3827 h 9496"/>
                <a:gd name="connsiteX10" fmla="*/ 8169 w 10000"/>
                <a:gd name="connsiteY10" fmla="*/ 3373 h 9496"/>
                <a:gd name="connsiteX11" fmla="*/ 7211 w 10000"/>
                <a:gd name="connsiteY11" fmla="*/ 2606 h 9496"/>
                <a:gd name="connsiteX12" fmla="*/ 6767 w 10000"/>
                <a:gd name="connsiteY12" fmla="*/ 1984 h 9496"/>
                <a:gd name="connsiteX13" fmla="*/ 6733 w 10000"/>
                <a:gd name="connsiteY13" fmla="*/ 1974 h 9496"/>
                <a:gd name="connsiteX14" fmla="*/ 6394 w 10000"/>
                <a:gd name="connsiteY14" fmla="*/ 1379 h 9496"/>
                <a:gd name="connsiteX15" fmla="*/ 6173 w 10000"/>
                <a:gd name="connsiteY15" fmla="*/ 849 h 9496"/>
                <a:gd name="connsiteX16" fmla="*/ 6137 w 10000"/>
                <a:gd name="connsiteY16" fmla="*/ 1490 h 9496"/>
                <a:gd name="connsiteX17" fmla="*/ 6137 w 10000"/>
                <a:gd name="connsiteY17" fmla="*/ 1943 h 9496"/>
                <a:gd name="connsiteX18" fmla="*/ 6487 w 10000"/>
                <a:gd name="connsiteY18" fmla="*/ 3210 h 9496"/>
                <a:gd name="connsiteX19" fmla="*/ 6207 w 10000"/>
                <a:gd name="connsiteY19" fmla="*/ 4636 h 9496"/>
                <a:gd name="connsiteX20" fmla="*/ 6009 w 10000"/>
                <a:gd name="connsiteY20" fmla="*/ 6163 h 9496"/>
                <a:gd name="connsiteX21" fmla="*/ 5753 w 10000"/>
                <a:gd name="connsiteY21" fmla="*/ 8426 h 9496"/>
                <a:gd name="connsiteX22" fmla="*/ 6359 w 10000"/>
                <a:gd name="connsiteY22" fmla="*/ 9231 h 9496"/>
                <a:gd name="connsiteX23" fmla="*/ 5064 w 10000"/>
                <a:gd name="connsiteY23" fmla="*/ 9227 h 9496"/>
                <a:gd name="connsiteX24" fmla="*/ 4761 w 10000"/>
                <a:gd name="connsiteY24" fmla="*/ 8742 h 9496"/>
                <a:gd name="connsiteX25" fmla="*/ 4795 w 10000"/>
                <a:gd name="connsiteY25" fmla="*/ 8742 h 9496"/>
                <a:gd name="connsiteX26" fmla="*/ 4795 w 10000"/>
                <a:gd name="connsiteY26" fmla="*/ 8330 h 9496"/>
                <a:gd name="connsiteX27" fmla="*/ 4213 w 10000"/>
                <a:gd name="connsiteY27" fmla="*/ 6854 h 9496"/>
                <a:gd name="connsiteX28" fmla="*/ 4213 w 10000"/>
                <a:gd name="connsiteY28" fmla="*/ 6158 h 9496"/>
                <a:gd name="connsiteX29" fmla="*/ 4177 w 10000"/>
                <a:gd name="connsiteY29" fmla="*/ 5221 h 9496"/>
                <a:gd name="connsiteX30" fmla="*/ 3769 w 10000"/>
                <a:gd name="connsiteY30" fmla="*/ 3669 h 9496"/>
                <a:gd name="connsiteX31" fmla="*/ 3220 w 10000"/>
                <a:gd name="connsiteY31" fmla="*/ 5197 h 9496"/>
                <a:gd name="connsiteX32" fmla="*/ 2917 w 10000"/>
                <a:gd name="connsiteY32" fmla="*/ 6188 h 9496"/>
                <a:gd name="connsiteX33" fmla="*/ 2778 w 10000"/>
                <a:gd name="connsiteY33" fmla="*/ 7277 h 9496"/>
                <a:gd name="connsiteX34" fmla="*/ 2111 w 10000"/>
                <a:gd name="connsiteY34" fmla="*/ 8406 h 9496"/>
                <a:gd name="connsiteX35" fmla="*/ 1843 w 10000"/>
                <a:gd name="connsiteY35" fmla="*/ 9201 h 9496"/>
                <a:gd name="connsiteX36" fmla="*/ 93 w 10000"/>
                <a:gd name="connsiteY36" fmla="*/ 9079 h 9496"/>
                <a:gd name="connsiteX37" fmla="*/ 1306 w 10000"/>
                <a:gd name="connsiteY37" fmla="*/ 8065 h 9496"/>
                <a:gd name="connsiteX38" fmla="*/ 980 w 10000"/>
                <a:gd name="connsiteY38" fmla="*/ 6706 h 9496"/>
                <a:gd name="connsiteX39" fmla="*/ 1026 w 10000"/>
                <a:gd name="connsiteY39" fmla="*/ 6076 h 9496"/>
                <a:gd name="connsiteX40" fmla="*/ 1388 w 10000"/>
                <a:gd name="connsiteY40" fmla="*/ 3771 h 9496"/>
                <a:gd name="connsiteX0" fmla="*/ 1388 w 10000"/>
                <a:gd name="connsiteY0" fmla="*/ 4444 h 10473"/>
                <a:gd name="connsiteX1" fmla="*/ 6767 w 10000"/>
                <a:gd name="connsiteY1" fmla="*/ 473 h 10473"/>
                <a:gd name="connsiteX2" fmla="*/ 7467 w 10000"/>
                <a:gd name="connsiteY2" fmla="*/ 1603 h 10473"/>
                <a:gd name="connsiteX3" fmla="*/ 7772 w 10000"/>
                <a:gd name="connsiteY3" fmla="*/ 2210 h 10473"/>
                <a:gd name="connsiteX4" fmla="*/ 8974 w 10000"/>
                <a:gd name="connsiteY4" fmla="*/ 3962 h 10473"/>
                <a:gd name="connsiteX5" fmla="*/ 9918 w 10000"/>
                <a:gd name="connsiteY5" fmla="*/ 4493 h 10473"/>
                <a:gd name="connsiteX6" fmla="*/ 9696 w 10000"/>
                <a:gd name="connsiteY6" fmla="*/ 4991 h 10473"/>
                <a:gd name="connsiteX7" fmla="*/ 8425 w 10000"/>
                <a:gd name="connsiteY7" fmla="*/ 4878 h 10473"/>
                <a:gd name="connsiteX8" fmla="*/ 8308 w 10000"/>
                <a:gd name="connsiteY8" fmla="*/ 4503 h 10473"/>
                <a:gd name="connsiteX9" fmla="*/ 8169 w 10000"/>
                <a:gd name="connsiteY9" fmla="*/ 4025 h 10473"/>
                <a:gd name="connsiteX10" fmla="*/ 7211 w 10000"/>
                <a:gd name="connsiteY10" fmla="*/ 3217 h 10473"/>
                <a:gd name="connsiteX11" fmla="*/ 6767 w 10000"/>
                <a:gd name="connsiteY11" fmla="*/ 2562 h 10473"/>
                <a:gd name="connsiteX12" fmla="*/ 6733 w 10000"/>
                <a:gd name="connsiteY12" fmla="*/ 2552 h 10473"/>
                <a:gd name="connsiteX13" fmla="*/ 6394 w 10000"/>
                <a:gd name="connsiteY13" fmla="*/ 1925 h 10473"/>
                <a:gd name="connsiteX14" fmla="*/ 6173 w 10000"/>
                <a:gd name="connsiteY14" fmla="*/ 1367 h 10473"/>
                <a:gd name="connsiteX15" fmla="*/ 6137 w 10000"/>
                <a:gd name="connsiteY15" fmla="*/ 2042 h 10473"/>
                <a:gd name="connsiteX16" fmla="*/ 6137 w 10000"/>
                <a:gd name="connsiteY16" fmla="*/ 2519 h 10473"/>
                <a:gd name="connsiteX17" fmla="*/ 6487 w 10000"/>
                <a:gd name="connsiteY17" fmla="*/ 3853 h 10473"/>
                <a:gd name="connsiteX18" fmla="*/ 6207 w 10000"/>
                <a:gd name="connsiteY18" fmla="*/ 5355 h 10473"/>
                <a:gd name="connsiteX19" fmla="*/ 6009 w 10000"/>
                <a:gd name="connsiteY19" fmla="*/ 6963 h 10473"/>
                <a:gd name="connsiteX20" fmla="*/ 5753 w 10000"/>
                <a:gd name="connsiteY20" fmla="*/ 9346 h 10473"/>
                <a:gd name="connsiteX21" fmla="*/ 6359 w 10000"/>
                <a:gd name="connsiteY21" fmla="*/ 10194 h 10473"/>
                <a:gd name="connsiteX22" fmla="*/ 5064 w 10000"/>
                <a:gd name="connsiteY22" fmla="*/ 10190 h 10473"/>
                <a:gd name="connsiteX23" fmla="*/ 4761 w 10000"/>
                <a:gd name="connsiteY23" fmla="*/ 9679 h 10473"/>
                <a:gd name="connsiteX24" fmla="*/ 4795 w 10000"/>
                <a:gd name="connsiteY24" fmla="*/ 9679 h 10473"/>
                <a:gd name="connsiteX25" fmla="*/ 4795 w 10000"/>
                <a:gd name="connsiteY25" fmla="*/ 9245 h 10473"/>
                <a:gd name="connsiteX26" fmla="*/ 4213 w 10000"/>
                <a:gd name="connsiteY26" fmla="*/ 7691 h 10473"/>
                <a:gd name="connsiteX27" fmla="*/ 4213 w 10000"/>
                <a:gd name="connsiteY27" fmla="*/ 6958 h 10473"/>
                <a:gd name="connsiteX28" fmla="*/ 4177 w 10000"/>
                <a:gd name="connsiteY28" fmla="*/ 5971 h 10473"/>
                <a:gd name="connsiteX29" fmla="*/ 3769 w 10000"/>
                <a:gd name="connsiteY29" fmla="*/ 4337 h 10473"/>
                <a:gd name="connsiteX30" fmla="*/ 3220 w 10000"/>
                <a:gd name="connsiteY30" fmla="*/ 5946 h 10473"/>
                <a:gd name="connsiteX31" fmla="*/ 2917 w 10000"/>
                <a:gd name="connsiteY31" fmla="*/ 6989 h 10473"/>
                <a:gd name="connsiteX32" fmla="*/ 2778 w 10000"/>
                <a:gd name="connsiteY32" fmla="*/ 8136 h 10473"/>
                <a:gd name="connsiteX33" fmla="*/ 2111 w 10000"/>
                <a:gd name="connsiteY33" fmla="*/ 9325 h 10473"/>
                <a:gd name="connsiteX34" fmla="*/ 1843 w 10000"/>
                <a:gd name="connsiteY34" fmla="*/ 10162 h 10473"/>
                <a:gd name="connsiteX35" fmla="*/ 93 w 10000"/>
                <a:gd name="connsiteY35" fmla="*/ 10034 h 10473"/>
                <a:gd name="connsiteX36" fmla="*/ 1306 w 10000"/>
                <a:gd name="connsiteY36" fmla="*/ 8966 h 10473"/>
                <a:gd name="connsiteX37" fmla="*/ 980 w 10000"/>
                <a:gd name="connsiteY37" fmla="*/ 7535 h 10473"/>
                <a:gd name="connsiteX38" fmla="*/ 1026 w 10000"/>
                <a:gd name="connsiteY38" fmla="*/ 6871 h 10473"/>
                <a:gd name="connsiteX39" fmla="*/ 1388 w 10000"/>
                <a:gd name="connsiteY39" fmla="*/ 4444 h 10473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733 w 10000"/>
                <a:gd name="connsiteY11" fmla="*/ 2451 h 10372"/>
                <a:gd name="connsiteX12" fmla="*/ 6394 w 10000"/>
                <a:gd name="connsiteY12" fmla="*/ 1824 h 10372"/>
                <a:gd name="connsiteX13" fmla="*/ 6173 w 10000"/>
                <a:gd name="connsiteY13" fmla="*/ 1266 h 10372"/>
                <a:gd name="connsiteX14" fmla="*/ 6137 w 10000"/>
                <a:gd name="connsiteY14" fmla="*/ 1941 h 10372"/>
                <a:gd name="connsiteX15" fmla="*/ 6137 w 10000"/>
                <a:gd name="connsiteY15" fmla="*/ 2418 h 10372"/>
                <a:gd name="connsiteX16" fmla="*/ 6487 w 10000"/>
                <a:gd name="connsiteY16" fmla="*/ 3752 h 10372"/>
                <a:gd name="connsiteX17" fmla="*/ 6207 w 10000"/>
                <a:gd name="connsiteY17" fmla="*/ 5254 h 10372"/>
                <a:gd name="connsiteX18" fmla="*/ 6009 w 10000"/>
                <a:gd name="connsiteY18" fmla="*/ 6862 h 10372"/>
                <a:gd name="connsiteX19" fmla="*/ 5753 w 10000"/>
                <a:gd name="connsiteY19" fmla="*/ 9245 h 10372"/>
                <a:gd name="connsiteX20" fmla="*/ 6359 w 10000"/>
                <a:gd name="connsiteY20" fmla="*/ 10093 h 10372"/>
                <a:gd name="connsiteX21" fmla="*/ 5064 w 10000"/>
                <a:gd name="connsiteY21" fmla="*/ 10089 h 10372"/>
                <a:gd name="connsiteX22" fmla="*/ 4761 w 10000"/>
                <a:gd name="connsiteY22" fmla="*/ 9578 h 10372"/>
                <a:gd name="connsiteX23" fmla="*/ 4795 w 10000"/>
                <a:gd name="connsiteY23" fmla="*/ 9578 h 10372"/>
                <a:gd name="connsiteX24" fmla="*/ 4795 w 10000"/>
                <a:gd name="connsiteY24" fmla="*/ 9144 h 10372"/>
                <a:gd name="connsiteX25" fmla="*/ 4213 w 10000"/>
                <a:gd name="connsiteY25" fmla="*/ 7590 h 10372"/>
                <a:gd name="connsiteX26" fmla="*/ 4213 w 10000"/>
                <a:gd name="connsiteY26" fmla="*/ 6857 h 10372"/>
                <a:gd name="connsiteX27" fmla="*/ 4177 w 10000"/>
                <a:gd name="connsiteY27" fmla="*/ 5870 h 10372"/>
                <a:gd name="connsiteX28" fmla="*/ 3769 w 10000"/>
                <a:gd name="connsiteY28" fmla="*/ 4236 h 10372"/>
                <a:gd name="connsiteX29" fmla="*/ 3220 w 10000"/>
                <a:gd name="connsiteY29" fmla="*/ 5845 h 10372"/>
                <a:gd name="connsiteX30" fmla="*/ 2917 w 10000"/>
                <a:gd name="connsiteY30" fmla="*/ 6888 h 10372"/>
                <a:gd name="connsiteX31" fmla="*/ 2778 w 10000"/>
                <a:gd name="connsiteY31" fmla="*/ 8035 h 10372"/>
                <a:gd name="connsiteX32" fmla="*/ 2111 w 10000"/>
                <a:gd name="connsiteY32" fmla="*/ 9224 h 10372"/>
                <a:gd name="connsiteX33" fmla="*/ 1843 w 10000"/>
                <a:gd name="connsiteY33" fmla="*/ 10061 h 10372"/>
                <a:gd name="connsiteX34" fmla="*/ 93 w 10000"/>
                <a:gd name="connsiteY34" fmla="*/ 9933 h 10372"/>
                <a:gd name="connsiteX35" fmla="*/ 1306 w 10000"/>
                <a:gd name="connsiteY35" fmla="*/ 8865 h 10372"/>
                <a:gd name="connsiteX36" fmla="*/ 980 w 10000"/>
                <a:gd name="connsiteY36" fmla="*/ 7434 h 10372"/>
                <a:gd name="connsiteX37" fmla="*/ 1026 w 10000"/>
                <a:gd name="connsiteY37" fmla="*/ 6770 h 10372"/>
                <a:gd name="connsiteX38" fmla="*/ 1388 w 10000"/>
                <a:gd name="connsiteY38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733 w 10000"/>
                <a:gd name="connsiteY11" fmla="*/ 2451 h 10372"/>
                <a:gd name="connsiteX12" fmla="*/ 6394 w 10000"/>
                <a:gd name="connsiteY12" fmla="*/ 1824 h 10372"/>
                <a:gd name="connsiteX13" fmla="*/ 6173 w 10000"/>
                <a:gd name="connsiteY13" fmla="*/ 1266 h 10372"/>
                <a:gd name="connsiteX14" fmla="*/ 6137 w 10000"/>
                <a:gd name="connsiteY14" fmla="*/ 1941 h 10372"/>
                <a:gd name="connsiteX15" fmla="*/ 6487 w 10000"/>
                <a:gd name="connsiteY15" fmla="*/ 3752 h 10372"/>
                <a:gd name="connsiteX16" fmla="*/ 6207 w 10000"/>
                <a:gd name="connsiteY16" fmla="*/ 5254 h 10372"/>
                <a:gd name="connsiteX17" fmla="*/ 6009 w 10000"/>
                <a:gd name="connsiteY17" fmla="*/ 6862 h 10372"/>
                <a:gd name="connsiteX18" fmla="*/ 5753 w 10000"/>
                <a:gd name="connsiteY18" fmla="*/ 9245 h 10372"/>
                <a:gd name="connsiteX19" fmla="*/ 6359 w 10000"/>
                <a:gd name="connsiteY19" fmla="*/ 10093 h 10372"/>
                <a:gd name="connsiteX20" fmla="*/ 5064 w 10000"/>
                <a:gd name="connsiteY20" fmla="*/ 10089 h 10372"/>
                <a:gd name="connsiteX21" fmla="*/ 4761 w 10000"/>
                <a:gd name="connsiteY21" fmla="*/ 9578 h 10372"/>
                <a:gd name="connsiteX22" fmla="*/ 4795 w 10000"/>
                <a:gd name="connsiteY22" fmla="*/ 9578 h 10372"/>
                <a:gd name="connsiteX23" fmla="*/ 4795 w 10000"/>
                <a:gd name="connsiteY23" fmla="*/ 9144 h 10372"/>
                <a:gd name="connsiteX24" fmla="*/ 4213 w 10000"/>
                <a:gd name="connsiteY24" fmla="*/ 7590 h 10372"/>
                <a:gd name="connsiteX25" fmla="*/ 4213 w 10000"/>
                <a:gd name="connsiteY25" fmla="*/ 6857 h 10372"/>
                <a:gd name="connsiteX26" fmla="*/ 4177 w 10000"/>
                <a:gd name="connsiteY26" fmla="*/ 5870 h 10372"/>
                <a:gd name="connsiteX27" fmla="*/ 3769 w 10000"/>
                <a:gd name="connsiteY27" fmla="*/ 4236 h 10372"/>
                <a:gd name="connsiteX28" fmla="*/ 3220 w 10000"/>
                <a:gd name="connsiteY28" fmla="*/ 5845 h 10372"/>
                <a:gd name="connsiteX29" fmla="*/ 2917 w 10000"/>
                <a:gd name="connsiteY29" fmla="*/ 6888 h 10372"/>
                <a:gd name="connsiteX30" fmla="*/ 2778 w 10000"/>
                <a:gd name="connsiteY30" fmla="*/ 8035 h 10372"/>
                <a:gd name="connsiteX31" fmla="*/ 2111 w 10000"/>
                <a:gd name="connsiteY31" fmla="*/ 9224 h 10372"/>
                <a:gd name="connsiteX32" fmla="*/ 1843 w 10000"/>
                <a:gd name="connsiteY32" fmla="*/ 10061 h 10372"/>
                <a:gd name="connsiteX33" fmla="*/ 93 w 10000"/>
                <a:gd name="connsiteY33" fmla="*/ 9933 h 10372"/>
                <a:gd name="connsiteX34" fmla="*/ 1306 w 10000"/>
                <a:gd name="connsiteY34" fmla="*/ 8865 h 10372"/>
                <a:gd name="connsiteX35" fmla="*/ 980 w 10000"/>
                <a:gd name="connsiteY35" fmla="*/ 7434 h 10372"/>
                <a:gd name="connsiteX36" fmla="*/ 1026 w 10000"/>
                <a:gd name="connsiteY36" fmla="*/ 6770 h 10372"/>
                <a:gd name="connsiteX37" fmla="*/ 1388 w 10000"/>
                <a:gd name="connsiteY37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394 w 10000"/>
                <a:gd name="connsiteY11" fmla="*/ 1824 h 10372"/>
                <a:gd name="connsiteX12" fmla="*/ 6173 w 10000"/>
                <a:gd name="connsiteY12" fmla="*/ 1266 h 10372"/>
                <a:gd name="connsiteX13" fmla="*/ 6137 w 10000"/>
                <a:gd name="connsiteY13" fmla="*/ 1941 h 10372"/>
                <a:gd name="connsiteX14" fmla="*/ 6487 w 10000"/>
                <a:gd name="connsiteY14" fmla="*/ 3752 h 10372"/>
                <a:gd name="connsiteX15" fmla="*/ 6207 w 10000"/>
                <a:gd name="connsiteY15" fmla="*/ 5254 h 10372"/>
                <a:gd name="connsiteX16" fmla="*/ 6009 w 10000"/>
                <a:gd name="connsiteY16" fmla="*/ 6862 h 10372"/>
                <a:gd name="connsiteX17" fmla="*/ 5753 w 10000"/>
                <a:gd name="connsiteY17" fmla="*/ 9245 h 10372"/>
                <a:gd name="connsiteX18" fmla="*/ 6359 w 10000"/>
                <a:gd name="connsiteY18" fmla="*/ 10093 h 10372"/>
                <a:gd name="connsiteX19" fmla="*/ 5064 w 10000"/>
                <a:gd name="connsiteY19" fmla="*/ 10089 h 10372"/>
                <a:gd name="connsiteX20" fmla="*/ 4761 w 10000"/>
                <a:gd name="connsiteY20" fmla="*/ 9578 h 10372"/>
                <a:gd name="connsiteX21" fmla="*/ 4795 w 10000"/>
                <a:gd name="connsiteY21" fmla="*/ 9578 h 10372"/>
                <a:gd name="connsiteX22" fmla="*/ 4795 w 10000"/>
                <a:gd name="connsiteY22" fmla="*/ 9144 h 10372"/>
                <a:gd name="connsiteX23" fmla="*/ 4213 w 10000"/>
                <a:gd name="connsiteY23" fmla="*/ 7590 h 10372"/>
                <a:gd name="connsiteX24" fmla="*/ 4213 w 10000"/>
                <a:gd name="connsiteY24" fmla="*/ 6857 h 10372"/>
                <a:gd name="connsiteX25" fmla="*/ 4177 w 10000"/>
                <a:gd name="connsiteY25" fmla="*/ 5870 h 10372"/>
                <a:gd name="connsiteX26" fmla="*/ 3769 w 10000"/>
                <a:gd name="connsiteY26" fmla="*/ 4236 h 10372"/>
                <a:gd name="connsiteX27" fmla="*/ 3220 w 10000"/>
                <a:gd name="connsiteY27" fmla="*/ 5845 h 10372"/>
                <a:gd name="connsiteX28" fmla="*/ 2917 w 10000"/>
                <a:gd name="connsiteY28" fmla="*/ 6888 h 10372"/>
                <a:gd name="connsiteX29" fmla="*/ 2778 w 10000"/>
                <a:gd name="connsiteY29" fmla="*/ 8035 h 10372"/>
                <a:gd name="connsiteX30" fmla="*/ 2111 w 10000"/>
                <a:gd name="connsiteY30" fmla="*/ 9224 h 10372"/>
                <a:gd name="connsiteX31" fmla="*/ 1843 w 10000"/>
                <a:gd name="connsiteY31" fmla="*/ 10061 h 10372"/>
                <a:gd name="connsiteX32" fmla="*/ 93 w 10000"/>
                <a:gd name="connsiteY32" fmla="*/ 9933 h 10372"/>
                <a:gd name="connsiteX33" fmla="*/ 1306 w 10000"/>
                <a:gd name="connsiteY33" fmla="*/ 8865 h 10372"/>
                <a:gd name="connsiteX34" fmla="*/ 980 w 10000"/>
                <a:gd name="connsiteY34" fmla="*/ 7434 h 10372"/>
                <a:gd name="connsiteX35" fmla="*/ 1026 w 10000"/>
                <a:gd name="connsiteY35" fmla="*/ 6770 h 10372"/>
                <a:gd name="connsiteX36" fmla="*/ 1388 w 10000"/>
                <a:gd name="connsiteY36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394 w 10000"/>
                <a:gd name="connsiteY11" fmla="*/ 1824 h 10372"/>
                <a:gd name="connsiteX12" fmla="*/ 6173 w 10000"/>
                <a:gd name="connsiteY12" fmla="*/ 1266 h 10372"/>
                <a:gd name="connsiteX13" fmla="*/ 6487 w 10000"/>
                <a:gd name="connsiteY13" fmla="*/ 3752 h 10372"/>
                <a:gd name="connsiteX14" fmla="*/ 6207 w 10000"/>
                <a:gd name="connsiteY14" fmla="*/ 5254 h 10372"/>
                <a:gd name="connsiteX15" fmla="*/ 6009 w 10000"/>
                <a:gd name="connsiteY15" fmla="*/ 6862 h 10372"/>
                <a:gd name="connsiteX16" fmla="*/ 5753 w 10000"/>
                <a:gd name="connsiteY16" fmla="*/ 9245 h 10372"/>
                <a:gd name="connsiteX17" fmla="*/ 6359 w 10000"/>
                <a:gd name="connsiteY17" fmla="*/ 10093 h 10372"/>
                <a:gd name="connsiteX18" fmla="*/ 5064 w 10000"/>
                <a:gd name="connsiteY18" fmla="*/ 10089 h 10372"/>
                <a:gd name="connsiteX19" fmla="*/ 4761 w 10000"/>
                <a:gd name="connsiteY19" fmla="*/ 9578 h 10372"/>
                <a:gd name="connsiteX20" fmla="*/ 4795 w 10000"/>
                <a:gd name="connsiteY20" fmla="*/ 9578 h 10372"/>
                <a:gd name="connsiteX21" fmla="*/ 4795 w 10000"/>
                <a:gd name="connsiteY21" fmla="*/ 9144 h 10372"/>
                <a:gd name="connsiteX22" fmla="*/ 4213 w 10000"/>
                <a:gd name="connsiteY22" fmla="*/ 7590 h 10372"/>
                <a:gd name="connsiteX23" fmla="*/ 4213 w 10000"/>
                <a:gd name="connsiteY23" fmla="*/ 6857 h 10372"/>
                <a:gd name="connsiteX24" fmla="*/ 4177 w 10000"/>
                <a:gd name="connsiteY24" fmla="*/ 5870 h 10372"/>
                <a:gd name="connsiteX25" fmla="*/ 3769 w 10000"/>
                <a:gd name="connsiteY25" fmla="*/ 4236 h 10372"/>
                <a:gd name="connsiteX26" fmla="*/ 3220 w 10000"/>
                <a:gd name="connsiteY26" fmla="*/ 5845 h 10372"/>
                <a:gd name="connsiteX27" fmla="*/ 2917 w 10000"/>
                <a:gd name="connsiteY27" fmla="*/ 6888 h 10372"/>
                <a:gd name="connsiteX28" fmla="*/ 2778 w 10000"/>
                <a:gd name="connsiteY28" fmla="*/ 8035 h 10372"/>
                <a:gd name="connsiteX29" fmla="*/ 2111 w 10000"/>
                <a:gd name="connsiteY29" fmla="*/ 9224 h 10372"/>
                <a:gd name="connsiteX30" fmla="*/ 1843 w 10000"/>
                <a:gd name="connsiteY30" fmla="*/ 10061 h 10372"/>
                <a:gd name="connsiteX31" fmla="*/ 93 w 10000"/>
                <a:gd name="connsiteY31" fmla="*/ 9933 h 10372"/>
                <a:gd name="connsiteX32" fmla="*/ 1306 w 10000"/>
                <a:gd name="connsiteY32" fmla="*/ 8865 h 10372"/>
                <a:gd name="connsiteX33" fmla="*/ 980 w 10000"/>
                <a:gd name="connsiteY33" fmla="*/ 7434 h 10372"/>
                <a:gd name="connsiteX34" fmla="*/ 1026 w 10000"/>
                <a:gd name="connsiteY34" fmla="*/ 6770 h 10372"/>
                <a:gd name="connsiteX35" fmla="*/ 1388 w 10000"/>
                <a:gd name="connsiteY35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394 w 10000"/>
                <a:gd name="connsiteY11" fmla="*/ 1824 h 10372"/>
                <a:gd name="connsiteX12" fmla="*/ 6487 w 10000"/>
                <a:gd name="connsiteY12" fmla="*/ 3752 h 10372"/>
                <a:gd name="connsiteX13" fmla="*/ 6207 w 10000"/>
                <a:gd name="connsiteY13" fmla="*/ 5254 h 10372"/>
                <a:gd name="connsiteX14" fmla="*/ 6009 w 10000"/>
                <a:gd name="connsiteY14" fmla="*/ 6862 h 10372"/>
                <a:gd name="connsiteX15" fmla="*/ 5753 w 10000"/>
                <a:gd name="connsiteY15" fmla="*/ 9245 h 10372"/>
                <a:gd name="connsiteX16" fmla="*/ 6359 w 10000"/>
                <a:gd name="connsiteY16" fmla="*/ 10093 h 10372"/>
                <a:gd name="connsiteX17" fmla="*/ 5064 w 10000"/>
                <a:gd name="connsiteY17" fmla="*/ 10089 h 10372"/>
                <a:gd name="connsiteX18" fmla="*/ 4761 w 10000"/>
                <a:gd name="connsiteY18" fmla="*/ 9578 h 10372"/>
                <a:gd name="connsiteX19" fmla="*/ 4795 w 10000"/>
                <a:gd name="connsiteY19" fmla="*/ 9578 h 10372"/>
                <a:gd name="connsiteX20" fmla="*/ 4795 w 10000"/>
                <a:gd name="connsiteY20" fmla="*/ 9144 h 10372"/>
                <a:gd name="connsiteX21" fmla="*/ 4213 w 10000"/>
                <a:gd name="connsiteY21" fmla="*/ 7590 h 10372"/>
                <a:gd name="connsiteX22" fmla="*/ 4213 w 10000"/>
                <a:gd name="connsiteY22" fmla="*/ 6857 h 10372"/>
                <a:gd name="connsiteX23" fmla="*/ 4177 w 10000"/>
                <a:gd name="connsiteY23" fmla="*/ 5870 h 10372"/>
                <a:gd name="connsiteX24" fmla="*/ 3769 w 10000"/>
                <a:gd name="connsiteY24" fmla="*/ 4236 h 10372"/>
                <a:gd name="connsiteX25" fmla="*/ 3220 w 10000"/>
                <a:gd name="connsiteY25" fmla="*/ 5845 h 10372"/>
                <a:gd name="connsiteX26" fmla="*/ 2917 w 10000"/>
                <a:gd name="connsiteY26" fmla="*/ 6888 h 10372"/>
                <a:gd name="connsiteX27" fmla="*/ 2778 w 10000"/>
                <a:gd name="connsiteY27" fmla="*/ 8035 h 10372"/>
                <a:gd name="connsiteX28" fmla="*/ 2111 w 10000"/>
                <a:gd name="connsiteY28" fmla="*/ 9224 h 10372"/>
                <a:gd name="connsiteX29" fmla="*/ 1843 w 10000"/>
                <a:gd name="connsiteY29" fmla="*/ 10061 h 10372"/>
                <a:gd name="connsiteX30" fmla="*/ 93 w 10000"/>
                <a:gd name="connsiteY30" fmla="*/ 9933 h 10372"/>
                <a:gd name="connsiteX31" fmla="*/ 1306 w 10000"/>
                <a:gd name="connsiteY31" fmla="*/ 8865 h 10372"/>
                <a:gd name="connsiteX32" fmla="*/ 980 w 10000"/>
                <a:gd name="connsiteY32" fmla="*/ 7434 h 10372"/>
                <a:gd name="connsiteX33" fmla="*/ 1026 w 10000"/>
                <a:gd name="connsiteY33" fmla="*/ 6770 h 10372"/>
                <a:gd name="connsiteX34" fmla="*/ 1388 w 10000"/>
                <a:gd name="connsiteY34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767 w 10000"/>
                <a:gd name="connsiteY10" fmla="*/ 2461 h 10372"/>
                <a:gd name="connsiteX11" fmla="*/ 6487 w 10000"/>
                <a:gd name="connsiteY11" fmla="*/ 3752 h 10372"/>
                <a:gd name="connsiteX12" fmla="*/ 6207 w 10000"/>
                <a:gd name="connsiteY12" fmla="*/ 5254 h 10372"/>
                <a:gd name="connsiteX13" fmla="*/ 6009 w 10000"/>
                <a:gd name="connsiteY13" fmla="*/ 6862 h 10372"/>
                <a:gd name="connsiteX14" fmla="*/ 5753 w 10000"/>
                <a:gd name="connsiteY14" fmla="*/ 9245 h 10372"/>
                <a:gd name="connsiteX15" fmla="*/ 6359 w 10000"/>
                <a:gd name="connsiteY15" fmla="*/ 10093 h 10372"/>
                <a:gd name="connsiteX16" fmla="*/ 5064 w 10000"/>
                <a:gd name="connsiteY16" fmla="*/ 10089 h 10372"/>
                <a:gd name="connsiteX17" fmla="*/ 4761 w 10000"/>
                <a:gd name="connsiteY17" fmla="*/ 9578 h 10372"/>
                <a:gd name="connsiteX18" fmla="*/ 4795 w 10000"/>
                <a:gd name="connsiteY18" fmla="*/ 9578 h 10372"/>
                <a:gd name="connsiteX19" fmla="*/ 4795 w 10000"/>
                <a:gd name="connsiteY19" fmla="*/ 9144 h 10372"/>
                <a:gd name="connsiteX20" fmla="*/ 4213 w 10000"/>
                <a:gd name="connsiteY20" fmla="*/ 7590 h 10372"/>
                <a:gd name="connsiteX21" fmla="*/ 4213 w 10000"/>
                <a:gd name="connsiteY21" fmla="*/ 6857 h 10372"/>
                <a:gd name="connsiteX22" fmla="*/ 4177 w 10000"/>
                <a:gd name="connsiteY22" fmla="*/ 5870 h 10372"/>
                <a:gd name="connsiteX23" fmla="*/ 3769 w 10000"/>
                <a:gd name="connsiteY23" fmla="*/ 4236 h 10372"/>
                <a:gd name="connsiteX24" fmla="*/ 3220 w 10000"/>
                <a:gd name="connsiteY24" fmla="*/ 5845 h 10372"/>
                <a:gd name="connsiteX25" fmla="*/ 2917 w 10000"/>
                <a:gd name="connsiteY25" fmla="*/ 6888 h 10372"/>
                <a:gd name="connsiteX26" fmla="*/ 2778 w 10000"/>
                <a:gd name="connsiteY26" fmla="*/ 8035 h 10372"/>
                <a:gd name="connsiteX27" fmla="*/ 2111 w 10000"/>
                <a:gd name="connsiteY27" fmla="*/ 9224 h 10372"/>
                <a:gd name="connsiteX28" fmla="*/ 1843 w 10000"/>
                <a:gd name="connsiteY28" fmla="*/ 10061 h 10372"/>
                <a:gd name="connsiteX29" fmla="*/ 93 w 10000"/>
                <a:gd name="connsiteY29" fmla="*/ 9933 h 10372"/>
                <a:gd name="connsiteX30" fmla="*/ 1306 w 10000"/>
                <a:gd name="connsiteY30" fmla="*/ 8865 h 10372"/>
                <a:gd name="connsiteX31" fmla="*/ 980 w 10000"/>
                <a:gd name="connsiteY31" fmla="*/ 7434 h 10372"/>
                <a:gd name="connsiteX32" fmla="*/ 1026 w 10000"/>
                <a:gd name="connsiteY32" fmla="*/ 6770 h 10372"/>
                <a:gd name="connsiteX33" fmla="*/ 1388 w 10000"/>
                <a:gd name="connsiteY33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7211 w 10000"/>
                <a:gd name="connsiteY9" fmla="*/ 3116 h 10372"/>
                <a:gd name="connsiteX10" fmla="*/ 6487 w 10000"/>
                <a:gd name="connsiteY10" fmla="*/ 3752 h 10372"/>
                <a:gd name="connsiteX11" fmla="*/ 6207 w 10000"/>
                <a:gd name="connsiteY11" fmla="*/ 5254 h 10372"/>
                <a:gd name="connsiteX12" fmla="*/ 6009 w 10000"/>
                <a:gd name="connsiteY12" fmla="*/ 6862 h 10372"/>
                <a:gd name="connsiteX13" fmla="*/ 5753 w 10000"/>
                <a:gd name="connsiteY13" fmla="*/ 9245 h 10372"/>
                <a:gd name="connsiteX14" fmla="*/ 6359 w 10000"/>
                <a:gd name="connsiteY14" fmla="*/ 10093 h 10372"/>
                <a:gd name="connsiteX15" fmla="*/ 5064 w 10000"/>
                <a:gd name="connsiteY15" fmla="*/ 10089 h 10372"/>
                <a:gd name="connsiteX16" fmla="*/ 4761 w 10000"/>
                <a:gd name="connsiteY16" fmla="*/ 9578 h 10372"/>
                <a:gd name="connsiteX17" fmla="*/ 4795 w 10000"/>
                <a:gd name="connsiteY17" fmla="*/ 9578 h 10372"/>
                <a:gd name="connsiteX18" fmla="*/ 4795 w 10000"/>
                <a:gd name="connsiteY18" fmla="*/ 9144 h 10372"/>
                <a:gd name="connsiteX19" fmla="*/ 4213 w 10000"/>
                <a:gd name="connsiteY19" fmla="*/ 7590 h 10372"/>
                <a:gd name="connsiteX20" fmla="*/ 4213 w 10000"/>
                <a:gd name="connsiteY20" fmla="*/ 6857 h 10372"/>
                <a:gd name="connsiteX21" fmla="*/ 4177 w 10000"/>
                <a:gd name="connsiteY21" fmla="*/ 5870 h 10372"/>
                <a:gd name="connsiteX22" fmla="*/ 3769 w 10000"/>
                <a:gd name="connsiteY22" fmla="*/ 4236 h 10372"/>
                <a:gd name="connsiteX23" fmla="*/ 3220 w 10000"/>
                <a:gd name="connsiteY23" fmla="*/ 5845 h 10372"/>
                <a:gd name="connsiteX24" fmla="*/ 2917 w 10000"/>
                <a:gd name="connsiteY24" fmla="*/ 6888 h 10372"/>
                <a:gd name="connsiteX25" fmla="*/ 2778 w 10000"/>
                <a:gd name="connsiteY25" fmla="*/ 8035 h 10372"/>
                <a:gd name="connsiteX26" fmla="*/ 2111 w 10000"/>
                <a:gd name="connsiteY26" fmla="*/ 9224 h 10372"/>
                <a:gd name="connsiteX27" fmla="*/ 1843 w 10000"/>
                <a:gd name="connsiteY27" fmla="*/ 10061 h 10372"/>
                <a:gd name="connsiteX28" fmla="*/ 93 w 10000"/>
                <a:gd name="connsiteY28" fmla="*/ 9933 h 10372"/>
                <a:gd name="connsiteX29" fmla="*/ 1306 w 10000"/>
                <a:gd name="connsiteY29" fmla="*/ 8865 h 10372"/>
                <a:gd name="connsiteX30" fmla="*/ 980 w 10000"/>
                <a:gd name="connsiteY30" fmla="*/ 7434 h 10372"/>
                <a:gd name="connsiteX31" fmla="*/ 1026 w 10000"/>
                <a:gd name="connsiteY31" fmla="*/ 6770 h 10372"/>
                <a:gd name="connsiteX32" fmla="*/ 1388 w 10000"/>
                <a:gd name="connsiteY32" fmla="*/ 4343 h 10372"/>
                <a:gd name="connsiteX0" fmla="*/ 1388 w 10000"/>
                <a:gd name="connsiteY0" fmla="*/ 4343 h 10372"/>
                <a:gd name="connsiteX1" fmla="*/ 6767 w 10000"/>
                <a:gd name="connsiteY1" fmla="*/ 372 h 10372"/>
                <a:gd name="connsiteX2" fmla="*/ 7772 w 10000"/>
                <a:gd name="connsiteY2" fmla="*/ 2109 h 10372"/>
                <a:gd name="connsiteX3" fmla="*/ 8974 w 10000"/>
                <a:gd name="connsiteY3" fmla="*/ 3861 h 10372"/>
                <a:gd name="connsiteX4" fmla="*/ 9918 w 10000"/>
                <a:gd name="connsiteY4" fmla="*/ 4392 h 10372"/>
                <a:gd name="connsiteX5" fmla="*/ 9696 w 10000"/>
                <a:gd name="connsiteY5" fmla="*/ 4890 h 10372"/>
                <a:gd name="connsiteX6" fmla="*/ 8425 w 10000"/>
                <a:gd name="connsiteY6" fmla="*/ 4777 h 10372"/>
                <a:gd name="connsiteX7" fmla="*/ 8308 w 10000"/>
                <a:gd name="connsiteY7" fmla="*/ 4402 h 10372"/>
                <a:gd name="connsiteX8" fmla="*/ 8169 w 10000"/>
                <a:gd name="connsiteY8" fmla="*/ 3924 h 10372"/>
                <a:gd name="connsiteX9" fmla="*/ 6487 w 10000"/>
                <a:gd name="connsiteY9" fmla="*/ 3752 h 10372"/>
                <a:gd name="connsiteX10" fmla="*/ 6207 w 10000"/>
                <a:gd name="connsiteY10" fmla="*/ 5254 h 10372"/>
                <a:gd name="connsiteX11" fmla="*/ 6009 w 10000"/>
                <a:gd name="connsiteY11" fmla="*/ 6862 h 10372"/>
                <a:gd name="connsiteX12" fmla="*/ 5753 w 10000"/>
                <a:gd name="connsiteY12" fmla="*/ 9245 h 10372"/>
                <a:gd name="connsiteX13" fmla="*/ 6359 w 10000"/>
                <a:gd name="connsiteY13" fmla="*/ 10093 h 10372"/>
                <a:gd name="connsiteX14" fmla="*/ 5064 w 10000"/>
                <a:gd name="connsiteY14" fmla="*/ 10089 h 10372"/>
                <a:gd name="connsiteX15" fmla="*/ 4761 w 10000"/>
                <a:gd name="connsiteY15" fmla="*/ 9578 h 10372"/>
                <a:gd name="connsiteX16" fmla="*/ 4795 w 10000"/>
                <a:gd name="connsiteY16" fmla="*/ 9578 h 10372"/>
                <a:gd name="connsiteX17" fmla="*/ 4795 w 10000"/>
                <a:gd name="connsiteY17" fmla="*/ 9144 h 10372"/>
                <a:gd name="connsiteX18" fmla="*/ 4213 w 10000"/>
                <a:gd name="connsiteY18" fmla="*/ 7590 h 10372"/>
                <a:gd name="connsiteX19" fmla="*/ 4213 w 10000"/>
                <a:gd name="connsiteY19" fmla="*/ 6857 h 10372"/>
                <a:gd name="connsiteX20" fmla="*/ 4177 w 10000"/>
                <a:gd name="connsiteY20" fmla="*/ 5870 h 10372"/>
                <a:gd name="connsiteX21" fmla="*/ 3769 w 10000"/>
                <a:gd name="connsiteY21" fmla="*/ 4236 h 10372"/>
                <a:gd name="connsiteX22" fmla="*/ 3220 w 10000"/>
                <a:gd name="connsiteY22" fmla="*/ 5845 h 10372"/>
                <a:gd name="connsiteX23" fmla="*/ 2917 w 10000"/>
                <a:gd name="connsiteY23" fmla="*/ 6888 h 10372"/>
                <a:gd name="connsiteX24" fmla="*/ 2778 w 10000"/>
                <a:gd name="connsiteY24" fmla="*/ 8035 h 10372"/>
                <a:gd name="connsiteX25" fmla="*/ 2111 w 10000"/>
                <a:gd name="connsiteY25" fmla="*/ 9224 h 10372"/>
                <a:gd name="connsiteX26" fmla="*/ 1843 w 10000"/>
                <a:gd name="connsiteY26" fmla="*/ 10061 h 10372"/>
                <a:gd name="connsiteX27" fmla="*/ 93 w 10000"/>
                <a:gd name="connsiteY27" fmla="*/ 9933 h 10372"/>
                <a:gd name="connsiteX28" fmla="*/ 1306 w 10000"/>
                <a:gd name="connsiteY28" fmla="*/ 8865 h 10372"/>
                <a:gd name="connsiteX29" fmla="*/ 980 w 10000"/>
                <a:gd name="connsiteY29" fmla="*/ 7434 h 10372"/>
                <a:gd name="connsiteX30" fmla="*/ 1026 w 10000"/>
                <a:gd name="connsiteY30" fmla="*/ 6770 h 10372"/>
                <a:gd name="connsiteX31" fmla="*/ 1388 w 10000"/>
                <a:gd name="connsiteY31" fmla="*/ 4343 h 10372"/>
                <a:gd name="connsiteX0" fmla="*/ 1388 w 10000"/>
                <a:gd name="connsiteY0" fmla="*/ 4051 h 10080"/>
                <a:gd name="connsiteX1" fmla="*/ 6767 w 10000"/>
                <a:gd name="connsiteY1" fmla="*/ 80 h 10080"/>
                <a:gd name="connsiteX2" fmla="*/ 8974 w 10000"/>
                <a:gd name="connsiteY2" fmla="*/ 3569 h 10080"/>
                <a:gd name="connsiteX3" fmla="*/ 9918 w 10000"/>
                <a:gd name="connsiteY3" fmla="*/ 4100 h 10080"/>
                <a:gd name="connsiteX4" fmla="*/ 9696 w 10000"/>
                <a:gd name="connsiteY4" fmla="*/ 4598 h 10080"/>
                <a:gd name="connsiteX5" fmla="*/ 8425 w 10000"/>
                <a:gd name="connsiteY5" fmla="*/ 4485 h 10080"/>
                <a:gd name="connsiteX6" fmla="*/ 8308 w 10000"/>
                <a:gd name="connsiteY6" fmla="*/ 4110 h 10080"/>
                <a:gd name="connsiteX7" fmla="*/ 8169 w 10000"/>
                <a:gd name="connsiteY7" fmla="*/ 3632 h 10080"/>
                <a:gd name="connsiteX8" fmla="*/ 6487 w 10000"/>
                <a:gd name="connsiteY8" fmla="*/ 3460 h 10080"/>
                <a:gd name="connsiteX9" fmla="*/ 6207 w 10000"/>
                <a:gd name="connsiteY9" fmla="*/ 4962 h 10080"/>
                <a:gd name="connsiteX10" fmla="*/ 6009 w 10000"/>
                <a:gd name="connsiteY10" fmla="*/ 6570 h 10080"/>
                <a:gd name="connsiteX11" fmla="*/ 5753 w 10000"/>
                <a:gd name="connsiteY11" fmla="*/ 8953 h 10080"/>
                <a:gd name="connsiteX12" fmla="*/ 6359 w 10000"/>
                <a:gd name="connsiteY12" fmla="*/ 9801 h 10080"/>
                <a:gd name="connsiteX13" fmla="*/ 5064 w 10000"/>
                <a:gd name="connsiteY13" fmla="*/ 9797 h 10080"/>
                <a:gd name="connsiteX14" fmla="*/ 4761 w 10000"/>
                <a:gd name="connsiteY14" fmla="*/ 9286 h 10080"/>
                <a:gd name="connsiteX15" fmla="*/ 4795 w 10000"/>
                <a:gd name="connsiteY15" fmla="*/ 9286 h 10080"/>
                <a:gd name="connsiteX16" fmla="*/ 4795 w 10000"/>
                <a:gd name="connsiteY16" fmla="*/ 8852 h 10080"/>
                <a:gd name="connsiteX17" fmla="*/ 4213 w 10000"/>
                <a:gd name="connsiteY17" fmla="*/ 7298 h 10080"/>
                <a:gd name="connsiteX18" fmla="*/ 4213 w 10000"/>
                <a:gd name="connsiteY18" fmla="*/ 6565 h 10080"/>
                <a:gd name="connsiteX19" fmla="*/ 4177 w 10000"/>
                <a:gd name="connsiteY19" fmla="*/ 5578 h 10080"/>
                <a:gd name="connsiteX20" fmla="*/ 3769 w 10000"/>
                <a:gd name="connsiteY20" fmla="*/ 3944 h 10080"/>
                <a:gd name="connsiteX21" fmla="*/ 3220 w 10000"/>
                <a:gd name="connsiteY21" fmla="*/ 5553 h 10080"/>
                <a:gd name="connsiteX22" fmla="*/ 2917 w 10000"/>
                <a:gd name="connsiteY22" fmla="*/ 6596 h 10080"/>
                <a:gd name="connsiteX23" fmla="*/ 2778 w 10000"/>
                <a:gd name="connsiteY23" fmla="*/ 7743 h 10080"/>
                <a:gd name="connsiteX24" fmla="*/ 2111 w 10000"/>
                <a:gd name="connsiteY24" fmla="*/ 8932 h 10080"/>
                <a:gd name="connsiteX25" fmla="*/ 1843 w 10000"/>
                <a:gd name="connsiteY25" fmla="*/ 9769 h 10080"/>
                <a:gd name="connsiteX26" fmla="*/ 93 w 10000"/>
                <a:gd name="connsiteY26" fmla="*/ 9641 h 10080"/>
                <a:gd name="connsiteX27" fmla="*/ 1306 w 10000"/>
                <a:gd name="connsiteY27" fmla="*/ 8573 h 10080"/>
                <a:gd name="connsiteX28" fmla="*/ 980 w 10000"/>
                <a:gd name="connsiteY28" fmla="*/ 7142 h 10080"/>
                <a:gd name="connsiteX29" fmla="*/ 1026 w 10000"/>
                <a:gd name="connsiteY29" fmla="*/ 6478 h 10080"/>
                <a:gd name="connsiteX30" fmla="*/ 1388 w 10000"/>
                <a:gd name="connsiteY30" fmla="*/ 4051 h 10080"/>
                <a:gd name="connsiteX0" fmla="*/ 1388 w 9942"/>
                <a:gd name="connsiteY0" fmla="*/ 4051 h 10080"/>
                <a:gd name="connsiteX1" fmla="*/ 6767 w 9942"/>
                <a:gd name="connsiteY1" fmla="*/ 80 h 10080"/>
                <a:gd name="connsiteX2" fmla="*/ 8974 w 9942"/>
                <a:gd name="connsiteY2" fmla="*/ 3569 h 10080"/>
                <a:gd name="connsiteX3" fmla="*/ 9918 w 9942"/>
                <a:gd name="connsiteY3" fmla="*/ 4100 h 10080"/>
                <a:gd name="connsiteX4" fmla="*/ 8425 w 9942"/>
                <a:gd name="connsiteY4" fmla="*/ 4485 h 10080"/>
                <a:gd name="connsiteX5" fmla="*/ 8308 w 9942"/>
                <a:gd name="connsiteY5" fmla="*/ 4110 h 10080"/>
                <a:gd name="connsiteX6" fmla="*/ 8169 w 9942"/>
                <a:gd name="connsiteY6" fmla="*/ 3632 h 10080"/>
                <a:gd name="connsiteX7" fmla="*/ 6487 w 9942"/>
                <a:gd name="connsiteY7" fmla="*/ 3460 h 10080"/>
                <a:gd name="connsiteX8" fmla="*/ 6207 w 9942"/>
                <a:gd name="connsiteY8" fmla="*/ 4962 h 10080"/>
                <a:gd name="connsiteX9" fmla="*/ 6009 w 9942"/>
                <a:gd name="connsiteY9" fmla="*/ 6570 h 10080"/>
                <a:gd name="connsiteX10" fmla="*/ 5753 w 9942"/>
                <a:gd name="connsiteY10" fmla="*/ 8953 h 10080"/>
                <a:gd name="connsiteX11" fmla="*/ 6359 w 9942"/>
                <a:gd name="connsiteY11" fmla="*/ 9801 h 10080"/>
                <a:gd name="connsiteX12" fmla="*/ 5064 w 9942"/>
                <a:gd name="connsiteY12" fmla="*/ 9797 h 10080"/>
                <a:gd name="connsiteX13" fmla="*/ 4761 w 9942"/>
                <a:gd name="connsiteY13" fmla="*/ 9286 h 10080"/>
                <a:gd name="connsiteX14" fmla="*/ 4795 w 9942"/>
                <a:gd name="connsiteY14" fmla="*/ 9286 h 10080"/>
                <a:gd name="connsiteX15" fmla="*/ 4795 w 9942"/>
                <a:gd name="connsiteY15" fmla="*/ 8852 h 10080"/>
                <a:gd name="connsiteX16" fmla="*/ 4213 w 9942"/>
                <a:gd name="connsiteY16" fmla="*/ 7298 h 10080"/>
                <a:gd name="connsiteX17" fmla="*/ 4213 w 9942"/>
                <a:gd name="connsiteY17" fmla="*/ 6565 h 10080"/>
                <a:gd name="connsiteX18" fmla="*/ 4177 w 9942"/>
                <a:gd name="connsiteY18" fmla="*/ 5578 h 10080"/>
                <a:gd name="connsiteX19" fmla="*/ 3769 w 9942"/>
                <a:gd name="connsiteY19" fmla="*/ 3944 h 10080"/>
                <a:gd name="connsiteX20" fmla="*/ 3220 w 9942"/>
                <a:gd name="connsiteY20" fmla="*/ 5553 h 10080"/>
                <a:gd name="connsiteX21" fmla="*/ 2917 w 9942"/>
                <a:gd name="connsiteY21" fmla="*/ 6596 h 10080"/>
                <a:gd name="connsiteX22" fmla="*/ 2778 w 9942"/>
                <a:gd name="connsiteY22" fmla="*/ 7743 h 10080"/>
                <a:gd name="connsiteX23" fmla="*/ 2111 w 9942"/>
                <a:gd name="connsiteY23" fmla="*/ 8932 h 10080"/>
                <a:gd name="connsiteX24" fmla="*/ 1843 w 9942"/>
                <a:gd name="connsiteY24" fmla="*/ 9769 h 10080"/>
                <a:gd name="connsiteX25" fmla="*/ 93 w 9942"/>
                <a:gd name="connsiteY25" fmla="*/ 9641 h 10080"/>
                <a:gd name="connsiteX26" fmla="*/ 1306 w 9942"/>
                <a:gd name="connsiteY26" fmla="*/ 8573 h 10080"/>
                <a:gd name="connsiteX27" fmla="*/ 980 w 9942"/>
                <a:gd name="connsiteY27" fmla="*/ 7142 h 10080"/>
                <a:gd name="connsiteX28" fmla="*/ 1026 w 9942"/>
                <a:gd name="connsiteY28" fmla="*/ 6478 h 10080"/>
                <a:gd name="connsiteX29" fmla="*/ 1388 w 9942"/>
                <a:gd name="connsiteY29" fmla="*/ 4051 h 10080"/>
                <a:gd name="connsiteX0" fmla="*/ 1396 w 10000"/>
                <a:gd name="connsiteY0" fmla="*/ 4019 h 10000"/>
                <a:gd name="connsiteX1" fmla="*/ 6806 w 10000"/>
                <a:gd name="connsiteY1" fmla="*/ 79 h 10000"/>
                <a:gd name="connsiteX2" fmla="*/ 9026 w 10000"/>
                <a:gd name="connsiteY2" fmla="*/ 3541 h 10000"/>
                <a:gd name="connsiteX3" fmla="*/ 9976 w 10000"/>
                <a:gd name="connsiteY3" fmla="*/ 4067 h 10000"/>
                <a:gd name="connsiteX4" fmla="*/ 8356 w 10000"/>
                <a:gd name="connsiteY4" fmla="*/ 4077 h 10000"/>
                <a:gd name="connsiteX5" fmla="*/ 8217 w 10000"/>
                <a:gd name="connsiteY5" fmla="*/ 3603 h 10000"/>
                <a:gd name="connsiteX6" fmla="*/ 6525 w 10000"/>
                <a:gd name="connsiteY6" fmla="*/ 3433 h 10000"/>
                <a:gd name="connsiteX7" fmla="*/ 6243 w 10000"/>
                <a:gd name="connsiteY7" fmla="*/ 4923 h 10000"/>
                <a:gd name="connsiteX8" fmla="*/ 6044 w 10000"/>
                <a:gd name="connsiteY8" fmla="*/ 6518 h 10000"/>
                <a:gd name="connsiteX9" fmla="*/ 5787 w 10000"/>
                <a:gd name="connsiteY9" fmla="*/ 8882 h 10000"/>
                <a:gd name="connsiteX10" fmla="*/ 6396 w 10000"/>
                <a:gd name="connsiteY10" fmla="*/ 9723 h 10000"/>
                <a:gd name="connsiteX11" fmla="*/ 5094 w 10000"/>
                <a:gd name="connsiteY11" fmla="*/ 9719 h 10000"/>
                <a:gd name="connsiteX12" fmla="*/ 4789 w 10000"/>
                <a:gd name="connsiteY12" fmla="*/ 9212 h 10000"/>
                <a:gd name="connsiteX13" fmla="*/ 4823 w 10000"/>
                <a:gd name="connsiteY13" fmla="*/ 9212 h 10000"/>
                <a:gd name="connsiteX14" fmla="*/ 4823 w 10000"/>
                <a:gd name="connsiteY14" fmla="*/ 8782 h 10000"/>
                <a:gd name="connsiteX15" fmla="*/ 4238 w 10000"/>
                <a:gd name="connsiteY15" fmla="*/ 7240 h 10000"/>
                <a:gd name="connsiteX16" fmla="*/ 4238 w 10000"/>
                <a:gd name="connsiteY16" fmla="*/ 6513 h 10000"/>
                <a:gd name="connsiteX17" fmla="*/ 4201 w 10000"/>
                <a:gd name="connsiteY17" fmla="*/ 5534 h 10000"/>
                <a:gd name="connsiteX18" fmla="*/ 3791 w 10000"/>
                <a:gd name="connsiteY18" fmla="*/ 3913 h 10000"/>
                <a:gd name="connsiteX19" fmla="*/ 3239 w 10000"/>
                <a:gd name="connsiteY19" fmla="*/ 5509 h 10000"/>
                <a:gd name="connsiteX20" fmla="*/ 2934 w 10000"/>
                <a:gd name="connsiteY20" fmla="*/ 6544 h 10000"/>
                <a:gd name="connsiteX21" fmla="*/ 2794 w 10000"/>
                <a:gd name="connsiteY21" fmla="*/ 7682 h 10000"/>
                <a:gd name="connsiteX22" fmla="*/ 2123 w 10000"/>
                <a:gd name="connsiteY22" fmla="*/ 8861 h 10000"/>
                <a:gd name="connsiteX23" fmla="*/ 1854 w 10000"/>
                <a:gd name="connsiteY23" fmla="*/ 9691 h 10000"/>
                <a:gd name="connsiteX24" fmla="*/ 94 w 10000"/>
                <a:gd name="connsiteY24" fmla="*/ 9564 h 10000"/>
                <a:gd name="connsiteX25" fmla="*/ 1314 w 10000"/>
                <a:gd name="connsiteY25" fmla="*/ 8505 h 10000"/>
                <a:gd name="connsiteX26" fmla="*/ 986 w 10000"/>
                <a:gd name="connsiteY26" fmla="*/ 7085 h 10000"/>
                <a:gd name="connsiteX27" fmla="*/ 1032 w 10000"/>
                <a:gd name="connsiteY27" fmla="*/ 6427 h 10000"/>
                <a:gd name="connsiteX28" fmla="*/ 1396 w 10000"/>
                <a:gd name="connsiteY28" fmla="*/ 4019 h 10000"/>
                <a:gd name="connsiteX0" fmla="*/ 1396 w 10000"/>
                <a:gd name="connsiteY0" fmla="*/ 4019 h 10000"/>
                <a:gd name="connsiteX1" fmla="*/ 6806 w 10000"/>
                <a:gd name="connsiteY1" fmla="*/ 79 h 10000"/>
                <a:gd name="connsiteX2" fmla="*/ 9026 w 10000"/>
                <a:gd name="connsiteY2" fmla="*/ 3541 h 10000"/>
                <a:gd name="connsiteX3" fmla="*/ 9976 w 10000"/>
                <a:gd name="connsiteY3" fmla="*/ 4067 h 10000"/>
                <a:gd name="connsiteX4" fmla="*/ 8217 w 10000"/>
                <a:gd name="connsiteY4" fmla="*/ 3603 h 10000"/>
                <a:gd name="connsiteX5" fmla="*/ 6525 w 10000"/>
                <a:gd name="connsiteY5" fmla="*/ 3433 h 10000"/>
                <a:gd name="connsiteX6" fmla="*/ 6243 w 10000"/>
                <a:gd name="connsiteY6" fmla="*/ 4923 h 10000"/>
                <a:gd name="connsiteX7" fmla="*/ 6044 w 10000"/>
                <a:gd name="connsiteY7" fmla="*/ 6518 h 10000"/>
                <a:gd name="connsiteX8" fmla="*/ 5787 w 10000"/>
                <a:gd name="connsiteY8" fmla="*/ 8882 h 10000"/>
                <a:gd name="connsiteX9" fmla="*/ 6396 w 10000"/>
                <a:gd name="connsiteY9" fmla="*/ 9723 h 10000"/>
                <a:gd name="connsiteX10" fmla="*/ 5094 w 10000"/>
                <a:gd name="connsiteY10" fmla="*/ 9719 h 10000"/>
                <a:gd name="connsiteX11" fmla="*/ 4789 w 10000"/>
                <a:gd name="connsiteY11" fmla="*/ 9212 h 10000"/>
                <a:gd name="connsiteX12" fmla="*/ 4823 w 10000"/>
                <a:gd name="connsiteY12" fmla="*/ 9212 h 10000"/>
                <a:gd name="connsiteX13" fmla="*/ 4823 w 10000"/>
                <a:gd name="connsiteY13" fmla="*/ 8782 h 10000"/>
                <a:gd name="connsiteX14" fmla="*/ 4238 w 10000"/>
                <a:gd name="connsiteY14" fmla="*/ 7240 h 10000"/>
                <a:gd name="connsiteX15" fmla="*/ 4238 w 10000"/>
                <a:gd name="connsiteY15" fmla="*/ 6513 h 10000"/>
                <a:gd name="connsiteX16" fmla="*/ 4201 w 10000"/>
                <a:gd name="connsiteY16" fmla="*/ 5534 h 10000"/>
                <a:gd name="connsiteX17" fmla="*/ 3791 w 10000"/>
                <a:gd name="connsiteY17" fmla="*/ 3913 h 10000"/>
                <a:gd name="connsiteX18" fmla="*/ 3239 w 10000"/>
                <a:gd name="connsiteY18" fmla="*/ 5509 h 10000"/>
                <a:gd name="connsiteX19" fmla="*/ 2934 w 10000"/>
                <a:gd name="connsiteY19" fmla="*/ 6544 h 10000"/>
                <a:gd name="connsiteX20" fmla="*/ 2794 w 10000"/>
                <a:gd name="connsiteY20" fmla="*/ 7682 h 10000"/>
                <a:gd name="connsiteX21" fmla="*/ 2123 w 10000"/>
                <a:gd name="connsiteY21" fmla="*/ 8861 h 10000"/>
                <a:gd name="connsiteX22" fmla="*/ 1854 w 10000"/>
                <a:gd name="connsiteY22" fmla="*/ 9691 h 10000"/>
                <a:gd name="connsiteX23" fmla="*/ 94 w 10000"/>
                <a:gd name="connsiteY23" fmla="*/ 9564 h 10000"/>
                <a:gd name="connsiteX24" fmla="*/ 1314 w 10000"/>
                <a:gd name="connsiteY24" fmla="*/ 8505 h 10000"/>
                <a:gd name="connsiteX25" fmla="*/ 986 w 10000"/>
                <a:gd name="connsiteY25" fmla="*/ 7085 h 10000"/>
                <a:gd name="connsiteX26" fmla="*/ 1032 w 10000"/>
                <a:gd name="connsiteY26" fmla="*/ 6427 h 10000"/>
                <a:gd name="connsiteX27" fmla="*/ 1396 w 10000"/>
                <a:gd name="connsiteY27" fmla="*/ 4019 h 10000"/>
                <a:gd name="connsiteX0" fmla="*/ 1396 w 9261"/>
                <a:gd name="connsiteY0" fmla="*/ 4019 h 10000"/>
                <a:gd name="connsiteX1" fmla="*/ 6806 w 9261"/>
                <a:gd name="connsiteY1" fmla="*/ 79 h 10000"/>
                <a:gd name="connsiteX2" fmla="*/ 9026 w 9261"/>
                <a:gd name="connsiteY2" fmla="*/ 3541 h 10000"/>
                <a:gd name="connsiteX3" fmla="*/ 8217 w 9261"/>
                <a:gd name="connsiteY3" fmla="*/ 3603 h 10000"/>
                <a:gd name="connsiteX4" fmla="*/ 6525 w 9261"/>
                <a:gd name="connsiteY4" fmla="*/ 3433 h 10000"/>
                <a:gd name="connsiteX5" fmla="*/ 6243 w 9261"/>
                <a:gd name="connsiteY5" fmla="*/ 4923 h 10000"/>
                <a:gd name="connsiteX6" fmla="*/ 6044 w 9261"/>
                <a:gd name="connsiteY6" fmla="*/ 6518 h 10000"/>
                <a:gd name="connsiteX7" fmla="*/ 5787 w 9261"/>
                <a:gd name="connsiteY7" fmla="*/ 8882 h 10000"/>
                <a:gd name="connsiteX8" fmla="*/ 6396 w 9261"/>
                <a:gd name="connsiteY8" fmla="*/ 9723 h 10000"/>
                <a:gd name="connsiteX9" fmla="*/ 5094 w 9261"/>
                <a:gd name="connsiteY9" fmla="*/ 9719 h 10000"/>
                <a:gd name="connsiteX10" fmla="*/ 4789 w 9261"/>
                <a:gd name="connsiteY10" fmla="*/ 9212 h 10000"/>
                <a:gd name="connsiteX11" fmla="*/ 4823 w 9261"/>
                <a:gd name="connsiteY11" fmla="*/ 9212 h 10000"/>
                <a:gd name="connsiteX12" fmla="*/ 4823 w 9261"/>
                <a:gd name="connsiteY12" fmla="*/ 8782 h 10000"/>
                <a:gd name="connsiteX13" fmla="*/ 4238 w 9261"/>
                <a:gd name="connsiteY13" fmla="*/ 7240 h 10000"/>
                <a:gd name="connsiteX14" fmla="*/ 4238 w 9261"/>
                <a:gd name="connsiteY14" fmla="*/ 6513 h 10000"/>
                <a:gd name="connsiteX15" fmla="*/ 4201 w 9261"/>
                <a:gd name="connsiteY15" fmla="*/ 5534 h 10000"/>
                <a:gd name="connsiteX16" fmla="*/ 3791 w 9261"/>
                <a:gd name="connsiteY16" fmla="*/ 3913 h 10000"/>
                <a:gd name="connsiteX17" fmla="*/ 3239 w 9261"/>
                <a:gd name="connsiteY17" fmla="*/ 5509 h 10000"/>
                <a:gd name="connsiteX18" fmla="*/ 2934 w 9261"/>
                <a:gd name="connsiteY18" fmla="*/ 6544 h 10000"/>
                <a:gd name="connsiteX19" fmla="*/ 2794 w 9261"/>
                <a:gd name="connsiteY19" fmla="*/ 7682 h 10000"/>
                <a:gd name="connsiteX20" fmla="*/ 2123 w 9261"/>
                <a:gd name="connsiteY20" fmla="*/ 8861 h 10000"/>
                <a:gd name="connsiteX21" fmla="*/ 1854 w 9261"/>
                <a:gd name="connsiteY21" fmla="*/ 9691 h 10000"/>
                <a:gd name="connsiteX22" fmla="*/ 94 w 9261"/>
                <a:gd name="connsiteY22" fmla="*/ 9564 h 10000"/>
                <a:gd name="connsiteX23" fmla="*/ 1314 w 9261"/>
                <a:gd name="connsiteY23" fmla="*/ 8505 h 10000"/>
                <a:gd name="connsiteX24" fmla="*/ 986 w 9261"/>
                <a:gd name="connsiteY24" fmla="*/ 7085 h 10000"/>
                <a:gd name="connsiteX25" fmla="*/ 1032 w 9261"/>
                <a:gd name="connsiteY25" fmla="*/ 6427 h 10000"/>
                <a:gd name="connsiteX26" fmla="*/ 1396 w 9261"/>
                <a:gd name="connsiteY26" fmla="*/ 4019 h 10000"/>
                <a:gd name="connsiteX0" fmla="*/ 1507 w 8923"/>
                <a:gd name="connsiteY0" fmla="*/ 4009 h 9990"/>
                <a:gd name="connsiteX1" fmla="*/ 7349 w 8923"/>
                <a:gd name="connsiteY1" fmla="*/ 69 h 9990"/>
                <a:gd name="connsiteX2" fmla="*/ 8873 w 8923"/>
                <a:gd name="connsiteY2" fmla="*/ 3593 h 9990"/>
                <a:gd name="connsiteX3" fmla="*/ 7046 w 8923"/>
                <a:gd name="connsiteY3" fmla="*/ 3423 h 9990"/>
                <a:gd name="connsiteX4" fmla="*/ 6741 w 8923"/>
                <a:gd name="connsiteY4" fmla="*/ 4913 h 9990"/>
                <a:gd name="connsiteX5" fmla="*/ 6526 w 8923"/>
                <a:gd name="connsiteY5" fmla="*/ 6508 h 9990"/>
                <a:gd name="connsiteX6" fmla="*/ 6249 w 8923"/>
                <a:gd name="connsiteY6" fmla="*/ 8872 h 9990"/>
                <a:gd name="connsiteX7" fmla="*/ 6906 w 8923"/>
                <a:gd name="connsiteY7" fmla="*/ 9713 h 9990"/>
                <a:gd name="connsiteX8" fmla="*/ 5500 w 8923"/>
                <a:gd name="connsiteY8" fmla="*/ 9709 h 9990"/>
                <a:gd name="connsiteX9" fmla="*/ 5171 w 8923"/>
                <a:gd name="connsiteY9" fmla="*/ 9202 h 9990"/>
                <a:gd name="connsiteX10" fmla="*/ 5208 w 8923"/>
                <a:gd name="connsiteY10" fmla="*/ 9202 h 9990"/>
                <a:gd name="connsiteX11" fmla="*/ 5208 w 8923"/>
                <a:gd name="connsiteY11" fmla="*/ 8772 h 9990"/>
                <a:gd name="connsiteX12" fmla="*/ 4576 w 8923"/>
                <a:gd name="connsiteY12" fmla="*/ 7230 h 9990"/>
                <a:gd name="connsiteX13" fmla="*/ 4576 w 8923"/>
                <a:gd name="connsiteY13" fmla="*/ 6503 h 9990"/>
                <a:gd name="connsiteX14" fmla="*/ 4536 w 8923"/>
                <a:gd name="connsiteY14" fmla="*/ 5524 h 9990"/>
                <a:gd name="connsiteX15" fmla="*/ 4094 w 8923"/>
                <a:gd name="connsiteY15" fmla="*/ 3903 h 9990"/>
                <a:gd name="connsiteX16" fmla="*/ 3497 w 8923"/>
                <a:gd name="connsiteY16" fmla="*/ 5499 h 9990"/>
                <a:gd name="connsiteX17" fmla="*/ 3168 w 8923"/>
                <a:gd name="connsiteY17" fmla="*/ 6534 h 9990"/>
                <a:gd name="connsiteX18" fmla="*/ 3017 w 8923"/>
                <a:gd name="connsiteY18" fmla="*/ 7672 h 9990"/>
                <a:gd name="connsiteX19" fmla="*/ 2292 w 8923"/>
                <a:gd name="connsiteY19" fmla="*/ 8851 h 9990"/>
                <a:gd name="connsiteX20" fmla="*/ 2002 w 8923"/>
                <a:gd name="connsiteY20" fmla="*/ 9681 h 9990"/>
                <a:gd name="connsiteX21" fmla="*/ 102 w 8923"/>
                <a:gd name="connsiteY21" fmla="*/ 9554 h 9990"/>
                <a:gd name="connsiteX22" fmla="*/ 1419 w 8923"/>
                <a:gd name="connsiteY22" fmla="*/ 8495 h 9990"/>
                <a:gd name="connsiteX23" fmla="*/ 1065 w 8923"/>
                <a:gd name="connsiteY23" fmla="*/ 7075 h 9990"/>
                <a:gd name="connsiteX24" fmla="*/ 1114 w 8923"/>
                <a:gd name="connsiteY24" fmla="*/ 6417 h 9990"/>
                <a:gd name="connsiteX25" fmla="*/ 1507 w 8923"/>
                <a:gd name="connsiteY25" fmla="*/ 4009 h 9990"/>
                <a:gd name="connsiteX0" fmla="*/ 1689 w 9271"/>
                <a:gd name="connsiteY0" fmla="*/ 4042 h 10029"/>
                <a:gd name="connsiteX1" fmla="*/ 8236 w 9271"/>
                <a:gd name="connsiteY1" fmla="*/ 98 h 10029"/>
                <a:gd name="connsiteX2" fmla="*/ 7896 w 9271"/>
                <a:gd name="connsiteY2" fmla="*/ 3455 h 10029"/>
                <a:gd name="connsiteX3" fmla="*/ 7555 w 9271"/>
                <a:gd name="connsiteY3" fmla="*/ 4947 h 10029"/>
                <a:gd name="connsiteX4" fmla="*/ 7314 w 9271"/>
                <a:gd name="connsiteY4" fmla="*/ 6544 h 10029"/>
                <a:gd name="connsiteX5" fmla="*/ 7003 w 9271"/>
                <a:gd name="connsiteY5" fmla="*/ 8910 h 10029"/>
                <a:gd name="connsiteX6" fmla="*/ 7740 w 9271"/>
                <a:gd name="connsiteY6" fmla="*/ 9752 h 10029"/>
                <a:gd name="connsiteX7" fmla="*/ 6164 w 9271"/>
                <a:gd name="connsiteY7" fmla="*/ 9748 h 10029"/>
                <a:gd name="connsiteX8" fmla="*/ 5795 w 9271"/>
                <a:gd name="connsiteY8" fmla="*/ 9240 h 10029"/>
                <a:gd name="connsiteX9" fmla="*/ 5837 w 9271"/>
                <a:gd name="connsiteY9" fmla="*/ 9240 h 10029"/>
                <a:gd name="connsiteX10" fmla="*/ 5837 w 9271"/>
                <a:gd name="connsiteY10" fmla="*/ 8810 h 10029"/>
                <a:gd name="connsiteX11" fmla="*/ 5128 w 9271"/>
                <a:gd name="connsiteY11" fmla="*/ 7266 h 10029"/>
                <a:gd name="connsiteX12" fmla="*/ 5128 w 9271"/>
                <a:gd name="connsiteY12" fmla="*/ 6539 h 10029"/>
                <a:gd name="connsiteX13" fmla="*/ 5083 w 9271"/>
                <a:gd name="connsiteY13" fmla="*/ 5559 h 10029"/>
                <a:gd name="connsiteX14" fmla="*/ 4588 w 9271"/>
                <a:gd name="connsiteY14" fmla="*/ 3936 h 10029"/>
                <a:gd name="connsiteX15" fmla="*/ 3919 w 9271"/>
                <a:gd name="connsiteY15" fmla="*/ 5534 h 10029"/>
                <a:gd name="connsiteX16" fmla="*/ 3550 w 9271"/>
                <a:gd name="connsiteY16" fmla="*/ 6570 h 10029"/>
                <a:gd name="connsiteX17" fmla="*/ 3381 w 9271"/>
                <a:gd name="connsiteY17" fmla="*/ 7709 h 10029"/>
                <a:gd name="connsiteX18" fmla="*/ 2569 w 9271"/>
                <a:gd name="connsiteY18" fmla="*/ 8889 h 10029"/>
                <a:gd name="connsiteX19" fmla="*/ 2244 w 9271"/>
                <a:gd name="connsiteY19" fmla="*/ 9720 h 10029"/>
                <a:gd name="connsiteX20" fmla="*/ 114 w 9271"/>
                <a:gd name="connsiteY20" fmla="*/ 9593 h 10029"/>
                <a:gd name="connsiteX21" fmla="*/ 1590 w 9271"/>
                <a:gd name="connsiteY21" fmla="*/ 8533 h 10029"/>
                <a:gd name="connsiteX22" fmla="*/ 1194 w 9271"/>
                <a:gd name="connsiteY22" fmla="*/ 7111 h 10029"/>
                <a:gd name="connsiteX23" fmla="*/ 1248 w 9271"/>
                <a:gd name="connsiteY23" fmla="*/ 6452 h 10029"/>
                <a:gd name="connsiteX24" fmla="*/ 1689 w 9271"/>
                <a:gd name="connsiteY24" fmla="*/ 4042 h 10029"/>
                <a:gd name="connsiteX0" fmla="*/ 1822 w 8839"/>
                <a:gd name="connsiteY0" fmla="*/ 736 h 6706"/>
                <a:gd name="connsiteX1" fmla="*/ 8517 w 8839"/>
                <a:gd name="connsiteY1" fmla="*/ 151 h 6706"/>
                <a:gd name="connsiteX2" fmla="*/ 8149 w 8839"/>
                <a:gd name="connsiteY2" fmla="*/ 1639 h 6706"/>
                <a:gd name="connsiteX3" fmla="*/ 7889 w 8839"/>
                <a:gd name="connsiteY3" fmla="*/ 3231 h 6706"/>
                <a:gd name="connsiteX4" fmla="*/ 7554 w 8839"/>
                <a:gd name="connsiteY4" fmla="*/ 5590 h 6706"/>
                <a:gd name="connsiteX5" fmla="*/ 8349 w 8839"/>
                <a:gd name="connsiteY5" fmla="*/ 6430 h 6706"/>
                <a:gd name="connsiteX6" fmla="*/ 6649 w 8839"/>
                <a:gd name="connsiteY6" fmla="*/ 6426 h 6706"/>
                <a:gd name="connsiteX7" fmla="*/ 6251 w 8839"/>
                <a:gd name="connsiteY7" fmla="*/ 5919 h 6706"/>
                <a:gd name="connsiteX8" fmla="*/ 6296 w 8839"/>
                <a:gd name="connsiteY8" fmla="*/ 5919 h 6706"/>
                <a:gd name="connsiteX9" fmla="*/ 6296 w 8839"/>
                <a:gd name="connsiteY9" fmla="*/ 5491 h 6706"/>
                <a:gd name="connsiteX10" fmla="*/ 5531 w 8839"/>
                <a:gd name="connsiteY10" fmla="*/ 3951 h 6706"/>
                <a:gd name="connsiteX11" fmla="*/ 5531 w 8839"/>
                <a:gd name="connsiteY11" fmla="*/ 3226 h 6706"/>
                <a:gd name="connsiteX12" fmla="*/ 5483 w 8839"/>
                <a:gd name="connsiteY12" fmla="*/ 2249 h 6706"/>
                <a:gd name="connsiteX13" fmla="*/ 4949 w 8839"/>
                <a:gd name="connsiteY13" fmla="*/ 631 h 6706"/>
                <a:gd name="connsiteX14" fmla="*/ 4227 w 8839"/>
                <a:gd name="connsiteY14" fmla="*/ 2224 h 6706"/>
                <a:gd name="connsiteX15" fmla="*/ 3829 w 8839"/>
                <a:gd name="connsiteY15" fmla="*/ 3257 h 6706"/>
                <a:gd name="connsiteX16" fmla="*/ 3647 w 8839"/>
                <a:gd name="connsiteY16" fmla="*/ 4393 h 6706"/>
                <a:gd name="connsiteX17" fmla="*/ 2771 w 8839"/>
                <a:gd name="connsiteY17" fmla="*/ 5569 h 6706"/>
                <a:gd name="connsiteX18" fmla="*/ 2420 w 8839"/>
                <a:gd name="connsiteY18" fmla="*/ 6398 h 6706"/>
                <a:gd name="connsiteX19" fmla="*/ 123 w 8839"/>
                <a:gd name="connsiteY19" fmla="*/ 6271 h 6706"/>
                <a:gd name="connsiteX20" fmla="*/ 1715 w 8839"/>
                <a:gd name="connsiteY20" fmla="*/ 5214 h 6706"/>
                <a:gd name="connsiteX21" fmla="*/ 1288 w 8839"/>
                <a:gd name="connsiteY21" fmla="*/ 3796 h 6706"/>
                <a:gd name="connsiteX22" fmla="*/ 1346 w 8839"/>
                <a:gd name="connsiteY22" fmla="*/ 3139 h 6706"/>
                <a:gd name="connsiteX23" fmla="*/ 1822 w 8839"/>
                <a:gd name="connsiteY23" fmla="*/ 736 h 6706"/>
                <a:gd name="connsiteX0" fmla="*/ 2061 w 10000"/>
                <a:gd name="connsiteY0" fmla="*/ 743 h 9645"/>
                <a:gd name="connsiteX1" fmla="*/ 9479 w 10000"/>
                <a:gd name="connsiteY1" fmla="*/ 442 h 9645"/>
                <a:gd name="connsiteX2" fmla="*/ 9219 w 10000"/>
                <a:gd name="connsiteY2" fmla="*/ 2089 h 9645"/>
                <a:gd name="connsiteX3" fmla="*/ 8925 w 10000"/>
                <a:gd name="connsiteY3" fmla="*/ 4463 h 9645"/>
                <a:gd name="connsiteX4" fmla="*/ 8546 w 10000"/>
                <a:gd name="connsiteY4" fmla="*/ 7981 h 9645"/>
                <a:gd name="connsiteX5" fmla="*/ 9446 w 10000"/>
                <a:gd name="connsiteY5" fmla="*/ 9233 h 9645"/>
                <a:gd name="connsiteX6" fmla="*/ 7522 w 10000"/>
                <a:gd name="connsiteY6" fmla="*/ 9227 h 9645"/>
                <a:gd name="connsiteX7" fmla="*/ 7072 w 10000"/>
                <a:gd name="connsiteY7" fmla="*/ 8471 h 9645"/>
                <a:gd name="connsiteX8" fmla="*/ 7123 w 10000"/>
                <a:gd name="connsiteY8" fmla="*/ 8471 h 9645"/>
                <a:gd name="connsiteX9" fmla="*/ 7123 w 10000"/>
                <a:gd name="connsiteY9" fmla="*/ 7833 h 9645"/>
                <a:gd name="connsiteX10" fmla="*/ 6257 w 10000"/>
                <a:gd name="connsiteY10" fmla="*/ 5537 h 9645"/>
                <a:gd name="connsiteX11" fmla="*/ 6257 w 10000"/>
                <a:gd name="connsiteY11" fmla="*/ 4456 h 9645"/>
                <a:gd name="connsiteX12" fmla="*/ 6203 w 10000"/>
                <a:gd name="connsiteY12" fmla="*/ 2999 h 9645"/>
                <a:gd name="connsiteX13" fmla="*/ 5599 w 10000"/>
                <a:gd name="connsiteY13" fmla="*/ 586 h 9645"/>
                <a:gd name="connsiteX14" fmla="*/ 4782 w 10000"/>
                <a:gd name="connsiteY14" fmla="*/ 2961 h 9645"/>
                <a:gd name="connsiteX15" fmla="*/ 4332 w 10000"/>
                <a:gd name="connsiteY15" fmla="*/ 4502 h 9645"/>
                <a:gd name="connsiteX16" fmla="*/ 4126 w 10000"/>
                <a:gd name="connsiteY16" fmla="*/ 6196 h 9645"/>
                <a:gd name="connsiteX17" fmla="*/ 3135 w 10000"/>
                <a:gd name="connsiteY17" fmla="*/ 7950 h 9645"/>
                <a:gd name="connsiteX18" fmla="*/ 2738 w 10000"/>
                <a:gd name="connsiteY18" fmla="*/ 9186 h 9645"/>
                <a:gd name="connsiteX19" fmla="*/ 139 w 10000"/>
                <a:gd name="connsiteY19" fmla="*/ 8996 h 9645"/>
                <a:gd name="connsiteX20" fmla="*/ 1940 w 10000"/>
                <a:gd name="connsiteY20" fmla="*/ 7420 h 9645"/>
                <a:gd name="connsiteX21" fmla="*/ 1457 w 10000"/>
                <a:gd name="connsiteY21" fmla="*/ 5306 h 9645"/>
                <a:gd name="connsiteX22" fmla="*/ 1523 w 10000"/>
                <a:gd name="connsiteY22" fmla="*/ 4326 h 9645"/>
                <a:gd name="connsiteX23" fmla="*/ 2061 w 10000"/>
                <a:gd name="connsiteY23" fmla="*/ 743 h 9645"/>
                <a:gd name="connsiteX0" fmla="*/ 2061 w 10000"/>
                <a:gd name="connsiteY0" fmla="*/ 545 h 9775"/>
                <a:gd name="connsiteX1" fmla="*/ 9479 w 10000"/>
                <a:gd name="connsiteY1" fmla="*/ 233 h 9775"/>
                <a:gd name="connsiteX2" fmla="*/ 9219 w 10000"/>
                <a:gd name="connsiteY2" fmla="*/ 1941 h 9775"/>
                <a:gd name="connsiteX3" fmla="*/ 8925 w 10000"/>
                <a:gd name="connsiteY3" fmla="*/ 4402 h 9775"/>
                <a:gd name="connsiteX4" fmla="*/ 8546 w 10000"/>
                <a:gd name="connsiteY4" fmla="*/ 8050 h 9775"/>
                <a:gd name="connsiteX5" fmla="*/ 9446 w 10000"/>
                <a:gd name="connsiteY5" fmla="*/ 9348 h 9775"/>
                <a:gd name="connsiteX6" fmla="*/ 7522 w 10000"/>
                <a:gd name="connsiteY6" fmla="*/ 9342 h 9775"/>
                <a:gd name="connsiteX7" fmla="*/ 7072 w 10000"/>
                <a:gd name="connsiteY7" fmla="*/ 8558 h 9775"/>
                <a:gd name="connsiteX8" fmla="*/ 7123 w 10000"/>
                <a:gd name="connsiteY8" fmla="*/ 8558 h 9775"/>
                <a:gd name="connsiteX9" fmla="*/ 7123 w 10000"/>
                <a:gd name="connsiteY9" fmla="*/ 7896 h 9775"/>
                <a:gd name="connsiteX10" fmla="*/ 6257 w 10000"/>
                <a:gd name="connsiteY10" fmla="*/ 5516 h 9775"/>
                <a:gd name="connsiteX11" fmla="*/ 6257 w 10000"/>
                <a:gd name="connsiteY11" fmla="*/ 4395 h 9775"/>
                <a:gd name="connsiteX12" fmla="*/ 6203 w 10000"/>
                <a:gd name="connsiteY12" fmla="*/ 2884 h 9775"/>
                <a:gd name="connsiteX13" fmla="*/ 5599 w 10000"/>
                <a:gd name="connsiteY13" fmla="*/ 383 h 9775"/>
                <a:gd name="connsiteX14" fmla="*/ 4782 w 10000"/>
                <a:gd name="connsiteY14" fmla="*/ 2845 h 9775"/>
                <a:gd name="connsiteX15" fmla="*/ 4332 w 10000"/>
                <a:gd name="connsiteY15" fmla="*/ 4443 h 9775"/>
                <a:gd name="connsiteX16" fmla="*/ 4126 w 10000"/>
                <a:gd name="connsiteY16" fmla="*/ 6199 h 9775"/>
                <a:gd name="connsiteX17" fmla="*/ 3135 w 10000"/>
                <a:gd name="connsiteY17" fmla="*/ 8018 h 9775"/>
                <a:gd name="connsiteX18" fmla="*/ 2738 w 10000"/>
                <a:gd name="connsiteY18" fmla="*/ 9299 h 9775"/>
                <a:gd name="connsiteX19" fmla="*/ 139 w 10000"/>
                <a:gd name="connsiteY19" fmla="*/ 9102 h 9775"/>
                <a:gd name="connsiteX20" fmla="*/ 1940 w 10000"/>
                <a:gd name="connsiteY20" fmla="*/ 7468 h 9775"/>
                <a:gd name="connsiteX21" fmla="*/ 1457 w 10000"/>
                <a:gd name="connsiteY21" fmla="*/ 5276 h 9775"/>
                <a:gd name="connsiteX22" fmla="*/ 1523 w 10000"/>
                <a:gd name="connsiteY22" fmla="*/ 4260 h 9775"/>
                <a:gd name="connsiteX23" fmla="*/ 2061 w 10000"/>
                <a:gd name="connsiteY23" fmla="*/ 545 h 9775"/>
                <a:gd name="connsiteX0" fmla="*/ 2061 w 10000"/>
                <a:gd name="connsiteY0" fmla="*/ 407 h 9849"/>
                <a:gd name="connsiteX1" fmla="*/ 9479 w 10000"/>
                <a:gd name="connsiteY1" fmla="*/ 238 h 9849"/>
                <a:gd name="connsiteX2" fmla="*/ 9219 w 10000"/>
                <a:gd name="connsiteY2" fmla="*/ 1835 h 9849"/>
                <a:gd name="connsiteX3" fmla="*/ 8925 w 10000"/>
                <a:gd name="connsiteY3" fmla="*/ 4352 h 9849"/>
                <a:gd name="connsiteX4" fmla="*/ 8546 w 10000"/>
                <a:gd name="connsiteY4" fmla="*/ 8084 h 9849"/>
                <a:gd name="connsiteX5" fmla="*/ 9446 w 10000"/>
                <a:gd name="connsiteY5" fmla="*/ 9412 h 9849"/>
                <a:gd name="connsiteX6" fmla="*/ 7522 w 10000"/>
                <a:gd name="connsiteY6" fmla="*/ 9406 h 9849"/>
                <a:gd name="connsiteX7" fmla="*/ 7072 w 10000"/>
                <a:gd name="connsiteY7" fmla="*/ 8604 h 9849"/>
                <a:gd name="connsiteX8" fmla="*/ 7123 w 10000"/>
                <a:gd name="connsiteY8" fmla="*/ 8604 h 9849"/>
                <a:gd name="connsiteX9" fmla="*/ 7123 w 10000"/>
                <a:gd name="connsiteY9" fmla="*/ 7927 h 9849"/>
                <a:gd name="connsiteX10" fmla="*/ 6257 w 10000"/>
                <a:gd name="connsiteY10" fmla="*/ 5492 h 9849"/>
                <a:gd name="connsiteX11" fmla="*/ 6257 w 10000"/>
                <a:gd name="connsiteY11" fmla="*/ 4345 h 9849"/>
                <a:gd name="connsiteX12" fmla="*/ 6203 w 10000"/>
                <a:gd name="connsiteY12" fmla="*/ 2799 h 9849"/>
                <a:gd name="connsiteX13" fmla="*/ 5599 w 10000"/>
                <a:gd name="connsiteY13" fmla="*/ 241 h 9849"/>
                <a:gd name="connsiteX14" fmla="*/ 4782 w 10000"/>
                <a:gd name="connsiteY14" fmla="*/ 2759 h 9849"/>
                <a:gd name="connsiteX15" fmla="*/ 4332 w 10000"/>
                <a:gd name="connsiteY15" fmla="*/ 4394 h 9849"/>
                <a:gd name="connsiteX16" fmla="*/ 4126 w 10000"/>
                <a:gd name="connsiteY16" fmla="*/ 6191 h 9849"/>
                <a:gd name="connsiteX17" fmla="*/ 3135 w 10000"/>
                <a:gd name="connsiteY17" fmla="*/ 8052 h 9849"/>
                <a:gd name="connsiteX18" fmla="*/ 2738 w 10000"/>
                <a:gd name="connsiteY18" fmla="*/ 9362 h 9849"/>
                <a:gd name="connsiteX19" fmla="*/ 139 w 10000"/>
                <a:gd name="connsiteY19" fmla="*/ 9161 h 9849"/>
                <a:gd name="connsiteX20" fmla="*/ 1940 w 10000"/>
                <a:gd name="connsiteY20" fmla="*/ 7489 h 9849"/>
                <a:gd name="connsiteX21" fmla="*/ 1457 w 10000"/>
                <a:gd name="connsiteY21" fmla="*/ 5246 h 9849"/>
                <a:gd name="connsiteX22" fmla="*/ 1523 w 10000"/>
                <a:gd name="connsiteY22" fmla="*/ 4207 h 9849"/>
                <a:gd name="connsiteX23" fmla="*/ 2061 w 10000"/>
                <a:gd name="connsiteY23" fmla="*/ 407 h 9849"/>
                <a:gd name="connsiteX0" fmla="*/ 2061 w 10000"/>
                <a:gd name="connsiteY0" fmla="*/ 184 h 9771"/>
                <a:gd name="connsiteX1" fmla="*/ 9479 w 10000"/>
                <a:gd name="connsiteY1" fmla="*/ 13 h 9771"/>
                <a:gd name="connsiteX2" fmla="*/ 9219 w 10000"/>
                <a:gd name="connsiteY2" fmla="*/ 1634 h 9771"/>
                <a:gd name="connsiteX3" fmla="*/ 8925 w 10000"/>
                <a:gd name="connsiteY3" fmla="*/ 4190 h 9771"/>
                <a:gd name="connsiteX4" fmla="*/ 8546 w 10000"/>
                <a:gd name="connsiteY4" fmla="*/ 7979 h 9771"/>
                <a:gd name="connsiteX5" fmla="*/ 9446 w 10000"/>
                <a:gd name="connsiteY5" fmla="*/ 9327 h 9771"/>
                <a:gd name="connsiteX6" fmla="*/ 7522 w 10000"/>
                <a:gd name="connsiteY6" fmla="*/ 9321 h 9771"/>
                <a:gd name="connsiteX7" fmla="*/ 7072 w 10000"/>
                <a:gd name="connsiteY7" fmla="*/ 8507 h 9771"/>
                <a:gd name="connsiteX8" fmla="*/ 7123 w 10000"/>
                <a:gd name="connsiteY8" fmla="*/ 8507 h 9771"/>
                <a:gd name="connsiteX9" fmla="*/ 7123 w 10000"/>
                <a:gd name="connsiteY9" fmla="*/ 7820 h 9771"/>
                <a:gd name="connsiteX10" fmla="*/ 6257 w 10000"/>
                <a:gd name="connsiteY10" fmla="*/ 5347 h 9771"/>
                <a:gd name="connsiteX11" fmla="*/ 6257 w 10000"/>
                <a:gd name="connsiteY11" fmla="*/ 4183 h 9771"/>
                <a:gd name="connsiteX12" fmla="*/ 6203 w 10000"/>
                <a:gd name="connsiteY12" fmla="*/ 2613 h 9771"/>
                <a:gd name="connsiteX13" fmla="*/ 5599 w 10000"/>
                <a:gd name="connsiteY13" fmla="*/ 16 h 9771"/>
                <a:gd name="connsiteX14" fmla="*/ 4782 w 10000"/>
                <a:gd name="connsiteY14" fmla="*/ 2572 h 9771"/>
                <a:gd name="connsiteX15" fmla="*/ 4332 w 10000"/>
                <a:gd name="connsiteY15" fmla="*/ 4232 h 9771"/>
                <a:gd name="connsiteX16" fmla="*/ 4126 w 10000"/>
                <a:gd name="connsiteY16" fmla="*/ 6057 h 9771"/>
                <a:gd name="connsiteX17" fmla="*/ 3135 w 10000"/>
                <a:gd name="connsiteY17" fmla="*/ 7946 h 9771"/>
                <a:gd name="connsiteX18" fmla="*/ 2738 w 10000"/>
                <a:gd name="connsiteY18" fmla="*/ 9277 h 9771"/>
                <a:gd name="connsiteX19" fmla="*/ 139 w 10000"/>
                <a:gd name="connsiteY19" fmla="*/ 9072 h 9771"/>
                <a:gd name="connsiteX20" fmla="*/ 1940 w 10000"/>
                <a:gd name="connsiteY20" fmla="*/ 7375 h 9771"/>
                <a:gd name="connsiteX21" fmla="*/ 1457 w 10000"/>
                <a:gd name="connsiteY21" fmla="*/ 5097 h 9771"/>
                <a:gd name="connsiteX22" fmla="*/ 1523 w 10000"/>
                <a:gd name="connsiteY22" fmla="*/ 4042 h 9771"/>
                <a:gd name="connsiteX23" fmla="*/ 2061 w 10000"/>
                <a:gd name="connsiteY23" fmla="*/ 184 h 9771"/>
                <a:gd name="connsiteX0" fmla="*/ 2061 w 10000"/>
                <a:gd name="connsiteY0" fmla="*/ 182 h 9994"/>
                <a:gd name="connsiteX1" fmla="*/ 9479 w 10000"/>
                <a:gd name="connsiteY1" fmla="*/ 124 h 9994"/>
                <a:gd name="connsiteX2" fmla="*/ 9219 w 10000"/>
                <a:gd name="connsiteY2" fmla="*/ 1666 h 9994"/>
                <a:gd name="connsiteX3" fmla="*/ 8925 w 10000"/>
                <a:gd name="connsiteY3" fmla="*/ 4282 h 9994"/>
                <a:gd name="connsiteX4" fmla="*/ 8546 w 10000"/>
                <a:gd name="connsiteY4" fmla="*/ 8160 h 9994"/>
                <a:gd name="connsiteX5" fmla="*/ 9446 w 10000"/>
                <a:gd name="connsiteY5" fmla="*/ 9540 h 9994"/>
                <a:gd name="connsiteX6" fmla="*/ 7522 w 10000"/>
                <a:gd name="connsiteY6" fmla="*/ 9533 h 9994"/>
                <a:gd name="connsiteX7" fmla="*/ 7072 w 10000"/>
                <a:gd name="connsiteY7" fmla="*/ 8700 h 9994"/>
                <a:gd name="connsiteX8" fmla="*/ 7123 w 10000"/>
                <a:gd name="connsiteY8" fmla="*/ 8700 h 9994"/>
                <a:gd name="connsiteX9" fmla="*/ 7123 w 10000"/>
                <a:gd name="connsiteY9" fmla="*/ 7997 h 9994"/>
                <a:gd name="connsiteX10" fmla="*/ 6257 w 10000"/>
                <a:gd name="connsiteY10" fmla="*/ 5466 h 9994"/>
                <a:gd name="connsiteX11" fmla="*/ 6257 w 10000"/>
                <a:gd name="connsiteY11" fmla="*/ 4275 h 9994"/>
                <a:gd name="connsiteX12" fmla="*/ 6203 w 10000"/>
                <a:gd name="connsiteY12" fmla="*/ 2668 h 9994"/>
                <a:gd name="connsiteX13" fmla="*/ 5599 w 10000"/>
                <a:gd name="connsiteY13" fmla="*/ 10 h 9994"/>
                <a:gd name="connsiteX14" fmla="*/ 4782 w 10000"/>
                <a:gd name="connsiteY14" fmla="*/ 2626 h 9994"/>
                <a:gd name="connsiteX15" fmla="*/ 4332 w 10000"/>
                <a:gd name="connsiteY15" fmla="*/ 4325 h 9994"/>
                <a:gd name="connsiteX16" fmla="*/ 4126 w 10000"/>
                <a:gd name="connsiteY16" fmla="*/ 6193 h 9994"/>
                <a:gd name="connsiteX17" fmla="*/ 3135 w 10000"/>
                <a:gd name="connsiteY17" fmla="*/ 8126 h 9994"/>
                <a:gd name="connsiteX18" fmla="*/ 2738 w 10000"/>
                <a:gd name="connsiteY18" fmla="*/ 9488 h 9994"/>
                <a:gd name="connsiteX19" fmla="*/ 139 w 10000"/>
                <a:gd name="connsiteY19" fmla="*/ 9279 h 9994"/>
                <a:gd name="connsiteX20" fmla="*/ 1940 w 10000"/>
                <a:gd name="connsiteY20" fmla="*/ 7542 h 9994"/>
                <a:gd name="connsiteX21" fmla="*/ 1457 w 10000"/>
                <a:gd name="connsiteY21" fmla="*/ 5210 h 9994"/>
                <a:gd name="connsiteX22" fmla="*/ 1523 w 10000"/>
                <a:gd name="connsiteY22" fmla="*/ 4131 h 9994"/>
                <a:gd name="connsiteX23" fmla="*/ 2061 w 10000"/>
                <a:gd name="connsiteY23" fmla="*/ 182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000" h="9994">
                  <a:moveTo>
                    <a:pt x="2061" y="182"/>
                  </a:moveTo>
                  <a:lnTo>
                    <a:pt x="9479" y="124"/>
                  </a:lnTo>
                  <a:cubicBezTo>
                    <a:pt x="9463" y="710"/>
                    <a:pt x="9271" y="922"/>
                    <a:pt x="9219" y="1666"/>
                  </a:cubicBezTo>
                  <a:cubicBezTo>
                    <a:pt x="9084" y="2328"/>
                    <a:pt x="9135" y="2981"/>
                    <a:pt x="8925" y="4282"/>
                  </a:cubicBezTo>
                  <a:cubicBezTo>
                    <a:pt x="8752" y="4718"/>
                    <a:pt x="8684" y="7420"/>
                    <a:pt x="8546" y="8160"/>
                  </a:cubicBezTo>
                  <a:cubicBezTo>
                    <a:pt x="8129" y="8596"/>
                    <a:pt x="10000" y="9227"/>
                    <a:pt x="9446" y="9540"/>
                  </a:cubicBezTo>
                  <a:cubicBezTo>
                    <a:pt x="9271" y="9767"/>
                    <a:pt x="8440" y="9665"/>
                    <a:pt x="7522" y="9533"/>
                  </a:cubicBezTo>
                  <a:cubicBezTo>
                    <a:pt x="7087" y="9445"/>
                    <a:pt x="7140" y="8843"/>
                    <a:pt x="7072" y="8700"/>
                  </a:cubicBezTo>
                  <a:cubicBezTo>
                    <a:pt x="7002" y="8564"/>
                    <a:pt x="7123" y="8818"/>
                    <a:pt x="7123" y="8700"/>
                  </a:cubicBezTo>
                  <a:cubicBezTo>
                    <a:pt x="7226" y="8651"/>
                    <a:pt x="7087" y="8353"/>
                    <a:pt x="7123" y="7997"/>
                  </a:cubicBezTo>
                  <a:cubicBezTo>
                    <a:pt x="7296" y="7787"/>
                    <a:pt x="6083" y="6078"/>
                    <a:pt x="6257" y="5466"/>
                  </a:cubicBezTo>
                  <a:cubicBezTo>
                    <a:pt x="6136" y="4866"/>
                    <a:pt x="6274" y="4674"/>
                    <a:pt x="6257" y="4275"/>
                  </a:cubicBezTo>
                  <a:cubicBezTo>
                    <a:pt x="6257" y="3871"/>
                    <a:pt x="6310" y="3373"/>
                    <a:pt x="6203" y="2668"/>
                  </a:cubicBezTo>
                  <a:cubicBezTo>
                    <a:pt x="6100" y="1960"/>
                    <a:pt x="5842" y="18"/>
                    <a:pt x="5599" y="10"/>
                  </a:cubicBezTo>
                  <a:cubicBezTo>
                    <a:pt x="5355" y="0"/>
                    <a:pt x="4993" y="1908"/>
                    <a:pt x="4782" y="2626"/>
                  </a:cubicBezTo>
                  <a:cubicBezTo>
                    <a:pt x="4575" y="3340"/>
                    <a:pt x="4438" y="3733"/>
                    <a:pt x="4332" y="4325"/>
                  </a:cubicBezTo>
                  <a:cubicBezTo>
                    <a:pt x="4230" y="4919"/>
                    <a:pt x="4315" y="5557"/>
                    <a:pt x="4126" y="6193"/>
                  </a:cubicBezTo>
                  <a:cubicBezTo>
                    <a:pt x="3931" y="6825"/>
                    <a:pt x="3364" y="7576"/>
                    <a:pt x="3135" y="8126"/>
                  </a:cubicBezTo>
                  <a:cubicBezTo>
                    <a:pt x="2912" y="8675"/>
                    <a:pt x="3345" y="9121"/>
                    <a:pt x="2738" y="9488"/>
                  </a:cubicBezTo>
                  <a:cubicBezTo>
                    <a:pt x="2290" y="9656"/>
                    <a:pt x="346" y="9994"/>
                    <a:pt x="139" y="9279"/>
                  </a:cubicBezTo>
                  <a:cubicBezTo>
                    <a:pt x="0" y="8957"/>
                    <a:pt x="1716" y="8226"/>
                    <a:pt x="1940" y="7542"/>
                  </a:cubicBezTo>
                  <a:cubicBezTo>
                    <a:pt x="2168" y="6865"/>
                    <a:pt x="1523" y="5782"/>
                    <a:pt x="1457" y="5210"/>
                  </a:cubicBezTo>
                  <a:cubicBezTo>
                    <a:pt x="1386" y="4643"/>
                    <a:pt x="1421" y="4971"/>
                    <a:pt x="1523" y="4131"/>
                  </a:cubicBezTo>
                  <a:cubicBezTo>
                    <a:pt x="1629" y="3298"/>
                    <a:pt x="1817" y="1361"/>
                    <a:pt x="2061" y="18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1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1">
                    <a:lumMod val="60000"/>
                    <a:lumOff val="40000"/>
                    <a:tint val="23500"/>
                    <a:satMod val="160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</p:grpSp>
      <p:grpSp>
        <p:nvGrpSpPr>
          <p:cNvPr id="20" name="Group 4"/>
          <p:cNvGrpSpPr/>
          <p:nvPr/>
        </p:nvGrpSpPr>
        <p:grpSpPr>
          <a:xfrm>
            <a:off x="6388049" y="1714211"/>
            <a:ext cx="720236" cy="772517"/>
            <a:chOff x="573783" y="2951163"/>
            <a:chExt cx="924226" cy="929144"/>
          </a:xfrm>
        </p:grpSpPr>
        <p:grpSp>
          <p:nvGrpSpPr>
            <p:cNvPr id="58" name="Group 188"/>
            <p:cNvGrpSpPr/>
            <p:nvPr/>
          </p:nvGrpSpPr>
          <p:grpSpPr>
            <a:xfrm>
              <a:off x="1017001" y="2953736"/>
              <a:ext cx="481008" cy="772902"/>
              <a:chOff x="2979249" y="2951377"/>
              <a:chExt cx="481008" cy="772902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Rounded Rectangle 75"/>
              <p:cNvSpPr>
                <a:spLocks noChangeAspect="1"/>
              </p:cNvSpPr>
              <p:nvPr/>
            </p:nvSpPr>
            <p:spPr>
              <a:xfrm>
                <a:off x="2979249" y="2951377"/>
                <a:ext cx="144015" cy="460174"/>
              </a:xfrm>
              <a:prstGeom prst="roundRect">
                <a:avLst>
                  <a:gd name="adj" fmla="val 32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77" name="Rounded Rectangle 76"/>
              <p:cNvSpPr>
                <a:spLocks noChangeAspect="1"/>
              </p:cNvSpPr>
              <p:nvPr/>
            </p:nvSpPr>
            <p:spPr>
              <a:xfrm rot="18653329">
                <a:off x="3158162" y="3374644"/>
                <a:ext cx="144015" cy="460174"/>
              </a:xfrm>
              <a:prstGeom prst="roundRect">
                <a:avLst>
                  <a:gd name="adj" fmla="val 36258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78" name="Oval 77"/>
              <p:cNvSpPr>
                <a:spLocks noChangeAspect="1"/>
              </p:cNvSpPr>
              <p:nvPr/>
            </p:nvSpPr>
            <p:spPr>
              <a:xfrm>
                <a:off x="2996092" y="3367814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79" name="Straight Connector 78"/>
              <p:cNvCxnSpPr/>
              <p:nvPr/>
            </p:nvCxnSpPr>
            <p:spPr>
              <a:xfrm>
                <a:off x="2986962" y="32694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27"/>
              <p:cNvCxnSpPr/>
              <p:nvPr/>
            </p:nvCxnSpPr>
            <p:spPr>
              <a:xfrm>
                <a:off x="2986962" y="3209927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2986962" y="302180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29"/>
              <p:cNvCxnSpPr/>
              <p:nvPr/>
            </p:nvCxnSpPr>
            <p:spPr>
              <a:xfrm rot="5400000" flipH="1" flipV="1">
                <a:off x="3242047" y="3614740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 rot="5400000" flipH="1" flipV="1">
                <a:off x="3194423" y="3571877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 rot="5400000" flipH="1" flipV="1">
                <a:off x="3075361" y="3471864"/>
                <a:ext cx="95250" cy="857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" name="Oval 84"/>
              <p:cNvSpPr>
                <a:spLocks noChangeAspect="1"/>
              </p:cNvSpPr>
              <p:nvPr/>
            </p:nvSpPr>
            <p:spPr>
              <a:xfrm>
                <a:off x="3029759" y="3402062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86" name="Rounded Rectangle 33"/>
              <p:cNvSpPr/>
              <p:nvPr/>
            </p:nvSpPr>
            <p:spPr>
              <a:xfrm>
                <a:off x="2983165" y="3070129"/>
                <a:ext cx="135732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87" name="Straight Connector 34"/>
              <p:cNvCxnSpPr/>
              <p:nvPr/>
            </p:nvCxnSpPr>
            <p:spPr>
              <a:xfrm>
                <a:off x="2996392" y="3328988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35"/>
              <p:cNvCxnSpPr/>
              <p:nvPr/>
            </p:nvCxnSpPr>
            <p:spPr>
              <a:xfrm>
                <a:off x="2996392" y="2995613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36"/>
              <p:cNvCxnSpPr/>
              <p:nvPr/>
            </p:nvCxnSpPr>
            <p:spPr>
              <a:xfrm>
                <a:off x="2986962" y="3307558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37"/>
              <p:cNvCxnSpPr/>
              <p:nvPr/>
            </p:nvCxnSpPr>
            <p:spPr>
              <a:xfrm rot="5400000" flipH="1" flipV="1">
                <a:off x="3293270" y="3659983"/>
                <a:ext cx="69058" cy="59534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9" name="Group 204"/>
            <p:cNvGrpSpPr/>
            <p:nvPr/>
          </p:nvGrpSpPr>
          <p:grpSpPr>
            <a:xfrm>
              <a:off x="573783" y="2951163"/>
              <a:ext cx="268754" cy="929144"/>
              <a:chOff x="2536031" y="2948804"/>
              <a:chExt cx="268754" cy="929144"/>
            </a:xfr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grpSpPr>
          <p:sp>
            <p:nvSpPr>
              <p:cNvPr id="60" name="Rounded Rectangle 59"/>
              <p:cNvSpPr>
                <a:spLocks noChangeAspect="1"/>
              </p:cNvSpPr>
              <p:nvPr/>
            </p:nvSpPr>
            <p:spPr>
              <a:xfrm>
                <a:off x="2660770" y="2948804"/>
                <a:ext cx="144015" cy="460174"/>
              </a:xfrm>
              <a:prstGeom prst="roundRect">
                <a:avLst>
                  <a:gd name="adj" fmla="val 37501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61" name="Rounded Rectangle 60"/>
              <p:cNvSpPr>
                <a:spLocks noChangeAspect="1"/>
              </p:cNvSpPr>
              <p:nvPr/>
            </p:nvSpPr>
            <p:spPr>
              <a:xfrm rot="1278369">
                <a:off x="2574022" y="3417774"/>
                <a:ext cx="144015" cy="460174"/>
              </a:xfrm>
              <a:prstGeom prst="roundRect">
                <a:avLst>
                  <a:gd name="adj" fmla="val 34379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62" name="Oval 61"/>
              <p:cNvSpPr>
                <a:spLocks noChangeAspect="1"/>
              </p:cNvSpPr>
              <p:nvPr/>
            </p:nvSpPr>
            <p:spPr>
              <a:xfrm>
                <a:off x="2677197" y="3352052"/>
                <a:ext cx="111532" cy="121373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5000"/>
                      <a:shade val="30000"/>
                      <a:satMod val="115000"/>
                    </a:schemeClr>
                  </a:gs>
                  <a:gs pos="50000">
                    <a:schemeClr val="bg1">
                      <a:lumMod val="8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2664619" y="3070129"/>
                <a:ext cx="135731" cy="68359"/>
              </a:xfrm>
              <a:prstGeom prst="roundRect">
                <a:avLst/>
              </a:prstGeom>
              <a:solidFill>
                <a:srgbClr val="00B050"/>
              </a:solidFill>
              <a:ln w="9525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64" name="Straight Connector 63"/>
              <p:cNvCxnSpPr/>
              <p:nvPr/>
            </p:nvCxnSpPr>
            <p:spPr>
              <a:xfrm>
                <a:off x="2668483" y="316230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2668483" y="3245644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2668483" y="2990850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2668483" y="3031332"/>
                <a:ext cx="128588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/>
              <p:cNvCxnSpPr/>
              <p:nvPr/>
            </p:nvCxnSpPr>
            <p:spPr>
              <a:xfrm>
                <a:off x="2647949" y="3464719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>
                <a:off x="2543174" y="3729038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2536031" y="3745706"/>
                <a:ext cx="119063" cy="4762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Oval 70"/>
              <p:cNvSpPr>
                <a:spLocks noChangeAspect="1"/>
              </p:cNvSpPr>
              <p:nvPr/>
            </p:nvSpPr>
            <p:spPr>
              <a:xfrm>
                <a:off x="2711865" y="3393691"/>
                <a:ext cx="41825" cy="4551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50000">
                    <a:schemeClr val="bg1">
                      <a:lumMod val="6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65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cxnSp>
            <p:nvCxnSpPr>
              <p:cNvPr id="72" name="Straight Connector 71"/>
              <p:cNvCxnSpPr/>
              <p:nvPr/>
            </p:nvCxnSpPr>
            <p:spPr>
              <a:xfrm>
                <a:off x="2677913" y="320992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/>
              <p:cNvCxnSpPr/>
              <p:nvPr/>
            </p:nvCxnSpPr>
            <p:spPr>
              <a:xfrm>
                <a:off x="2677913" y="3305176"/>
                <a:ext cx="109728" cy="0"/>
              </a:xfrm>
              <a:prstGeom prst="line">
                <a:avLst/>
              </a:prstGeom>
              <a:ln w="28575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/>
              <p:cNvCxnSpPr/>
              <p:nvPr/>
            </p:nvCxnSpPr>
            <p:spPr>
              <a:xfrm>
                <a:off x="2597944" y="3645693"/>
                <a:ext cx="83342" cy="33338"/>
              </a:xfrm>
              <a:prstGeom prst="line">
                <a:avLst/>
              </a:prstGeom>
              <a:ln w="57150" cap="rnd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2668483" y="3267076"/>
                <a:ext cx="128588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1" name="TextBox 111"/>
          <p:cNvSpPr txBox="1"/>
          <p:nvPr/>
        </p:nvSpPr>
        <p:spPr>
          <a:xfrm>
            <a:off x="6379585" y="2532946"/>
            <a:ext cx="578065" cy="351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latin typeface="+mj-lt"/>
              </a:rPr>
              <a:t>X / X</a:t>
            </a:r>
          </a:p>
        </p:txBody>
      </p:sp>
      <p:grpSp>
        <p:nvGrpSpPr>
          <p:cNvPr id="22" name="Group 192"/>
          <p:cNvGrpSpPr>
            <a:grpSpLocks noChangeAspect="1"/>
          </p:cNvGrpSpPr>
          <p:nvPr/>
        </p:nvGrpSpPr>
        <p:grpSpPr>
          <a:xfrm>
            <a:off x="6409417" y="3246025"/>
            <a:ext cx="518943" cy="1257361"/>
            <a:chOff x="5520649" y="2047557"/>
            <a:chExt cx="579063" cy="1315035"/>
          </a:xfrm>
        </p:grpSpPr>
        <p:sp>
          <p:nvSpPr>
            <p:cNvPr id="54" name="Freeform 212"/>
            <p:cNvSpPr>
              <a:spLocks/>
            </p:cNvSpPr>
            <p:nvPr/>
          </p:nvSpPr>
          <p:spPr bwMode="auto">
            <a:xfrm>
              <a:off x="5520649" y="2066874"/>
              <a:ext cx="554506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7617 w 10000"/>
                <a:gd name="connsiteY20" fmla="*/ 4194 h 10000"/>
                <a:gd name="connsiteX21" fmla="*/ 7238 w 10000"/>
                <a:gd name="connsiteY21" fmla="*/ 3671 h 10000"/>
                <a:gd name="connsiteX22" fmla="*/ 7208 w 10000"/>
                <a:gd name="connsiteY22" fmla="*/ 3662 h 10000"/>
                <a:gd name="connsiteX23" fmla="*/ 6919 w 10000"/>
                <a:gd name="connsiteY23" fmla="*/ 3160 h 10000"/>
                <a:gd name="connsiteX24" fmla="*/ 6730 w 10000"/>
                <a:gd name="connsiteY24" fmla="*/ 2714 h 10000"/>
                <a:gd name="connsiteX25" fmla="*/ 6700 w 10000"/>
                <a:gd name="connsiteY25" fmla="*/ 3255 h 10000"/>
                <a:gd name="connsiteX26" fmla="*/ 6700 w 10000"/>
                <a:gd name="connsiteY26" fmla="*/ 3636 h 10000"/>
                <a:gd name="connsiteX27" fmla="*/ 6999 w 10000"/>
                <a:gd name="connsiteY27" fmla="*/ 4704 h 10000"/>
                <a:gd name="connsiteX28" fmla="*/ 6760 w 10000"/>
                <a:gd name="connsiteY28" fmla="*/ 5905 h 10000"/>
                <a:gd name="connsiteX29" fmla="*/ 6590 w 10000"/>
                <a:gd name="connsiteY29" fmla="*/ 7191 h 10000"/>
                <a:gd name="connsiteX30" fmla="*/ 6371 w 10000"/>
                <a:gd name="connsiteY30" fmla="*/ 9099 h 10000"/>
                <a:gd name="connsiteX31" fmla="*/ 6889 w 10000"/>
                <a:gd name="connsiteY31" fmla="*/ 9777 h 10000"/>
                <a:gd name="connsiteX32" fmla="*/ 5783 w 10000"/>
                <a:gd name="connsiteY32" fmla="*/ 9773 h 10000"/>
                <a:gd name="connsiteX33" fmla="*/ 5523 w 10000"/>
                <a:gd name="connsiteY33" fmla="*/ 9365 h 10000"/>
                <a:gd name="connsiteX34" fmla="*/ 5553 w 10000"/>
                <a:gd name="connsiteY34" fmla="*/ 9365 h 10000"/>
                <a:gd name="connsiteX35" fmla="*/ 5553 w 10000"/>
                <a:gd name="connsiteY35" fmla="*/ 9018 h 10000"/>
                <a:gd name="connsiteX36" fmla="*/ 5055 w 10000"/>
                <a:gd name="connsiteY36" fmla="*/ 7774 h 10000"/>
                <a:gd name="connsiteX37" fmla="*/ 5055 w 10000"/>
                <a:gd name="connsiteY37" fmla="*/ 7187 h 10000"/>
                <a:gd name="connsiteX38" fmla="*/ 5025 w 10000"/>
                <a:gd name="connsiteY38" fmla="*/ 6398 h 10000"/>
                <a:gd name="connsiteX39" fmla="*/ 4676 w 10000"/>
                <a:gd name="connsiteY39" fmla="*/ 5090 h 10000"/>
                <a:gd name="connsiteX40" fmla="*/ 4207 w 10000"/>
                <a:gd name="connsiteY40" fmla="*/ 6377 h 10000"/>
                <a:gd name="connsiteX41" fmla="*/ 3948 w 10000"/>
                <a:gd name="connsiteY41" fmla="*/ 7213 h 10000"/>
                <a:gd name="connsiteX42" fmla="*/ 3829 w 10000"/>
                <a:gd name="connsiteY42" fmla="*/ 8130 h 10000"/>
                <a:gd name="connsiteX43" fmla="*/ 3260 w 10000"/>
                <a:gd name="connsiteY43" fmla="*/ 9082 h 10000"/>
                <a:gd name="connsiteX44" fmla="*/ 3031 w 10000"/>
                <a:gd name="connsiteY44" fmla="*/ 9751 h 10000"/>
                <a:gd name="connsiteX45" fmla="*/ 1535 w 10000"/>
                <a:gd name="connsiteY45" fmla="*/ 9648 h 10000"/>
                <a:gd name="connsiteX46" fmla="*/ 2572 w 10000"/>
                <a:gd name="connsiteY46" fmla="*/ 8795 h 10000"/>
                <a:gd name="connsiteX47" fmla="*/ 2293 w 10000"/>
                <a:gd name="connsiteY47" fmla="*/ 7650 h 10000"/>
                <a:gd name="connsiteX48" fmla="*/ 2333 w 10000"/>
                <a:gd name="connsiteY48" fmla="*/ 7118 h 10000"/>
                <a:gd name="connsiteX49" fmla="*/ 2642 w 10000"/>
                <a:gd name="connsiteY49" fmla="*/ 5176 h 10000"/>
                <a:gd name="connsiteX50" fmla="*/ 3170 w 10000"/>
                <a:gd name="connsiteY50" fmla="*/ 3632 h 10000"/>
                <a:gd name="connsiteX51" fmla="*/ 3071 w 10000"/>
                <a:gd name="connsiteY51" fmla="*/ 3040 h 10000"/>
                <a:gd name="connsiteX52" fmla="*/ 2343 w 10000"/>
                <a:gd name="connsiteY52" fmla="*/ 3962 h 10000"/>
                <a:gd name="connsiteX53" fmla="*/ 1266 w 10000"/>
                <a:gd name="connsiteY53" fmla="*/ 4777 h 10000"/>
                <a:gd name="connsiteX54" fmla="*/ 1107 w 10000"/>
                <a:gd name="connsiteY54" fmla="*/ 5425 h 10000"/>
                <a:gd name="connsiteX55" fmla="*/ 359 w 10000"/>
                <a:gd name="connsiteY55" fmla="*/ 560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7617 w 10000"/>
                <a:gd name="connsiteY19" fmla="*/ 4194 h 10000"/>
                <a:gd name="connsiteX20" fmla="*/ 7238 w 10000"/>
                <a:gd name="connsiteY20" fmla="*/ 3671 h 10000"/>
                <a:gd name="connsiteX21" fmla="*/ 7208 w 10000"/>
                <a:gd name="connsiteY21" fmla="*/ 3662 h 10000"/>
                <a:gd name="connsiteX22" fmla="*/ 6919 w 10000"/>
                <a:gd name="connsiteY22" fmla="*/ 3160 h 10000"/>
                <a:gd name="connsiteX23" fmla="*/ 6730 w 10000"/>
                <a:gd name="connsiteY23" fmla="*/ 2714 h 10000"/>
                <a:gd name="connsiteX24" fmla="*/ 6700 w 10000"/>
                <a:gd name="connsiteY24" fmla="*/ 3255 h 10000"/>
                <a:gd name="connsiteX25" fmla="*/ 6700 w 10000"/>
                <a:gd name="connsiteY25" fmla="*/ 3636 h 10000"/>
                <a:gd name="connsiteX26" fmla="*/ 6999 w 10000"/>
                <a:gd name="connsiteY26" fmla="*/ 4704 h 10000"/>
                <a:gd name="connsiteX27" fmla="*/ 6760 w 10000"/>
                <a:gd name="connsiteY27" fmla="*/ 5905 h 10000"/>
                <a:gd name="connsiteX28" fmla="*/ 6590 w 10000"/>
                <a:gd name="connsiteY28" fmla="*/ 7191 h 10000"/>
                <a:gd name="connsiteX29" fmla="*/ 6371 w 10000"/>
                <a:gd name="connsiteY29" fmla="*/ 9099 h 10000"/>
                <a:gd name="connsiteX30" fmla="*/ 6889 w 10000"/>
                <a:gd name="connsiteY30" fmla="*/ 9777 h 10000"/>
                <a:gd name="connsiteX31" fmla="*/ 5783 w 10000"/>
                <a:gd name="connsiteY31" fmla="*/ 9773 h 10000"/>
                <a:gd name="connsiteX32" fmla="*/ 5523 w 10000"/>
                <a:gd name="connsiteY32" fmla="*/ 9365 h 10000"/>
                <a:gd name="connsiteX33" fmla="*/ 5553 w 10000"/>
                <a:gd name="connsiteY33" fmla="*/ 9365 h 10000"/>
                <a:gd name="connsiteX34" fmla="*/ 5553 w 10000"/>
                <a:gd name="connsiteY34" fmla="*/ 9018 h 10000"/>
                <a:gd name="connsiteX35" fmla="*/ 5055 w 10000"/>
                <a:gd name="connsiteY35" fmla="*/ 7774 h 10000"/>
                <a:gd name="connsiteX36" fmla="*/ 5055 w 10000"/>
                <a:gd name="connsiteY36" fmla="*/ 7187 h 10000"/>
                <a:gd name="connsiteX37" fmla="*/ 5025 w 10000"/>
                <a:gd name="connsiteY37" fmla="*/ 6398 h 10000"/>
                <a:gd name="connsiteX38" fmla="*/ 4676 w 10000"/>
                <a:gd name="connsiteY38" fmla="*/ 5090 h 10000"/>
                <a:gd name="connsiteX39" fmla="*/ 4207 w 10000"/>
                <a:gd name="connsiteY39" fmla="*/ 6377 h 10000"/>
                <a:gd name="connsiteX40" fmla="*/ 3948 w 10000"/>
                <a:gd name="connsiteY40" fmla="*/ 7213 h 10000"/>
                <a:gd name="connsiteX41" fmla="*/ 3829 w 10000"/>
                <a:gd name="connsiteY41" fmla="*/ 8130 h 10000"/>
                <a:gd name="connsiteX42" fmla="*/ 3260 w 10000"/>
                <a:gd name="connsiteY42" fmla="*/ 9082 h 10000"/>
                <a:gd name="connsiteX43" fmla="*/ 3031 w 10000"/>
                <a:gd name="connsiteY43" fmla="*/ 9751 h 10000"/>
                <a:gd name="connsiteX44" fmla="*/ 1535 w 10000"/>
                <a:gd name="connsiteY44" fmla="*/ 9648 h 10000"/>
                <a:gd name="connsiteX45" fmla="*/ 2572 w 10000"/>
                <a:gd name="connsiteY45" fmla="*/ 8795 h 10000"/>
                <a:gd name="connsiteX46" fmla="*/ 2293 w 10000"/>
                <a:gd name="connsiteY46" fmla="*/ 7650 h 10000"/>
                <a:gd name="connsiteX47" fmla="*/ 2333 w 10000"/>
                <a:gd name="connsiteY47" fmla="*/ 7118 h 10000"/>
                <a:gd name="connsiteX48" fmla="*/ 2642 w 10000"/>
                <a:gd name="connsiteY48" fmla="*/ 5176 h 10000"/>
                <a:gd name="connsiteX49" fmla="*/ 3170 w 10000"/>
                <a:gd name="connsiteY49" fmla="*/ 3632 h 10000"/>
                <a:gd name="connsiteX50" fmla="*/ 3071 w 10000"/>
                <a:gd name="connsiteY50" fmla="*/ 3040 h 10000"/>
                <a:gd name="connsiteX51" fmla="*/ 2343 w 10000"/>
                <a:gd name="connsiteY51" fmla="*/ 3962 h 10000"/>
                <a:gd name="connsiteX52" fmla="*/ 1266 w 10000"/>
                <a:gd name="connsiteY52" fmla="*/ 4777 h 10000"/>
                <a:gd name="connsiteX53" fmla="*/ 1107 w 10000"/>
                <a:gd name="connsiteY53" fmla="*/ 5425 h 10000"/>
                <a:gd name="connsiteX54" fmla="*/ 359 w 10000"/>
                <a:gd name="connsiteY54" fmla="*/ 5605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7617 w 10000"/>
                <a:gd name="connsiteY18" fmla="*/ 4194 h 10000"/>
                <a:gd name="connsiteX19" fmla="*/ 7238 w 10000"/>
                <a:gd name="connsiteY19" fmla="*/ 3671 h 10000"/>
                <a:gd name="connsiteX20" fmla="*/ 7208 w 10000"/>
                <a:gd name="connsiteY20" fmla="*/ 3662 h 10000"/>
                <a:gd name="connsiteX21" fmla="*/ 6919 w 10000"/>
                <a:gd name="connsiteY21" fmla="*/ 3160 h 10000"/>
                <a:gd name="connsiteX22" fmla="*/ 6730 w 10000"/>
                <a:gd name="connsiteY22" fmla="*/ 2714 h 10000"/>
                <a:gd name="connsiteX23" fmla="*/ 6700 w 10000"/>
                <a:gd name="connsiteY23" fmla="*/ 3255 h 10000"/>
                <a:gd name="connsiteX24" fmla="*/ 6700 w 10000"/>
                <a:gd name="connsiteY24" fmla="*/ 3636 h 10000"/>
                <a:gd name="connsiteX25" fmla="*/ 6999 w 10000"/>
                <a:gd name="connsiteY25" fmla="*/ 4704 h 10000"/>
                <a:gd name="connsiteX26" fmla="*/ 6760 w 10000"/>
                <a:gd name="connsiteY26" fmla="*/ 5905 h 10000"/>
                <a:gd name="connsiteX27" fmla="*/ 6590 w 10000"/>
                <a:gd name="connsiteY27" fmla="*/ 7191 h 10000"/>
                <a:gd name="connsiteX28" fmla="*/ 6371 w 10000"/>
                <a:gd name="connsiteY28" fmla="*/ 9099 h 10000"/>
                <a:gd name="connsiteX29" fmla="*/ 6889 w 10000"/>
                <a:gd name="connsiteY29" fmla="*/ 9777 h 10000"/>
                <a:gd name="connsiteX30" fmla="*/ 5783 w 10000"/>
                <a:gd name="connsiteY30" fmla="*/ 9773 h 10000"/>
                <a:gd name="connsiteX31" fmla="*/ 5523 w 10000"/>
                <a:gd name="connsiteY31" fmla="*/ 9365 h 10000"/>
                <a:gd name="connsiteX32" fmla="*/ 5553 w 10000"/>
                <a:gd name="connsiteY32" fmla="*/ 9365 h 10000"/>
                <a:gd name="connsiteX33" fmla="*/ 5553 w 10000"/>
                <a:gd name="connsiteY33" fmla="*/ 9018 h 10000"/>
                <a:gd name="connsiteX34" fmla="*/ 5055 w 10000"/>
                <a:gd name="connsiteY34" fmla="*/ 7774 h 10000"/>
                <a:gd name="connsiteX35" fmla="*/ 5055 w 10000"/>
                <a:gd name="connsiteY35" fmla="*/ 7187 h 10000"/>
                <a:gd name="connsiteX36" fmla="*/ 5025 w 10000"/>
                <a:gd name="connsiteY36" fmla="*/ 6398 h 10000"/>
                <a:gd name="connsiteX37" fmla="*/ 4676 w 10000"/>
                <a:gd name="connsiteY37" fmla="*/ 5090 h 10000"/>
                <a:gd name="connsiteX38" fmla="*/ 4207 w 10000"/>
                <a:gd name="connsiteY38" fmla="*/ 6377 h 10000"/>
                <a:gd name="connsiteX39" fmla="*/ 3948 w 10000"/>
                <a:gd name="connsiteY39" fmla="*/ 7213 h 10000"/>
                <a:gd name="connsiteX40" fmla="*/ 3829 w 10000"/>
                <a:gd name="connsiteY40" fmla="*/ 8130 h 10000"/>
                <a:gd name="connsiteX41" fmla="*/ 3260 w 10000"/>
                <a:gd name="connsiteY41" fmla="*/ 9082 h 10000"/>
                <a:gd name="connsiteX42" fmla="*/ 3031 w 10000"/>
                <a:gd name="connsiteY42" fmla="*/ 9751 h 10000"/>
                <a:gd name="connsiteX43" fmla="*/ 1535 w 10000"/>
                <a:gd name="connsiteY43" fmla="*/ 9648 h 10000"/>
                <a:gd name="connsiteX44" fmla="*/ 2572 w 10000"/>
                <a:gd name="connsiteY44" fmla="*/ 8795 h 10000"/>
                <a:gd name="connsiteX45" fmla="*/ 2293 w 10000"/>
                <a:gd name="connsiteY45" fmla="*/ 7650 h 10000"/>
                <a:gd name="connsiteX46" fmla="*/ 2333 w 10000"/>
                <a:gd name="connsiteY46" fmla="*/ 7118 h 10000"/>
                <a:gd name="connsiteX47" fmla="*/ 2642 w 10000"/>
                <a:gd name="connsiteY47" fmla="*/ 5176 h 10000"/>
                <a:gd name="connsiteX48" fmla="*/ 3170 w 10000"/>
                <a:gd name="connsiteY48" fmla="*/ 3632 h 10000"/>
                <a:gd name="connsiteX49" fmla="*/ 3071 w 10000"/>
                <a:gd name="connsiteY49" fmla="*/ 3040 h 10000"/>
                <a:gd name="connsiteX50" fmla="*/ 2343 w 10000"/>
                <a:gd name="connsiteY50" fmla="*/ 3962 h 10000"/>
                <a:gd name="connsiteX51" fmla="*/ 1266 w 10000"/>
                <a:gd name="connsiteY51" fmla="*/ 4777 h 10000"/>
                <a:gd name="connsiteX52" fmla="*/ 1107 w 10000"/>
                <a:gd name="connsiteY52" fmla="*/ 5425 h 10000"/>
                <a:gd name="connsiteX53" fmla="*/ 359 w 10000"/>
                <a:gd name="connsiteY53" fmla="*/ 5605 h 10000"/>
                <a:gd name="connsiteX54" fmla="*/ 10 w 10000"/>
                <a:gd name="connsiteY54" fmla="*/ 5154 h 10000"/>
                <a:gd name="connsiteX55" fmla="*/ 768 w 10000"/>
                <a:gd name="connsiteY55" fmla="*/ 4597 h 10000"/>
                <a:gd name="connsiteX0" fmla="*/ 768 w 9950"/>
                <a:gd name="connsiteY0" fmla="*/ 4597 h 10000"/>
                <a:gd name="connsiteX1" fmla="*/ 1775 w 9950"/>
                <a:gd name="connsiteY1" fmla="*/ 3105 h 10000"/>
                <a:gd name="connsiteX2" fmla="*/ 2423 w 9950"/>
                <a:gd name="connsiteY2" fmla="*/ 2114 h 10000"/>
                <a:gd name="connsiteX3" fmla="*/ 4068 w 9950"/>
                <a:gd name="connsiteY3" fmla="*/ 1548 h 10000"/>
                <a:gd name="connsiteX4" fmla="*/ 4038 w 9950"/>
                <a:gd name="connsiteY4" fmla="*/ 1149 h 10000"/>
                <a:gd name="connsiteX5" fmla="*/ 3838 w 9950"/>
                <a:gd name="connsiteY5" fmla="*/ 669 h 10000"/>
                <a:gd name="connsiteX6" fmla="*/ 3998 w 9950"/>
                <a:gd name="connsiteY6" fmla="*/ 137 h 10000"/>
                <a:gd name="connsiteX7" fmla="*/ 5593 w 9950"/>
                <a:gd name="connsiteY7" fmla="*/ 154 h 10000"/>
                <a:gd name="connsiteX8" fmla="*/ 5713 w 9950"/>
                <a:gd name="connsiteY8" fmla="*/ 669 h 10000"/>
                <a:gd name="connsiteX9" fmla="*/ 5513 w 9950"/>
                <a:gd name="connsiteY9" fmla="*/ 1132 h 10000"/>
                <a:gd name="connsiteX10" fmla="*/ 5623 w 9950"/>
                <a:gd name="connsiteY10" fmla="*/ 1574 h 10000"/>
                <a:gd name="connsiteX11" fmla="*/ 7238 w 9950"/>
                <a:gd name="connsiteY11" fmla="*/ 1998 h 10000"/>
                <a:gd name="connsiteX12" fmla="*/ 7627 w 9950"/>
                <a:gd name="connsiteY12" fmla="*/ 2423 h 10000"/>
                <a:gd name="connsiteX13" fmla="*/ 7836 w 9950"/>
                <a:gd name="connsiteY13" fmla="*/ 2903 h 10000"/>
                <a:gd name="connsiteX14" fmla="*/ 8096 w 9950"/>
                <a:gd name="connsiteY14" fmla="*/ 3388 h 10000"/>
                <a:gd name="connsiteX15" fmla="*/ 9123 w 9950"/>
                <a:gd name="connsiteY15" fmla="*/ 4790 h 10000"/>
                <a:gd name="connsiteX16" fmla="*/ 9930 w 9950"/>
                <a:gd name="connsiteY16" fmla="*/ 5214 h 10000"/>
                <a:gd name="connsiteX17" fmla="*/ 7617 w 9950"/>
                <a:gd name="connsiteY17" fmla="*/ 4194 h 10000"/>
                <a:gd name="connsiteX18" fmla="*/ 7238 w 9950"/>
                <a:gd name="connsiteY18" fmla="*/ 3671 h 10000"/>
                <a:gd name="connsiteX19" fmla="*/ 7208 w 9950"/>
                <a:gd name="connsiteY19" fmla="*/ 3662 h 10000"/>
                <a:gd name="connsiteX20" fmla="*/ 6919 w 9950"/>
                <a:gd name="connsiteY20" fmla="*/ 3160 h 10000"/>
                <a:gd name="connsiteX21" fmla="*/ 6730 w 9950"/>
                <a:gd name="connsiteY21" fmla="*/ 2714 h 10000"/>
                <a:gd name="connsiteX22" fmla="*/ 6700 w 9950"/>
                <a:gd name="connsiteY22" fmla="*/ 3255 h 10000"/>
                <a:gd name="connsiteX23" fmla="*/ 6700 w 9950"/>
                <a:gd name="connsiteY23" fmla="*/ 3636 h 10000"/>
                <a:gd name="connsiteX24" fmla="*/ 6999 w 9950"/>
                <a:gd name="connsiteY24" fmla="*/ 4704 h 10000"/>
                <a:gd name="connsiteX25" fmla="*/ 6760 w 9950"/>
                <a:gd name="connsiteY25" fmla="*/ 5905 h 10000"/>
                <a:gd name="connsiteX26" fmla="*/ 6590 w 9950"/>
                <a:gd name="connsiteY26" fmla="*/ 7191 h 10000"/>
                <a:gd name="connsiteX27" fmla="*/ 6371 w 9950"/>
                <a:gd name="connsiteY27" fmla="*/ 9099 h 10000"/>
                <a:gd name="connsiteX28" fmla="*/ 6889 w 9950"/>
                <a:gd name="connsiteY28" fmla="*/ 9777 h 10000"/>
                <a:gd name="connsiteX29" fmla="*/ 5783 w 9950"/>
                <a:gd name="connsiteY29" fmla="*/ 9773 h 10000"/>
                <a:gd name="connsiteX30" fmla="*/ 5523 w 9950"/>
                <a:gd name="connsiteY30" fmla="*/ 9365 h 10000"/>
                <a:gd name="connsiteX31" fmla="*/ 5553 w 9950"/>
                <a:gd name="connsiteY31" fmla="*/ 9365 h 10000"/>
                <a:gd name="connsiteX32" fmla="*/ 5553 w 9950"/>
                <a:gd name="connsiteY32" fmla="*/ 9018 h 10000"/>
                <a:gd name="connsiteX33" fmla="*/ 5055 w 9950"/>
                <a:gd name="connsiteY33" fmla="*/ 7774 h 10000"/>
                <a:gd name="connsiteX34" fmla="*/ 5055 w 9950"/>
                <a:gd name="connsiteY34" fmla="*/ 7187 h 10000"/>
                <a:gd name="connsiteX35" fmla="*/ 5025 w 9950"/>
                <a:gd name="connsiteY35" fmla="*/ 6398 h 10000"/>
                <a:gd name="connsiteX36" fmla="*/ 4676 w 9950"/>
                <a:gd name="connsiteY36" fmla="*/ 5090 h 10000"/>
                <a:gd name="connsiteX37" fmla="*/ 4207 w 9950"/>
                <a:gd name="connsiteY37" fmla="*/ 6377 h 10000"/>
                <a:gd name="connsiteX38" fmla="*/ 3948 w 9950"/>
                <a:gd name="connsiteY38" fmla="*/ 7213 h 10000"/>
                <a:gd name="connsiteX39" fmla="*/ 3829 w 9950"/>
                <a:gd name="connsiteY39" fmla="*/ 8130 h 10000"/>
                <a:gd name="connsiteX40" fmla="*/ 3260 w 9950"/>
                <a:gd name="connsiteY40" fmla="*/ 9082 h 10000"/>
                <a:gd name="connsiteX41" fmla="*/ 3031 w 9950"/>
                <a:gd name="connsiteY41" fmla="*/ 9751 h 10000"/>
                <a:gd name="connsiteX42" fmla="*/ 1535 w 9950"/>
                <a:gd name="connsiteY42" fmla="*/ 9648 h 10000"/>
                <a:gd name="connsiteX43" fmla="*/ 2572 w 9950"/>
                <a:gd name="connsiteY43" fmla="*/ 8795 h 10000"/>
                <a:gd name="connsiteX44" fmla="*/ 2293 w 9950"/>
                <a:gd name="connsiteY44" fmla="*/ 7650 h 10000"/>
                <a:gd name="connsiteX45" fmla="*/ 2333 w 9950"/>
                <a:gd name="connsiteY45" fmla="*/ 7118 h 10000"/>
                <a:gd name="connsiteX46" fmla="*/ 2642 w 9950"/>
                <a:gd name="connsiteY46" fmla="*/ 5176 h 10000"/>
                <a:gd name="connsiteX47" fmla="*/ 3170 w 9950"/>
                <a:gd name="connsiteY47" fmla="*/ 3632 h 10000"/>
                <a:gd name="connsiteX48" fmla="*/ 3071 w 9950"/>
                <a:gd name="connsiteY48" fmla="*/ 3040 h 10000"/>
                <a:gd name="connsiteX49" fmla="*/ 2343 w 9950"/>
                <a:gd name="connsiteY49" fmla="*/ 3962 h 10000"/>
                <a:gd name="connsiteX50" fmla="*/ 1266 w 9950"/>
                <a:gd name="connsiteY50" fmla="*/ 4777 h 10000"/>
                <a:gd name="connsiteX51" fmla="*/ 1107 w 9950"/>
                <a:gd name="connsiteY51" fmla="*/ 5425 h 10000"/>
                <a:gd name="connsiteX52" fmla="*/ 359 w 9950"/>
                <a:gd name="connsiteY52" fmla="*/ 5605 h 10000"/>
                <a:gd name="connsiteX53" fmla="*/ 10 w 9950"/>
                <a:gd name="connsiteY53" fmla="*/ 5154 h 10000"/>
                <a:gd name="connsiteX54" fmla="*/ 768 w 9950"/>
                <a:gd name="connsiteY54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7244 w 10000"/>
                <a:gd name="connsiteY18" fmla="*/ 3662 h 10000"/>
                <a:gd name="connsiteX19" fmla="*/ 6954 w 10000"/>
                <a:gd name="connsiteY19" fmla="*/ 3160 h 10000"/>
                <a:gd name="connsiteX20" fmla="*/ 6764 w 10000"/>
                <a:gd name="connsiteY20" fmla="*/ 2714 h 10000"/>
                <a:gd name="connsiteX21" fmla="*/ 6734 w 10000"/>
                <a:gd name="connsiteY21" fmla="*/ 3255 h 10000"/>
                <a:gd name="connsiteX22" fmla="*/ 6734 w 10000"/>
                <a:gd name="connsiteY22" fmla="*/ 3636 h 10000"/>
                <a:gd name="connsiteX23" fmla="*/ 7034 w 10000"/>
                <a:gd name="connsiteY23" fmla="*/ 4704 h 10000"/>
                <a:gd name="connsiteX24" fmla="*/ 6794 w 10000"/>
                <a:gd name="connsiteY24" fmla="*/ 5905 h 10000"/>
                <a:gd name="connsiteX25" fmla="*/ 6623 w 10000"/>
                <a:gd name="connsiteY25" fmla="*/ 7191 h 10000"/>
                <a:gd name="connsiteX26" fmla="*/ 6403 w 10000"/>
                <a:gd name="connsiteY26" fmla="*/ 9099 h 10000"/>
                <a:gd name="connsiteX27" fmla="*/ 6924 w 10000"/>
                <a:gd name="connsiteY27" fmla="*/ 9777 h 10000"/>
                <a:gd name="connsiteX28" fmla="*/ 5812 w 10000"/>
                <a:gd name="connsiteY28" fmla="*/ 9773 h 10000"/>
                <a:gd name="connsiteX29" fmla="*/ 5551 w 10000"/>
                <a:gd name="connsiteY29" fmla="*/ 9365 h 10000"/>
                <a:gd name="connsiteX30" fmla="*/ 5581 w 10000"/>
                <a:gd name="connsiteY30" fmla="*/ 9365 h 10000"/>
                <a:gd name="connsiteX31" fmla="*/ 5581 w 10000"/>
                <a:gd name="connsiteY31" fmla="*/ 9018 h 10000"/>
                <a:gd name="connsiteX32" fmla="*/ 5080 w 10000"/>
                <a:gd name="connsiteY32" fmla="*/ 7774 h 10000"/>
                <a:gd name="connsiteX33" fmla="*/ 5080 w 10000"/>
                <a:gd name="connsiteY33" fmla="*/ 7187 h 10000"/>
                <a:gd name="connsiteX34" fmla="*/ 5050 w 10000"/>
                <a:gd name="connsiteY34" fmla="*/ 6398 h 10000"/>
                <a:gd name="connsiteX35" fmla="*/ 4699 w 10000"/>
                <a:gd name="connsiteY35" fmla="*/ 5090 h 10000"/>
                <a:gd name="connsiteX36" fmla="*/ 4228 w 10000"/>
                <a:gd name="connsiteY36" fmla="*/ 6377 h 10000"/>
                <a:gd name="connsiteX37" fmla="*/ 3968 w 10000"/>
                <a:gd name="connsiteY37" fmla="*/ 7213 h 10000"/>
                <a:gd name="connsiteX38" fmla="*/ 3848 w 10000"/>
                <a:gd name="connsiteY38" fmla="*/ 8130 h 10000"/>
                <a:gd name="connsiteX39" fmla="*/ 3276 w 10000"/>
                <a:gd name="connsiteY39" fmla="*/ 9082 h 10000"/>
                <a:gd name="connsiteX40" fmla="*/ 3046 w 10000"/>
                <a:gd name="connsiteY40" fmla="*/ 9751 h 10000"/>
                <a:gd name="connsiteX41" fmla="*/ 1543 w 10000"/>
                <a:gd name="connsiteY41" fmla="*/ 9648 h 10000"/>
                <a:gd name="connsiteX42" fmla="*/ 2585 w 10000"/>
                <a:gd name="connsiteY42" fmla="*/ 8795 h 10000"/>
                <a:gd name="connsiteX43" fmla="*/ 2305 w 10000"/>
                <a:gd name="connsiteY43" fmla="*/ 7650 h 10000"/>
                <a:gd name="connsiteX44" fmla="*/ 2345 w 10000"/>
                <a:gd name="connsiteY44" fmla="*/ 7118 h 10000"/>
                <a:gd name="connsiteX45" fmla="*/ 2655 w 10000"/>
                <a:gd name="connsiteY45" fmla="*/ 5176 h 10000"/>
                <a:gd name="connsiteX46" fmla="*/ 3186 w 10000"/>
                <a:gd name="connsiteY46" fmla="*/ 3632 h 10000"/>
                <a:gd name="connsiteX47" fmla="*/ 3086 w 10000"/>
                <a:gd name="connsiteY47" fmla="*/ 3040 h 10000"/>
                <a:gd name="connsiteX48" fmla="*/ 2355 w 10000"/>
                <a:gd name="connsiteY48" fmla="*/ 3962 h 10000"/>
                <a:gd name="connsiteX49" fmla="*/ 1272 w 10000"/>
                <a:gd name="connsiteY49" fmla="*/ 4777 h 10000"/>
                <a:gd name="connsiteX50" fmla="*/ 1113 w 10000"/>
                <a:gd name="connsiteY50" fmla="*/ 5425 h 10000"/>
                <a:gd name="connsiteX51" fmla="*/ 361 w 10000"/>
                <a:gd name="connsiteY51" fmla="*/ 5605 h 10000"/>
                <a:gd name="connsiteX52" fmla="*/ 10 w 10000"/>
                <a:gd name="connsiteY52" fmla="*/ 5154 h 10000"/>
                <a:gd name="connsiteX53" fmla="*/ 772 w 10000"/>
                <a:gd name="connsiteY53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6954 w 10000"/>
                <a:gd name="connsiteY18" fmla="*/ 3160 h 10000"/>
                <a:gd name="connsiteX19" fmla="*/ 6764 w 10000"/>
                <a:gd name="connsiteY19" fmla="*/ 2714 h 10000"/>
                <a:gd name="connsiteX20" fmla="*/ 6734 w 10000"/>
                <a:gd name="connsiteY20" fmla="*/ 3255 h 10000"/>
                <a:gd name="connsiteX21" fmla="*/ 6734 w 10000"/>
                <a:gd name="connsiteY21" fmla="*/ 3636 h 10000"/>
                <a:gd name="connsiteX22" fmla="*/ 7034 w 10000"/>
                <a:gd name="connsiteY22" fmla="*/ 4704 h 10000"/>
                <a:gd name="connsiteX23" fmla="*/ 6794 w 10000"/>
                <a:gd name="connsiteY23" fmla="*/ 5905 h 10000"/>
                <a:gd name="connsiteX24" fmla="*/ 6623 w 10000"/>
                <a:gd name="connsiteY24" fmla="*/ 7191 h 10000"/>
                <a:gd name="connsiteX25" fmla="*/ 6403 w 10000"/>
                <a:gd name="connsiteY25" fmla="*/ 9099 h 10000"/>
                <a:gd name="connsiteX26" fmla="*/ 6924 w 10000"/>
                <a:gd name="connsiteY26" fmla="*/ 9777 h 10000"/>
                <a:gd name="connsiteX27" fmla="*/ 5812 w 10000"/>
                <a:gd name="connsiteY27" fmla="*/ 9773 h 10000"/>
                <a:gd name="connsiteX28" fmla="*/ 5551 w 10000"/>
                <a:gd name="connsiteY28" fmla="*/ 9365 h 10000"/>
                <a:gd name="connsiteX29" fmla="*/ 5581 w 10000"/>
                <a:gd name="connsiteY29" fmla="*/ 9365 h 10000"/>
                <a:gd name="connsiteX30" fmla="*/ 5581 w 10000"/>
                <a:gd name="connsiteY30" fmla="*/ 9018 h 10000"/>
                <a:gd name="connsiteX31" fmla="*/ 5080 w 10000"/>
                <a:gd name="connsiteY31" fmla="*/ 7774 h 10000"/>
                <a:gd name="connsiteX32" fmla="*/ 5080 w 10000"/>
                <a:gd name="connsiteY32" fmla="*/ 7187 h 10000"/>
                <a:gd name="connsiteX33" fmla="*/ 5050 w 10000"/>
                <a:gd name="connsiteY33" fmla="*/ 6398 h 10000"/>
                <a:gd name="connsiteX34" fmla="*/ 4699 w 10000"/>
                <a:gd name="connsiteY34" fmla="*/ 5090 h 10000"/>
                <a:gd name="connsiteX35" fmla="*/ 4228 w 10000"/>
                <a:gd name="connsiteY35" fmla="*/ 6377 h 10000"/>
                <a:gd name="connsiteX36" fmla="*/ 3968 w 10000"/>
                <a:gd name="connsiteY36" fmla="*/ 7213 h 10000"/>
                <a:gd name="connsiteX37" fmla="*/ 3848 w 10000"/>
                <a:gd name="connsiteY37" fmla="*/ 8130 h 10000"/>
                <a:gd name="connsiteX38" fmla="*/ 3276 w 10000"/>
                <a:gd name="connsiteY38" fmla="*/ 9082 h 10000"/>
                <a:gd name="connsiteX39" fmla="*/ 3046 w 10000"/>
                <a:gd name="connsiteY39" fmla="*/ 9751 h 10000"/>
                <a:gd name="connsiteX40" fmla="*/ 1543 w 10000"/>
                <a:gd name="connsiteY40" fmla="*/ 9648 h 10000"/>
                <a:gd name="connsiteX41" fmla="*/ 2585 w 10000"/>
                <a:gd name="connsiteY41" fmla="*/ 8795 h 10000"/>
                <a:gd name="connsiteX42" fmla="*/ 2305 w 10000"/>
                <a:gd name="connsiteY42" fmla="*/ 7650 h 10000"/>
                <a:gd name="connsiteX43" fmla="*/ 2345 w 10000"/>
                <a:gd name="connsiteY43" fmla="*/ 7118 h 10000"/>
                <a:gd name="connsiteX44" fmla="*/ 2655 w 10000"/>
                <a:gd name="connsiteY44" fmla="*/ 5176 h 10000"/>
                <a:gd name="connsiteX45" fmla="*/ 3186 w 10000"/>
                <a:gd name="connsiteY45" fmla="*/ 3632 h 10000"/>
                <a:gd name="connsiteX46" fmla="*/ 3086 w 10000"/>
                <a:gd name="connsiteY46" fmla="*/ 3040 h 10000"/>
                <a:gd name="connsiteX47" fmla="*/ 2355 w 10000"/>
                <a:gd name="connsiteY47" fmla="*/ 3962 h 10000"/>
                <a:gd name="connsiteX48" fmla="*/ 1272 w 10000"/>
                <a:gd name="connsiteY48" fmla="*/ 4777 h 10000"/>
                <a:gd name="connsiteX49" fmla="*/ 1113 w 10000"/>
                <a:gd name="connsiteY49" fmla="*/ 5425 h 10000"/>
                <a:gd name="connsiteX50" fmla="*/ 361 w 10000"/>
                <a:gd name="connsiteY50" fmla="*/ 5605 h 10000"/>
                <a:gd name="connsiteX51" fmla="*/ 10 w 10000"/>
                <a:gd name="connsiteY51" fmla="*/ 5154 h 10000"/>
                <a:gd name="connsiteX52" fmla="*/ 772 w 10000"/>
                <a:gd name="connsiteY52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7274 w 10000"/>
                <a:gd name="connsiteY17" fmla="*/ 3671 h 10000"/>
                <a:gd name="connsiteX18" fmla="*/ 6764 w 10000"/>
                <a:gd name="connsiteY18" fmla="*/ 2714 h 10000"/>
                <a:gd name="connsiteX19" fmla="*/ 6734 w 10000"/>
                <a:gd name="connsiteY19" fmla="*/ 3255 h 10000"/>
                <a:gd name="connsiteX20" fmla="*/ 6734 w 10000"/>
                <a:gd name="connsiteY20" fmla="*/ 3636 h 10000"/>
                <a:gd name="connsiteX21" fmla="*/ 7034 w 10000"/>
                <a:gd name="connsiteY21" fmla="*/ 4704 h 10000"/>
                <a:gd name="connsiteX22" fmla="*/ 6794 w 10000"/>
                <a:gd name="connsiteY22" fmla="*/ 5905 h 10000"/>
                <a:gd name="connsiteX23" fmla="*/ 6623 w 10000"/>
                <a:gd name="connsiteY23" fmla="*/ 7191 h 10000"/>
                <a:gd name="connsiteX24" fmla="*/ 6403 w 10000"/>
                <a:gd name="connsiteY24" fmla="*/ 9099 h 10000"/>
                <a:gd name="connsiteX25" fmla="*/ 6924 w 10000"/>
                <a:gd name="connsiteY25" fmla="*/ 9777 h 10000"/>
                <a:gd name="connsiteX26" fmla="*/ 5812 w 10000"/>
                <a:gd name="connsiteY26" fmla="*/ 9773 h 10000"/>
                <a:gd name="connsiteX27" fmla="*/ 5551 w 10000"/>
                <a:gd name="connsiteY27" fmla="*/ 9365 h 10000"/>
                <a:gd name="connsiteX28" fmla="*/ 5581 w 10000"/>
                <a:gd name="connsiteY28" fmla="*/ 9365 h 10000"/>
                <a:gd name="connsiteX29" fmla="*/ 5581 w 10000"/>
                <a:gd name="connsiteY29" fmla="*/ 9018 h 10000"/>
                <a:gd name="connsiteX30" fmla="*/ 5080 w 10000"/>
                <a:gd name="connsiteY30" fmla="*/ 7774 h 10000"/>
                <a:gd name="connsiteX31" fmla="*/ 5080 w 10000"/>
                <a:gd name="connsiteY31" fmla="*/ 7187 h 10000"/>
                <a:gd name="connsiteX32" fmla="*/ 5050 w 10000"/>
                <a:gd name="connsiteY32" fmla="*/ 6398 h 10000"/>
                <a:gd name="connsiteX33" fmla="*/ 4699 w 10000"/>
                <a:gd name="connsiteY33" fmla="*/ 5090 h 10000"/>
                <a:gd name="connsiteX34" fmla="*/ 4228 w 10000"/>
                <a:gd name="connsiteY34" fmla="*/ 6377 h 10000"/>
                <a:gd name="connsiteX35" fmla="*/ 3968 w 10000"/>
                <a:gd name="connsiteY35" fmla="*/ 7213 h 10000"/>
                <a:gd name="connsiteX36" fmla="*/ 3848 w 10000"/>
                <a:gd name="connsiteY36" fmla="*/ 8130 h 10000"/>
                <a:gd name="connsiteX37" fmla="*/ 3276 w 10000"/>
                <a:gd name="connsiteY37" fmla="*/ 9082 h 10000"/>
                <a:gd name="connsiteX38" fmla="*/ 3046 w 10000"/>
                <a:gd name="connsiteY38" fmla="*/ 9751 h 10000"/>
                <a:gd name="connsiteX39" fmla="*/ 1543 w 10000"/>
                <a:gd name="connsiteY39" fmla="*/ 9648 h 10000"/>
                <a:gd name="connsiteX40" fmla="*/ 2585 w 10000"/>
                <a:gd name="connsiteY40" fmla="*/ 8795 h 10000"/>
                <a:gd name="connsiteX41" fmla="*/ 2305 w 10000"/>
                <a:gd name="connsiteY41" fmla="*/ 7650 h 10000"/>
                <a:gd name="connsiteX42" fmla="*/ 2345 w 10000"/>
                <a:gd name="connsiteY42" fmla="*/ 7118 h 10000"/>
                <a:gd name="connsiteX43" fmla="*/ 2655 w 10000"/>
                <a:gd name="connsiteY43" fmla="*/ 5176 h 10000"/>
                <a:gd name="connsiteX44" fmla="*/ 3186 w 10000"/>
                <a:gd name="connsiteY44" fmla="*/ 3632 h 10000"/>
                <a:gd name="connsiteX45" fmla="*/ 3086 w 10000"/>
                <a:gd name="connsiteY45" fmla="*/ 3040 h 10000"/>
                <a:gd name="connsiteX46" fmla="*/ 2355 w 10000"/>
                <a:gd name="connsiteY46" fmla="*/ 3962 h 10000"/>
                <a:gd name="connsiteX47" fmla="*/ 1272 w 10000"/>
                <a:gd name="connsiteY47" fmla="*/ 4777 h 10000"/>
                <a:gd name="connsiteX48" fmla="*/ 1113 w 10000"/>
                <a:gd name="connsiteY48" fmla="*/ 5425 h 10000"/>
                <a:gd name="connsiteX49" fmla="*/ 361 w 10000"/>
                <a:gd name="connsiteY49" fmla="*/ 5605 h 10000"/>
                <a:gd name="connsiteX50" fmla="*/ 10 w 10000"/>
                <a:gd name="connsiteY50" fmla="*/ 5154 h 10000"/>
                <a:gd name="connsiteX51" fmla="*/ 772 w 10000"/>
                <a:gd name="connsiteY51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6764 w 10000"/>
                <a:gd name="connsiteY17" fmla="*/ 2714 h 10000"/>
                <a:gd name="connsiteX18" fmla="*/ 6734 w 10000"/>
                <a:gd name="connsiteY18" fmla="*/ 3255 h 10000"/>
                <a:gd name="connsiteX19" fmla="*/ 6734 w 10000"/>
                <a:gd name="connsiteY19" fmla="*/ 3636 h 10000"/>
                <a:gd name="connsiteX20" fmla="*/ 7034 w 10000"/>
                <a:gd name="connsiteY20" fmla="*/ 4704 h 10000"/>
                <a:gd name="connsiteX21" fmla="*/ 6794 w 10000"/>
                <a:gd name="connsiteY21" fmla="*/ 5905 h 10000"/>
                <a:gd name="connsiteX22" fmla="*/ 6623 w 10000"/>
                <a:gd name="connsiteY22" fmla="*/ 7191 h 10000"/>
                <a:gd name="connsiteX23" fmla="*/ 6403 w 10000"/>
                <a:gd name="connsiteY23" fmla="*/ 9099 h 10000"/>
                <a:gd name="connsiteX24" fmla="*/ 6924 w 10000"/>
                <a:gd name="connsiteY24" fmla="*/ 9777 h 10000"/>
                <a:gd name="connsiteX25" fmla="*/ 5812 w 10000"/>
                <a:gd name="connsiteY25" fmla="*/ 9773 h 10000"/>
                <a:gd name="connsiteX26" fmla="*/ 5551 w 10000"/>
                <a:gd name="connsiteY26" fmla="*/ 9365 h 10000"/>
                <a:gd name="connsiteX27" fmla="*/ 5581 w 10000"/>
                <a:gd name="connsiteY27" fmla="*/ 9365 h 10000"/>
                <a:gd name="connsiteX28" fmla="*/ 5581 w 10000"/>
                <a:gd name="connsiteY28" fmla="*/ 9018 h 10000"/>
                <a:gd name="connsiteX29" fmla="*/ 5080 w 10000"/>
                <a:gd name="connsiteY29" fmla="*/ 7774 h 10000"/>
                <a:gd name="connsiteX30" fmla="*/ 5080 w 10000"/>
                <a:gd name="connsiteY30" fmla="*/ 7187 h 10000"/>
                <a:gd name="connsiteX31" fmla="*/ 5050 w 10000"/>
                <a:gd name="connsiteY31" fmla="*/ 6398 h 10000"/>
                <a:gd name="connsiteX32" fmla="*/ 4699 w 10000"/>
                <a:gd name="connsiteY32" fmla="*/ 5090 h 10000"/>
                <a:gd name="connsiteX33" fmla="*/ 4228 w 10000"/>
                <a:gd name="connsiteY33" fmla="*/ 6377 h 10000"/>
                <a:gd name="connsiteX34" fmla="*/ 3968 w 10000"/>
                <a:gd name="connsiteY34" fmla="*/ 7213 h 10000"/>
                <a:gd name="connsiteX35" fmla="*/ 3848 w 10000"/>
                <a:gd name="connsiteY35" fmla="*/ 8130 h 10000"/>
                <a:gd name="connsiteX36" fmla="*/ 3276 w 10000"/>
                <a:gd name="connsiteY36" fmla="*/ 9082 h 10000"/>
                <a:gd name="connsiteX37" fmla="*/ 3046 w 10000"/>
                <a:gd name="connsiteY37" fmla="*/ 9751 h 10000"/>
                <a:gd name="connsiteX38" fmla="*/ 1543 w 10000"/>
                <a:gd name="connsiteY38" fmla="*/ 9648 h 10000"/>
                <a:gd name="connsiteX39" fmla="*/ 2585 w 10000"/>
                <a:gd name="connsiteY39" fmla="*/ 8795 h 10000"/>
                <a:gd name="connsiteX40" fmla="*/ 2305 w 10000"/>
                <a:gd name="connsiteY40" fmla="*/ 7650 h 10000"/>
                <a:gd name="connsiteX41" fmla="*/ 2345 w 10000"/>
                <a:gd name="connsiteY41" fmla="*/ 7118 h 10000"/>
                <a:gd name="connsiteX42" fmla="*/ 2655 w 10000"/>
                <a:gd name="connsiteY42" fmla="*/ 5176 h 10000"/>
                <a:gd name="connsiteX43" fmla="*/ 3186 w 10000"/>
                <a:gd name="connsiteY43" fmla="*/ 3632 h 10000"/>
                <a:gd name="connsiteX44" fmla="*/ 3086 w 10000"/>
                <a:gd name="connsiteY44" fmla="*/ 3040 h 10000"/>
                <a:gd name="connsiteX45" fmla="*/ 2355 w 10000"/>
                <a:gd name="connsiteY45" fmla="*/ 3962 h 10000"/>
                <a:gd name="connsiteX46" fmla="*/ 1272 w 10000"/>
                <a:gd name="connsiteY46" fmla="*/ 4777 h 10000"/>
                <a:gd name="connsiteX47" fmla="*/ 1113 w 10000"/>
                <a:gd name="connsiteY47" fmla="*/ 5425 h 10000"/>
                <a:gd name="connsiteX48" fmla="*/ 361 w 10000"/>
                <a:gd name="connsiteY48" fmla="*/ 5605 h 10000"/>
                <a:gd name="connsiteX49" fmla="*/ 10 w 10000"/>
                <a:gd name="connsiteY49" fmla="*/ 5154 h 10000"/>
                <a:gd name="connsiteX50" fmla="*/ 772 w 10000"/>
                <a:gd name="connsiteY50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6764 w 10000"/>
                <a:gd name="connsiteY17" fmla="*/ 2714 h 10000"/>
                <a:gd name="connsiteX18" fmla="*/ 6734 w 10000"/>
                <a:gd name="connsiteY18" fmla="*/ 3255 h 10000"/>
                <a:gd name="connsiteX19" fmla="*/ 6734 w 10000"/>
                <a:gd name="connsiteY19" fmla="*/ 3636 h 10000"/>
                <a:gd name="connsiteX20" fmla="*/ 7034 w 10000"/>
                <a:gd name="connsiteY20" fmla="*/ 4704 h 10000"/>
                <a:gd name="connsiteX21" fmla="*/ 6794 w 10000"/>
                <a:gd name="connsiteY21" fmla="*/ 5905 h 10000"/>
                <a:gd name="connsiteX22" fmla="*/ 6623 w 10000"/>
                <a:gd name="connsiteY22" fmla="*/ 7191 h 10000"/>
                <a:gd name="connsiteX23" fmla="*/ 6403 w 10000"/>
                <a:gd name="connsiteY23" fmla="*/ 9099 h 10000"/>
                <a:gd name="connsiteX24" fmla="*/ 6924 w 10000"/>
                <a:gd name="connsiteY24" fmla="*/ 9777 h 10000"/>
                <a:gd name="connsiteX25" fmla="*/ 5812 w 10000"/>
                <a:gd name="connsiteY25" fmla="*/ 9773 h 10000"/>
                <a:gd name="connsiteX26" fmla="*/ 5551 w 10000"/>
                <a:gd name="connsiteY26" fmla="*/ 9365 h 10000"/>
                <a:gd name="connsiteX27" fmla="*/ 5581 w 10000"/>
                <a:gd name="connsiteY27" fmla="*/ 9365 h 10000"/>
                <a:gd name="connsiteX28" fmla="*/ 5581 w 10000"/>
                <a:gd name="connsiteY28" fmla="*/ 9018 h 10000"/>
                <a:gd name="connsiteX29" fmla="*/ 5080 w 10000"/>
                <a:gd name="connsiteY29" fmla="*/ 7774 h 10000"/>
                <a:gd name="connsiteX30" fmla="*/ 5080 w 10000"/>
                <a:gd name="connsiteY30" fmla="*/ 7187 h 10000"/>
                <a:gd name="connsiteX31" fmla="*/ 5050 w 10000"/>
                <a:gd name="connsiteY31" fmla="*/ 6398 h 10000"/>
                <a:gd name="connsiteX32" fmla="*/ 4699 w 10000"/>
                <a:gd name="connsiteY32" fmla="*/ 5090 h 10000"/>
                <a:gd name="connsiteX33" fmla="*/ 4228 w 10000"/>
                <a:gd name="connsiteY33" fmla="*/ 6377 h 10000"/>
                <a:gd name="connsiteX34" fmla="*/ 3968 w 10000"/>
                <a:gd name="connsiteY34" fmla="*/ 7213 h 10000"/>
                <a:gd name="connsiteX35" fmla="*/ 3848 w 10000"/>
                <a:gd name="connsiteY35" fmla="*/ 8130 h 10000"/>
                <a:gd name="connsiteX36" fmla="*/ 3276 w 10000"/>
                <a:gd name="connsiteY36" fmla="*/ 9082 h 10000"/>
                <a:gd name="connsiteX37" fmla="*/ 3046 w 10000"/>
                <a:gd name="connsiteY37" fmla="*/ 9751 h 10000"/>
                <a:gd name="connsiteX38" fmla="*/ 1543 w 10000"/>
                <a:gd name="connsiteY38" fmla="*/ 9648 h 10000"/>
                <a:gd name="connsiteX39" fmla="*/ 2585 w 10000"/>
                <a:gd name="connsiteY39" fmla="*/ 8795 h 10000"/>
                <a:gd name="connsiteX40" fmla="*/ 2305 w 10000"/>
                <a:gd name="connsiteY40" fmla="*/ 7650 h 10000"/>
                <a:gd name="connsiteX41" fmla="*/ 2345 w 10000"/>
                <a:gd name="connsiteY41" fmla="*/ 7118 h 10000"/>
                <a:gd name="connsiteX42" fmla="*/ 2655 w 10000"/>
                <a:gd name="connsiteY42" fmla="*/ 5176 h 10000"/>
                <a:gd name="connsiteX43" fmla="*/ 3186 w 10000"/>
                <a:gd name="connsiteY43" fmla="*/ 3632 h 10000"/>
                <a:gd name="connsiteX44" fmla="*/ 3086 w 10000"/>
                <a:gd name="connsiteY44" fmla="*/ 3040 h 10000"/>
                <a:gd name="connsiteX45" fmla="*/ 2355 w 10000"/>
                <a:gd name="connsiteY45" fmla="*/ 3962 h 10000"/>
                <a:gd name="connsiteX46" fmla="*/ 1272 w 10000"/>
                <a:gd name="connsiteY46" fmla="*/ 4777 h 10000"/>
                <a:gd name="connsiteX47" fmla="*/ 1113 w 10000"/>
                <a:gd name="connsiteY47" fmla="*/ 5425 h 10000"/>
                <a:gd name="connsiteX48" fmla="*/ 361 w 10000"/>
                <a:gd name="connsiteY48" fmla="*/ 5605 h 10000"/>
                <a:gd name="connsiteX49" fmla="*/ 10 w 10000"/>
                <a:gd name="connsiteY49" fmla="*/ 5154 h 10000"/>
                <a:gd name="connsiteX50" fmla="*/ 772 w 10000"/>
                <a:gd name="connsiteY50" fmla="*/ 4597 h 10000"/>
                <a:gd name="connsiteX0" fmla="*/ 772 w 10000"/>
                <a:gd name="connsiteY0" fmla="*/ 4597 h 10000"/>
                <a:gd name="connsiteX1" fmla="*/ 1784 w 10000"/>
                <a:gd name="connsiteY1" fmla="*/ 3105 h 10000"/>
                <a:gd name="connsiteX2" fmla="*/ 2435 w 10000"/>
                <a:gd name="connsiteY2" fmla="*/ 2114 h 10000"/>
                <a:gd name="connsiteX3" fmla="*/ 4088 w 10000"/>
                <a:gd name="connsiteY3" fmla="*/ 1548 h 10000"/>
                <a:gd name="connsiteX4" fmla="*/ 4058 w 10000"/>
                <a:gd name="connsiteY4" fmla="*/ 1149 h 10000"/>
                <a:gd name="connsiteX5" fmla="*/ 3857 w 10000"/>
                <a:gd name="connsiteY5" fmla="*/ 669 h 10000"/>
                <a:gd name="connsiteX6" fmla="*/ 4018 w 10000"/>
                <a:gd name="connsiteY6" fmla="*/ 137 h 10000"/>
                <a:gd name="connsiteX7" fmla="*/ 5621 w 10000"/>
                <a:gd name="connsiteY7" fmla="*/ 154 h 10000"/>
                <a:gd name="connsiteX8" fmla="*/ 5742 w 10000"/>
                <a:gd name="connsiteY8" fmla="*/ 669 h 10000"/>
                <a:gd name="connsiteX9" fmla="*/ 5541 w 10000"/>
                <a:gd name="connsiteY9" fmla="*/ 1132 h 10000"/>
                <a:gd name="connsiteX10" fmla="*/ 5651 w 10000"/>
                <a:gd name="connsiteY10" fmla="*/ 1574 h 10000"/>
                <a:gd name="connsiteX11" fmla="*/ 7274 w 10000"/>
                <a:gd name="connsiteY11" fmla="*/ 1998 h 10000"/>
                <a:gd name="connsiteX12" fmla="*/ 7665 w 10000"/>
                <a:gd name="connsiteY12" fmla="*/ 2423 h 10000"/>
                <a:gd name="connsiteX13" fmla="*/ 7875 w 10000"/>
                <a:gd name="connsiteY13" fmla="*/ 2903 h 10000"/>
                <a:gd name="connsiteX14" fmla="*/ 8137 w 10000"/>
                <a:gd name="connsiteY14" fmla="*/ 3388 h 10000"/>
                <a:gd name="connsiteX15" fmla="*/ 9169 w 10000"/>
                <a:gd name="connsiteY15" fmla="*/ 4790 h 10000"/>
                <a:gd name="connsiteX16" fmla="*/ 9980 w 10000"/>
                <a:gd name="connsiteY16" fmla="*/ 5214 h 10000"/>
                <a:gd name="connsiteX17" fmla="*/ 6948 w 10000"/>
                <a:gd name="connsiteY17" fmla="*/ 2504 h 10000"/>
                <a:gd name="connsiteX18" fmla="*/ 6734 w 10000"/>
                <a:gd name="connsiteY18" fmla="*/ 3255 h 10000"/>
                <a:gd name="connsiteX19" fmla="*/ 6734 w 10000"/>
                <a:gd name="connsiteY19" fmla="*/ 3636 h 10000"/>
                <a:gd name="connsiteX20" fmla="*/ 7034 w 10000"/>
                <a:gd name="connsiteY20" fmla="*/ 4704 h 10000"/>
                <a:gd name="connsiteX21" fmla="*/ 6794 w 10000"/>
                <a:gd name="connsiteY21" fmla="*/ 5905 h 10000"/>
                <a:gd name="connsiteX22" fmla="*/ 6623 w 10000"/>
                <a:gd name="connsiteY22" fmla="*/ 7191 h 10000"/>
                <a:gd name="connsiteX23" fmla="*/ 6403 w 10000"/>
                <a:gd name="connsiteY23" fmla="*/ 9099 h 10000"/>
                <a:gd name="connsiteX24" fmla="*/ 6924 w 10000"/>
                <a:gd name="connsiteY24" fmla="*/ 9777 h 10000"/>
                <a:gd name="connsiteX25" fmla="*/ 5812 w 10000"/>
                <a:gd name="connsiteY25" fmla="*/ 9773 h 10000"/>
                <a:gd name="connsiteX26" fmla="*/ 5551 w 10000"/>
                <a:gd name="connsiteY26" fmla="*/ 9365 h 10000"/>
                <a:gd name="connsiteX27" fmla="*/ 5581 w 10000"/>
                <a:gd name="connsiteY27" fmla="*/ 9365 h 10000"/>
                <a:gd name="connsiteX28" fmla="*/ 5581 w 10000"/>
                <a:gd name="connsiteY28" fmla="*/ 9018 h 10000"/>
                <a:gd name="connsiteX29" fmla="*/ 5080 w 10000"/>
                <a:gd name="connsiteY29" fmla="*/ 7774 h 10000"/>
                <a:gd name="connsiteX30" fmla="*/ 5080 w 10000"/>
                <a:gd name="connsiteY30" fmla="*/ 7187 h 10000"/>
                <a:gd name="connsiteX31" fmla="*/ 5050 w 10000"/>
                <a:gd name="connsiteY31" fmla="*/ 6398 h 10000"/>
                <a:gd name="connsiteX32" fmla="*/ 4699 w 10000"/>
                <a:gd name="connsiteY32" fmla="*/ 5090 h 10000"/>
                <a:gd name="connsiteX33" fmla="*/ 4228 w 10000"/>
                <a:gd name="connsiteY33" fmla="*/ 6377 h 10000"/>
                <a:gd name="connsiteX34" fmla="*/ 3968 w 10000"/>
                <a:gd name="connsiteY34" fmla="*/ 7213 h 10000"/>
                <a:gd name="connsiteX35" fmla="*/ 3848 w 10000"/>
                <a:gd name="connsiteY35" fmla="*/ 8130 h 10000"/>
                <a:gd name="connsiteX36" fmla="*/ 3276 w 10000"/>
                <a:gd name="connsiteY36" fmla="*/ 9082 h 10000"/>
                <a:gd name="connsiteX37" fmla="*/ 3046 w 10000"/>
                <a:gd name="connsiteY37" fmla="*/ 9751 h 10000"/>
                <a:gd name="connsiteX38" fmla="*/ 1543 w 10000"/>
                <a:gd name="connsiteY38" fmla="*/ 9648 h 10000"/>
                <a:gd name="connsiteX39" fmla="*/ 2585 w 10000"/>
                <a:gd name="connsiteY39" fmla="*/ 8795 h 10000"/>
                <a:gd name="connsiteX40" fmla="*/ 2305 w 10000"/>
                <a:gd name="connsiteY40" fmla="*/ 7650 h 10000"/>
                <a:gd name="connsiteX41" fmla="*/ 2345 w 10000"/>
                <a:gd name="connsiteY41" fmla="*/ 7118 h 10000"/>
                <a:gd name="connsiteX42" fmla="*/ 2655 w 10000"/>
                <a:gd name="connsiteY42" fmla="*/ 5176 h 10000"/>
                <a:gd name="connsiteX43" fmla="*/ 3186 w 10000"/>
                <a:gd name="connsiteY43" fmla="*/ 3632 h 10000"/>
                <a:gd name="connsiteX44" fmla="*/ 3086 w 10000"/>
                <a:gd name="connsiteY44" fmla="*/ 3040 h 10000"/>
                <a:gd name="connsiteX45" fmla="*/ 2355 w 10000"/>
                <a:gd name="connsiteY45" fmla="*/ 3962 h 10000"/>
                <a:gd name="connsiteX46" fmla="*/ 1272 w 10000"/>
                <a:gd name="connsiteY46" fmla="*/ 4777 h 10000"/>
                <a:gd name="connsiteX47" fmla="*/ 1113 w 10000"/>
                <a:gd name="connsiteY47" fmla="*/ 5425 h 10000"/>
                <a:gd name="connsiteX48" fmla="*/ 361 w 10000"/>
                <a:gd name="connsiteY48" fmla="*/ 5605 h 10000"/>
                <a:gd name="connsiteX49" fmla="*/ 10 w 10000"/>
                <a:gd name="connsiteY49" fmla="*/ 5154 h 10000"/>
                <a:gd name="connsiteX50" fmla="*/ 772 w 10000"/>
                <a:gd name="connsiteY50" fmla="*/ 459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772" y="4597"/>
                  </a:moveTo>
                  <a:cubicBezTo>
                    <a:pt x="1062" y="4254"/>
                    <a:pt x="1504" y="3521"/>
                    <a:pt x="1784" y="3105"/>
                  </a:cubicBezTo>
                  <a:cubicBezTo>
                    <a:pt x="1784" y="3010"/>
                    <a:pt x="1843" y="2367"/>
                    <a:pt x="2435" y="2114"/>
                  </a:cubicBezTo>
                  <a:cubicBezTo>
                    <a:pt x="2756" y="1818"/>
                    <a:pt x="3818" y="1707"/>
                    <a:pt x="4088" y="1548"/>
                  </a:cubicBezTo>
                  <a:cubicBezTo>
                    <a:pt x="4098" y="1445"/>
                    <a:pt x="4119" y="1278"/>
                    <a:pt x="4058" y="1149"/>
                  </a:cubicBezTo>
                  <a:cubicBezTo>
                    <a:pt x="4038" y="999"/>
                    <a:pt x="3857" y="840"/>
                    <a:pt x="3857" y="669"/>
                  </a:cubicBezTo>
                  <a:cubicBezTo>
                    <a:pt x="3848" y="502"/>
                    <a:pt x="3728" y="223"/>
                    <a:pt x="4018" y="137"/>
                  </a:cubicBezTo>
                  <a:cubicBezTo>
                    <a:pt x="4339" y="43"/>
                    <a:pt x="5351" y="0"/>
                    <a:pt x="5621" y="154"/>
                  </a:cubicBezTo>
                  <a:cubicBezTo>
                    <a:pt x="5891" y="249"/>
                    <a:pt x="5752" y="506"/>
                    <a:pt x="5742" y="669"/>
                  </a:cubicBezTo>
                  <a:cubicBezTo>
                    <a:pt x="5732" y="832"/>
                    <a:pt x="5551" y="982"/>
                    <a:pt x="5541" y="1132"/>
                  </a:cubicBezTo>
                  <a:cubicBezTo>
                    <a:pt x="5531" y="1282"/>
                    <a:pt x="5361" y="1428"/>
                    <a:pt x="5651" y="1574"/>
                  </a:cubicBezTo>
                  <a:cubicBezTo>
                    <a:pt x="5942" y="1720"/>
                    <a:pt x="6944" y="1857"/>
                    <a:pt x="7274" y="1998"/>
                  </a:cubicBezTo>
                  <a:cubicBezTo>
                    <a:pt x="7415" y="2084"/>
                    <a:pt x="7536" y="2140"/>
                    <a:pt x="7665" y="2423"/>
                  </a:cubicBezTo>
                  <a:cubicBezTo>
                    <a:pt x="7766" y="2573"/>
                    <a:pt x="7796" y="2744"/>
                    <a:pt x="7875" y="2903"/>
                  </a:cubicBezTo>
                  <a:cubicBezTo>
                    <a:pt x="7956" y="3062"/>
                    <a:pt x="7926" y="3075"/>
                    <a:pt x="8137" y="3388"/>
                  </a:cubicBezTo>
                  <a:cubicBezTo>
                    <a:pt x="8347" y="3701"/>
                    <a:pt x="8998" y="4498"/>
                    <a:pt x="9169" y="4790"/>
                  </a:cubicBezTo>
                  <a:cubicBezTo>
                    <a:pt x="9359" y="5094"/>
                    <a:pt x="10000" y="5051"/>
                    <a:pt x="9980" y="5214"/>
                  </a:cubicBezTo>
                  <a:cubicBezTo>
                    <a:pt x="9579" y="4868"/>
                    <a:pt x="7550" y="2069"/>
                    <a:pt x="6948" y="2504"/>
                  </a:cubicBezTo>
                  <a:cubicBezTo>
                    <a:pt x="6407" y="2178"/>
                    <a:pt x="6770" y="3066"/>
                    <a:pt x="6734" y="3255"/>
                  </a:cubicBezTo>
                  <a:cubicBezTo>
                    <a:pt x="6698" y="3444"/>
                    <a:pt x="6714" y="3482"/>
                    <a:pt x="6734" y="3636"/>
                  </a:cubicBezTo>
                  <a:cubicBezTo>
                    <a:pt x="6744" y="3902"/>
                    <a:pt x="7024" y="4327"/>
                    <a:pt x="7034" y="4704"/>
                  </a:cubicBezTo>
                  <a:cubicBezTo>
                    <a:pt x="7024" y="4991"/>
                    <a:pt x="6824" y="5540"/>
                    <a:pt x="6794" y="5905"/>
                  </a:cubicBezTo>
                  <a:cubicBezTo>
                    <a:pt x="6714" y="6231"/>
                    <a:pt x="6744" y="6552"/>
                    <a:pt x="6623" y="7191"/>
                  </a:cubicBezTo>
                  <a:cubicBezTo>
                    <a:pt x="6524" y="7406"/>
                    <a:pt x="6483" y="8735"/>
                    <a:pt x="6403" y="9099"/>
                  </a:cubicBezTo>
                  <a:cubicBezTo>
                    <a:pt x="6163" y="9314"/>
                    <a:pt x="7244" y="9623"/>
                    <a:pt x="6924" y="9777"/>
                  </a:cubicBezTo>
                  <a:cubicBezTo>
                    <a:pt x="6824" y="9889"/>
                    <a:pt x="6343" y="9837"/>
                    <a:pt x="5812" y="9773"/>
                  </a:cubicBezTo>
                  <a:cubicBezTo>
                    <a:pt x="5561" y="9730"/>
                    <a:pt x="5591" y="9434"/>
                    <a:pt x="5551" y="9365"/>
                  </a:cubicBezTo>
                  <a:cubicBezTo>
                    <a:pt x="5512" y="9297"/>
                    <a:pt x="5581" y="9421"/>
                    <a:pt x="5581" y="9365"/>
                  </a:cubicBezTo>
                  <a:cubicBezTo>
                    <a:pt x="5641" y="9340"/>
                    <a:pt x="5561" y="9194"/>
                    <a:pt x="5581" y="9018"/>
                  </a:cubicBezTo>
                  <a:cubicBezTo>
                    <a:pt x="5681" y="8915"/>
                    <a:pt x="4980" y="8075"/>
                    <a:pt x="5080" y="7774"/>
                  </a:cubicBezTo>
                  <a:cubicBezTo>
                    <a:pt x="5010" y="7479"/>
                    <a:pt x="5090" y="7384"/>
                    <a:pt x="5080" y="7187"/>
                  </a:cubicBezTo>
                  <a:cubicBezTo>
                    <a:pt x="5080" y="6990"/>
                    <a:pt x="5111" y="6745"/>
                    <a:pt x="5050" y="6398"/>
                  </a:cubicBezTo>
                  <a:cubicBezTo>
                    <a:pt x="4990" y="6051"/>
                    <a:pt x="4840" y="5094"/>
                    <a:pt x="4699" y="5090"/>
                  </a:cubicBezTo>
                  <a:cubicBezTo>
                    <a:pt x="4559" y="5086"/>
                    <a:pt x="4349" y="6025"/>
                    <a:pt x="4228" y="6377"/>
                  </a:cubicBezTo>
                  <a:cubicBezTo>
                    <a:pt x="4109" y="6728"/>
                    <a:pt x="4028" y="6921"/>
                    <a:pt x="3968" y="7213"/>
                  </a:cubicBezTo>
                  <a:cubicBezTo>
                    <a:pt x="3908" y="7504"/>
                    <a:pt x="3958" y="7817"/>
                    <a:pt x="3848" y="8130"/>
                  </a:cubicBezTo>
                  <a:cubicBezTo>
                    <a:pt x="3738" y="8443"/>
                    <a:pt x="3407" y="8812"/>
                    <a:pt x="3276" y="9082"/>
                  </a:cubicBezTo>
                  <a:cubicBezTo>
                    <a:pt x="3147" y="9352"/>
                    <a:pt x="3397" y="9571"/>
                    <a:pt x="3046" y="9751"/>
                  </a:cubicBezTo>
                  <a:cubicBezTo>
                    <a:pt x="2786" y="9833"/>
                    <a:pt x="1663" y="10000"/>
                    <a:pt x="1543" y="9648"/>
                  </a:cubicBezTo>
                  <a:cubicBezTo>
                    <a:pt x="1463" y="9490"/>
                    <a:pt x="2455" y="9130"/>
                    <a:pt x="2585" y="8795"/>
                  </a:cubicBezTo>
                  <a:cubicBezTo>
                    <a:pt x="2716" y="8461"/>
                    <a:pt x="2345" y="7929"/>
                    <a:pt x="2305" y="7650"/>
                  </a:cubicBezTo>
                  <a:cubicBezTo>
                    <a:pt x="2264" y="7371"/>
                    <a:pt x="2284" y="7530"/>
                    <a:pt x="2345" y="7118"/>
                  </a:cubicBezTo>
                  <a:cubicBezTo>
                    <a:pt x="2405" y="6707"/>
                    <a:pt x="2515" y="5755"/>
                    <a:pt x="2655" y="5176"/>
                  </a:cubicBezTo>
                  <a:cubicBezTo>
                    <a:pt x="2796" y="4597"/>
                    <a:pt x="3226" y="3851"/>
                    <a:pt x="3186" y="3632"/>
                  </a:cubicBezTo>
                  <a:cubicBezTo>
                    <a:pt x="3196" y="3178"/>
                    <a:pt x="3226" y="2985"/>
                    <a:pt x="3086" y="3040"/>
                  </a:cubicBezTo>
                  <a:cubicBezTo>
                    <a:pt x="3026" y="2959"/>
                    <a:pt x="2655" y="3675"/>
                    <a:pt x="2355" y="3962"/>
                  </a:cubicBezTo>
                  <a:cubicBezTo>
                    <a:pt x="2054" y="4254"/>
                    <a:pt x="1543" y="4618"/>
                    <a:pt x="1272" y="4777"/>
                  </a:cubicBezTo>
                  <a:cubicBezTo>
                    <a:pt x="1222" y="4991"/>
                    <a:pt x="1163" y="5210"/>
                    <a:pt x="1113" y="5425"/>
                  </a:cubicBezTo>
                  <a:cubicBezTo>
                    <a:pt x="891" y="5532"/>
                    <a:pt x="521" y="5622"/>
                    <a:pt x="361" y="5605"/>
                  </a:cubicBezTo>
                  <a:cubicBezTo>
                    <a:pt x="80" y="5527"/>
                    <a:pt x="40" y="5347"/>
                    <a:pt x="10" y="5154"/>
                  </a:cubicBezTo>
                  <a:cubicBezTo>
                    <a:pt x="0" y="5009"/>
                    <a:pt x="712" y="4803"/>
                    <a:pt x="772" y="4597"/>
                  </a:cubicBezTo>
                  <a:close/>
                </a:path>
              </a:pathLst>
            </a:custGeom>
            <a:gradFill flip="none" rotWithShape="1">
              <a:gsLst>
                <a:gs pos="7000">
                  <a:schemeClr val="bg1">
                    <a:lumMod val="75000"/>
                  </a:schemeClr>
                </a:gs>
                <a:gs pos="76000">
                  <a:schemeClr val="bg1"/>
                </a:gs>
              </a:gsLst>
              <a:lin ang="0" scaled="1"/>
              <a:tileRect/>
            </a:gradFill>
            <a:ln w="317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55" name="Freeform 212"/>
            <p:cNvSpPr>
              <a:spLocks/>
            </p:cNvSpPr>
            <p:nvPr/>
          </p:nvSpPr>
          <p:spPr bwMode="auto">
            <a:xfrm>
              <a:off x="5542420" y="2047557"/>
              <a:ext cx="557292" cy="1295718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" h="2332">
                  <a:moveTo>
                    <a:pt x="77" y="1072"/>
                  </a:moveTo>
                  <a:cubicBezTo>
                    <a:pt x="106" y="992"/>
                    <a:pt x="150" y="821"/>
                    <a:pt x="178" y="724"/>
                  </a:cubicBezTo>
                  <a:cubicBezTo>
                    <a:pt x="178" y="702"/>
                    <a:pt x="184" y="552"/>
                    <a:pt x="243" y="493"/>
                  </a:cubicBezTo>
                  <a:cubicBezTo>
                    <a:pt x="275" y="424"/>
                    <a:pt x="381" y="398"/>
                    <a:pt x="408" y="361"/>
                  </a:cubicBezTo>
                  <a:cubicBezTo>
                    <a:pt x="409" y="337"/>
                    <a:pt x="411" y="298"/>
                    <a:pt x="405" y="268"/>
                  </a:cubicBezTo>
                  <a:cubicBezTo>
                    <a:pt x="403" y="233"/>
                    <a:pt x="385" y="196"/>
                    <a:pt x="385" y="156"/>
                  </a:cubicBezTo>
                  <a:cubicBezTo>
                    <a:pt x="384" y="117"/>
                    <a:pt x="372" y="52"/>
                    <a:pt x="401" y="32"/>
                  </a:cubicBezTo>
                  <a:cubicBezTo>
                    <a:pt x="433" y="10"/>
                    <a:pt x="534" y="0"/>
                    <a:pt x="561" y="36"/>
                  </a:cubicBezTo>
                  <a:cubicBezTo>
                    <a:pt x="588" y="58"/>
                    <a:pt x="574" y="118"/>
                    <a:pt x="573" y="156"/>
                  </a:cubicBezTo>
                  <a:cubicBezTo>
                    <a:pt x="572" y="194"/>
                    <a:pt x="554" y="229"/>
                    <a:pt x="553" y="264"/>
                  </a:cubicBezTo>
                  <a:cubicBezTo>
                    <a:pt x="552" y="299"/>
                    <a:pt x="535" y="333"/>
                    <a:pt x="564" y="367"/>
                  </a:cubicBezTo>
                  <a:cubicBezTo>
                    <a:pt x="593" y="401"/>
                    <a:pt x="693" y="433"/>
                    <a:pt x="726" y="466"/>
                  </a:cubicBezTo>
                  <a:cubicBezTo>
                    <a:pt x="740" y="486"/>
                    <a:pt x="752" y="499"/>
                    <a:pt x="765" y="565"/>
                  </a:cubicBezTo>
                  <a:cubicBezTo>
                    <a:pt x="775" y="600"/>
                    <a:pt x="778" y="640"/>
                    <a:pt x="786" y="677"/>
                  </a:cubicBezTo>
                  <a:cubicBezTo>
                    <a:pt x="794" y="714"/>
                    <a:pt x="791" y="717"/>
                    <a:pt x="812" y="790"/>
                  </a:cubicBezTo>
                  <a:cubicBezTo>
                    <a:pt x="833" y="863"/>
                    <a:pt x="898" y="1049"/>
                    <a:pt x="915" y="1117"/>
                  </a:cubicBezTo>
                  <a:cubicBezTo>
                    <a:pt x="934" y="1188"/>
                    <a:pt x="998" y="1178"/>
                    <a:pt x="996" y="1216"/>
                  </a:cubicBezTo>
                  <a:cubicBezTo>
                    <a:pt x="1003" y="1249"/>
                    <a:pt x="1003" y="1288"/>
                    <a:pt x="977" y="1309"/>
                  </a:cubicBezTo>
                  <a:cubicBezTo>
                    <a:pt x="956" y="1321"/>
                    <a:pt x="890" y="1318"/>
                    <a:pt x="868" y="1288"/>
                  </a:cubicBezTo>
                  <a:cubicBezTo>
                    <a:pt x="848" y="1273"/>
                    <a:pt x="862" y="1244"/>
                    <a:pt x="858" y="1218"/>
                  </a:cubicBezTo>
                  <a:cubicBezTo>
                    <a:pt x="861" y="1203"/>
                    <a:pt x="857" y="1169"/>
                    <a:pt x="846" y="1129"/>
                  </a:cubicBezTo>
                  <a:cubicBezTo>
                    <a:pt x="836" y="1085"/>
                    <a:pt x="784" y="1024"/>
                    <a:pt x="764" y="978"/>
                  </a:cubicBezTo>
                  <a:cubicBezTo>
                    <a:pt x="744" y="933"/>
                    <a:pt x="740" y="884"/>
                    <a:pt x="726" y="856"/>
                  </a:cubicBezTo>
                  <a:cubicBezTo>
                    <a:pt x="728" y="835"/>
                    <a:pt x="732" y="891"/>
                    <a:pt x="723" y="854"/>
                  </a:cubicBezTo>
                  <a:cubicBezTo>
                    <a:pt x="718" y="834"/>
                    <a:pt x="702" y="774"/>
                    <a:pt x="694" y="737"/>
                  </a:cubicBezTo>
                  <a:cubicBezTo>
                    <a:pt x="686" y="700"/>
                    <a:pt x="679" y="629"/>
                    <a:pt x="675" y="633"/>
                  </a:cubicBezTo>
                  <a:cubicBezTo>
                    <a:pt x="667" y="617"/>
                    <a:pt x="672" y="723"/>
                    <a:pt x="672" y="759"/>
                  </a:cubicBezTo>
                  <a:cubicBezTo>
                    <a:pt x="672" y="795"/>
                    <a:pt x="670" y="812"/>
                    <a:pt x="672" y="848"/>
                  </a:cubicBezTo>
                  <a:cubicBezTo>
                    <a:pt x="673" y="910"/>
                    <a:pt x="701" y="1009"/>
                    <a:pt x="702" y="1097"/>
                  </a:cubicBezTo>
                  <a:cubicBezTo>
                    <a:pt x="701" y="1164"/>
                    <a:pt x="681" y="1292"/>
                    <a:pt x="678" y="1377"/>
                  </a:cubicBezTo>
                  <a:cubicBezTo>
                    <a:pt x="670" y="1453"/>
                    <a:pt x="673" y="1528"/>
                    <a:pt x="661" y="1677"/>
                  </a:cubicBezTo>
                  <a:cubicBezTo>
                    <a:pt x="651" y="1727"/>
                    <a:pt x="647" y="2037"/>
                    <a:pt x="639" y="2122"/>
                  </a:cubicBezTo>
                  <a:cubicBezTo>
                    <a:pt x="615" y="2172"/>
                    <a:pt x="723" y="2244"/>
                    <a:pt x="691" y="2280"/>
                  </a:cubicBezTo>
                  <a:cubicBezTo>
                    <a:pt x="681" y="2306"/>
                    <a:pt x="633" y="2294"/>
                    <a:pt x="580" y="2279"/>
                  </a:cubicBezTo>
                  <a:cubicBezTo>
                    <a:pt x="555" y="2269"/>
                    <a:pt x="558" y="2200"/>
                    <a:pt x="554" y="2184"/>
                  </a:cubicBezTo>
                  <a:cubicBezTo>
                    <a:pt x="550" y="2168"/>
                    <a:pt x="557" y="2197"/>
                    <a:pt x="557" y="2184"/>
                  </a:cubicBezTo>
                  <a:cubicBezTo>
                    <a:pt x="563" y="2178"/>
                    <a:pt x="555" y="2144"/>
                    <a:pt x="557" y="2103"/>
                  </a:cubicBezTo>
                  <a:cubicBezTo>
                    <a:pt x="567" y="2079"/>
                    <a:pt x="497" y="1883"/>
                    <a:pt x="507" y="1813"/>
                  </a:cubicBezTo>
                  <a:cubicBezTo>
                    <a:pt x="500" y="1744"/>
                    <a:pt x="508" y="1722"/>
                    <a:pt x="507" y="1676"/>
                  </a:cubicBezTo>
                  <a:cubicBezTo>
                    <a:pt x="507" y="1630"/>
                    <a:pt x="510" y="1573"/>
                    <a:pt x="504" y="1492"/>
                  </a:cubicBezTo>
                  <a:cubicBezTo>
                    <a:pt x="498" y="1411"/>
                    <a:pt x="483" y="1188"/>
                    <a:pt x="469" y="1187"/>
                  </a:cubicBezTo>
                  <a:cubicBezTo>
                    <a:pt x="455" y="1186"/>
                    <a:pt x="434" y="1405"/>
                    <a:pt x="422" y="1487"/>
                  </a:cubicBezTo>
                  <a:cubicBezTo>
                    <a:pt x="410" y="1569"/>
                    <a:pt x="402" y="1614"/>
                    <a:pt x="396" y="1682"/>
                  </a:cubicBezTo>
                  <a:cubicBezTo>
                    <a:pt x="390" y="1750"/>
                    <a:pt x="395" y="1823"/>
                    <a:pt x="384" y="1896"/>
                  </a:cubicBezTo>
                  <a:cubicBezTo>
                    <a:pt x="373" y="1969"/>
                    <a:pt x="340" y="2055"/>
                    <a:pt x="327" y="2118"/>
                  </a:cubicBezTo>
                  <a:cubicBezTo>
                    <a:pt x="314" y="2181"/>
                    <a:pt x="339" y="2232"/>
                    <a:pt x="304" y="2274"/>
                  </a:cubicBezTo>
                  <a:cubicBezTo>
                    <a:pt x="278" y="2293"/>
                    <a:pt x="166" y="2332"/>
                    <a:pt x="154" y="2250"/>
                  </a:cubicBezTo>
                  <a:cubicBezTo>
                    <a:pt x="146" y="2213"/>
                    <a:pt x="245" y="2129"/>
                    <a:pt x="258" y="2051"/>
                  </a:cubicBezTo>
                  <a:cubicBezTo>
                    <a:pt x="271" y="1973"/>
                    <a:pt x="234" y="1849"/>
                    <a:pt x="230" y="1784"/>
                  </a:cubicBezTo>
                  <a:cubicBezTo>
                    <a:pt x="226" y="1719"/>
                    <a:pt x="228" y="1756"/>
                    <a:pt x="234" y="1660"/>
                  </a:cubicBezTo>
                  <a:cubicBezTo>
                    <a:pt x="240" y="1564"/>
                    <a:pt x="251" y="1342"/>
                    <a:pt x="265" y="1207"/>
                  </a:cubicBezTo>
                  <a:cubicBezTo>
                    <a:pt x="279" y="1072"/>
                    <a:pt x="322" y="898"/>
                    <a:pt x="318" y="847"/>
                  </a:cubicBezTo>
                  <a:cubicBezTo>
                    <a:pt x="319" y="741"/>
                    <a:pt x="322" y="696"/>
                    <a:pt x="308" y="709"/>
                  </a:cubicBezTo>
                  <a:cubicBezTo>
                    <a:pt x="302" y="690"/>
                    <a:pt x="265" y="857"/>
                    <a:pt x="235" y="924"/>
                  </a:cubicBezTo>
                  <a:cubicBezTo>
                    <a:pt x="205" y="992"/>
                    <a:pt x="154" y="1077"/>
                    <a:pt x="127" y="1114"/>
                  </a:cubicBezTo>
                  <a:cubicBezTo>
                    <a:pt x="122" y="1164"/>
                    <a:pt x="116" y="1215"/>
                    <a:pt x="111" y="1265"/>
                  </a:cubicBezTo>
                  <a:cubicBezTo>
                    <a:pt x="89" y="1290"/>
                    <a:pt x="52" y="1311"/>
                    <a:pt x="36" y="1307"/>
                  </a:cubicBezTo>
                  <a:cubicBezTo>
                    <a:pt x="8" y="1289"/>
                    <a:pt x="4" y="1247"/>
                    <a:pt x="1" y="1202"/>
                  </a:cubicBezTo>
                  <a:cubicBezTo>
                    <a:pt x="0" y="1168"/>
                    <a:pt x="71" y="1120"/>
                    <a:pt x="77" y="1072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56" name="Freeform 212"/>
            <p:cNvSpPr>
              <a:spLocks/>
            </p:cNvSpPr>
            <p:nvPr/>
          </p:nvSpPr>
          <p:spPr bwMode="auto">
            <a:xfrm>
              <a:off x="5821394" y="3069077"/>
              <a:ext cx="120295" cy="262104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266 w 10000"/>
                <a:gd name="connsiteY54" fmla="*/ 4777 h 10000"/>
                <a:gd name="connsiteX55" fmla="*/ 1107 w 10000"/>
                <a:gd name="connsiteY55" fmla="*/ 542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266 w 10000"/>
                <a:gd name="connsiteY54" fmla="*/ 4777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0 w 9990"/>
                <a:gd name="connsiteY0" fmla="*/ 5154 h 10000"/>
                <a:gd name="connsiteX1" fmla="*/ 1765 w 9990"/>
                <a:gd name="connsiteY1" fmla="*/ 3105 h 10000"/>
                <a:gd name="connsiteX2" fmla="*/ 2413 w 9990"/>
                <a:gd name="connsiteY2" fmla="*/ 2114 h 10000"/>
                <a:gd name="connsiteX3" fmla="*/ 4058 w 9990"/>
                <a:gd name="connsiteY3" fmla="*/ 1548 h 10000"/>
                <a:gd name="connsiteX4" fmla="*/ 4028 w 9990"/>
                <a:gd name="connsiteY4" fmla="*/ 1149 h 10000"/>
                <a:gd name="connsiteX5" fmla="*/ 3828 w 9990"/>
                <a:gd name="connsiteY5" fmla="*/ 669 h 10000"/>
                <a:gd name="connsiteX6" fmla="*/ 3988 w 9990"/>
                <a:gd name="connsiteY6" fmla="*/ 137 h 10000"/>
                <a:gd name="connsiteX7" fmla="*/ 5583 w 9990"/>
                <a:gd name="connsiteY7" fmla="*/ 154 h 10000"/>
                <a:gd name="connsiteX8" fmla="*/ 5703 w 9990"/>
                <a:gd name="connsiteY8" fmla="*/ 669 h 10000"/>
                <a:gd name="connsiteX9" fmla="*/ 5503 w 9990"/>
                <a:gd name="connsiteY9" fmla="*/ 1132 h 10000"/>
                <a:gd name="connsiteX10" fmla="*/ 5613 w 9990"/>
                <a:gd name="connsiteY10" fmla="*/ 1574 h 10000"/>
                <a:gd name="connsiteX11" fmla="*/ 7228 w 9990"/>
                <a:gd name="connsiteY11" fmla="*/ 1998 h 10000"/>
                <a:gd name="connsiteX12" fmla="*/ 7617 w 9990"/>
                <a:gd name="connsiteY12" fmla="*/ 2423 h 10000"/>
                <a:gd name="connsiteX13" fmla="*/ 7826 w 9990"/>
                <a:gd name="connsiteY13" fmla="*/ 2903 h 10000"/>
                <a:gd name="connsiteX14" fmla="*/ 8086 w 9990"/>
                <a:gd name="connsiteY14" fmla="*/ 3388 h 10000"/>
                <a:gd name="connsiteX15" fmla="*/ 9113 w 9990"/>
                <a:gd name="connsiteY15" fmla="*/ 4790 h 10000"/>
                <a:gd name="connsiteX16" fmla="*/ 9920 w 9990"/>
                <a:gd name="connsiteY16" fmla="*/ 5214 h 10000"/>
                <a:gd name="connsiteX17" fmla="*/ 9731 w 9990"/>
                <a:gd name="connsiteY17" fmla="*/ 5613 h 10000"/>
                <a:gd name="connsiteX18" fmla="*/ 8644 w 9990"/>
                <a:gd name="connsiteY18" fmla="*/ 5523 h 10000"/>
                <a:gd name="connsiteX19" fmla="*/ 8544 w 9990"/>
                <a:gd name="connsiteY19" fmla="*/ 5223 h 10000"/>
                <a:gd name="connsiteX20" fmla="*/ 8425 w 9990"/>
                <a:gd name="connsiteY20" fmla="*/ 4841 h 10000"/>
                <a:gd name="connsiteX21" fmla="*/ 7607 w 9990"/>
                <a:gd name="connsiteY21" fmla="*/ 4194 h 10000"/>
                <a:gd name="connsiteX22" fmla="*/ 7228 w 9990"/>
                <a:gd name="connsiteY22" fmla="*/ 3671 h 10000"/>
                <a:gd name="connsiteX23" fmla="*/ 7198 w 9990"/>
                <a:gd name="connsiteY23" fmla="*/ 3662 h 10000"/>
                <a:gd name="connsiteX24" fmla="*/ 6909 w 9990"/>
                <a:gd name="connsiteY24" fmla="*/ 3160 h 10000"/>
                <a:gd name="connsiteX25" fmla="*/ 6720 w 9990"/>
                <a:gd name="connsiteY25" fmla="*/ 2714 h 10000"/>
                <a:gd name="connsiteX26" fmla="*/ 6690 w 9990"/>
                <a:gd name="connsiteY26" fmla="*/ 3255 h 10000"/>
                <a:gd name="connsiteX27" fmla="*/ 6690 w 9990"/>
                <a:gd name="connsiteY27" fmla="*/ 3636 h 10000"/>
                <a:gd name="connsiteX28" fmla="*/ 6989 w 9990"/>
                <a:gd name="connsiteY28" fmla="*/ 4704 h 10000"/>
                <a:gd name="connsiteX29" fmla="*/ 6750 w 9990"/>
                <a:gd name="connsiteY29" fmla="*/ 5905 h 10000"/>
                <a:gd name="connsiteX30" fmla="*/ 6580 w 9990"/>
                <a:gd name="connsiteY30" fmla="*/ 7191 h 10000"/>
                <a:gd name="connsiteX31" fmla="*/ 6361 w 9990"/>
                <a:gd name="connsiteY31" fmla="*/ 9099 h 10000"/>
                <a:gd name="connsiteX32" fmla="*/ 6879 w 9990"/>
                <a:gd name="connsiteY32" fmla="*/ 9777 h 10000"/>
                <a:gd name="connsiteX33" fmla="*/ 5773 w 9990"/>
                <a:gd name="connsiteY33" fmla="*/ 9773 h 10000"/>
                <a:gd name="connsiteX34" fmla="*/ 5513 w 9990"/>
                <a:gd name="connsiteY34" fmla="*/ 9365 h 10000"/>
                <a:gd name="connsiteX35" fmla="*/ 5543 w 9990"/>
                <a:gd name="connsiteY35" fmla="*/ 9365 h 10000"/>
                <a:gd name="connsiteX36" fmla="*/ 5543 w 9990"/>
                <a:gd name="connsiteY36" fmla="*/ 9018 h 10000"/>
                <a:gd name="connsiteX37" fmla="*/ 5045 w 9990"/>
                <a:gd name="connsiteY37" fmla="*/ 7774 h 10000"/>
                <a:gd name="connsiteX38" fmla="*/ 5045 w 9990"/>
                <a:gd name="connsiteY38" fmla="*/ 7187 h 10000"/>
                <a:gd name="connsiteX39" fmla="*/ 5015 w 9990"/>
                <a:gd name="connsiteY39" fmla="*/ 6398 h 10000"/>
                <a:gd name="connsiteX40" fmla="*/ 4666 w 9990"/>
                <a:gd name="connsiteY40" fmla="*/ 5090 h 10000"/>
                <a:gd name="connsiteX41" fmla="*/ 4197 w 9990"/>
                <a:gd name="connsiteY41" fmla="*/ 6377 h 10000"/>
                <a:gd name="connsiteX42" fmla="*/ 3938 w 9990"/>
                <a:gd name="connsiteY42" fmla="*/ 7213 h 10000"/>
                <a:gd name="connsiteX43" fmla="*/ 3819 w 9990"/>
                <a:gd name="connsiteY43" fmla="*/ 8130 h 10000"/>
                <a:gd name="connsiteX44" fmla="*/ 3250 w 9990"/>
                <a:gd name="connsiteY44" fmla="*/ 9082 h 10000"/>
                <a:gd name="connsiteX45" fmla="*/ 3021 w 9990"/>
                <a:gd name="connsiteY45" fmla="*/ 9751 h 10000"/>
                <a:gd name="connsiteX46" fmla="*/ 1525 w 9990"/>
                <a:gd name="connsiteY46" fmla="*/ 9648 h 10000"/>
                <a:gd name="connsiteX47" fmla="*/ 2562 w 9990"/>
                <a:gd name="connsiteY47" fmla="*/ 8795 h 10000"/>
                <a:gd name="connsiteX48" fmla="*/ 2283 w 9990"/>
                <a:gd name="connsiteY48" fmla="*/ 7650 h 10000"/>
                <a:gd name="connsiteX49" fmla="*/ 2323 w 9990"/>
                <a:gd name="connsiteY49" fmla="*/ 7118 h 10000"/>
                <a:gd name="connsiteX50" fmla="*/ 2632 w 9990"/>
                <a:gd name="connsiteY50" fmla="*/ 5176 h 10000"/>
                <a:gd name="connsiteX51" fmla="*/ 3160 w 9990"/>
                <a:gd name="connsiteY51" fmla="*/ 3632 h 10000"/>
                <a:gd name="connsiteX52" fmla="*/ 3061 w 9990"/>
                <a:gd name="connsiteY52" fmla="*/ 3040 h 10000"/>
                <a:gd name="connsiteX53" fmla="*/ 2333 w 9990"/>
                <a:gd name="connsiteY53" fmla="*/ 3962 h 10000"/>
                <a:gd name="connsiteX54" fmla="*/ 1256 w 9990"/>
                <a:gd name="connsiteY54" fmla="*/ 4777 h 10000"/>
                <a:gd name="connsiteX55" fmla="*/ 0 w 9990"/>
                <a:gd name="connsiteY55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3163 w 10000"/>
                <a:gd name="connsiteY51" fmla="*/ 3632 h 10000"/>
                <a:gd name="connsiteX52" fmla="*/ 3064 w 10000"/>
                <a:gd name="connsiteY52" fmla="*/ 3040 h 10000"/>
                <a:gd name="connsiteX53" fmla="*/ 1257 w 10000"/>
                <a:gd name="connsiteY53" fmla="*/ 4777 h 10000"/>
                <a:gd name="connsiteX54" fmla="*/ 0 w 10000"/>
                <a:gd name="connsiteY54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3163 w 10000"/>
                <a:gd name="connsiteY51" fmla="*/ 3632 h 10000"/>
                <a:gd name="connsiteX52" fmla="*/ 1257 w 10000"/>
                <a:gd name="connsiteY52" fmla="*/ 4777 h 10000"/>
                <a:gd name="connsiteX53" fmla="*/ 0 w 10000"/>
                <a:gd name="connsiteY53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1257 w 10000"/>
                <a:gd name="connsiteY51" fmla="*/ 4777 h 10000"/>
                <a:gd name="connsiteX52" fmla="*/ 0 w 10000"/>
                <a:gd name="connsiteY52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4062 w 10000"/>
                <a:gd name="connsiteY2" fmla="*/ 1548 h 10000"/>
                <a:gd name="connsiteX3" fmla="*/ 4032 w 10000"/>
                <a:gd name="connsiteY3" fmla="*/ 1149 h 10000"/>
                <a:gd name="connsiteX4" fmla="*/ 3832 w 10000"/>
                <a:gd name="connsiteY4" fmla="*/ 669 h 10000"/>
                <a:gd name="connsiteX5" fmla="*/ 3992 w 10000"/>
                <a:gd name="connsiteY5" fmla="*/ 137 h 10000"/>
                <a:gd name="connsiteX6" fmla="*/ 5589 w 10000"/>
                <a:gd name="connsiteY6" fmla="*/ 154 h 10000"/>
                <a:gd name="connsiteX7" fmla="*/ 5709 w 10000"/>
                <a:gd name="connsiteY7" fmla="*/ 669 h 10000"/>
                <a:gd name="connsiteX8" fmla="*/ 5509 w 10000"/>
                <a:gd name="connsiteY8" fmla="*/ 1132 h 10000"/>
                <a:gd name="connsiteX9" fmla="*/ 5619 w 10000"/>
                <a:gd name="connsiteY9" fmla="*/ 1574 h 10000"/>
                <a:gd name="connsiteX10" fmla="*/ 7235 w 10000"/>
                <a:gd name="connsiteY10" fmla="*/ 1998 h 10000"/>
                <a:gd name="connsiteX11" fmla="*/ 7625 w 10000"/>
                <a:gd name="connsiteY11" fmla="*/ 2423 h 10000"/>
                <a:gd name="connsiteX12" fmla="*/ 7834 w 10000"/>
                <a:gd name="connsiteY12" fmla="*/ 2903 h 10000"/>
                <a:gd name="connsiteX13" fmla="*/ 8094 w 10000"/>
                <a:gd name="connsiteY13" fmla="*/ 3388 h 10000"/>
                <a:gd name="connsiteX14" fmla="*/ 9122 w 10000"/>
                <a:gd name="connsiteY14" fmla="*/ 4790 h 10000"/>
                <a:gd name="connsiteX15" fmla="*/ 9930 w 10000"/>
                <a:gd name="connsiteY15" fmla="*/ 5214 h 10000"/>
                <a:gd name="connsiteX16" fmla="*/ 9741 w 10000"/>
                <a:gd name="connsiteY16" fmla="*/ 5613 h 10000"/>
                <a:gd name="connsiteX17" fmla="*/ 8653 w 10000"/>
                <a:gd name="connsiteY17" fmla="*/ 5523 h 10000"/>
                <a:gd name="connsiteX18" fmla="*/ 8553 w 10000"/>
                <a:gd name="connsiteY18" fmla="*/ 5223 h 10000"/>
                <a:gd name="connsiteX19" fmla="*/ 8433 w 10000"/>
                <a:gd name="connsiteY19" fmla="*/ 4841 h 10000"/>
                <a:gd name="connsiteX20" fmla="*/ 7615 w 10000"/>
                <a:gd name="connsiteY20" fmla="*/ 4194 h 10000"/>
                <a:gd name="connsiteX21" fmla="*/ 7235 w 10000"/>
                <a:gd name="connsiteY21" fmla="*/ 3671 h 10000"/>
                <a:gd name="connsiteX22" fmla="*/ 7205 w 10000"/>
                <a:gd name="connsiteY22" fmla="*/ 3662 h 10000"/>
                <a:gd name="connsiteX23" fmla="*/ 6916 w 10000"/>
                <a:gd name="connsiteY23" fmla="*/ 3160 h 10000"/>
                <a:gd name="connsiteX24" fmla="*/ 6727 w 10000"/>
                <a:gd name="connsiteY24" fmla="*/ 2714 h 10000"/>
                <a:gd name="connsiteX25" fmla="*/ 6697 w 10000"/>
                <a:gd name="connsiteY25" fmla="*/ 3255 h 10000"/>
                <a:gd name="connsiteX26" fmla="*/ 6697 w 10000"/>
                <a:gd name="connsiteY26" fmla="*/ 3636 h 10000"/>
                <a:gd name="connsiteX27" fmla="*/ 6996 w 10000"/>
                <a:gd name="connsiteY27" fmla="*/ 4704 h 10000"/>
                <a:gd name="connsiteX28" fmla="*/ 6757 w 10000"/>
                <a:gd name="connsiteY28" fmla="*/ 5905 h 10000"/>
                <a:gd name="connsiteX29" fmla="*/ 6587 w 10000"/>
                <a:gd name="connsiteY29" fmla="*/ 7191 h 10000"/>
                <a:gd name="connsiteX30" fmla="*/ 6367 w 10000"/>
                <a:gd name="connsiteY30" fmla="*/ 9099 h 10000"/>
                <a:gd name="connsiteX31" fmla="*/ 6886 w 10000"/>
                <a:gd name="connsiteY31" fmla="*/ 9777 h 10000"/>
                <a:gd name="connsiteX32" fmla="*/ 5779 w 10000"/>
                <a:gd name="connsiteY32" fmla="*/ 9773 h 10000"/>
                <a:gd name="connsiteX33" fmla="*/ 5519 w 10000"/>
                <a:gd name="connsiteY33" fmla="*/ 9365 h 10000"/>
                <a:gd name="connsiteX34" fmla="*/ 5549 w 10000"/>
                <a:gd name="connsiteY34" fmla="*/ 9365 h 10000"/>
                <a:gd name="connsiteX35" fmla="*/ 5549 w 10000"/>
                <a:gd name="connsiteY35" fmla="*/ 9018 h 10000"/>
                <a:gd name="connsiteX36" fmla="*/ 5050 w 10000"/>
                <a:gd name="connsiteY36" fmla="*/ 7774 h 10000"/>
                <a:gd name="connsiteX37" fmla="*/ 5050 w 10000"/>
                <a:gd name="connsiteY37" fmla="*/ 7187 h 10000"/>
                <a:gd name="connsiteX38" fmla="*/ 5020 w 10000"/>
                <a:gd name="connsiteY38" fmla="*/ 6398 h 10000"/>
                <a:gd name="connsiteX39" fmla="*/ 4671 w 10000"/>
                <a:gd name="connsiteY39" fmla="*/ 5090 h 10000"/>
                <a:gd name="connsiteX40" fmla="*/ 4201 w 10000"/>
                <a:gd name="connsiteY40" fmla="*/ 6377 h 10000"/>
                <a:gd name="connsiteX41" fmla="*/ 3942 w 10000"/>
                <a:gd name="connsiteY41" fmla="*/ 7213 h 10000"/>
                <a:gd name="connsiteX42" fmla="*/ 3823 w 10000"/>
                <a:gd name="connsiteY42" fmla="*/ 8130 h 10000"/>
                <a:gd name="connsiteX43" fmla="*/ 3253 w 10000"/>
                <a:gd name="connsiteY43" fmla="*/ 9082 h 10000"/>
                <a:gd name="connsiteX44" fmla="*/ 3024 w 10000"/>
                <a:gd name="connsiteY44" fmla="*/ 9751 h 10000"/>
                <a:gd name="connsiteX45" fmla="*/ 1527 w 10000"/>
                <a:gd name="connsiteY45" fmla="*/ 9648 h 10000"/>
                <a:gd name="connsiteX46" fmla="*/ 2565 w 10000"/>
                <a:gd name="connsiteY46" fmla="*/ 8795 h 10000"/>
                <a:gd name="connsiteX47" fmla="*/ 2285 w 10000"/>
                <a:gd name="connsiteY47" fmla="*/ 7650 h 10000"/>
                <a:gd name="connsiteX48" fmla="*/ 2325 w 10000"/>
                <a:gd name="connsiteY48" fmla="*/ 7118 h 10000"/>
                <a:gd name="connsiteX49" fmla="*/ 2635 w 10000"/>
                <a:gd name="connsiteY49" fmla="*/ 5176 h 10000"/>
                <a:gd name="connsiteX50" fmla="*/ 1257 w 10000"/>
                <a:gd name="connsiteY50" fmla="*/ 4777 h 10000"/>
                <a:gd name="connsiteX51" fmla="*/ 0 w 10000"/>
                <a:gd name="connsiteY51" fmla="*/ 5154 h 10000"/>
                <a:gd name="connsiteX0" fmla="*/ 0 w 10000"/>
                <a:gd name="connsiteY0" fmla="*/ 5154 h 10000"/>
                <a:gd name="connsiteX1" fmla="*/ 4062 w 10000"/>
                <a:gd name="connsiteY1" fmla="*/ 1548 h 10000"/>
                <a:gd name="connsiteX2" fmla="*/ 4032 w 10000"/>
                <a:gd name="connsiteY2" fmla="*/ 1149 h 10000"/>
                <a:gd name="connsiteX3" fmla="*/ 3832 w 10000"/>
                <a:gd name="connsiteY3" fmla="*/ 669 h 10000"/>
                <a:gd name="connsiteX4" fmla="*/ 3992 w 10000"/>
                <a:gd name="connsiteY4" fmla="*/ 137 h 10000"/>
                <a:gd name="connsiteX5" fmla="*/ 5589 w 10000"/>
                <a:gd name="connsiteY5" fmla="*/ 154 h 10000"/>
                <a:gd name="connsiteX6" fmla="*/ 5709 w 10000"/>
                <a:gd name="connsiteY6" fmla="*/ 669 h 10000"/>
                <a:gd name="connsiteX7" fmla="*/ 5509 w 10000"/>
                <a:gd name="connsiteY7" fmla="*/ 1132 h 10000"/>
                <a:gd name="connsiteX8" fmla="*/ 5619 w 10000"/>
                <a:gd name="connsiteY8" fmla="*/ 1574 h 10000"/>
                <a:gd name="connsiteX9" fmla="*/ 7235 w 10000"/>
                <a:gd name="connsiteY9" fmla="*/ 1998 h 10000"/>
                <a:gd name="connsiteX10" fmla="*/ 7625 w 10000"/>
                <a:gd name="connsiteY10" fmla="*/ 2423 h 10000"/>
                <a:gd name="connsiteX11" fmla="*/ 7834 w 10000"/>
                <a:gd name="connsiteY11" fmla="*/ 2903 h 10000"/>
                <a:gd name="connsiteX12" fmla="*/ 8094 w 10000"/>
                <a:gd name="connsiteY12" fmla="*/ 3388 h 10000"/>
                <a:gd name="connsiteX13" fmla="*/ 9122 w 10000"/>
                <a:gd name="connsiteY13" fmla="*/ 4790 h 10000"/>
                <a:gd name="connsiteX14" fmla="*/ 9930 w 10000"/>
                <a:gd name="connsiteY14" fmla="*/ 5214 h 10000"/>
                <a:gd name="connsiteX15" fmla="*/ 9741 w 10000"/>
                <a:gd name="connsiteY15" fmla="*/ 5613 h 10000"/>
                <a:gd name="connsiteX16" fmla="*/ 8653 w 10000"/>
                <a:gd name="connsiteY16" fmla="*/ 5523 h 10000"/>
                <a:gd name="connsiteX17" fmla="*/ 8553 w 10000"/>
                <a:gd name="connsiteY17" fmla="*/ 5223 h 10000"/>
                <a:gd name="connsiteX18" fmla="*/ 8433 w 10000"/>
                <a:gd name="connsiteY18" fmla="*/ 4841 h 10000"/>
                <a:gd name="connsiteX19" fmla="*/ 7615 w 10000"/>
                <a:gd name="connsiteY19" fmla="*/ 4194 h 10000"/>
                <a:gd name="connsiteX20" fmla="*/ 7235 w 10000"/>
                <a:gd name="connsiteY20" fmla="*/ 3671 h 10000"/>
                <a:gd name="connsiteX21" fmla="*/ 7205 w 10000"/>
                <a:gd name="connsiteY21" fmla="*/ 3662 h 10000"/>
                <a:gd name="connsiteX22" fmla="*/ 6916 w 10000"/>
                <a:gd name="connsiteY22" fmla="*/ 3160 h 10000"/>
                <a:gd name="connsiteX23" fmla="*/ 6727 w 10000"/>
                <a:gd name="connsiteY23" fmla="*/ 2714 h 10000"/>
                <a:gd name="connsiteX24" fmla="*/ 6697 w 10000"/>
                <a:gd name="connsiteY24" fmla="*/ 3255 h 10000"/>
                <a:gd name="connsiteX25" fmla="*/ 6697 w 10000"/>
                <a:gd name="connsiteY25" fmla="*/ 3636 h 10000"/>
                <a:gd name="connsiteX26" fmla="*/ 6996 w 10000"/>
                <a:gd name="connsiteY26" fmla="*/ 4704 h 10000"/>
                <a:gd name="connsiteX27" fmla="*/ 6757 w 10000"/>
                <a:gd name="connsiteY27" fmla="*/ 5905 h 10000"/>
                <a:gd name="connsiteX28" fmla="*/ 6587 w 10000"/>
                <a:gd name="connsiteY28" fmla="*/ 7191 h 10000"/>
                <a:gd name="connsiteX29" fmla="*/ 6367 w 10000"/>
                <a:gd name="connsiteY29" fmla="*/ 9099 h 10000"/>
                <a:gd name="connsiteX30" fmla="*/ 6886 w 10000"/>
                <a:gd name="connsiteY30" fmla="*/ 9777 h 10000"/>
                <a:gd name="connsiteX31" fmla="*/ 5779 w 10000"/>
                <a:gd name="connsiteY31" fmla="*/ 9773 h 10000"/>
                <a:gd name="connsiteX32" fmla="*/ 5519 w 10000"/>
                <a:gd name="connsiteY32" fmla="*/ 9365 h 10000"/>
                <a:gd name="connsiteX33" fmla="*/ 5549 w 10000"/>
                <a:gd name="connsiteY33" fmla="*/ 9365 h 10000"/>
                <a:gd name="connsiteX34" fmla="*/ 5549 w 10000"/>
                <a:gd name="connsiteY34" fmla="*/ 9018 h 10000"/>
                <a:gd name="connsiteX35" fmla="*/ 5050 w 10000"/>
                <a:gd name="connsiteY35" fmla="*/ 7774 h 10000"/>
                <a:gd name="connsiteX36" fmla="*/ 5050 w 10000"/>
                <a:gd name="connsiteY36" fmla="*/ 7187 h 10000"/>
                <a:gd name="connsiteX37" fmla="*/ 5020 w 10000"/>
                <a:gd name="connsiteY37" fmla="*/ 6398 h 10000"/>
                <a:gd name="connsiteX38" fmla="*/ 4671 w 10000"/>
                <a:gd name="connsiteY38" fmla="*/ 5090 h 10000"/>
                <a:gd name="connsiteX39" fmla="*/ 4201 w 10000"/>
                <a:gd name="connsiteY39" fmla="*/ 6377 h 10000"/>
                <a:gd name="connsiteX40" fmla="*/ 3942 w 10000"/>
                <a:gd name="connsiteY40" fmla="*/ 7213 h 10000"/>
                <a:gd name="connsiteX41" fmla="*/ 3823 w 10000"/>
                <a:gd name="connsiteY41" fmla="*/ 8130 h 10000"/>
                <a:gd name="connsiteX42" fmla="*/ 3253 w 10000"/>
                <a:gd name="connsiteY42" fmla="*/ 9082 h 10000"/>
                <a:gd name="connsiteX43" fmla="*/ 3024 w 10000"/>
                <a:gd name="connsiteY43" fmla="*/ 9751 h 10000"/>
                <a:gd name="connsiteX44" fmla="*/ 1527 w 10000"/>
                <a:gd name="connsiteY44" fmla="*/ 9648 h 10000"/>
                <a:gd name="connsiteX45" fmla="*/ 2565 w 10000"/>
                <a:gd name="connsiteY45" fmla="*/ 8795 h 10000"/>
                <a:gd name="connsiteX46" fmla="*/ 2285 w 10000"/>
                <a:gd name="connsiteY46" fmla="*/ 7650 h 10000"/>
                <a:gd name="connsiteX47" fmla="*/ 2325 w 10000"/>
                <a:gd name="connsiteY47" fmla="*/ 7118 h 10000"/>
                <a:gd name="connsiteX48" fmla="*/ 2635 w 10000"/>
                <a:gd name="connsiteY48" fmla="*/ 5176 h 10000"/>
                <a:gd name="connsiteX49" fmla="*/ 1257 w 10000"/>
                <a:gd name="connsiteY49" fmla="*/ 4777 h 10000"/>
                <a:gd name="connsiteX50" fmla="*/ 0 w 10000"/>
                <a:gd name="connsiteY50" fmla="*/ 5154 h 10000"/>
                <a:gd name="connsiteX0" fmla="*/ 0 w 8743"/>
                <a:gd name="connsiteY0" fmla="*/ 4777 h 10000"/>
                <a:gd name="connsiteX1" fmla="*/ 2805 w 8743"/>
                <a:gd name="connsiteY1" fmla="*/ 1548 h 10000"/>
                <a:gd name="connsiteX2" fmla="*/ 2775 w 8743"/>
                <a:gd name="connsiteY2" fmla="*/ 1149 h 10000"/>
                <a:gd name="connsiteX3" fmla="*/ 2575 w 8743"/>
                <a:gd name="connsiteY3" fmla="*/ 669 h 10000"/>
                <a:gd name="connsiteX4" fmla="*/ 2735 w 8743"/>
                <a:gd name="connsiteY4" fmla="*/ 137 h 10000"/>
                <a:gd name="connsiteX5" fmla="*/ 4332 w 8743"/>
                <a:gd name="connsiteY5" fmla="*/ 154 h 10000"/>
                <a:gd name="connsiteX6" fmla="*/ 4452 w 8743"/>
                <a:gd name="connsiteY6" fmla="*/ 669 h 10000"/>
                <a:gd name="connsiteX7" fmla="*/ 4252 w 8743"/>
                <a:gd name="connsiteY7" fmla="*/ 1132 h 10000"/>
                <a:gd name="connsiteX8" fmla="*/ 4362 w 8743"/>
                <a:gd name="connsiteY8" fmla="*/ 1574 h 10000"/>
                <a:gd name="connsiteX9" fmla="*/ 5978 w 8743"/>
                <a:gd name="connsiteY9" fmla="*/ 1998 h 10000"/>
                <a:gd name="connsiteX10" fmla="*/ 6368 w 8743"/>
                <a:gd name="connsiteY10" fmla="*/ 2423 h 10000"/>
                <a:gd name="connsiteX11" fmla="*/ 6577 w 8743"/>
                <a:gd name="connsiteY11" fmla="*/ 2903 h 10000"/>
                <a:gd name="connsiteX12" fmla="*/ 6837 w 8743"/>
                <a:gd name="connsiteY12" fmla="*/ 3388 h 10000"/>
                <a:gd name="connsiteX13" fmla="*/ 7865 w 8743"/>
                <a:gd name="connsiteY13" fmla="*/ 4790 h 10000"/>
                <a:gd name="connsiteX14" fmla="*/ 8673 w 8743"/>
                <a:gd name="connsiteY14" fmla="*/ 5214 h 10000"/>
                <a:gd name="connsiteX15" fmla="*/ 8484 w 8743"/>
                <a:gd name="connsiteY15" fmla="*/ 5613 h 10000"/>
                <a:gd name="connsiteX16" fmla="*/ 7396 w 8743"/>
                <a:gd name="connsiteY16" fmla="*/ 5523 h 10000"/>
                <a:gd name="connsiteX17" fmla="*/ 7296 w 8743"/>
                <a:gd name="connsiteY17" fmla="*/ 5223 h 10000"/>
                <a:gd name="connsiteX18" fmla="*/ 7176 w 8743"/>
                <a:gd name="connsiteY18" fmla="*/ 4841 h 10000"/>
                <a:gd name="connsiteX19" fmla="*/ 6358 w 8743"/>
                <a:gd name="connsiteY19" fmla="*/ 4194 h 10000"/>
                <a:gd name="connsiteX20" fmla="*/ 5978 w 8743"/>
                <a:gd name="connsiteY20" fmla="*/ 3671 h 10000"/>
                <a:gd name="connsiteX21" fmla="*/ 5948 w 8743"/>
                <a:gd name="connsiteY21" fmla="*/ 3662 h 10000"/>
                <a:gd name="connsiteX22" fmla="*/ 5659 w 8743"/>
                <a:gd name="connsiteY22" fmla="*/ 3160 h 10000"/>
                <a:gd name="connsiteX23" fmla="*/ 5470 w 8743"/>
                <a:gd name="connsiteY23" fmla="*/ 2714 h 10000"/>
                <a:gd name="connsiteX24" fmla="*/ 5440 w 8743"/>
                <a:gd name="connsiteY24" fmla="*/ 3255 h 10000"/>
                <a:gd name="connsiteX25" fmla="*/ 5440 w 8743"/>
                <a:gd name="connsiteY25" fmla="*/ 3636 h 10000"/>
                <a:gd name="connsiteX26" fmla="*/ 5739 w 8743"/>
                <a:gd name="connsiteY26" fmla="*/ 4704 h 10000"/>
                <a:gd name="connsiteX27" fmla="*/ 5500 w 8743"/>
                <a:gd name="connsiteY27" fmla="*/ 5905 h 10000"/>
                <a:gd name="connsiteX28" fmla="*/ 5330 w 8743"/>
                <a:gd name="connsiteY28" fmla="*/ 7191 h 10000"/>
                <a:gd name="connsiteX29" fmla="*/ 5110 w 8743"/>
                <a:gd name="connsiteY29" fmla="*/ 9099 h 10000"/>
                <a:gd name="connsiteX30" fmla="*/ 5629 w 8743"/>
                <a:gd name="connsiteY30" fmla="*/ 9777 h 10000"/>
                <a:gd name="connsiteX31" fmla="*/ 4522 w 8743"/>
                <a:gd name="connsiteY31" fmla="*/ 9773 h 10000"/>
                <a:gd name="connsiteX32" fmla="*/ 4262 w 8743"/>
                <a:gd name="connsiteY32" fmla="*/ 9365 h 10000"/>
                <a:gd name="connsiteX33" fmla="*/ 4292 w 8743"/>
                <a:gd name="connsiteY33" fmla="*/ 9365 h 10000"/>
                <a:gd name="connsiteX34" fmla="*/ 4292 w 8743"/>
                <a:gd name="connsiteY34" fmla="*/ 9018 h 10000"/>
                <a:gd name="connsiteX35" fmla="*/ 3793 w 8743"/>
                <a:gd name="connsiteY35" fmla="*/ 7774 h 10000"/>
                <a:gd name="connsiteX36" fmla="*/ 3793 w 8743"/>
                <a:gd name="connsiteY36" fmla="*/ 7187 h 10000"/>
                <a:gd name="connsiteX37" fmla="*/ 3763 w 8743"/>
                <a:gd name="connsiteY37" fmla="*/ 6398 h 10000"/>
                <a:gd name="connsiteX38" fmla="*/ 3414 w 8743"/>
                <a:gd name="connsiteY38" fmla="*/ 5090 h 10000"/>
                <a:gd name="connsiteX39" fmla="*/ 2944 w 8743"/>
                <a:gd name="connsiteY39" fmla="*/ 6377 h 10000"/>
                <a:gd name="connsiteX40" fmla="*/ 2685 w 8743"/>
                <a:gd name="connsiteY40" fmla="*/ 7213 h 10000"/>
                <a:gd name="connsiteX41" fmla="*/ 2566 w 8743"/>
                <a:gd name="connsiteY41" fmla="*/ 8130 h 10000"/>
                <a:gd name="connsiteX42" fmla="*/ 1996 w 8743"/>
                <a:gd name="connsiteY42" fmla="*/ 9082 h 10000"/>
                <a:gd name="connsiteX43" fmla="*/ 1767 w 8743"/>
                <a:gd name="connsiteY43" fmla="*/ 9751 h 10000"/>
                <a:gd name="connsiteX44" fmla="*/ 270 w 8743"/>
                <a:gd name="connsiteY44" fmla="*/ 9648 h 10000"/>
                <a:gd name="connsiteX45" fmla="*/ 1308 w 8743"/>
                <a:gd name="connsiteY45" fmla="*/ 8795 h 10000"/>
                <a:gd name="connsiteX46" fmla="*/ 1028 w 8743"/>
                <a:gd name="connsiteY46" fmla="*/ 7650 h 10000"/>
                <a:gd name="connsiteX47" fmla="*/ 1068 w 8743"/>
                <a:gd name="connsiteY47" fmla="*/ 7118 h 10000"/>
                <a:gd name="connsiteX48" fmla="*/ 1378 w 8743"/>
                <a:gd name="connsiteY48" fmla="*/ 5176 h 10000"/>
                <a:gd name="connsiteX49" fmla="*/ 0 w 8743"/>
                <a:gd name="connsiteY49" fmla="*/ 4777 h 10000"/>
                <a:gd name="connsiteX0" fmla="*/ 1359 w 9783"/>
                <a:gd name="connsiteY0" fmla="*/ 5176 h 10000"/>
                <a:gd name="connsiteX1" fmla="*/ 2991 w 9783"/>
                <a:gd name="connsiteY1" fmla="*/ 1548 h 10000"/>
                <a:gd name="connsiteX2" fmla="*/ 2957 w 9783"/>
                <a:gd name="connsiteY2" fmla="*/ 1149 h 10000"/>
                <a:gd name="connsiteX3" fmla="*/ 2728 w 9783"/>
                <a:gd name="connsiteY3" fmla="*/ 669 h 10000"/>
                <a:gd name="connsiteX4" fmla="*/ 2911 w 9783"/>
                <a:gd name="connsiteY4" fmla="*/ 137 h 10000"/>
                <a:gd name="connsiteX5" fmla="*/ 4738 w 9783"/>
                <a:gd name="connsiteY5" fmla="*/ 154 h 10000"/>
                <a:gd name="connsiteX6" fmla="*/ 4875 w 9783"/>
                <a:gd name="connsiteY6" fmla="*/ 669 h 10000"/>
                <a:gd name="connsiteX7" fmla="*/ 4646 w 9783"/>
                <a:gd name="connsiteY7" fmla="*/ 1132 h 10000"/>
                <a:gd name="connsiteX8" fmla="*/ 4772 w 9783"/>
                <a:gd name="connsiteY8" fmla="*/ 1574 h 10000"/>
                <a:gd name="connsiteX9" fmla="*/ 6620 w 9783"/>
                <a:gd name="connsiteY9" fmla="*/ 1998 h 10000"/>
                <a:gd name="connsiteX10" fmla="*/ 7067 w 9783"/>
                <a:gd name="connsiteY10" fmla="*/ 2423 h 10000"/>
                <a:gd name="connsiteX11" fmla="*/ 7306 w 9783"/>
                <a:gd name="connsiteY11" fmla="*/ 2903 h 10000"/>
                <a:gd name="connsiteX12" fmla="*/ 7603 w 9783"/>
                <a:gd name="connsiteY12" fmla="*/ 3388 h 10000"/>
                <a:gd name="connsiteX13" fmla="*/ 8779 w 9783"/>
                <a:gd name="connsiteY13" fmla="*/ 4790 h 10000"/>
                <a:gd name="connsiteX14" fmla="*/ 9703 w 9783"/>
                <a:gd name="connsiteY14" fmla="*/ 5214 h 10000"/>
                <a:gd name="connsiteX15" fmla="*/ 9487 w 9783"/>
                <a:gd name="connsiteY15" fmla="*/ 5613 h 10000"/>
                <a:gd name="connsiteX16" fmla="*/ 8242 w 9783"/>
                <a:gd name="connsiteY16" fmla="*/ 5523 h 10000"/>
                <a:gd name="connsiteX17" fmla="*/ 8128 w 9783"/>
                <a:gd name="connsiteY17" fmla="*/ 5223 h 10000"/>
                <a:gd name="connsiteX18" fmla="*/ 7991 w 9783"/>
                <a:gd name="connsiteY18" fmla="*/ 4841 h 10000"/>
                <a:gd name="connsiteX19" fmla="*/ 7055 w 9783"/>
                <a:gd name="connsiteY19" fmla="*/ 4194 h 10000"/>
                <a:gd name="connsiteX20" fmla="*/ 6620 w 9783"/>
                <a:gd name="connsiteY20" fmla="*/ 3671 h 10000"/>
                <a:gd name="connsiteX21" fmla="*/ 6586 w 9783"/>
                <a:gd name="connsiteY21" fmla="*/ 3662 h 10000"/>
                <a:gd name="connsiteX22" fmla="*/ 6256 w 9783"/>
                <a:gd name="connsiteY22" fmla="*/ 3160 h 10000"/>
                <a:gd name="connsiteX23" fmla="*/ 6039 w 9783"/>
                <a:gd name="connsiteY23" fmla="*/ 2714 h 10000"/>
                <a:gd name="connsiteX24" fmla="*/ 6005 w 9783"/>
                <a:gd name="connsiteY24" fmla="*/ 3255 h 10000"/>
                <a:gd name="connsiteX25" fmla="*/ 6005 w 9783"/>
                <a:gd name="connsiteY25" fmla="*/ 3636 h 10000"/>
                <a:gd name="connsiteX26" fmla="*/ 6347 w 9783"/>
                <a:gd name="connsiteY26" fmla="*/ 4704 h 10000"/>
                <a:gd name="connsiteX27" fmla="*/ 6074 w 9783"/>
                <a:gd name="connsiteY27" fmla="*/ 5905 h 10000"/>
                <a:gd name="connsiteX28" fmla="*/ 5879 w 9783"/>
                <a:gd name="connsiteY28" fmla="*/ 7191 h 10000"/>
                <a:gd name="connsiteX29" fmla="*/ 5628 w 9783"/>
                <a:gd name="connsiteY29" fmla="*/ 9099 h 10000"/>
                <a:gd name="connsiteX30" fmla="*/ 6221 w 9783"/>
                <a:gd name="connsiteY30" fmla="*/ 9777 h 10000"/>
                <a:gd name="connsiteX31" fmla="*/ 4955 w 9783"/>
                <a:gd name="connsiteY31" fmla="*/ 9773 h 10000"/>
                <a:gd name="connsiteX32" fmla="*/ 4658 w 9783"/>
                <a:gd name="connsiteY32" fmla="*/ 9365 h 10000"/>
                <a:gd name="connsiteX33" fmla="*/ 4692 w 9783"/>
                <a:gd name="connsiteY33" fmla="*/ 9365 h 10000"/>
                <a:gd name="connsiteX34" fmla="*/ 4692 w 9783"/>
                <a:gd name="connsiteY34" fmla="*/ 9018 h 10000"/>
                <a:gd name="connsiteX35" fmla="*/ 4121 w 9783"/>
                <a:gd name="connsiteY35" fmla="*/ 7774 h 10000"/>
                <a:gd name="connsiteX36" fmla="*/ 4121 w 9783"/>
                <a:gd name="connsiteY36" fmla="*/ 7187 h 10000"/>
                <a:gd name="connsiteX37" fmla="*/ 4087 w 9783"/>
                <a:gd name="connsiteY37" fmla="*/ 6398 h 10000"/>
                <a:gd name="connsiteX38" fmla="*/ 3688 w 9783"/>
                <a:gd name="connsiteY38" fmla="*/ 5090 h 10000"/>
                <a:gd name="connsiteX39" fmla="*/ 3150 w 9783"/>
                <a:gd name="connsiteY39" fmla="*/ 6377 h 10000"/>
                <a:gd name="connsiteX40" fmla="*/ 2854 w 9783"/>
                <a:gd name="connsiteY40" fmla="*/ 7213 h 10000"/>
                <a:gd name="connsiteX41" fmla="*/ 2718 w 9783"/>
                <a:gd name="connsiteY41" fmla="*/ 8130 h 10000"/>
                <a:gd name="connsiteX42" fmla="*/ 2066 w 9783"/>
                <a:gd name="connsiteY42" fmla="*/ 9082 h 10000"/>
                <a:gd name="connsiteX43" fmla="*/ 1804 w 9783"/>
                <a:gd name="connsiteY43" fmla="*/ 9751 h 10000"/>
                <a:gd name="connsiteX44" fmla="*/ 92 w 9783"/>
                <a:gd name="connsiteY44" fmla="*/ 9648 h 10000"/>
                <a:gd name="connsiteX45" fmla="*/ 1279 w 9783"/>
                <a:gd name="connsiteY45" fmla="*/ 8795 h 10000"/>
                <a:gd name="connsiteX46" fmla="*/ 959 w 9783"/>
                <a:gd name="connsiteY46" fmla="*/ 7650 h 10000"/>
                <a:gd name="connsiteX47" fmla="*/ 1005 w 9783"/>
                <a:gd name="connsiteY47" fmla="*/ 7118 h 10000"/>
                <a:gd name="connsiteX48" fmla="*/ 1359 w 9783"/>
                <a:gd name="connsiteY48" fmla="*/ 5176 h 10000"/>
                <a:gd name="connsiteX0" fmla="*/ 1389 w 9788"/>
                <a:gd name="connsiteY0" fmla="*/ 5176 h 10000"/>
                <a:gd name="connsiteX1" fmla="*/ 3057 w 9788"/>
                <a:gd name="connsiteY1" fmla="*/ 1548 h 10000"/>
                <a:gd name="connsiteX2" fmla="*/ 3023 w 9788"/>
                <a:gd name="connsiteY2" fmla="*/ 1149 h 10000"/>
                <a:gd name="connsiteX3" fmla="*/ 2789 w 9788"/>
                <a:gd name="connsiteY3" fmla="*/ 669 h 10000"/>
                <a:gd name="connsiteX4" fmla="*/ 2976 w 9788"/>
                <a:gd name="connsiteY4" fmla="*/ 137 h 10000"/>
                <a:gd name="connsiteX5" fmla="*/ 4843 w 9788"/>
                <a:gd name="connsiteY5" fmla="*/ 154 h 10000"/>
                <a:gd name="connsiteX6" fmla="*/ 4983 w 9788"/>
                <a:gd name="connsiteY6" fmla="*/ 669 h 10000"/>
                <a:gd name="connsiteX7" fmla="*/ 4749 w 9788"/>
                <a:gd name="connsiteY7" fmla="*/ 1132 h 10000"/>
                <a:gd name="connsiteX8" fmla="*/ 4878 w 9788"/>
                <a:gd name="connsiteY8" fmla="*/ 1574 h 10000"/>
                <a:gd name="connsiteX9" fmla="*/ 6767 w 9788"/>
                <a:gd name="connsiteY9" fmla="*/ 1998 h 10000"/>
                <a:gd name="connsiteX10" fmla="*/ 7224 w 9788"/>
                <a:gd name="connsiteY10" fmla="*/ 2423 h 10000"/>
                <a:gd name="connsiteX11" fmla="*/ 7468 w 9788"/>
                <a:gd name="connsiteY11" fmla="*/ 2903 h 10000"/>
                <a:gd name="connsiteX12" fmla="*/ 7772 w 9788"/>
                <a:gd name="connsiteY12" fmla="*/ 3388 h 10000"/>
                <a:gd name="connsiteX13" fmla="*/ 8974 w 9788"/>
                <a:gd name="connsiteY13" fmla="*/ 4790 h 10000"/>
                <a:gd name="connsiteX14" fmla="*/ 9697 w 9788"/>
                <a:gd name="connsiteY14" fmla="*/ 5613 h 10000"/>
                <a:gd name="connsiteX15" fmla="*/ 8425 w 9788"/>
                <a:gd name="connsiteY15" fmla="*/ 5523 h 10000"/>
                <a:gd name="connsiteX16" fmla="*/ 8308 w 9788"/>
                <a:gd name="connsiteY16" fmla="*/ 5223 h 10000"/>
                <a:gd name="connsiteX17" fmla="*/ 8168 w 9788"/>
                <a:gd name="connsiteY17" fmla="*/ 4841 h 10000"/>
                <a:gd name="connsiteX18" fmla="*/ 7211 w 9788"/>
                <a:gd name="connsiteY18" fmla="*/ 4194 h 10000"/>
                <a:gd name="connsiteX19" fmla="*/ 6767 w 9788"/>
                <a:gd name="connsiteY19" fmla="*/ 3671 h 10000"/>
                <a:gd name="connsiteX20" fmla="*/ 6732 w 9788"/>
                <a:gd name="connsiteY20" fmla="*/ 3662 h 10000"/>
                <a:gd name="connsiteX21" fmla="*/ 6395 w 9788"/>
                <a:gd name="connsiteY21" fmla="*/ 3160 h 10000"/>
                <a:gd name="connsiteX22" fmla="*/ 6173 w 9788"/>
                <a:gd name="connsiteY22" fmla="*/ 2714 h 10000"/>
                <a:gd name="connsiteX23" fmla="*/ 6138 w 9788"/>
                <a:gd name="connsiteY23" fmla="*/ 3255 h 10000"/>
                <a:gd name="connsiteX24" fmla="*/ 6138 w 9788"/>
                <a:gd name="connsiteY24" fmla="*/ 3636 h 10000"/>
                <a:gd name="connsiteX25" fmla="*/ 6488 w 9788"/>
                <a:gd name="connsiteY25" fmla="*/ 4704 h 10000"/>
                <a:gd name="connsiteX26" fmla="*/ 6209 w 9788"/>
                <a:gd name="connsiteY26" fmla="*/ 5905 h 10000"/>
                <a:gd name="connsiteX27" fmla="*/ 6009 w 9788"/>
                <a:gd name="connsiteY27" fmla="*/ 7191 h 10000"/>
                <a:gd name="connsiteX28" fmla="*/ 5753 w 9788"/>
                <a:gd name="connsiteY28" fmla="*/ 9099 h 10000"/>
                <a:gd name="connsiteX29" fmla="*/ 6359 w 9788"/>
                <a:gd name="connsiteY29" fmla="*/ 9777 h 10000"/>
                <a:gd name="connsiteX30" fmla="*/ 5065 w 9788"/>
                <a:gd name="connsiteY30" fmla="*/ 9773 h 10000"/>
                <a:gd name="connsiteX31" fmla="*/ 4761 w 9788"/>
                <a:gd name="connsiteY31" fmla="*/ 9365 h 10000"/>
                <a:gd name="connsiteX32" fmla="*/ 4796 w 9788"/>
                <a:gd name="connsiteY32" fmla="*/ 9365 h 10000"/>
                <a:gd name="connsiteX33" fmla="*/ 4796 w 9788"/>
                <a:gd name="connsiteY33" fmla="*/ 9018 h 10000"/>
                <a:gd name="connsiteX34" fmla="*/ 4212 w 9788"/>
                <a:gd name="connsiteY34" fmla="*/ 7774 h 10000"/>
                <a:gd name="connsiteX35" fmla="*/ 4212 w 9788"/>
                <a:gd name="connsiteY35" fmla="*/ 7187 h 10000"/>
                <a:gd name="connsiteX36" fmla="*/ 4178 w 9788"/>
                <a:gd name="connsiteY36" fmla="*/ 6398 h 10000"/>
                <a:gd name="connsiteX37" fmla="*/ 3770 w 9788"/>
                <a:gd name="connsiteY37" fmla="*/ 5090 h 10000"/>
                <a:gd name="connsiteX38" fmla="*/ 3220 w 9788"/>
                <a:gd name="connsiteY38" fmla="*/ 6377 h 10000"/>
                <a:gd name="connsiteX39" fmla="*/ 2917 w 9788"/>
                <a:gd name="connsiteY39" fmla="*/ 7213 h 10000"/>
                <a:gd name="connsiteX40" fmla="*/ 2778 w 9788"/>
                <a:gd name="connsiteY40" fmla="*/ 8130 h 10000"/>
                <a:gd name="connsiteX41" fmla="*/ 2112 w 9788"/>
                <a:gd name="connsiteY41" fmla="*/ 9082 h 10000"/>
                <a:gd name="connsiteX42" fmla="*/ 1844 w 9788"/>
                <a:gd name="connsiteY42" fmla="*/ 9751 h 10000"/>
                <a:gd name="connsiteX43" fmla="*/ 94 w 9788"/>
                <a:gd name="connsiteY43" fmla="*/ 9648 h 10000"/>
                <a:gd name="connsiteX44" fmla="*/ 1307 w 9788"/>
                <a:gd name="connsiteY44" fmla="*/ 8795 h 10000"/>
                <a:gd name="connsiteX45" fmla="*/ 980 w 9788"/>
                <a:gd name="connsiteY45" fmla="*/ 7650 h 10000"/>
                <a:gd name="connsiteX46" fmla="*/ 1027 w 9788"/>
                <a:gd name="connsiteY46" fmla="*/ 7118 h 10000"/>
                <a:gd name="connsiteX47" fmla="*/ 1389 w 9788"/>
                <a:gd name="connsiteY47" fmla="*/ 5176 h 10000"/>
                <a:gd name="connsiteX0" fmla="*/ 1419 w 9907"/>
                <a:gd name="connsiteY0" fmla="*/ 5176 h 10000"/>
                <a:gd name="connsiteX1" fmla="*/ 3123 w 9907"/>
                <a:gd name="connsiteY1" fmla="*/ 1548 h 10000"/>
                <a:gd name="connsiteX2" fmla="*/ 3088 w 9907"/>
                <a:gd name="connsiteY2" fmla="*/ 1149 h 10000"/>
                <a:gd name="connsiteX3" fmla="*/ 2849 w 9907"/>
                <a:gd name="connsiteY3" fmla="*/ 669 h 10000"/>
                <a:gd name="connsiteX4" fmla="*/ 3040 w 9907"/>
                <a:gd name="connsiteY4" fmla="*/ 137 h 10000"/>
                <a:gd name="connsiteX5" fmla="*/ 4948 w 9907"/>
                <a:gd name="connsiteY5" fmla="*/ 154 h 10000"/>
                <a:gd name="connsiteX6" fmla="*/ 5091 w 9907"/>
                <a:gd name="connsiteY6" fmla="*/ 669 h 10000"/>
                <a:gd name="connsiteX7" fmla="*/ 4852 w 9907"/>
                <a:gd name="connsiteY7" fmla="*/ 1132 h 10000"/>
                <a:gd name="connsiteX8" fmla="*/ 4984 w 9907"/>
                <a:gd name="connsiteY8" fmla="*/ 1574 h 10000"/>
                <a:gd name="connsiteX9" fmla="*/ 6914 w 9907"/>
                <a:gd name="connsiteY9" fmla="*/ 1998 h 10000"/>
                <a:gd name="connsiteX10" fmla="*/ 7380 w 9907"/>
                <a:gd name="connsiteY10" fmla="*/ 2423 h 10000"/>
                <a:gd name="connsiteX11" fmla="*/ 7630 w 9907"/>
                <a:gd name="connsiteY11" fmla="*/ 2903 h 10000"/>
                <a:gd name="connsiteX12" fmla="*/ 7940 w 9907"/>
                <a:gd name="connsiteY12" fmla="*/ 3388 h 10000"/>
                <a:gd name="connsiteX13" fmla="*/ 9907 w 9907"/>
                <a:gd name="connsiteY13" fmla="*/ 5613 h 10000"/>
                <a:gd name="connsiteX14" fmla="*/ 8607 w 9907"/>
                <a:gd name="connsiteY14" fmla="*/ 5523 h 10000"/>
                <a:gd name="connsiteX15" fmla="*/ 8488 w 9907"/>
                <a:gd name="connsiteY15" fmla="*/ 5223 h 10000"/>
                <a:gd name="connsiteX16" fmla="*/ 8345 w 9907"/>
                <a:gd name="connsiteY16" fmla="*/ 4841 h 10000"/>
                <a:gd name="connsiteX17" fmla="*/ 7367 w 9907"/>
                <a:gd name="connsiteY17" fmla="*/ 4194 h 10000"/>
                <a:gd name="connsiteX18" fmla="*/ 6914 w 9907"/>
                <a:gd name="connsiteY18" fmla="*/ 3671 h 10000"/>
                <a:gd name="connsiteX19" fmla="*/ 6878 w 9907"/>
                <a:gd name="connsiteY19" fmla="*/ 3662 h 10000"/>
                <a:gd name="connsiteX20" fmla="*/ 6534 w 9907"/>
                <a:gd name="connsiteY20" fmla="*/ 3160 h 10000"/>
                <a:gd name="connsiteX21" fmla="*/ 6307 w 9907"/>
                <a:gd name="connsiteY21" fmla="*/ 2714 h 10000"/>
                <a:gd name="connsiteX22" fmla="*/ 6271 w 9907"/>
                <a:gd name="connsiteY22" fmla="*/ 3255 h 10000"/>
                <a:gd name="connsiteX23" fmla="*/ 6271 w 9907"/>
                <a:gd name="connsiteY23" fmla="*/ 3636 h 10000"/>
                <a:gd name="connsiteX24" fmla="*/ 6629 w 9907"/>
                <a:gd name="connsiteY24" fmla="*/ 4704 h 10000"/>
                <a:gd name="connsiteX25" fmla="*/ 6343 w 9907"/>
                <a:gd name="connsiteY25" fmla="*/ 5905 h 10000"/>
                <a:gd name="connsiteX26" fmla="*/ 6139 w 9907"/>
                <a:gd name="connsiteY26" fmla="*/ 7191 h 10000"/>
                <a:gd name="connsiteX27" fmla="*/ 5878 w 9907"/>
                <a:gd name="connsiteY27" fmla="*/ 9099 h 10000"/>
                <a:gd name="connsiteX28" fmla="*/ 6497 w 9907"/>
                <a:gd name="connsiteY28" fmla="*/ 9777 h 10000"/>
                <a:gd name="connsiteX29" fmla="*/ 5175 w 9907"/>
                <a:gd name="connsiteY29" fmla="*/ 9773 h 10000"/>
                <a:gd name="connsiteX30" fmla="*/ 4864 w 9907"/>
                <a:gd name="connsiteY30" fmla="*/ 9365 h 10000"/>
                <a:gd name="connsiteX31" fmla="*/ 4900 w 9907"/>
                <a:gd name="connsiteY31" fmla="*/ 9365 h 10000"/>
                <a:gd name="connsiteX32" fmla="*/ 4900 w 9907"/>
                <a:gd name="connsiteY32" fmla="*/ 9018 h 10000"/>
                <a:gd name="connsiteX33" fmla="*/ 4303 w 9907"/>
                <a:gd name="connsiteY33" fmla="*/ 7774 h 10000"/>
                <a:gd name="connsiteX34" fmla="*/ 4303 w 9907"/>
                <a:gd name="connsiteY34" fmla="*/ 7187 h 10000"/>
                <a:gd name="connsiteX35" fmla="*/ 4268 w 9907"/>
                <a:gd name="connsiteY35" fmla="*/ 6398 h 10000"/>
                <a:gd name="connsiteX36" fmla="*/ 3852 w 9907"/>
                <a:gd name="connsiteY36" fmla="*/ 5090 h 10000"/>
                <a:gd name="connsiteX37" fmla="*/ 3290 w 9907"/>
                <a:gd name="connsiteY37" fmla="*/ 6377 h 10000"/>
                <a:gd name="connsiteX38" fmla="*/ 2980 w 9907"/>
                <a:gd name="connsiteY38" fmla="*/ 7213 h 10000"/>
                <a:gd name="connsiteX39" fmla="*/ 2838 w 9907"/>
                <a:gd name="connsiteY39" fmla="*/ 8130 h 10000"/>
                <a:gd name="connsiteX40" fmla="*/ 2158 w 9907"/>
                <a:gd name="connsiteY40" fmla="*/ 9082 h 10000"/>
                <a:gd name="connsiteX41" fmla="*/ 1884 w 9907"/>
                <a:gd name="connsiteY41" fmla="*/ 9751 h 10000"/>
                <a:gd name="connsiteX42" fmla="*/ 96 w 9907"/>
                <a:gd name="connsiteY42" fmla="*/ 9648 h 10000"/>
                <a:gd name="connsiteX43" fmla="*/ 1335 w 9907"/>
                <a:gd name="connsiteY43" fmla="*/ 8795 h 10000"/>
                <a:gd name="connsiteX44" fmla="*/ 1001 w 9907"/>
                <a:gd name="connsiteY44" fmla="*/ 7650 h 10000"/>
                <a:gd name="connsiteX45" fmla="*/ 1049 w 9907"/>
                <a:gd name="connsiteY45" fmla="*/ 7118 h 10000"/>
                <a:gd name="connsiteX46" fmla="*/ 1419 w 9907"/>
                <a:gd name="connsiteY46" fmla="*/ 5176 h 10000"/>
                <a:gd name="connsiteX0" fmla="*/ 1432 w 8688"/>
                <a:gd name="connsiteY0" fmla="*/ 5176 h 10000"/>
                <a:gd name="connsiteX1" fmla="*/ 3152 w 8688"/>
                <a:gd name="connsiteY1" fmla="*/ 1548 h 10000"/>
                <a:gd name="connsiteX2" fmla="*/ 3117 w 8688"/>
                <a:gd name="connsiteY2" fmla="*/ 1149 h 10000"/>
                <a:gd name="connsiteX3" fmla="*/ 2876 w 8688"/>
                <a:gd name="connsiteY3" fmla="*/ 669 h 10000"/>
                <a:gd name="connsiteX4" fmla="*/ 3069 w 8688"/>
                <a:gd name="connsiteY4" fmla="*/ 137 h 10000"/>
                <a:gd name="connsiteX5" fmla="*/ 4994 w 8688"/>
                <a:gd name="connsiteY5" fmla="*/ 154 h 10000"/>
                <a:gd name="connsiteX6" fmla="*/ 5139 w 8688"/>
                <a:gd name="connsiteY6" fmla="*/ 669 h 10000"/>
                <a:gd name="connsiteX7" fmla="*/ 4898 w 8688"/>
                <a:gd name="connsiteY7" fmla="*/ 1132 h 10000"/>
                <a:gd name="connsiteX8" fmla="*/ 5031 w 8688"/>
                <a:gd name="connsiteY8" fmla="*/ 1574 h 10000"/>
                <a:gd name="connsiteX9" fmla="*/ 6979 w 8688"/>
                <a:gd name="connsiteY9" fmla="*/ 1998 h 10000"/>
                <a:gd name="connsiteX10" fmla="*/ 7449 w 8688"/>
                <a:gd name="connsiteY10" fmla="*/ 2423 h 10000"/>
                <a:gd name="connsiteX11" fmla="*/ 7702 w 8688"/>
                <a:gd name="connsiteY11" fmla="*/ 2903 h 10000"/>
                <a:gd name="connsiteX12" fmla="*/ 8015 w 8688"/>
                <a:gd name="connsiteY12" fmla="*/ 3388 h 10000"/>
                <a:gd name="connsiteX13" fmla="*/ 8688 w 8688"/>
                <a:gd name="connsiteY13" fmla="*/ 5523 h 10000"/>
                <a:gd name="connsiteX14" fmla="*/ 8568 w 8688"/>
                <a:gd name="connsiteY14" fmla="*/ 5223 h 10000"/>
                <a:gd name="connsiteX15" fmla="*/ 8423 w 8688"/>
                <a:gd name="connsiteY15" fmla="*/ 4841 h 10000"/>
                <a:gd name="connsiteX16" fmla="*/ 7436 w 8688"/>
                <a:gd name="connsiteY16" fmla="*/ 4194 h 10000"/>
                <a:gd name="connsiteX17" fmla="*/ 6979 w 8688"/>
                <a:gd name="connsiteY17" fmla="*/ 3671 h 10000"/>
                <a:gd name="connsiteX18" fmla="*/ 6943 w 8688"/>
                <a:gd name="connsiteY18" fmla="*/ 3662 h 10000"/>
                <a:gd name="connsiteX19" fmla="*/ 6595 w 8688"/>
                <a:gd name="connsiteY19" fmla="*/ 3160 h 10000"/>
                <a:gd name="connsiteX20" fmla="*/ 6366 w 8688"/>
                <a:gd name="connsiteY20" fmla="*/ 2714 h 10000"/>
                <a:gd name="connsiteX21" fmla="*/ 6330 w 8688"/>
                <a:gd name="connsiteY21" fmla="*/ 3255 h 10000"/>
                <a:gd name="connsiteX22" fmla="*/ 6330 w 8688"/>
                <a:gd name="connsiteY22" fmla="*/ 3636 h 10000"/>
                <a:gd name="connsiteX23" fmla="*/ 6691 w 8688"/>
                <a:gd name="connsiteY23" fmla="*/ 4704 h 10000"/>
                <a:gd name="connsiteX24" fmla="*/ 6403 w 8688"/>
                <a:gd name="connsiteY24" fmla="*/ 5905 h 10000"/>
                <a:gd name="connsiteX25" fmla="*/ 6197 w 8688"/>
                <a:gd name="connsiteY25" fmla="*/ 7191 h 10000"/>
                <a:gd name="connsiteX26" fmla="*/ 5933 w 8688"/>
                <a:gd name="connsiteY26" fmla="*/ 9099 h 10000"/>
                <a:gd name="connsiteX27" fmla="*/ 6558 w 8688"/>
                <a:gd name="connsiteY27" fmla="*/ 9777 h 10000"/>
                <a:gd name="connsiteX28" fmla="*/ 5224 w 8688"/>
                <a:gd name="connsiteY28" fmla="*/ 9773 h 10000"/>
                <a:gd name="connsiteX29" fmla="*/ 4910 w 8688"/>
                <a:gd name="connsiteY29" fmla="*/ 9365 h 10000"/>
                <a:gd name="connsiteX30" fmla="*/ 4946 w 8688"/>
                <a:gd name="connsiteY30" fmla="*/ 9365 h 10000"/>
                <a:gd name="connsiteX31" fmla="*/ 4946 w 8688"/>
                <a:gd name="connsiteY31" fmla="*/ 9018 h 10000"/>
                <a:gd name="connsiteX32" fmla="*/ 4343 w 8688"/>
                <a:gd name="connsiteY32" fmla="*/ 7774 h 10000"/>
                <a:gd name="connsiteX33" fmla="*/ 4343 w 8688"/>
                <a:gd name="connsiteY33" fmla="*/ 7187 h 10000"/>
                <a:gd name="connsiteX34" fmla="*/ 4308 w 8688"/>
                <a:gd name="connsiteY34" fmla="*/ 6398 h 10000"/>
                <a:gd name="connsiteX35" fmla="*/ 3888 w 8688"/>
                <a:gd name="connsiteY35" fmla="*/ 5090 h 10000"/>
                <a:gd name="connsiteX36" fmla="*/ 3321 w 8688"/>
                <a:gd name="connsiteY36" fmla="*/ 6377 h 10000"/>
                <a:gd name="connsiteX37" fmla="*/ 3008 w 8688"/>
                <a:gd name="connsiteY37" fmla="*/ 7213 h 10000"/>
                <a:gd name="connsiteX38" fmla="*/ 2865 w 8688"/>
                <a:gd name="connsiteY38" fmla="*/ 8130 h 10000"/>
                <a:gd name="connsiteX39" fmla="*/ 2178 w 8688"/>
                <a:gd name="connsiteY39" fmla="*/ 9082 h 10000"/>
                <a:gd name="connsiteX40" fmla="*/ 1902 w 8688"/>
                <a:gd name="connsiteY40" fmla="*/ 9751 h 10000"/>
                <a:gd name="connsiteX41" fmla="*/ 97 w 8688"/>
                <a:gd name="connsiteY41" fmla="*/ 9648 h 10000"/>
                <a:gd name="connsiteX42" fmla="*/ 1348 w 8688"/>
                <a:gd name="connsiteY42" fmla="*/ 8795 h 10000"/>
                <a:gd name="connsiteX43" fmla="*/ 1010 w 8688"/>
                <a:gd name="connsiteY43" fmla="*/ 7650 h 10000"/>
                <a:gd name="connsiteX44" fmla="*/ 1059 w 8688"/>
                <a:gd name="connsiteY44" fmla="*/ 7118 h 10000"/>
                <a:gd name="connsiteX45" fmla="*/ 1432 w 8688"/>
                <a:gd name="connsiteY45" fmla="*/ 5176 h 10000"/>
                <a:gd name="connsiteX0" fmla="*/ 1648 w 9903"/>
                <a:gd name="connsiteY0" fmla="*/ 5176 h 10000"/>
                <a:gd name="connsiteX1" fmla="*/ 3628 w 9903"/>
                <a:gd name="connsiteY1" fmla="*/ 1548 h 10000"/>
                <a:gd name="connsiteX2" fmla="*/ 3588 w 9903"/>
                <a:gd name="connsiteY2" fmla="*/ 1149 h 10000"/>
                <a:gd name="connsiteX3" fmla="*/ 3310 w 9903"/>
                <a:gd name="connsiteY3" fmla="*/ 669 h 10000"/>
                <a:gd name="connsiteX4" fmla="*/ 3532 w 9903"/>
                <a:gd name="connsiteY4" fmla="*/ 137 h 10000"/>
                <a:gd name="connsiteX5" fmla="*/ 5748 w 9903"/>
                <a:gd name="connsiteY5" fmla="*/ 154 h 10000"/>
                <a:gd name="connsiteX6" fmla="*/ 5915 w 9903"/>
                <a:gd name="connsiteY6" fmla="*/ 669 h 10000"/>
                <a:gd name="connsiteX7" fmla="*/ 5638 w 9903"/>
                <a:gd name="connsiteY7" fmla="*/ 1132 h 10000"/>
                <a:gd name="connsiteX8" fmla="*/ 5791 w 9903"/>
                <a:gd name="connsiteY8" fmla="*/ 1574 h 10000"/>
                <a:gd name="connsiteX9" fmla="*/ 8033 w 9903"/>
                <a:gd name="connsiteY9" fmla="*/ 1998 h 10000"/>
                <a:gd name="connsiteX10" fmla="*/ 8574 w 9903"/>
                <a:gd name="connsiteY10" fmla="*/ 2423 h 10000"/>
                <a:gd name="connsiteX11" fmla="*/ 8865 w 9903"/>
                <a:gd name="connsiteY11" fmla="*/ 2903 h 10000"/>
                <a:gd name="connsiteX12" fmla="*/ 9225 w 9903"/>
                <a:gd name="connsiteY12" fmla="*/ 3388 h 10000"/>
                <a:gd name="connsiteX13" fmla="*/ 9862 w 9903"/>
                <a:gd name="connsiteY13" fmla="*/ 5223 h 10000"/>
                <a:gd name="connsiteX14" fmla="*/ 9695 w 9903"/>
                <a:gd name="connsiteY14" fmla="*/ 4841 h 10000"/>
                <a:gd name="connsiteX15" fmla="*/ 8559 w 9903"/>
                <a:gd name="connsiteY15" fmla="*/ 4194 h 10000"/>
                <a:gd name="connsiteX16" fmla="*/ 8033 w 9903"/>
                <a:gd name="connsiteY16" fmla="*/ 3671 h 10000"/>
                <a:gd name="connsiteX17" fmla="*/ 7991 w 9903"/>
                <a:gd name="connsiteY17" fmla="*/ 3662 h 10000"/>
                <a:gd name="connsiteX18" fmla="*/ 7591 w 9903"/>
                <a:gd name="connsiteY18" fmla="*/ 3160 h 10000"/>
                <a:gd name="connsiteX19" fmla="*/ 7327 w 9903"/>
                <a:gd name="connsiteY19" fmla="*/ 2714 h 10000"/>
                <a:gd name="connsiteX20" fmla="*/ 7286 w 9903"/>
                <a:gd name="connsiteY20" fmla="*/ 3255 h 10000"/>
                <a:gd name="connsiteX21" fmla="*/ 7286 w 9903"/>
                <a:gd name="connsiteY21" fmla="*/ 3636 h 10000"/>
                <a:gd name="connsiteX22" fmla="*/ 7701 w 9903"/>
                <a:gd name="connsiteY22" fmla="*/ 4704 h 10000"/>
                <a:gd name="connsiteX23" fmla="*/ 7370 w 9903"/>
                <a:gd name="connsiteY23" fmla="*/ 5905 h 10000"/>
                <a:gd name="connsiteX24" fmla="*/ 7133 w 9903"/>
                <a:gd name="connsiteY24" fmla="*/ 7191 h 10000"/>
                <a:gd name="connsiteX25" fmla="*/ 6829 w 9903"/>
                <a:gd name="connsiteY25" fmla="*/ 9099 h 10000"/>
                <a:gd name="connsiteX26" fmla="*/ 7548 w 9903"/>
                <a:gd name="connsiteY26" fmla="*/ 9777 h 10000"/>
                <a:gd name="connsiteX27" fmla="*/ 6013 w 9903"/>
                <a:gd name="connsiteY27" fmla="*/ 9773 h 10000"/>
                <a:gd name="connsiteX28" fmla="*/ 5651 w 9903"/>
                <a:gd name="connsiteY28" fmla="*/ 9365 h 10000"/>
                <a:gd name="connsiteX29" fmla="*/ 5693 w 9903"/>
                <a:gd name="connsiteY29" fmla="*/ 9365 h 10000"/>
                <a:gd name="connsiteX30" fmla="*/ 5693 w 9903"/>
                <a:gd name="connsiteY30" fmla="*/ 9018 h 10000"/>
                <a:gd name="connsiteX31" fmla="*/ 4999 w 9903"/>
                <a:gd name="connsiteY31" fmla="*/ 7774 h 10000"/>
                <a:gd name="connsiteX32" fmla="*/ 4999 w 9903"/>
                <a:gd name="connsiteY32" fmla="*/ 7187 h 10000"/>
                <a:gd name="connsiteX33" fmla="*/ 4959 w 9903"/>
                <a:gd name="connsiteY33" fmla="*/ 6398 h 10000"/>
                <a:gd name="connsiteX34" fmla="*/ 4475 w 9903"/>
                <a:gd name="connsiteY34" fmla="*/ 5090 h 10000"/>
                <a:gd name="connsiteX35" fmla="*/ 3823 w 9903"/>
                <a:gd name="connsiteY35" fmla="*/ 6377 h 10000"/>
                <a:gd name="connsiteX36" fmla="*/ 3462 w 9903"/>
                <a:gd name="connsiteY36" fmla="*/ 7213 h 10000"/>
                <a:gd name="connsiteX37" fmla="*/ 3298 w 9903"/>
                <a:gd name="connsiteY37" fmla="*/ 8130 h 10000"/>
                <a:gd name="connsiteX38" fmla="*/ 2507 w 9903"/>
                <a:gd name="connsiteY38" fmla="*/ 9082 h 10000"/>
                <a:gd name="connsiteX39" fmla="*/ 2189 w 9903"/>
                <a:gd name="connsiteY39" fmla="*/ 9751 h 10000"/>
                <a:gd name="connsiteX40" fmla="*/ 112 w 9903"/>
                <a:gd name="connsiteY40" fmla="*/ 9648 h 10000"/>
                <a:gd name="connsiteX41" fmla="*/ 1552 w 9903"/>
                <a:gd name="connsiteY41" fmla="*/ 8795 h 10000"/>
                <a:gd name="connsiteX42" fmla="*/ 1163 w 9903"/>
                <a:gd name="connsiteY42" fmla="*/ 7650 h 10000"/>
                <a:gd name="connsiteX43" fmla="*/ 1219 w 9903"/>
                <a:gd name="connsiteY43" fmla="*/ 7118 h 10000"/>
                <a:gd name="connsiteX44" fmla="*/ 1648 w 9903"/>
                <a:gd name="connsiteY44" fmla="*/ 5176 h 10000"/>
                <a:gd name="connsiteX0" fmla="*/ 1664 w 9902"/>
                <a:gd name="connsiteY0" fmla="*/ 5176 h 10000"/>
                <a:gd name="connsiteX1" fmla="*/ 3664 w 9902"/>
                <a:gd name="connsiteY1" fmla="*/ 1548 h 10000"/>
                <a:gd name="connsiteX2" fmla="*/ 3623 w 9902"/>
                <a:gd name="connsiteY2" fmla="*/ 1149 h 10000"/>
                <a:gd name="connsiteX3" fmla="*/ 3342 w 9902"/>
                <a:gd name="connsiteY3" fmla="*/ 669 h 10000"/>
                <a:gd name="connsiteX4" fmla="*/ 3567 w 9902"/>
                <a:gd name="connsiteY4" fmla="*/ 137 h 10000"/>
                <a:gd name="connsiteX5" fmla="*/ 5804 w 9902"/>
                <a:gd name="connsiteY5" fmla="*/ 154 h 10000"/>
                <a:gd name="connsiteX6" fmla="*/ 5973 w 9902"/>
                <a:gd name="connsiteY6" fmla="*/ 669 h 10000"/>
                <a:gd name="connsiteX7" fmla="*/ 5693 w 9902"/>
                <a:gd name="connsiteY7" fmla="*/ 1132 h 10000"/>
                <a:gd name="connsiteX8" fmla="*/ 5848 w 9902"/>
                <a:gd name="connsiteY8" fmla="*/ 1574 h 10000"/>
                <a:gd name="connsiteX9" fmla="*/ 8112 w 9902"/>
                <a:gd name="connsiteY9" fmla="*/ 1998 h 10000"/>
                <a:gd name="connsiteX10" fmla="*/ 8658 w 9902"/>
                <a:gd name="connsiteY10" fmla="*/ 2423 h 10000"/>
                <a:gd name="connsiteX11" fmla="*/ 8952 w 9902"/>
                <a:gd name="connsiteY11" fmla="*/ 2903 h 10000"/>
                <a:gd name="connsiteX12" fmla="*/ 9315 w 9902"/>
                <a:gd name="connsiteY12" fmla="*/ 3388 h 10000"/>
                <a:gd name="connsiteX13" fmla="*/ 9790 w 9902"/>
                <a:gd name="connsiteY13" fmla="*/ 4841 h 10000"/>
                <a:gd name="connsiteX14" fmla="*/ 8643 w 9902"/>
                <a:gd name="connsiteY14" fmla="*/ 4194 h 10000"/>
                <a:gd name="connsiteX15" fmla="*/ 8112 w 9902"/>
                <a:gd name="connsiteY15" fmla="*/ 3671 h 10000"/>
                <a:gd name="connsiteX16" fmla="*/ 8069 w 9902"/>
                <a:gd name="connsiteY16" fmla="*/ 3662 h 10000"/>
                <a:gd name="connsiteX17" fmla="*/ 7665 w 9902"/>
                <a:gd name="connsiteY17" fmla="*/ 3160 h 10000"/>
                <a:gd name="connsiteX18" fmla="*/ 7399 w 9902"/>
                <a:gd name="connsiteY18" fmla="*/ 2714 h 10000"/>
                <a:gd name="connsiteX19" fmla="*/ 7357 w 9902"/>
                <a:gd name="connsiteY19" fmla="*/ 3255 h 10000"/>
                <a:gd name="connsiteX20" fmla="*/ 7357 w 9902"/>
                <a:gd name="connsiteY20" fmla="*/ 3636 h 10000"/>
                <a:gd name="connsiteX21" fmla="*/ 7776 w 9902"/>
                <a:gd name="connsiteY21" fmla="*/ 4704 h 10000"/>
                <a:gd name="connsiteX22" fmla="*/ 7442 w 9902"/>
                <a:gd name="connsiteY22" fmla="*/ 5905 h 10000"/>
                <a:gd name="connsiteX23" fmla="*/ 7203 w 9902"/>
                <a:gd name="connsiteY23" fmla="*/ 7191 h 10000"/>
                <a:gd name="connsiteX24" fmla="*/ 6896 w 9902"/>
                <a:gd name="connsiteY24" fmla="*/ 9099 h 10000"/>
                <a:gd name="connsiteX25" fmla="*/ 7622 w 9902"/>
                <a:gd name="connsiteY25" fmla="*/ 9777 h 10000"/>
                <a:gd name="connsiteX26" fmla="*/ 6072 w 9902"/>
                <a:gd name="connsiteY26" fmla="*/ 9773 h 10000"/>
                <a:gd name="connsiteX27" fmla="*/ 5706 w 9902"/>
                <a:gd name="connsiteY27" fmla="*/ 9365 h 10000"/>
                <a:gd name="connsiteX28" fmla="*/ 5749 w 9902"/>
                <a:gd name="connsiteY28" fmla="*/ 9365 h 10000"/>
                <a:gd name="connsiteX29" fmla="*/ 5749 w 9902"/>
                <a:gd name="connsiteY29" fmla="*/ 9018 h 10000"/>
                <a:gd name="connsiteX30" fmla="*/ 5048 w 9902"/>
                <a:gd name="connsiteY30" fmla="*/ 7774 h 10000"/>
                <a:gd name="connsiteX31" fmla="*/ 5048 w 9902"/>
                <a:gd name="connsiteY31" fmla="*/ 7187 h 10000"/>
                <a:gd name="connsiteX32" fmla="*/ 5008 w 9902"/>
                <a:gd name="connsiteY32" fmla="*/ 6398 h 10000"/>
                <a:gd name="connsiteX33" fmla="*/ 4519 w 9902"/>
                <a:gd name="connsiteY33" fmla="*/ 5090 h 10000"/>
                <a:gd name="connsiteX34" fmla="*/ 3860 w 9902"/>
                <a:gd name="connsiteY34" fmla="*/ 6377 h 10000"/>
                <a:gd name="connsiteX35" fmla="*/ 3496 w 9902"/>
                <a:gd name="connsiteY35" fmla="*/ 7213 h 10000"/>
                <a:gd name="connsiteX36" fmla="*/ 3330 w 9902"/>
                <a:gd name="connsiteY36" fmla="*/ 8130 h 10000"/>
                <a:gd name="connsiteX37" fmla="*/ 2532 w 9902"/>
                <a:gd name="connsiteY37" fmla="*/ 9082 h 10000"/>
                <a:gd name="connsiteX38" fmla="*/ 2210 w 9902"/>
                <a:gd name="connsiteY38" fmla="*/ 9751 h 10000"/>
                <a:gd name="connsiteX39" fmla="*/ 113 w 9902"/>
                <a:gd name="connsiteY39" fmla="*/ 9648 h 10000"/>
                <a:gd name="connsiteX40" fmla="*/ 1567 w 9902"/>
                <a:gd name="connsiteY40" fmla="*/ 8795 h 10000"/>
                <a:gd name="connsiteX41" fmla="*/ 1174 w 9902"/>
                <a:gd name="connsiteY41" fmla="*/ 7650 h 10000"/>
                <a:gd name="connsiteX42" fmla="*/ 1231 w 9902"/>
                <a:gd name="connsiteY42" fmla="*/ 7118 h 10000"/>
                <a:gd name="connsiteX43" fmla="*/ 1664 w 9902"/>
                <a:gd name="connsiteY43" fmla="*/ 5176 h 10000"/>
                <a:gd name="connsiteX0" fmla="*/ 1680 w 9459"/>
                <a:gd name="connsiteY0" fmla="*/ 5176 h 10000"/>
                <a:gd name="connsiteX1" fmla="*/ 3700 w 9459"/>
                <a:gd name="connsiteY1" fmla="*/ 1548 h 10000"/>
                <a:gd name="connsiteX2" fmla="*/ 3659 w 9459"/>
                <a:gd name="connsiteY2" fmla="*/ 1149 h 10000"/>
                <a:gd name="connsiteX3" fmla="*/ 3375 w 9459"/>
                <a:gd name="connsiteY3" fmla="*/ 669 h 10000"/>
                <a:gd name="connsiteX4" fmla="*/ 3602 w 9459"/>
                <a:gd name="connsiteY4" fmla="*/ 137 h 10000"/>
                <a:gd name="connsiteX5" fmla="*/ 5861 w 9459"/>
                <a:gd name="connsiteY5" fmla="*/ 154 h 10000"/>
                <a:gd name="connsiteX6" fmla="*/ 6032 w 9459"/>
                <a:gd name="connsiteY6" fmla="*/ 669 h 10000"/>
                <a:gd name="connsiteX7" fmla="*/ 5749 w 9459"/>
                <a:gd name="connsiteY7" fmla="*/ 1132 h 10000"/>
                <a:gd name="connsiteX8" fmla="*/ 5906 w 9459"/>
                <a:gd name="connsiteY8" fmla="*/ 1574 h 10000"/>
                <a:gd name="connsiteX9" fmla="*/ 8192 w 9459"/>
                <a:gd name="connsiteY9" fmla="*/ 1998 h 10000"/>
                <a:gd name="connsiteX10" fmla="*/ 8744 w 9459"/>
                <a:gd name="connsiteY10" fmla="*/ 2423 h 10000"/>
                <a:gd name="connsiteX11" fmla="*/ 9041 w 9459"/>
                <a:gd name="connsiteY11" fmla="*/ 2903 h 10000"/>
                <a:gd name="connsiteX12" fmla="*/ 9407 w 9459"/>
                <a:gd name="connsiteY12" fmla="*/ 3388 h 10000"/>
                <a:gd name="connsiteX13" fmla="*/ 8729 w 9459"/>
                <a:gd name="connsiteY13" fmla="*/ 4194 h 10000"/>
                <a:gd name="connsiteX14" fmla="*/ 8192 w 9459"/>
                <a:gd name="connsiteY14" fmla="*/ 3671 h 10000"/>
                <a:gd name="connsiteX15" fmla="*/ 8149 w 9459"/>
                <a:gd name="connsiteY15" fmla="*/ 3662 h 10000"/>
                <a:gd name="connsiteX16" fmla="*/ 7741 w 9459"/>
                <a:gd name="connsiteY16" fmla="*/ 3160 h 10000"/>
                <a:gd name="connsiteX17" fmla="*/ 7472 w 9459"/>
                <a:gd name="connsiteY17" fmla="*/ 2714 h 10000"/>
                <a:gd name="connsiteX18" fmla="*/ 7430 w 9459"/>
                <a:gd name="connsiteY18" fmla="*/ 3255 h 10000"/>
                <a:gd name="connsiteX19" fmla="*/ 7430 w 9459"/>
                <a:gd name="connsiteY19" fmla="*/ 3636 h 10000"/>
                <a:gd name="connsiteX20" fmla="*/ 7853 w 9459"/>
                <a:gd name="connsiteY20" fmla="*/ 4704 h 10000"/>
                <a:gd name="connsiteX21" fmla="*/ 7516 w 9459"/>
                <a:gd name="connsiteY21" fmla="*/ 5905 h 10000"/>
                <a:gd name="connsiteX22" fmla="*/ 7274 w 9459"/>
                <a:gd name="connsiteY22" fmla="*/ 7191 h 10000"/>
                <a:gd name="connsiteX23" fmla="*/ 6964 w 9459"/>
                <a:gd name="connsiteY23" fmla="*/ 9099 h 10000"/>
                <a:gd name="connsiteX24" fmla="*/ 7697 w 9459"/>
                <a:gd name="connsiteY24" fmla="*/ 9777 h 10000"/>
                <a:gd name="connsiteX25" fmla="*/ 6132 w 9459"/>
                <a:gd name="connsiteY25" fmla="*/ 9773 h 10000"/>
                <a:gd name="connsiteX26" fmla="*/ 5762 w 9459"/>
                <a:gd name="connsiteY26" fmla="*/ 9365 h 10000"/>
                <a:gd name="connsiteX27" fmla="*/ 5806 w 9459"/>
                <a:gd name="connsiteY27" fmla="*/ 9365 h 10000"/>
                <a:gd name="connsiteX28" fmla="*/ 5806 w 9459"/>
                <a:gd name="connsiteY28" fmla="*/ 9018 h 10000"/>
                <a:gd name="connsiteX29" fmla="*/ 5098 w 9459"/>
                <a:gd name="connsiteY29" fmla="*/ 7774 h 10000"/>
                <a:gd name="connsiteX30" fmla="*/ 5098 w 9459"/>
                <a:gd name="connsiteY30" fmla="*/ 7187 h 10000"/>
                <a:gd name="connsiteX31" fmla="*/ 5058 w 9459"/>
                <a:gd name="connsiteY31" fmla="*/ 6398 h 10000"/>
                <a:gd name="connsiteX32" fmla="*/ 4564 w 9459"/>
                <a:gd name="connsiteY32" fmla="*/ 5090 h 10000"/>
                <a:gd name="connsiteX33" fmla="*/ 3898 w 9459"/>
                <a:gd name="connsiteY33" fmla="*/ 6377 h 10000"/>
                <a:gd name="connsiteX34" fmla="*/ 3531 w 9459"/>
                <a:gd name="connsiteY34" fmla="*/ 7213 h 10000"/>
                <a:gd name="connsiteX35" fmla="*/ 3363 w 9459"/>
                <a:gd name="connsiteY35" fmla="*/ 8130 h 10000"/>
                <a:gd name="connsiteX36" fmla="*/ 2557 w 9459"/>
                <a:gd name="connsiteY36" fmla="*/ 9082 h 10000"/>
                <a:gd name="connsiteX37" fmla="*/ 2232 w 9459"/>
                <a:gd name="connsiteY37" fmla="*/ 9751 h 10000"/>
                <a:gd name="connsiteX38" fmla="*/ 114 w 9459"/>
                <a:gd name="connsiteY38" fmla="*/ 9648 h 10000"/>
                <a:gd name="connsiteX39" fmla="*/ 1583 w 9459"/>
                <a:gd name="connsiteY39" fmla="*/ 8795 h 10000"/>
                <a:gd name="connsiteX40" fmla="*/ 1186 w 9459"/>
                <a:gd name="connsiteY40" fmla="*/ 7650 h 10000"/>
                <a:gd name="connsiteX41" fmla="*/ 1243 w 9459"/>
                <a:gd name="connsiteY41" fmla="*/ 7118 h 10000"/>
                <a:gd name="connsiteX42" fmla="*/ 1680 w 9459"/>
                <a:gd name="connsiteY42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615 w 10094"/>
                <a:gd name="connsiteY14" fmla="*/ 3662 h 10000"/>
                <a:gd name="connsiteX15" fmla="*/ 8184 w 10094"/>
                <a:gd name="connsiteY15" fmla="*/ 3160 h 10000"/>
                <a:gd name="connsiteX16" fmla="*/ 7899 w 10094"/>
                <a:gd name="connsiteY16" fmla="*/ 2714 h 10000"/>
                <a:gd name="connsiteX17" fmla="*/ 7855 w 10094"/>
                <a:gd name="connsiteY17" fmla="*/ 3255 h 10000"/>
                <a:gd name="connsiteX18" fmla="*/ 7855 w 10094"/>
                <a:gd name="connsiteY18" fmla="*/ 3636 h 10000"/>
                <a:gd name="connsiteX19" fmla="*/ 8302 w 10094"/>
                <a:gd name="connsiteY19" fmla="*/ 4704 h 10000"/>
                <a:gd name="connsiteX20" fmla="*/ 7946 w 10094"/>
                <a:gd name="connsiteY20" fmla="*/ 5905 h 10000"/>
                <a:gd name="connsiteX21" fmla="*/ 7690 w 10094"/>
                <a:gd name="connsiteY21" fmla="*/ 7191 h 10000"/>
                <a:gd name="connsiteX22" fmla="*/ 7362 w 10094"/>
                <a:gd name="connsiteY22" fmla="*/ 9099 h 10000"/>
                <a:gd name="connsiteX23" fmla="*/ 8137 w 10094"/>
                <a:gd name="connsiteY23" fmla="*/ 9777 h 10000"/>
                <a:gd name="connsiteX24" fmla="*/ 6483 w 10094"/>
                <a:gd name="connsiteY24" fmla="*/ 9773 h 10000"/>
                <a:gd name="connsiteX25" fmla="*/ 6092 w 10094"/>
                <a:gd name="connsiteY25" fmla="*/ 9365 h 10000"/>
                <a:gd name="connsiteX26" fmla="*/ 6138 w 10094"/>
                <a:gd name="connsiteY26" fmla="*/ 9365 h 10000"/>
                <a:gd name="connsiteX27" fmla="*/ 6138 w 10094"/>
                <a:gd name="connsiteY27" fmla="*/ 9018 h 10000"/>
                <a:gd name="connsiteX28" fmla="*/ 5390 w 10094"/>
                <a:gd name="connsiteY28" fmla="*/ 7774 h 10000"/>
                <a:gd name="connsiteX29" fmla="*/ 5390 w 10094"/>
                <a:gd name="connsiteY29" fmla="*/ 7187 h 10000"/>
                <a:gd name="connsiteX30" fmla="*/ 5347 w 10094"/>
                <a:gd name="connsiteY30" fmla="*/ 6398 h 10000"/>
                <a:gd name="connsiteX31" fmla="*/ 4825 w 10094"/>
                <a:gd name="connsiteY31" fmla="*/ 5090 h 10000"/>
                <a:gd name="connsiteX32" fmla="*/ 4121 w 10094"/>
                <a:gd name="connsiteY32" fmla="*/ 6377 h 10000"/>
                <a:gd name="connsiteX33" fmla="*/ 3733 w 10094"/>
                <a:gd name="connsiteY33" fmla="*/ 7213 h 10000"/>
                <a:gd name="connsiteX34" fmla="*/ 3555 w 10094"/>
                <a:gd name="connsiteY34" fmla="*/ 8130 h 10000"/>
                <a:gd name="connsiteX35" fmla="*/ 2703 w 10094"/>
                <a:gd name="connsiteY35" fmla="*/ 9082 h 10000"/>
                <a:gd name="connsiteX36" fmla="*/ 2360 w 10094"/>
                <a:gd name="connsiteY36" fmla="*/ 9751 h 10000"/>
                <a:gd name="connsiteX37" fmla="*/ 121 w 10094"/>
                <a:gd name="connsiteY37" fmla="*/ 9648 h 10000"/>
                <a:gd name="connsiteX38" fmla="*/ 1674 w 10094"/>
                <a:gd name="connsiteY38" fmla="*/ 8795 h 10000"/>
                <a:gd name="connsiteX39" fmla="*/ 1254 w 10094"/>
                <a:gd name="connsiteY39" fmla="*/ 7650 h 10000"/>
                <a:gd name="connsiteX40" fmla="*/ 1314 w 10094"/>
                <a:gd name="connsiteY40" fmla="*/ 7118 h 10000"/>
                <a:gd name="connsiteX41" fmla="*/ 1776 w 10094"/>
                <a:gd name="connsiteY41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99 w 10094"/>
                <a:gd name="connsiteY15" fmla="*/ 2714 h 10000"/>
                <a:gd name="connsiteX16" fmla="*/ 7855 w 10094"/>
                <a:gd name="connsiteY16" fmla="*/ 3255 h 10000"/>
                <a:gd name="connsiteX17" fmla="*/ 7855 w 10094"/>
                <a:gd name="connsiteY17" fmla="*/ 3636 h 10000"/>
                <a:gd name="connsiteX18" fmla="*/ 8302 w 10094"/>
                <a:gd name="connsiteY18" fmla="*/ 4704 h 10000"/>
                <a:gd name="connsiteX19" fmla="*/ 7946 w 10094"/>
                <a:gd name="connsiteY19" fmla="*/ 5905 h 10000"/>
                <a:gd name="connsiteX20" fmla="*/ 7690 w 10094"/>
                <a:gd name="connsiteY20" fmla="*/ 7191 h 10000"/>
                <a:gd name="connsiteX21" fmla="*/ 7362 w 10094"/>
                <a:gd name="connsiteY21" fmla="*/ 9099 h 10000"/>
                <a:gd name="connsiteX22" fmla="*/ 8137 w 10094"/>
                <a:gd name="connsiteY22" fmla="*/ 9777 h 10000"/>
                <a:gd name="connsiteX23" fmla="*/ 6483 w 10094"/>
                <a:gd name="connsiteY23" fmla="*/ 9773 h 10000"/>
                <a:gd name="connsiteX24" fmla="*/ 6092 w 10094"/>
                <a:gd name="connsiteY24" fmla="*/ 9365 h 10000"/>
                <a:gd name="connsiteX25" fmla="*/ 6138 w 10094"/>
                <a:gd name="connsiteY25" fmla="*/ 9365 h 10000"/>
                <a:gd name="connsiteX26" fmla="*/ 6138 w 10094"/>
                <a:gd name="connsiteY26" fmla="*/ 9018 h 10000"/>
                <a:gd name="connsiteX27" fmla="*/ 5390 w 10094"/>
                <a:gd name="connsiteY27" fmla="*/ 7774 h 10000"/>
                <a:gd name="connsiteX28" fmla="*/ 5390 w 10094"/>
                <a:gd name="connsiteY28" fmla="*/ 7187 h 10000"/>
                <a:gd name="connsiteX29" fmla="*/ 5347 w 10094"/>
                <a:gd name="connsiteY29" fmla="*/ 6398 h 10000"/>
                <a:gd name="connsiteX30" fmla="*/ 4825 w 10094"/>
                <a:gd name="connsiteY30" fmla="*/ 5090 h 10000"/>
                <a:gd name="connsiteX31" fmla="*/ 4121 w 10094"/>
                <a:gd name="connsiteY31" fmla="*/ 6377 h 10000"/>
                <a:gd name="connsiteX32" fmla="*/ 3733 w 10094"/>
                <a:gd name="connsiteY32" fmla="*/ 7213 h 10000"/>
                <a:gd name="connsiteX33" fmla="*/ 3555 w 10094"/>
                <a:gd name="connsiteY33" fmla="*/ 8130 h 10000"/>
                <a:gd name="connsiteX34" fmla="*/ 2703 w 10094"/>
                <a:gd name="connsiteY34" fmla="*/ 9082 h 10000"/>
                <a:gd name="connsiteX35" fmla="*/ 2360 w 10094"/>
                <a:gd name="connsiteY35" fmla="*/ 9751 h 10000"/>
                <a:gd name="connsiteX36" fmla="*/ 121 w 10094"/>
                <a:gd name="connsiteY36" fmla="*/ 9648 h 10000"/>
                <a:gd name="connsiteX37" fmla="*/ 1674 w 10094"/>
                <a:gd name="connsiteY37" fmla="*/ 8795 h 10000"/>
                <a:gd name="connsiteX38" fmla="*/ 1254 w 10094"/>
                <a:gd name="connsiteY38" fmla="*/ 7650 h 10000"/>
                <a:gd name="connsiteX39" fmla="*/ 1314 w 10094"/>
                <a:gd name="connsiteY39" fmla="*/ 7118 h 10000"/>
                <a:gd name="connsiteX40" fmla="*/ 1776 w 10094"/>
                <a:gd name="connsiteY40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99 w 10094"/>
                <a:gd name="connsiteY15" fmla="*/ 2714 h 10000"/>
                <a:gd name="connsiteX16" fmla="*/ 7855 w 10094"/>
                <a:gd name="connsiteY16" fmla="*/ 3636 h 10000"/>
                <a:gd name="connsiteX17" fmla="*/ 8302 w 10094"/>
                <a:gd name="connsiteY17" fmla="*/ 4704 h 10000"/>
                <a:gd name="connsiteX18" fmla="*/ 7946 w 10094"/>
                <a:gd name="connsiteY18" fmla="*/ 5905 h 10000"/>
                <a:gd name="connsiteX19" fmla="*/ 7690 w 10094"/>
                <a:gd name="connsiteY19" fmla="*/ 7191 h 10000"/>
                <a:gd name="connsiteX20" fmla="*/ 7362 w 10094"/>
                <a:gd name="connsiteY20" fmla="*/ 9099 h 10000"/>
                <a:gd name="connsiteX21" fmla="*/ 8137 w 10094"/>
                <a:gd name="connsiteY21" fmla="*/ 9777 h 10000"/>
                <a:gd name="connsiteX22" fmla="*/ 6483 w 10094"/>
                <a:gd name="connsiteY22" fmla="*/ 9773 h 10000"/>
                <a:gd name="connsiteX23" fmla="*/ 6092 w 10094"/>
                <a:gd name="connsiteY23" fmla="*/ 9365 h 10000"/>
                <a:gd name="connsiteX24" fmla="*/ 6138 w 10094"/>
                <a:gd name="connsiteY24" fmla="*/ 9365 h 10000"/>
                <a:gd name="connsiteX25" fmla="*/ 6138 w 10094"/>
                <a:gd name="connsiteY25" fmla="*/ 9018 h 10000"/>
                <a:gd name="connsiteX26" fmla="*/ 5390 w 10094"/>
                <a:gd name="connsiteY26" fmla="*/ 7774 h 10000"/>
                <a:gd name="connsiteX27" fmla="*/ 5390 w 10094"/>
                <a:gd name="connsiteY27" fmla="*/ 7187 h 10000"/>
                <a:gd name="connsiteX28" fmla="*/ 5347 w 10094"/>
                <a:gd name="connsiteY28" fmla="*/ 6398 h 10000"/>
                <a:gd name="connsiteX29" fmla="*/ 4825 w 10094"/>
                <a:gd name="connsiteY29" fmla="*/ 5090 h 10000"/>
                <a:gd name="connsiteX30" fmla="*/ 4121 w 10094"/>
                <a:gd name="connsiteY30" fmla="*/ 6377 h 10000"/>
                <a:gd name="connsiteX31" fmla="*/ 3733 w 10094"/>
                <a:gd name="connsiteY31" fmla="*/ 7213 h 10000"/>
                <a:gd name="connsiteX32" fmla="*/ 3555 w 10094"/>
                <a:gd name="connsiteY32" fmla="*/ 8130 h 10000"/>
                <a:gd name="connsiteX33" fmla="*/ 2703 w 10094"/>
                <a:gd name="connsiteY33" fmla="*/ 9082 h 10000"/>
                <a:gd name="connsiteX34" fmla="*/ 2360 w 10094"/>
                <a:gd name="connsiteY34" fmla="*/ 9751 h 10000"/>
                <a:gd name="connsiteX35" fmla="*/ 121 w 10094"/>
                <a:gd name="connsiteY35" fmla="*/ 9648 h 10000"/>
                <a:gd name="connsiteX36" fmla="*/ 1674 w 10094"/>
                <a:gd name="connsiteY36" fmla="*/ 8795 h 10000"/>
                <a:gd name="connsiteX37" fmla="*/ 1254 w 10094"/>
                <a:gd name="connsiteY37" fmla="*/ 7650 h 10000"/>
                <a:gd name="connsiteX38" fmla="*/ 1314 w 10094"/>
                <a:gd name="connsiteY38" fmla="*/ 7118 h 10000"/>
                <a:gd name="connsiteX39" fmla="*/ 1776 w 10094"/>
                <a:gd name="connsiteY39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55 w 10094"/>
                <a:gd name="connsiteY15" fmla="*/ 3636 h 10000"/>
                <a:gd name="connsiteX16" fmla="*/ 8302 w 10094"/>
                <a:gd name="connsiteY16" fmla="*/ 4704 h 10000"/>
                <a:gd name="connsiteX17" fmla="*/ 7946 w 10094"/>
                <a:gd name="connsiteY17" fmla="*/ 5905 h 10000"/>
                <a:gd name="connsiteX18" fmla="*/ 7690 w 10094"/>
                <a:gd name="connsiteY18" fmla="*/ 7191 h 10000"/>
                <a:gd name="connsiteX19" fmla="*/ 7362 w 10094"/>
                <a:gd name="connsiteY19" fmla="*/ 9099 h 10000"/>
                <a:gd name="connsiteX20" fmla="*/ 8137 w 10094"/>
                <a:gd name="connsiteY20" fmla="*/ 9777 h 10000"/>
                <a:gd name="connsiteX21" fmla="*/ 6483 w 10094"/>
                <a:gd name="connsiteY21" fmla="*/ 9773 h 10000"/>
                <a:gd name="connsiteX22" fmla="*/ 6092 w 10094"/>
                <a:gd name="connsiteY22" fmla="*/ 9365 h 10000"/>
                <a:gd name="connsiteX23" fmla="*/ 6138 w 10094"/>
                <a:gd name="connsiteY23" fmla="*/ 9365 h 10000"/>
                <a:gd name="connsiteX24" fmla="*/ 6138 w 10094"/>
                <a:gd name="connsiteY24" fmla="*/ 9018 h 10000"/>
                <a:gd name="connsiteX25" fmla="*/ 5390 w 10094"/>
                <a:gd name="connsiteY25" fmla="*/ 7774 h 10000"/>
                <a:gd name="connsiteX26" fmla="*/ 5390 w 10094"/>
                <a:gd name="connsiteY26" fmla="*/ 7187 h 10000"/>
                <a:gd name="connsiteX27" fmla="*/ 5347 w 10094"/>
                <a:gd name="connsiteY27" fmla="*/ 6398 h 10000"/>
                <a:gd name="connsiteX28" fmla="*/ 4825 w 10094"/>
                <a:gd name="connsiteY28" fmla="*/ 5090 h 10000"/>
                <a:gd name="connsiteX29" fmla="*/ 4121 w 10094"/>
                <a:gd name="connsiteY29" fmla="*/ 6377 h 10000"/>
                <a:gd name="connsiteX30" fmla="*/ 3733 w 10094"/>
                <a:gd name="connsiteY30" fmla="*/ 7213 h 10000"/>
                <a:gd name="connsiteX31" fmla="*/ 3555 w 10094"/>
                <a:gd name="connsiteY31" fmla="*/ 8130 h 10000"/>
                <a:gd name="connsiteX32" fmla="*/ 2703 w 10094"/>
                <a:gd name="connsiteY32" fmla="*/ 9082 h 10000"/>
                <a:gd name="connsiteX33" fmla="*/ 2360 w 10094"/>
                <a:gd name="connsiteY33" fmla="*/ 9751 h 10000"/>
                <a:gd name="connsiteX34" fmla="*/ 121 w 10094"/>
                <a:gd name="connsiteY34" fmla="*/ 9648 h 10000"/>
                <a:gd name="connsiteX35" fmla="*/ 1674 w 10094"/>
                <a:gd name="connsiteY35" fmla="*/ 8795 h 10000"/>
                <a:gd name="connsiteX36" fmla="*/ 1254 w 10094"/>
                <a:gd name="connsiteY36" fmla="*/ 7650 h 10000"/>
                <a:gd name="connsiteX37" fmla="*/ 1314 w 10094"/>
                <a:gd name="connsiteY37" fmla="*/ 7118 h 10000"/>
                <a:gd name="connsiteX38" fmla="*/ 1776 w 10094"/>
                <a:gd name="connsiteY38" fmla="*/ 5176 h 10000"/>
                <a:gd name="connsiteX0" fmla="*/ 1776 w 10042"/>
                <a:gd name="connsiteY0" fmla="*/ 5176 h 10000"/>
                <a:gd name="connsiteX1" fmla="*/ 3912 w 10042"/>
                <a:gd name="connsiteY1" fmla="*/ 1548 h 10000"/>
                <a:gd name="connsiteX2" fmla="*/ 3868 w 10042"/>
                <a:gd name="connsiteY2" fmla="*/ 1149 h 10000"/>
                <a:gd name="connsiteX3" fmla="*/ 3568 w 10042"/>
                <a:gd name="connsiteY3" fmla="*/ 669 h 10000"/>
                <a:gd name="connsiteX4" fmla="*/ 3808 w 10042"/>
                <a:gd name="connsiteY4" fmla="*/ 137 h 10000"/>
                <a:gd name="connsiteX5" fmla="*/ 6196 w 10042"/>
                <a:gd name="connsiteY5" fmla="*/ 154 h 10000"/>
                <a:gd name="connsiteX6" fmla="*/ 6377 w 10042"/>
                <a:gd name="connsiteY6" fmla="*/ 669 h 10000"/>
                <a:gd name="connsiteX7" fmla="*/ 6078 w 10042"/>
                <a:gd name="connsiteY7" fmla="*/ 1132 h 10000"/>
                <a:gd name="connsiteX8" fmla="*/ 6244 w 10042"/>
                <a:gd name="connsiteY8" fmla="*/ 1574 h 10000"/>
                <a:gd name="connsiteX9" fmla="*/ 8661 w 10042"/>
                <a:gd name="connsiteY9" fmla="*/ 1998 h 10000"/>
                <a:gd name="connsiteX10" fmla="*/ 9244 w 10042"/>
                <a:gd name="connsiteY10" fmla="*/ 2423 h 10000"/>
                <a:gd name="connsiteX11" fmla="*/ 9945 w 10042"/>
                <a:gd name="connsiteY11" fmla="*/ 3388 h 10000"/>
                <a:gd name="connsiteX12" fmla="*/ 8661 w 10042"/>
                <a:gd name="connsiteY12" fmla="*/ 3671 h 10000"/>
                <a:gd name="connsiteX13" fmla="*/ 8184 w 10042"/>
                <a:gd name="connsiteY13" fmla="*/ 3160 h 10000"/>
                <a:gd name="connsiteX14" fmla="*/ 7855 w 10042"/>
                <a:gd name="connsiteY14" fmla="*/ 3636 h 10000"/>
                <a:gd name="connsiteX15" fmla="*/ 8302 w 10042"/>
                <a:gd name="connsiteY15" fmla="*/ 4704 h 10000"/>
                <a:gd name="connsiteX16" fmla="*/ 7946 w 10042"/>
                <a:gd name="connsiteY16" fmla="*/ 5905 h 10000"/>
                <a:gd name="connsiteX17" fmla="*/ 7690 w 10042"/>
                <a:gd name="connsiteY17" fmla="*/ 7191 h 10000"/>
                <a:gd name="connsiteX18" fmla="*/ 7362 w 10042"/>
                <a:gd name="connsiteY18" fmla="*/ 9099 h 10000"/>
                <a:gd name="connsiteX19" fmla="*/ 8137 w 10042"/>
                <a:gd name="connsiteY19" fmla="*/ 9777 h 10000"/>
                <a:gd name="connsiteX20" fmla="*/ 6483 w 10042"/>
                <a:gd name="connsiteY20" fmla="*/ 9773 h 10000"/>
                <a:gd name="connsiteX21" fmla="*/ 6092 w 10042"/>
                <a:gd name="connsiteY21" fmla="*/ 9365 h 10000"/>
                <a:gd name="connsiteX22" fmla="*/ 6138 w 10042"/>
                <a:gd name="connsiteY22" fmla="*/ 9365 h 10000"/>
                <a:gd name="connsiteX23" fmla="*/ 6138 w 10042"/>
                <a:gd name="connsiteY23" fmla="*/ 9018 h 10000"/>
                <a:gd name="connsiteX24" fmla="*/ 5390 w 10042"/>
                <a:gd name="connsiteY24" fmla="*/ 7774 h 10000"/>
                <a:gd name="connsiteX25" fmla="*/ 5390 w 10042"/>
                <a:gd name="connsiteY25" fmla="*/ 7187 h 10000"/>
                <a:gd name="connsiteX26" fmla="*/ 5347 w 10042"/>
                <a:gd name="connsiteY26" fmla="*/ 6398 h 10000"/>
                <a:gd name="connsiteX27" fmla="*/ 4825 w 10042"/>
                <a:gd name="connsiteY27" fmla="*/ 5090 h 10000"/>
                <a:gd name="connsiteX28" fmla="*/ 4121 w 10042"/>
                <a:gd name="connsiteY28" fmla="*/ 6377 h 10000"/>
                <a:gd name="connsiteX29" fmla="*/ 3733 w 10042"/>
                <a:gd name="connsiteY29" fmla="*/ 7213 h 10000"/>
                <a:gd name="connsiteX30" fmla="*/ 3555 w 10042"/>
                <a:gd name="connsiteY30" fmla="*/ 8130 h 10000"/>
                <a:gd name="connsiteX31" fmla="*/ 2703 w 10042"/>
                <a:gd name="connsiteY31" fmla="*/ 9082 h 10000"/>
                <a:gd name="connsiteX32" fmla="*/ 2360 w 10042"/>
                <a:gd name="connsiteY32" fmla="*/ 9751 h 10000"/>
                <a:gd name="connsiteX33" fmla="*/ 121 w 10042"/>
                <a:gd name="connsiteY33" fmla="*/ 9648 h 10000"/>
                <a:gd name="connsiteX34" fmla="*/ 1674 w 10042"/>
                <a:gd name="connsiteY34" fmla="*/ 8795 h 10000"/>
                <a:gd name="connsiteX35" fmla="*/ 1254 w 10042"/>
                <a:gd name="connsiteY35" fmla="*/ 7650 h 10000"/>
                <a:gd name="connsiteX36" fmla="*/ 1314 w 10042"/>
                <a:gd name="connsiteY36" fmla="*/ 7118 h 10000"/>
                <a:gd name="connsiteX37" fmla="*/ 1776 w 10042"/>
                <a:gd name="connsiteY37" fmla="*/ 5176 h 10000"/>
                <a:gd name="connsiteX0" fmla="*/ 1776 w 9945"/>
                <a:gd name="connsiteY0" fmla="*/ 5176 h 10000"/>
                <a:gd name="connsiteX1" fmla="*/ 3912 w 9945"/>
                <a:gd name="connsiteY1" fmla="*/ 1548 h 10000"/>
                <a:gd name="connsiteX2" fmla="*/ 3868 w 9945"/>
                <a:gd name="connsiteY2" fmla="*/ 1149 h 10000"/>
                <a:gd name="connsiteX3" fmla="*/ 3568 w 9945"/>
                <a:gd name="connsiteY3" fmla="*/ 669 h 10000"/>
                <a:gd name="connsiteX4" fmla="*/ 3808 w 9945"/>
                <a:gd name="connsiteY4" fmla="*/ 137 h 10000"/>
                <a:gd name="connsiteX5" fmla="*/ 6196 w 9945"/>
                <a:gd name="connsiteY5" fmla="*/ 154 h 10000"/>
                <a:gd name="connsiteX6" fmla="*/ 6377 w 9945"/>
                <a:gd name="connsiteY6" fmla="*/ 669 h 10000"/>
                <a:gd name="connsiteX7" fmla="*/ 6078 w 9945"/>
                <a:gd name="connsiteY7" fmla="*/ 1132 h 10000"/>
                <a:gd name="connsiteX8" fmla="*/ 6244 w 9945"/>
                <a:gd name="connsiteY8" fmla="*/ 1574 h 10000"/>
                <a:gd name="connsiteX9" fmla="*/ 8661 w 9945"/>
                <a:gd name="connsiteY9" fmla="*/ 1998 h 10000"/>
                <a:gd name="connsiteX10" fmla="*/ 9945 w 9945"/>
                <a:gd name="connsiteY10" fmla="*/ 3388 h 10000"/>
                <a:gd name="connsiteX11" fmla="*/ 8661 w 9945"/>
                <a:gd name="connsiteY11" fmla="*/ 3671 h 10000"/>
                <a:gd name="connsiteX12" fmla="*/ 8184 w 9945"/>
                <a:gd name="connsiteY12" fmla="*/ 3160 h 10000"/>
                <a:gd name="connsiteX13" fmla="*/ 7855 w 9945"/>
                <a:gd name="connsiteY13" fmla="*/ 3636 h 10000"/>
                <a:gd name="connsiteX14" fmla="*/ 8302 w 9945"/>
                <a:gd name="connsiteY14" fmla="*/ 4704 h 10000"/>
                <a:gd name="connsiteX15" fmla="*/ 7946 w 9945"/>
                <a:gd name="connsiteY15" fmla="*/ 5905 h 10000"/>
                <a:gd name="connsiteX16" fmla="*/ 7690 w 9945"/>
                <a:gd name="connsiteY16" fmla="*/ 7191 h 10000"/>
                <a:gd name="connsiteX17" fmla="*/ 7362 w 9945"/>
                <a:gd name="connsiteY17" fmla="*/ 9099 h 10000"/>
                <a:gd name="connsiteX18" fmla="*/ 8137 w 9945"/>
                <a:gd name="connsiteY18" fmla="*/ 9777 h 10000"/>
                <a:gd name="connsiteX19" fmla="*/ 6483 w 9945"/>
                <a:gd name="connsiteY19" fmla="*/ 9773 h 10000"/>
                <a:gd name="connsiteX20" fmla="*/ 6092 w 9945"/>
                <a:gd name="connsiteY20" fmla="*/ 9365 h 10000"/>
                <a:gd name="connsiteX21" fmla="*/ 6138 w 9945"/>
                <a:gd name="connsiteY21" fmla="*/ 9365 h 10000"/>
                <a:gd name="connsiteX22" fmla="*/ 6138 w 9945"/>
                <a:gd name="connsiteY22" fmla="*/ 9018 h 10000"/>
                <a:gd name="connsiteX23" fmla="*/ 5390 w 9945"/>
                <a:gd name="connsiteY23" fmla="*/ 7774 h 10000"/>
                <a:gd name="connsiteX24" fmla="*/ 5390 w 9945"/>
                <a:gd name="connsiteY24" fmla="*/ 7187 h 10000"/>
                <a:gd name="connsiteX25" fmla="*/ 5347 w 9945"/>
                <a:gd name="connsiteY25" fmla="*/ 6398 h 10000"/>
                <a:gd name="connsiteX26" fmla="*/ 4825 w 9945"/>
                <a:gd name="connsiteY26" fmla="*/ 5090 h 10000"/>
                <a:gd name="connsiteX27" fmla="*/ 4121 w 9945"/>
                <a:gd name="connsiteY27" fmla="*/ 6377 h 10000"/>
                <a:gd name="connsiteX28" fmla="*/ 3733 w 9945"/>
                <a:gd name="connsiteY28" fmla="*/ 7213 h 10000"/>
                <a:gd name="connsiteX29" fmla="*/ 3555 w 9945"/>
                <a:gd name="connsiteY29" fmla="*/ 8130 h 10000"/>
                <a:gd name="connsiteX30" fmla="*/ 2703 w 9945"/>
                <a:gd name="connsiteY30" fmla="*/ 9082 h 10000"/>
                <a:gd name="connsiteX31" fmla="*/ 2360 w 9945"/>
                <a:gd name="connsiteY31" fmla="*/ 9751 h 10000"/>
                <a:gd name="connsiteX32" fmla="*/ 121 w 9945"/>
                <a:gd name="connsiteY32" fmla="*/ 9648 h 10000"/>
                <a:gd name="connsiteX33" fmla="*/ 1674 w 9945"/>
                <a:gd name="connsiteY33" fmla="*/ 8795 h 10000"/>
                <a:gd name="connsiteX34" fmla="*/ 1254 w 9945"/>
                <a:gd name="connsiteY34" fmla="*/ 7650 h 10000"/>
                <a:gd name="connsiteX35" fmla="*/ 1314 w 9945"/>
                <a:gd name="connsiteY35" fmla="*/ 7118 h 10000"/>
                <a:gd name="connsiteX36" fmla="*/ 1776 w 9945"/>
                <a:gd name="connsiteY36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6112 w 10000"/>
                <a:gd name="connsiteY7" fmla="*/ 1132 h 10000"/>
                <a:gd name="connsiteX8" fmla="*/ 6279 w 10000"/>
                <a:gd name="connsiteY8" fmla="*/ 1574 h 10000"/>
                <a:gd name="connsiteX9" fmla="*/ 10000 w 10000"/>
                <a:gd name="connsiteY9" fmla="*/ 3388 h 10000"/>
                <a:gd name="connsiteX10" fmla="*/ 8709 w 10000"/>
                <a:gd name="connsiteY10" fmla="*/ 3671 h 10000"/>
                <a:gd name="connsiteX11" fmla="*/ 8229 w 10000"/>
                <a:gd name="connsiteY11" fmla="*/ 3160 h 10000"/>
                <a:gd name="connsiteX12" fmla="*/ 7898 w 10000"/>
                <a:gd name="connsiteY12" fmla="*/ 3636 h 10000"/>
                <a:gd name="connsiteX13" fmla="*/ 8348 w 10000"/>
                <a:gd name="connsiteY13" fmla="*/ 4704 h 10000"/>
                <a:gd name="connsiteX14" fmla="*/ 7990 w 10000"/>
                <a:gd name="connsiteY14" fmla="*/ 5905 h 10000"/>
                <a:gd name="connsiteX15" fmla="*/ 7733 w 10000"/>
                <a:gd name="connsiteY15" fmla="*/ 7191 h 10000"/>
                <a:gd name="connsiteX16" fmla="*/ 7403 w 10000"/>
                <a:gd name="connsiteY16" fmla="*/ 9099 h 10000"/>
                <a:gd name="connsiteX17" fmla="*/ 8182 w 10000"/>
                <a:gd name="connsiteY17" fmla="*/ 9777 h 10000"/>
                <a:gd name="connsiteX18" fmla="*/ 6519 w 10000"/>
                <a:gd name="connsiteY18" fmla="*/ 9773 h 10000"/>
                <a:gd name="connsiteX19" fmla="*/ 6126 w 10000"/>
                <a:gd name="connsiteY19" fmla="*/ 9365 h 10000"/>
                <a:gd name="connsiteX20" fmla="*/ 6172 w 10000"/>
                <a:gd name="connsiteY20" fmla="*/ 9365 h 10000"/>
                <a:gd name="connsiteX21" fmla="*/ 6172 w 10000"/>
                <a:gd name="connsiteY21" fmla="*/ 9018 h 10000"/>
                <a:gd name="connsiteX22" fmla="*/ 5420 w 10000"/>
                <a:gd name="connsiteY22" fmla="*/ 7774 h 10000"/>
                <a:gd name="connsiteX23" fmla="*/ 5420 w 10000"/>
                <a:gd name="connsiteY23" fmla="*/ 7187 h 10000"/>
                <a:gd name="connsiteX24" fmla="*/ 5377 w 10000"/>
                <a:gd name="connsiteY24" fmla="*/ 6398 h 10000"/>
                <a:gd name="connsiteX25" fmla="*/ 4852 w 10000"/>
                <a:gd name="connsiteY25" fmla="*/ 5090 h 10000"/>
                <a:gd name="connsiteX26" fmla="*/ 4144 w 10000"/>
                <a:gd name="connsiteY26" fmla="*/ 6377 h 10000"/>
                <a:gd name="connsiteX27" fmla="*/ 3754 w 10000"/>
                <a:gd name="connsiteY27" fmla="*/ 7213 h 10000"/>
                <a:gd name="connsiteX28" fmla="*/ 3575 w 10000"/>
                <a:gd name="connsiteY28" fmla="*/ 8130 h 10000"/>
                <a:gd name="connsiteX29" fmla="*/ 2718 w 10000"/>
                <a:gd name="connsiteY29" fmla="*/ 9082 h 10000"/>
                <a:gd name="connsiteX30" fmla="*/ 2373 w 10000"/>
                <a:gd name="connsiteY30" fmla="*/ 9751 h 10000"/>
                <a:gd name="connsiteX31" fmla="*/ 122 w 10000"/>
                <a:gd name="connsiteY31" fmla="*/ 9648 h 10000"/>
                <a:gd name="connsiteX32" fmla="*/ 1683 w 10000"/>
                <a:gd name="connsiteY32" fmla="*/ 8795 h 10000"/>
                <a:gd name="connsiteX33" fmla="*/ 1261 w 10000"/>
                <a:gd name="connsiteY33" fmla="*/ 7650 h 10000"/>
                <a:gd name="connsiteX34" fmla="*/ 1321 w 10000"/>
                <a:gd name="connsiteY34" fmla="*/ 7118 h 10000"/>
                <a:gd name="connsiteX35" fmla="*/ 1786 w 10000"/>
                <a:gd name="connsiteY35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6112 w 10000"/>
                <a:gd name="connsiteY7" fmla="*/ 1132 h 10000"/>
                <a:gd name="connsiteX8" fmla="*/ 10000 w 10000"/>
                <a:gd name="connsiteY8" fmla="*/ 3388 h 10000"/>
                <a:gd name="connsiteX9" fmla="*/ 8709 w 10000"/>
                <a:gd name="connsiteY9" fmla="*/ 3671 h 10000"/>
                <a:gd name="connsiteX10" fmla="*/ 8229 w 10000"/>
                <a:gd name="connsiteY10" fmla="*/ 3160 h 10000"/>
                <a:gd name="connsiteX11" fmla="*/ 7898 w 10000"/>
                <a:gd name="connsiteY11" fmla="*/ 3636 h 10000"/>
                <a:gd name="connsiteX12" fmla="*/ 8348 w 10000"/>
                <a:gd name="connsiteY12" fmla="*/ 4704 h 10000"/>
                <a:gd name="connsiteX13" fmla="*/ 7990 w 10000"/>
                <a:gd name="connsiteY13" fmla="*/ 5905 h 10000"/>
                <a:gd name="connsiteX14" fmla="*/ 7733 w 10000"/>
                <a:gd name="connsiteY14" fmla="*/ 7191 h 10000"/>
                <a:gd name="connsiteX15" fmla="*/ 7403 w 10000"/>
                <a:gd name="connsiteY15" fmla="*/ 9099 h 10000"/>
                <a:gd name="connsiteX16" fmla="*/ 8182 w 10000"/>
                <a:gd name="connsiteY16" fmla="*/ 9777 h 10000"/>
                <a:gd name="connsiteX17" fmla="*/ 6519 w 10000"/>
                <a:gd name="connsiteY17" fmla="*/ 9773 h 10000"/>
                <a:gd name="connsiteX18" fmla="*/ 6126 w 10000"/>
                <a:gd name="connsiteY18" fmla="*/ 9365 h 10000"/>
                <a:gd name="connsiteX19" fmla="*/ 6172 w 10000"/>
                <a:gd name="connsiteY19" fmla="*/ 9365 h 10000"/>
                <a:gd name="connsiteX20" fmla="*/ 6172 w 10000"/>
                <a:gd name="connsiteY20" fmla="*/ 9018 h 10000"/>
                <a:gd name="connsiteX21" fmla="*/ 5420 w 10000"/>
                <a:gd name="connsiteY21" fmla="*/ 7774 h 10000"/>
                <a:gd name="connsiteX22" fmla="*/ 5420 w 10000"/>
                <a:gd name="connsiteY22" fmla="*/ 7187 h 10000"/>
                <a:gd name="connsiteX23" fmla="*/ 5377 w 10000"/>
                <a:gd name="connsiteY23" fmla="*/ 6398 h 10000"/>
                <a:gd name="connsiteX24" fmla="*/ 4852 w 10000"/>
                <a:gd name="connsiteY24" fmla="*/ 5090 h 10000"/>
                <a:gd name="connsiteX25" fmla="*/ 4144 w 10000"/>
                <a:gd name="connsiteY25" fmla="*/ 6377 h 10000"/>
                <a:gd name="connsiteX26" fmla="*/ 3754 w 10000"/>
                <a:gd name="connsiteY26" fmla="*/ 7213 h 10000"/>
                <a:gd name="connsiteX27" fmla="*/ 3575 w 10000"/>
                <a:gd name="connsiteY27" fmla="*/ 8130 h 10000"/>
                <a:gd name="connsiteX28" fmla="*/ 2718 w 10000"/>
                <a:gd name="connsiteY28" fmla="*/ 9082 h 10000"/>
                <a:gd name="connsiteX29" fmla="*/ 2373 w 10000"/>
                <a:gd name="connsiteY29" fmla="*/ 9751 h 10000"/>
                <a:gd name="connsiteX30" fmla="*/ 122 w 10000"/>
                <a:gd name="connsiteY30" fmla="*/ 9648 h 10000"/>
                <a:gd name="connsiteX31" fmla="*/ 1683 w 10000"/>
                <a:gd name="connsiteY31" fmla="*/ 8795 h 10000"/>
                <a:gd name="connsiteX32" fmla="*/ 1261 w 10000"/>
                <a:gd name="connsiteY32" fmla="*/ 7650 h 10000"/>
                <a:gd name="connsiteX33" fmla="*/ 1321 w 10000"/>
                <a:gd name="connsiteY33" fmla="*/ 7118 h 10000"/>
                <a:gd name="connsiteX34" fmla="*/ 1786 w 10000"/>
                <a:gd name="connsiteY34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10000 w 10000"/>
                <a:gd name="connsiteY7" fmla="*/ 3388 h 10000"/>
                <a:gd name="connsiteX8" fmla="*/ 8709 w 10000"/>
                <a:gd name="connsiteY8" fmla="*/ 3671 h 10000"/>
                <a:gd name="connsiteX9" fmla="*/ 8229 w 10000"/>
                <a:gd name="connsiteY9" fmla="*/ 3160 h 10000"/>
                <a:gd name="connsiteX10" fmla="*/ 7898 w 10000"/>
                <a:gd name="connsiteY10" fmla="*/ 3636 h 10000"/>
                <a:gd name="connsiteX11" fmla="*/ 8348 w 10000"/>
                <a:gd name="connsiteY11" fmla="*/ 4704 h 10000"/>
                <a:gd name="connsiteX12" fmla="*/ 7990 w 10000"/>
                <a:gd name="connsiteY12" fmla="*/ 5905 h 10000"/>
                <a:gd name="connsiteX13" fmla="*/ 7733 w 10000"/>
                <a:gd name="connsiteY13" fmla="*/ 7191 h 10000"/>
                <a:gd name="connsiteX14" fmla="*/ 7403 w 10000"/>
                <a:gd name="connsiteY14" fmla="*/ 9099 h 10000"/>
                <a:gd name="connsiteX15" fmla="*/ 8182 w 10000"/>
                <a:gd name="connsiteY15" fmla="*/ 9777 h 10000"/>
                <a:gd name="connsiteX16" fmla="*/ 6519 w 10000"/>
                <a:gd name="connsiteY16" fmla="*/ 9773 h 10000"/>
                <a:gd name="connsiteX17" fmla="*/ 6126 w 10000"/>
                <a:gd name="connsiteY17" fmla="*/ 9365 h 10000"/>
                <a:gd name="connsiteX18" fmla="*/ 6172 w 10000"/>
                <a:gd name="connsiteY18" fmla="*/ 9365 h 10000"/>
                <a:gd name="connsiteX19" fmla="*/ 6172 w 10000"/>
                <a:gd name="connsiteY19" fmla="*/ 9018 h 10000"/>
                <a:gd name="connsiteX20" fmla="*/ 5420 w 10000"/>
                <a:gd name="connsiteY20" fmla="*/ 7774 h 10000"/>
                <a:gd name="connsiteX21" fmla="*/ 5420 w 10000"/>
                <a:gd name="connsiteY21" fmla="*/ 7187 h 10000"/>
                <a:gd name="connsiteX22" fmla="*/ 5377 w 10000"/>
                <a:gd name="connsiteY22" fmla="*/ 6398 h 10000"/>
                <a:gd name="connsiteX23" fmla="*/ 4852 w 10000"/>
                <a:gd name="connsiteY23" fmla="*/ 5090 h 10000"/>
                <a:gd name="connsiteX24" fmla="*/ 4144 w 10000"/>
                <a:gd name="connsiteY24" fmla="*/ 6377 h 10000"/>
                <a:gd name="connsiteX25" fmla="*/ 3754 w 10000"/>
                <a:gd name="connsiteY25" fmla="*/ 7213 h 10000"/>
                <a:gd name="connsiteX26" fmla="*/ 3575 w 10000"/>
                <a:gd name="connsiteY26" fmla="*/ 8130 h 10000"/>
                <a:gd name="connsiteX27" fmla="*/ 2718 w 10000"/>
                <a:gd name="connsiteY27" fmla="*/ 9082 h 10000"/>
                <a:gd name="connsiteX28" fmla="*/ 2373 w 10000"/>
                <a:gd name="connsiteY28" fmla="*/ 9751 h 10000"/>
                <a:gd name="connsiteX29" fmla="*/ 122 w 10000"/>
                <a:gd name="connsiteY29" fmla="*/ 9648 h 10000"/>
                <a:gd name="connsiteX30" fmla="*/ 1683 w 10000"/>
                <a:gd name="connsiteY30" fmla="*/ 8795 h 10000"/>
                <a:gd name="connsiteX31" fmla="*/ 1261 w 10000"/>
                <a:gd name="connsiteY31" fmla="*/ 7650 h 10000"/>
                <a:gd name="connsiteX32" fmla="*/ 1321 w 10000"/>
                <a:gd name="connsiteY32" fmla="*/ 7118 h 10000"/>
                <a:gd name="connsiteX33" fmla="*/ 1786 w 10000"/>
                <a:gd name="connsiteY33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10000 w 10000"/>
                <a:gd name="connsiteY6" fmla="*/ 3388 h 10000"/>
                <a:gd name="connsiteX7" fmla="*/ 8709 w 10000"/>
                <a:gd name="connsiteY7" fmla="*/ 3671 h 10000"/>
                <a:gd name="connsiteX8" fmla="*/ 8229 w 10000"/>
                <a:gd name="connsiteY8" fmla="*/ 3160 h 10000"/>
                <a:gd name="connsiteX9" fmla="*/ 7898 w 10000"/>
                <a:gd name="connsiteY9" fmla="*/ 3636 h 10000"/>
                <a:gd name="connsiteX10" fmla="*/ 8348 w 10000"/>
                <a:gd name="connsiteY10" fmla="*/ 4704 h 10000"/>
                <a:gd name="connsiteX11" fmla="*/ 7990 w 10000"/>
                <a:gd name="connsiteY11" fmla="*/ 5905 h 10000"/>
                <a:gd name="connsiteX12" fmla="*/ 7733 w 10000"/>
                <a:gd name="connsiteY12" fmla="*/ 7191 h 10000"/>
                <a:gd name="connsiteX13" fmla="*/ 7403 w 10000"/>
                <a:gd name="connsiteY13" fmla="*/ 9099 h 10000"/>
                <a:gd name="connsiteX14" fmla="*/ 8182 w 10000"/>
                <a:gd name="connsiteY14" fmla="*/ 9777 h 10000"/>
                <a:gd name="connsiteX15" fmla="*/ 6519 w 10000"/>
                <a:gd name="connsiteY15" fmla="*/ 9773 h 10000"/>
                <a:gd name="connsiteX16" fmla="*/ 6126 w 10000"/>
                <a:gd name="connsiteY16" fmla="*/ 9365 h 10000"/>
                <a:gd name="connsiteX17" fmla="*/ 6172 w 10000"/>
                <a:gd name="connsiteY17" fmla="*/ 9365 h 10000"/>
                <a:gd name="connsiteX18" fmla="*/ 6172 w 10000"/>
                <a:gd name="connsiteY18" fmla="*/ 9018 h 10000"/>
                <a:gd name="connsiteX19" fmla="*/ 5420 w 10000"/>
                <a:gd name="connsiteY19" fmla="*/ 7774 h 10000"/>
                <a:gd name="connsiteX20" fmla="*/ 5420 w 10000"/>
                <a:gd name="connsiteY20" fmla="*/ 7187 h 10000"/>
                <a:gd name="connsiteX21" fmla="*/ 5377 w 10000"/>
                <a:gd name="connsiteY21" fmla="*/ 6398 h 10000"/>
                <a:gd name="connsiteX22" fmla="*/ 4852 w 10000"/>
                <a:gd name="connsiteY22" fmla="*/ 5090 h 10000"/>
                <a:gd name="connsiteX23" fmla="*/ 4144 w 10000"/>
                <a:gd name="connsiteY23" fmla="*/ 6377 h 10000"/>
                <a:gd name="connsiteX24" fmla="*/ 3754 w 10000"/>
                <a:gd name="connsiteY24" fmla="*/ 7213 h 10000"/>
                <a:gd name="connsiteX25" fmla="*/ 3575 w 10000"/>
                <a:gd name="connsiteY25" fmla="*/ 8130 h 10000"/>
                <a:gd name="connsiteX26" fmla="*/ 2718 w 10000"/>
                <a:gd name="connsiteY26" fmla="*/ 9082 h 10000"/>
                <a:gd name="connsiteX27" fmla="*/ 2373 w 10000"/>
                <a:gd name="connsiteY27" fmla="*/ 9751 h 10000"/>
                <a:gd name="connsiteX28" fmla="*/ 122 w 10000"/>
                <a:gd name="connsiteY28" fmla="*/ 9648 h 10000"/>
                <a:gd name="connsiteX29" fmla="*/ 1683 w 10000"/>
                <a:gd name="connsiteY29" fmla="*/ 8795 h 10000"/>
                <a:gd name="connsiteX30" fmla="*/ 1261 w 10000"/>
                <a:gd name="connsiteY30" fmla="*/ 7650 h 10000"/>
                <a:gd name="connsiteX31" fmla="*/ 1321 w 10000"/>
                <a:gd name="connsiteY31" fmla="*/ 7118 h 10000"/>
                <a:gd name="connsiteX32" fmla="*/ 1786 w 10000"/>
                <a:gd name="connsiteY32" fmla="*/ 5176 h 10000"/>
                <a:gd name="connsiteX0" fmla="*/ 1786 w 10000"/>
                <a:gd name="connsiteY0" fmla="*/ 5039 h 9863"/>
                <a:gd name="connsiteX1" fmla="*/ 3934 w 10000"/>
                <a:gd name="connsiteY1" fmla="*/ 1411 h 9863"/>
                <a:gd name="connsiteX2" fmla="*/ 3889 w 10000"/>
                <a:gd name="connsiteY2" fmla="*/ 1012 h 9863"/>
                <a:gd name="connsiteX3" fmla="*/ 3588 w 10000"/>
                <a:gd name="connsiteY3" fmla="*/ 532 h 9863"/>
                <a:gd name="connsiteX4" fmla="*/ 3829 w 10000"/>
                <a:gd name="connsiteY4" fmla="*/ 0 h 9863"/>
                <a:gd name="connsiteX5" fmla="*/ 10000 w 10000"/>
                <a:gd name="connsiteY5" fmla="*/ 3251 h 9863"/>
                <a:gd name="connsiteX6" fmla="*/ 8709 w 10000"/>
                <a:gd name="connsiteY6" fmla="*/ 3534 h 9863"/>
                <a:gd name="connsiteX7" fmla="*/ 8229 w 10000"/>
                <a:gd name="connsiteY7" fmla="*/ 3023 h 9863"/>
                <a:gd name="connsiteX8" fmla="*/ 7898 w 10000"/>
                <a:gd name="connsiteY8" fmla="*/ 3499 h 9863"/>
                <a:gd name="connsiteX9" fmla="*/ 8348 w 10000"/>
                <a:gd name="connsiteY9" fmla="*/ 4567 h 9863"/>
                <a:gd name="connsiteX10" fmla="*/ 7990 w 10000"/>
                <a:gd name="connsiteY10" fmla="*/ 5768 h 9863"/>
                <a:gd name="connsiteX11" fmla="*/ 7733 w 10000"/>
                <a:gd name="connsiteY11" fmla="*/ 7054 h 9863"/>
                <a:gd name="connsiteX12" fmla="*/ 7403 w 10000"/>
                <a:gd name="connsiteY12" fmla="*/ 8962 h 9863"/>
                <a:gd name="connsiteX13" fmla="*/ 8182 w 10000"/>
                <a:gd name="connsiteY13" fmla="*/ 9640 h 9863"/>
                <a:gd name="connsiteX14" fmla="*/ 6519 w 10000"/>
                <a:gd name="connsiteY14" fmla="*/ 9636 h 9863"/>
                <a:gd name="connsiteX15" fmla="*/ 6126 w 10000"/>
                <a:gd name="connsiteY15" fmla="*/ 9228 h 9863"/>
                <a:gd name="connsiteX16" fmla="*/ 6172 w 10000"/>
                <a:gd name="connsiteY16" fmla="*/ 9228 h 9863"/>
                <a:gd name="connsiteX17" fmla="*/ 6172 w 10000"/>
                <a:gd name="connsiteY17" fmla="*/ 8881 h 9863"/>
                <a:gd name="connsiteX18" fmla="*/ 5420 w 10000"/>
                <a:gd name="connsiteY18" fmla="*/ 7637 h 9863"/>
                <a:gd name="connsiteX19" fmla="*/ 5420 w 10000"/>
                <a:gd name="connsiteY19" fmla="*/ 7050 h 9863"/>
                <a:gd name="connsiteX20" fmla="*/ 5377 w 10000"/>
                <a:gd name="connsiteY20" fmla="*/ 6261 h 9863"/>
                <a:gd name="connsiteX21" fmla="*/ 4852 w 10000"/>
                <a:gd name="connsiteY21" fmla="*/ 4953 h 9863"/>
                <a:gd name="connsiteX22" fmla="*/ 4144 w 10000"/>
                <a:gd name="connsiteY22" fmla="*/ 6240 h 9863"/>
                <a:gd name="connsiteX23" fmla="*/ 3754 w 10000"/>
                <a:gd name="connsiteY23" fmla="*/ 7076 h 9863"/>
                <a:gd name="connsiteX24" fmla="*/ 3575 w 10000"/>
                <a:gd name="connsiteY24" fmla="*/ 7993 h 9863"/>
                <a:gd name="connsiteX25" fmla="*/ 2718 w 10000"/>
                <a:gd name="connsiteY25" fmla="*/ 8945 h 9863"/>
                <a:gd name="connsiteX26" fmla="*/ 2373 w 10000"/>
                <a:gd name="connsiteY26" fmla="*/ 9614 h 9863"/>
                <a:gd name="connsiteX27" fmla="*/ 122 w 10000"/>
                <a:gd name="connsiteY27" fmla="*/ 9511 h 9863"/>
                <a:gd name="connsiteX28" fmla="*/ 1683 w 10000"/>
                <a:gd name="connsiteY28" fmla="*/ 8658 h 9863"/>
                <a:gd name="connsiteX29" fmla="*/ 1261 w 10000"/>
                <a:gd name="connsiteY29" fmla="*/ 7513 h 9863"/>
                <a:gd name="connsiteX30" fmla="*/ 1321 w 10000"/>
                <a:gd name="connsiteY30" fmla="*/ 6981 h 9863"/>
                <a:gd name="connsiteX31" fmla="*/ 1786 w 10000"/>
                <a:gd name="connsiteY31" fmla="*/ 5039 h 9863"/>
                <a:gd name="connsiteX0" fmla="*/ 1786 w 10000"/>
                <a:gd name="connsiteY0" fmla="*/ 4570 h 9461"/>
                <a:gd name="connsiteX1" fmla="*/ 3934 w 10000"/>
                <a:gd name="connsiteY1" fmla="*/ 892 h 9461"/>
                <a:gd name="connsiteX2" fmla="*/ 3889 w 10000"/>
                <a:gd name="connsiteY2" fmla="*/ 487 h 9461"/>
                <a:gd name="connsiteX3" fmla="*/ 3588 w 10000"/>
                <a:gd name="connsiteY3" fmla="*/ 0 h 9461"/>
                <a:gd name="connsiteX4" fmla="*/ 10000 w 10000"/>
                <a:gd name="connsiteY4" fmla="*/ 2757 h 9461"/>
                <a:gd name="connsiteX5" fmla="*/ 8709 w 10000"/>
                <a:gd name="connsiteY5" fmla="*/ 3044 h 9461"/>
                <a:gd name="connsiteX6" fmla="*/ 8229 w 10000"/>
                <a:gd name="connsiteY6" fmla="*/ 2526 h 9461"/>
                <a:gd name="connsiteX7" fmla="*/ 7898 w 10000"/>
                <a:gd name="connsiteY7" fmla="*/ 3009 h 9461"/>
                <a:gd name="connsiteX8" fmla="*/ 8348 w 10000"/>
                <a:gd name="connsiteY8" fmla="*/ 4091 h 9461"/>
                <a:gd name="connsiteX9" fmla="*/ 7990 w 10000"/>
                <a:gd name="connsiteY9" fmla="*/ 5309 h 9461"/>
                <a:gd name="connsiteX10" fmla="*/ 7733 w 10000"/>
                <a:gd name="connsiteY10" fmla="*/ 6613 h 9461"/>
                <a:gd name="connsiteX11" fmla="*/ 7403 w 10000"/>
                <a:gd name="connsiteY11" fmla="*/ 8547 h 9461"/>
                <a:gd name="connsiteX12" fmla="*/ 8182 w 10000"/>
                <a:gd name="connsiteY12" fmla="*/ 9235 h 9461"/>
                <a:gd name="connsiteX13" fmla="*/ 6519 w 10000"/>
                <a:gd name="connsiteY13" fmla="*/ 9231 h 9461"/>
                <a:gd name="connsiteX14" fmla="*/ 6126 w 10000"/>
                <a:gd name="connsiteY14" fmla="*/ 8817 h 9461"/>
                <a:gd name="connsiteX15" fmla="*/ 6172 w 10000"/>
                <a:gd name="connsiteY15" fmla="*/ 8817 h 9461"/>
                <a:gd name="connsiteX16" fmla="*/ 6172 w 10000"/>
                <a:gd name="connsiteY16" fmla="*/ 8465 h 9461"/>
                <a:gd name="connsiteX17" fmla="*/ 5420 w 10000"/>
                <a:gd name="connsiteY17" fmla="*/ 7204 h 9461"/>
                <a:gd name="connsiteX18" fmla="*/ 5420 w 10000"/>
                <a:gd name="connsiteY18" fmla="*/ 6609 h 9461"/>
                <a:gd name="connsiteX19" fmla="*/ 5377 w 10000"/>
                <a:gd name="connsiteY19" fmla="*/ 5809 h 9461"/>
                <a:gd name="connsiteX20" fmla="*/ 4852 w 10000"/>
                <a:gd name="connsiteY20" fmla="*/ 4483 h 9461"/>
                <a:gd name="connsiteX21" fmla="*/ 4144 w 10000"/>
                <a:gd name="connsiteY21" fmla="*/ 5788 h 9461"/>
                <a:gd name="connsiteX22" fmla="*/ 3754 w 10000"/>
                <a:gd name="connsiteY22" fmla="*/ 6635 h 9461"/>
                <a:gd name="connsiteX23" fmla="*/ 3575 w 10000"/>
                <a:gd name="connsiteY23" fmla="*/ 7565 h 9461"/>
                <a:gd name="connsiteX24" fmla="*/ 2718 w 10000"/>
                <a:gd name="connsiteY24" fmla="*/ 8530 h 9461"/>
                <a:gd name="connsiteX25" fmla="*/ 2373 w 10000"/>
                <a:gd name="connsiteY25" fmla="*/ 9209 h 9461"/>
                <a:gd name="connsiteX26" fmla="*/ 122 w 10000"/>
                <a:gd name="connsiteY26" fmla="*/ 9104 h 9461"/>
                <a:gd name="connsiteX27" fmla="*/ 1683 w 10000"/>
                <a:gd name="connsiteY27" fmla="*/ 8239 h 9461"/>
                <a:gd name="connsiteX28" fmla="*/ 1261 w 10000"/>
                <a:gd name="connsiteY28" fmla="*/ 7078 h 9461"/>
                <a:gd name="connsiteX29" fmla="*/ 1321 w 10000"/>
                <a:gd name="connsiteY29" fmla="*/ 6539 h 9461"/>
                <a:gd name="connsiteX30" fmla="*/ 1786 w 10000"/>
                <a:gd name="connsiteY30" fmla="*/ 4570 h 9461"/>
                <a:gd name="connsiteX0" fmla="*/ 1786 w 10000"/>
                <a:gd name="connsiteY0" fmla="*/ 4315 h 9485"/>
                <a:gd name="connsiteX1" fmla="*/ 3934 w 10000"/>
                <a:gd name="connsiteY1" fmla="*/ 428 h 9485"/>
                <a:gd name="connsiteX2" fmla="*/ 3889 w 10000"/>
                <a:gd name="connsiteY2" fmla="*/ 0 h 9485"/>
                <a:gd name="connsiteX3" fmla="*/ 10000 w 10000"/>
                <a:gd name="connsiteY3" fmla="*/ 2399 h 9485"/>
                <a:gd name="connsiteX4" fmla="*/ 8709 w 10000"/>
                <a:gd name="connsiteY4" fmla="*/ 2702 h 9485"/>
                <a:gd name="connsiteX5" fmla="*/ 8229 w 10000"/>
                <a:gd name="connsiteY5" fmla="*/ 2155 h 9485"/>
                <a:gd name="connsiteX6" fmla="*/ 7898 w 10000"/>
                <a:gd name="connsiteY6" fmla="*/ 2665 h 9485"/>
                <a:gd name="connsiteX7" fmla="*/ 8348 w 10000"/>
                <a:gd name="connsiteY7" fmla="*/ 3809 h 9485"/>
                <a:gd name="connsiteX8" fmla="*/ 7990 w 10000"/>
                <a:gd name="connsiteY8" fmla="*/ 5096 h 9485"/>
                <a:gd name="connsiteX9" fmla="*/ 7733 w 10000"/>
                <a:gd name="connsiteY9" fmla="*/ 6475 h 9485"/>
                <a:gd name="connsiteX10" fmla="*/ 7403 w 10000"/>
                <a:gd name="connsiteY10" fmla="*/ 8519 h 9485"/>
                <a:gd name="connsiteX11" fmla="*/ 8182 w 10000"/>
                <a:gd name="connsiteY11" fmla="*/ 9246 h 9485"/>
                <a:gd name="connsiteX12" fmla="*/ 6519 w 10000"/>
                <a:gd name="connsiteY12" fmla="*/ 9242 h 9485"/>
                <a:gd name="connsiteX13" fmla="*/ 6126 w 10000"/>
                <a:gd name="connsiteY13" fmla="*/ 8804 h 9485"/>
                <a:gd name="connsiteX14" fmla="*/ 6172 w 10000"/>
                <a:gd name="connsiteY14" fmla="*/ 8804 h 9485"/>
                <a:gd name="connsiteX15" fmla="*/ 6172 w 10000"/>
                <a:gd name="connsiteY15" fmla="*/ 8432 h 9485"/>
                <a:gd name="connsiteX16" fmla="*/ 5420 w 10000"/>
                <a:gd name="connsiteY16" fmla="*/ 7099 h 9485"/>
                <a:gd name="connsiteX17" fmla="*/ 5420 w 10000"/>
                <a:gd name="connsiteY17" fmla="*/ 6471 h 9485"/>
                <a:gd name="connsiteX18" fmla="*/ 5377 w 10000"/>
                <a:gd name="connsiteY18" fmla="*/ 5625 h 9485"/>
                <a:gd name="connsiteX19" fmla="*/ 4852 w 10000"/>
                <a:gd name="connsiteY19" fmla="*/ 4223 h 9485"/>
                <a:gd name="connsiteX20" fmla="*/ 4144 w 10000"/>
                <a:gd name="connsiteY20" fmla="*/ 5603 h 9485"/>
                <a:gd name="connsiteX21" fmla="*/ 3754 w 10000"/>
                <a:gd name="connsiteY21" fmla="*/ 6498 h 9485"/>
                <a:gd name="connsiteX22" fmla="*/ 3575 w 10000"/>
                <a:gd name="connsiteY22" fmla="*/ 7481 h 9485"/>
                <a:gd name="connsiteX23" fmla="*/ 2718 w 10000"/>
                <a:gd name="connsiteY23" fmla="*/ 8501 h 9485"/>
                <a:gd name="connsiteX24" fmla="*/ 2373 w 10000"/>
                <a:gd name="connsiteY24" fmla="*/ 9219 h 9485"/>
                <a:gd name="connsiteX25" fmla="*/ 122 w 10000"/>
                <a:gd name="connsiteY25" fmla="*/ 9108 h 9485"/>
                <a:gd name="connsiteX26" fmla="*/ 1683 w 10000"/>
                <a:gd name="connsiteY26" fmla="*/ 8193 h 9485"/>
                <a:gd name="connsiteX27" fmla="*/ 1261 w 10000"/>
                <a:gd name="connsiteY27" fmla="*/ 6966 h 9485"/>
                <a:gd name="connsiteX28" fmla="*/ 1321 w 10000"/>
                <a:gd name="connsiteY28" fmla="*/ 6397 h 9485"/>
                <a:gd name="connsiteX29" fmla="*/ 1786 w 10000"/>
                <a:gd name="connsiteY29" fmla="*/ 4315 h 9485"/>
                <a:gd name="connsiteX0" fmla="*/ 1786 w 10000"/>
                <a:gd name="connsiteY0" fmla="*/ 4435 h 9886"/>
                <a:gd name="connsiteX1" fmla="*/ 3934 w 10000"/>
                <a:gd name="connsiteY1" fmla="*/ 337 h 9886"/>
                <a:gd name="connsiteX2" fmla="*/ 10000 w 10000"/>
                <a:gd name="connsiteY2" fmla="*/ 2415 h 9886"/>
                <a:gd name="connsiteX3" fmla="*/ 8709 w 10000"/>
                <a:gd name="connsiteY3" fmla="*/ 2735 h 9886"/>
                <a:gd name="connsiteX4" fmla="*/ 8229 w 10000"/>
                <a:gd name="connsiteY4" fmla="*/ 2158 h 9886"/>
                <a:gd name="connsiteX5" fmla="*/ 7898 w 10000"/>
                <a:gd name="connsiteY5" fmla="*/ 2696 h 9886"/>
                <a:gd name="connsiteX6" fmla="*/ 8348 w 10000"/>
                <a:gd name="connsiteY6" fmla="*/ 3902 h 9886"/>
                <a:gd name="connsiteX7" fmla="*/ 7990 w 10000"/>
                <a:gd name="connsiteY7" fmla="*/ 5259 h 9886"/>
                <a:gd name="connsiteX8" fmla="*/ 7733 w 10000"/>
                <a:gd name="connsiteY8" fmla="*/ 6713 h 9886"/>
                <a:gd name="connsiteX9" fmla="*/ 7403 w 10000"/>
                <a:gd name="connsiteY9" fmla="*/ 8868 h 9886"/>
                <a:gd name="connsiteX10" fmla="*/ 8182 w 10000"/>
                <a:gd name="connsiteY10" fmla="*/ 9634 h 9886"/>
                <a:gd name="connsiteX11" fmla="*/ 6519 w 10000"/>
                <a:gd name="connsiteY11" fmla="*/ 9630 h 9886"/>
                <a:gd name="connsiteX12" fmla="*/ 6126 w 10000"/>
                <a:gd name="connsiteY12" fmla="*/ 9168 h 9886"/>
                <a:gd name="connsiteX13" fmla="*/ 6172 w 10000"/>
                <a:gd name="connsiteY13" fmla="*/ 9168 h 9886"/>
                <a:gd name="connsiteX14" fmla="*/ 6172 w 10000"/>
                <a:gd name="connsiteY14" fmla="*/ 8776 h 9886"/>
                <a:gd name="connsiteX15" fmla="*/ 5420 w 10000"/>
                <a:gd name="connsiteY15" fmla="*/ 7370 h 9886"/>
                <a:gd name="connsiteX16" fmla="*/ 5420 w 10000"/>
                <a:gd name="connsiteY16" fmla="*/ 6708 h 9886"/>
                <a:gd name="connsiteX17" fmla="*/ 5377 w 10000"/>
                <a:gd name="connsiteY17" fmla="*/ 5816 h 9886"/>
                <a:gd name="connsiteX18" fmla="*/ 4852 w 10000"/>
                <a:gd name="connsiteY18" fmla="*/ 4338 h 9886"/>
                <a:gd name="connsiteX19" fmla="*/ 4144 w 10000"/>
                <a:gd name="connsiteY19" fmla="*/ 5793 h 9886"/>
                <a:gd name="connsiteX20" fmla="*/ 3754 w 10000"/>
                <a:gd name="connsiteY20" fmla="*/ 6737 h 9886"/>
                <a:gd name="connsiteX21" fmla="*/ 3575 w 10000"/>
                <a:gd name="connsiteY21" fmla="*/ 7773 h 9886"/>
                <a:gd name="connsiteX22" fmla="*/ 2718 w 10000"/>
                <a:gd name="connsiteY22" fmla="*/ 8849 h 9886"/>
                <a:gd name="connsiteX23" fmla="*/ 2373 w 10000"/>
                <a:gd name="connsiteY23" fmla="*/ 9606 h 9886"/>
                <a:gd name="connsiteX24" fmla="*/ 122 w 10000"/>
                <a:gd name="connsiteY24" fmla="*/ 9489 h 9886"/>
                <a:gd name="connsiteX25" fmla="*/ 1683 w 10000"/>
                <a:gd name="connsiteY25" fmla="*/ 8524 h 9886"/>
                <a:gd name="connsiteX26" fmla="*/ 1261 w 10000"/>
                <a:gd name="connsiteY26" fmla="*/ 7230 h 9886"/>
                <a:gd name="connsiteX27" fmla="*/ 1321 w 10000"/>
                <a:gd name="connsiteY27" fmla="*/ 6630 h 9886"/>
                <a:gd name="connsiteX28" fmla="*/ 1786 w 10000"/>
                <a:gd name="connsiteY28" fmla="*/ 4435 h 9886"/>
                <a:gd name="connsiteX0" fmla="*/ 1786 w 10000"/>
                <a:gd name="connsiteY0" fmla="*/ 2309 h 7823"/>
                <a:gd name="connsiteX1" fmla="*/ 10000 w 10000"/>
                <a:gd name="connsiteY1" fmla="*/ 266 h 7823"/>
                <a:gd name="connsiteX2" fmla="*/ 8709 w 10000"/>
                <a:gd name="connsiteY2" fmla="*/ 590 h 7823"/>
                <a:gd name="connsiteX3" fmla="*/ 8229 w 10000"/>
                <a:gd name="connsiteY3" fmla="*/ 6 h 7823"/>
                <a:gd name="connsiteX4" fmla="*/ 7898 w 10000"/>
                <a:gd name="connsiteY4" fmla="*/ 550 h 7823"/>
                <a:gd name="connsiteX5" fmla="*/ 8348 w 10000"/>
                <a:gd name="connsiteY5" fmla="*/ 1770 h 7823"/>
                <a:gd name="connsiteX6" fmla="*/ 7990 w 10000"/>
                <a:gd name="connsiteY6" fmla="*/ 3143 h 7823"/>
                <a:gd name="connsiteX7" fmla="*/ 7733 w 10000"/>
                <a:gd name="connsiteY7" fmla="*/ 4613 h 7823"/>
                <a:gd name="connsiteX8" fmla="*/ 7403 w 10000"/>
                <a:gd name="connsiteY8" fmla="*/ 6793 h 7823"/>
                <a:gd name="connsiteX9" fmla="*/ 8182 w 10000"/>
                <a:gd name="connsiteY9" fmla="*/ 7568 h 7823"/>
                <a:gd name="connsiteX10" fmla="*/ 6519 w 10000"/>
                <a:gd name="connsiteY10" fmla="*/ 7564 h 7823"/>
                <a:gd name="connsiteX11" fmla="*/ 6126 w 10000"/>
                <a:gd name="connsiteY11" fmla="*/ 7097 h 7823"/>
                <a:gd name="connsiteX12" fmla="*/ 6172 w 10000"/>
                <a:gd name="connsiteY12" fmla="*/ 7097 h 7823"/>
                <a:gd name="connsiteX13" fmla="*/ 6172 w 10000"/>
                <a:gd name="connsiteY13" fmla="*/ 6700 h 7823"/>
                <a:gd name="connsiteX14" fmla="*/ 5420 w 10000"/>
                <a:gd name="connsiteY14" fmla="*/ 5278 h 7823"/>
                <a:gd name="connsiteX15" fmla="*/ 5420 w 10000"/>
                <a:gd name="connsiteY15" fmla="*/ 4608 h 7823"/>
                <a:gd name="connsiteX16" fmla="*/ 5377 w 10000"/>
                <a:gd name="connsiteY16" fmla="*/ 3706 h 7823"/>
                <a:gd name="connsiteX17" fmla="*/ 4852 w 10000"/>
                <a:gd name="connsiteY17" fmla="*/ 2211 h 7823"/>
                <a:gd name="connsiteX18" fmla="*/ 4144 w 10000"/>
                <a:gd name="connsiteY18" fmla="*/ 3683 h 7823"/>
                <a:gd name="connsiteX19" fmla="*/ 3754 w 10000"/>
                <a:gd name="connsiteY19" fmla="*/ 4638 h 7823"/>
                <a:gd name="connsiteX20" fmla="*/ 3575 w 10000"/>
                <a:gd name="connsiteY20" fmla="*/ 5686 h 7823"/>
                <a:gd name="connsiteX21" fmla="*/ 2718 w 10000"/>
                <a:gd name="connsiteY21" fmla="*/ 6774 h 7823"/>
                <a:gd name="connsiteX22" fmla="*/ 2373 w 10000"/>
                <a:gd name="connsiteY22" fmla="*/ 7540 h 7823"/>
                <a:gd name="connsiteX23" fmla="*/ 122 w 10000"/>
                <a:gd name="connsiteY23" fmla="*/ 7421 h 7823"/>
                <a:gd name="connsiteX24" fmla="*/ 1683 w 10000"/>
                <a:gd name="connsiteY24" fmla="*/ 6445 h 7823"/>
                <a:gd name="connsiteX25" fmla="*/ 1261 w 10000"/>
                <a:gd name="connsiteY25" fmla="*/ 5136 h 7823"/>
                <a:gd name="connsiteX26" fmla="*/ 1321 w 10000"/>
                <a:gd name="connsiteY26" fmla="*/ 4529 h 7823"/>
                <a:gd name="connsiteX27" fmla="*/ 1786 w 10000"/>
                <a:gd name="connsiteY27" fmla="*/ 2309 h 7823"/>
                <a:gd name="connsiteX0" fmla="*/ 1786 w 10000"/>
                <a:gd name="connsiteY0" fmla="*/ 2612 h 9660"/>
                <a:gd name="connsiteX1" fmla="*/ 10000 w 10000"/>
                <a:gd name="connsiteY1" fmla="*/ 0 h 9660"/>
                <a:gd name="connsiteX2" fmla="*/ 8709 w 10000"/>
                <a:gd name="connsiteY2" fmla="*/ 414 h 9660"/>
                <a:gd name="connsiteX3" fmla="*/ 7898 w 10000"/>
                <a:gd name="connsiteY3" fmla="*/ 363 h 9660"/>
                <a:gd name="connsiteX4" fmla="*/ 8348 w 10000"/>
                <a:gd name="connsiteY4" fmla="*/ 1923 h 9660"/>
                <a:gd name="connsiteX5" fmla="*/ 7990 w 10000"/>
                <a:gd name="connsiteY5" fmla="*/ 3678 h 9660"/>
                <a:gd name="connsiteX6" fmla="*/ 7733 w 10000"/>
                <a:gd name="connsiteY6" fmla="*/ 5557 h 9660"/>
                <a:gd name="connsiteX7" fmla="*/ 7403 w 10000"/>
                <a:gd name="connsiteY7" fmla="*/ 8343 h 9660"/>
                <a:gd name="connsiteX8" fmla="*/ 8182 w 10000"/>
                <a:gd name="connsiteY8" fmla="*/ 9334 h 9660"/>
                <a:gd name="connsiteX9" fmla="*/ 6519 w 10000"/>
                <a:gd name="connsiteY9" fmla="*/ 9329 h 9660"/>
                <a:gd name="connsiteX10" fmla="*/ 6126 w 10000"/>
                <a:gd name="connsiteY10" fmla="*/ 8732 h 9660"/>
                <a:gd name="connsiteX11" fmla="*/ 6172 w 10000"/>
                <a:gd name="connsiteY11" fmla="*/ 8732 h 9660"/>
                <a:gd name="connsiteX12" fmla="*/ 6172 w 10000"/>
                <a:gd name="connsiteY12" fmla="*/ 8224 h 9660"/>
                <a:gd name="connsiteX13" fmla="*/ 5420 w 10000"/>
                <a:gd name="connsiteY13" fmla="*/ 6407 h 9660"/>
                <a:gd name="connsiteX14" fmla="*/ 5420 w 10000"/>
                <a:gd name="connsiteY14" fmla="*/ 5550 h 9660"/>
                <a:gd name="connsiteX15" fmla="*/ 5377 w 10000"/>
                <a:gd name="connsiteY15" fmla="*/ 4397 h 9660"/>
                <a:gd name="connsiteX16" fmla="*/ 4852 w 10000"/>
                <a:gd name="connsiteY16" fmla="*/ 2486 h 9660"/>
                <a:gd name="connsiteX17" fmla="*/ 4144 w 10000"/>
                <a:gd name="connsiteY17" fmla="*/ 4368 h 9660"/>
                <a:gd name="connsiteX18" fmla="*/ 3754 w 10000"/>
                <a:gd name="connsiteY18" fmla="*/ 5589 h 9660"/>
                <a:gd name="connsiteX19" fmla="*/ 3575 w 10000"/>
                <a:gd name="connsiteY19" fmla="*/ 6928 h 9660"/>
                <a:gd name="connsiteX20" fmla="*/ 2718 w 10000"/>
                <a:gd name="connsiteY20" fmla="*/ 8319 h 9660"/>
                <a:gd name="connsiteX21" fmla="*/ 2373 w 10000"/>
                <a:gd name="connsiteY21" fmla="*/ 9298 h 9660"/>
                <a:gd name="connsiteX22" fmla="*/ 122 w 10000"/>
                <a:gd name="connsiteY22" fmla="*/ 9146 h 9660"/>
                <a:gd name="connsiteX23" fmla="*/ 1683 w 10000"/>
                <a:gd name="connsiteY23" fmla="*/ 7899 h 9660"/>
                <a:gd name="connsiteX24" fmla="*/ 1261 w 10000"/>
                <a:gd name="connsiteY24" fmla="*/ 6225 h 9660"/>
                <a:gd name="connsiteX25" fmla="*/ 1321 w 10000"/>
                <a:gd name="connsiteY25" fmla="*/ 5449 h 9660"/>
                <a:gd name="connsiteX26" fmla="*/ 1786 w 10000"/>
                <a:gd name="connsiteY26" fmla="*/ 2612 h 9660"/>
                <a:gd name="connsiteX0" fmla="*/ 1786 w 8709"/>
                <a:gd name="connsiteY0" fmla="*/ 2588 h 9884"/>
                <a:gd name="connsiteX1" fmla="*/ 8709 w 8709"/>
                <a:gd name="connsiteY1" fmla="*/ 313 h 9884"/>
                <a:gd name="connsiteX2" fmla="*/ 7898 w 8709"/>
                <a:gd name="connsiteY2" fmla="*/ 260 h 9884"/>
                <a:gd name="connsiteX3" fmla="*/ 8348 w 8709"/>
                <a:gd name="connsiteY3" fmla="*/ 1875 h 9884"/>
                <a:gd name="connsiteX4" fmla="*/ 7990 w 8709"/>
                <a:gd name="connsiteY4" fmla="*/ 3691 h 9884"/>
                <a:gd name="connsiteX5" fmla="*/ 7733 w 8709"/>
                <a:gd name="connsiteY5" fmla="*/ 5637 h 9884"/>
                <a:gd name="connsiteX6" fmla="*/ 7403 w 8709"/>
                <a:gd name="connsiteY6" fmla="*/ 8521 h 9884"/>
                <a:gd name="connsiteX7" fmla="*/ 8182 w 8709"/>
                <a:gd name="connsiteY7" fmla="*/ 9547 h 9884"/>
                <a:gd name="connsiteX8" fmla="*/ 6519 w 8709"/>
                <a:gd name="connsiteY8" fmla="*/ 9541 h 9884"/>
                <a:gd name="connsiteX9" fmla="*/ 6126 w 8709"/>
                <a:gd name="connsiteY9" fmla="*/ 8923 h 9884"/>
                <a:gd name="connsiteX10" fmla="*/ 6172 w 8709"/>
                <a:gd name="connsiteY10" fmla="*/ 8923 h 9884"/>
                <a:gd name="connsiteX11" fmla="*/ 6172 w 8709"/>
                <a:gd name="connsiteY11" fmla="*/ 8397 h 9884"/>
                <a:gd name="connsiteX12" fmla="*/ 5420 w 8709"/>
                <a:gd name="connsiteY12" fmla="*/ 6517 h 9884"/>
                <a:gd name="connsiteX13" fmla="*/ 5420 w 8709"/>
                <a:gd name="connsiteY13" fmla="*/ 5629 h 9884"/>
                <a:gd name="connsiteX14" fmla="*/ 5377 w 8709"/>
                <a:gd name="connsiteY14" fmla="*/ 4436 h 9884"/>
                <a:gd name="connsiteX15" fmla="*/ 4852 w 8709"/>
                <a:gd name="connsiteY15" fmla="*/ 2457 h 9884"/>
                <a:gd name="connsiteX16" fmla="*/ 4144 w 8709"/>
                <a:gd name="connsiteY16" fmla="*/ 4406 h 9884"/>
                <a:gd name="connsiteX17" fmla="*/ 3754 w 8709"/>
                <a:gd name="connsiteY17" fmla="*/ 5670 h 9884"/>
                <a:gd name="connsiteX18" fmla="*/ 3575 w 8709"/>
                <a:gd name="connsiteY18" fmla="*/ 7056 h 9884"/>
                <a:gd name="connsiteX19" fmla="*/ 2718 w 8709"/>
                <a:gd name="connsiteY19" fmla="*/ 8496 h 9884"/>
                <a:gd name="connsiteX20" fmla="*/ 2373 w 8709"/>
                <a:gd name="connsiteY20" fmla="*/ 9509 h 9884"/>
                <a:gd name="connsiteX21" fmla="*/ 122 w 8709"/>
                <a:gd name="connsiteY21" fmla="*/ 9352 h 9884"/>
                <a:gd name="connsiteX22" fmla="*/ 1683 w 8709"/>
                <a:gd name="connsiteY22" fmla="*/ 8061 h 9884"/>
                <a:gd name="connsiteX23" fmla="*/ 1261 w 8709"/>
                <a:gd name="connsiteY23" fmla="*/ 6328 h 9884"/>
                <a:gd name="connsiteX24" fmla="*/ 1321 w 8709"/>
                <a:gd name="connsiteY24" fmla="*/ 5525 h 9884"/>
                <a:gd name="connsiteX25" fmla="*/ 1786 w 8709"/>
                <a:gd name="connsiteY25" fmla="*/ 2588 h 9884"/>
                <a:gd name="connsiteX0" fmla="*/ 2051 w 9947"/>
                <a:gd name="connsiteY0" fmla="*/ 2355 h 9737"/>
                <a:gd name="connsiteX1" fmla="*/ 9069 w 9947"/>
                <a:gd name="connsiteY1" fmla="*/ 0 h 9737"/>
                <a:gd name="connsiteX2" fmla="*/ 9585 w 9947"/>
                <a:gd name="connsiteY2" fmla="*/ 1634 h 9737"/>
                <a:gd name="connsiteX3" fmla="*/ 9174 w 9947"/>
                <a:gd name="connsiteY3" fmla="*/ 3471 h 9737"/>
                <a:gd name="connsiteX4" fmla="*/ 8879 w 9947"/>
                <a:gd name="connsiteY4" fmla="*/ 5440 h 9737"/>
                <a:gd name="connsiteX5" fmla="*/ 8500 w 9947"/>
                <a:gd name="connsiteY5" fmla="*/ 8358 h 9737"/>
                <a:gd name="connsiteX6" fmla="*/ 9395 w 9947"/>
                <a:gd name="connsiteY6" fmla="*/ 9396 h 9737"/>
                <a:gd name="connsiteX7" fmla="*/ 7485 w 9947"/>
                <a:gd name="connsiteY7" fmla="*/ 9390 h 9737"/>
                <a:gd name="connsiteX8" fmla="*/ 7034 w 9947"/>
                <a:gd name="connsiteY8" fmla="*/ 8765 h 9737"/>
                <a:gd name="connsiteX9" fmla="*/ 7087 w 9947"/>
                <a:gd name="connsiteY9" fmla="*/ 8765 h 9737"/>
                <a:gd name="connsiteX10" fmla="*/ 7087 w 9947"/>
                <a:gd name="connsiteY10" fmla="*/ 8233 h 9737"/>
                <a:gd name="connsiteX11" fmla="*/ 6223 w 9947"/>
                <a:gd name="connsiteY11" fmla="*/ 6330 h 9737"/>
                <a:gd name="connsiteX12" fmla="*/ 6223 w 9947"/>
                <a:gd name="connsiteY12" fmla="*/ 5432 h 9737"/>
                <a:gd name="connsiteX13" fmla="*/ 6174 w 9947"/>
                <a:gd name="connsiteY13" fmla="*/ 4225 h 9737"/>
                <a:gd name="connsiteX14" fmla="*/ 5571 w 9947"/>
                <a:gd name="connsiteY14" fmla="*/ 2223 h 9737"/>
                <a:gd name="connsiteX15" fmla="*/ 4758 w 9947"/>
                <a:gd name="connsiteY15" fmla="*/ 4195 h 9737"/>
                <a:gd name="connsiteX16" fmla="*/ 4310 w 9947"/>
                <a:gd name="connsiteY16" fmla="*/ 5474 h 9737"/>
                <a:gd name="connsiteX17" fmla="*/ 4105 w 9947"/>
                <a:gd name="connsiteY17" fmla="*/ 6876 h 9737"/>
                <a:gd name="connsiteX18" fmla="*/ 3121 w 9947"/>
                <a:gd name="connsiteY18" fmla="*/ 8333 h 9737"/>
                <a:gd name="connsiteX19" fmla="*/ 2725 w 9947"/>
                <a:gd name="connsiteY19" fmla="*/ 9358 h 9737"/>
                <a:gd name="connsiteX20" fmla="*/ 140 w 9947"/>
                <a:gd name="connsiteY20" fmla="*/ 9199 h 9737"/>
                <a:gd name="connsiteX21" fmla="*/ 1932 w 9947"/>
                <a:gd name="connsiteY21" fmla="*/ 7893 h 9737"/>
                <a:gd name="connsiteX22" fmla="*/ 1448 w 9947"/>
                <a:gd name="connsiteY22" fmla="*/ 6139 h 9737"/>
                <a:gd name="connsiteX23" fmla="*/ 1517 w 9947"/>
                <a:gd name="connsiteY23" fmla="*/ 5327 h 9737"/>
                <a:gd name="connsiteX24" fmla="*/ 2051 w 9947"/>
                <a:gd name="connsiteY24" fmla="*/ 2355 h 9737"/>
                <a:gd name="connsiteX0" fmla="*/ 2062 w 10000"/>
                <a:gd name="connsiteY0" fmla="*/ 932 h 8513"/>
                <a:gd name="connsiteX1" fmla="*/ 9636 w 10000"/>
                <a:gd name="connsiteY1" fmla="*/ 191 h 8513"/>
                <a:gd name="connsiteX2" fmla="*/ 9223 w 10000"/>
                <a:gd name="connsiteY2" fmla="*/ 2078 h 8513"/>
                <a:gd name="connsiteX3" fmla="*/ 8926 w 10000"/>
                <a:gd name="connsiteY3" fmla="*/ 4100 h 8513"/>
                <a:gd name="connsiteX4" fmla="*/ 8545 w 10000"/>
                <a:gd name="connsiteY4" fmla="*/ 7097 h 8513"/>
                <a:gd name="connsiteX5" fmla="*/ 9445 w 10000"/>
                <a:gd name="connsiteY5" fmla="*/ 8163 h 8513"/>
                <a:gd name="connsiteX6" fmla="*/ 7525 w 10000"/>
                <a:gd name="connsiteY6" fmla="*/ 8157 h 8513"/>
                <a:gd name="connsiteX7" fmla="*/ 7071 w 10000"/>
                <a:gd name="connsiteY7" fmla="*/ 7515 h 8513"/>
                <a:gd name="connsiteX8" fmla="*/ 7125 w 10000"/>
                <a:gd name="connsiteY8" fmla="*/ 7515 h 8513"/>
                <a:gd name="connsiteX9" fmla="*/ 7125 w 10000"/>
                <a:gd name="connsiteY9" fmla="*/ 6968 h 8513"/>
                <a:gd name="connsiteX10" fmla="*/ 6256 w 10000"/>
                <a:gd name="connsiteY10" fmla="*/ 5014 h 8513"/>
                <a:gd name="connsiteX11" fmla="*/ 6256 w 10000"/>
                <a:gd name="connsiteY11" fmla="*/ 4092 h 8513"/>
                <a:gd name="connsiteX12" fmla="*/ 6207 w 10000"/>
                <a:gd name="connsiteY12" fmla="*/ 2852 h 8513"/>
                <a:gd name="connsiteX13" fmla="*/ 5601 w 10000"/>
                <a:gd name="connsiteY13" fmla="*/ 796 h 8513"/>
                <a:gd name="connsiteX14" fmla="*/ 4783 w 10000"/>
                <a:gd name="connsiteY14" fmla="*/ 2821 h 8513"/>
                <a:gd name="connsiteX15" fmla="*/ 4333 w 10000"/>
                <a:gd name="connsiteY15" fmla="*/ 4135 h 8513"/>
                <a:gd name="connsiteX16" fmla="*/ 4127 w 10000"/>
                <a:gd name="connsiteY16" fmla="*/ 5575 h 8513"/>
                <a:gd name="connsiteX17" fmla="*/ 3138 w 10000"/>
                <a:gd name="connsiteY17" fmla="*/ 7071 h 8513"/>
                <a:gd name="connsiteX18" fmla="*/ 2740 w 10000"/>
                <a:gd name="connsiteY18" fmla="*/ 8124 h 8513"/>
                <a:gd name="connsiteX19" fmla="*/ 141 w 10000"/>
                <a:gd name="connsiteY19" fmla="*/ 7960 h 8513"/>
                <a:gd name="connsiteX20" fmla="*/ 1942 w 10000"/>
                <a:gd name="connsiteY20" fmla="*/ 6619 h 8513"/>
                <a:gd name="connsiteX21" fmla="*/ 1456 w 10000"/>
                <a:gd name="connsiteY21" fmla="*/ 4818 h 8513"/>
                <a:gd name="connsiteX22" fmla="*/ 1525 w 10000"/>
                <a:gd name="connsiteY22" fmla="*/ 3984 h 8513"/>
                <a:gd name="connsiteX23" fmla="*/ 2062 w 10000"/>
                <a:gd name="connsiteY23" fmla="*/ 932 h 8513"/>
                <a:gd name="connsiteX0" fmla="*/ 2062 w 10000"/>
                <a:gd name="connsiteY0" fmla="*/ 373 h 9278"/>
                <a:gd name="connsiteX1" fmla="*/ 9223 w 10000"/>
                <a:gd name="connsiteY1" fmla="*/ 1719 h 9278"/>
                <a:gd name="connsiteX2" fmla="*/ 8926 w 10000"/>
                <a:gd name="connsiteY2" fmla="*/ 4094 h 9278"/>
                <a:gd name="connsiteX3" fmla="*/ 8545 w 10000"/>
                <a:gd name="connsiteY3" fmla="*/ 7615 h 9278"/>
                <a:gd name="connsiteX4" fmla="*/ 9445 w 10000"/>
                <a:gd name="connsiteY4" fmla="*/ 8867 h 9278"/>
                <a:gd name="connsiteX5" fmla="*/ 7525 w 10000"/>
                <a:gd name="connsiteY5" fmla="*/ 8860 h 9278"/>
                <a:gd name="connsiteX6" fmla="*/ 7071 w 10000"/>
                <a:gd name="connsiteY6" fmla="*/ 8106 h 9278"/>
                <a:gd name="connsiteX7" fmla="*/ 7125 w 10000"/>
                <a:gd name="connsiteY7" fmla="*/ 8106 h 9278"/>
                <a:gd name="connsiteX8" fmla="*/ 7125 w 10000"/>
                <a:gd name="connsiteY8" fmla="*/ 7463 h 9278"/>
                <a:gd name="connsiteX9" fmla="*/ 6256 w 10000"/>
                <a:gd name="connsiteY9" fmla="*/ 5168 h 9278"/>
                <a:gd name="connsiteX10" fmla="*/ 6256 w 10000"/>
                <a:gd name="connsiteY10" fmla="*/ 4085 h 9278"/>
                <a:gd name="connsiteX11" fmla="*/ 6207 w 10000"/>
                <a:gd name="connsiteY11" fmla="*/ 2628 h 9278"/>
                <a:gd name="connsiteX12" fmla="*/ 5601 w 10000"/>
                <a:gd name="connsiteY12" fmla="*/ 213 h 9278"/>
                <a:gd name="connsiteX13" fmla="*/ 4783 w 10000"/>
                <a:gd name="connsiteY13" fmla="*/ 2592 h 9278"/>
                <a:gd name="connsiteX14" fmla="*/ 4333 w 10000"/>
                <a:gd name="connsiteY14" fmla="*/ 4135 h 9278"/>
                <a:gd name="connsiteX15" fmla="*/ 4127 w 10000"/>
                <a:gd name="connsiteY15" fmla="*/ 5827 h 9278"/>
                <a:gd name="connsiteX16" fmla="*/ 3138 w 10000"/>
                <a:gd name="connsiteY16" fmla="*/ 7584 h 9278"/>
                <a:gd name="connsiteX17" fmla="*/ 2740 w 10000"/>
                <a:gd name="connsiteY17" fmla="*/ 8821 h 9278"/>
                <a:gd name="connsiteX18" fmla="*/ 141 w 10000"/>
                <a:gd name="connsiteY18" fmla="*/ 8628 h 9278"/>
                <a:gd name="connsiteX19" fmla="*/ 1942 w 10000"/>
                <a:gd name="connsiteY19" fmla="*/ 7053 h 9278"/>
                <a:gd name="connsiteX20" fmla="*/ 1456 w 10000"/>
                <a:gd name="connsiteY20" fmla="*/ 4938 h 9278"/>
                <a:gd name="connsiteX21" fmla="*/ 1525 w 10000"/>
                <a:gd name="connsiteY21" fmla="*/ 3958 h 9278"/>
                <a:gd name="connsiteX22" fmla="*/ 2062 w 10000"/>
                <a:gd name="connsiteY22" fmla="*/ 373 h 9278"/>
                <a:gd name="connsiteX0" fmla="*/ 1525 w 10000"/>
                <a:gd name="connsiteY0" fmla="*/ 4043 h 9777"/>
                <a:gd name="connsiteX1" fmla="*/ 9223 w 10000"/>
                <a:gd name="connsiteY1" fmla="*/ 1630 h 9777"/>
                <a:gd name="connsiteX2" fmla="*/ 8926 w 10000"/>
                <a:gd name="connsiteY2" fmla="*/ 4190 h 9777"/>
                <a:gd name="connsiteX3" fmla="*/ 8545 w 10000"/>
                <a:gd name="connsiteY3" fmla="*/ 7985 h 9777"/>
                <a:gd name="connsiteX4" fmla="*/ 9445 w 10000"/>
                <a:gd name="connsiteY4" fmla="*/ 9334 h 9777"/>
                <a:gd name="connsiteX5" fmla="*/ 7525 w 10000"/>
                <a:gd name="connsiteY5" fmla="*/ 9326 h 9777"/>
                <a:gd name="connsiteX6" fmla="*/ 7071 w 10000"/>
                <a:gd name="connsiteY6" fmla="*/ 8514 h 9777"/>
                <a:gd name="connsiteX7" fmla="*/ 7125 w 10000"/>
                <a:gd name="connsiteY7" fmla="*/ 8514 h 9777"/>
                <a:gd name="connsiteX8" fmla="*/ 7125 w 10000"/>
                <a:gd name="connsiteY8" fmla="*/ 7821 h 9777"/>
                <a:gd name="connsiteX9" fmla="*/ 6256 w 10000"/>
                <a:gd name="connsiteY9" fmla="*/ 5347 h 9777"/>
                <a:gd name="connsiteX10" fmla="*/ 6256 w 10000"/>
                <a:gd name="connsiteY10" fmla="*/ 4180 h 9777"/>
                <a:gd name="connsiteX11" fmla="*/ 6207 w 10000"/>
                <a:gd name="connsiteY11" fmla="*/ 2610 h 9777"/>
                <a:gd name="connsiteX12" fmla="*/ 5601 w 10000"/>
                <a:gd name="connsiteY12" fmla="*/ 7 h 9777"/>
                <a:gd name="connsiteX13" fmla="*/ 4783 w 10000"/>
                <a:gd name="connsiteY13" fmla="*/ 2571 h 9777"/>
                <a:gd name="connsiteX14" fmla="*/ 4333 w 10000"/>
                <a:gd name="connsiteY14" fmla="*/ 4234 h 9777"/>
                <a:gd name="connsiteX15" fmla="*/ 4127 w 10000"/>
                <a:gd name="connsiteY15" fmla="*/ 6057 h 9777"/>
                <a:gd name="connsiteX16" fmla="*/ 3138 w 10000"/>
                <a:gd name="connsiteY16" fmla="*/ 7951 h 9777"/>
                <a:gd name="connsiteX17" fmla="*/ 2740 w 10000"/>
                <a:gd name="connsiteY17" fmla="*/ 9284 h 9777"/>
                <a:gd name="connsiteX18" fmla="*/ 141 w 10000"/>
                <a:gd name="connsiteY18" fmla="*/ 9076 h 9777"/>
                <a:gd name="connsiteX19" fmla="*/ 1942 w 10000"/>
                <a:gd name="connsiteY19" fmla="*/ 7379 h 9777"/>
                <a:gd name="connsiteX20" fmla="*/ 1456 w 10000"/>
                <a:gd name="connsiteY20" fmla="*/ 5099 h 9777"/>
                <a:gd name="connsiteX21" fmla="*/ 1525 w 10000"/>
                <a:gd name="connsiteY21" fmla="*/ 4043 h 9777"/>
                <a:gd name="connsiteX0" fmla="*/ 1525 w 10000"/>
                <a:gd name="connsiteY0" fmla="*/ 4405 h 10270"/>
                <a:gd name="connsiteX1" fmla="*/ 9223 w 10000"/>
                <a:gd name="connsiteY1" fmla="*/ 1937 h 10270"/>
                <a:gd name="connsiteX2" fmla="*/ 8926 w 10000"/>
                <a:gd name="connsiteY2" fmla="*/ 4556 h 10270"/>
                <a:gd name="connsiteX3" fmla="*/ 8545 w 10000"/>
                <a:gd name="connsiteY3" fmla="*/ 8437 h 10270"/>
                <a:gd name="connsiteX4" fmla="*/ 9445 w 10000"/>
                <a:gd name="connsiteY4" fmla="*/ 9817 h 10270"/>
                <a:gd name="connsiteX5" fmla="*/ 7525 w 10000"/>
                <a:gd name="connsiteY5" fmla="*/ 9809 h 10270"/>
                <a:gd name="connsiteX6" fmla="*/ 7071 w 10000"/>
                <a:gd name="connsiteY6" fmla="*/ 8978 h 10270"/>
                <a:gd name="connsiteX7" fmla="*/ 7125 w 10000"/>
                <a:gd name="connsiteY7" fmla="*/ 8978 h 10270"/>
                <a:gd name="connsiteX8" fmla="*/ 7125 w 10000"/>
                <a:gd name="connsiteY8" fmla="*/ 8269 h 10270"/>
                <a:gd name="connsiteX9" fmla="*/ 6256 w 10000"/>
                <a:gd name="connsiteY9" fmla="*/ 5739 h 10270"/>
                <a:gd name="connsiteX10" fmla="*/ 6256 w 10000"/>
                <a:gd name="connsiteY10" fmla="*/ 4545 h 10270"/>
                <a:gd name="connsiteX11" fmla="*/ 6207 w 10000"/>
                <a:gd name="connsiteY11" fmla="*/ 2940 h 10270"/>
                <a:gd name="connsiteX12" fmla="*/ 5601 w 10000"/>
                <a:gd name="connsiteY12" fmla="*/ 277 h 10270"/>
                <a:gd name="connsiteX13" fmla="*/ 4333 w 10000"/>
                <a:gd name="connsiteY13" fmla="*/ 4601 h 10270"/>
                <a:gd name="connsiteX14" fmla="*/ 4127 w 10000"/>
                <a:gd name="connsiteY14" fmla="*/ 6465 h 10270"/>
                <a:gd name="connsiteX15" fmla="*/ 3138 w 10000"/>
                <a:gd name="connsiteY15" fmla="*/ 8402 h 10270"/>
                <a:gd name="connsiteX16" fmla="*/ 2740 w 10000"/>
                <a:gd name="connsiteY16" fmla="*/ 9766 h 10270"/>
                <a:gd name="connsiteX17" fmla="*/ 141 w 10000"/>
                <a:gd name="connsiteY17" fmla="*/ 9553 h 10270"/>
                <a:gd name="connsiteX18" fmla="*/ 1942 w 10000"/>
                <a:gd name="connsiteY18" fmla="*/ 7817 h 10270"/>
                <a:gd name="connsiteX19" fmla="*/ 1456 w 10000"/>
                <a:gd name="connsiteY19" fmla="*/ 5485 h 10270"/>
                <a:gd name="connsiteX20" fmla="*/ 1525 w 10000"/>
                <a:gd name="connsiteY20" fmla="*/ 4405 h 10270"/>
                <a:gd name="connsiteX0" fmla="*/ 1525 w 10000"/>
                <a:gd name="connsiteY0" fmla="*/ 4137 h 10002"/>
                <a:gd name="connsiteX1" fmla="*/ 9223 w 10000"/>
                <a:gd name="connsiteY1" fmla="*/ 1669 h 10002"/>
                <a:gd name="connsiteX2" fmla="*/ 8926 w 10000"/>
                <a:gd name="connsiteY2" fmla="*/ 4288 h 10002"/>
                <a:gd name="connsiteX3" fmla="*/ 8545 w 10000"/>
                <a:gd name="connsiteY3" fmla="*/ 8169 h 10002"/>
                <a:gd name="connsiteX4" fmla="*/ 9445 w 10000"/>
                <a:gd name="connsiteY4" fmla="*/ 9549 h 10002"/>
                <a:gd name="connsiteX5" fmla="*/ 7525 w 10000"/>
                <a:gd name="connsiteY5" fmla="*/ 9541 h 10002"/>
                <a:gd name="connsiteX6" fmla="*/ 7071 w 10000"/>
                <a:gd name="connsiteY6" fmla="*/ 8710 h 10002"/>
                <a:gd name="connsiteX7" fmla="*/ 7125 w 10000"/>
                <a:gd name="connsiteY7" fmla="*/ 8710 h 10002"/>
                <a:gd name="connsiteX8" fmla="*/ 7125 w 10000"/>
                <a:gd name="connsiteY8" fmla="*/ 8001 h 10002"/>
                <a:gd name="connsiteX9" fmla="*/ 6256 w 10000"/>
                <a:gd name="connsiteY9" fmla="*/ 5471 h 10002"/>
                <a:gd name="connsiteX10" fmla="*/ 6256 w 10000"/>
                <a:gd name="connsiteY10" fmla="*/ 4277 h 10002"/>
                <a:gd name="connsiteX11" fmla="*/ 5601 w 10000"/>
                <a:gd name="connsiteY11" fmla="*/ 9 h 10002"/>
                <a:gd name="connsiteX12" fmla="*/ 4333 w 10000"/>
                <a:gd name="connsiteY12" fmla="*/ 4333 h 10002"/>
                <a:gd name="connsiteX13" fmla="*/ 4127 w 10000"/>
                <a:gd name="connsiteY13" fmla="*/ 6197 h 10002"/>
                <a:gd name="connsiteX14" fmla="*/ 3138 w 10000"/>
                <a:gd name="connsiteY14" fmla="*/ 8134 h 10002"/>
                <a:gd name="connsiteX15" fmla="*/ 2740 w 10000"/>
                <a:gd name="connsiteY15" fmla="*/ 9498 h 10002"/>
                <a:gd name="connsiteX16" fmla="*/ 141 w 10000"/>
                <a:gd name="connsiteY16" fmla="*/ 9285 h 10002"/>
                <a:gd name="connsiteX17" fmla="*/ 1942 w 10000"/>
                <a:gd name="connsiteY17" fmla="*/ 7549 h 10002"/>
                <a:gd name="connsiteX18" fmla="*/ 1456 w 10000"/>
                <a:gd name="connsiteY18" fmla="*/ 5217 h 10002"/>
                <a:gd name="connsiteX19" fmla="*/ 1525 w 10000"/>
                <a:gd name="connsiteY19" fmla="*/ 4137 h 10002"/>
                <a:gd name="connsiteX0" fmla="*/ 1525 w 10000"/>
                <a:gd name="connsiteY0" fmla="*/ 4137 h 10002"/>
                <a:gd name="connsiteX1" fmla="*/ 8926 w 10000"/>
                <a:gd name="connsiteY1" fmla="*/ 4288 h 10002"/>
                <a:gd name="connsiteX2" fmla="*/ 8545 w 10000"/>
                <a:gd name="connsiteY2" fmla="*/ 8169 h 10002"/>
                <a:gd name="connsiteX3" fmla="*/ 9445 w 10000"/>
                <a:gd name="connsiteY3" fmla="*/ 9549 h 10002"/>
                <a:gd name="connsiteX4" fmla="*/ 7525 w 10000"/>
                <a:gd name="connsiteY4" fmla="*/ 9541 h 10002"/>
                <a:gd name="connsiteX5" fmla="*/ 7071 w 10000"/>
                <a:gd name="connsiteY5" fmla="*/ 8710 h 10002"/>
                <a:gd name="connsiteX6" fmla="*/ 7125 w 10000"/>
                <a:gd name="connsiteY6" fmla="*/ 8710 h 10002"/>
                <a:gd name="connsiteX7" fmla="*/ 7125 w 10000"/>
                <a:gd name="connsiteY7" fmla="*/ 8001 h 10002"/>
                <a:gd name="connsiteX8" fmla="*/ 6256 w 10000"/>
                <a:gd name="connsiteY8" fmla="*/ 5471 h 10002"/>
                <a:gd name="connsiteX9" fmla="*/ 6256 w 10000"/>
                <a:gd name="connsiteY9" fmla="*/ 4277 h 10002"/>
                <a:gd name="connsiteX10" fmla="*/ 5601 w 10000"/>
                <a:gd name="connsiteY10" fmla="*/ 9 h 10002"/>
                <a:gd name="connsiteX11" fmla="*/ 4333 w 10000"/>
                <a:gd name="connsiteY11" fmla="*/ 4333 h 10002"/>
                <a:gd name="connsiteX12" fmla="*/ 4127 w 10000"/>
                <a:gd name="connsiteY12" fmla="*/ 6197 h 10002"/>
                <a:gd name="connsiteX13" fmla="*/ 3138 w 10000"/>
                <a:gd name="connsiteY13" fmla="*/ 8134 h 10002"/>
                <a:gd name="connsiteX14" fmla="*/ 2740 w 10000"/>
                <a:gd name="connsiteY14" fmla="*/ 9498 h 10002"/>
                <a:gd name="connsiteX15" fmla="*/ 141 w 10000"/>
                <a:gd name="connsiteY15" fmla="*/ 9285 h 10002"/>
                <a:gd name="connsiteX16" fmla="*/ 1942 w 10000"/>
                <a:gd name="connsiteY16" fmla="*/ 7549 h 10002"/>
                <a:gd name="connsiteX17" fmla="*/ 1456 w 10000"/>
                <a:gd name="connsiteY17" fmla="*/ 5217 h 10002"/>
                <a:gd name="connsiteX18" fmla="*/ 1525 w 10000"/>
                <a:gd name="connsiteY18" fmla="*/ 4137 h 10002"/>
                <a:gd name="connsiteX0" fmla="*/ 1525 w 10000"/>
                <a:gd name="connsiteY0" fmla="*/ 521 h 6386"/>
                <a:gd name="connsiteX1" fmla="*/ 8926 w 10000"/>
                <a:gd name="connsiteY1" fmla="*/ 672 h 6386"/>
                <a:gd name="connsiteX2" fmla="*/ 8545 w 10000"/>
                <a:gd name="connsiteY2" fmla="*/ 4553 h 6386"/>
                <a:gd name="connsiteX3" fmla="*/ 9445 w 10000"/>
                <a:gd name="connsiteY3" fmla="*/ 5933 h 6386"/>
                <a:gd name="connsiteX4" fmla="*/ 7525 w 10000"/>
                <a:gd name="connsiteY4" fmla="*/ 5925 h 6386"/>
                <a:gd name="connsiteX5" fmla="*/ 7071 w 10000"/>
                <a:gd name="connsiteY5" fmla="*/ 5094 h 6386"/>
                <a:gd name="connsiteX6" fmla="*/ 7125 w 10000"/>
                <a:gd name="connsiteY6" fmla="*/ 5094 h 6386"/>
                <a:gd name="connsiteX7" fmla="*/ 7125 w 10000"/>
                <a:gd name="connsiteY7" fmla="*/ 4385 h 6386"/>
                <a:gd name="connsiteX8" fmla="*/ 6256 w 10000"/>
                <a:gd name="connsiteY8" fmla="*/ 1855 h 6386"/>
                <a:gd name="connsiteX9" fmla="*/ 6256 w 10000"/>
                <a:gd name="connsiteY9" fmla="*/ 661 h 6386"/>
                <a:gd name="connsiteX10" fmla="*/ 4333 w 10000"/>
                <a:gd name="connsiteY10" fmla="*/ 717 h 6386"/>
                <a:gd name="connsiteX11" fmla="*/ 4127 w 10000"/>
                <a:gd name="connsiteY11" fmla="*/ 2581 h 6386"/>
                <a:gd name="connsiteX12" fmla="*/ 3138 w 10000"/>
                <a:gd name="connsiteY12" fmla="*/ 4518 h 6386"/>
                <a:gd name="connsiteX13" fmla="*/ 2740 w 10000"/>
                <a:gd name="connsiteY13" fmla="*/ 5882 h 6386"/>
                <a:gd name="connsiteX14" fmla="*/ 141 w 10000"/>
                <a:gd name="connsiteY14" fmla="*/ 5669 h 6386"/>
                <a:gd name="connsiteX15" fmla="*/ 1942 w 10000"/>
                <a:gd name="connsiteY15" fmla="*/ 3933 h 6386"/>
                <a:gd name="connsiteX16" fmla="*/ 1456 w 10000"/>
                <a:gd name="connsiteY16" fmla="*/ 1601 h 6386"/>
                <a:gd name="connsiteX17" fmla="*/ 1525 w 10000"/>
                <a:gd name="connsiteY17" fmla="*/ 521 h 6386"/>
                <a:gd name="connsiteX0" fmla="*/ 1456 w 10000"/>
                <a:gd name="connsiteY0" fmla="*/ 2225 h 9718"/>
                <a:gd name="connsiteX1" fmla="*/ 8926 w 10000"/>
                <a:gd name="connsiteY1" fmla="*/ 770 h 9718"/>
                <a:gd name="connsiteX2" fmla="*/ 8545 w 10000"/>
                <a:gd name="connsiteY2" fmla="*/ 6848 h 9718"/>
                <a:gd name="connsiteX3" fmla="*/ 9445 w 10000"/>
                <a:gd name="connsiteY3" fmla="*/ 9009 h 9718"/>
                <a:gd name="connsiteX4" fmla="*/ 7525 w 10000"/>
                <a:gd name="connsiteY4" fmla="*/ 8996 h 9718"/>
                <a:gd name="connsiteX5" fmla="*/ 7071 w 10000"/>
                <a:gd name="connsiteY5" fmla="*/ 7695 h 9718"/>
                <a:gd name="connsiteX6" fmla="*/ 7125 w 10000"/>
                <a:gd name="connsiteY6" fmla="*/ 7695 h 9718"/>
                <a:gd name="connsiteX7" fmla="*/ 7125 w 10000"/>
                <a:gd name="connsiteY7" fmla="*/ 6585 h 9718"/>
                <a:gd name="connsiteX8" fmla="*/ 6256 w 10000"/>
                <a:gd name="connsiteY8" fmla="*/ 2623 h 9718"/>
                <a:gd name="connsiteX9" fmla="*/ 6256 w 10000"/>
                <a:gd name="connsiteY9" fmla="*/ 753 h 9718"/>
                <a:gd name="connsiteX10" fmla="*/ 4333 w 10000"/>
                <a:gd name="connsiteY10" fmla="*/ 841 h 9718"/>
                <a:gd name="connsiteX11" fmla="*/ 4127 w 10000"/>
                <a:gd name="connsiteY11" fmla="*/ 3760 h 9718"/>
                <a:gd name="connsiteX12" fmla="*/ 3138 w 10000"/>
                <a:gd name="connsiteY12" fmla="*/ 6793 h 9718"/>
                <a:gd name="connsiteX13" fmla="*/ 2740 w 10000"/>
                <a:gd name="connsiteY13" fmla="*/ 8929 h 9718"/>
                <a:gd name="connsiteX14" fmla="*/ 141 w 10000"/>
                <a:gd name="connsiteY14" fmla="*/ 8595 h 9718"/>
                <a:gd name="connsiteX15" fmla="*/ 1942 w 10000"/>
                <a:gd name="connsiteY15" fmla="*/ 5877 h 9718"/>
                <a:gd name="connsiteX16" fmla="*/ 1456 w 10000"/>
                <a:gd name="connsiteY16" fmla="*/ 2225 h 9718"/>
                <a:gd name="connsiteX0" fmla="*/ 1456 w 10000"/>
                <a:gd name="connsiteY0" fmla="*/ 1940 h 9650"/>
                <a:gd name="connsiteX1" fmla="*/ 8545 w 10000"/>
                <a:gd name="connsiteY1" fmla="*/ 6697 h 9650"/>
                <a:gd name="connsiteX2" fmla="*/ 9445 w 10000"/>
                <a:gd name="connsiteY2" fmla="*/ 8920 h 9650"/>
                <a:gd name="connsiteX3" fmla="*/ 7525 w 10000"/>
                <a:gd name="connsiteY3" fmla="*/ 8907 h 9650"/>
                <a:gd name="connsiteX4" fmla="*/ 7071 w 10000"/>
                <a:gd name="connsiteY4" fmla="*/ 7568 h 9650"/>
                <a:gd name="connsiteX5" fmla="*/ 7125 w 10000"/>
                <a:gd name="connsiteY5" fmla="*/ 7568 h 9650"/>
                <a:gd name="connsiteX6" fmla="*/ 7125 w 10000"/>
                <a:gd name="connsiteY6" fmla="*/ 6426 h 9650"/>
                <a:gd name="connsiteX7" fmla="*/ 6256 w 10000"/>
                <a:gd name="connsiteY7" fmla="*/ 2349 h 9650"/>
                <a:gd name="connsiteX8" fmla="*/ 6256 w 10000"/>
                <a:gd name="connsiteY8" fmla="*/ 425 h 9650"/>
                <a:gd name="connsiteX9" fmla="*/ 4333 w 10000"/>
                <a:gd name="connsiteY9" fmla="*/ 515 h 9650"/>
                <a:gd name="connsiteX10" fmla="*/ 4127 w 10000"/>
                <a:gd name="connsiteY10" fmla="*/ 3519 h 9650"/>
                <a:gd name="connsiteX11" fmla="*/ 3138 w 10000"/>
                <a:gd name="connsiteY11" fmla="*/ 6640 h 9650"/>
                <a:gd name="connsiteX12" fmla="*/ 2740 w 10000"/>
                <a:gd name="connsiteY12" fmla="*/ 8838 h 9650"/>
                <a:gd name="connsiteX13" fmla="*/ 141 w 10000"/>
                <a:gd name="connsiteY13" fmla="*/ 8494 h 9650"/>
                <a:gd name="connsiteX14" fmla="*/ 1942 w 10000"/>
                <a:gd name="connsiteY14" fmla="*/ 5698 h 9650"/>
                <a:gd name="connsiteX15" fmla="*/ 1456 w 10000"/>
                <a:gd name="connsiteY15" fmla="*/ 1940 h 9650"/>
                <a:gd name="connsiteX0" fmla="*/ 1456 w 10000"/>
                <a:gd name="connsiteY0" fmla="*/ 2010 h 10000"/>
                <a:gd name="connsiteX1" fmla="*/ 8545 w 10000"/>
                <a:gd name="connsiteY1" fmla="*/ 6940 h 10000"/>
                <a:gd name="connsiteX2" fmla="*/ 9445 w 10000"/>
                <a:gd name="connsiteY2" fmla="*/ 9244 h 10000"/>
                <a:gd name="connsiteX3" fmla="*/ 7525 w 10000"/>
                <a:gd name="connsiteY3" fmla="*/ 9230 h 10000"/>
                <a:gd name="connsiteX4" fmla="*/ 7071 w 10000"/>
                <a:gd name="connsiteY4" fmla="*/ 7842 h 10000"/>
                <a:gd name="connsiteX5" fmla="*/ 7125 w 10000"/>
                <a:gd name="connsiteY5" fmla="*/ 7842 h 10000"/>
                <a:gd name="connsiteX6" fmla="*/ 8692 w 10000"/>
                <a:gd name="connsiteY6" fmla="*/ 3102 h 10000"/>
                <a:gd name="connsiteX7" fmla="*/ 6256 w 10000"/>
                <a:gd name="connsiteY7" fmla="*/ 2434 h 10000"/>
                <a:gd name="connsiteX8" fmla="*/ 6256 w 10000"/>
                <a:gd name="connsiteY8" fmla="*/ 440 h 10000"/>
                <a:gd name="connsiteX9" fmla="*/ 4333 w 10000"/>
                <a:gd name="connsiteY9" fmla="*/ 534 h 10000"/>
                <a:gd name="connsiteX10" fmla="*/ 4127 w 10000"/>
                <a:gd name="connsiteY10" fmla="*/ 3647 h 10000"/>
                <a:gd name="connsiteX11" fmla="*/ 3138 w 10000"/>
                <a:gd name="connsiteY11" fmla="*/ 6881 h 10000"/>
                <a:gd name="connsiteX12" fmla="*/ 2740 w 10000"/>
                <a:gd name="connsiteY12" fmla="*/ 9159 h 10000"/>
                <a:gd name="connsiteX13" fmla="*/ 141 w 10000"/>
                <a:gd name="connsiteY13" fmla="*/ 8802 h 10000"/>
                <a:gd name="connsiteX14" fmla="*/ 1942 w 10000"/>
                <a:gd name="connsiteY14" fmla="*/ 5905 h 10000"/>
                <a:gd name="connsiteX15" fmla="*/ 1456 w 10000"/>
                <a:gd name="connsiteY15" fmla="*/ 2010 h 10000"/>
                <a:gd name="connsiteX0" fmla="*/ 1456 w 10000"/>
                <a:gd name="connsiteY0" fmla="*/ 2010 h 10000"/>
                <a:gd name="connsiteX1" fmla="*/ 8545 w 10000"/>
                <a:gd name="connsiteY1" fmla="*/ 6940 h 10000"/>
                <a:gd name="connsiteX2" fmla="*/ 9445 w 10000"/>
                <a:gd name="connsiteY2" fmla="*/ 9244 h 10000"/>
                <a:gd name="connsiteX3" fmla="*/ 7525 w 10000"/>
                <a:gd name="connsiteY3" fmla="*/ 9230 h 10000"/>
                <a:gd name="connsiteX4" fmla="*/ 7071 w 10000"/>
                <a:gd name="connsiteY4" fmla="*/ 7842 h 10000"/>
                <a:gd name="connsiteX5" fmla="*/ 7125 w 10000"/>
                <a:gd name="connsiteY5" fmla="*/ 7842 h 10000"/>
                <a:gd name="connsiteX6" fmla="*/ 6256 w 10000"/>
                <a:gd name="connsiteY6" fmla="*/ 2434 h 10000"/>
                <a:gd name="connsiteX7" fmla="*/ 6256 w 10000"/>
                <a:gd name="connsiteY7" fmla="*/ 440 h 10000"/>
                <a:gd name="connsiteX8" fmla="*/ 4333 w 10000"/>
                <a:gd name="connsiteY8" fmla="*/ 534 h 10000"/>
                <a:gd name="connsiteX9" fmla="*/ 4127 w 10000"/>
                <a:gd name="connsiteY9" fmla="*/ 3647 h 10000"/>
                <a:gd name="connsiteX10" fmla="*/ 3138 w 10000"/>
                <a:gd name="connsiteY10" fmla="*/ 6881 h 10000"/>
                <a:gd name="connsiteX11" fmla="*/ 2740 w 10000"/>
                <a:gd name="connsiteY11" fmla="*/ 9159 h 10000"/>
                <a:gd name="connsiteX12" fmla="*/ 141 w 10000"/>
                <a:gd name="connsiteY12" fmla="*/ 8802 h 10000"/>
                <a:gd name="connsiteX13" fmla="*/ 1942 w 10000"/>
                <a:gd name="connsiteY13" fmla="*/ 5905 h 10000"/>
                <a:gd name="connsiteX14" fmla="*/ 1456 w 10000"/>
                <a:gd name="connsiteY14" fmla="*/ 2010 h 10000"/>
                <a:gd name="connsiteX0" fmla="*/ 1456 w 10000"/>
                <a:gd name="connsiteY0" fmla="*/ 2010 h 10000"/>
                <a:gd name="connsiteX1" fmla="*/ 8397 w 10000"/>
                <a:gd name="connsiteY1" fmla="*/ 2654 h 10000"/>
                <a:gd name="connsiteX2" fmla="*/ 8545 w 10000"/>
                <a:gd name="connsiteY2" fmla="*/ 6940 h 10000"/>
                <a:gd name="connsiteX3" fmla="*/ 9445 w 10000"/>
                <a:gd name="connsiteY3" fmla="*/ 9244 h 10000"/>
                <a:gd name="connsiteX4" fmla="*/ 7525 w 10000"/>
                <a:gd name="connsiteY4" fmla="*/ 9230 h 10000"/>
                <a:gd name="connsiteX5" fmla="*/ 7071 w 10000"/>
                <a:gd name="connsiteY5" fmla="*/ 7842 h 10000"/>
                <a:gd name="connsiteX6" fmla="*/ 7125 w 10000"/>
                <a:gd name="connsiteY6" fmla="*/ 7842 h 10000"/>
                <a:gd name="connsiteX7" fmla="*/ 6256 w 10000"/>
                <a:gd name="connsiteY7" fmla="*/ 2434 h 10000"/>
                <a:gd name="connsiteX8" fmla="*/ 6256 w 10000"/>
                <a:gd name="connsiteY8" fmla="*/ 440 h 10000"/>
                <a:gd name="connsiteX9" fmla="*/ 4333 w 10000"/>
                <a:gd name="connsiteY9" fmla="*/ 534 h 10000"/>
                <a:gd name="connsiteX10" fmla="*/ 4127 w 10000"/>
                <a:gd name="connsiteY10" fmla="*/ 3647 h 10000"/>
                <a:gd name="connsiteX11" fmla="*/ 3138 w 10000"/>
                <a:gd name="connsiteY11" fmla="*/ 6881 h 10000"/>
                <a:gd name="connsiteX12" fmla="*/ 2740 w 10000"/>
                <a:gd name="connsiteY12" fmla="*/ 9159 h 10000"/>
                <a:gd name="connsiteX13" fmla="*/ 141 w 10000"/>
                <a:gd name="connsiteY13" fmla="*/ 8802 h 10000"/>
                <a:gd name="connsiteX14" fmla="*/ 1942 w 10000"/>
                <a:gd name="connsiteY14" fmla="*/ 5905 h 10000"/>
                <a:gd name="connsiteX15" fmla="*/ 1456 w 10000"/>
                <a:gd name="connsiteY15" fmla="*/ 2010 h 10000"/>
                <a:gd name="connsiteX0" fmla="*/ 1456 w 10000"/>
                <a:gd name="connsiteY0" fmla="*/ 1678 h 9668"/>
                <a:gd name="connsiteX1" fmla="*/ 8397 w 10000"/>
                <a:gd name="connsiteY1" fmla="*/ 2322 h 9668"/>
                <a:gd name="connsiteX2" fmla="*/ 8545 w 10000"/>
                <a:gd name="connsiteY2" fmla="*/ 6608 h 9668"/>
                <a:gd name="connsiteX3" fmla="*/ 9445 w 10000"/>
                <a:gd name="connsiteY3" fmla="*/ 8912 h 9668"/>
                <a:gd name="connsiteX4" fmla="*/ 7525 w 10000"/>
                <a:gd name="connsiteY4" fmla="*/ 8898 h 9668"/>
                <a:gd name="connsiteX5" fmla="*/ 7071 w 10000"/>
                <a:gd name="connsiteY5" fmla="*/ 7510 h 9668"/>
                <a:gd name="connsiteX6" fmla="*/ 7125 w 10000"/>
                <a:gd name="connsiteY6" fmla="*/ 7510 h 9668"/>
                <a:gd name="connsiteX7" fmla="*/ 6256 w 10000"/>
                <a:gd name="connsiteY7" fmla="*/ 2102 h 9668"/>
                <a:gd name="connsiteX8" fmla="*/ 4333 w 10000"/>
                <a:gd name="connsiteY8" fmla="*/ 202 h 9668"/>
                <a:gd name="connsiteX9" fmla="*/ 4127 w 10000"/>
                <a:gd name="connsiteY9" fmla="*/ 3315 h 9668"/>
                <a:gd name="connsiteX10" fmla="*/ 3138 w 10000"/>
                <a:gd name="connsiteY10" fmla="*/ 6549 h 9668"/>
                <a:gd name="connsiteX11" fmla="*/ 2740 w 10000"/>
                <a:gd name="connsiteY11" fmla="*/ 8827 h 9668"/>
                <a:gd name="connsiteX12" fmla="*/ 141 w 10000"/>
                <a:gd name="connsiteY12" fmla="*/ 8470 h 9668"/>
                <a:gd name="connsiteX13" fmla="*/ 1942 w 10000"/>
                <a:gd name="connsiteY13" fmla="*/ 5573 h 9668"/>
                <a:gd name="connsiteX14" fmla="*/ 1456 w 10000"/>
                <a:gd name="connsiteY14" fmla="*/ 1678 h 9668"/>
                <a:gd name="connsiteX0" fmla="*/ 1456 w 10000"/>
                <a:gd name="connsiteY0" fmla="*/ 1736 h 10000"/>
                <a:gd name="connsiteX1" fmla="*/ 8397 w 10000"/>
                <a:gd name="connsiteY1" fmla="*/ 2402 h 10000"/>
                <a:gd name="connsiteX2" fmla="*/ 8545 w 10000"/>
                <a:gd name="connsiteY2" fmla="*/ 6835 h 10000"/>
                <a:gd name="connsiteX3" fmla="*/ 9445 w 10000"/>
                <a:gd name="connsiteY3" fmla="*/ 9218 h 10000"/>
                <a:gd name="connsiteX4" fmla="*/ 7525 w 10000"/>
                <a:gd name="connsiteY4" fmla="*/ 9204 h 10000"/>
                <a:gd name="connsiteX5" fmla="*/ 7071 w 10000"/>
                <a:gd name="connsiteY5" fmla="*/ 7768 h 10000"/>
                <a:gd name="connsiteX6" fmla="*/ 7125 w 10000"/>
                <a:gd name="connsiteY6" fmla="*/ 7768 h 10000"/>
                <a:gd name="connsiteX7" fmla="*/ 6256 w 10000"/>
                <a:gd name="connsiteY7" fmla="*/ 2174 h 10000"/>
                <a:gd name="connsiteX8" fmla="*/ 4333 w 10000"/>
                <a:gd name="connsiteY8" fmla="*/ 209 h 10000"/>
                <a:gd name="connsiteX9" fmla="*/ 4127 w 10000"/>
                <a:gd name="connsiteY9" fmla="*/ 1521 h 10000"/>
                <a:gd name="connsiteX10" fmla="*/ 3138 w 10000"/>
                <a:gd name="connsiteY10" fmla="*/ 6774 h 10000"/>
                <a:gd name="connsiteX11" fmla="*/ 2740 w 10000"/>
                <a:gd name="connsiteY11" fmla="*/ 9130 h 10000"/>
                <a:gd name="connsiteX12" fmla="*/ 141 w 10000"/>
                <a:gd name="connsiteY12" fmla="*/ 8761 h 10000"/>
                <a:gd name="connsiteX13" fmla="*/ 1942 w 10000"/>
                <a:gd name="connsiteY13" fmla="*/ 5764 h 10000"/>
                <a:gd name="connsiteX14" fmla="*/ 1456 w 10000"/>
                <a:gd name="connsiteY14" fmla="*/ 1736 h 10000"/>
                <a:gd name="connsiteX0" fmla="*/ 1456 w 10000"/>
                <a:gd name="connsiteY0" fmla="*/ 982 h 9246"/>
                <a:gd name="connsiteX1" fmla="*/ 8397 w 10000"/>
                <a:gd name="connsiteY1" fmla="*/ 1648 h 9246"/>
                <a:gd name="connsiteX2" fmla="*/ 8545 w 10000"/>
                <a:gd name="connsiteY2" fmla="*/ 6081 h 9246"/>
                <a:gd name="connsiteX3" fmla="*/ 9445 w 10000"/>
                <a:gd name="connsiteY3" fmla="*/ 8464 h 9246"/>
                <a:gd name="connsiteX4" fmla="*/ 7525 w 10000"/>
                <a:gd name="connsiteY4" fmla="*/ 8450 h 9246"/>
                <a:gd name="connsiteX5" fmla="*/ 7071 w 10000"/>
                <a:gd name="connsiteY5" fmla="*/ 7014 h 9246"/>
                <a:gd name="connsiteX6" fmla="*/ 7125 w 10000"/>
                <a:gd name="connsiteY6" fmla="*/ 7014 h 9246"/>
                <a:gd name="connsiteX7" fmla="*/ 6256 w 10000"/>
                <a:gd name="connsiteY7" fmla="*/ 1420 h 9246"/>
                <a:gd name="connsiteX8" fmla="*/ 4127 w 10000"/>
                <a:gd name="connsiteY8" fmla="*/ 767 h 9246"/>
                <a:gd name="connsiteX9" fmla="*/ 3138 w 10000"/>
                <a:gd name="connsiteY9" fmla="*/ 6020 h 9246"/>
                <a:gd name="connsiteX10" fmla="*/ 2740 w 10000"/>
                <a:gd name="connsiteY10" fmla="*/ 8376 h 9246"/>
                <a:gd name="connsiteX11" fmla="*/ 141 w 10000"/>
                <a:gd name="connsiteY11" fmla="*/ 8007 h 9246"/>
                <a:gd name="connsiteX12" fmla="*/ 1942 w 10000"/>
                <a:gd name="connsiteY12" fmla="*/ 5010 h 9246"/>
                <a:gd name="connsiteX13" fmla="*/ 1456 w 10000"/>
                <a:gd name="connsiteY13" fmla="*/ 982 h 9246"/>
                <a:gd name="connsiteX0" fmla="*/ 1456 w 10000"/>
                <a:gd name="connsiteY0" fmla="*/ 652 h 9590"/>
                <a:gd name="connsiteX1" fmla="*/ 8397 w 10000"/>
                <a:gd name="connsiteY1" fmla="*/ 1372 h 9590"/>
                <a:gd name="connsiteX2" fmla="*/ 8545 w 10000"/>
                <a:gd name="connsiteY2" fmla="*/ 6167 h 9590"/>
                <a:gd name="connsiteX3" fmla="*/ 9445 w 10000"/>
                <a:gd name="connsiteY3" fmla="*/ 8744 h 9590"/>
                <a:gd name="connsiteX4" fmla="*/ 7525 w 10000"/>
                <a:gd name="connsiteY4" fmla="*/ 8729 h 9590"/>
                <a:gd name="connsiteX5" fmla="*/ 7071 w 10000"/>
                <a:gd name="connsiteY5" fmla="*/ 7176 h 9590"/>
                <a:gd name="connsiteX6" fmla="*/ 7125 w 10000"/>
                <a:gd name="connsiteY6" fmla="*/ 7176 h 9590"/>
                <a:gd name="connsiteX7" fmla="*/ 6256 w 10000"/>
                <a:gd name="connsiteY7" fmla="*/ 1126 h 9590"/>
                <a:gd name="connsiteX8" fmla="*/ 4127 w 10000"/>
                <a:gd name="connsiteY8" fmla="*/ 862 h 9590"/>
                <a:gd name="connsiteX9" fmla="*/ 3138 w 10000"/>
                <a:gd name="connsiteY9" fmla="*/ 6101 h 9590"/>
                <a:gd name="connsiteX10" fmla="*/ 2740 w 10000"/>
                <a:gd name="connsiteY10" fmla="*/ 8649 h 9590"/>
                <a:gd name="connsiteX11" fmla="*/ 141 w 10000"/>
                <a:gd name="connsiteY11" fmla="*/ 8250 h 9590"/>
                <a:gd name="connsiteX12" fmla="*/ 1942 w 10000"/>
                <a:gd name="connsiteY12" fmla="*/ 5009 h 9590"/>
                <a:gd name="connsiteX13" fmla="*/ 1456 w 10000"/>
                <a:gd name="connsiteY13" fmla="*/ 652 h 959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534 w 10000"/>
                <a:gd name="connsiteY13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847 w 10000"/>
                <a:gd name="connsiteY9" fmla="*/ 3149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282 w 10000"/>
                <a:gd name="connsiteY8" fmla="*/ 1585 h 10000"/>
                <a:gd name="connsiteX9" fmla="*/ 3847 w 10000"/>
                <a:gd name="connsiteY9" fmla="*/ 3149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282 w 10000"/>
                <a:gd name="connsiteY8" fmla="*/ 1585 h 10000"/>
                <a:gd name="connsiteX9" fmla="*/ 3996 w 10000"/>
                <a:gd name="connsiteY9" fmla="*/ 3222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521 h 9536"/>
                <a:gd name="connsiteX1" fmla="*/ 8786 w 10000"/>
                <a:gd name="connsiteY1" fmla="*/ 510 h 9536"/>
                <a:gd name="connsiteX2" fmla="*/ 8545 w 10000"/>
                <a:gd name="connsiteY2" fmla="*/ 5967 h 9536"/>
                <a:gd name="connsiteX3" fmla="*/ 9445 w 10000"/>
                <a:gd name="connsiteY3" fmla="*/ 8654 h 9536"/>
                <a:gd name="connsiteX4" fmla="*/ 7525 w 10000"/>
                <a:gd name="connsiteY4" fmla="*/ 8638 h 9536"/>
                <a:gd name="connsiteX5" fmla="*/ 7071 w 10000"/>
                <a:gd name="connsiteY5" fmla="*/ 7019 h 9536"/>
                <a:gd name="connsiteX6" fmla="*/ 7125 w 10000"/>
                <a:gd name="connsiteY6" fmla="*/ 7019 h 9536"/>
                <a:gd name="connsiteX7" fmla="*/ 6256 w 10000"/>
                <a:gd name="connsiteY7" fmla="*/ 710 h 9536"/>
                <a:gd name="connsiteX8" fmla="*/ 3996 w 10000"/>
                <a:gd name="connsiteY8" fmla="*/ 2758 h 9536"/>
                <a:gd name="connsiteX9" fmla="*/ 3138 w 10000"/>
                <a:gd name="connsiteY9" fmla="*/ 5898 h 9536"/>
                <a:gd name="connsiteX10" fmla="*/ 2740 w 10000"/>
                <a:gd name="connsiteY10" fmla="*/ 8555 h 9536"/>
                <a:gd name="connsiteX11" fmla="*/ 141 w 10000"/>
                <a:gd name="connsiteY11" fmla="*/ 8139 h 9536"/>
                <a:gd name="connsiteX12" fmla="*/ 1942 w 10000"/>
                <a:gd name="connsiteY12" fmla="*/ 4759 h 9536"/>
                <a:gd name="connsiteX13" fmla="*/ 1534 w 10000"/>
                <a:gd name="connsiteY13" fmla="*/ 521 h 9536"/>
                <a:gd name="connsiteX0" fmla="*/ 1942 w 10000"/>
                <a:gd name="connsiteY0" fmla="*/ 4991 h 10000"/>
                <a:gd name="connsiteX1" fmla="*/ 8786 w 10000"/>
                <a:gd name="connsiteY1" fmla="*/ 535 h 10000"/>
                <a:gd name="connsiteX2" fmla="*/ 8545 w 10000"/>
                <a:gd name="connsiteY2" fmla="*/ 6257 h 10000"/>
                <a:gd name="connsiteX3" fmla="*/ 9445 w 10000"/>
                <a:gd name="connsiteY3" fmla="*/ 9075 h 10000"/>
                <a:gd name="connsiteX4" fmla="*/ 7525 w 10000"/>
                <a:gd name="connsiteY4" fmla="*/ 9058 h 10000"/>
                <a:gd name="connsiteX5" fmla="*/ 7071 w 10000"/>
                <a:gd name="connsiteY5" fmla="*/ 7361 h 10000"/>
                <a:gd name="connsiteX6" fmla="*/ 7125 w 10000"/>
                <a:gd name="connsiteY6" fmla="*/ 7361 h 10000"/>
                <a:gd name="connsiteX7" fmla="*/ 6256 w 10000"/>
                <a:gd name="connsiteY7" fmla="*/ 745 h 10000"/>
                <a:gd name="connsiteX8" fmla="*/ 3996 w 10000"/>
                <a:gd name="connsiteY8" fmla="*/ 2892 h 10000"/>
                <a:gd name="connsiteX9" fmla="*/ 3138 w 10000"/>
                <a:gd name="connsiteY9" fmla="*/ 6185 h 10000"/>
                <a:gd name="connsiteX10" fmla="*/ 2740 w 10000"/>
                <a:gd name="connsiteY10" fmla="*/ 8971 h 10000"/>
                <a:gd name="connsiteX11" fmla="*/ 141 w 10000"/>
                <a:gd name="connsiteY11" fmla="*/ 8535 h 10000"/>
                <a:gd name="connsiteX12" fmla="*/ 1942 w 10000"/>
                <a:gd name="connsiteY12" fmla="*/ 4991 h 10000"/>
                <a:gd name="connsiteX0" fmla="*/ 1942 w 10000"/>
                <a:gd name="connsiteY0" fmla="*/ 4667 h 9676"/>
                <a:gd name="connsiteX1" fmla="*/ 8786 w 10000"/>
                <a:gd name="connsiteY1" fmla="*/ 211 h 9676"/>
                <a:gd name="connsiteX2" fmla="*/ 8545 w 10000"/>
                <a:gd name="connsiteY2" fmla="*/ 5933 h 9676"/>
                <a:gd name="connsiteX3" fmla="*/ 9445 w 10000"/>
                <a:gd name="connsiteY3" fmla="*/ 8751 h 9676"/>
                <a:gd name="connsiteX4" fmla="*/ 7525 w 10000"/>
                <a:gd name="connsiteY4" fmla="*/ 8734 h 9676"/>
                <a:gd name="connsiteX5" fmla="*/ 7071 w 10000"/>
                <a:gd name="connsiteY5" fmla="*/ 7037 h 9676"/>
                <a:gd name="connsiteX6" fmla="*/ 7125 w 10000"/>
                <a:gd name="connsiteY6" fmla="*/ 7037 h 9676"/>
                <a:gd name="connsiteX7" fmla="*/ 6256 w 10000"/>
                <a:gd name="connsiteY7" fmla="*/ 421 h 9676"/>
                <a:gd name="connsiteX8" fmla="*/ 3138 w 10000"/>
                <a:gd name="connsiteY8" fmla="*/ 5861 h 9676"/>
                <a:gd name="connsiteX9" fmla="*/ 2740 w 10000"/>
                <a:gd name="connsiteY9" fmla="*/ 8647 h 9676"/>
                <a:gd name="connsiteX10" fmla="*/ 141 w 10000"/>
                <a:gd name="connsiteY10" fmla="*/ 8211 h 9676"/>
                <a:gd name="connsiteX11" fmla="*/ 1942 w 10000"/>
                <a:gd name="connsiteY11" fmla="*/ 4667 h 9676"/>
                <a:gd name="connsiteX0" fmla="*/ 0 w 9859"/>
                <a:gd name="connsiteY0" fmla="*/ 8268 h 9782"/>
                <a:gd name="connsiteX1" fmla="*/ 8645 w 9859"/>
                <a:gd name="connsiteY1" fmla="*/ 0 h 9782"/>
                <a:gd name="connsiteX2" fmla="*/ 8404 w 9859"/>
                <a:gd name="connsiteY2" fmla="*/ 5914 h 9782"/>
                <a:gd name="connsiteX3" fmla="*/ 9304 w 9859"/>
                <a:gd name="connsiteY3" fmla="*/ 8826 h 9782"/>
                <a:gd name="connsiteX4" fmla="*/ 7384 w 9859"/>
                <a:gd name="connsiteY4" fmla="*/ 8808 h 9782"/>
                <a:gd name="connsiteX5" fmla="*/ 6930 w 9859"/>
                <a:gd name="connsiteY5" fmla="*/ 7055 h 9782"/>
                <a:gd name="connsiteX6" fmla="*/ 6984 w 9859"/>
                <a:gd name="connsiteY6" fmla="*/ 7055 h 9782"/>
                <a:gd name="connsiteX7" fmla="*/ 6115 w 9859"/>
                <a:gd name="connsiteY7" fmla="*/ 217 h 9782"/>
                <a:gd name="connsiteX8" fmla="*/ 2997 w 9859"/>
                <a:gd name="connsiteY8" fmla="*/ 5839 h 9782"/>
                <a:gd name="connsiteX9" fmla="*/ 2599 w 9859"/>
                <a:gd name="connsiteY9" fmla="*/ 8719 h 9782"/>
                <a:gd name="connsiteX10" fmla="*/ 0 w 9859"/>
                <a:gd name="connsiteY10" fmla="*/ 8268 h 9782"/>
                <a:gd name="connsiteX0" fmla="*/ 0 w 10000"/>
                <a:gd name="connsiteY0" fmla="*/ 8452 h 10000"/>
                <a:gd name="connsiteX1" fmla="*/ 8769 w 10000"/>
                <a:gd name="connsiteY1" fmla="*/ 0 h 10000"/>
                <a:gd name="connsiteX2" fmla="*/ 8524 w 10000"/>
                <a:gd name="connsiteY2" fmla="*/ 6046 h 10000"/>
                <a:gd name="connsiteX3" fmla="*/ 9437 w 10000"/>
                <a:gd name="connsiteY3" fmla="*/ 9023 h 10000"/>
                <a:gd name="connsiteX4" fmla="*/ 7490 w 10000"/>
                <a:gd name="connsiteY4" fmla="*/ 9004 h 10000"/>
                <a:gd name="connsiteX5" fmla="*/ 7029 w 10000"/>
                <a:gd name="connsiteY5" fmla="*/ 7212 h 10000"/>
                <a:gd name="connsiteX6" fmla="*/ 7084 w 10000"/>
                <a:gd name="connsiteY6" fmla="*/ 7212 h 10000"/>
                <a:gd name="connsiteX7" fmla="*/ 6202 w 10000"/>
                <a:gd name="connsiteY7" fmla="*/ 222 h 10000"/>
                <a:gd name="connsiteX8" fmla="*/ 2636 w 10000"/>
                <a:gd name="connsiteY8" fmla="*/ 8913 h 10000"/>
                <a:gd name="connsiteX9" fmla="*/ 0 w 10000"/>
                <a:gd name="connsiteY9" fmla="*/ 8452 h 10000"/>
                <a:gd name="connsiteX0" fmla="*/ 428 w 10428"/>
                <a:gd name="connsiteY0" fmla="*/ 8452 h 9515"/>
                <a:gd name="connsiteX1" fmla="*/ 9197 w 10428"/>
                <a:gd name="connsiteY1" fmla="*/ 0 h 9515"/>
                <a:gd name="connsiteX2" fmla="*/ 8952 w 10428"/>
                <a:gd name="connsiteY2" fmla="*/ 6046 h 9515"/>
                <a:gd name="connsiteX3" fmla="*/ 9865 w 10428"/>
                <a:gd name="connsiteY3" fmla="*/ 9023 h 9515"/>
                <a:gd name="connsiteX4" fmla="*/ 7918 w 10428"/>
                <a:gd name="connsiteY4" fmla="*/ 9004 h 9515"/>
                <a:gd name="connsiteX5" fmla="*/ 7457 w 10428"/>
                <a:gd name="connsiteY5" fmla="*/ 7212 h 9515"/>
                <a:gd name="connsiteX6" fmla="*/ 7512 w 10428"/>
                <a:gd name="connsiteY6" fmla="*/ 7212 h 9515"/>
                <a:gd name="connsiteX7" fmla="*/ 6630 w 10428"/>
                <a:gd name="connsiteY7" fmla="*/ 222 h 9515"/>
                <a:gd name="connsiteX8" fmla="*/ 428 w 10428"/>
                <a:gd name="connsiteY8" fmla="*/ 8452 h 9515"/>
                <a:gd name="connsiteX0" fmla="*/ 0 w 3642"/>
                <a:gd name="connsiteY0" fmla="*/ 1263 h 11030"/>
                <a:gd name="connsiteX1" fmla="*/ 2462 w 3642"/>
                <a:gd name="connsiteY1" fmla="*/ 1030 h 11030"/>
                <a:gd name="connsiteX2" fmla="*/ 2227 w 3642"/>
                <a:gd name="connsiteY2" fmla="*/ 7384 h 11030"/>
                <a:gd name="connsiteX3" fmla="*/ 3102 w 3642"/>
                <a:gd name="connsiteY3" fmla="*/ 10513 h 11030"/>
                <a:gd name="connsiteX4" fmla="*/ 1235 w 3642"/>
                <a:gd name="connsiteY4" fmla="*/ 10493 h 11030"/>
                <a:gd name="connsiteX5" fmla="*/ 793 w 3642"/>
                <a:gd name="connsiteY5" fmla="*/ 8610 h 11030"/>
                <a:gd name="connsiteX6" fmla="*/ 846 w 3642"/>
                <a:gd name="connsiteY6" fmla="*/ 8610 h 11030"/>
                <a:gd name="connsiteX7" fmla="*/ 0 w 3642"/>
                <a:gd name="connsiteY7" fmla="*/ 1263 h 11030"/>
                <a:gd name="connsiteX0" fmla="*/ 0 w 10000"/>
                <a:gd name="connsiteY0" fmla="*/ 1136 h 9991"/>
                <a:gd name="connsiteX1" fmla="*/ 6760 w 10000"/>
                <a:gd name="connsiteY1" fmla="*/ 925 h 9991"/>
                <a:gd name="connsiteX2" fmla="*/ 6115 w 10000"/>
                <a:gd name="connsiteY2" fmla="*/ 6685 h 9991"/>
                <a:gd name="connsiteX3" fmla="*/ 8517 w 10000"/>
                <a:gd name="connsiteY3" fmla="*/ 9522 h 9991"/>
                <a:gd name="connsiteX4" fmla="*/ 3391 w 10000"/>
                <a:gd name="connsiteY4" fmla="*/ 9504 h 9991"/>
                <a:gd name="connsiteX5" fmla="*/ 2177 w 10000"/>
                <a:gd name="connsiteY5" fmla="*/ 7797 h 9991"/>
                <a:gd name="connsiteX6" fmla="*/ 2323 w 10000"/>
                <a:gd name="connsiteY6" fmla="*/ 7797 h 9991"/>
                <a:gd name="connsiteX7" fmla="*/ 0 w 10000"/>
                <a:gd name="connsiteY7" fmla="*/ 1136 h 9991"/>
                <a:gd name="connsiteX0" fmla="*/ 0 w 10000"/>
                <a:gd name="connsiteY0" fmla="*/ 211 h 9074"/>
                <a:gd name="connsiteX1" fmla="*/ 6760 w 10000"/>
                <a:gd name="connsiteY1" fmla="*/ 0 h 9074"/>
                <a:gd name="connsiteX2" fmla="*/ 6115 w 10000"/>
                <a:gd name="connsiteY2" fmla="*/ 5765 h 9074"/>
                <a:gd name="connsiteX3" fmla="*/ 8517 w 10000"/>
                <a:gd name="connsiteY3" fmla="*/ 8605 h 9074"/>
                <a:gd name="connsiteX4" fmla="*/ 3391 w 10000"/>
                <a:gd name="connsiteY4" fmla="*/ 8587 h 9074"/>
                <a:gd name="connsiteX5" fmla="*/ 2177 w 10000"/>
                <a:gd name="connsiteY5" fmla="*/ 6878 h 9074"/>
                <a:gd name="connsiteX6" fmla="*/ 2323 w 10000"/>
                <a:gd name="connsiteY6" fmla="*/ 6878 h 9074"/>
                <a:gd name="connsiteX7" fmla="*/ 0 w 10000"/>
                <a:gd name="connsiteY7" fmla="*/ 211 h 9074"/>
                <a:gd name="connsiteX0" fmla="*/ 0 w 10000"/>
                <a:gd name="connsiteY0" fmla="*/ 0 h 9767"/>
                <a:gd name="connsiteX1" fmla="*/ 6559 w 10000"/>
                <a:gd name="connsiteY1" fmla="*/ 26 h 9767"/>
                <a:gd name="connsiteX2" fmla="*/ 6115 w 10000"/>
                <a:gd name="connsiteY2" fmla="*/ 6120 h 9767"/>
                <a:gd name="connsiteX3" fmla="*/ 8517 w 10000"/>
                <a:gd name="connsiteY3" fmla="*/ 9250 h 9767"/>
                <a:gd name="connsiteX4" fmla="*/ 3391 w 10000"/>
                <a:gd name="connsiteY4" fmla="*/ 9230 h 9767"/>
                <a:gd name="connsiteX5" fmla="*/ 2177 w 10000"/>
                <a:gd name="connsiteY5" fmla="*/ 7347 h 9767"/>
                <a:gd name="connsiteX6" fmla="*/ 2323 w 10000"/>
                <a:gd name="connsiteY6" fmla="*/ 7347 h 9767"/>
                <a:gd name="connsiteX7" fmla="*/ 0 w 10000"/>
                <a:gd name="connsiteY7" fmla="*/ 0 h 9767"/>
                <a:gd name="connsiteX0" fmla="*/ 0 w 10000"/>
                <a:gd name="connsiteY0" fmla="*/ 137 h 10137"/>
                <a:gd name="connsiteX1" fmla="*/ 6559 w 10000"/>
                <a:gd name="connsiteY1" fmla="*/ 164 h 10137"/>
                <a:gd name="connsiteX2" fmla="*/ 6115 w 10000"/>
                <a:gd name="connsiteY2" fmla="*/ 6403 h 10137"/>
                <a:gd name="connsiteX3" fmla="*/ 8517 w 10000"/>
                <a:gd name="connsiteY3" fmla="*/ 9608 h 10137"/>
                <a:gd name="connsiteX4" fmla="*/ 3391 w 10000"/>
                <a:gd name="connsiteY4" fmla="*/ 9587 h 10137"/>
                <a:gd name="connsiteX5" fmla="*/ 2177 w 10000"/>
                <a:gd name="connsiteY5" fmla="*/ 7659 h 10137"/>
                <a:gd name="connsiteX6" fmla="*/ 2323 w 10000"/>
                <a:gd name="connsiteY6" fmla="*/ 7659 h 10137"/>
                <a:gd name="connsiteX7" fmla="*/ 0 w 10000"/>
                <a:gd name="connsiteY7" fmla="*/ 137 h 10137"/>
                <a:gd name="connsiteX0" fmla="*/ 0 w 10223"/>
                <a:gd name="connsiteY0" fmla="*/ 578 h 10137"/>
                <a:gd name="connsiteX1" fmla="*/ 6782 w 10223"/>
                <a:gd name="connsiteY1" fmla="*/ 164 h 10137"/>
                <a:gd name="connsiteX2" fmla="*/ 6338 w 10223"/>
                <a:gd name="connsiteY2" fmla="*/ 6403 h 10137"/>
                <a:gd name="connsiteX3" fmla="*/ 8740 w 10223"/>
                <a:gd name="connsiteY3" fmla="*/ 9608 h 10137"/>
                <a:gd name="connsiteX4" fmla="*/ 3614 w 10223"/>
                <a:gd name="connsiteY4" fmla="*/ 9587 h 10137"/>
                <a:gd name="connsiteX5" fmla="*/ 2400 w 10223"/>
                <a:gd name="connsiteY5" fmla="*/ 7659 h 10137"/>
                <a:gd name="connsiteX6" fmla="*/ 2546 w 10223"/>
                <a:gd name="connsiteY6" fmla="*/ 7659 h 10137"/>
                <a:gd name="connsiteX7" fmla="*/ 0 w 10223"/>
                <a:gd name="connsiteY7" fmla="*/ 578 h 10137"/>
                <a:gd name="connsiteX0" fmla="*/ 0 w 10223"/>
                <a:gd name="connsiteY0" fmla="*/ 137 h 9696"/>
                <a:gd name="connsiteX1" fmla="*/ 6559 w 10223"/>
                <a:gd name="connsiteY1" fmla="*/ 164 h 9696"/>
                <a:gd name="connsiteX2" fmla="*/ 6338 w 10223"/>
                <a:gd name="connsiteY2" fmla="*/ 5962 h 9696"/>
                <a:gd name="connsiteX3" fmla="*/ 8740 w 10223"/>
                <a:gd name="connsiteY3" fmla="*/ 9167 h 9696"/>
                <a:gd name="connsiteX4" fmla="*/ 3614 w 10223"/>
                <a:gd name="connsiteY4" fmla="*/ 9146 h 9696"/>
                <a:gd name="connsiteX5" fmla="*/ 2400 w 10223"/>
                <a:gd name="connsiteY5" fmla="*/ 7218 h 9696"/>
                <a:gd name="connsiteX6" fmla="*/ 2546 w 10223"/>
                <a:gd name="connsiteY6" fmla="*/ 7218 h 9696"/>
                <a:gd name="connsiteX7" fmla="*/ 0 w 10223"/>
                <a:gd name="connsiteY7" fmla="*/ 137 h 9696"/>
                <a:gd name="connsiteX0" fmla="*/ 56 w 10056"/>
                <a:gd name="connsiteY0" fmla="*/ 141 h 10000"/>
                <a:gd name="connsiteX1" fmla="*/ 6472 w 10056"/>
                <a:gd name="connsiteY1" fmla="*/ 169 h 10000"/>
                <a:gd name="connsiteX2" fmla="*/ 6256 w 10056"/>
                <a:gd name="connsiteY2" fmla="*/ 6149 h 10000"/>
                <a:gd name="connsiteX3" fmla="*/ 8605 w 10056"/>
                <a:gd name="connsiteY3" fmla="*/ 9454 h 10000"/>
                <a:gd name="connsiteX4" fmla="*/ 3591 w 10056"/>
                <a:gd name="connsiteY4" fmla="*/ 9433 h 10000"/>
                <a:gd name="connsiteX5" fmla="*/ 2404 w 10056"/>
                <a:gd name="connsiteY5" fmla="*/ 7444 h 10000"/>
                <a:gd name="connsiteX6" fmla="*/ 2546 w 10056"/>
                <a:gd name="connsiteY6" fmla="*/ 7444 h 10000"/>
                <a:gd name="connsiteX7" fmla="*/ 56 w 10056"/>
                <a:gd name="connsiteY7" fmla="*/ 141 h 10000"/>
                <a:gd name="connsiteX0" fmla="*/ 56 w 10056"/>
                <a:gd name="connsiteY0" fmla="*/ 0 h 9859"/>
                <a:gd name="connsiteX1" fmla="*/ 6472 w 10056"/>
                <a:gd name="connsiteY1" fmla="*/ 28 h 9859"/>
                <a:gd name="connsiteX2" fmla="*/ 6256 w 10056"/>
                <a:gd name="connsiteY2" fmla="*/ 6008 h 9859"/>
                <a:gd name="connsiteX3" fmla="*/ 8605 w 10056"/>
                <a:gd name="connsiteY3" fmla="*/ 9313 h 9859"/>
                <a:gd name="connsiteX4" fmla="*/ 3591 w 10056"/>
                <a:gd name="connsiteY4" fmla="*/ 9292 h 9859"/>
                <a:gd name="connsiteX5" fmla="*/ 2404 w 10056"/>
                <a:gd name="connsiteY5" fmla="*/ 7303 h 9859"/>
                <a:gd name="connsiteX6" fmla="*/ 2546 w 10056"/>
                <a:gd name="connsiteY6" fmla="*/ 7303 h 9859"/>
                <a:gd name="connsiteX7" fmla="*/ 56 w 10056"/>
                <a:gd name="connsiteY7" fmla="*/ 0 h 9859"/>
                <a:gd name="connsiteX0" fmla="*/ 0 w 9944"/>
                <a:gd name="connsiteY0" fmla="*/ 0 h 10000"/>
                <a:gd name="connsiteX1" fmla="*/ 6380 w 9944"/>
                <a:gd name="connsiteY1" fmla="*/ 28 h 10000"/>
                <a:gd name="connsiteX2" fmla="*/ 6165 w 9944"/>
                <a:gd name="connsiteY2" fmla="*/ 6094 h 10000"/>
                <a:gd name="connsiteX3" fmla="*/ 8501 w 9944"/>
                <a:gd name="connsiteY3" fmla="*/ 9446 h 10000"/>
                <a:gd name="connsiteX4" fmla="*/ 3515 w 9944"/>
                <a:gd name="connsiteY4" fmla="*/ 9425 h 10000"/>
                <a:gd name="connsiteX5" fmla="*/ 2335 w 9944"/>
                <a:gd name="connsiteY5" fmla="*/ 7407 h 10000"/>
                <a:gd name="connsiteX6" fmla="*/ 2476 w 9944"/>
                <a:gd name="connsiteY6" fmla="*/ 7407 h 10000"/>
                <a:gd name="connsiteX7" fmla="*/ 0 w 9944"/>
                <a:gd name="connsiteY7" fmla="*/ 0 h 10000"/>
                <a:gd name="connsiteX0" fmla="*/ 0 w 10000"/>
                <a:gd name="connsiteY0" fmla="*/ 0 h 10000"/>
                <a:gd name="connsiteX1" fmla="*/ 6416 w 10000"/>
                <a:gd name="connsiteY1" fmla="*/ 28 h 10000"/>
                <a:gd name="connsiteX2" fmla="*/ 6200 w 10000"/>
                <a:gd name="connsiteY2" fmla="*/ 6094 h 10000"/>
                <a:gd name="connsiteX3" fmla="*/ 8549 w 10000"/>
                <a:gd name="connsiteY3" fmla="*/ 9446 h 10000"/>
                <a:gd name="connsiteX4" fmla="*/ 3535 w 10000"/>
                <a:gd name="connsiteY4" fmla="*/ 9425 h 10000"/>
                <a:gd name="connsiteX5" fmla="*/ 2348 w 10000"/>
                <a:gd name="connsiteY5" fmla="*/ 7407 h 10000"/>
                <a:gd name="connsiteX6" fmla="*/ 2490 w 10000"/>
                <a:gd name="connsiteY6" fmla="*/ 7407 h 10000"/>
                <a:gd name="connsiteX7" fmla="*/ 0 w 10000"/>
                <a:gd name="connsiteY7" fmla="*/ 0 h 10000"/>
                <a:gd name="connsiteX0" fmla="*/ 0 w 10000"/>
                <a:gd name="connsiteY0" fmla="*/ 0 h 10000"/>
                <a:gd name="connsiteX1" fmla="*/ 6416 w 10000"/>
                <a:gd name="connsiteY1" fmla="*/ 28 h 10000"/>
                <a:gd name="connsiteX2" fmla="*/ 6200 w 10000"/>
                <a:gd name="connsiteY2" fmla="*/ 6094 h 10000"/>
                <a:gd name="connsiteX3" fmla="*/ 8549 w 10000"/>
                <a:gd name="connsiteY3" fmla="*/ 9446 h 10000"/>
                <a:gd name="connsiteX4" fmla="*/ 3535 w 10000"/>
                <a:gd name="connsiteY4" fmla="*/ 9425 h 10000"/>
                <a:gd name="connsiteX5" fmla="*/ 2348 w 10000"/>
                <a:gd name="connsiteY5" fmla="*/ 7407 h 10000"/>
                <a:gd name="connsiteX6" fmla="*/ 2490 w 10000"/>
                <a:gd name="connsiteY6" fmla="*/ 7407 h 10000"/>
                <a:gd name="connsiteX7" fmla="*/ 0 w 10000"/>
                <a:gd name="connsiteY7" fmla="*/ 0 h 10000"/>
                <a:gd name="connsiteX0" fmla="*/ 858 w 10858"/>
                <a:gd name="connsiteY0" fmla="*/ 0 h 10000"/>
                <a:gd name="connsiteX1" fmla="*/ 7274 w 10858"/>
                <a:gd name="connsiteY1" fmla="*/ 28 h 10000"/>
                <a:gd name="connsiteX2" fmla="*/ 7058 w 10858"/>
                <a:gd name="connsiteY2" fmla="*/ 6094 h 10000"/>
                <a:gd name="connsiteX3" fmla="*/ 9407 w 10858"/>
                <a:gd name="connsiteY3" fmla="*/ 9446 h 10000"/>
                <a:gd name="connsiteX4" fmla="*/ 4393 w 10858"/>
                <a:gd name="connsiteY4" fmla="*/ 9425 h 10000"/>
                <a:gd name="connsiteX5" fmla="*/ 3206 w 10858"/>
                <a:gd name="connsiteY5" fmla="*/ 7407 h 10000"/>
                <a:gd name="connsiteX6" fmla="*/ 3348 w 10858"/>
                <a:gd name="connsiteY6" fmla="*/ 7407 h 10000"/>
                <a:gd name="connsiteX7" fmla="*/ 3216 w 10858"/>
                <a:gd name="connsiteY7" fmla="*/ 4324 h 10000"/>
                <a:gd name="connsiteX8" fmla="*/ 858 w 10858"/>
                <a:gd name="connsiteY8" fmla="*/ 0 h 10000"/>
                <a:gd name="connsiteX0" fmla="*/ 858 w 10858"/>
                <a:gd name="connsiteY0" fmla="*/ 0 h 10000"/>
                <a:gd name="connsiteX1" fmla="*/ 7274 w 10858"/>
                <a:gd name="connsiteY1" fmla="*/ 28 h 10000"/>
                <a:gd name="connsiteX2" fmla="*/ 7058 w 10858"/>
                <a:gd name="connsiteY2" fmla="*/ 6094 h 10000"/>
                <a:gd name="connsiteX3" fmla="*/ 9407 w 10858"/>
                <a:gd name="connsiteY3" fmla="*/ 9446 h 10000"/>
                <a:gd name="connsiteX4" fmla="*/ 4393 w 10858"/>
                <a:gd name="connsiteY4" fmla="*/ 9425 h 10000"/>
                <a:gd name="connsiteX5" fmla="*/ 3206 w 10858"/>
                <a:gd name="connsiteY5" fmla="*/ 7407 h 10000"/>
                <a:gd name="connsiteX6" fmla="*/ 3348 w 10858"/>
                <a:gd name="connsiteY6" fmla="*/ 7407 h 10000"/>
                <a:gd name="connsiteX7" fmla="*/ 2998 w 10858"/>
                <a:gd name="connsiteY7" fmla="*/ 4509 h 10000"/>
                <a:gd name="connsiteX8" fmla="*/ 858 w 10858"/>
                <a:gd name="connsiteY8" fmla="*/ 0 h 10000"/>
                <a:gd name="connsiteX0" fmla="*/ 858 w 10858"/>
                <a:gd name="connsiteY0" fmla="*/ 0 h 10000"/>
                <a:gd name="connsiteX1" fmla="*/ 7274 w 10858"/>
                <a:gd name="connsiteY1" fmla="*/ 28 h 10000"/>
                <a:gd name="connsiteX2" fmla="*/ 7058 w 10858"/>
                <a:gd name="connsiteY2" fmla="*/ 6094 h 10000"/>
                <a:gd name="connsiteX3" fmla="*/ 9407 w 10858"/>
                <a:gd name="connsiteY3" fmla="*/ 9446 h 10000"/>
                <a:gd name="connsiteX4" fmla="*/ 4393 w 10858"/>
                <a:gd name="connsiteY4" fmla="*/ 9425 h 10000"/>
                <a:gd name="connsiteX5" fmla="*/ 3206 w 10858"/>
                <a:gd name="connsiteY5" fmla="*/ 7407 h 10000"/>
                <a:gd name="connsiteX6" fmla="*/ 3348 w 10858"/>
                <a:gd name="connsiteY6" fmla="*/ 7407 h 10000"/>
                <a:gd name="connsiteX7" fmla="*/ 2998 w 10858"/>
                <a:gd name="connsiteY7" fmla="*/ 4509 h 10000"/>
                <a:gd name="connsiteX8" fmla="*/ 858 w 10858"/>
                <a:gd name="connsiteY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" h="10000">
                  <a:moveTo>
                    <a:pt x="858" y="0"/>
                  </a:moveTo>
                  <a:cubicBezTo>
                    <a:pt x="4735" y="31"/>
                    <a:pt x="2904" y="42"/>
                    <a:pt x="7274" y="28"/>
                  </a:cubicBezTo>
                  <a:cubicBezTo>
                    <a:pt x="7311" y="2747"/>
                    <a:pt x="6327" y="5326"/>
                    <a:pt x="7058" y="6094"/>
                  </a:cubicBezTo>
                  <a:cubicBezTo>
                    <a:pt x="5972" y="7156"/>
                    <a:pt x="10858" y="8679"/>
                    <a:pt x="9407" y="9446"/>
                  </a:cubicBezTo>
                  <a:cubicBezTo>
                    <a:pt x="8959" y="10000"/>
                    <a:pt x="6781" y="9750"/>
                    <a:pt x="4393" y="9425"/>
                  </a:cubicBezTo>
                  <a:cubicBezTo>
                    <a:pt x="3251" y="9205"/>
                    <a:pt x="3392" y="7750"/>
                    <a:pt x="3206" y="7407"/>
                  </a:cubicBezTo>
                  <a:cubicBezTo>
                    <a:pt x="3024" y="7070"/>
                    <a:pt x="3348" y="7682"/>
                    <a:pt x="3348" y="7407"/>
                  </a:cubicBezTo>
                  <a:cubicBezTo>
                    <a:pt x="3168" y="6709"/>
                    <a:pt x="3413" y="5744"/>
                    <a:pt x="2998" y="4509"/>
                  </a:cubicBezTo>
                  <a:cubicBezTo>
                    <a:pt x="2146" y="2537"/>
                    <a:pt x="0" y="531"/>
                    <a:pt x="85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1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1">
                    <a:lumMod val="60000"/>
                    <a:lumOff val="40000"/>
                    <a:tint val="23500"/>
                    <a:satMod val="160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  <p:sp>
          <p:nvSpPr>
            <p:cNvPr id="57" name="Freeform 212"/>
            <p:cNvSpPr>
              <a:spLocks/>
            </p:cNvSpPr>
            <p:nvPr/>
          </p:nvSpPr>
          <p:spPr bwMode="auto">
            <a:xfrm>
              <a:off x="5630322" y="3069478"/>
              <a:ext cx="129912" cy="275323"/>
            </a:xfrm>
            <a:custGeom>
              <a:avLst/>
              <a:gdLst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29 w 862"/>
                <a:gd name="connsiteY2" fmla="*/ 853 h 2221"/>
                <a:gd name="connsiteX3" fmla="*/ 147 w 862"/>
                <a:gd name="connsiteY3" fmla="*/ 778 h 2221"/>
                <a:gd name="connsiteX4" fmla="*/ 174 w 862"/>
                <a:gd name="connsiteY4" fmla="*/ 493 h 2221"/>
                <a:gd name="connsiteX5" fmla="*/ 339 w 862"/>
                <a:gd name="connsiteY5" fmla="*/ 361 h 2221"/>
                <a:gd name="connsiteX6" fmla="*/ 336 w 862"/>
                <a:gd name="connsiteY6" fmla="*/ 268 h 2221"/>
                <a:gd name="connsiteX7" fmla="*/ 316 w 862"/>
                <a:gd name="connsiteY7" fmla="*/ 156 h 2221"/>
                <a:gd name="connsiteX8" fmla="*/ 332 w 862"/>
                <a:gd name="connsiteY8" fmla="*/ 32 h 2221"/>
                <a:gd name="connsiteX9" fmla="*/ 492 w 862"/>
                <a:gd name="connsiteY9" fmla="*/ 36 h 2221"/>
                <a:gd name="connsiteX10" fmla="*/ 504 w 862"/>
                <a:gd name="connsiteY10" fmla="*/ 156 h 2221"/>
                <a:gd name="connsiteX11" fmla="*/ 484 w 862"/>
                <a:gd name="connsiteY11" fmla="*/ 264 h 2221"/>
                <a:gd name="connsiteX12" fmla="*/ 495 w 862"/>
                <a:gd name="connsiteY12" fmla="*/ 367 h 2221"/>
                <a:gd name="connsiteX13" fmla="*/ 657 w 862"/>
                <a:gd name="connsiteY13" fmla="*/ 466 h 2221"/>
                <a:gd name="connsiteX14" fmla="*/ 696 w 862"/>
                <a:gd name="connsiteY14" fmla="*/ 565 h 2221"/>
                <a:gd name="connsiteX15" fmla="*/ 705 w 862"/>
                <a:gd name="connsiteY15" fmla="*/ 790 h 2221"/>
                <a:gd name="connsiteX16" fmla="*/ 783 w 862"/>
                <a:gd name="connsiteY16" fmla="*/ 1117 h 2221"/>
                <a:gd name="connsiteX17" fmla="*/ 819 w 862"/>
                <a:gd name="connsiteY17" fmla="*/ 1216 h 2221"/>
                <a:gd name="connsiteX18" fmla="*/ 854 w 862"/>
                <a:gd name="connsiteY18" fmla="*/ 1340 h 2221"/>
                <a:gd name="connsiteX19" fmla="*/ 771 w 862"/>
                <a:gd name="connsiteY19" fmla="*/ 1345 h 2221"/>
                <a:gd name="connsiteX20" fmla="*/ 741 w 862"/>
                <a:gd name="connsiteY20" fmla="*/ 1291 h 2221"/>
                <a:gd name="connsiteX21" fmla="*/ 714 w 862"/>
                <a:gd name="connsiteY21" fmla="*/ 1246 h 2221"/>
                <a:gd name="connsiteX22" fmla="*/ 711 w 862"/>
                <a:gd name="connsiteY22" fmla="*/ 1129 h 2221"/>
                <a:gd name="connsiteX23" fmla="*/ 639 w 862"/>
                <a:gd name="connsiteY23" fmla="*/ 982 h 2221"/>
                <a:gd name="connsiteX24" fmla="*/ 606 w 862"/>
                <a:gd name="connsiteY24" fmla="*/ 856 h 2221"/>
                <a:gd name="connsiteX25" fmla="*/ 606 w 862"/>
                <a:gd name="connsiteY25" fmla="*/ 1372 h 2221"/>
                <a:gd name="connsiteX26" fmla="*/ 555 w 862"/>
                <a:gd name="connsiteY26" fmla="*/ 1675 h 2221"/>
                <a:gd name="connsiteX27" fmla="*/ 495 w 862"/>
                <a:gd name="connsiteY27" fmla="*/ 1978 h 2221"/>
                <a:gd name="connsiteX28" fmla="*/ 510 w 862"/>
                <a:gd name="connsiteY28" fmla="*/ 2185 h 2221"/>
                <a:gd name="connsiteX29" fmla="*/ 303 w 862"/>
                <a:gd name="connsiteY29" fmla="*/ 2188 h 2221"/>
                <a:gd name="connsiteX30" fmla="*/ 348 w 862"/>
                <a:gd name="connsiteY30" fmla="*/ 1987 h 2221"/>
                <a:gd name="connsiteX31" fmla="*/ 279 w 862"/>
                <a:gd name="connsiteY31" fmla="*/ 1675 h 2221"/>
                <a:gd name="connsiteX32" fmla="*/ 231 w 862"/>
                <a:gd name="connsiteY32" fmla="*/ 1345 h 2221"/>
                <a:gd name="connsiteX33" fmla="*/ 249 w 862"/>
                <a:gd name="connsiteY33" fmla="*/ 847 h 2221"/>
                <a:gd name="connsiteX34" fmla="*/ 204 w 862"/>
                <a:gd name="connsiteY34" fmla="*/ 1039 h 2221"/>
                <a:gd name="connsiteX35" fmla="*/ 156 w 862"/>
                <a:gd name="connsiteY35" fmla="*/ 1168 h 2221"/>
                <a:gd name="connsiteX36" fmla="*/ 153 w 862"/>
                <a:gd name="connsiteY36" fmla="*/ 1177 h 2221"/>
                <a:gd name="connsiteX37" fmla="*/ 102 w 862"/>
                <a:gd name="connsiteY37" fmla="*/ 1309 h 2221"/>
                <a:gd name="connsiteX38" fmla="*/ 27 w 862"/>
                <a:gd name="connsiteY38" fmla="*/ 1345 h 2221"/>
                <a:gd name="connsiteX39" fmla="*/ 12 w 862"/>
                <a:gd name="connsiteY39" fmla="*/ 1274 h 2221"/>
                <a:gd name="connsiteX40" fmla="*/ 93 w 862"/>
                <a:gd name="connsiteY40" fmla="*/ 1135 h 2221"/>
                <a:gd name="connsiteX0" fmla="*/ 93 w 862"/>
                <a:gd name="connsiteY0" fmla="*/ 1135 h 2221"/>
                <a:gd name="connsiteX1" fmla="*/ 45 w 862"/>
                <a:gd name="connsiteY1" fmla="*/ 979 h 2221"/>
                <a:gd name="connsiteX2" fmla="*/ 147 w 862"/>
                <a:gd name="connsiteY2" fmla="*/ 778 h 2221"/>
                <a:gd name="connsiteX3" fmla="*/ 174 w 862"/>
                <a:gd name="connsiteY3" fmla="*/ 493 h 2221"/>
                <a:gd name="connsiteX4" fmla="*/ 339 w 862"/>
                <a:gd name="connsiteY4" fmla="*/ 361 h 2221"/>
                <a:gd name="connsiteX5" fmla="*/ 336 w 862"/>
                <a:gd name="connsiteY5" fmla="*/ 268 h 2221"/>
                <a:gd name="connsiteX6" fmla="*/ 316 w 862"/>
                <a:gd name="connsiteY6" fmla="*/ 156 h 2221"/>
                <a:gd name="connsiteX7" fmla="*/ 332 w 862"/>
                <a:gd name="connsiteY7" fmla="*/ 32 h 2221"/>
                <a:gd name="connsiteX8" fmla="*/ 492 w 862"/>
                <a:gd name="connsiteY8" fmla="*/ 36 h 2221"/>
                <a:gd name="connsiteX9" fmla="*/ 504 w 862"/>
                <a:gd name="connsiteY9" fmla="*/ 156 h 2221"/>
                <a:gd name="connsiteX10" fmla="*/ 484 w 862"/>
                <a:gd name="connsiteY10" fmla="*/ 264 h 2221"/>
                <a:gd name="connsiteX11" fmla="*/ 495 w 862"/>
                <a:gd name="connsiteY11" fmla="*/ 367 h 2221"/>
                <a:gd name="connsiteX12" fmla="*/ 657 w 862"/>
                <a:gd name="connsiteY12" fmla="*/ 466 h 2221"/>
                <a:gd name="connsiteX13" fmla="*/ 696 w 862"/>
                <a:gd name="connsiteY13" fmla="*/ 565 h 2221"/>
                <a:gd name="connsiteX14" fmla="*/ 705 w 862"/>
                <a:gd name="connsiteY14" fmla="*/ 790 h 2221"/>
                <a:gd name="connsiteX15" fmla="*/ 783 w 862"/>
                <a:gd name="connsiteY15" fmla="*/ 1117 h 2221"/>
                <a:gd name="connsiteX16" fmla="*/ 819 w 862"/>
                <a:gd name="connsiteY16" fmla="*/ 1216 h 2221"/>
                <a:gd name="connsiteX17" fmla="*/ 854 w 862"/>
                <a:gd name="connsiteY17" fmla="*/ 1340 h 2221"/>
                <a:gd name="connsiteX18" fmla="*/ 771 w 862"/>
                <a:gd name="connsiteY18" fmla="*/ 1345 h 2221"/>
                <a:gd name="connsiteX19" fmla="*/ 741 w 862"/>
                <a:gd name="connsiteY19" fmla="*/ 1291 h 2221"/>
                <a:gd name="connsiteX20" fmla="*/ 714 w 862"/>
                <a:gd name="connsiteY20" fmla="*/ 1246 h 2221"/>
                <a:gd name="connsiteX21" fmla="*/ 711 w 862"/>
                <a:gd name="connsiteY21" fmla="*/ 1129 h 2221"/>
                <a:gd name="connsiteX22" fmla="*/ 639 w 862"/>
                <a:gd name="connsiteY22" fmla="*/ 982 h 2221"/>
                <a:gd name="connsiteX23" fmla="*/ 606 w 862"/>
                <a:gd name="connsiteY23" fmla="*/ 856 h 2221"/>
                <a:gd name="connsiteX24" fmla="*/ 606 w 862"/>
                <a:gd name="connsiteY24" fmla="*/ 1372 h 2221"/>
                <a:gd name="connsiteX25" fmla="*/ 555 w 862"/>
                <a:gd name="connsiteY25" fmla="*/ 1675 h 2221"/>
                <a:gd name="connsiteX26" fmla="*/ 495 w 862"/>
                <a:gd name="connsiteY26" fmla="*/ 1978 h 2221"/>
                <a:gd name="connsiteX27" fmla="*/ 510 w 862"/>
                <a:gd name="connsiteY27" fmla="*/ 2185 h 2221"/>
                <a:gd name="connsiteX28" fmla="*/ 303 w 862"/>
                <a:gd name="connsiteY28" fmla="*/ 2188 h 2221"/>
                <a:gd name="connsiteX29" fmla="*/ 348 w 862"/>
                <a:gd name="connsiteY29" fmla="*/ 1987 h 2221"/>
                <a:gd name="connsiteX30" fmla="*/ 279 w 862"/>
                <a:gd name="connsiteY30" fmla="*/ 1675 h 2221"/>
                <a:gd name="connsiteX31" fmla="*/ 231 w 862"/>
                <a:gd name="connsiteY31" fmla="*/ 1345 h 2221"/>
                <a:gd name="connsiteX32" fmla="*/ 249 w 862"/>
                <a:gd name="connsiteY32" fmla="*/ 847 h 2221"/>
                <a:gd name="connsiteX33" fmla="*/ 204 w 862"/>
                <a:gd name="connsiteY33" fmla="*/ 1039 h 2221"/>
                <a:gd name="connsiteX34" fmla="*/ 156 w 862"/>
                <a:gd name="connsiteY34" fmla="*/ 1168 h 2221"/>
                <a:gd name="connsiteX35" fmla="*/ 153 w 862"/>
                <a:gd name="connsiteY35" fmla="*/ 1177 h 2221"/>
                <a:gd name="connsiteX36" fmla="*/ 102 w 862"/>
                <a:gd name="connsiteY36" fmla="*/ 1309 h 2221"/>
                <a:gd name="connsiteX37" fmla="*/ 27 w 862"/>
                <a:gd name="connsiteY37" fmla="*/ 1345 h 2221"/>
                <a:gd name="connsiteX38" fmla="*/ 12 w 862"/>
                <a:gd name="connsiteY38" fmla="*/ 1274 h 2221"/>
                <a:gd name="connsiteX39" fmla="*/ 93 w 862"/>
                <a:gd name="connsiteY39" fmla="*/ 1135 h 2221"/>
                <a:gd name="connsiteX0" fmla="*/ 16 w 870"/>
                <a:gd name="connsiteY0" fmla="*/ 1072 h 2221"/>
                <a:gd name="connsiteX1" fmla="*/ 53 w 870"/>
                <a:gd name="connsiteY1" fmla="*/ 979 h 2221"/>
                <a:gd name="connsiteX2" fmla="*/ 155 w 870"/>
                <a:gd name="connsiteY2" fmla="*/ 778 h 2221"/>
                <a:gd name="connsiteX3" fmla="*/ 182 w 870"/>
                <a:gd name="connsiteY3" fmla="*/ 493 h 2221"/>
                <a:gd name="connsiteX4" fmla="*/ 347 w 870"/>
                <a:gd name="connsiteY4" fmla="*/ 361 h 2221"/>
                <a:gd name="connsiteX5" fmla="*/ 344 w 870"/>
                <a:gd name="connsiteY5" fmla="*/ 268 h 2221"/>
                <a:gd name="connsiteX6" fmla="*/ 324 w 870"/>
                <a:gd name="connsiteY6" fmla="*/ 156 h 2221"/>
                <a:gd name="connsiteX7" fmla="*/ 340 w 870"/>
                <a:gd name="connsiteY7" fmla="*/ 32 h 2221"/>
                <a:gd name="connsiteX8" fmla="*/ 500 w 870"/>
                <a:gd name="connsiteY8" fmla="*/ 36 h 2221"/>
                <a:gd name="connsiteX9" fmla="*/ 512 w 870"/>
                <a:gd name="connsiteY9" fmla="*/ 156 h 2221"/>
                <a:gd name="connsiteX10" fmla="*/ 492 w 870"/>
                <a:gd name="connsiteY10" fmla="*/ 264 h 2221"/>
                <a:gd name="connsiteX11" fmla="*/ 503 w 870"/>
                <a:gd name="connsiteY11" fmla="*/ 367 h 2221"/>
                <a:gd name="connsiteX12" fmla="*/ 665 w 870"/>
                <a:gd name="connsiteY12" fmla="*/ 466 h 2221"/>
                <a:gd name="connsiteX13" fmla="*/ 704 w 870"/>
                <a:gd name="connsiteY13" fmla="*/ 565 h 2221"/>
                <a:gd name="connsiteX14" fmla="*/ 713 w 870"/>
                <a:gd name="connsiteY14" fmla="*/ 790 h 2221"/>
                <a:gd name="connsiteX15" fmla="*/ 791 w 870"/>
                <a:gd name="connsiteY15" fmla="*/ 1117 h 2221"/>
                <a:gd name="connsiteX16" fmla="*/ 827 w 870"/>
                <a:gd name="connsiteY16" fmla="*/ 1216 h 2221"/>
                <a:gd name="connsiteX17" fmla="*/ 862 w 870"/>
                <a:gd name="connsiteY17" fmla="*/ 1340 h 2221"/>
                <a:gd name="connsiteX18" fmla="*/ 779 w 870"/>
                <a:gd name="connsiteY18" fmla="*/ 1345 h 2221"/>
                <a:gd name="connsiteX19" fmla="*/ 749 w 870"/>
                <a:gd name="connsiteY19" fmla="*/ 1291 h 2221"/>
                <a:gd name="connsiteX20" fmla="*/ 722 w 870"/>
                <a:gd name="connsiteY20" fmla="*/ 1246 h 2221"/>
                <a:gd name="connsiteX21" fmla="*/ 719 w 870"/>
                <a:gd name="connsiteY21" fmla="*/ 1129 h 2221"/>
                <a:gd name="connsiteX22" fmla="*/ 647 w 870"/>
                <a:gd name="connsiteY22" fmla="*/ 982 h 2221"/>
                <a:gd name="connsiteX23" fmla="*/ 614 w 870"/>
                <a:gd name="connsiteY23" fmla="*/ 856 h 2221"/>
                <a:gd name="connsiteX24" fmla="*/ 614 w 870"/>
                <a:gd name="connsiteY24" fmla="*/ 1372 h 2221"/>
                <a:gd name="connsiteX25" fmla="*/ 563 w 870"/>
                <a:gd name="connsiteY25" fmla="*/ 1675 h 2221"/>
                <a:gd name="connsiteX26" fmla="*/ 503 w 870"/>
                <a:gd name="connsiteY26" fmla="*/ 1978 h 2221"/>
                <a:gd name="connsiteX27" fmla="*/ 518 w 870"/>
                <a:gd name="connsiteY27" fmla="*/ 2185 h 2221"/>
                <a:gd name="connsiteX28" fmla="*/ 311 w 870"/>
                <a:gd name="connsiteY28" fmla="*/ 2188 h 2221"/>
                <a:gd name="connsiteX29" fmla="*/ 356 w 870"/>
                <a:gd name="connsiteY29" fmla="*/ 1987 h 2221"/>
                <a:gd name="connsiteX30" fmla="*/ 287 w 870"/>
                <a:gd name="connsiteY30" fmla="*/ 1675 h 2221"/>
                <a:gd name="connsiteX31" fmla="*/ 239 w 870"/>
                <a:gd name="connsiteY31" fmla="*/ 1345 h 2221"/>
                <a:gd name="connsiteX32" fmla="*/ 257 w 870"/>
                <a:gd name="connsiteY32" fmla="*/ 847 h 2221"/>
                <a:gd name="connsiteX33" fmla="*/ 212 w 870"/>
                <a:gd name="connsiteY33" fmla="*/ 1039 h 2221"/>
                <a:gd name="connsiteX34" fmla="*/ 164 w 870"/>
                <a:gd name="connsiteY34" fmla="*/ 1168 h 2221"/>
                <a:gd name="connsiteX35" fmla="*/ 161 w 870"/>
                <a:gd name="connsiteY35" fmla="*/ 1177 h 2221"/>
                <a:gd name="connsiteX36" fmla="*/ 110 w 870"/>
                <a:gd name="connsiteY36" fmla="*/ 1309 h 2221"/>
                <a:gd name="connsiteX37" fmla="*/ 35 w 870"/>
                <a:gd name="connsiteY37" fmla="*/ 1345 h 2221"/>
                <a:gd name="connsiteX38" fmla="*/ 20 w 870"/>
                <a:gd name="connsiteY38" fmla="*/ 1274 h 2221"/>
                <a:gd name="connsiteX39" fmla="*/ 16 w 870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81 w 931"/>
                <a:gd name="connsiteY38" fmla="*/ 1274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96 w 931"/>
                <a:gd name="connsiteY37" fmla="*/ 1345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71 w 931"/>
                <a:gd name="connsiteY36" fmla="*/ 1309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222 w 931"/>
                <a:gd name="connsiteY35" fmla="*/ 1177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25 w 931"/>
                <a:gd name="connsiteY34" fmla="*/ 1168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273 w 931"/>
                <a:gd name="connsiteY33" fmla="*/ 1039 h 2221"/>
                <a:gd name="connsiteX34" fmla="*/ 308 w 931"/>
                <a:gd name="connsiteY34" fmla="*/ 709 h 2221"/>
                <a:gd name="connsiteX35" fmla="*/ 235 w 931"/>
                <a:gd name="connsiteY35" fmla="*/ 924 h 2221"/>
                <a:gd name="connsiteX36" fmla="*/ 127 w 931"/>
                <a:gd name="connsiteY36" fmla="*/ 1114 h 2221"/>
                <a:gd name="connsiteX37" fmla="*/ 111 w 931"/>
                <a:gd name="connsiteY37" fmla="*/ 1265 h 2221"/>
                <a:gd name="connsiteX38" fmla="*/ 36 w 931"/>
                <a:gd name="connsiteY38" fmla="*/ 1307 h 2221"/>
                <a:gd name="connsiteX39" fmla="*/ 1 w 931"/>
                <a:gd name="connsiteY39" fmla="*/ 1202 h 2221"/>
                <a:gd name="connsiteX40" fmla="*/ 77 w 931"/>
                <a:gd name="connsiteY40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216 w 931"/>
                <a:gd name="connsiteY2" fmla="*/ 778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14 w 931"/>
                <a:gd name="connsiteY1" fmla="*/ 979 h 2221"/>
                <a:gd name="connsiteX2" fmla="*/ 178 w 931"/>
                <a:gd name="connsiteY2" fmla="*/ 724 h 2221"/>
                <a:gd name="connsiteX3" fmla="*/ 243 w 931"/>
                <a:gd name="connsiteY3" fmla="*/ 493 h 2221"/>
                <a:gd name="connsiteX4" fmla="*/ 408 w 931"/>
                <a:gd name="connsiteY4" fmla="*/ 361 h 2221"/>
                <a:gd name="connsiteX5" fmla="*/ 405 w 931"/>
                <a:gd name="connsiteY5" fmla="*/ 268 h 2221"/>
                <a:gd name="connsiteX6" fmla="*/ 385 w 931"/>
                <a:gd name="connsiteY6" fmla="*/ 156 h 2221"/>
                <a:gd name="connsiteX7" fmla="*/ 401 w 931"/>
                <a:gd name="connsiteY7" fmla="*/ 32 h 2221"/>
                <a:gd name="connsiteX8" fmla="*/ 561 w 931"/>
                <a:gd name="connsiteY8" fmla="*/ 36 h 2221"/>
                <a:gd name="connsiteX9" fmla="*/ 573 w 931"/>
                <a:gd name="connsiteY9" fmla="*/ 156 h 2221"/>
                <a:gd name="connsiteX10" fmla="*/ 553 w 931"/>
                <a:gd name="connsiteY10" fmla="*/ 264 h 2221"/>
                <a:gd name="connsiteX11" fmla="*/ 564 w 931"/>
                <a:gd name="connsiteY11" fmla="*/ 367 h 2221"/>
                <a:gd name="connsiteX12" fmla="*/ 726 w 931"/>
                <a:gd name="connsiteY12" fmla="*/ 466 h 2221"/>
                <a:gd name="connsiteX13" fmla="*/ 765 w 931"/>
                <a:gd name="connsiteY13" fmla="*/ 565 h 2221"/>
                <a:gd name="connsiteX14" fmla="*/ 774 w 931"/>
                <a:gd name="connsiteY14" fmla="*/ 790 h 2221"/>
                <a:gd name="connsiteX15" fmla="*/ 852 w 931"/>
                <a:gd name="connsiteY15" fmla="*/ 1117 h 2221"/>
                <a:gd name="connsiteX16" fmla="*/ 888 w 931"/>
                <a:gd name="connsiteY16" fmla="*/ 1216 h 2221"/>
                <a:gd name="connsiteX17" fmla="*/ 923 w 931"/>
                <a:gd name="connsiteY17" fmla="*/ 1340 h 2221"/>
                <a:gd name="connsiteX18" fmla="*/ 840 w 931"/>
                <a:gd name="connsiteY18" fmla="*/ 1345 h 2221"/>
                <a:gd name="connsiteX19" fmla="*/ 810 w 931"/>
                <a:gd name="connsiteY19" fmla="*/ 1291 h 2221"/>
                <a:gd name="connsiteX20" fmla="*/ 783 w 931"/>
                <a:gd name="connsiteY20" fmla="*/ 1246 h 2221"/>
                <a:gd name="connsiteX21" fmla="*/ 780 w 931"/>
                <a:gd name="connsiteY21" fmla="*/ 1129 h 2221"/>
                <a:gd name="connsiteX22" fmla="*/ 708 w 931"/>
                <a:gd name="connsiteY22" fmla="*/ 982 h 2221"/>
                <a:gd name="connsiteX23" fmla="*/ 675 w 931"/>
                <a:gd name="connsiteY23" fmla="*/ 856 h 2221"/>
                <a:gd name="connsiteX24" fmla="*/ 675 w 931"/>
                <a:gd name="connsiteY24" fmla="*/ 1372 h 2221"/>
                <a:gd name="connsiteX25" fmla="*/ 624 w 931"/>
                <a:gd name="connsiteY25" fmla="*/ 1675 h 2221"/>
                <a:gd name="connsiteX26" fmla="*/ 564 w 931"/>
                <a:gd name="connsiteY26" fmla="*/ 1978 h 2221"/>
                <a:gd name="connsiteX27" fmla="*/ 579 w 931"/>
                <a:gd name="connsiteY27" fmla="*/ 2185 h 2221"/>
                <a:gd name="connsiteX28" fmla="*/ 372 w 931"/>
                <a:gd name="connsiteY28" fmla="*/ 2188 h 2221"/>
                <a:gd name="connsiteX29" fmla="*/ 417 w 931"/>
                <a:gd name="connsiteY29" fmla="*/ 1987 h 2221"/>
                <a:gd name="connsiteX30" fmla="*/ 348 w 931"/>
                <a:gd name="connsiteY30" fmla="*/ 1675 h 2221"/>
                <a:gd name="connsiteX31" fmla="*/ 300 w 931"/>
                <a:gd name="connsiteY31" fmla="*/ 1345 h 2221"/>
                <a:gd name="connsiteX32" fmla="*/ 318 w 931"/>
                <a:gd name="connsiteY32" fmla="*/ 847 h 2221"/>
                <a:gd name="connsiteX33" fmla="*/ 308 w 931"/>
                <a:gd name="connsiteY33" fmla="*/ 709 h 2221"/>
                <a:gd name="connsiteX34" fmla="*/ 235 w 931"/>
                <a:gd name="connsiteY34" fmla="*/ 924 h 2221"/>
                <a:gd name="connsiteX35" fmla="*/ 127 w 931"/>
                <a:gd name="connsiteY35" fmla="*/ 1114 h 2221"/>
                <a:gd name="connsiteX36" fmla="*/ 111 w 931"/>
                <a:gd name="connsiteY36" fmla="*/ 1265 h 2221"/>
                <a:gd name="connsiteX37" fmla="*/ 36 w 931"/>
                <a:gd name="connsiteY37" fmla="*/ 1307 h 2221"/>
                <a:gd name="connsiteX38" fmla="*/ 1 w 931"/>
                <a:gd name="connsiteY38" fmla="*/ 1202 h 2221"/>
                <a:gd name="connsiteX39" fmla="*/ 77 w 931"/>
                <a:gd name="connsiteY39" fmla="*/ 1072 h 2221"/>
                <a:gd name="connsiteX0" fmla="*/ 77 w 931"/>
                <a:gd name="connsiteY0" fmla="*/ 1072 h 2221"/>
                <a:gd name="connsiteX1" fmla="*/ 178 w 931"/>
                <a:gd name="connsiteY1" fmla="*/ 724 h 2221"/>
                <a:gd name="connsiteX2" fmla="*/ 243 w 931"/>
                <a:gd name="connsiteY2" fmla="*/ 493 h 2221"/>
                <a:gd name="connsiteX3" fmla="*/ 408 w 931"/>
                <a:gd name="connsiteY3" fmla="*/ 361 h 2221"/>
                <a:gd name="connsiteX4" fmla="*/ 405 w 931"/>
                <a:gd name="connsiteY4" fmla="*/ 268 h 2221"/>
                <a:gd name="connsiteX5" fmla="*/ 385 w 931"/>
                <a:gd name="connsiteY5" fmla="*/ 156 h 2221"/>
                <a:gd name="connsiteX6" fmla="*/ 401 w 931"/>
                <a:gd name="connsiteY6" fmla="*/ 32 h 2221"/>
                <a:gd name="connsiteX7" fmla="*/ 561 w 931"/>
                <a:gd name="connsiteY7" fmla="*/ 36 h 2221"/>
                <a:gd name="connsiteX8" fmla="*/ 573 w 931"/>
                <a:gd name="connsiteY8" fmla="*/ 156 h 2221"/>
                <a:gd name="connsiteX9" fmla="*/ 553 w 931"/>
                <a:gd name="connsiteY9" fmla="*/ 264 h 2221"/>
                <a:gd name="connsiteX10" fmla="*/ 564 w 931"/>
                <a:gd name="connsiteY10" fmla="*/ 367 h 2221"/>
                <a:gd name="connsiteX11" fmla="*/ 726 w 931"/>
                <a:gd name="connsiteY11" fmla="*/ 466 h 2221"/>
                <a:gd name="connsiteX12" fmla="*/ 765 w 931"/>
                <a:gd name="connsiteY12" fmla="*/ 565 h 2221"/>
                <a:gd name="connsiteX13" fmla="*/ 774 w 931"/>
                <a:gd name="connsiteY13" fmla="*/ 790 h 2221"/>
                <a:gd name="connsiteX14" fmla="*/ 852 w 931"/>
                <a:gd name="connsiteY14" fmla="*/ 1117 h 2221"/>
                <a:gd name="connsiteX15" fmla="*/ 888 w 931"/>
                <a:gd name="connsiteY15" fmla="*/ 1216 h 2221"/>
                <a:gd name="connsiteX16" fmla="*/ 923 w 931"/>
                <a:gd name="connsiteY16" fmla="*/ 1340 h 2221"/>
                <a:gd name="connsiteX17" fmla="*/ 840 w 931"/>
                <a:gd name="connsiteY17" fmla="*/ 1345 h 2221"/>
                <a:gd name="connsiteX18" fmla="*/ 810 w 931"/>
                <a:gd name="connsiteY18" fmla="*/ 1291 h 2221"/>
                <a:gd name="connsiteX19" fmla="*/ 783 w 931"/>
                <a:gd name="connsiteY19" fmla="*/ 1246 h 2221"/>
                <a:gd name="connsiteX20" fmla="*/ 780 w 931"/>
                <a:gd name="connsiteY20" fmla="*/ 1129 h 2221"/>
                <a:gd name="connsiteX21" fmla="*/ 708 w 931"/>
                <a:gd name="connsiteY21" fmla="*/ 982 h 2221"/>
                <a:gd name="connsiteX22" fmla="*/ 675 w 931"/>
                <a:gd name="connsiteY22" fmla="*/ 856 h 2221"/>
                <a:gd name="connsiteX23" fmla="*/ 675 w 931"/>
                <a:gd name="connsiteY23" fmla="*/ 1372 h 2221"/>
                <a:gd name="connsiteX24" fmla="*/ 624 w 931"/>
                <a:gd name="connsiteY24" fmla="*/ 1675 h 2221"/>
                <a:gd name="connsiteX25" fmla="*/ 564 w 931"/>
                <a:gd name="connsiteY25" fmla="*/ 1978 h 2221"/>
                <a:gd name="connsiteX26" fmla="*/ 579 w 931"/>
                <a:gd name="connsiteY26" fmla="*/ 2185 h 2221"/>
                <a:gd name="connsiteX27" fmla="*/ 372 w 931"/>
                <a:gd name="connsiteY27" fmla="*/ 2188 h 2221"/>
                <a:gd name="connsiteX28" fmla="*/ 417 w 931"/>
                <a:gd name="connsiteY28" fmla="*/ 1987 h 2221"/>
                <a:gd name="connsiteX29" fmla="*/ 348 w 931"/>
                <a:gd name="connsiteY29" fmla="*/ 1675 h 2221"/>
                <a:gd name="connsiteX30" fmla="*/ 300 w 931"/>
                <a:gd name="connsiteY30" fmla="*/ 1345 h 2221"/>
                <a:gd name="connsiteX31" fmla="*/ 318 w 931"/>
                <a:gd name="connsiteY31" fmla="*/ 847 h 2221"/>
                <a:gd name="connsiteX32" fmla="*/ 308 w 931"/>
                <a:gd name="connsiteY32" fmla="*/ 709 h 2221"/>
                <a:gd name="connsiteX33" fmla="*/ 235 w 931"/>
                <a:gd name="connsiteY33" fmla="*/ 924 h 2221"/>
                <a:gd name="connsiteX34" fmla="*/ 127 w 931"/>
                <a:gd name="connsiteY34" fmla="*/ 1114 h 2221"/>
                <a:gd name="connsiteX35" fmla="*/ 111 w 931"/>
                <a:gd name="connsiteY35" fmla="*/ 1265 h 2221"/>
                <a:gd name="connsiteX36" fmla="*/ 36 w 931"/>
                <a:gd name="connsiteY36" fmla="*/ 1307 h 2221"/>
                <a:gd name="connsiteX37" fmla="*/ 1 w 931"/>
                <a:gd name="connsiteY37" fmla="*/ 1202 h 2221"/>
                <a:gd name="connsiteX38" fmla="*/ 77 w 931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74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1372 h 2221"/>
                <a:gd name="connsiteX24" fmla="*/ 624 w 934"/>
                <a:gd name="connsiteY24" fmla="*/ 1675 h 2221"/>
                <a:gd name="connsiteX25" fmla="*/ 564 w 934"/>
                <a:gd name="connsiteY25" fmla="*/ 1978 h 2221"/>
                <a:gd name="connsiteX26" fmla="*/ 579 w 934"/>
                <a:gd name="connsiteY26" fmla="*/ 2185 h 2221"/>
                <a:gd name="connsiteX27" fmla="*/ 372 w 934"/>
                <a:gd name="connsiteY27" fmla="*/ 2188 h 2221"/>
                <a:gd name="connsiteX28" fmla="*/ 417 w 934"/>
                <a:gd name="connsiteY28" fmla="*/ 1987 h 2221"/>
                <a:gd name="connsiteX29" fmla="*/ 348 w 934"/>
                <a:gd name="connsiteY29" fmla="*/ 1675 h 2221"/>
                <a:gd name="connsiteX30" fmla="*/ 300 w 934"/>
                <a:gd name="connsiteY30" fmla="*/ 1345 h 2221"/>
                <a:gd name="connsiteX31" fmla="*/ 318 w 934"/>
                <a:gd name="connsiteY31" fmla="*/ 847 h 2221"/>
                <a:gd name="connsiteX32" fmla="*/ 308 w 934"/>
                <a:gd name="connsiteY32" fmla="*/ 709 h 2221"/>
                <a:gd name="connsiteX33" fmla="*/ 235 w 934"/>
                <a:gd name="connsiteY33" fmla="*/ 924 h 2221"/>
                <a:gd name="connsiteX34" fmla="*/ 127 w 934"/>
                <a:gd name="connsiteY34" fmla="*/ 1114 h 2221"/>
                <a:gd name="connsiteX35" fmla="*/ 111 w 934"/>
                <a:gd name="connsiteY35" fmla="*/ 1265 h 2221"/>
                <a:gd name="connsiteX36" fmla="*/ 36 w 934"/>
                <a:gd name="connsiteY36" fmla="*/ 1307 h 2221"/>
                <a:gd name="connsiteX37" fmla="*/ 1 w 934"/>
                <a:gd name="connsiteY37" fmla="*/ 1202 h 2221"/>
                <a:gd name="connsiteX38" fmla="*/ 77 w 934"/>
                <a:gd name="connsiteY38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75 w 934"/>
                <a:gd name="connsiteY24" fmla="*/ 1372 h 2221"/>
                <a:gd name="connsiteX25" fmla="*/ 624 w 934"/>
                <a:gd name="connsiteY25" fmla="*/ 1675 h 2221"/>
                <a:gd name="connsiteX26" fmla="*/ 564 w 934"/>
                <a:gd name="connsiteY26" fmla="*/ 1978 h 2221"/>
                <a:gd name="connsiteX27" fmla="*/ 579 w 934"/>
                <a:gd name="connsiteY27" fmla="*/ 2185 h 2221"/>
                <a:gd name="connsiteX28" fmla="*/ 372 w 934"/>
                <a:gd name="connsiteY28" fmla="*/ 2188 h 2221"/>
                <a:gd name="connsiteX29" fmla="*/ 417 w 934"/>
                <a:gd name="connsiteY29" fmla="*/ 1987 h 2221"/>
                <a:gd name="connsiteX30" fmla="*/ 348 w 934"/>
                <a:gd name="connsiteY30" fmla="*/ 1675 h 2221"/>
                <a:gd name="connsiteX31" fmla="*/ 300 w 934"/>
                <a:gd name="connsiteY31" fmla="*/ 1345 h 2221"/>
                <a:gd name="connsiteX32" fmla="*/ 318 w 934"/>
                <a:gd name="connsiteY32" fmla="*/ 847 h 2221"/>
                <a:gd name="connsiteX33" fmla="*/ 308 w 934"/>
                <a:gd name="connsiteY33" fmla="*/ 709 h 2221"/>
                <a:gd name="connsiteX34" fmla="*/ 235 w 934"/>
                <a:gd name="connsiteY34" fmla="*/ 924 h 2221"/>
                <a:gd name="connsiteX35" fmla="*/ 127 w 934"/>
                <a:gd name="connsiteY35" fmla="*/ 1114 h 2221"/>
                <a:gd name="connsiteX36" fmla="*/ 111 w 934"/>
                <a:gd name="connsiteY36" fmla="*/ 1265 h 2221"/>
                <a:gd name="connsiteX37" fmla="*/ 36 w 934"/>
                <a:gd name="connsiteY37" fmla="*/ 1307 h 2221"/>
                <a:gd name="connsiteX38" fmla="*/ 1 w 934"/>
                <a:gd name="connsiteY38" fmla="*/ 1202 h 2221"/>
                <a:gd name="connsiteX39" fmla="*/ 77 w 934"/>
                <a:gd name="connsiteY39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75 w 934"/>
                <a:gd name="connsiteY25" fmla="*/ 1372 h 2221"/>
                <a:gd name="connsiteX26" fmla="*/ 624 w 934"/>
                <a:gd name="connsiteY26" fmla="*/ 1675 h 2221"/>
                <a:gd name="connsiteX27" fmla="*/ 564 w 934"/>
                <a:gd name="connsiteY27" fmla="*/ 1978 h 2221"/>
                <a:gd name="connsiteX28" fmla="*/ 579 w 934"/>
                <a:gd name="connsiteY28" fmla="*/ 2185 h 2221"/>
                <a:gd name="connsiteX29" fmla="*/ 372 w 934"/>
                <a:gd name="connsiteY29" fmla="*/ 2188 h 2221"/>
                <a:gd name="connsiteX30" fmla="*/ 417 w 934"/>
                <a:gd name="connsiteY30" fmla="*/ 1987 h 2221"/>
                <a:gd name="connsiteX31" fmla="*/ 348 w 934"/>
                <a:gd name="connsiteY31" fmla="*/ 1675 h 2221"/>
                <a:gd name="connsiteX32" fmla="*/ 300 w 934"/>
                <a:gd name="connsiteY32" fmla="*/ 1345 h 2221"/>
                <a:gd name="connsiteX33" fmla="*/ 318 w 934"/>
                <a:gd name="connsiteY33" fmla="*/ 847 h 2221"/>
                <a:gd name="connsiteX34" fmla="*/ 308 w 934"/>
                <a:gd name="connsiteY34" fmla="*/ 709 h 2221"/>
                <a:gd name="connsiteX35" fmla="*/ 235 w 934"/>
                <a:gd name="connsiteY35" fmla="*/ 924 h 2221"/>
                <a:gd name="connsiteX36" fmla="*/ 127 w 934"/>
                <a:gd name="connsiteY36" fmla="*/ 1114 h 2221"/>
                <a:gd name="connsiteX37" fmla="*/ 111 w 934"/>
                <a:gd name="connsiteY37" fmla="*/ 1265 h 2221"/>
                <a:gd name="connsiteX38" fmla="*/ 36 w 934"/>
                <a:gd name="connsiteY38" fmla="*/ 1307 h 2221"/>
                <a:gd name="connsiteX39" fmla="*/ 1 w 934"/>
                <a:gd name="connsiteY39" fmla="*/ 1202 h 2221"/>
                <a:gd name="connsiteX40" fmla="*/ 77 w 934"/>
                <a:gd name="connsiteY40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75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713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675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780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08 w 934"/>
                <a:gd name="connsiteY21" fmla="*/ 982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75 w 934"/>
                <a:gd name="connsiteY24" fmla="*/ 633 h 2221"/>
                <a:gd name="connsiteX25" fmla="*/ 662 w 934"/>
                <a:gd name="connsiteY25" fmla="*/ 804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62 w 934"/>
                <a:gd name="connsiteY24" fmla="*/ 804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848 h 2221"/>
                <a:gd name="connsiteX25" fmla="*/ 684 w 934"/>
                <a:gd name="connsiteY25" fmla="*/ 975 h 2221"/>
                <a:gd name="connsiteX26" fmla="*/ 675 w 934"/>
                <a:gd name="connsiteY26" fmla="*/ 1372 h 2221"/>
                <a:gd name="connsiteX27" fmla="*/ 624 w 934"/>
                <a:gd name="connsiteY27" fmla="*/ 1675 h 2221"/>
                <a:gd name="connsiteX28" fmla="*/ 564 w 934"/>
                <a:gd name="connsiteY28" fmla="*/ 1978 h 2221"/>
                <a:gd name="connsiteX29" fmla="*/ 579 w 934"/>
                <a:gd name="connsiteY29" fmla="*/ 2185 h 2221"/>
                <a:gd name="connsiteX30" fmla="*/ 372 w 934"/>
                <a:gd name="connsiteY30" fmla="*/ 2188 h 2221"/>
                <a:gd name="connsiteX31" fmla="*/ 417 w 934"/>
                <a:gd name="connsiteY31" fmla="*/ 1987 h 2221"/>
                <a:gd name="connsiteX32" fmla="*/ 348 w 934"/>
                <a:gd name="connsiteY32" fmla="*/ 1675 h 2221"/>
                <a:gd name="connsiteX33" fmla="*/ 300 w 934"/>
                <a:gd name="connsiteY33" fmla="*/ 1345 h 2221"/>
                <a:gd name="connsiteX34" fmla="*/ 318 w 934"/>
                <a:gd name="connsiteY34" fmla="*/ 847 h 2221"/>
                <a:gd name="connsiteX35" fmla="*/ 308 w 934"/>
                <a:gd name="connsiteY35" fmla="*/ 709 h 2221"/>
                <a:gd name="connsiteX36" fmla="*/ 235 w 934"/>
                <a:gd name="connsiteY36" fmla="*/ 924 h 2221"/>
                <a:gd name="connsiteX37" fmla="*/ 127 w 934"/>
                <a:gd name="connsiteY37" fmla="*/ 1114 h 2221"/>
                <a:gd name="connsiteX38" fmla="*/ 111 w 934"/>
                <a:gd name="connsiteY38" fmla="*/ 1265 h 2221"/>
                <a:gd name="connsiteX39" fmla="*/ 36 w 934"/>
                <a:gd name="connsiteY39" fmla="*/ 1307 h 2221"/>
                <a:gd name="connsiteX40" fmla="*/ 1 w 934"/>
                <a:gd name="connsiteY40" fmla="*/ 1202 h 2221"/>
                <a:gd name="connsiteX41" fmla="*/ 77 w 934"/>
                <a:gd name="connsiteY41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75 w 934"/>
                <a:gd name="connsiteY23" fmla="*/ 633 h 2221"/>
                <a:gd name="connsiteX24" fmla="*/ 672 w 934"/>
                <a:gd name="connsiteY24" fmla="*/ 759 h 2221"/>
                <a:gd name="connsiteX25" fmla="*/ 672 w 934"/>
                <a:gd name="connsiteY25" fmla="*/ 848 h 2221"/>
                <a:gd name="connsiteX26" fmla="*/ 684 w 934"/>
                <a:gd name="connsiteY26" fmla="*/ 975 h 2221"/>
                <a:gd name="connsiteX27" fmla="*/ 675 w 934"/>
                <a:gd name="connsiteY27" fmla="*/ 1372 h 2221"/>
                <a:gd name="connsiteX28" fmla="*/ 624 w 934"/>
                <a:gd name="connsiteY28" fmla="*/ 1675 h 2221"/>
                <a:gd name="connsiteX29" fmla="*/ 564 w 934"/>
                <a:gd name="connsiteY29" fmla="*/ 1978 h 2221"/>
                <a:gd name="connsiteX30" fmla="*/ 579 w 934"/>
                <a:gd name="connsiteY30" fmla="*/ 2185 h 2221"/>
                <a:gd name="connsiteX31" fmla="*/ 372 w 934"/>
                <a:gd name="connsiteY31" fmla="*/ 2188 h 2221"/>
                <a:gd name="connsiteX32" fmla="*/ 417 w 934"/>
                <a:gd name="connsiteY32" fmla="*/ 1987 h 2221"/>
                <a:gd name="connsiteX33" fmla="*/ 348 w 934"/>
                <a:gd name="connsiteY33" fmla="*/ 1675 h 2221"/>
                <a:gd name="connsiteX34" fmla="*/ 300 w 934"/>
                <a:gd name="connsiteY34" fmla="*/ 1345 h 2221"/>
                <a:gd name="connsiteX35" fmla="*/ 318 w 934"/>
                <a:gd name="connsiteY35" fmla="*/ 847 h 2221"/>
                <a:gd name="connsiteX36" fmla="*/ 308 w 934"/>
                <a:gd name="connsiteY36" fmla="*/ 709 h 2221"/>
                <a:gd name="connsiteX37" fmla="*/ 235 w 934"/>
                <a:gd name="connsiteY37" fmla="*/ 924 h 2221"/>
                <a:gd name="connsiteX38" fmla="*/ 127 w 934"/>
                <a:gd name="connsiteY38" fmla="*/ 1114 h 2221"/>
                <a:gd name="connsiteX39" fmla="*/ 111 w 934"/>
                <a:gd name="connsiteY39" fmla="*/ 1265 h 2221"/>
                <a:gd name="connsiteX40" fmla="*/ 36 w 934"/>
                <a:gd name="connsiteY40" fmla="*/ 1307 h 2221"/>
                <a:gd name="connsiteX41" fmla="*/ 1 w 934"/>
                <a:gd name="connsiteY41" fmla="*/ 1202 h 2221"/>
                <a:gd name="connsiteX42" fmla="*/ 77 w 934"/>
                <a:gd name="connsiteY42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812 w 934"/>
                <a:gd name="connsiteY13" fmla="*/ 790 h 2221"/>
                <a:gd name="connsiteX14" fmla="*/ 915 w 934"/>
                <a:gd name="connsiteY14" fmla="*/ 1117 h 2221"/>
                <a:gd name="connsiteX15" fmla="*/ 888 w 934"/>
                <a:gd name="connsiteY15" fmla="*/ 1216 h 2221"/>
                <a:gd name="connsiteX16" fmla="*/ 923 w 934"/>
                <a:gd name="connsiteY16" fmla="*/ 1340 h 2221"/>
                <a:gd name="connsiteX17" fmla="*/ 840 w 934"/>
                <a:gd name="connsiteY17" fmla="*/ 1345 h 2221"/>
                <a:gd name="connsiteX18" fmla="*/ 810 w 934"/>
                <a:gd name="connsiteY18" fmla="*/ 1291 h 2221"/>
                <a:gd name="connsiteX19" fmla="*/ 783 w 934"/>
                <a:gd name="connsiteY19" fmla="*/ 1246 h 2221"/>
                <a:gd name="connsiteX20" fmla="*/ 846 w 934"/>
                <a:gd name="connsiteY20" fmla="*/ 1129 h 2221"/>
                <a:gd name="connsiteX21" fmla="*/ 726 w 934"/>
                <a:gd name="connsiteY21" fmla="*/ 856 h 2221"/>
                <a:gd name="connsiteX22" fmla="*/ 723 w 934"/>
                <a:gd name="connsiteY22" fmla="*/ 854 h 2221"/>
                <a:gd name="connsiteX23" fmla="*/ 694 w 934"/>
                <a:gd name="connsiteY23" fmla="*/ 737 h 2221"/>
                <a:gd name="connsiteX24" fmla="*/ 675 w 934"/>
                <a:gd name="connsiteY24" fmla="*/ 633 h 2221"/>
                <a:gd name="connsiteX25" fmla="*/ 672 w 934"/>
                <a:gd name="connsiteY25" fmla="*/ 759 h 2221"/>
                <a:gd name="connsiteX26" fmla="*/ 672 w 934"/>
                <a:gd name="connsiteY26" fmla="*/ 848 h 2221"/>
                <a:gd name="connsiteX27" fmla="*/ 684 w 934"/>
                <a:gd name="connsiteY27" fmla="*/ 975 h 2221"/>
                <a:gd name="connsiteX28" fmla="*/ 675 w 934"/>
                <a:gd name="connsiteY28" fmla="*/ 1372 h 2221"/>
                <a:gd name="connsiteX29" fmla="*/ 624 w 934"/>
                <a:gd name="connsiteY29" fmla="*/ 1675 h 2221"/>
                <a:gd name="connsiteX30" fmla="*/ 564 w 934"/>
                <a:gd name="connsiteY30" fmla="*/ 1978 h 2221"/>
                <a:gd name="connsiteX31" fmla="*/ 579 w 934"/>
                <a:gd name="connsiteY31" fmla="*/ 2185 h 2221"/>
                <a:gd name="connsiteX32" fmla="*/ 372 w 934"/>
                <a:gd name="connsiteY32" fmla="*/ 2188 h 2221"/>
                <a:gd name="connsiteX33" fmla="*/ 417 w 934"/>
                <a:gd name="connsiteY33" fmla="*/ 1987 h 2221"/>
                <a:gd name="connsiteX34" fmla="*/ 348 w 934"/>
                <a:gd name="connsiteY34" fmla="*/ 1675 h 2221"/>
                <a:gd name="connsiteX35" fmla="*/ 300 w 934"/>
                <a:gd name="connsiteY35" fmla="*/ 1345 h 2221"/>
                <a:gd name="connsiteX36" fmla="*/ 318 w 934"/>
                <a:gd name="connsiteY36" fmla="*/ 847 h 2221"/>
                <a:gd name="connsiteX37" fmla="*/ 308 w 934"/>
                <a:gd name="connsiteY37" fmla="*/ 709 h 2221"/>
                <a:gd name="connsiteX38" fmla="*/ 235 w 934"/>
                <a:gd name="connsiteY38" fmla="*/ 924 h 2221"/>
                <a:gd name="connsiteX39" fmla="*/ 127 w 934"/>
                <a:gd name="connsiteY39" fmla="*/ 1114 h 2221"/>
                <a:gd name="connsiteX40" fmla="*/ 111 w 934"/>
                <a:gd name="connsiteY40" fmla="*/ 1265 h 2221"/>
                <a:gd name="connsiteX41" fmla="*/ 36 w 934"/>
                <a:gd name="connsiteY41" fmla="*/ 1307 h 2221"/>
                <a:gd name="connsiteX42" fmla="*/ 1 w 934"/>
                <a:gd name="connsiteY42" fmla="*/ 1202 h 2221"/>
                <a:gd name="connsiteX43" fmla="*/ 77 w 934"/>
                <a:gd name="connsiteY43" fmla="*/ 1072 h 2221"/>
                <a:gd name="connsiteX0" fmla="*/ 77 w 934"/>
                <a:gd name="connsiteY0" fmla="*/ 1072 h 2221"/>
                <a:gd name="connsiteX1" fmla="*/ 178 w 934"/>
                <a:gd name="connsiteY1" fmla="*/ 724 h 2221"/>
                <a:gd name="connsiteX2" fmla="*/ 243 w 934"/>
                <a:gd name="connsiteY2" fmla="*/ 493 h 2221"/>
                <a:gd name="connsiteX3" fmla="*/ 408 w 934"/>
                <a:gd name="connsiteY3" fmla="*/ 361 h 2221"/>
                <a:gd name="connsiteX4" fmla="*/ 405 w 934"/>
                <a:gd name="connsiteY4" fmla="*/ 268 h 2221"/>
                <a:gd name="connsiteX5" fmla="*/ 385 w 934"/>
                <a:gd name="connsiteY5" fmla="*/ 156 h 2221"/>
                <a:gd name="connsiteX6" fmla="*/ 401 w 934"/>
                <a:gd name="connsiteY6" fmla="*/ 32 h 2221"/>
                <a:gd name="connsiteX7" fmla="*/ 561 w 934"/>
                <a:gd name="connsiteY7" fmla="*/ 36 h 2221"/>
                <a:gd name="connsiteX8" fmla="*/ 573 w 934"/>
                <a:gd name="connsiteY8" fmla="*/ 156 h 2221"/>
                <a:gd name="connsiteX9" fmla="*/ 553 w 934"/>
                <a:gd name="connsiteY9" fmla="*/ 264 h 2221"/>
                <a:gd name="connsiteX10" fmla="*/ 564 w 934"/>
                <a:gd name="connsiteY10" fmla="*/ 367 h 2221"/>
                <a:gd name="connsiteX11" fmla="*/ 726 w 934"/>
                <a:gd name="connsiteY11" fmla="*/ 466 h 2221"/>
                <a:gd name="connsiteX12" fmla="*/ 765 w 934"/>
                <a:gd name="connsiteY12" fmla="*/ 565 h 2221"/>
                <a:gd name="connsiteX13" fmla="*/ 786 w 934"/>
                <a:gd name="connsiteY13" fmla="*/ 677 h 2221"/>
                <a:gd name="connsiteX14" fmla="*/ 812 w 934"/>
                <a:gd name="connsiteY14" fmla="*/ 790 h 2221"/>
                <a:gd name="connsiteX15" fmla="*/ 915 w 934"/>
                <a:gd name="connsiteY15" fmla="*/ 1117 h 2221"/>
                <a:gd name="connsiteX16" fmla="*/ 888 w 934"/>
                <a:gd name="connsiteY16" fmla="*/ 1216 h 2221"/>
                <a:gd name="connsiteX17" fmla="*/ 923 w 934"/>
                <a:gd name="connsiteY17" fmla="*/ 1340 h 2221"/>
                <a:gd name="connsiteX18" fmla="*/ 840 w 934"/>
                <a:gd name="connsiteY18" fmla="*/ 1345 h 2221"/>
                <a:gd name="connsiteX19" fmla="*/ 810 w 934"/>
                <a:gd name="connsiteY19" fmla="*/ 1291 h 2221"/>
                <a:gd name="connsiteX20" fmla="*/ 783 w 934"/>
                <a:gd name="connsiteY20" fmla="*/ 1246 h 2221"/>
                <a:gd name="connsiteX21" fmla="*/ 846 w 934"/>
                <a:gd name="connsiteY21" fmla="*/ 1129 h 2221"/>
                <a:gd name="connsiteX22" fmla="*/ 726 w 934"/>
                <a:gd name="connsiteY22" fmla="*/ 856 h 2221"/>
                <a:gd name="connsiteX23" fmla="*/ 723 w 934"/>
                <a:gd name="connsiteY23" fmla="*/ 854 h 2221"/>
                <a:gd name="connsiteX24" fmla="*/ 694 w 934"/>
                <a:gd name="connsiteY24" fmla="*/ 737 h 2221"/>
                <a:gd name="connsiteX25" fmla="*/ 675 w 934"/>
                <a:gd name="connsiteY25" fmla="*/ 633 h 2221"/>
                <a:gd name="connsiteX26" fmla="*/ 672 w 934"/>
                <a:gd name="connsiteY26" fmla="*/ 759 h 2221"/>
                <a:gd name="connsiteX27" fmla="*/ 672 w 934"/>
                <a:gd name="connsiteY27" fmla="*/ 848 h 2221"/>
                <a:gd name="connsiteX28" fmla="*/ 684 w 934"/>
                <a:gd name="connsiteY28" fmla="*/ 975 h 2221"/>
                <a:gd name="connsiteX29" fmla="*/ 675 w 934"/>
                <a:gd name="connsiteY29" fmla="*/ 1372 h 2221"/>
                <a:gd name="connsiteX30" fmla="*/ 624 w 934"/>
                <a:gd name="connsiteY30" fmla="*/ 1675 h 2221"/>
                <a:gd name="connsiteX31" fmla="*/ 564 w 934"/>
                <a:gd name="connsiteY31" fmla="*/ 1978 h 2221"/>
                <a:gd name="connsiteX32" fmla="*/ 579 w 934"/>
                <a:gd name="connsiteY32" fmla="*/ 2185 h 2221"/>
                <a:gd name="connsiteX33" fmla="*/ 372 w 934"/>
                <a:gd name="connsiteY33" fmla="*/ 2188 h 2221"/>
                <a:gd name="connsiteX34" fmla="*/ 417 w 934"/>
                <a:gd name="connsiteY34" fmla="*/ 1987 h 2221"/>
                <a:gd name="connsiteX35" fmla="*/ 348 w 934"/>
                <a:gd name="connsiteY35" fmla="*/ 1675 h 2221"/>
                <a:gd name="connsiteX36" fmla="*/ 300 w 934"/>
                <a:gd name="connsiteY36" fmla="*/ 1345 h 2221"/>
                <a:gd name="connsiteX37" fmla="*/ 318 w 934"/>
                <a:gd name="connsiteY37" fmla="*/ 847 h 2221"/>
                <a:gd name="connsiteX38" fmla="*/ 308 w 934"/>
                <a:gd name="connsiteY38" fmla="*/ 709 h 2221"/>
                <a:gd name="connsiteX39" fmla="*/ 235 w 934"/>
                <a:gd name="connsiteY39" fmla="*/ 924 h 2221"/>
                <a:gd name="connsiteX40" fmla="*/ 127 w 934"/>
                <a:gd name="connsiteY40" fmla="*/ 1114 h 2221"/>
                <a:gd name="connsiteX41" fmla="*/ 111 w 934"/>
                <a:gd name="connsiteY41" fmla="*/ 1265 h 2221"/>
                <a:gd name="connsiteX42" fmla="*/ 36 w 934"/>
                <a:gd name="connsiteY42" fmla="*/ 1307 h 2221"/>
                <a:gd name="connsiteX43" fmla="*/ 1 w 934"/>
                <a:gd name="connsiteY43" fmla="*/ 1202 h 2221"/>
                <a:gd name="connsiteX44" fmla="*/ 77 w 934"/>
                <a:gd name="connsiteY44" fmla="*/ 1072 h 2221"/>
                <a:gd name="connsiteX0" fmla="*/ 77 w 985"/>
                <a:gd name="connsiteY0" fmla="*/ 1072 h 2221"/>
                <a:gd name="connsiteX1" fmla="*/ 178 w 985"/>
                <a:gd name="connsiteY1" fmla="*/ 724 h 2221"/>
                <a:gd name="connsiteX2" fmla="*/ 243 w 985"/>
                <a:gd name="connsiteY2" fmla="*/ 493 h 2221"/>
                <a:gd name="connsiteX3" fmla="*/ 408 w 985"/>
                <a:gd name="connsiteY3" fmla="*/ 361 h 2221"/>
                <a:gd name="connsiteX4" fmla="*/ 405 w 985"/>
                <a:gd name="connsiteY4" fmla="*/ 268 h 2221"/>
                <a:gd name="connsiteX5" fmla="*/ 385 w 985"/>
                <a:gd name="connsiteY5" fmla="*/ 156 h 2221"/>
                <a:gd name="connsiteX6" fmla="*/ 401 w 985"/>
                <a:gd name="connsiteY6" fmla="*/ 32 h 2221"/>
                <a:gd name="connsiteX7" fmla="*/ 561 w 985"/>
                <a:gd name="connsiteY7" fmla="*/ 36 h 2221"/>
                <a:gd name="connsiteX8" fmla="*/ 573 w 985"/>
                <a:gd name="connsiteY8" fmla="*/ 156 h 2221"/>
                <a:gd name="connsiteX9" fmla="*/ 553 w 985"/>
                <a:gd name="connsiteY9" fmla="*/ 264 h 2221"/>
                <a:gd name="connsiteX10" fmla="*/ 564 w 985"/>
                <a:gd name="connsiteY10" fmla="*/ 367 h 2221"/>
                <a:gd name="connsiteX11" fmla="*/ 726 w 985"/>
                <a:gd name="connsiteY11" fmla="*/ 466 h 2221"/>
                <a:gd name="connsiteX12" fmla="*/ 765 w 985"/>
                <a:gd name="connsiteY12" fmla="*/ 565 h 2221"/>
                <a:gd name="connsiteX13" fmla="*/ 786 w 985"/>
                <a:gd name="connsiteY13" fmla="*/ 677 h 2221"/>
                <a:gd name="connsiteX14" fmla="*/ 812 w 985"/>
                <a:gd name="connsiteY14" fmla="*/ 790 h 2221"/>
                <a:gd name="connsiteX15" fmla="*/ 915 w 985"/>
                <a:gd name="connsiteY15" fmla="*/ 1117 h 2221"/>
                <a:gd name="connsiteX16" fmla="*/ 888 w 985"/>
                <a:gd name="connsiteY16" fmla="*/ 1216 h 2221"/>
                <a:gd name="connsiteX17" fmla="*/ 977 w 985"/>
                <a:gd name="connsiteY17" fmla="*/ 1340 h 2221"/>
                <a:gd name="connsiteX18" fmla="*/ 840 w 985"/>
                <a:gd name="connsiteY18" fmla="*/ 1345 h 2221"/>
                <a:gd name="connsiteX19" fmla="*/ 810 w 985"/>
                <a:gd name="connsiteY19" fmla="*/ 1291 h 2221"/>
                <a:gd name="connsiteX20" fmla="*/ 783 w 985"/>
                <a:gd name="connsiteY20" fmla="*/ 1246 h 2221"/>
                <a:gd name="connsiteX21" fmla="*/ 846 w 985"/>
                <a:gd name="connsiteY21" fmla="*/ 1129 h 2221"/>
                <a:gd name="connsiteX22" fmla="*/ 726 w 985"/>
                <a:gd name="connsiteY22" fmla="*/ 856 h 2221"/>
                <a:gd name="connsiteX23" fmla="*/ 723 w 985"/>
                <a:gd name="connsiteY23" fmla="*/ 854 h 2221"/>
                <a:gd name="connsiteX24" fmla="*/ 694 w 985"/>
                <a:gd name="connsiteY24" fmla="*/ 737 h 2221"/>
                <a:gd name="connsiteX25" fmla="*/ 675 w 985"/>
                <a:gd name="connsiteY25" fmla="*/ 633 h 2221"/>
                <a:gd name="connsiteX26" fmla="*/ 672 w 985"/>
                <a:gd name="connsiteY26" fmla="*/ 759 h 2221"/>
                <a:gd name="connsiteX27" fmla="*/ 672 w 985"/>
                <a:gd name="connsiteY27" fmla="*/ 848 h 2221"/>
                <a:gd name="connsiteX28" fmla="*/ 684 w 985"/>
                <a:gd name="connsiteY28" fmla="*/ 975 h 2221"/>
                <a:gd name="connsiteX29" fmla="*/ 675 w 985"/>
                <a:gd name="connsiteY29" fmla="*/ 1372 h 2221"/>
                <a:gd name="connsiteX30" fmla="*/ 624 w 985"/>
                <a:gd name="connsiteY30" fmla="*/ 1675 h 2221"/>
                <a:gd name="connsiteX31" fmla="*/ 564 w 985"/>
                <a:gd name="connsiteY31" fmla="*/ 1978 h 2221"/>
                <a:gd name="connsiteX32" fmla="*/ 579 w 985"/>
                <a:gd name="connsiteY32" fmla="*/ 2185 h 2221"/>
                <a:gd name="connsiteX33" fmla="*/ 372 w 985"/>
                <a:gd name="connsiteY33" fmla="*/ 2188 h 2221"/>
                <a:gd name="connsiteX34" fmla="*/ 417 w 985"/>
                <a:gd name="connsiteY34" fmla="*/ 1987 h 2221"/>
                <a:gd name="connsiteX35" fmla="*/ 348 w 985"/>
                <a:gd name="connsiteY35" fmla="*/ 1675 h 2221"/>
                <a:gd name="connsiteX36" fmla="*/ 300 w 985"/>
                <a:gd name="connsiteY36" fmla="*/ 1345 h 2221"/>
                <a:gd name="connsiteX37" fmla="*/ 318 w 985"/>
                <a:gd name="connsiteY37" fmla="*/ 847 h 2221"/>
                <a:gd name="connsiteX38" fmla="*/ 308 w 985"/>
                <a:gd name="connsiteY38" fmla="*/ 709 h 2221"/>
                <a:gd name="connsiteX39" fmla="*/ 235 w 985"/>
                <a:gd name="connsiteY39" fmla="*/ 924 h 2221"/>
                <a:gd name="connsiteX40" fmla="*/ 127 w 985"/>
                <a:gd name="connsiteY40" fmla="*/ 1114 h 2221"/>
                <a:gd name="connsiteX41" fmla="*/ 111 w 985"/>
                <a:gd name="connsiteY41" fmla="*/ 1265 h 2221"/>
                <a:gd name="connsiteX42" fmla="*/ 36 w 985"/>
                <a:gd name="connsiteY42" fmla="*/ 1307 h 2221"/>
                <a:gd name="connsiteX43" fmla="*/ 1 w 985"/>
                <a:gd name="connsiteY43" fmla="*/ 1202 h 2221"/>
                <a:gd name="connsiteX44" fmla="*/ 77 w 985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840 w 1003"/>
                <a:gd name="connsiteY18" fmla="*/ 134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40 w 1003"/>
                <a:gd name="connsiteY19" fmla="*/ 1345 h 2221"/>
                <a:gd name="connsiteX20" fmla="*/ 810 w 1003"/>
                <a:gd name="connsiteY20" fmla="*/ 1291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10 w 1003"/>
                <a:gd name="connsiteY19" fmla="*/ 1291 h 2221"/>
                <a:gd name="connsiteX20" fmla="*/ 868 w 1003"/>
                <a:gd name="connsiteY20" fmla="*/ 1288 h 2221"/>
                <a:gd name="connsiteX21" fmla="*/ 783 w 1003"/>
                <a:gd name="connsiteY21" fmla="*/ 1246 h 2221"/>
                <a:gd name="connsiteX22" fmla="*/ 846 w 1003"/>
                <a:gd name="connsiteY22" fmla="*/ 1129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783 w 1003"/>
                <a:gd name="connsiteY20" fmla="*/ 1246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73 w 1003"/>
                <a:gd name="connsiteY18" fmla="*/ 1335 h 2221"/>
                <a:gd name="connsiteX19" fmla="*/ 928 w 1003"/>
                <a:gd name="connsiteY19" fmla="*/ 1357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1022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40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925 w 1003"/>
                <a:gd name="connsiteY19" fmla="*/ 1354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8 w 1003"/>
                <a:gd name="connsiteY18" fmla="*/ 1357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16 h 2221"/>
                <a:gd name="connsiteX19" fmla="*/ 923 w 1003"/>
                <a:gd name="connsiteY19" fmla="*/ 1343 h 2221"/>
                <a:gd name="connsiteX20" fmla="*/ 868 w 1003"/>
                <a:gd name="connsiteY20" fmla="*/ 128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923 w 1003"/>
                <a:gd name="connsiteY18" fmla="*/ 1343 h 2221"/>
                <a:gd name="connsiteX19" fmla="*/ 868 w 1003"/>
                <a:gd name="connsiteY19" fmla="*/ 128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46 w 1003"/>
                <a:gd name="connsiteY19" fmla="*/ 1129 h 2221"/>
                <a:gd name="connsiteX20" fmla="*/ 764 w 1003"/>
                <a:gd name="connsiteY20" fmla="*/ 978 h 2221"/>
                <a:gd name="connsiteX21" fmla="*/ 726 w 1003"/>
                <a:gd name="connsiteY21" fmla="*/ 856 h 2221"/>
                <a:gd name="connsiteX22" fmla="*/ 723 w 1003"/>
                <a:gd name="connsiteY22" fmla="*/ 854 h 2221"/>
                <a:gd name="connsiteX23" fmla="*/ 694 w 1003"/>
                <a:gd name="connsiteY23" fmla="*/ 737 h 2221"/>
                <a:gd name="connsiteX24" fmla="*/ 675 w 1003"/>
                <a:gd name="connsiteY24" fmla="*/ 633 h 2221"/>
                <a:gd name="connsiteX25" fmla="*/ 672 w 1003"/>
                <a:gd name="connsiteY25" fmla="*/ 759 h 2221"/>
                <a:gd name="connsiteX26" fmla="*/ 672 w 1003"/>
                <a:gd name="connsiteY26" fmla="*/ 848 h 2221"/>
                <a:gd name="connsiteX27" fmla="*/ 684 w 1003"/>
                <a:gd name="connsiteY27" fmla="*/ 975 h 2221"/>
                <a:gd name="connsiteX28" fmla="*/ 675 w 1003"/>
                <a:gd name="connsiteY28" fmla="*/ 1372 h 2221"/>
                <a:gd name="connsiteX29" fmla="*/ 624 w 1003"/>
                <a:gd name="connsiteY29" fmla="*/ 1675 h 2221"/>
                <a:gd name="connsiteX30" fmla="*/ 564 w 1003"/>
                <a:gd name="connsiteY30" fmla="*/ 1978 h 2221"/>
                <a:gd name="connsiteX31" fmla="*/ 579 w 1003"/>
                <a:gd name="connsiteY31" fmla="*/ 2185 h 2221"/>
                <a:gd name="connsiteX32" fmla="*/ 372 w 1003"/>
                <a:gd name="connsiteY32" fmla="*/ 2188 h 2221"/>
                <a:gd name="connsiteX33" fmla="*/ 417 w 1003"/>
                <a:gd name="connsiteY33" fmla="*/ 1987 h 2221"/>
                <a:gd name="connsiteX34" fmla="*/ 348 w 1003"/>
                <a:gd name="connsiteY34" fmla="*/ 1675 h 2221"/>
                <a:gd name="connsiteX35" fmla="*/ 300 w 1003"/>
                <a:gd name="connsiteY35" fmla="*/ 1345 h 2221"/>
                <a:gd name="connsiteX36" fmla="*/ 318 w 1003"/>
                <a:gd name="connsiteY36" fmla="*/ 847 h 2221"/>
                <a:gd name="connsiteX37" fmla="*/ 308 w 1003"/>
                <a:gd name="connsiteY37" fmla="*/ 709 h 2221"/>
                <a:gd name="connsiteX38" fmla="*/ 235 w 1003"/>
                <a:gd name="connsiteY38" fmla="*/ 924 h 2221"/>
                <a:gd name="connsiteX39" fmla="*/ 127 w 1003"/>
                <a:gd name="connsiteY39" fmla="*/ 1114 h 2221"/>
                <a:gd name="connsiteX40" fmla="*/ 111 w 1003"/>
                <a:gd name="connsiteY40" fmla="*/ 1265 h 2221"/>
                <a:gd name="connsiteX41" fmla="*/ 36 w 1003"/>
                <a:gd name="connsiteY41" fmla="*/ 1307 h 2221"/>
                <a:gd name="connsiteX42" fmla="*/ 1 w 1003"/>
                <a:gd name="connsiteY42" fmla="*/ 1202 h 2221"/>
                <a:gd name="connsiteX43" fmla="*/ 77 w 1003"/>
                <a:gd name="connsiteY43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191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29 w 1003"/>
                <a:gd name="connsiteY19" fmla="*/ 1218 h 2221"/>
                <a:gd name="connsiteX20" fmla="*/ 858 w 1003"/>
                <a:gd name="connsiteY20" fmla="*/ 1218 h 2221"/>
                <a:gd name="connsiteX21" fmla="*/ 846 w 1003"/>
                <a:gd name="connsiteY21" fmla="*/ 1129 h 2221"/>
                <a:gd name="connsiteX22" fmla="*/ 764 w 1003"/>
                <a:gd name="connsiteY22" fmla="*/ 978 h 2221"/>
                <a:gd name="connsiteX23" fmla="*/ 726 w 1003"/>
                <a:gd name="connsiteY23" fmla="*/ 856 h 2221"/>
                <a:gd name="connsiteX24" fmla="*/ 723 w 1003"/>
                <a:gd name="connsiteY24" fmla="*/ 854 h 2221"/>
                <a:gd name="connsiteX25" fmla="*/ 694 w 1003"/>
                <a:gd name="connsiteY25" fmla="*/ 737 h 2221"/>
                <a:gd name="connsiteX26" fmla="*/ 675 w 1003"/>
                <a:gd name="connsiteY26" fmla="*/ 633 h 2221"/>
                <a:gd name="connsiteX27" fmla="*/ 672 w 1003"/>
                <a:gd name="connsiteY27" fmla="*/ 759 h 2221"/>
                <a:gd name="connsiteX28" fmla="*/ 672 w 1003"/>
                <a:gd name="connsiteY28" fmla="*/ 848 h 2221"/>
                <a:gd name="connsiteX29" fmla="*/ 684 w 1003"/>
                <a:gd name="connsiteY29" fmla="*/ 975 h 2221"/>
                <a:gd name="connsiteX30" fmla="*/ 675 w 1003"/>
                <a:gd name="connsiteY30" fmla="*/ 1372 h 2221"/>
                <a:gd name="connsiteX31" fmla="*/ 624 w 1003"/>
                <a:gd name="connsiteY31" fmla="*/ 1675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348 w 1003"/>
                <a:gd name="connsiteY36" fmla="*/ 1675 h 2221"/>
                <a:gd name="connsiteX37" fmla="*/ 300 w 1003"/>
                <a:gd name="connsiteY37" fmla="*/ 1345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348 w 1003"/>
                <a:gd name="connsiteY35" fmla="*/ 1675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300 w 1003"/>
                <a:gd name="connsiteY36" fmla="*/ 1345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675 w 1003"/>
                <a:gd name="connsiteY29" fmla="*/ 137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24 w 1003"/>
                <a:gd name="connsiteY30" fmla="*/ 1675 h 2221"/>
                <a:gd name="connsiteX31" fmla="*/ 661 w 1003"/>
                <a:gd name="connsiteY31" fmla="*/ 1677 h 2221"/>
                <a:gd name="connsiteX32" fmla="*/ 564 w 1003"/>
                <a:gd name="connsiteY32" fmla="*/ 1978 h 2221"/>
                <a:gd name="connsiteX33" fmla="*/ 579 w 1003"/>
                <a:gd name="connsiteY33" fmla="*/ 2185 h 2221"/>
                <a:gd name="connsiteX34" fmla="*/ 372 w 1003"/>
                <a:gd name="connsiteY34" fmla="*/ 2188 h 2221"/>
                <a:gd name="connsiteX35" fmla="*/ 417 w 1003"/>
                <a:gd name="connsiteY35" fmla="*/ 1987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30 w 1003"/>
                <a:gd name="connsiteY35" fmla="*/ 1911 h 2221"/>
                <a:gd name="connsiteX36" fmla="*/ 265 w 1003"/>
                <a:gd name="connsiteY36" fmla="*/ 1207 h 2221"/>
                <a:gd name="connsiteX37" fmla="*/ 318 w 1003"/>
                <a:gd name="connsiteY37" fmla="*/ 847 h 2221"/>
                <a:gd name="connsiteX38" fmla="*/ 308 w 1003"/>
                <a:gd name="connsiteY38" fmla="*/ 709 h 2221"/>
                <a:gd name="connsiteX39" fmla="*/ 235 w 1003"/>
                <a:gd name="connsiteY39" fmla="*/ 924 h 2221"/>
                <a:gd name="connsiteX40" fmla="*/ 127 w 1003"/>
                <a:gd name="connsiteY40" fmla="*/ 1114 h 2221"/>
                <a:gd name="connsiteX41" fmla="*/ 111 w 1003"/>
                <a:gd name="connsiteY41" fmla="*/ 1265 h 2221"/>
                <a:gd name="connsiteX42" fmla="*/ 36 w 1003"/>
                <a:gd name="connsiteY42" fmla="*/ 1307 h 2221"/>
                <a:gd name="connsiteX43" fmla="*/ 1 w 1003"/>
                <a:gd name="connsiteY43" fmla="*/ 1202 h 2221"/>
                <a:gd name="connsiteX44" fmla="*/ 77 w 1003"/>
                <a:gd name="connsiteY44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564 w 1003"/>
                <a:gd name="connsiteY31" fmla="*/ 1978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221"/>
                <a:gd name="connsiteX1" fmla="*/ 178 w 1003"/>
                <a:gd name="connsiteY1" fmla="*/ 724 h 2221"/>
                <a:gd name="connsiteX2" fmla="*/ 243 w 1003"/>
                <a:gd name="connsiteY2" fmla="*/ 493 h 2221"/>
                <a:gd name="connsiteX3" fmla="*/ 408 w 1003"/>
                <a:gd name="connsiteY3" fmla="*/ 361 h 2221"/>
                <a:gd name="connsiteX4" fmla="*/ 405 w 1003"/>
                <a:gd name="connsiteY4" fmla="*/ 268 h 2221"/>
                <a:gd name="connsiteX5" fmla="*/ 385 w 1003"/>
                <a:gd name="connsiteY5" fmla="*/ 156 h 2221"/>
                <a:gd name="connsiteX6" fmla="*/ 401 w 1003"/>
                <a:gd name="connsiteY6" fmla="*/ 32 h 2221"/>
                <a:gd name="connsiteX7" fmla="*/ 561 w 1003"/>
                <a:gd name="connsiteY7" fmla="*/ 36 h 2221"/>
                <a:gd name="connsiteX8" fmla="*/ 573 w 1003"/>
                <a:gd name="connsiteY8" fmla="*/ 156 h 2221"/>
                <a:gd name="connsiteX9" fmla="*/ 553 w 1003"/>
                <a:gd name="connsiteY9" fmla="*/ 264 h 2221"/>
                <a:gd name="connsiteX10" fmla="*/ 564 w 1003"/>
                <a:gd name="connsiteY10" fmla="*/ 367 h 2221"/>
                <a:gd name="connsiteX11" fmla="*/ 726 w 1003"/>
                <a:gd name="connsiteY11" fmla="*/ 466 h 2221"/>
                <a:gd name="connsiteX12" fmla="*/ 765 w 1003"/>
                <a:gd name="connsiteY12" fmla="*/ 565 h 2221"/>
                <a:gd name="connsiteX13" fmla="*/ 786 w 1003"/>
                <a:gd name="connsiteY13" fmla="*/ 677 h 2221"/>
                <a:gd name="connsiteX14" fmla="*/ 812 w 1003"/>
                <a:gd name="connsiteY14" fmla="*/ 790 h 2221"/>
                <a:gd name="connsiteX15" fmla="*/ 915 w 1003"/>
                <a:gd name="connsiteY15" fmla="*/ 1117 h 2221"/>
                <a:gd name="connsiteX16" fmla="*/ 996 w 1003"/>
                <a:gd name="connsiteY16" fmla="*/ 1216 h 2221"/>
                <a:gd name="connsiteX17" fmla="*/ 977 w 1003"/>
                <a:gd name="connsiteY17" fmla="*/ 1309 h 2221"/>
                <a:gd name="connsiteX18" fmla="*/ 868 w 1003"/>
                <a:gd name="connsiteY18" fmla="*/ 1288 h 2221"/>
                <a:gd name="connsiteX19" fmla="*/ 858 w 1003"/>
                <a:gd name="connsiteY19" fmla="*/ 1218 h 2221"/>
                <a:gd name="connsiteX20" fmla="*/ 846 w 1003"/>
                <a:gd name="connsiteY20" fmla="*/ 1129 h 2221"/>
                <a:gd name="connsiteX21" fmla="*/ 764 w 1003"/>
                <a:gd name="connsiteY21" fmla="*/ 978 h 2221"/>
                <a:gd name="connsiteX22" fmla="*/ 726 w 1003"/>
                <a:gd name="connsiteY22" fmla="*/ 856 h 2221"/>
                <a:gd name="connsiteX23" fmla="*/ 723 w 1003"/>
                <a:gd name="connsiteY23" fmla="*/ 854 h 2221"/>
                <a:gd name="connsiteX24" fmla="*/ 694 w 1003"/>
                <a:gd name="connsiteY24" fmla="*/ 737 h 2221"/>
                <a:gd name="connsiteX25" fmla="*/ 675 w 1003"/>
                <a:gd name="connsiteY25" fmla="*/ 633 h 2221"/>
                <a:gd name="connsiteX26" fmla="*/ 672 w 1003"/>
                <a:gd name="connsiteY26" fmla="*/ 759 h 2221"/>
                <a:gd name="connsiteX27" fmla="*/ 672 w 1003"/>
                <a:gd name="connsiteY27" fmla="*/ 848 h 2221"/>
                <a:gd name="connsiteX28" fmla="*/ 684 w 1003"/>
                <a:gd name="connsiteY28" fmla="*/ 975 h 2221"/>
                <a:gd name="connsiteX29" fmla="*/ 710 w 1003"/>
                <a:gd name="connsiteY29" fmla="*/ 1222 h 2221"/>
                <a:gd name="connsiteX30" fmla="*/ 661 w 1003"/>
                <a:gd name="connsiteY30" fmla="*/ 1677 h 2221"/>
                <a:gd name="connsiteX31" fmla="*/ 639 w 1003"/>
                <a:gd name="connsiteY31" fmla="*/ 2122 h 2221"/>
                <a:gd name="connsiteX32" fmla="*/ 579 w 1003"/>
                <a:gd name="connsiteY32" fmla="*/ 2185 h 2221"/>
                <a:gd name="connsiteX33" fmla="*/ 372 w 1003"/>
                <a:gd name="connsiteY33" fmla="*/ 2188 h 2221"/>
                <a:gd name="connsiteX34" fmla="*/ 417 w 1003"/>
                <a:gd name="connsiteY34" fmla="*/ 1987 h 2221"/>
                <a:gd name="connsiteX35" fmla="*/ 261 w 1003"/>
                <a:gd name="connsiteY35" fmla="*/ 2101 h 2221"/>
                <a:gd name="connsiteX36" fmla="*/ 230 w 1003"/>
                <a:gd name="connsiteY36" fmla="*/ 1911 h 2221"/>
                <a:gd name="connsiteX37" fmla="*/ 265 w 1003"/>
                <a:gd name="connsiteY37" fmla="*/ 1207 h 2221"/>
                <a:gd name="connsiteX38" fmla="*/ 318 w 1003"/>
                <a:gd name="connsiteY38" fmla="*/ 847 h 2221"/>
                <a:gd name="connsiteX39" fmla="*/ 308 w 1003"/>
                <a:gd name="connsiteY39" fmla="*/ 709 h 2221"/>
                <a:gd name="connsiteX40" fmla="*/ 235 w 1003"/>
                <a:gd name="connsiteY40" fmla="*/ 924 h 2221"/>
                <a:gd name="connsiteX41" fmla="*/ 127 w 1003"/>
                <a:gd name="connsiteY41" fmla="*/ 1114 h 2221"/>
                <a:gd name="connsiteX42" fmla="*/ 111 w 1003"/>
                <a:gd name="connsiteY42" fmla="*/ 1265 h 2221"/>
                <a:gd name="connsiteX43" fmla="*/ 36 w 1003"/>
                <a:gd name="connsiteY43" fmla="*/ 1307 h 2221"/>
                <a:gd name="connsiteX44" fmla="*/ 1 w 1003"/>
                <a:gd name="connsiteY44" fmla="*/ 1202 h 2221"/>
                <a:gd name="connsiteX45" fmla="*/ 77 w 1003"/>
                <a:gd name="connsiteY45" fmla="*/ 1072 h 2221"/>
                <a:gd name="connsiteX0" fmla="*/ 77 w 1003"/>
                <a:gd name="connsiteY0" fmla="*/ 1072 h 2315"/>
                <a:gd name="connsiteX1" fmla="*/ 178 w 1003"/>
                <a:gd name="connsiteY1" fmla="*/ 724 h 2315"/>
                <a:gd name="connsiteX2" fmla="*/ 243 w 1003"/>
                <a:gd name="connsiteY2" fmla="*/ 493 h 2315"/>
                <a:gd name="connsiteX3" fmla="*/ 408 w 1003"/>
                <a:gd name="connsiteY3" fmla="*/ 361 h 2315"/>
                <a:gd name="connsiteX4" fmla="*/ 405 w 1003"/>
                <a:gd name="connsiteY4" fmla="*/ 268 h 2315"/>
                <a:gd name="connsiteX5" fmla="*/ 385 w 1003"/>
                <a:gd name="connsiteY5" fmla="*/ 156 h 2315"/>
                <a:gd name="connsiteX6" fmla="*/ 401 w 1003"/>
                <a:gd name="connsiteY6" fmla="*/ 32 h 2315"/>
                <a:gd name="connsiteX7" fmla="*/ 561 w 1003"/>
                <a:gd name="connsiteY7" fmla="*/ 36 h 2315"/>
                <a:gd name="connsiteX8" fmla="*/ 573 w 1003"/>
                <a:gd name="connsiteY8" fmla="*/ 156 h 2315"/>
                <a:gd name="connsiteX9" fmla="*/ 553 w 1003"/>
                <a:gd name="connsiteY9" fmla="*/ 264 h 2315"/>
                <a:gd name="connsiteX10" fmla="*/ 564 w 1003"/>
                <a:gd name="connsiteY10" fmla="*/ 367 h 2315"/>
                <a:gd name="connsiteX11" fmla="*/ 726 w 1003"/>
                <a:gd name="connsiteY11" fmla="*/ 466 h 2315"/>
                <a:gd name="connsiteX12" fmla="*/ 765 w 1003"/>
                <a:gd name="connsiteY12" fmla="*/ 565 h 2315"/>
                <a:gd name="connsiteX13" fmla="*/ 786 w 1003"/>
                <a:gd name="connsiteY13" fmla="*/ 677 h 2315"/>
                <a:gd name="connsiteX14" fmla="*/ 812 w 1003"/>
                <a:gd name="connsiteY14" fmla="*/ 790 h 2315"/>
                <a:gd name="connsiteX15" fmla="*/ 915 w 1003"/>
                <a:gd name="connsiteY15" fmla="*/ 1117 h 2315"/>
                <a:gd name="connsiteX16" fmla="*/ 996 w 1003"/>
                <a:gd name="connsiteY16" fmla="*/ 1216 h 2315"/>
                <a:gd name="connsiteX17" fmla="*/ 977 w 1003"/>
                <a:gd name="connsiteY17" fmla="*/ 1309 h 2315"/>
                <a:gd name="connsiteX18" fmla="*/ 868 w 1003"/>
                <a:gd name="connsiteY18" fmla="*/ 1288 h 2315"/>
                <a:gd name="connsiteX19" fmla="*/ 858 w 1003"/>
                <a:gd name="connsiteY19" fmla="*/ 1218 h 2315"/>
                <a:gd name="connsiteX20" fmla="*/ 846 w 1003"/>
                <a:gd name="connsiteY20" fmla="*/ 1129 h 2315"/>
                <a:gd name="connsiteX21" fmla="*/ 764 w 1003"/>
                <a:gd name="connsiteY21" fmla="*/ 978 h 2315"/>
                <a:gd name="connsiteX22" fmla="*/ 726 w 1003"/>
                <a:gd name="connsiteY22" fmla="*/ 856 h 2315"/>
                <a:gd name="connsiteX23" fmla="*/ 723 w 1003"/>
                <a:gd name="connsiteY23" fmla="*/ 854 h 2315"/>
                <a:gd name="connsiteX24" fmla="*/ 694 w 1003"/>
                <a:gd name="connsiteY24" fmla="*/ 737 h 2315"/>
                <a:gd name="connsiteX25" fmla="*/ 675 w 1003"/>
                <a:gd name="connsiteY25" fmla="*/ 633 h 2315"/>
                <a:gd name="connsiteX26" fmla="*/ 672 w 1003"/>
                <a:gd name="connsiteY26" fmla="*/ 759 h 2315"/>
                <a:gd name="connsiteX27" fmla="*/ 672 w 1003"/>
                <a:gd name="connsiteY27" fmla="*/ 848 h 2315"/>
                <a:gd name="connsiteX28" fmla="*/ 684 w 1003"/>
                <a:gd name="connsiteY28" fmla="*/ 975 h 2315"/>
                <a:gd name="connsiteX29" fmla="*/ 710 w 1003"/>
                <a:gd name="connsiteY29" fmla="*/ 1222 h 2315"/>
                <a:gd name="connsiteX30" fmla="*/ 661 w 1003"/>
                <a:gd name="connsiteY30" fmla="*/ 1677 h 2315"/>
                <a:gd name="connsiteX31" fmla="*/ 639 w 1003"/>
                <a:gd name="connsiteY31" fmla="*/ 2122 h 2315"/>
                <a:gd name="connsiteX32" fmla="*/ 691 w 1003"/>
                <a:gd name="connsiteY32" fmla="*/ 2280 h 2315"/>
                <a:gd name="connsiteX33" fmla="*/ 372 w 1003"/>
                <a:gd name="connsiteY33" fmla="*/ 2188 h 2315"/>
                <a:gd name="connsiteX34" fmla="*/ 417 w 1003"/>
                <a:gd name="connsiteY34" fmla="*/ 1987 h 2315"/>
                <a:gd name="connsiteX35" fmla="*/ 261 w 1003"/>
                <a:gd name="connsiteY35" fmla="*/ 2101 h 2315"/>
                <a:gd name="connsiteX36" fmla="*/ 230 w 1003"/>
                <a:gd name="connsiteY36" fmla="*/ 1911 h 2315"/>
                <a:gd name="connsiteX37" fmla="*/ 265 w 1003"/>
                <a:gd name="connsiteY37" fmla="*/ 1207 h 2315"/>
                <a:gd name="connsiteX38" fmla="*/ 318 w 1003"/>
                <a:gd name="connsiteY38" fmla="*/ 847 h 2315"/>
                <a:gd name="connsiteX39" fmla="*/ 308 w 1003"/>
                <a:gd name="connsiteY39" fmla="*/ 709 h 2315"/>
                <a:gd name="connsiteX40" fmla="*/ 235 w 1003"/>
                <a:gd name="connsiteY40" fmla="*/ 924 h 2315"/>
                <a:gd name="connsiteX41" fmla="*/ 127 w 1003"/>
                <a:gd name="connsiteY41" fmla="*/ 1114 h 2315"/>
                <a:gd name="connsiteX42" fmla="*/ 111 w 1003"/>
                <a:gd name="connsiteY42" fmla="*/ 1265 h 2315"/>
                <a:gd name="connsiteX43" fmla="*/ 36 w 1003"/>
                <a:gd name="connsiteY43" fmla="*/ 1307 h 2315"/>
                <a:gd name="connsiteX44" fmla="*/ 1 w 1003"/>
                <a:gd name="connsiteY44" fmla="*/ 1202 h 2315"/>
                <a:gd name="connsiteX45" fmla="*/ 77 w 1003"/>
                <a:gd name="connsiteY45" fmla="*/ 1072 h 2315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30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372 w 1003"/>
                <a:gd name="connsiteY34" fmla="*/ 2188 h 2306"/>
                <a:gd name="connsiteX35" fmla="*/ 417 w 1003"/>
                <a:gd name="connsiteY35" fmla="*/ 1987 h 2306"/>
                <a:gd name="connsiteX36" fmla="*/ 261 w 1003"/>
                <a:gd name="connsiteY36" fmla="*/ 2101 h 2306"/>
                <a:gd name="connsiteX37" fmla="*/ 230 w 1003"/>
                <a:gd name="connsiteY37" fmla="*/ 1911 h 2306"/>
                <a:gd name="connsiteX38" fmla="*/ 265 w 1003"/>
                <a:gd name="connsiteY38" fmla="*/ 1207 h 2306"/>
                <a:gd name="connsiteX39" fmla="*/ 318 w 1003"/>
                <a:gd name="connsiteY39" fmla="*/ 847 h 2306"/>
                <a:gd name="connsiteX40" fmla="*/ 308 w 1003"/>
                <a:gd name="connsiteY40" fmla="*/ 709 h 2306"/>
                <a:gd name="connsiteX41" fmla="*/ 235 w 1003"/>
                <a:gd name="connsiteY41" fmla="*/ 924 h 2306"/>
                <a:gd name="connsiteX42" fmla="*/ 127 w 1003"/>
                <a:gd name="connsiteY42" fmla="*/ 1114 h 2306"/>
                <a:gd name="connsiteX43" fmla="*/ 111 w 1003"/>
                <a:gd name="connsiteY43" fmla="*/ 1265 h 2306"/>
                <a:gd name="connsiteX44" fmla="*/ 36 w 1003"/>
                <a:gd name="connsiteY44" fmla="*/ 1307 h 2306"/>
                <a:gd name="connsiteX45" fmla="*/ 1 w 1003"/>
                <a:gd name="connsiteY45" fmla="*/ 1202 h 2306"/>
                <a:gd name="connsiteX46" fmla="*/ 77 w 1003"/>
                <a:gd name="connsiteY46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230 w 1003"/>
                <a:gd name="connsiteY38" fmla="*/ 1911 h 2306"/>
                <a:gd name="connsiteX39" fmla="*/ 265 w 1003"/>
                <a:gd name="connsiteY39" fmla="*/ 1207 h 2306"/>
                <a:gd name="connsiteX40" fmla="*/ 318 w 1003"/>
                <a:gd name="connsiteY40" fmla="*/ 847 h 2306"/>
                <a:gd name="connsiteX41" fmla="*/ 308 w 1003"/>
                <a:gd name="connsiteY41" fmla="*/ 709 h 2306"/>
                <a:gd name="connsiteX42" fmla="*/ 235 w 1003"/>
                <a:gd name="connsiteY42" fmla="*/ 924 h 2306"/>
                <a:gd name="connsiteX43" fmla="*/ 127 w 1003"/>
                <a:gd name="connsiteY43" fmla="*/ 1114 h 2306"/>
                <a:gd name="connsiteX44" fmla="*/ 111 w 1003"/>
                <a:gd name="connsiteY44" fmla="*/ 1265 h 2306"/>
                <a:gd name="connsiteX45" fmla="*/ 36 w 1003"/>
                <a:gd name="connsiteY45" fmla="*/ 1307 h 2306"/>
                <a:gd name="connsiteX46" fmla="*/ 1 w 1003"/>
                <a:gd name="connsiteY46" fmla="*/ 1202 h 2306"/>
                <a:gd name="connsiteX47" fmla="*/ 77 w 1003"/>
                <a:gd name="connsiteY47" fmla="*/ 1072 h 2306"/>
                <a:gd name="connsiteX0" fmla="*/ 77 w 1003"/>
                <a:gd name="connsiteY0" fmla="*/ 1072 h 2306"/>
                <a:gd name="connsiteX1" fmla="*/ 178 w 1003"/>
                <a:gd name="connsiteY1" fmla="*/ 724 h 2306"/>
                <a:gd name="connsiteX2" fmla="*/ 243 w 1003"/>
                <a:gd name="connsiteY2" fmla="*/ 493 h 2306"/>
                <a:gd name="connsiteX3" fmla="*/ 408 w 1003"/>
                <a:gd name="connsiteY3" fmla="*/ 361 h 2306"/>
                <a:gd name="connsiteX4" fmla="*/ 405 w 1003"/>
                <a:gd name="connsiteY4" fmla="*/ 268 h 2306"/>
                <a:gd name="connsiteX5" fmla="*/ 385 w 1003"/>
                <a:gd name="connsiteY5" fmla="*/ 156 h 2306"/>
                <a:gd name="connsiteX6" fmla="*/ 401 w 1003"/>
                <a:gd name="connsiteY6" fmla="*/ 32 h 2306"/>
                <a:gd name="connsiteX7" fmla="*/ 561 w 1003"/>
                <a:gd name="connsiteY7" fmla="*/ 36 h 2306"/>
                <a:gd name="connsiteX8" fmla="*/ 573 w 1003"/>
                <a:gd name="connsiteY8" fmla="*/ 156 h 2306"/>
                <a:gd name="connsiteX9" fmla="*/ 553 w 1003"/>
                <a:gd name="connsiteY9" fmla="*/ 264 h 2306"/>
                <a:gd name="connsiteX10" fmla="*/ 564 w 1003"/>
                <a:gd name="connsiteY10" fmla="*/ 367 h 2306"/>
                <a:gd name="connsiteX11" fmla="*/ 726 w 1003"/>
                <a:gd name="connsiteY11" fmla="*/ 466 h 2306"/>
                <a:gd name="connsiteX12" fmla="*/ 765 w 1003"/>
                <a:gd name="connsiteY12" fmla="*/ 565 h 2306"/>
                <a:gd name="connsiteX13" fmla="*/ 786 w 1003"/>
                <a:gd name="connsiteY13" fmla="*/ 677 h 2306"/>
                <a:gd name="connsiteX14" fmla="*/ 812 w 1003"/>
                <a:gd name="connsiteY14" fmla="*/ 790 h 2306"/>
                <a:gd name="connsiteX15" fmla="*/ 915 w 1003"/>
                <a:gd name="connsiteY15" fmla="*/ 1117 h 2306"/>
                <a:gd name="connsiteX16" fmla="*/ 996 w 1003"/>
                <a:gd name="connsiteY16" fmla="*/ 1216 h 2306"/>
                <a:gd name="connsiteX17" fmla="*/ 977 w 1003"/>
                <a:gd name="connsiteY17" fmla="*/ 1309 h 2306"/>
                <a:gd name="connsiteX18" fmla="*/ 868 w 1003"/>
                <a:gd name="connsiteY18" fmla="*/ 1288 h 2306"/>
                <a:gd name="connsiteX19" fmla="*/ 858 w 1003"/>
                <a:gd name="connsiteY19" fmla="*/ 1218 h 2306"/>
                <a:gd name="connsiteX20" fmla="*/ 846 w 1003"/>
                <a:gd name="connsiteY20" fmla="*/ 1129 h 2306"/>
                <a:gd name="connsiteX21" fmla="*/ 764 w 1003"/>
                <a:gd name="connsiteY21" fmla="*/ 978 h 2306"/>
                <a:gd name="connsiteX22" fmla="*/ 726 w 1003"/>
                <a:gd name="connsiteY22" fmla="*/ 856 h 2306"/>
                <a:gd name="connsiteX23" fmla="*/ 723 w 1003"/>
                <a:gd name="connsiteY23" fmla="*/ 854 h 2306"/>
                <a:gd name="connsiteX24" fmla="*/ 694 w 1003"/>
                <a:gd name="connsiteY24" fmla="*/ 737 h 2306"/>
                <a:gd name="connsiteX25" fmla="*/ 675 w 1003"/>
                <a:gd name="connsiteY25" fmla="*/ 633 h 2306"/>
                <a:gd name="connsiteX26" fmla="*/ 672 w 1003"/>
                <a:gd name="connsiteY26" fmla="*/ 759 h 2306"/>
                <a:gd name="connsiteX27" fmla="*/ 672 w 1003"/>
                <a:gd name="connsiteY27" fmla="*/ 848 h 2306"/>
                <a:gd name="connsiteX28" fmla="*/ 684 w 1003"/>
                <a:gd name="connsiteY28" fmla="*/ 975 h 2306"/>
                <a:gd name="connsiteX29" fmla="*/ 710 w 1003"/>
                <a:gd name="connsiteY29" fmla="*/ 1222 h 2306"/>
                <a:gd name="connsiteX30" fmla="*/ 661 w 1003"/>
                <a:gd name="connsiteY30" fmla="*/ 1677 h 2306"/>
                <a:gd name="connsiteX31" fmla="*/ 639 w 1003"/>
                <a:gd name="connsiteY31" fmla="*/ 2122 h 2306"/>
                <a:gd name="connsiteX32" fmla="*/ 691 w 1003"/>
                <a:gd name="connsiteY32" fmla="*/ 2280 h 2306"/>
                <a:gd name="connsiteX33" fmla="*/ 580 w 1003"/>
                <a:gd name="connsiteY33" fmla="*/ 2279 h 2306"/>
                <a:gd name="connsiteX34" fmla="*/ 531 w 1003"/>
                <a:gd name="connsiteY34" fmla="*/ 2129 h 2306"/>
                <a:gd name="connsiteX35" fmla="*/ 372 w 1003"/>
                <a:gd name="connsiteY35" fmla="*/ 2188 h 2306"/>
                <a:gd name="connsiteX36" fmla="*/ 417 w 1003"/>
                <a:gd name="connsiteY36" fmla="*/ 1987 h 2306"/>
                <a:gd name="connsiteX37" fmla="*/ 261 w 1003"/>
                <a:gd name="connsiteY37" fmla="*/ 2101 h 2306"/>
                <a:gd name="connsiteX38" fmla="*/ 189 w 1003"/>
                <a:gd name="connsiteY38" fmla="*/ 2250 h 2306"/>
                <a:gd name="connsiteX39" fmla="*/ 230 w 1003"/>
                <a:gd name="connsiteY39" fmla="*/ 1911 h 2306"/>
                <a:gd name="connsiteX40" fmla="*/ 265 w 1003"/>
                <a:gd name="connsiteY40" fmla="*/ 1207 h 2306"/>
                <a:gd name="connsiteX41" fmla="*/ 318 w 1003"/>
                <a:gd name="connsiteY41" fmla="*/ 847 h 2306"/>
                <a:gd name="connsiteX42" fmla="*/ 308 w 1003"/>
                <a:gd name="connsiteY42" fmla="*/ 709 h 2306"/>
                <a:gd name="connsiteX43" fmla="*/ 235 w 1003"/>
                <a:gd name="connsiteY43" fmla="*/ 924 h 2306"/>
                <a:gd name="connsiteX44" fmla="*/ 127 w 1003"/>
                <a:gd name="connsiteY44" fmla="*/ 1114 h 2306"/>
                <a:gd name="connsiteX45" fmla="*/ 111 w 1003"/>
                <a:gd name="connsiteY45" fmla="*/ 1265 h 2306"/>
                <a:gd name="connsiteX46" fmla="*/ 36 w 1003"/>
                <a:gd name="connsiteY46" fmla="*/ 1307 h 2306"/>
                <a:gd name="connsiteX47" fmla="*/ 1 w 1003"/>
                <a:gd name="connsiteY47" fmla="*/ 1202 h 2306"/>
                <a:gd name="connsiteX48" fmla="*/ 77 w 1003"/>
                <a:gd name="connsiteY48" fmla="*/ 1072 h 2306"/>
                <a:gd name="connsiteX0" fmla="*/ 77 w 1003"/>
                <a:gd name="connsiteY0" fmla="*/ 1072 h 2310"/>
                <a:gd name="connsiteX1" fmla="*/ 178 w 1003"/>
                <a:gd name="connsiteY1" fmla="*/ 724 h 2310"/>
                <a:gd name="connsiteX2" fmla="*/ 243 w 1003"/>
                <a:gd name="connsiteY2" fmla="*/ 493 h 2310"/>
                <a:gd name="connsiteX3" fmla="*/ 408 w 1003"/>
                <a:gd name="connsiteY3" fmla="*/ 361 h 2310"/>
                <a:gd name="connsiteX4" fmla="*/ 405 w 1003"/>
                <a:gd name="connsiteY4" fmla="*/ 268 h 2310"/>
                <a:gd name="connsiteX5" fmla="*/ 385 w 1003"/>
                <a:gd name="connsiteY5" fmla="*/ 156 h 2310"/>
                <a:gd name="connsiteX6" fmla="*/ 401 w 1003"/>
                <a:gd name="connsiteY6" fmla="*/ 32 h 2310"/>
                <a:gd name="connsiteX7" fmla="*/ 561 w 1003"/>
                <a:gd name="connsiteY7" fmla="*/ 36 h 2310"/>
                <a:gd name="connsiteX8" fmla="*/ 573 w 1003"/>
                <a:gd name="connsiteY8" fmla="*/ 156 h 2310"/>
                <a:gd name="connsiteX9" fmla="*/ 553 w 1003"/>
                <a:gd name="connsiteY9" fmla="*/ 264 h 2310"/>
                <a:gd name="connsiteX10" fmla="*/ 564 w 1003"/>
                <a:gd name="connsiteY10" fmla="*/ 367 h 2310"/>
                <a:gd name="connsiteX11" fmla="*/ 726 w 1003"/>
                <a:gd name="connsiteY11" fmla="*/ 466 h 2310"/>
                <a:gd name="connsiteX12" fmla="*/ 765 w 1003"/>
                <a:gd name="connsiteY12" fmla="*/ 565 h 2310"/>
                <a:gd name="connsiteX13" fmla="*/ 786 w 1003"/>
                <a:gd name="connsiteY13" fmla="*/ 677 h 2310"/>
                <a:gd name="connsiteX14" fmla="*/ 812 w 1003"/>
                <a:gd name="connsiteY14" fmla="*/ 790 h 2310"/>
                <a:gd name="connsiteX15" fmla="*/ 915 w 1003"/>
                <a:gd name="connsiteY15" fmla="*/ 1117 h 2310"/>
                <a:gd name="connsiteX16" fmla="*/ 996 w 1003"/>
                <a:gd name="connsiteY16" fmla="*/ 1216 h 2310"/>
                <a:gd name="connsiteX17" fmla="*/ 977 w 1003"/>
                <a:gd name="connsiteY17" fmla="*/ 1309 h 2310"/>
                <a:gd name="connsiteX18" fmla="*/ 868 w 1003"/>
                <a:gd name="connsiteY18" fmla="*/ 1288 h 2310"/>
                <a:gd name="connsiteX19" fmla="*/ 858 w 1003"/>
                <a:gd name="connsiteY19" fmla="*/ 1218 h 2310"/>
                <a:gd name="connsiteX20" fmla="*/ 846 w 1003"/>
                <a:gd name="connsiteY20" fmla="*/ 1129 h 2310"/>
                <a:gd name="connsiteX21" fmla="*/ 764 w 1003"/>
                <a:gd name="connsiteY21" fmla="*/ 978 h 2310"/>
                <a:gd name="connsiteX22" fmla="*/ 726 w 1003"/>
                <a:gd name="connsiteY22" fmla="*/ 856 h 2310"/>
                <a:gd name="connsiteX23" fmla="*/ 723 w 1003"/>
                <a:gd name="connsiteY23" fmla="*/ 854 h 2310"/>
                <a:gd name="connsiteX24" fmla="*/ 694 w 1003"/>
                <a:gd name="connsiteY24" fmla="*/ 737 h 2310"/>
                <a:gd name="connsiteX25" fmla="*/ 675 w 1003"/>
                <a:gd name="connsiteY25" fmla="*/ 633 h 2310"/>
                <a:gd name="connsiteX26" fmla="*/ 672 w 1003"/>
                <a:gd name="connsiteY26" fmla="*/ 759 h 2310"/>
                <a:gd name="connsiteX27" fmla="*/ 672 w 1003"/>
                <a:gd name="connsiteY27" fmla="*/ 848 h 2310"/>
                <a:gd name="connsiteX28" fmla="*/ 684 w 1003"/>
                <a:gd name="connsiteY28" fmla="*/ 975 h 2310"/>
                <a:gd name="connsiteX29" fmla="*/ 710 w 1003"/>
                <a:gd name="connsiteY29" fmla="*/ 1222 h 2310"/>
                <a:gd name="connsiteX30" fmla="*/ 661 w 1003"/>
                <a:gd name="connsiteY30" fmla="*/ 1677 h 2310"/>
                <a:gd name="connsiteX31" fmla="*/ 639 w 1003"/>
                <a:gd name="connsiteY31" fmla="*/ 2122 h 2310"/>
                <a:gd name="connsiteX32" fmla="*/ 691 w 1003"/>
                <a:gd name="connsiteY32" fmla="*/ 2280 h 2310"/>
                <a:gd name="connsiteX33" fmla="*/ 580 w 1003"/>
                <a:gd name="connsiteY33" fmla="*/ 2279 h 2310"/>
                <a:gd name="connsiteX34" fmla="*/ 531 w 1003"/>
                <a:gd name="connsiteY34" fmla="*/ 2129 h 2310"/>
                <a:gd name="connsiteX35" fmla="*/ 372 w 1003"/>
                <a:gd name="connsiteY35" fmla="*/ 2188 h 2310"/>
                <a:gd name="connsiteX36" fmla="*/ 417 w 1003"/>
                <a:gd name="connsiteY36" fmla="*/ 1987 h 2310"/>
                <a:gd name="connsiteX37" fmla="*/ 304 w 1003"/>
                <a:gd name="connsiteY37" fmla="*/ 2274 h 2310"/>
                <a:gd name="connsiteX38" fmla="*/ 189 w 1003"/>
                <a:gd name="connsiteY38" fmla="*/ 2250 h 2310"/>
                <a:gd name="connsiteX39" fmla="*/ 230 w 1003"/>
                <a:gd name="connsiteY39" fmla="*/ 1911 h 2310"/>
                <a:gd name="connsiteX40" fmla="*/ 265 w 1003"/>
                <a:gd name="connsiteY40" fmla="*/ 1207 h 2310"/>
                <a:gd name="connsiteX41" fmla="*/ 318 w 1003"/>
                <a:gd name="connsiteY41" fmla="*/ 847 h 2310"/>
                <a:gd name="connsiteX42" fmla="*/ 308 w 1003"/>
                <a:gd name="connsiteY42" fmla="*/ 709 h 2310"/>
                <a:gd name="connsiteX43" fmla="*/ 235 w 1003"/>
                <a:gd name="connsiteY43" fmla="*/ 924 h 2310"/>
                <a:gd name="connsiteX44" fmla="*/ 127 w 1003"/>
                <a:gd name="connsiteY44" fmla="*/ 1114 h 2310"/>
                <a:gd name="connsiteX45" fmla="*/ 111 w 1003"/>
                <a:gd name="connsiteY45" fmla="*/ 1265 h 2310"/>
                <a:gd name="connsiteX46" fmla="*/ 36 w 1003"/>
                <a:gd name="connsiteY46" fmla="*/ 1307 h 2310"/>
                <a:gd name="connsiteX47" fmla="*/ 1 w 1003"/>
                <a:gd name="connsiteY47" fmla="*/ 1202 h 2310"/>
                <a:gd name="connsiteX48" fmla="*/ 77 w 1003"/>
                <a:gd name="connsiteY48" fmla="*/ 1072 h 2310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17 w 1003"/>
                <a:gd name="connsiteY36" fmla="*/ 19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372 w 1003"/>
                <a:gd name="connsiteY35" fmla="*/ 2188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89 w 1003"/>
                <a:gd name="connsiteY38" fmla="*/ 2250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89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58 w 1003"/>
                <a:gd name="connsiteY38" fmla="*/ 2051 h 2332"/>
                <a:gd name="connsiteX39" fmla="*/ 230 w 1003"/>
                <a:gd name="connsiteY39" fmla="*/ 1784 h 2332"/>
                <a:gd name="connsiteX40" fmla="*/ 265 w 1003"/>
                <a:gd name="connsiteY40" fmla="*/ 1207 h 2332"/>
                <a:gd name="connsiteX41" fmla="*/ 318 w 1003"/>
                <a:gd name="connsiteY41" fmla="*/ 847 h 2332"/>
                <a:gd name="connsiteX42" fmla="*/ 308 w 1003"/>
                <a:gd name="connsiteY42" fmla="*/ 709 h 2332"/>
                <a:gd name="connsiteX43" fmla="*/ 235 w 1003"/>
                <a:gd name="connsiteY43" fmla="*/ 924 h 2332"/>
                <a:gd name="connsiteX44" fmla="*/ 127 w 1003"/>
                <a:gd name="connsiteY44" fmla="*/ 1114 h 2332"/>
                <a:gd name="connsiteX45" fmla="*/ 111 w 1003"/>
                <a:gd name="connsiteY45" fmla="*/ 1265 h 2332"/>
                <a:gd name="connsiteX46" fmla="*/ 36 w 1003"/>
                <a:gd name="connsiteY46" fmla="*/ 1307 h 2332"/>
                <a:gd name="connsiteX47" fmla="*/ 1 w 1003"/>
                <a:gd name="connsiteY47" fmla="*/ 1202 h 2332"/>
                <a:gd name="connsiteX48" fmla="*/ 77 w 1003"/>
                <a:gd name="connsiteY4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2129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31 w 1003"/>
                <a:gd name="connsiteY34" fmla="*/ 1890 h 2332"/>
                <a:gd name="connsiteX35" fmla="*/ 469 w 1003"/>
                <a:gd name="connsiteY35" fmla="*/ 1187 h 2332"/>
                <a:gd name="connsiteX36" fmla="*/ 304 w 1003"/>
                <a:gd name="connsiteY36" fmla="*/ 2274 h 2332"/>
                <a:gd name="connsiteX37" fmla="*/ 154 w 1003"/>
                <a:gd name="connsiteY37" fmla="*/ 2250 h 2332"/>
                <a:gd name="connsiteX38" fmla="*/ 217 w 1003"/>
                <a:gd name="connsiteY38" fmla="*/ 2172 h 2332"/>
                <a:gd name="connsiteX39" fmla="*/ 258 w 1003"/>
                <a:gd name="connsiteY39" fmla="*/ 2051 h 2332"/>
                <a:gd name="connsiteX40" fmla="*/ 230 w 1003"/>
                <a:gd name="connsiteY40" fmla="*/ 1784 h 2332"/>
                <a:gd name="connsiteX41" fmla="*/ 265 w 1003"/>
                <a:gd name="connsiteY41" fmla="*/ 1207 h 2332"/>
                <a:gd name="connsiteX42" fmla="*/ 318 w 1003"/>
                <a:gd name="connsiteY42" fmla="*/ 847 h 2332"/>
                <a:gd name="connsiteX43" fmla="*/ 308 w 1003"/>
                <a:gd name="connsiteY43" fmla="*/ 709 h 2332"/>
                <a:gd name="connsiteX44" fmla="*/ 235 w 1003"/>
                <a:gd name="connsiteY44" fmla="*/ 924 h 2332"/>
                <a:gd name="connsiteX45" fmla="*/ 127 w 1003"/>
                <a:gd name="connsiteY45" fmla="*/ 1114 h 2332"/>
                <a:gd name="connsiteX46" fmla="*/ 111 w 1003"/>
                <a:gd name="connsiteY46" fmla="*/ 1265 h 2332"/>
                <a:gd name="connsiteX47" fmla="*/ 36 w 1003"/>
                <a:gd name="connsiteY47" fmla="*/ 1307 h 2332"/>
                <a:gd name="connsiteX48" fmla="*/ 1 w 1003"/>
                <a:gd name="connsiteY48" fmla="*/ 1202 h 2332"/>
                <a:gd name="connsiteX49" fmla="*/ 77 w 1003"/>
                <a:gd name="connsiteY4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04 w 1003"/>
                <a:gd name="connsiteY37" fmla="*/ 2274 h 2332"/>
                <a:gd name="connsiteX38" fmla="*/ 154 w 1003"/>
                <a:gd name="connsiteY38" fmla="*/ 2250 h 2332"/>
                <a:gd name="connsiteX39" fmla="*/ 217 w 1003"/>
                <a:gd name="connsiteY39" fmla="*/ 2172 h 2332"/>
                <a:gd name="connsiteX40" fmla="*/ 258 w 1003"/>
                <a:gd name="connsiteY40" fmla="*/ 2051 h 2332"/>
                <a:gd name="connsiteX41" fmla="*/ 230 w 1003"/>
                <a:gd name="connsiteY41" fmla="*/ 1784 h 2332"/>
                <a:gd name="connsiteX42" fmla="*/ 265 w 1003"/>
                <a:gd name="connsiteY42" fmla="*/ 1207 h 2332"/>
                <a:gd name="connsiteX43" fmla="*/ 318 w 1003"/>
                <a:gd name="connsiteY43" fmla="*/ 847 h 2332"/>
                <a:gd name="connsiteX44" fmla="*/ 308 w 1003"/>
                <a:gd name="connsiteY44" fmla="*/ 709 h 2332"/>
                <a:gd name="connsiteX45" fmla="*/ 235 w 1003"/>
                <a:gd name="connsiteY45" fmla="*/ 924 h 2332"/>
                <a:gd name="connsiteX46" fmla="*/ 127 w 1003"/>
                <a:gd name="connsiteY46" fmla="*/ 1114 h 2332"/>
                <a:gd name="connsiteX47" fmla="*/ 111 w 1003"/>
                <a:gd name="connsiteY47" fmla="*/ 1265 h 2332"/>
                <a:gd name="connsiteX48" fmla="*/ 36 w 1003"/>
                <a:gd name="connsiteY48" fmla="*/ 1307 h 2332"/>
                <a:gd name="connsiteX49" fmla="*/ 1 w 1003"/>
                <a:gd name="connsiteY49" fmla="*/ 1202 h 2332"/>
                <a:gd name="connsiteX50" fmla="*/ 77 w 1003"/>
                <a:gd name="connsiteY5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04 w 1003"/>
                <a:gd name="connsiteY38" fmla="*/ 2274 h 2332"/>
                <a:gd name="connsiteX39" fmla="*/ 154 w 1003"/>
                <a:gd name="connsiteY39" fmla="*/ 2250 h 2332"/>
                <a:gd name="connsiteX40" fmla="*/ 217 w 1003"/>
                <a:gd name="connsiteY40" fmla="*/ 2172 h 2332"/>
                <a:gd name="connsiteX41" fmla="*/ 258 w 1003"/>
                <a:gd name="connsiteY41" fmla="*/ 2051 h 2332"/>
                <a:gd name="connsiteX42" fmla="*/ 230 w 1003"/>
                <a:gd name="connsiteY42" fmla="*/ 1784 h 2332"/>
                <a:gd name="connsiteX43" fmla="*/ 265 w 1003"/>
                <a:gd name="connsiteY43" fmla="*/ 1207 h 2332"/>
                <a:gd name="connsiteX44" fmla="*/ 318 w 1003"/>
                <a:gd name="connsiteY44" fmla="*/ 847 h 2332"/>
                <a:gd name="connsiteX45" fmla="*/ 308 w 1003"/>
                <a:gd name="connsiteY45" fmla="*/ 709 h 2332"/>
                <a:gd name="connsiteX46" fmla="*/ 235 w 1003"/>
                <a:gd name="connsiteY46" fmla="*/ 924 h 2332"/>
                <a:gd name="connsiteX47" fmla="*/ 127 w 1003"/>
                <a:gd name="connsiteY47" fmla="*/ 1114 h 2332"/>
                <a:gd name="connsiteX48" fmla="*/ 111 w 1003"/>
                <a:gd name="connsiteY48" fmla="*/ 1265 h 2332"/>
                <a:gd name="connsiteX49" fmla="*/ 36 w 1003"/>
                <a:gd name="connsiteY49" fmla="*/ 1307 h 2332"/>
                <a:gd name="connsiteX50" fmla="*/ 1 w 1003"/>
                <a:gd name="connsiteY50" fmla="*/ 1202 h 2332"/>
                <a:gd name="connsiteX51" fmla="*/ 77 w 1003"/>
                <a:gd name="connsiteY51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04 w 1003"/>
                <a:gd name="connsiteY39" fmla="*/ 2274 h 2332"/>
                <a:gd name="connsiteX40" fmla="*/ 154 w 1003"/>
                <a:gd name="connsiteY40" fmla="*/ 2250 h 2332"/>
                <a:gd name="connsiteX41" fmla="*/ 217 w 1003"/>
                <a:gd name="connsiteY41" fmla="*/ 2172 h 2332"/>
                <a:gd name="connsiteX42" fmla="*/ 258 w 1003"/>
                <a:gd name="connsiteY42" fmla="*/ 2051 h 2332"/>
                <a:gd name="connsiteX43" fmla="*/ 230 w 1003"/>
                <a:gd name="connsiteY43" fmla="*/ 1784 h 2332"/>
                <a:gd name="connsiteX44" fmla="*/ 265 w 1003"/>
                <a:gd name="connsiteY44" fmla="*/ 1207 h 2332"/>
                <a:gd name="connsiteX45" fmla="*/ 318 w 1003"/>
                <a:gd name="connsiteY45" fmla="*/ 847 h 2332"/>
                <a:gd name="connsiteX46" fmla="*/ 308 w 1003"/>
                <a:gd name="connsiteY46" fmla="*/ 709 h 2332"/>
                <a:gd name="connsiteX47" fmla="*/ 235 w 1003"/>
                <a:gd name="connsiteY47" fmla="*/ 924 h 2332"/>
                <a:gd name="connsiteX48" fmla="*/ 127 w 1003"/>
                <a:gd name="connsiteY48" fmla="*/ 1114 h 2332"/>
                <a:gd name="connsiteX49" fmla="*/ 111 w 1003"/>
                <a:gd name="connsiteY49" fmla="*/ 1265 h 2332"/>
                <a:gd name="connsiteX50" fmla="*/ 36 w 1003"/>
                <a:gd name="connsiteY50" fmla="*/ 1307 h 2332"/>
                <a:gd name="connsiteX51" fmla="*/ 1 w 1003"/>
                <a:gd name="connsiteY51" fmla="*/ 1202 h 2332"/>
                <a:gd name="connsiteX52" fmla="*/ 77 w 1003"/>
                <a:gd name="connsiteY52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396 w 1003"/>
                <a:gd name="connsiteY37" fmla="*/ 1717 h 2332"/>
                <a:gd name="connsiteX38" fmla="*/ 393 w 1003"/>
                <a:gd name="connsiteY38" fmla="*/ 1717 h 2332"/>
                <a:gd name="connsiteX39" fmla="*/ 327 w 1003"/>
                <a:gd name="connsiteY39" fmla="*/ 1997 h 2332"/>
                <a:gd name="connsiteX40" fmla="*/ 304 w 1003"/>
                <a:gd name="connsiteY40" fmla="*/ 2274 h 2332"/>
                <a:gd name="connsiteX41" fmla="*/ 154 w 1003"/>
                <a:gd name="connsiteY41" fmla="*/ 2250 h 2332"/>
                <a:gd name="connsiteX42" fmla="*/ 217 w 1003"/>
                <a:gd name="connsiteY42" fmla="*/ 2172 h 2332"/>
                <a:gd name="connsiteX43" fmla="*/ 258 w 1003"/>
                <a:gd name="connsiteY43" fmla="*/ 2051 h 2332"/>
                <a:gd name="connsiteX44" fmla="*/ 230 w 1003"/>
                <a:gd name="connsiteY44" fmla="*/ 1784 h 2332"/>
                <a:gd name="connsiteX45" fmla="*/ 265 w 1003"/>
                <a:gd name="connsiteY45" fmla="*/ 1207 h 2332"/>
                <a:gd name="connsiteX46" fmla="*/ 318 w 1003"/>
                <a:gd name="connsiteY46" fmla="*/ 847 h 2332"/>
                <a:gd name="connsiteX47" fmla="*/ 308 w 1003"/>
                <a:gd name="connsiteY47" fmla="*/ 709 h 2332"/>
                <a:gd name="connsiteX48" fmla="*/ 235 w 1003"/>
                <a:gd name="connsiteY48" fmla="*/ 924 h 2332"/>
                <a:gd name="connsiteX49" fmla="*/ 127 w 1003"/>
                <a:gd name="connsiteY49" fmla="*/ 1114 h 2332"/>
                <a:gd name="connsiteX50" fmla="*/ 111 w 1003"/>
                <a:gd name="connsiteY50" fmla="*/ 1265 h 2332"/>
                <a:gd name="connsiteX51" fmla="*/ 36 w 1003"/>
                <a:gd name="connsiteY51" fmla="*/ 1307 h 2332"/>
                <a:gd name="connsiteX52" fmla="*/ 1 w 1003"/>
                <a:gd name="connsiteY52" fmla="*/ 1202 h 2332"/>
                <a:gd name="connsiteX53" fmla="*/ 77 w 1003"/>
                <a:gd name="connsiteY53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46 w 1003"/>
                <a:gd name="connsiteY34" fmla="*/ 2040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469 w 1003"/>
                <a:gd name="connsiteY36" fmla="*/ 1187 h 2332"/>
                <a:gd name="connsiteX37" fmla="*/ 422 w 1003"/>
                <a:gd name="connsiteY37" fmla="*/ 1487 h 2332"/>
                <a:gd name="connsiteX38" fmla="*/ 396 w 1003"/>
                <a:gd name="connsiteY38" fmla="*/ 1717 h 2332"/>
                <a:gd name="connsiteX39" fmla="*/ 393 w 1003"/>
                <a:gd name="connsiteY39" fmla="*/ 1717 h 2332"/>
                <a:gd name="connsiteX40" fmla="*/ 327 w 1003"/>
                <a:gd name="connsiteY40" fmla="*/ 1997 h 2332"/>
                <a:gd name="connsiteX41" fmla="*/ 304 w 1003"/>
                <a:gd name="connsiteY41" fmla="*/ 2274 h 2332"/>
                <a:gd name="connsiteX42" fmla="*/ 154 w 1003"/>
                <a:gd name="connsiteY42" fmla="*/ 2250 h 2332"/>
                <a:gd name="connsiteX43" fmla="*/ 217 w 1003"/>
                <a:gd name="connsiteY43" fmla="*/ 2172 h 2332"/>
                <a:gd name="connsiteX44" fmla="*/ 258 w 1003"/>
                <a:gd name="connsiteY44" fmla="*/ 2051 h 2332"/>
                <a:gd name="connsiteX45" fmla="*/ 230 w 1003"/>
                <a:gd name="connsiteY45" fmla="*/ 1784 h 2332"/>
                <a:gd name="connsiteX46" fmla="*/ 265 w 1003"/>
                <a:gd name="connsiteY46" fmla="*/ 1207 h 2332"/>
                <a:gd name="connsiteX47" fmla="*/ 318 w 1003"/>
                <a:gd name="connsiteY47" fmla="*/ 847 h 2332"/>
                <a:gd name="connsiteX48" fmla="*/ 308 w 1003"/>
                <a:gd name="connsiteY48" fmla="*/ 709 h 2332"/>
                <a:gd name="connsiteX49" fmla="*/ 235 w 1003"/>
                <a:gd name="connsiteY49" fmla="*/ 924 h 2332"/>
                <a:gd name="connsiteX50" fmla="*/ 127 w 1003"/>
                <a:gd name="connsiteY50" fmla="*/ 1114 h 2332"/>
                <a:gd name="connsiteX51" fmla="*/ 111 w 1003"/>
                <a:gd name="connsiteY51" fmla="*/ 1265 h 2332"/>
                <a:gd name="connsiteX52" fmla="*/ 36 w 1003"/>
                <a:gd name="connsiteY52" fmla="*/ 1307 h 2332"/>
                <a:gd name="connsiteX53" fmla="*/ 1 w 1003"/>
                <a:gd name="connsiteY53" fmla="*/ 1202 h 2332"/>
                <a:gd name="connsiteX54" fmla="*/ 77 w 1003"/>
                <a:gd name="connsiteY54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31 w 1003"/>
                <a:gd name="connsiteY35" fmla="*/ 1890 h 2332"/>
                <a:gd name="connsiteX36" fmla="*/ 531 w 1003"/>
                <a:gd name="connsiteY36" fmla="*/ 1617 h 2332"/>
                <a:gd name="connsiteX37" fmla="*/ 469 w 1003"/>
                <a:gd name="connsiteY37" fmla="*/ 1187 h 2332"/>
                <a:gd name="connsiteX38" fmla="*/ 422 w 1003"/>
                <a:gd name="connsiteY38" fmla="*/ 1487 h 2332"/>
                <a:gd name="connsiteX39" fmla="*/ 396 w 1003"/>
                <a:gd name="connsiteY39" fmla="*/ 1717 h 2332"/>
                <a:gd name="connsiteX40" fmla="*/ 393 w 1003"/>
                <a:gd name="connsiteY40" fmla="*/ 1717 h 2332"/>
                <a:gd name="connsiteX41" fmla="*/ 327 w 1003"/>
                <a:gd name="connsiteY41" fmla="*/ 1997 h 2332"/>
                <a:gd name="connsiteX42" fmla="*/ 304 w 1003"/>
                <a:gd name="connsiteY42" fmla="*/ 2274 h 2332"/>
                <a:gd name="connsiteX43" fmla="*/ 154 w 1003"/>
                <a:gd name="connsiteY43" fmla="*/ 2250 h 2332"/>
                <a:gd name="connsiteX44" fmla="*/ 217 w 1003"/>
                <a:gd name="connsiteY44" fmla="*/ 2172 h 2332"/>
                <a:gd name="connsiteX45" fmla="*/ 258 w 1003"/>
                <a:gd name="connsiteY45" fmla="*/ 2051 h 2332"/>
                <a:gd name="connsiteX46" fmla="*/ 230 w 1003"/>
                <a:gd name="connsiteY46" fmla="*/ 1784 h 2332"/>
                <a:gd name="connsiteX47" fmla="*/ 265 w 1003"/>
                <a:gd name="connsiteY47" fmla="*/ 1207 h 2332"/>
                <a:gd name="connsiteX48" fmla="*/ 318 w 1003"/>
                <a:gd name="connsiteY48" fmla="*/ 847 h 2332"/>
                <a:gd name="connsiteX49" fmla="*/ 308 w 1003"/>
                <a:gd name="connsiteY49" fmla="*/ 709 h 2332"/>
                <a:gd name="connsiteX50" fmla="*/ 235 w 1003"/>
                <a:gd name="connsiteY50" fmla="*/ 924 h 2332"/>
                <a:gd name="connsiteX51" fmla="*/ 127 w 1003"/>
                <a:gd name="connsiteY51" fmla="*/ 1114 h 2332"/>
                <a:gd name="connsiteX52" fmla="*/ 111 w 1003"/>
                <a:gd name="connsiteY52" fmla="*/ 1265 h 2332"/>
                <a:gd name="connsiteX53" fmla="*/ 36 w 1003"/>
                <a:gd name="connsiteY53" fmla="*/ 1307 h 2332"/>
                <a:gd name="connsiteX54" fmla="*/ 1 w 1003"/>
                <a:gd name="connsiteY54" fmla="*/ 1202 h 2332"/>
                <a:gd name="connsiteX55" fmla="*/ 77 w 1003"/>
                <a:gd name="connsiteY55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469 w 1003"/>
                <a:gd name="connsiteY38" fmla="*/ 1187 h 2332"/>
                <a:gd name="connsiteX39" fmla="*/ 422 w 1003"/>
                <a:gd name="connsiteY39" fmla="*/ 1487 h 2332"/>
                <a:gd name="connsiteX40" fmla="*/ 396 w 1003"/>
                <a:gd name="connsiteY40" fmla="*/ 1717 h 2332"/>
                <a:gd name="connsiteX41" fmla="*/ 393 w 1003"/>
                <a:gd name="connsiteY41" fmla="*/ 1717 h 2332"/>
                <a:gd name="connsiteX42" fmla="*/ 327 w 1003"/>
                <a:gd name="connsiteY42" fmla="*/ 1997 h 2332"/>
                <a:gd name="connsiteX43" fmla="*/ 304 w 1003"/>
                <a:gd name="connsiteY43" fmla="*/ 2274 h 2332"/>
                <a:gd name="connsiteX44" fmla="*/ 154 w 1003"/>
                <a:gd name="connsiteY44" fmla="*/ 2250 h 2332"/>
                <a:gd name="connsiteX45" fmla="*/ 217 w 1003"/>
                <a:gd name="connsiteY45" fmla="*/ 2172 h 2332"/>
                <a:gd name="connsiteX46" fmla="*/ 258 w 1003"/>
                <a:gd name="connsiteY46" fmla="*/ 2051 h 2332"/>
                <a:gd name="connsiteX47" fmla="*/ 230 w 1003"/>
                <a:gd name="connsiteY47" fmla="*/ 1784 h 2332"/>
                <a:gd name="connsiteX48" fmla="*/ 265 w 1003"/>
                <a:gd name="connsiteY48" fmla="*/ 1207 h 2332"/>
                <a:gd name="connsiteX49" fmla="*/ 318 w 1003"/>
                <a:gd name="connsiteY49" fmla="*/ 847 h 2332"/>
                <a:gd name="connsiteX50" fmla="*/ 308 w 1003"/>
                <a:gd name="connsiteY50" fmla="*/ 709 h 2332"/>
                <a:gd name="connsiteX51" fmla="*/ 235 w 1003"/>
                <a:gd name="connsiteY51" fmla="*/ 924 h 2332"/>
                <a:gd name="connsiteX52" fmla="*/ 127 w 1003"/>
                <a:gd name="connsiteY52" fmla="*/ 1114 h 2332"/>
                <a:gd name="connsiteX53" fmla="*/ 111 w 1003"/>
                <a:gd name="connsiteY53" fmla="*/ 1265 h 2332"/>
                <a:gd name="connsiteX54" fmla="*/ 36 w 1003"/>
                <a:gd name="connsiteY54" fmla="*/ 1307 h 2332"/>
                <a:gd name="connsiteX55" fmla="*/ 1 w 1003"/>
                <a:gd name="connsiteY55" fmla="*/ 1202 h 2332"/>
                <a:gd name="connsiteX56" fmla="*/ 77 w 1003"/>
                <a:gd name="connsiteY56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77 w 1003"/>
                <a:gd name="connsiteY34" fmla="*/ 2037 h 2332"/>
                <a:gd name="connsiteX35" fmla="*/ 575 w 1003"/>
                <a:gd name="connsiteY35" fmla="*/ 2034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75 w 1003"/>
                <a:gd name="connsiteY36" fmla="*/ 2034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77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31 w 1003"/>
                <a:gd name="connsiteY36" fmla="*/ 1890 h 2332"/>
                <a:gd name="connsiteX37" fmla="*/ 531 w 1003"/>
                <a:gd name="connsiteY37" fmla="*/ 1617 h 2332"/>
                <a:gd name="connsiteX38" fmla="*/ 528 w 1003"/>
                <a:gd name="connsiteY38" fmla="*/ 1547 h 2332"/>
                <a:gd name="connsiteX39" fmla="*/ 469 w 1003"/>
                <a:gd name="connsiteY39" fmla="*/ 1187 h 2332"/>
                <a:gd name="connsiteX40" fmla="*/ 422 w 1003"/>
                <a:gd name="connsiteY40" fmla="*/ 1487 h 2332"/>
                <a:gd name="connsiteX41" fmla="*/ 396 w 1003"/>
                <a:gd name="connsiteY41" fmla="*/ 1717 h 2332"/>
                <a:gd name="connsiteX42" fmla="*/ 393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470 w 1003"/>
                <a:gd name="connsiteY35" fmla="*/ 2037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470 w 1003"/>
                <a:gd name="connsiteY36" fmla="*/ 2037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20 w 1003"/>
                <a:gd name="connsiteY35" fmla="*/ 2138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20 w 1003"/>
                <a:gd name="connsiteY36" fmla="*/ 2138 h 2332"/>
                <a:gd name="connsiteX37" fmla="*/ 557 w 1003"/>
                <a:gd name="connsiteY37" fmla="*/ 2184 h 2332"/>
                <a:gd name="connsiteX38" fmla="*/ 557 w 1003"/>
                <a:gd name="connsiteY38" fmla="*/ 2103 h 2332"/>
                <a:gd name="connsiteX39" fmla="*/ 531 w 1003"/>
                <a:gd name="connsiteY39" fmla="*/ 1890 h 2332"/>
                <a:gd name="connsiteX40" fmla="*/ 531 w 1003"/>
                <a:gd name="connsiteY40" fmla="*/ 1617 h 2332"/>
                <a:gd name="connsiteX41" fmla="*/ 528 w 1003"/>
                <a:gd name="connsiteY41" fmla="*/ 1547 h 2332"/>
                <a:gd name="connsiteX42" fmla="*/ 469 w 1003"/>
                <a:gd name="connsiteY42" fmla="*/ 1187 h 2332"/>
                <a:gd name="connsiteX43" fmla="*/ 422 w 1003"/>
                <a:gd name="connsiteY43" fmla="*/ 1487 h 2332"/>
                <a:gd name="connsiteX44" fmla="*/ 396 w 1003"/>
                <a:gd name="connsiteY44" fmla="*/ 1717 h 2332"/>
                <a:gd name="connsiteX45" fmla="*/ 393 w 1003"/>
                <a:gd name="connsiteY45" fmla="*/ 1717 h 2332"/>
                <a:gd name="connsiteX46" fmla="*/ 327 w 1003"/>
                <a:gd name="connsiteY46" fmla="*/ 1997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707 w 1003"/>
                <a:gd name="connsiteY30" fmla="*/ 1225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710 w 1003"/>
                <a:gd name="connsiteY29" fmla="*/ 1222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4 w 1003"/>
                <a:gd name="connsiteY28" fmla="*/ 975 h 2332"/>
                <a:gd name="connsiteX29" fmla="*/ 680 w 1003"/>
                <a:gd name="connsiteY29" fmla="*/ 1134 h 2332"/>
                <a:gd name="connsiteX30" fmla="*/ 678 w 1003"/>
                <a:gd name="connsiteY30" fmla="*/ 1377 h 2332"/>
                <a:gd name="connsiteX31" fmla="*/ 661 w 1003"/>
                <a:gd name="connsiteY31" fmla="*/ 1677 h 2332"/>
                <a:gd name="connsiteX32" fmla="*/ 639 w 1003"/>
                <a:gd name="connsiteY32" fmla="*/ 2122 h 2332"/>
                <a:gd name="connsiteX33" fmla="*/ 691 w 1003"/>
                <a:gd name="connsiteY33" fmla="*/ 2280 h 2332"/>
                <a:gd name="connsiteX34" fmla="*/ 580 w 1003"/>
                <a:gd name="connsiteY34" fmla="*/ 2279 h 2332"/>
                <a:gd name="connsiteX35" fmla="*/ 554 w 1003"/>
                <a:gd name="connsiteY35" fmla="*/ 2184 h 2332"/>
                <a:gd name="connsiteX36" fmla="*/ 557 w 1003"/>
                <a:gd name="connsiteY36" fmla="*/ 2184 h 2332"/>
                <a:gd name="connsiteX37" fmla="*/ 557 w 1003"/>
                <a:gd name="connsiteY37" fmla="*/ 2103 h 2332"/>
                <a:gd name="connsiteX38" fmla="*/ 531 w 1003"/>
                <a:gd name="connsiteY38" fmla="*/ 1890 h 2332"/>
                <a:gd name="connsiteX39" fmla="*/ 531 w 1003"/>
                <a:gd name="connsiteY39" fmla="*/ 1617 h 2332"/>
                <a:gd name="connsiteX40" fmla="*/ 528 w 1003"/>
                <a:gd name="connsiteY40" fmla="*/ 1547 h 2332"/>
                <a:gd name="connsiteX41" fmla="*/ 469 w 1003"/>
                <a:gd name="connsiteY41" fmla="*/ 1187 h 2332"/>
                <a:gd name="connsiteX42" fmla="*/ 422 w 1003"/>
                <a:gd name="connsiteY42" fmla="*/ 1487 h 2332"/>
                <a:gd name="connsiteX43" fmla="*/ 396 w 1003"/>
                <a:gd name="connsiteY43" fmla="*/ 1717 h 2332"/>
                <a:gd name="connsiteX44" fmla="*/ 393 w 1003"/>
                <a:gd name="connsiteY44" fmla="*/ 1717 h 2332"/>
                <a:gd name="connsiteX45" fmla="*/ 327 w 1003"/>
                <a:gd name="connsiteY45" fmla="*/ 1997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680 w 1003"/>
                <a:gd name="connsiteY28" fmla="*/ 1134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28 w 1003"/>
                <a:gd name="connsiteY39" fmla="*/ 1547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31 w 1003"/>
                <a:gd name="connsiteY38" fmla="*/ 1617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31 w 1003"/>
                <a:gd name="connsiteY37" fmla="*/ 1890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93 w 1003"/>
                <a:gd name="connsiteY43" fmla="*/ 1717 h 2332"/>
                <a:gd name="connsiteX44" fmla="*/ 327 w 1003"/>
                <a:gd name="connsiteY44" fmla="*/ 1997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717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1997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27 w 1003"/>
                <a:gd name="connsiteY43" fmla="*/ 2118 h 2332"/>
                <a:gd name="connsiteX44" fmla="*/ 304 w 1003"/>
                <a:gd name="connsiteY44" fmla="*/ 2274 h 2332"/>
                <a:gd name="connsiteX45" fmla="*/ 154 w 1003"/>
                <a:gd name="connsiteY45" fmla="*/ 2250 h 2332"/>
                <a:gd name="connsiteX46" fmla="*/ 217 w 1003"/>
                <a:gd name="connsiteY46" fmla="*/ 2172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65 w 1003"/>
                <a:gd name="connsiteY49" fmla="*/ 1207 h 2332"/>
                <a:gd name="connsiteX50" fmla="*/ 318 w 1003"/>
                <a:gd name="connsiteY50" fmla="*/ 847 h 2332"/>
                <a:gd name="connsiteX51" fmla="*/ 308 w 1003"/>
                <a:gd name="connsiteY51" fmla="*/ 709 h 2332"/>
                <a:gd name="connsiteX52" fmla="*/ 235 w 1003"/>
                <a:gd name="connsiteY52" fmla="*/ 924 h 2332"/>
                <a:gd name="connsiteX53" fmla="*/ 127 w 1003"/>
                <a:gd name="connsiteY53" fmla="*/ 1114 h 2332"/>
                <a:gd name="connsiteX54" fmla="*/ 111 w 1003"/>
                <a:gd name="connsiteY54" fmla="*/ 1265 h 2332"/>
                <a:gd name="connsiteX55" fmla="*/ 36 w 1003"/>
                <a:gd name="connsiteY55" fmla="*/ 1307 h 2332"/>
                <a:gd name="connsiteX56" fmla="*/ 1 w 1003"/>
                <a:gd name="connsiteY56" fmla="*/ 1202 h 2332"/>
                <a:gd name="connsiteX57" fmla="*/ 77 w 1003"/>
                <a:gd name="connsiteY57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46 w 1003"/>
                <a:gd name="connsiteY43" fmla="*/ 1933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46 w 1003"/>
                <a:gd name="connsiteY44" fmla="*/ 1933 h 2332"/>
                <a:gd name="connsiteX45" fmla="*/ 384 w 1003"/>
                <a:gd name="connsiteY45" fmla="*/ 1978 h 2332"/>
                <a:gd name="connsiteX46" fmla="*/ 327 w 1003"/>
                <a:gd name="connsiteY46" fmla="*/ 2118 h 2332"/>
                <a:gd name="connsiteX47" fmla="*/ 304 w 1003"/>
                <a:gd name="connsiteY47" fmla="*/ 2274 h 2332"/>
                <a:gd name="connsiteX48" fmla="*/ 154 w 1003"/>
                <a:gd name="connsiteY48" fmla="*/ 2250 h 2332"/>
                <a:gd name="connsiteX49" fmla="*/ 217 w 1003"/>
                <a:gd name="connsiteY49" fmla="*/ 2172 h 2332"/>
                <a:gd name="connsiteX50" fmla="*/ 258 w 1003"/>
                <a:gd name="connsiteY50" fmla="*/ 2051 h 2332"/>
                <a:gd name="connsiteX51" fmla="*/ 230 w 1003"/>
                <a:gd name="connsiteY51" fmla="*/ 1784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68 w 1003"/>
                <a:gd name="connsiteY43" fmla="*/ 1814 h 2332"/>
                <a:gd name="connsiteX44" fmla="*/ 384 w 1003"/>
                <a:gd name="connsiteY44" fmla="*/ 1978 h 2332"/>
                <a:gd name="connsiteX45" fmla="*/ 327 w 1003"/>
                <a:gd name="connsiteY45" fmla="*/ 2118 h 2332"/>
                <a:gd name="connsiteX46" fmla="*/ 304 w 1003"/>
                <a:gd name="connsiteY46" fmla="*/ 2274 h 2332"/>
                <a:gd name="connsiteX47" fmla="*/ 154 w 1003"/>
                <a:gd name="connsiteY47" fmla="*/ 2250 h 2332"/>
                <a:gd name="connsiteX48" fmla="*/ 217 w 1003"/>
                <a:gd name="connsiteY48" fmla="*/ 2172 h 2332"/>
                <a:gd name="connsiteX49" fmla="*/ 258 w 1003"/>
                <a:gd name="connsiteY49" fmla="*/ 2051 h 2332"/>
                <a:gd name="connsiteX50" fmla="*/ 230 w 1003"/>
                <a:gd name="connsiteY50" fmla="*/ 1784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978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17 w 1003"/>
                <a:gd name="connsiteY47" fmla="*/ 2172 h 2332"/>
                <a:gd name="connsiteX48" fmla="*/ 258 w 1003"/>
                <a:gd name="connsiteY48" fmla="*/ 2051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6 w 1003"/>
                <a:gd name="connsiteY48" fmla="*/ 2156 h 2332"/>
                <a:gd name="connsiteX49" fmla="*/ 258 w 1003"/>
                <a:gd name="connsiteY49" fmla="*/ 1922 h 2332"/>
                <a:gd name="connsiteX50" fmla="*/ 230 w 1003"/>
                <a:gd name="connsiteY50" fmla="*/ 1784 h 2332"/>
                <a:gd name="connsiteX51" fmla="*/ 234 w 1003"/>
                <a:gd name="connsiteY51" fmla="*/ 1660 h 2332"/>
                <a:gd name="connsiteX52" fmla="*/ 265 w 1003"/>
                <a:gd name="connsiteY52" fmla="*/ 1207 h 2332"/>
                <a:gd name="connsiteX53" fmla="*/ 318 w 1003"/>
                <a:gd name="connsiteY53" fmla="*/ 847 h 2332"/>
                <a:gd name="connsiteX54" fmla="*/ 308 w 1003"/>
                <a:gd name="connsiteY54" fmla="*/ 709 h 2332"/>
                <a:gd name="connsiteX55" fmla="*/ 235 w 1003"/>
                <a:gd name="connsiteY55" fmla="*/ 924 h 2332"/>
                <a:gd name="connsiteX56" fmla="*/ 127 w 1003"/>
                <a:gd name="connsiteY56" fmla="*/ 1114 h 2332"/>
                <a:gd name="connsiteX57" fmla="*/ 111 w 1003"/>
                <a:gd name="connsiteY57" fmla="*/ 1265 h 2332"/>
                <a:gd name="connsiteX58" fmla="*/ 36 w 1003"/>
                <a:gd name="connsiteY58" fmla="*/ 1307 h 2332"/>
                <a:gd name="connsiteX59" fmla="*/ 1 w 1003"/>
                <a:gd name="connsiteY59" fmla="*/ 1202 h 2332"/>
                <a:gd name="connsiteX60" fmla="*/ 77 w 1003"/>
                <a:gd name="connsiteY60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58 w 1003"/>
                <a:gd name="connsiteY48" fmla="*/ 1922 h 2332"/>
                <a:gd name="connsiteX49" fmla="*/ 230 w 1003"/>
                <a:gd name="connsiteY49" fmla="*/ 1784 h 2332"/>
                <a:gd name="connsiteX50" fmla="*/ 234 w 1003"/>
                <a:gd name="connsiteY50" fmla="*/ 1660 h 2332"/>
                <a:gd name="connsiteX51" fmla="*/ 265 w 1003"/>
                <a:gd name="connsiteY51" fmla="*/ 1207 h 2332"/>
                <a:gd name="connsiteX52" fmla="*/ 318 w 1003"/>
                <a:gd name="connsiteY52" fmla="*/ 847 h 2332"/>
                <a:gd name="connsiteX53" fmla="*/ 308 w 1003"/>
                <a:gd name="connsiteY53" fmla="*/ 709 h 2332"/>
                <a:gd name="connsiteX54" fmla="*/ 235 w 1003"/>
                <a:gd name="connsiteY54" fmla="*/ 924 h 2332"/>
                <a:gd name="connsiteX55" fmla="*/ 127 w 1003"/>
                <a:gd name="connsiteY55" fmla="*/ 1114 h 2332"/>
                <a:gd name="connsiteX56" fmla="*/ 111 w 1003"/>
                <a:gd name="connsiteY56" fmla="*/ 1265 h 2332"/>
                <a:gd name="connsiteX57" fmla="*/ 36 w 1003"/>
                <a:gd name="connsiteY57" fmla="*/ 1307 h 2332"/>
                <a:gd name="connsiteX58" fmla="*/ 1 w 1003"/>
                <a:gd name="connsiteY58" fmla="*/ 1202 h 2332"/>
                <a:gd name="connsiteX59" fmla="*/ 77 w 1003"/>
                <a:gd name="connsiteY59" fmla="*/ 1072 h 2332"/>
                <a:gd name="connsiteX0" fmla="*/ 77 w 1003"/>
                <a:gd name="connsiteY0" fmla="*/ 1072 h 2332"/>
                <a:gd name="connsiteX1" fmla="*/ 178 w 1003"/>
                <a:gd name="connsiteY1" fmla="*/ 724 h 2332"/>
                <a:gd name="connsiteX2" fmla="*/ 243 w 1003"/>
                <a:gd name="connsiteY2" fmla="*/ 493 h 2332"/>
                <a:gd name="connsiteX3" fmla="*/ 408 w 1003"/>
                <a:gd name="connsiteY3" fmla="*/ 361 h 2332"/>
                <a:gd name="connsiteX4" fmla="*/ 405 w 1003"/>
                <a:gd name="connsiteY4" fmla="*/ 268 h 2332"/>
                <a:gd name="connsiteX5" fmla="*/ 385 w 1003"/>
                <a:gd name="connsiteY5" fmla="*/ 156 h 2332"/>
                <a:gd name="connsiteX6" fmla="*/ 401 w 1003"/>
                <a:gd name="connsiteY6" fmla="*/ 32 h 2332"/>
                <a:gd name="connsiteX7" fmla="*/ 561 w 1003"/>
                <a:gd name="connsiteY7" fmla="*/ 36 h 2332"/>
                <a:gd name="connsiteX8" fmla="*/ 573 w 1003"/>
                <a:gd name="connsiteY8" fmla="*/ 156 h 2332"/>
                <a:gd name="connsiteX9" fmla="*/ 553 w 1003"/>
                <a:gd name="connsiteY9" fmla="*/ 264 h 2332"/>
                <a:gd name="connsiteX10" fmla="*/ 564 w 1003"/>
                <a:gd name="connsiteY10" fmla="*/ 367 h 2332"/>
                <a:gd name="connsiteX11" fmla="*/ 726 w 1003"/>
                <a:gd name="connsiteY11" fmla="*/ 466 h 2332"/>
                <a:gd name="connsiteX12" fmla="*/ 765 w 1003"/>
                <a:gd name="connsiteY12" fmla="*/ 565 h 2332"/>
                <a:gd name="connsiteX13" fmla="*/ 786 w 1003"/>
                <a:gd name="connsiteY13" fmla="*/ 677 h 2332"/>
                <a:gd name="connsiteX14" fmla="*/ 812 w 1003"/>
                <a:gd name="connsiteY14" fmla="*/ 790 h 2332"/>
                <a:gd name="connsiteX15" fmla="*/ 915 w 1003"/>
                <a:gd name="connsiteY15" fmla="*/ 1117 h 2332"/>
                <a:gd name="connsiteX16" fmla="*/ 996 w 1003"/>
                <a:gd name="connsiteY16" fmla="*/ 1216 h 2332"/>
                <a:gd name="connsiteX17" fmla="*/ 977 w 1003"/>
                <a:gd name="connsiteY17" fmla="*/ 1309 h 2332"/>
                <a:gd name="connsiteX18" fmla="*/ 868 w 1003"/>
                <a:gd name="connsiteY18" fmla="*/ 1288 h 2332"/>
                <a:gd name="connsiteX19" fmla="*/ 858 w 1003"/>
                <a:gd name="connsiteY19" fmla="*/ 1218 h 2332"/>
                <a:gd name="connsiteX20" fmla="*/ 846 w 1003"/>
                <a:gd name="connsiteY20" fmla="*/ 1129 h 2332"/>
                <a:gd name="connsiteX21" fmla="*/ 764 w 1003"/>
                <a:gd name="connsiteY21" fmla="*/ 978 h 2332"/>
                <a:gd name="connsiteX22" fmla="*/ 726 w 1003"/>
                <a:gd name="connsiteY22" fmla="*/ 856 h 2332"/>
                <a:gd name="connsiteX23" fmla="*/ 723 w 1003"/>
                <a:gd name="connsiteY23" fmla="*/ 854 h 2332"/>
                <a:gd name="connsiteX24" fmla="*/ 694 w 1003"/>
                <a:gd name="connsiteY24" fmla="*/ 737 h 2332"/>
                <a:gd name="connsiteX25" fmla="*/ 675 w 1003"/>
                <a:gd name="connsiteY25" fmla="*/ 633 h 2332"/>
                <a:gd name="connsiteX26" fmla="*/ 672 w 1003"/>
                <a:gd name="connsiteY26" fmla="*/ 759 h 2332"/>
                <a:gd name="connsiteX27" fmla="*/ 672 w 1003"/>
                <a:gd name="connsiteY27" fmla="*/ 848 h 2332"/>
                <a:gd name="connsiteX28" fmla="*/ 702 w 1003"/>
                <a:gd name="connsiteY28" fmla="*/ 1097 h 2332"/>
                <a:gd name="connsiteX29" fmla="*/ 678 w 1003"/>
                <a:gd name="connsiteY29" fmla="*/ 1377 h 2332"/>
                <a:gd name="connsiteX30" fmla="*/ 661 w 1003"/>
                <a:gd name="connsiteY30" fmla="*/ 1677 h 2332"/>
                <a:gd name="connsiteX31" fmla="*/ 639 w 1003"/>
                <a:gd name="connsiteY31" fmla="*/ 2122 h 2332"/>
                <a:gd name="connsiteX32" fmla="*/ 691 w 1003"/>
                <a:gd name="connsiteY32" fmla="*/ 2280 h 2332"/>
                <a:gd name="connsiteX33" fmla="*/ 580 w 1003"/>
                <a:gd name="connsiteY33" fmla="*/ 2279 h 2332"/>
                <a:gd name="connsiteX34" fmla="*/ 554 w 1003"/>
                <a:gd name="connsiteY34" fmla="*/ 2184 h 2332"/>
                <a:gd name="connsiteX35" fmla="*/ 557 w 1003"/>
                <a:gd name="connsiteY35" fmla="*/ 2184 h 2332"/>
                <a:gd name="connsiteX36" fmla="*/ 557 w 1003"/>
                <a:gd name="connsiteY36" fmla="*/ 2103 h 2332"/>
                <a:gd name="connsiteX37" fmla="*/ 507 w 1003"/>
                <a:gd name="connsiteY37" fmla="*/ 1813 h 2332"/>
                <a:gd name="connsiteX38" fmla="*/ 507 w 1003"/>
                <a:gd name="connsiteY38" fmla="*/ 1676 h 2332"/>
                <a:gd name="connsiteX39" fmla="*/ 504 w 1003"/>
                <a:gd name="connsiteY39" fmla="*/ 1492 h 2332"/>
                <a:gd name="connsiteX40" fmla="*/ 469 w 1003"/>
                <a:gd name="connsiteY40" fmla="*/ 1187 h 2332"/>
                <a:gd name="connsiteX41" fmla="*/ 422 w 1003"/>
                <a:gd name="connsiteY41" fmla="*/ 1487 h 2332"/>
                <a:gd name="connsiteX42" fmla="*/ 396 w 1003"/>
                <a:gd name="connsiteY42" fmla="*/ 1682 h 2332"/>
                <a:gd name="connsiteX43" fmla="*/ 384 w 1003"/>
                <a:gd name="connsiteY43" fmla="*/ 1896 h 2332"/>
                <a:gd name="connsiteX44" fmla="*/ 327 w 1003"/>
                <a:gd name="connsiteY44" fmla="*/ 2118 h 2332"/>
                <a:gd name="connsiteX45" fmla="*/ 304 w 1003"/>
                <a:gd name="connsiteY45" fmla="*/ 2274 h 2332"/>
                <a:gd name="connsiteX46" fmla="*/ 154 w 1003"/>
                <a:gd name="connsiteY46" fmla="*/ 2250 h 2332"/>
                <a:gd name="connsiteX47" fmla="*/ 258 w 1003"/>
                <a:gd name="connsiteY47" fmla="*/ 2051 h 2332"/>
                <a:gd name="connsiteX48" fmla="*/ 230 w 1003"/>
                <a:gd name="connsiteY48" fmla="*/ 1784 h 2332"/>
                <a:gd name="connsiteX49" fmla="*/ 234 w 1003"/>
                <a:gd name="connsiteY49" fmla="*/ 1660 h 2332"/>
                <a:gd name="connsiteX50" fmla="*/ 265 w 1003"/>
                <a:gd name="connsiteY50" fmla="*/ 1207 h 2332"/>
                <a:gd name="connsiteX51" fmla="*/ 318 w 1003"/>
                <a:gd name="connsiteY51" fmla="*/ 847 h 2332"/>
                <a:gd name="connsiteX52" fmla="*/ 308 w 1003"/>
                <a:gd name="connsiteY52" fmla="*/ 709 h 2332"/>
                <a:gd name="connsiteX53" fmla="*/ 235 w 1003"/>
                <a:gd name="connsiteY53" fmla="*/ 924 h 2332"/>
                <a:gd name="connsiteX54" fmla="*/ 127 w 1003"/>
                <a:gd name="connsiteY54" fmla="*/ 1114 h 2332"/>
                <a:gd name="connsiteX55" fmla="*/ 111 w 1003"/>
                <a:gd name="connsiteY55" fmla="*/ 1265 h 2332"/>
                <a:gd name="connsiteX56" fmla="*/ 36 w 1003"/>
                <a:gd name="connsiteY56" fmla="*/ 1307 h 2332"/>
                <a:gd name="connsiteX57" fmla="*/ 1 w 1003"/>
                <a:gd name="connsiteY57" fmla="*/ 1202 h 2332"/>
                <a:gd name="connsiteX58" fmla="*/ 77 w 1003"/>
                <a:gd name="connsiteY58" fmla="*/ 1072 h 2332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266 w 10000"/>
                <a:gd name="connsiteY54" fmla="*/ 4777 h 10000"/>
                <a:gd name="connsiteX55" fmla="*/ 1107 w 10000"/>
                <a:gd name="connsiteY55" fmla="*/ 5425 h 10000"/>
                <a:gd name="connsiteX56" fmla="*/ 10 w 10000"/>
                <a:gd name="connsiteY56" fmla="*/ 5154 h 10000"/>
                <a:gd name="connsiteX57" fmla="*/ 768 w 10000"/>
                <a:gd name="connsiteY57" fmla="*/ 4597 h 10000"/>
                <a:gd name="connsiteX0" fmla="*/ 768 w 10000"/>
                <a:gd name="connsiteY0" fmla="*/ 4597 h 10000"/>
                <a:gd name="connsiteX1" fmla="*/ 1775 w 10000"/>
                <a:gd name="connsiteY1" fmla="*/ 3105 h 10000"/>
                <a:gd name="connsiteX2" fmla="*/ 2423 w 10000"/>
                <a:gd name="connsiteY2" fmla="*/ 2114 h 10000"/>
                <a:gd name="connsiteX3" fmla="*/ 4068 w 10000"/>
                <a:gd name="connsiteY3" fmla="*/ 1548 h 10000"/>
                <a:gd name="connsiteX4" fmla="*/ 4038 w 10000"/>
                <a:gd name="connsiteY4" fmla="*/ 1149 h 10000"/>
                <a:gd name="connsiteX5" fmla="*/ 3838 w 10000"/>
                <a:gd name="connsiteY5" fmla="*/ 669 h 10000"/>
                <a:gd name="connsiteX6" fmla="*/ 3998 w 10000"/>
                <a:gd name="connsiteY6" fmla="*/ 137 h 10000"/>
                <a:gd name="connsiteX7" fmla="*/ 5593 w 10000"/>
                <a:gd name="connsiteY7" fmla="*/ 154 h 10000"/>
                <a:gd name="connsiteX8" fmla="*/ 5713 w 10000"/>
                <a:gd name="connsiteY8" fmla="*/ 669 h 10000"/>
                <a:gd name="connsiteX9" fmla="*/ 5513 w 10000"/>
                <a:gd name="connsiteY9" fmla="*/ 1132 h 10000"/>
                <a:gd name="connsiteX10" fmla="*/ 5623 w 10000"/>
                <a:gd name="connsiteY10" fmla="*/ 1574 h 10000"/>
                <a:gd name="connsiteX11" fmla="*/ 7238 w 10000"/>
                <a:gd name="connsiteY11" fmla="*/ 1998 h 10000"/>
                <a:gd name="connsiteX12" fmla="*/ 7627 w 10000"/>
                <a:gd name="connsiteY12" fmla="*/ 2423 h 10000"/>
                <a:gd name="connsiteX13" fmla="*/ 7836 w 10000"/>
                <a:gd name="connsiteY13" fmla="*/ 2903 h 10000"/>
                <a:gd name="connsiteX14" fmla="*/ 8096 w 10000"/>
                <a:gd name="connsiteY14" fmla="*/ 3388 h 10000"/>
                <a:gd name="connsiteX15" fmla="*/ 9123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4 w 10000"/>
                <a:gd name="connsiteY18" fmla="*/ 5523 h 10000"/>
                <a:gd name="connsiteX19" fmla="*/ 8554 w 10000"/>
                <a:gd name="connsiteY19" fmla="*/ 5223 h 10000"/>
                <a:gd name="connsiteX20" fmla="*/ 8435 w 10000"/>
                <a:gd name="connsiteY20" fmla="*/ 4841 h 10000"/>
                <a:gd name="connsiteX21" fmla="*/ 7617 w 10000"/>
                <a:gd name="connsiteY21" fmla="*/ 4194 h 10000"/>
                <a:gd name="connsiteX22" fmla="*/ 7238 w 10000"/>
                <a:gd name="connsiteY22" fmla="*/ 3671 h 10000"/>
                <a:gd name="connsiteX23" fmla="*/ 7208 w 10000"/>
                <a:gd name="connsiteY23" fmla="*/ 3662 h 10000"/>
                <a:gd name="connsiteX24" fmla="*/ 6919 w 10000"/>
                <a:gd name="connsiteY24" fmla="*/ 3160 h 10000"/>
                <a:gd name="connsiteX25" fmla="*/ 6730 w 10000"/>
                <a:gd name="connsiteY25" fmla="*/ 2714 h 10000"/>
                <a:gd name="connsiteX26" fmla="*/ 6700 w 10000"/>
                <a:gd name="connsiteY26" fmla="*/ 3255 h 10000"/>
                <a:gd name="connsiteX27" fmla="*/ 6700 w 10000"/>
                <a:gd name="connsiteY27" fmla="*/ 3636 h 10000"/>
                <a:gd name="connsiteX28" fmla="*/ 6999 w 10000"/>
                <a:gd name="connsiteY28" fmla="*/ 4704 h 10000"/>
                <a:gd name="connsiteX29" fmla="*/ 6760 w 10000"/>
                <a:gd name="connsiteY29" fmla="*/ 5905 h 10000"/>
                <a:gd name="connsiteX30" fmla="*/ 6590 w 10000"/>
                <a:gd name="connsiteY30" fmla="*/ 7191 h 10000"/>
                <a:gd name="connsiteX31" fmla="*/ 6371 w 10000"/>
                <a:gd name="connsiteY31" fmla="*/ 9099 h 10000"/>
                <a:gd name="connsiteX32" fmla="*/ 6889 w 10000"/>
                <a:gd name="connsiteY32" fmla="*/ 9777 h 10000"/>
                <a:gd name="connsiteX33" fmla="*/ 5783 w 10000"/>
                <a:gd name="connsiteY33" fmla="*/ 9773 h 10000"/>
                <a:gd name="connsiteX34" fmla="*/ 5523 w 10000"/>
                <a:gd name="connsiteY34" fmla="*/ 9365 h 10000"/>
                <a:gd name="connsiteX35" fmla="*/ 5553 w 10000"/>
                <a:gd name="connsiteY35" fmla="*/ 9365 h 10000"/>
                <a:gd name="connsiteX36" fmla="*/ 5553 w 10000"/>
                <a:gd name="connsiteY36" fmla="*/ 9018 h 10000"/>
                <a:gd name="connsiteX37" fmla="*/ 5055 w 10000"/>
                <a:gd name="connsiteY37" fmla="*/ 7774 h 10000"/>
                <a:gd name="connsiteX38" fmla="*/ 5055 w 10000"/>
                <a:gd name="connsiteY38" fmla="*/ 7187 h 10000"/>
                <a:gd name="connsiteX39" fmla="*/ 5025 w 10000"/>
                <a:gd name="connsiteY39" fmla="*/ 6398 h 10000"/>
                <a:gd name="connsiteX40" fmla="*/ 4676 w 10000"/>
                <a:gd name="connsiteY40" fmla="*/ 5090 h 10000"/>
                <a:gd name="connsiteX41" fmla="*/ 4207 w 10000"/>
                <a:gd name="connsiteY41" fmla="*/ 6377 h 10000"/>
                <a:gd name="connsiteX42" fmla="*/ 3948 w 10000"/>
                <a:gd name="connsiteY42" fmla="*/ 7213 h 10000"/>
                <a:gd name="connsiteX43" fmla="*/ 3829 w 10000"/>
                <a:gd name="connsiteY43" fmla="*/ 8130 h 10000"/>
                <a:gd name="connsiteX44" fmla="*/ 3260 w 10000"/>
                <a:gd name="connsiteY44" fmla="*/ 9082 h 10000"/>
                <a:gd name="connsiteX45" fmla="*/ 3031 w 10000"/>
                <a:gd name="connsiteY45" fmla="*/ 9751 h 10000"/>
                <a:gd name="connsiteX46" fmla="*/ 1535 w 10000"/>
                <a:gd name="connsiteY46" fmla="*/ 9648 h 10000"/>
                <a:gd name="connsiteX47" fmla="*/ 2572 w 10000"/>
                <a:gd name="connsiteY47" fmla="*/ 8795 h 10000"/>
                <a:gd name="connsiteX48" fmla="*/ 2293 w 10000"/>
                <a:gd name="connsiteY48" fmla="*/ 7650 h 10000"/>
                <a:gd name="connsiteX49" fmla="*/ 2333 w 10000"/>
                <a:gd name="connsiteY49" fmla="*/ 7118 h 10000"/>
                <a:gd name="connsiteX50" fmla="*/ 2642 w 10000"/>
                <a:gd name="connsiteY50" fmla="*/ 5176 h 10000"/>
                <a:gd name="connsiteX51" fmla="*/ 3170 w 10000"/>
                <a:gd name="connsiteY51" fmla="*/ 3632 h 10000"/>
                <a:gd name="connsiteX52" fmla="*/ 3071 w 10000"/>
                <a:gd name="connsiteY52" fmla="*/ 3040 h 10000"/>
                <a:gd name="connsiteX53" fmla="*/ 2343 w 10000"/>
                <a:gd name="connsiteY53" fmla="*/ 3962 h 10000"/>
                <a:gd name="connsiteX54" fmla="*/ 1266 w 10000"/>
                <a:gd name="connsiteY54" fmla="*/ 4777 h 10000"/>
                <a:gd name="connsiteX55" fmla="*/ 10 w 10000"/>
                <a:gd name="connsiteY55" fmla="*/ 5154 h 10000"/>
                <a:gd name="connsiteX56" fmla="*/ 768 w 10000"/>
                <a:gd name="connsiteY56" fmla="*/ 4597 h 10000"/>
                <a:gd name="connsiteX0" fmla="*/ 0 w 9990"/>
                <a:gd name="connsiteY0" fmla="*/ 5154 h 10000"/>
                <a:gd name="connsiteX1" fmla="*/ 1765 w 9990"/>
                <a:gd name="connsiteY1" fmla="*/ 3105 h 10000"/>
                <a:gd name="connsiteX2" fmla="*/ 2413 w 9990"/>
                <a:gd name="connsiteY2" fmla="*/ 2114 h 10000"/>
                <a:gd name="connsiteX3" fmla="*/ 4058 w 9990"/>
                <a:gd name="connsiteY3" fmla="*/ 1548 h 10000"/>
                <a:gd name="connsiteX4" fmla="*/ 4028 w 9990"/>
                <a:gd name="connsiteY4" fmla="*/ 1149 h 10000"/>
                <a:gd name="connsiteX5" fmla="*/ 3828 w 9990"/>
                <a:gd name="connsiteY5" fmla="*/ 669 h 10000"/>
                <a:gd name="connsiteX6" fmla="*/ 3988 w 9990"/>
                <a:gd name="connsiteY6" fmla="*/ 137 h 10000"/>
                <a:gd name="connsiteX7" fmla="*/ 5583 w 9990"/>
                <a:gd name="connsiteY7" fmla="*/ 154 h 10000"/>
                <a:gd name="connsiteX8" fmla="*/ 5703 w 9990"/>
                <a:gd name="connsiteY8" fmla="*/ 669 h 10000"/>
                <a:gd name="connsiteX9" fmla="*/ 5503 w 9990"/>
                <a:gd name="connsiteY9" fmla="*/ 1132 h 10000"/>
                <a:gd name="connsiteX10" fmla="*/ 5613 w 9990"/>
                <a:gd name="connsiteY10" fmla="*/ 1574 h 10000"/>
                <a:gd name="connsiteX11" fmla="*/ 7228 w 9990"/>
                <a:gd name="connsiteY11" fmla="*/ 1998 h 10000"/>
                <a:gd name="connsiteX12" fmla="*/ 7617 w 9990"/>
                <a:gd name="connsiteY12" fmla="*/ 2423 h 10000"/>
                <a:gd name="connsiteX13" fmla="*/ 7826 w 9990"/>
                <a:gd name="connsiteY13" fmla="*/ 2903 h 10000"/>
                <a:gd name="connsiteX14" fmla="*/ 8086 w 9990"/>
                <a:gd name="connsiteY14" fmla="*/ 3388 h 10000"/>
                <a:gd name="connsiteX15" fmla="*/ 9113 w 9990"/>
                <a:gd name="connsiteY15" fmla="*/ 4790 h 10000"/>
                <a:gd name="connsiteX16" fmla="*/ 9920 w 9990"/>
                <a:gd name="connsiteY16" fmla="*/ 5214 h 10000"/>
                <a:gd name="connsiteX17" fmla="*/ 9731 w 9990"/>
                <a:gd name="connsiteY17" fmla="*/ 5613 h 10000"/>
                <a:gd name="connsiteX18" fmla="*/ 8644 w 9990"/>
                <a:gd name="connsiteY18" fmla="*/ 5523 h 10000"/>
                <a:gd name="connsiteX19" fmla="*/ 8544 w 9990"/>
                <a:gd name="connsiteY19" fmla="*/ 5223 h 10000"/>
                <a:gd name="connsiteX20" fmla="*/ 8425 w 9990"/>
                <a:gd name="connsiteY20" fmla="*/ 4841 h 10000"/>
                <a:gd name="connsiteX21" fmla="*/ 7607 w 9990"/>
                <a:gd name="connsiteY21" fmla="*/ 4194 h 10000"/>
                <a:gd name="connsiteX22" fmla="*/ 7228 w 9990"/>
                <a:gd name="connsiteY22" fmla="*/ 3671 h 10000"/>
                <a:gd name="connsiteX23" fmla="*/ 7198 w 9990"/>
                <a:gd name="connsiteY23" fmla="*/ 3662 h 10000"/>
                <a:gd name="connsiteX24" fmla="*/ 6909 w 9990"/>
                <a:gd name="connsiteY24" fmla="*/ 3160 h 10000"/>
                <a:gd name="connsiteX25" fmla="*/ 6720 w 9990"/>
                <a:gd name="connsiteY25" fmla="*/ 2714 h 10000"/>
                <a:gd name="connsiteX26" fmla="*/ 6690 w 9990"/>
                <a:gd name="connsiteY26" fmla="*/ 3255 h 10000"/>
                <a:gd name="connsiteX27" fmla="*/ 6690 w 9990"/>
                <a:gd name="connsiteY27" fmla="*/ 3636 h 10000"/>
                <a:gd name="connsiteX28" fmla="*/ 6989 w 9990"/>
                <a:gd name="connsiteY28" fmla="*/ 4704 h 10000"/>
                <a:gd name="connsiteX29" fmla="*/ 6750 w 9990"/>
                <a:gd name="connsiteY29" fmla="*/ 5905 h 10000"/>
                <a:gd name="connsiteX30" fmla="*/ 6580 w 9990"/>
                <a:gd name="connsiteY30" fmla="*/ 7191 h 10000"/>
                <a:gd name="connsiteX31" fmla="*/ 6361 w 9990"/>
                <a:gd name="connsiteY31" fmla="*/ 9099 h 10000"/>
                <a:gd name="connsiteX32" fmla="*/ 6879 w 9990"/>
                <a:gd name="connsiteY32" fmla="*/ 9777 h 10000"/>
                <a:gd name="connsiteX33" fmla="*/ 5773 w 9990"/>
                <a:gd name="connsiteY33" fmla="*/ 9773 h 10000"/>
                <a:gd name="connsiteX34" fmla="*/ 5513 w 9990"/>
                <a:gd name="connsiteY34" fmla="*/ 9365 h 10000"/>
                <a:gd name="connsiteX35" fmla="*/ 5543 w 9990"/>
                <a:gd name="connsiteY35" fmla="*/ 9365 h 10000"/>
                <a:gd name="connsiteX36" fmla="*/ 5543 w 9990"/>
                <a:gd name="connsiteY36" fmla="*/ 9018 h 10000"/>
                <a:gd name="connsiteX37" fmla="*/ 5045 w 9990"/>
                <a:gd name="connsiteY37" fmla="*/ 7774 h 10000"/>
                <a:gd name="connsiteX38" fmla="*/ 5045 w 9990"/>
                <a:gd name="connsiteY38" fmla="*/ 7187 h 10000"/>
                <a:gd name="connsiteX39" fmla="*/ 5015 w 9990"/>
                <a:gd name="connsiteY39" fmla="*/ 6398 h 10000"/>
                <a:gd name="connsiteX40" fmla="*/ 4666 w 9990"/>
                <a:gd name="connsiteY40" fmla="*/ 5090 h 10000"/>
                <a:gd name="connsiteX41" fmla="*/ 4197 w 9990"/>
                <a:gd name="connsiteY41" fmla="*/ 6377 h 10000"/>
                <a:gd name="connsiteX42" fmla="*/ 3938 w 9990"/>
                <a:gd name="connsiteY42" fmla="*/ 7213 h 10000"/>
                <a:gd name="connsiteX43" fmla="*/ 3819 w 9990"/>
                <a:gd name="connsiteY43" fmla="*/ 8130 h 10000"/>
                <a:gd name="connsiteX44" fmla="*/ 3250 w 9990"/>
                <a:gd name="connsiteY44" fmla="*/ 9082 h 10000"/>
                <a:gd name="connsiteX45" fmla="*/ 3021 w 9990"/>
                <a:gd name="connsiteY45" fmla="*/ 9751 h 10000"/>
                <a:gd name="connsiteX46" fmla="*/ 1525 w 9990"/>
                <a:gd name="connsiteY46" fmla="*/ 9648 h 10000"/>
                <a:gd name="connsiteX47" fmla="*/ 2562 w 9990"/>
                <a:gd name="connsiteY47" fmla="*/ 8795 h 10000"/>
                <a:gd name="connsiteX48" fmla="*/ 2283 w 9990"/>
                <a:gd name="connsiteY48" fmla="*/ 7650 h 10000"/>
                <a:gd name="connsiteX49" fmla="*/ 2323 w 9990"/>
                <a:gd name="connsiteY49" fmla="*/ 7118 h 10000"/>
                <a:gd name="connsiteX50" fmla="*/ 2632 w 9990"/>
                <a:gd name="connsiteY50" fmla="*/ 5176 h 10000"/>
                <a:gd name="connsiteX51" fmla="*/ 3160 w 9990"/>
                <a:gd name="connsiteY51" fmla="*/ 3632 h 10000"/>
                <a:gd name="connsiteX52" fmla="*/ 3061 w 9990"/>
                <a:gd name="connsiteY52" fmla="*/ 3040 h 10000"/>
                <a:gd name="connsiteX53" fmla="*/ 2333 w 9990"/>
                <a:gd name="connsiteY53" fmla="*/ 3962 h 10000"/>
                <a:gd name="connsiteX54" fmla="*/ 1256 w 9990"/>
                <a:gd name="connsiteY54" fmla="*/ 4777 h 10000"/>
                <a:gd name="connsiteX55" fmla="*/ 0 w 9990"/>
                <a:gd name="connsiteY55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3163 w 10000"/>
                <a:gd name="connsiteY51" fmla="*/ 3632 h 10000"/>
                <a:gd name="connsiteX52" fmla="*/ 3064 w 10000"/>
                <a:gd name="connsiteY52" fmla="*/ 3040 h 10000"/>
                <a:gd name="connsiteX53" fmla="*/ 1257 w 10000"/>
                <a:gd name="connsiteY53" fmla="*/ 4777 h 10000"/>
                <a:gd name="connsiteX54" fmla="*/ 0 w 10000"/>
                <a:gd name="connsiteY54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3163 w 10000"/>
                <a:gd name="connsiteY51" fmla="*/ 3632 h 10000"/>
                <a:gd name="connsiteX52" fmla="*/ 1257 w 10000"/>
                <a:gd name="connsiteY52" fmla="*/ 4777 h 10000"/>
                <a:gd name="connsiteX53" fmla="*/ 0 w 10000"/>
                <a:gd name="connsiteY53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2415 w 10000"/>
                <a:gd name="connsiteY2" fmla="*/ 2114 h 10000"/>
                <a:gd name="connsiteX3" fmla="*/ 4062 w 10000"/>
                <a:gd name="connsiteY3" fmla="*/ 1548 h 10000"/>
                <a:gd name="connsiteX4" fmla="*/ 4032 w 10000"/>
                <a:gd name="connsiteY4" fmla="*/ 1149 h 10000"/>
                <a:gd name="connsiteX5" fmla="*/ 3832 w 10000"/>
                <a:gd name="connsiteY5" fmla="*/ 669 h 10000"/>
                <a:gd name="connsiteX6" fmla="*/ 3992 w 10000"/>
                <a:gd name="connsiteY6" fmla="*/ 137 h 10000"/>
                <a:gd name="connsiteX7" fmla="*/ 5589 w 10000"/>
                <a:gd name="connsiteY7" fmla="*/ 154 h 10000"/>
                <a:gd name="connsiteX8" fmla="*/ 5709 w 10000"/>
                <a:gd name="connsiteY8" fmla="*/ 669 h 10000"/>
                <a:gd name="connsiteX9" fmla="*/ 5509 w 10000"/>
                <a:gd name="connsiteY9" fmla="*/ 1132 h 10000"/>
                <a:gd name="connsiteX10" fmla="*/ 5619 w 10000"/>
                <a:gd name="connsiteY10" fmla="*/ 1574 h 10000"/>
                <a:gd name="connsiteX11" fmla="*/ 7235 w 10000"/>
                <a:gd name="connsiteY11" fmla="*/ 1998 h 10000"/>
                <a:gd name="connsiteX12" fmla="*/ 7625 w 10000"/>
                <a:gd name="connsiteY12" fmla="*/ 2423 h 10000"/>
                <a:gd name="connsiteX13" fmla="*/ 7834 w 10000"/>
                <a:gd name="connsiteY13" fmla="*/ 2903 h 10000"/>
                <a:gd name="connsiteX14" fmla="*/ 8094 w 10000"/>
                <a:gd name="connsiteY14" fmla="*/ 3388 h 10000"/>
                <a:gd name="connsiteX15" fmla="*/ 9122 w 10000"/>
                <a:gd name="connsiteY15" fmla="*/ 4790 h 10000"/>
                <a:gd name="connsiteX16" fmla="*/ 9930 w 10000"/>
                <a:gd name="connsiteY16" fmla="*/ 5214 h 10000"/>
                <a:gd name="connsiteX17" fmla="*/ 9741 w 10000"/>
                <a:gd name="connsiteY17" fmla="*/ 5613 h 10000"/>
                <a:gd name="connsiteX18" fmla="*/ 8653 w 10000"/>
                <a:gd name="connsiteY18" fmla="*/ 5523 h 10000"/>
                <a:gd name="connsiteX19" fmla="*/ 8553 w 10000"/>
                <a:gd name="connsiteY19" fmla="*/ 5223 h 10000"/>
                <a:gd name="connsiteX20" fmla="*/ 8433 w 10000"/>
                <a:gd name="connsiteY20" fmla="*/ 4841 h 10000"/>
                <a:gd name="connsiteX21" fmla="*/ 7615 w 10000"/>
                <a:gd name="connsiteY21" fmla="*/ 4194 h 10000"/>
                <a:gd name="connsiteX22" fmla="*/ 7235 w 10000"/>
                <a:gd name="connsiteY22" fmla="*/ 3671 h 10000"/>
                <a:gd name="connsiteX23" fmla="*/ 7205 w 10000"/>
                <a:gd name="connsiteY23" fmla="*/ 3662 h 10000"/>
                <a:gd name="connsiteX24" fmla="*/ 6916 w 10000"/>
                <a:gd name="connsiteY24" fmla="*/ 3160 h 10000"/>
                <a:gd name="connsiteX25" fmla="*/ 6727 w 10000"/>
                <a:gd name="connsiteY25" fmla="*/ 2714 h 10000"/>
                <a:gd name="connsiteX26" fmla="*/ 6697 w 10000"/>
                <a:gd name="connsiteY26" fmla="*/ 3255 h 10000"/>
                <a:gd name="connsiteX27" fmla="*/ 6697 w 10000"/>
                <a:gd name="connsiteY27" fmla="*/ 3636 h 10000"/>
                <a:gd name="connsiteX28" fmla="*/ 6996 w 10000"/>
                <a:gd name="connsiteY28" fmla="*/ 4704 h 10000"/>
                <a:gd name="connsiteX29" fmla="*/ 6757 w 10000"/>
                <a:gd name="connsiteY29" fmla="*/ 5905 h 10000"/>
                <a:gd name="connsiteX30" fmla="*/ 6587 w 10000"/>
                <a:gd name="connsiteY30" fmla="*/ 7191 h 10000"/>
                <a:gd name="connsiteX31" fmla="*/ 6367 w 10000"/>
                <a:gd name="connsiteY31" fmla="*/ 9099 h 10000"/>
                <a:gd name="connsiteX32" fmla="*/ 6886 w 10000"/>
                <a:gd name="connsiteY32" fmla="*/ 9777 h 10000"/>
                <a:gd name="connsiteX33" fmla="*/ 5779 w 10000"/>
                <a:gd name="connsiteY33" fmla="*/ 9773 h 10000"/>
                <a:gd name="connsiteX34" fmla="*/ 5519 w 10000"/>
                <a:gd name="connsiteY34" fmla="*/ 9365 h 10000"/>
                <a:gd name="connsiteX35" fmla="*/ 5549 w 10000"/>
                <a:gd name="connsiteY35" fmla="*/ 9365 h 10000"/>
                <a:gd name="connsiteX36" fmla="*/ 5549 w 10000"/>
                <a:gd name="connsiteY36" fmla="*/ 9018 h 10000"/>
                <a:gd name="connsiteX37" fmla="*/ 5050 w 10000"/>
                <a:gd name="connsiteY37" fmla="*/ 7774 h 10000"/>
                <a:gd name="connsiteX38" fmla="*/ 5050 w 10000"/>
                <a:gd name="connsiteY38" fmla="*/ 7187 h 10000"/>
                <a:gd name="connsiteX39" fmla="*/ 5020 w 10000"/>
                <a:gd name="connsiteY39" fmla="*/ 6398 h 10000"/>
                <a:gd name="connsiteX40" fmla="*/ 4671 w 10000"/>
                <a:gd name="connsiteY40" fmla="*/ 5090 h 10000"/>
                <a:gd name="connsiteX41" fmla="*/ 4201 w 10000"/>
                <a:gd name="connsiteY41" fmla="*/ 6377 h 10000"/>
                <a:gd name="connsiteX42" fmla="*/ 3942 w 10000"/>
                <a:gd name="connsiteY42" fmla="*/ 7213 h 10000"/>
                <a:gd name="connsiteX43" fmla="*/ 3823 w 10000"/>
                <a:gd name="connsiteY43" fmla="*/ 8130 h 10000"/>
                <a:gd name="connsiteX44" fmla="*/ 3253 w 10000"/>
                <a:gd name="connsiteY44" fmla="*/ 9082 h 10000"/>
                <a:gd name="connsiteX45" fmla="*/ 3024 w 10000"/>
                <a:gd name="connsiteY45" fmla="*/ 9751 h 10000"/>
                <a:gd name="connsiteX46" fmla="*/ 1527 w 10000"/>
                <a:gd name="connsiteY46" fmla="*/ 9648 h 10000"/>
                <a:gd name="connsiteX47" fmla="*/ 2565 w 10000"/>
                <a:gd name="connsiteY47" fmla="*/ 8795 h 10000"/>
                <a:gd name="connsiteX48" fmla="*/ 2285 w 10000"/>
                <a:gd name="connsiteY48" fmla="*/ 7650 h 10000"/>
                <a:gd name="connsiteX49" fmla="*/ 2325 w 10000"/>
                <a:gd name="connsiteY49" fmla="*/ 7118 h 10000"/>
                <a:gd name="connsiteX50" fmla="*/ 2635 w 10000"/>
                <a:gd name="connsiteY50" fmla="*/ 5176 h 10000"/>
                <a:gd name="connsiteX51" fmla="*/ 1257 w 10000"/>
                <a:gd name="connsiteY51" fmla="*/ 4777 h 10000"/>
                <a:gd name="connsiteX52" fmla="*/ 0 w 10000"/>
                <a:gd name="connsiteY52" fmla="*/ 5154 h 10000"/>
                <a:gd name="connsiteX0" fmla="*/ 0 w 10000"/>
                <a:gd name="connsiteY0" fmla="*/ 5154 h 10000"/>
                <a:gd name="connsiteX1" fmla="*/ 1767 w 10000"/>
                <a:gd name="connsiteY1" fmla="*/ 3105 h 10000"/>
                <a:gd name="connsiteX2" fmla="*/ 4062 w 10000"/>
                <a:gd name="connsiteY2" fmla="*/ 1548 h 10000"/>
                <a:gd name="connsiteX3" fmla="*/ 4032 w 10000"/>
                <a:gd name="connsiteY3" fmla="*/ 1149 h 10000"/>
                <a:gd name="connsiteX4" fmla="*/ 3832 w 10000"/>
                <a:gd name="connsiteY4" fmla="*/ 669 h 10000"/>
                <a:gd name="connsiteX5" fmla="*/ 3992 w 10000"/>
                <a:gd name="connsiteY5" fmla="*/ 137 h 10000"/>
                <a:gd name="connsiteX6" fmla="*/ 5589 w 10000"/>
                <a:gd name="connsiteY6" fmla="*/ 154 h 10000"/>
                <a:gd name="connsiteX7" fmla="*/ 5709 w 10000"/>
                <a:gd name="connsiteY7" fmla="*/ 669 h 10000"/>
                <a:gd name="connsiteX8" fmla="*/ 5509 w 10000"/>
                <a:gd name="connsiteY8" fmla="*/ 1132 h 10000"/>
                <a:gd name="connsiteX9" fmla="*/ 5619 w 10000"/>
                <a:gd name="connsiteY9" fmla="*/ 1574 h 10000"/>
                <a:gd name="connsiteX10" fmla="*/ 7235 w 10000"/>
                <a:gd name="connsiteY10" fmla="*/ 1998 h 10000"/>
                <a:gd name="connsiteX11" fmla="*/ 7625 w 10000"/>
                <a:gd name="connsiteY11" fmla="*/ 2423 h 10000"/>
                <a:gd name="connsiteX12" fmla="*/ 7834 w 10000"/>
                <a:gd name="connsiteY12" fmla="*/ 2903 h 10000"/>
                <a:gd name="connsiteX13" fmla="*/ 8094 w 10000"/>
                <a:gd name="connsiteY13" fmla="*/ 3388 h 10000"/>
                <a:gd name="connsiteX14" fmla="*/ 9122 w 10000"/>
                <a:gd name="connsiteY14" fmla="*/ 4790 h 10000"/>
                <a:gd name="connsiteX15" fmla="*/ 9930 w 10000"/>
                <a:gd name="connsiteY15" fmla="*/ 5214 h 10000"/>
                <a:gd name="connsiteX16" fmla="*/ 9741 w 10000"/>
                <a:gd name="connsiteY16" fmla="*/ 5613 h 10000"/>
                <a:gd name="connsiteX17" fmla="*/ 8653 w 10000"/>
                <a:gd name="connsiteY17" fmla="*/ 5523 h 10000"/>
                <a:gd name="connsiteX18" fmla="*/ 8553 w 10000"/>
                <a:gd name="connsiteY18" fmla="*/ 5223 h 10000"/>
                <a:gd name="connsiteX19" fmla="*/ 8433 w 10000"/>
                <a:gd name="connsiteY19" fmla="*/ 4841 h 10000"/>
                <a:gd name="connsiteX20" fmla="*/ 7615 w 10000"/>
                <a:gd name="connsiteY20" fmla="*/ 4194 h 10000"/>
                <a:gd name="connsiteX21" fmla="*/ 7235 w 10000"/>
                <a:gd name="connsiteY21" fmla="*/ 3671 h 10000"/>
                <a:gd name="connsiteX22" fmla="*/ 7205 w 10000"/>
                <a:gd name="connsiteY22" fmla="*/ 3662 h 10000"/>
                <a:gd name="connsiteX23" fmla="*/ 6916 w 10000"/>
                <a:gd name="connsiteY23" fmla="*/ 3160 h 10000"/>
                <a:gd name="connsiteX24" fmla="*/ 6727 w 10000"/>
                <a:gd name="connsiteY24" fmla="*/ 2714 h 10000"/>
                <a:gd name="connsiteX25" fmla="*/ 6697 w 10000"/>
                <a:gd name="connsiteY25" fmla="*/ 3255 h 10000"/>
                <a:gd name="connsiteX26" fmla="*/ 6697 w 10000"/>
                <a:gd name="connsiteY26" fmla="*/ 3636 h 10000"/>
                <a:gd name="connsiteX27" fmla="*/ 6996 w 10000"/>
                <a:gd name="connsiteY27" fmla="*/ 4704 h 10000"/>
                <a:gd name="connsiteX28" fmla="*/ 6757 w 10000"/>
                <a:gd name="connsiteY28" fmla="*/ 5905 h 10000"/>
                <a:gd name="connsiteX29" fmla="*/ 6587 w 10000"/>
                <a:gd name="connsiteY29" fmla="*/ 7191 h 10000"/>
                <a:gd name="connsiteX30" fmla="*/ 6367 w 10000"/>
                <a:gd name="connsiteY30" fmla="*/ 9099 h 10000"/>
                <a:gd name="connsiteX31" fmla="*/ 6886 w 10000"/>
                <a:gd name="connsiteY31" fmla="*/ 9777 h 10000"/>
                <a:gd name="connsiteX32" fmla="*/ 5779 w 10000"/>
                <a:gd name="connsiteY32" fmla="*/ 9773 h 10000"/>
                <a:gd name="connsiteX33" fmla="*/ 5519 w 10000"/>
                <a:gd name="connsiteY33" fmla="*/ 9365 h 10000"/>
                <a:gd name="connsiteX34" fmla="*/ 5549 w 10000"/>
                <a:gd name="connsiteY34" fmla="*/ 9365 h 10000"/>
                <a:gd name="connsiteX35" fmla="*/ 5549 w 10000"/>
                <a:gd name="connsiteY35" fmla="*/ 9018 h 10000"/>
                <a:gd name="connsiteX36" fmla="*/ 5050 w 10000"/>
                <a:gd name="connsiteY36" fmla="*/ 7774 h 10000"/>
                <a:gd name="connsiteX37" fmla="*/ 5050 w 10000"/>
                <a:gd name="connsiteY37" fmla="*/ 7187 h 10000"/>
                <a:gd name="connsiteX38" fmla="*/ 5020 w 10000"/>
                <a:gd name="connsiteY38" fmla="*/ 6398 h 10000"/>
                <a:gd name="connsiteX39" fmla="*/ 4671 w 10000"/>
                <a:gd name="connsiteY39" fmla="*/ 5090 h 10000"/>
                <a:gd name="connsiteX40" fmla="*/ 4201 w 10000"/>
                <a:gd name="connsiteY40" fmla="*/ 6377 h 10000"/>
                <a:gd name="connsiteX41" fmla="*/ 3942 w 10000"/>
                <a:gd name="connsiteY41" fmla="*/ 7213 h 10000"/>
                <a:gd name="connsiteX42" fmla="*/ 3823 w 10000"/>
                <a:gd name="connsiteY42" fmla="*/ 8130 h 10000"/>
                <a:gd name="connsiteX43" fmla="*/ 3253 w 10000"/>
                <a:gd name="connsiteY43" fmla="*/ 9082 h 10000"/>
                <a:gd name="connsiteX44" fmla="*/ 3024 w 10000"/>
                <a:gd name="connsiteY44" fmla="*/ 9751 h 10000"/>
                <a:gd name="connsiteX45" fmla="*/ 1527 w 10000"/>
                <a:gd name="connsiteY45" fmla="*/ 9648 h 10000"/>
                <a:gd name="connsiteX46" fmla="*/ 2565 w 10000"/>
                <a:gd name="connsiteY46" fmla="*/ 8795 h 10000"/>
                <a:gd name="connsiteX47" fmla="*/ 2285 w 10000"/>
                <a:gd name="connsiteY47" fmla="*/ 7650 h 10000"/>
                <a:gd name="connsiteX48" fmla="*/ 2325 w 10000"/>
                <a:gd name="connsiteY48" fmla="*/ 7118 h 10000"/>
                <a:gd name="connsiteX49" fmla="*/ 2635 w 10000"/>
                <a:gd name="connsiteY49" fmla="*/ 5176 h 10000"/>
                <a:gd name="connsiteX50" fmla="*/ 1257 w 10000"/>
                <a:gd name="connsiteY50" fmla="*/ 4777 h 10000"/>
                <a:gd name="connsiteX51" fmla="*/ 0 w 10000"/>
                <a:gd name="connsiteY51" fmla="*/ 5154 h 10000"/>
                <a:gd name="connsiteX0" fmla="*/ 0 w 10000"/>
                <a:gd name="connsiteY0" fmla="*/ 5154 h 10000"/>
                <a:gd name="connsiteX1" fmla="*/ 4062 w 10000"/>
                <a:gd name="connsiteY1" fmla="*/ 1548 h 10000"/>
                <a:gd name="connsiteX2" fmla="*/ 4032 w 10000"/>
                <a:gd name="connsiteY2" fmla="*/ 1149 h 10000"/>
                <a:gd name="connsiteX3" fmla="*/ 3832 w 10000"/>
                <a:gd name="connsiteY3" fmla="*/ 669 h 10000"/>
                <a:gd name="connsiteX4" fmla="*/ 3992 w 10000"/>
                <a:gd name="connsiteY4" fmla="*/ 137 h 10000"/>
                <a:gd name="connsiteX5" fmla="*/ 5589 w 10000"/>
                <a:gd name="connsiteY5" fmla="*/ 154 h 10000"/>
                <a:gd name="connsiteX6" fmla="*/ 5709 w 10000"/>
                <a:gd name="connsiteY6" fmla="*/ 669 h 10000"/>
                <a:gd name="connsiteX7" fmla="*/ 5509 w 10000"/>
                <a:gd name="connsiteY7" fmla="*/ 1132 h 10000"/>
                <a:gd name="connsiteX8" fmla="*/ 5619 w 10000"/>
                <a:gd name="connsiteY8" fmla="*/ 1574 h 10000"/>
                <a:gd name="connsiteX9" fmla="*/ 7235 w 10000"/>
                <a:gd name="connsiteY9" fmla="*/ 1998 h 10000"/>
                <a:gd name="connsiteX10" fmla="*/ 7625 w 10000"/>
                <a:gd name="connsiteY10" fmla="*/ 2423 h 10000"/>
                <a:gd name="connsiteX11" fmla="*/ 7834 w 10000"/>
                <a:gd name="connsiteY11" fmla="*/ 2903 h 10000"/>
                <a:gd name="connsiteX12" fmla="*/ 8094 w 10000"/>
                <a:gd name="connsiteY12" fmla="*/ 3388 h 10000"/>
                <a:gd name="connsiteX13" fmla="*/ 9122 w 10000"/>
                <a:gd name="connsiteY13" fmla="*/ 4790 h 10000"/>
                <a:gd name="connsiteX14" fmla="*/ 9930 w 10000"/>
                <a:gd name="connsiteY14" fmla="*/ 5214 h 10000"/>
                <a:gd name="connsiteX15" fmla="*/ 9741 w 10000"/>
                <a:gd name="connsiteY15" fmla="*/ 5613 h 10000"/>
                <a:gd name="connsiteX16" fmla="*/ 8653 w 10000"/>
                <a:gd name="connsiteY16" fmla="*/ 5523 h 10000"/>
                <a:gd name="connsiteX17" fmla="*/ 8553 w 10000"/>
                <a:gd name="connsiteY17" fmla="*/ 5223 h 10000"/>
                <a:gd name="connsiteX18" fmla="*/ 8433 w 10000"/>
                <a:gd name="connsiteY18" fmla="*/ 4841 h 10000"/>
                <a:gd name="connsiteX19" fmla="*/ 7615 w 10000"/>
                <a:gd name="connsiteY19" fmla="*/ 4194 h 10000"/>
                <a:gd name="connsiteX20" fmla="*/ 7235 w 10000"/>
                <a:gd name="connsiteY20" fmla="*/ 3671 h 10000"/>
                <a:gd name="connsiteX21" fmla="*/ 7205 w 10000"/>
                <a:gd name="connsiteY21" fmla="*/ 3662 h 10000"/>
                <a:gd name="connsiteX22" fmla="*/ 6916 w 10000"/>
                <a:gd name="connsiteY22" fmla="*/ 3160 h 10000"/>
                <a:gd name="connsiteX23" fmla="*/ 6727 w 10000"/>
                <a:gd name="connsiteY23" fmla="*/ 2714 h 10000"/>
                <a:gd name="connsiteX24" fmla="*/ 6697 w 10000"/>
                <a:gd name="connsiteY24" fmla="*/ 3255 h 10000"/>
                <a:gd name="connsiteX25" fmla="*/ 6697 w 10000"/>
                <a:gd name="connsiteY25" fmla="*/ 3636 h 10000"/>
                <a:gd name="connsiteX26" fmla="*/ 6996 w 10000"/>
                <a:gd name="connsiteY26" fmla="*/ 4704 h 10000"/>
                <a:gd name="connsiteX27" fmla="*/ 6757 w 10000"/>
                <a:gd name="connsiteY27" fmla="*/ 5905 h 10000"/>
                <a:gd name="connsiteX28" fmla="*/ 6587 w 10000"/>
                <a:gd name="connsiteY28" fmla="*/ 7191 h 10000"/>
                <a:gd name="connsiteX29" fmla="*/ 6367 w 10000"/>
                <a:gd name="connsiteY29" fmla="*/ 9099 h 10000"/>
                <a:gd name="connsiteX30" fmla="*/ 6886 w 10000"/>
                <a:gd name="connsiteY30" fmla="*/ 9777 h 10000"/>
                <a:gd name="connsiteX31" fmla="*/ 5779 w 10000"/>
                <a:gd name="connsiteY31" fmla="*/ 9773 h 10000"/>
                <a:gd name="connsiteX32" fmla="*/ 5519 w 10000"/>
                <a:gd name="connsiteY32" fmla="*/ 9365 h 10000"/>
                <a:gd name="connsiteX33" fmla="*/ 5549 w 10000"/>
                <a:gd name="connsiteY33" fmla="*/ 9365 h 10000"/>
                <a:gd name="connsiteX34" fmla="*/ 5549 w 10000"/>
                <a:gd name="connsiteY34" fmla="*/ 9018 h 10000"/>
                <a:gd name="connsiteX35" fmla="*/ 5050 w 10000"/>
                <a:gd name="connsiteY35" fmla="*/ 7774 h 10000"/>
                <a:gd name="connsiteX36" fmla="*/ 5050 w 10000"/>
                <a:gd name="connsiteY36" fmla="*/ 7187 h 10000"/>
                <a:gd name="connsiteX37" fmla="*/ 5020 w 10000"/>
                <a:gd name="connsiteY37" fmla="*/ 6398 h 10000"/>
                <a:gd name="connsiteX38" fmla="*/ 4671 w 10000"/>
                <a:gd name="connsiteY38" fmla="*/ 5090 h 10000"/>
                <a:gd name="connsiteX39" fmla="*/ 4201 w 10000"/>
                <a:gd name="connsiteY39" fmla="*/ 6377 h 10000"/>
                <a:gd name="connsiteX40" fmla="*/ 3942 w 10000"/>
                <a:gd name="connsiteY40" fmla="*/ 7213 h 10000"/>
                <a:gd name="connsiteX41" fmla="*/ 3823 w 10000"/>
                <a:gd name="connsiteY41" fmla="*/ 8130 h 10000"/>
                <a:gd name="connsiteX42" fmla="*/ 3253 w 10000"/>
                <a:gd name="connsiteY42" fmla="*/ 9082 h 10000"/>
                <a:gd name="connsiteX43" fmla="*/ 3024 w 10000"/>
                <a:gd name="connsiteY43" fmla="*/ 9751 h 10000"/>
                <a:gd name="connsiteX44" fmla="*/ 1527 w 10000"/>
                <a:gd name="connsiteY44" fmla="*/ 9648 h 10000"/>
                <a:gd name="connsiteX45" fmla="*/ 2565 w 10000"/>
                <a:gd name="connsiteY45" fmla="*/ 8795 h 10000"/>
                <a:gd name="connsiteX46" fmla="*/ 2285 w 10000"/>
                <a:gd name="connsiteY46" fmla="*/ 7650 h 10000"/>
                <a:gd name="connsiteX47" fmla="*/ 2325 w 10000"/>
                <a:gd name="connsiteY47" fmla="*/ 7118 h 10000"/>
                <a:gd name="connsiteX48" fmla="*/ 2635 w 10000"/>
                <a:gd name="connsiteY48" fmla="*/ 5176 h 10000"/>
                <a:gd name="connsiteX49" fmla="*/ 1257 w 10000"/>
                <a:gd name="connsiteY49" fmla="*/ 4777 h 10000"/>
                <a:gd name="connsiteX50" fmla="*/ 0 w 10000"/>
                <a:gd name="connsiteY50" fmla="*/ 5154 h 10000"/>
                <a:gd name="connsiteX0" fmla="*/ 0 w 8743"/>
                <a:gd name="connsiteY0" fmla="*/ 4777 h 10000"/>
                <a:gd name="connsiteX1" fmla="*/ 2805 w 8743"/>
                <a:gd name="connsiteY1" fmla="*/ 1548 h 10000"/>
                <a:gd name="connsiteX2" fmla="*/ 2775 w 8743"/>
                <a:gd name="connsiteY2" fmla="*/ 1149 h 10000"/>
                <a:gd name="connsiteX3" fmla="*/ 2575 w 8743"/>
                <a:gd name="connsiteY3" fmla="*/ 669 h 10000"/>
                <a:gd name="connsiteX4" fmla="*/ 2735 w 8743"/>
                <a:gd name="connsiteY4" fmla="*/ 137 h 10000"/>
                <a:gd name="connsiteX5" fmla="*/ 4332 w 8743"/>
                <a:gd name="connsiteY5" fmla="*/ 154 h 10000"/>
                <a:gd name="connsiteX6" fmla="*/ 4452 w 8743"/>
                <a:gd name="connsiteY6" fmla="*/ 669 h 10000"/>
                <a:gd name="connsiteX7" fmla="*/ 4252 w 8743"/>
                <a:gd name="connsiteY7" fmla="*/ 1132 h 10000"/>
                <a:gd name="connsiteX8" fmla="*/ 4362 w 8743"/>
                <a:gd name="connsiteY8" fmla="*/ 1574 h 10000"/>
                <a:gd name="connsiteX9" fmla="*/ 5978 w 8743"/>
                <a:gd name="connsiteY9" fmla="*/ 1998 h 10000"/>
                <a:gd name="connsiteX10" fmla="*/ 6368 w 8743"/>
                <a:gd name="connsiteY10" fmla="*/ 2423 h 10000"/>
                <a:gd name="connsiteX11" fmla="*/ 6577 w 8743"/>
                <a:gd name="connsiteY11" fmla="*/ 2903 h 10000"/>
                <a:gd name="connsiteX12" fmla="*/ 6837 w 8743"/>
                <a:gd name="connsiteY12" fmla="*/ 3388 h 10000"/>
                <a:gd name="connsiteX13" fmla="*/ 7865 w 8743"/>
                <a:gd name="connsiteY13" fmla="*/ 4790 h 10000"/>
                <a:gd name="connsiteX14" fmla="*/ 8673 w 8743"/>
                <a:gd name="connsiteY14" fmla="*/ 5214 h 10000"/>
                <a:gd name="connsiteX15" fmla="*/ 8484 w 8743"/>
                <a:gd name="connsiteY15" fmla="*/ 5613 h 10000"/>
                <a:gd name="connsiteX16" fmla="*/ 7396 w 8743"/>
                <a:gd name="connsiteY16" fmla="*/ 5523 h 10000"/>
                <a:gd name="connsiteX17" fmla="*/ 7296 w 8743"/>
                <a:gd name="connsiteY17" fmla="*/ 5223 h 10000"/>
                <a:gd name="connsiteX18" fmla="*/ 7176 w 8743"/>
                <a:gd name="connsiteY18" fmla="*/ 4841 h 10000"/>
                <a:gd name="connsiteX19" fmla="*/ 6358 w 8743"/>
                <a:gd name="connsiteY19" fmla="*/ 4194 h 10000"/>
                <a:gd name="connsiteX20" fmla="*/ 5978 w 8743"/>
                <a:gd name="connsiteY20" fmla="*/ 3671 h 10000"/>
                <a:gd name="connsiteX21" fmla="*/ 5948 w 8743"/>
                <a:gd name="connsiteY21" fmla="*/ 3662 h 10000"/>
                <a:gd name="connsiteX22" fmla="*/ 5659 w 8743"/>
                <a:gd name="connsiteY22" fmla="*/ 3160 h 10000"/>
                <a:gd name="connsiteX23" fmla="*/ 5470 w 8743"/>
                <a:gd name="connsiteY23" fmla="*/ 2714 h 10000"/>
                <a:gd name="connsiteX24" fmla="*/ 5440 w 8743"/>
                <a:gd name="connsiteY24" fmla="*/ 3255 h 10000"/>
                <a:gd name="connsiteX25" fmla="*/ 5440 w 8743"/>
                <a:gd name="connsiteY25" fmla="*/ 3636 h 10000"/>
                <a:gd name="connsiteX26" fmla="*/ 5739 w 8743"/>
                <a:gd name="connsiteY26" fmla="*/ 4704 h 10000"/>
                <a:gd name="connsiteX27" fmla="*/ 5500 w 8743"/>
                <a:gd name="connsiteY27" fmla="*/ 5905 h 10000"/>
                <a:gd name="connsiteX28" fmla="*/ 5330 w 8743"/>
                <a:gd name="connsiteY28" fmla="*/ 7191 h 10000"/>
                <a:gd name="connsiteX29" fmla="*/ 5110 w 8743"/>
                <a:gd name="connsiteY29" fmla="*/ 9099 h 10000"/>
                <a:gd name="connsiteX30" fmla="*/ 5629 w 8743"/>
                <a:gd name="connsiteY30" fmla="*/ 9777 h 10000"/>
                <a:gd name="connsiteX31" fmla="*/ 4522 w 8743"/>
                <a:gd name="connsiteY31" fmla="*/ 9773 h 10000"/>
                <a:gd name="connsiteX32" fmla="*/ 4262 w 8743"/>
                <a:gd name="connsiteY32" fmla="*/ 9365 h 10000"/>
                <a:gd name="connsiteX33" fmla="*/ 4292 w 8743"/>
                <a:gd name="connsiteY33" fmla="*/ 9365 h 10000"/>
                <a:gd name="connsiteX34" fmla="*/ 4292 w 8743"/>
                <a:gd name="connsiteY34" fmla="*/ 9018 h 10000"/>
                <a:gd name="connsiteX35" fmla="*/ 3793 w 8743"/>
                <a:gd name="connsiteY35" fmla="*/ 7774 h 10000"/>
                <a:gd name="connsiteX36" fmla="*/ 3793 w 8743"/>
                <a:gd name="connsiteY36" fmla="*/ 7187 h 10000"/>
                <a:gd name="connsiteX37" fmla="*/ 3763 w 8743"/>
                <a:gd name="connsiteY37" fmla="*/ 6398 h 10000"/>
                <a:gd name="connsiteX38" fmla="*/ 3414 w 8743"/>
                <a:gd name="connsiteY38" fmla="*/ 5090 h 10000"/>
                <a:gd name="connsiteX39" fmla="*/ 2944 w 8743"/>
                <a:gd name="connsiteY39" fmla="*/ 6377 h 10000"/>
                <a:gd name="connsiteX40" fmla="*/ 2685 w 8743"/>
                <a:gd name="connsiteY40" fmla="*/ 7213 h 10000"/>
                <a:gd name="connsiteX41" fmla="*/ 2566 w 8743"/>
                <a:gd name="connsiteY41" fmla="*/ 8130 h 10000"/>
                <a:gd name="connsiteX42" fmla="*/ 1996 w 8743"/>
                <a:gd name="connsiteY42" fmla="*/ 9082 h 10000"/>
                <a:gd name="connsiteX43" fmla="*/ 1767 w 8743"/>
                <a:gd name="connsiteY43" fmla="*/ 9751 h 10000"/>
                <a:gd name="connsiteX44" fmla="*/ 270 w 8743"/>
                <a:gd name="connsiteY44" fmla="*/ 9648 h 10000"/>
                <a:gd name="connsiteX45" fmla="*/ 1308 w 8743"/>
                <a:gd name="connsiteY45" fmla="*/ 8795 h 10000"/>
                <a:gd name="connsiteX46" fmla="*/ 1028 w 8743"/>
                <a:gd name="connsiteY46" fmla="*/ 7650 h 10000"/>
                <a:gd name="connsiteX47" fmla="*/ 1068 w 8743"/>
                <a:gd name="connsiteY47" fmla="*/ 7118 h 10000"/>
                <a:gd name="connsiteX48" fmla="*/ 1378 w 8743"/>
                <a:gd name="connsiteY48" fmla="*/ 5176 h 10000"/>
                <a:gd name="connsiteX49" fmla="*/ 0 w 8743"/>
                <a:gd name="connsiteY49" fmla="*/ 4777 h 10000"/>
                <a:gd name="connsiteX0" fmla="*/ 1359 w 9783"/>
                <a:gd name="connsiteY0" fmla="*/ 5176 h 10000"/>
                <a:gd name="connsiteX1" fmla="*/ 2991 w 9783"/>
                <a:gd name="connsiteY1" fmla="*/ 1548 h 10000"/>
                <a:gd name="connsiteX2" fmla="*/ 2957 w 9783"/>
                <a:gd name="connsiteY2" fmla="*/ 1149 h 10000"/>
                <a:gd name="connsiteX3" fmla="*/ 2728 w 9783"/>
                <a:gd name="connsiteY3" fmla="*/ 669 h 10000"/>
                <a:gd name="connsiteX4" fmla="*/ 2911 w 9783"/>
                <a:gd name="connsiteY4" fmla="*/ 137 h 10000"/>
                <a:gd name="connsiteX5" fmla="*/ 4738 w 9783"/>
                <a:gd name="connsiteY5" fmla="*/ 154 h 10000"/>
                <a:gd name="connsiteX6" fmla="*/ 4875 w 9783"/>
                <a:gd name="connsiteY6" fmla="*/ 669 h 10000"/>
                <a:gd name="connsiteX7" fmla="*/ 4646 w 9783"/>
                <a:gd name="connsiteY7" fmla="*/ 1132 h 10000"/>
                <a:gd name="connsiteX8" fmla="*/ 4772 w 9783"/>
                <a:gd name="connsiteY8" fmla="*/ 1574 h 10000"/>
                <a:gd name="connsiteX9" fmla="*/ 6620 w 9783"/>
                <a:gd name="connsiteY9" fmla="*/ 1998 h 10000"/>
                <a:gd name="connsiteX10" fmla="*/ 7067 w 9783"/>
                <a:gd name="connsiteY10" fmla="*/ 2423 h 10000"/>
                <a:gd name="connsiteX11" fmla="*/ 7306 w 9783"/>
                <a:gd name="connsiteY11" fmla="*/ 2903 h 10000"/>
                <a:gd name="connsiteX12" fmla="*/ 7603 w 9783"/>
                <a:gd name="connsiteY12" fmla="*/ 3388 h 10000"/>
                <a:gd name="connsiteX13" fmla="*/ 8779 w 9783"/>
                <a:gd name="connsiteY13" fmla="*/ 4790 h 10000"/>
                <a:gd name="connsiteX14" fmla="*/ 9703 w 9783"/>
                <a:gd name="connsiteY14" fmla="*/ 5214 h 10000"/>
                <a:gd name="connsiteX15" fmla="*/ 9487 w 9783"/>
                <a:gd name="connsiteY15" fmla="*/ 5613 h 10000"/>
                <a:gd name="connsiteX16" fmla="*/ 8242 w 9783"/>
                <a:gd name="connsiteY16" fmla="*/ 5523 h 10000"/>
                <a:gd name="connsiteX17" fmla="*/ 8128 w 9783"/>
                <a:gd name="connsiteY17" fmla="*/ 5223 h 10000"/>
                <a:gd name="connsiteX18" fmla="*/ 7991 w 9783"/>
                <a:gd name="connsiteY18" fmla="*/ 4841 h 10000"/>
                <a:gd name="connsiteX19" fmla="*/ 7055 w 9783"/>
                <a:gd name="connsiteY19" fmla="*/ 4194 h 10000"/>
                <a:gd name="connsiteX20" fmla="*/ 6620 w 9783"/>
                <a:gd name="connsiteY20" fmla="*/ 3671 h 10000"/>
                <a:gd name="connsiteX21" fmla="*/ 6586 w 9783"/>
                <a:gd name="connsiteY21" fmla="*/ 3662 h 10000"/>
                <a:gd name="connsiteX22" fmla="*/ 6256 w 9783"/>
                <a:gd name="connsiteY22" fmla="*/ 3160 h 10000"/>
                <a:gd name="connsiteX23" fmla="*/ 6039 w 9783"/>
                <a:gd name="connsiteY23" fmla="*/ 2714 h 10000"/>
                <a:gd name="connsiteX24" fmla="*/ 6005 w 9783"/>
                <a:gd name="connsiteY24" fmla="*/ 3255 h 10000"/>
                <a:gd name="connsiteX25" fmla="*/ 6005 w 9783"/>
                <a:gd name="connsiteY25" fmla="*/ 3636 h 10000"/>
                <a:gd name="connsiteX26" fmla="*/ 6347 w 9783"/>
                <a:gd name="connsiteY26" fmla="*/ 4704 h 10000"/>
                <a:gd name="connsiteX27" fmla="*/ 6074 w 9783"/>
                <a:gd name="connsiteY27" fmla="*/ 5905 h 10000"/>
                <a:gd name="connsiteX28" fmla="*/ 5879 w 9783"/>
                <a:gd name="connsiteY28" fmla="*/ 7191 h 10000"/>
                <a:gd name="connsiteX29" fmla="*/ 5628 w 9783"/>
                <a:gd name="connsiteY29" fmla="*/ 9099 h 10000"/>
                <a:gd name="connsiteX30" fmla="*/ 6221 w 9783"/>
                <a:gd name="connsiteY30" fmla="*/ 9777 h 10000"/>
                <a:gd name="connsiteX31" fmla="*/ 4955 w 9783"/>
                <a:gd name="connsiteY31" fmla="*/ 9773 h 10000"/>
                <a:gd name="connsiteX32" fmla="*/ 4658 w 9783"/>
                <a:gd name="connsiteY32" fmla="*/ 9365 h 10000"/>
                <a:gd name="connsiteX33" fmla="*/ 4692 w 9783"/>
                <a:gd name="connsiteY33" fmla="*/ 9365 h 10000"/>
                <a:gd name="connsiteX34" fmla="*/ 4692 w 9783"/>
                <a:gd name="connsiteY34" fmla="*/ 9018 h 10000"/>
                <a:gd name="connsiteX35" fmla="*/ 4121 w 9783"/>
                <a:gd name="connsiteY35" fmla="*/ 7774 h 10000"/>
                <a:gd name="connsiteX36" fmla="*/ 4121 w 9783"/>
                <a:gd name="connsiteY36" fmla="*/ 7187 h 10000"/>
                <a:gd name="connsiteX37" fmla="*/ 4087 w 9783"/>
                <a:gd name="connsiteY37" fmla="*/ 6398 h 10000"/>
                <a:gd name="connsiteX38" fmla="*/ 3688 w 9783"/>
                <a:gd name="connsiteY38" fmla="*/ 5090 h 10000"/>
                <a:gd name="connsiteX39" fmla="*/ 3150 w 9783"/>
                <a:gd name="connsiteY39" fmla="*/ 6377 h 10000"/>
                <a:gd name="connsiteX40" fmla="*/ 2854 w 9783"/>
                <a:gd name="connsiteY40" fmla="*/ 7213 h 10000"/>
                <a:gd name="connsiteX41" fmla="*/ 2718 w 9783"/>
                <a:gd name="connsiteY41" fmla="*/ 8130 h 10000"/>
                <a:gd name="connsiteX42" fmla="*/ 2066 w 9783"/>
                <a:gd name="connsiteY42" fmla="*/ 9082 h 10000"/>
                <a:gd name="connsiteX43" fmla="*/ 1804 w 9783"/>
                <a:gd name="connsiteY43" fmla="*/ 9751 h 10000"/>
                <a:gd name="connsiteX44" fmla="*/ 92 w 9783"/>
                <a:gd name="connsiteY44" fmla="*/ 9648 h 10000"/>
                <a:gd name="connsiteX45" fmla="*/ 1279 w 9783"/>
                <a:gd name="connsiteY45" fmla="*/ 8795 h 10000"/>
                <a:gd name="connsiteX46" fmla="*/ 959 w 9783"/>
                <a:gd name="connsiteY46" fmla="*/ 7650 h 10000"/>
                <a:gd name="connsiteX47" fmla="*/ 1005 w 9783"/>
                <a:gd name="connsiteY47" fmla="*/ 7118 h 10000"/>
                <a:gd name="connsiteX48" fmla="*/ 1359 w 9783"/>
                <a:gd name="connsiteY48" fmla="*/ 5176 h 10000"/>
                <a:gd name="connsiteX0" fmla="*/ 1389 w 9788"/>
                <a:gd name="connsiteY0" fmla="*/ 5176 h 10000"/>
                <a:gd name="connsiteX1" fmla="*/ 3057 w 9788"/>
                <a:gd name="connsiteY1" fmla="*/ 1548 h 10000"/>
                <a:gd name="connsiteX2" fmla="*/ 3023 w 9788"/>
                <a:gd name="connsiteY2" fmla="*/ 1149 h 10000"/>
                <a:gd name="connsiteX3" fmla="*/ 2789 w 9788"/>
                <a:gd name="connsiteY3" fmla="*/ 669 h 10000"/>
                <a:gd name="connsiteX4" fmla="*/ 2976 w 9788"/>
                <a:gd name="connsiteY4" fmla="*/ 137 h 10000"/>
                <a:gd name="connsiteX5" fmla="*/ 4843 w 9788"/>
                <a:gd name="connsiteY5" fmla="*/ 154 h 10000"/>
                <a:gd name="connsiteX6" fmla="*/ 4983 w 9788"/>
                <a:gd name="connsiteY6" fmla="*/ 669 h 10000"/>
                <a:gd name="connsiteX7" fmla="*/ 4749 w 9788"/>
                <a:gd name="connsiteY7" fmla="*/ 1132 h 10000"/>
                <a:gd name="connsiteX8" fmla="*/ 4878 w 9788"/>
                <a:gd name="connsiteY8" fmla="*/ 1574 h 10000"/>
                <a:gd name="connsiteX9" fmla="*/ 6767 w 9788"/>
                <a:gd name="connsiteY9" fmla="*/ 1998 h 10000"/>
                <a:gd name="connsiteX10" fmla="*/ 7224 w 9788"/>
                <a:gd name="connsiteY10" fmla="*/ 2423 h 10000"/>
                <a:gd name="connsiteX11" fmla="*/ 7468 w 9788"/>
                <a:gd name="connsiteY11" fmla="*/ 2903 h 10000"/>
                <a:gd name="connsiteX12" fmla="*/ 7772 w 9788"/>
                <a:gd name="connsiteY12" fmla="*/ 3388 h 10000"/>
                <a:gd name="connsiteX13" fmla="*/ 8974 w 9788"/>
                <a:gd name="connsiteY13" fmla="*/ 4790 h 10000"/>
                <a:gd name="connsiteX14" fmla="*/ 9697 w 9788"/>
                <a:gd name="connsiteY14" fmla="*/ 5613 h 10000"/>
                <a:gd name="connsiteX15" fmla="*/ 8425 w 9788"/>
                <a:gd name="connsiteY15" fmla="*/ 5523 h 10000"/>
                <a:gd name="connsiteX16" fmla="*/ 8308 w 9788"/>
                <a:gd name="connsiteY16" fmla="*/ 5223 h 10000"/>
                <a:gd name="connsiteX17" fmla="*/ 8168 w 9788"/>
                <a:gd name="connsiteY17" fmla="*/ 4841 h 10000"/>
                <a:gd name="connsiteX18" fmla="*/ 7211 w 9788"/>
                <a:gd name="connsiteY18" fmla="*/ 4194 h 10000"/>
                <a:gd name="connsiteX19" fmla="*/ 6767 w 9788"/>
                <a:gd name="connsiteY19" fmla="*/ 3671 h 10000"/>
                <a:gd name="connsiteX20" fmla="*/ 6732 w 9788"/>
                <a:gd name="connsiteY20" fmla="*/ 3662 h 10000"/>
                <a:gd name="connsiteX21" fmla="*/ 6395 w 9788"/>
                <a:gd name="connsiteY21" fmla="*/ 3160 h 10000"/>
                <a:gd name="connsiteX22" fmla="*/ 6173 w 9788"/>
                <a:gd name="connsiteY22" fmla="*/ 2714 h 10000"/>
                <a:gd name="connsiteX23" fmla="*/ 6138 w 9788"/>
                <a:gd name="connsiteY23" fmla="*/ 3255 h 10000"/>
                <a:gd name="connsiteX24" fmla="*/ 6138 w 9788"/>
                <a:gd name="connsiteY24" fmla="*/ 3636 h 10000"/>
                <a:gd name="connsiteX25" fmla="*/ 6488 w 9788"/>
                <a:gd name="connsiteY25" fmla="*/ 4704 h 10000"/>
                <a:gd name="connsiteX26" fmla="*/ 6209 w 9788"/>
                <a:gd name="connsiteY26" fmla="*/ 5905 h 10000"/>
                <a:gd name="connsiteX27" fmla="*/ 6009 w 9788"/>
                <a:gd name="connsiteY27" fmla="*/ 7191 h 10000"/>
                <a:gd name="connsiteX28" fmla="*/ 5753 w 9788"/>
                <a:gd name="connsiteY28" fmla="*/ 9099 h 10000"/>
                <a:gd name="connsiteX29" fmla="*/ 6359 w 9788"/>
                <a:gd name="connsiteY29" fmla="*/ 9777 h 10000"/>
                <a:gd name="connsiteX30" fmla="*/ 5065 w 9788"/>
                <a:gd name="connsiteY30" fmla="*/ 9773 h 10000"/>
                <a:gd name="connsiteX31" fmla="*/ 4761 w 9788"/>
                <a:gd name="connsiteY31" fmla="*/ 9365 h 10000"/>
                <a:gd name="connsiteX32" fmla="*/ 4796 w 9788"/>
                <a:gd name="connsiteY32" fmla="*/ 9365 h 10000"/>
                <a:gd name="connsiteX33" fmla="*/ 4796 w 9788"/>
                <a:gd name="connsiteY33" fmla="*/ 9018 h 10000"/>
                <a:gd name="connsiteX34" fmla="*/ 4212 w 9788"/>
                <a:gd name="connsiteY34" fmla="*/ 7774 h 10000"/>
                <a:gd name="connsiteX35" fmla="*/ 4212 w 9788"/>
                <a:gd name="connsiteY35" fmla="*/ 7187 h 10000"/>
                <a:gd name="connsiteX36" fmla="*/ 4178 w 9788"/>
                <a:gd name="connsiteY36" fmla="*/ 6398 h 10000"/>
                <a:gd name="connsiteX37" fmla="*/ 3770 w 9788"/>
                <a:gd name="connsiteY37" fmla="*/ 5090 h 10000"/>
                <a:gd name="connsiteX38" fmla="*/ 3220 w 9788"/>
                <a:gd name="connsiteY38" fmla="*/ 6377 h 10000"/>
                <a:gd name="connsiteX39" fmla="*/ 2917 w 9788"/>
                <a:gd name="connsiteY39" fmla="*/ 7213 h 10000"/>
                <a:gd name="connsiteX40" fmla="*/ 2778 w 9788"/>
                <a:gd name="connsiteY40" fmla="*/ 8130 h 10000"/>
                <a:gd name="connsiteX41" fmla="*/ 2112 w 9788"/>
                <a:gd name="connsiteY41" fmla="*/ 9082 h 10000"/>
                <a:gd name="connsiteX42" fmla="*/ 1844 w 9788"/>
                <a:gd name="connsiteY42" fmla="*/ 9751 h 10000"/>
                <a:gd name="connsiteX43" fmla="*/ 94 w 9788"/>
                <a:gd name="connsiteY43" fmla="*/ 9648 h 10000"/>
                <a:gd name="connsiteX44" fmla="*/ 1307 w 9788"/>
                <a:gd name="connsiteY44" fmla="*/ 8795 h 10000"/>
                <a:gd name="connsiteX45" fmla="*/ 980 w 9788"/>
                <a:gd name="connsiteY45" fmla="*/ 7650 h 10000"/>
                <a:gd name="connsiteX46" fmla="*/ 1027 w 9788"/>
                <a:gd name="connsiteY46" fmla="*/ 7118 h 10000"/>
                <a:gd name="connsiteX47" fmla="*/ 1389 w 9788"/>
                <a:gd name="connsiteY47" fmla="*/ 5176 h 10000"/>
                <a:gd name="connsiteX0" fmla="*/ 1419 w 9907"/>
                <a:gd name="connsiteY0" fmla="*/ 5176 h 10000"/>
                <a:gd name="connsiteX1" fmla="*/ 3123 w 9907"/>
                <a:gd name="connsiteY1" fmla="*/ 1548 h 10000"/>
                <a:gd name="connsiteX2" fmla="*/ 3088 w 9907"/>
                <a:gd name="connsiteY2" fmla="*/ 1149 h 10000"/>
                <a:gd name="connsiteX3" fmla="*/ 2849 w 9907"/>
                <a:gd name="connsiteY3" fmla="*/ 669 h 10000"/>
                <a:gd name="connsiteX4" fmla="*/ 3040 w 9907"/>
                <a:gd name="connsiteY4" fmla="*/ 137 h 10000"/>
                <a:gd name="connsiteX5" fmla="*/ 4948 w 9907"/>
                <a:gd name="connsiteY5" fmla="*/ 154 h 10000"/>
                <a:gd name="connsiteX6" fmla="*/ 5091 w 9907"/>
                <a:gd name="connsiteY6" fmla="*/ 669 h 10000"/>
                <a:gd name="connsiteX7" fmla="*/ 4852 w 9907"/>
                <a:gd name="connsiteY7" fmla="*/ 1132 h 10000"/>
                <a:gd name="connsiteX8" fmla="*/ 4984 w 9907"/>
                <a:gd name="connsiteY8" fmla="*/ 1574 h 10000"/>
                <a:gd name="connsiteX9" fmla="*/ 6914 w 9907"/>
                <a:gd name="connsiteY9" fmla="*/ 1998 h 10000"/>
                <a:gd name="connsiteX10" fmla="*/ 7380 w 9907"/>
                <a:gd name="connsiteY10" fmla="*/ 2423 h 10000"/>
                <a:gd name="connsiteX11" fmla="*/ 7630 w 9907"/>
                <a:gd name="connsiteY11" fmla="*/ 2903 h 10000"/>
                <a:gd name="connsiteX12" fmla="*/ 7940 w 9907"/>
                <a:gd name="connsiteY12" fmla="*/ 3388 h 10000"/>
                <a:gd name="connsiteX13" fmla="*/ 9907 w 9907"/>
                <a:gd name="connsiteY13" fmla="*/ 5613 h 10000"/>
                <a:gd name="connsiteX14" fmla="*/ 8607 w 9907"/>
                <a:gd name="connsiteY14" fmla="*/ 5523 h 10000"/>
                <a:gd name="connsiteX15" fmla="*/ 8488 w 9907"/>
                <a:gd name="connsiteY15" fmla="*/ 5223 h 10000"/>
                <a:gd name="connsiteX16" fmla="*/ 8345 w 9907"/>
                <a:gd name="connsiteY16" fmla="*/ 4841 h 10000"/>
                <a:gd name="connsiteX17" fmla="*/ 7367 w 9907"/>
                <a:gd name="connsiteY17" fmla="*/ 4194 h 10000"/>
                <a:gd name="connsiteX18" fmla="*/ 6914 w 9907"/>
                <a:gd name="connsiteY18" fmla="*/ 3671 h 10000"/>
                <a:gd name="connsiteX19" fmla="*/ 6878 w 9907"/>
                <a:gd name="connsiteY19" fmla="*/ 3662 h 10000"/>
                <a:gd name="connsiteX20" fmla="*/ 6534 w 9907"/>
                <a:gd name="connsiteY20" fmla="*/ 3160 h 10000"/>
                <a:gd name="connsiteX21" fmla="*/ 6307 w 9907"/>
                <a:gd name="connsiteY21" fmla="*/ 2714 h 10000"/>
                <a:gd name="connsiteX22" fmla="*/ 6271 w 9907"/>
                <a:gd name="connsiteY22" fmla="*/ 3255 h 10000"/>
                <a:gd name="connsiteX23" fmla="*/ 6271 w 9907"/>
                <a:gd name="connsiteY23" fmla="*/ 3636 h 10000"/>
                <a:gd name="connsiteX24" fmla="*/ 6629 w 9907"/>
                <a:gd name="connsiteY24" fmla="*/ 4704 h 10000"/>
                <a:gd name="connsiteX25" fmla="*/ 6343 w 9907"/>
                <a:gd name="connsiteY25" fmla="*/ 5905 h 10000"/>
                <a:gd name="connsiteX26" fmla="*/ 6139 w 9907"/>
                <a:gd name="connsiteY26" fmla="*/ 7191 h 10000"/>
                <a:gd name="connsiteX27" fmla="*/ 5878 w 9907"/>
                <a:gd name="connsiteY27" fmla="*/ 9099 h 10000"/>
                <a:gd name="connsiteX28" fmla="*/ 6497 w 9907"/>
                <a:gd name="connsiteY28" fmla="*/ 9777 h 10000"/>
                <a:gd name="connsiteX29" fmla="*/ 5175 w 9907"/>
                <a:gd name="connsiteY29" fmla="*/ 9773 h 10000"/>
                <a:gd name="connsiteX30" fmla="*/ 4864 w 9907"/>
                <a:gd name="connsiteY30" fmla="*/ 9365 h 10000"/>
                <a:gd name="connsiteX31" fmla="*/ 4900 w 9907"/>
                <a:gd name="connsiteY31" fmla="*/ 9365 h 10000"/>
                <a:gd name="connsiteX32" fmla="*/ 4900 w 9907"/>
                <a:gd name="connsiteY32" fmla="*/ 9018 h 10000"/>
                <a:gd name="connsiteX33" fmla="*/ 4303 w 9907"/>
                <a:gd name="connsiteY33" fmla="*/ 7774 h 10000"/>
                <a:gd name="connsiteX34" fmla="*/ 4303 w 9907"/>
                <a:gd name="connsiteY34" fmla="*/ 7187 h 10000"/>
                <a:gd name="connsiteX35" fmla="*/ 4268 w 9907"/>
                <a:gd name="connsiteY35" fmla="*/ 6398 h 10000"/>
                <a:gd name="connsiteX36" fmla="*/ 3852 w 9907"/>
                <a:gd name="connsiteY36" fmla="*/ 5090 h 10000"/>
                <a:gd name="connsiteX37" fmla="*/ 3290 w 9907"/>
                <a:gd name="connsiteY37" fmla="*/ 6377 h 10000"/>
                <a:gd name="connsiteX38" fmla="*/ 2980 w 9907"/>
                <a:gd name="connsiteY38" fmla="*/ 7213 h 10000"/>
                <a:gd name="connsiteX39" fmla="*/ 2838 w 9907"/>
                <a:gd name="connsiteY39" fmla="*/ 8130 h 10000"/>
                <a:gd name="connsiteX40" fmla="*/ 2158 w 9907"/>
                <a:gd name="connsiteY40" fmla="*/ 9082 h 10000"/>
                <a:gd name="connsiteX41" fmla="*/ 1884 w 9907"/>
                <a:gd name="connsiteY41" fmla="*/ 9751 h 10000"/>
                <a:gd name="connsiteX42" fmla="*/ 96 w 9907"/>
                <a:gd name="connsiteY42" fmla="*/ 9648 h 10000"/>
                <a:gd name="connsiteX43" fmla="*/ 1335 w 9907"/>
                <a:gd name="connsiteY43" fmla="*/ 8795 h 10000"/>
                <a:gd name="connsiteX44" fmla="*/ 1001 w 9907"/>
                <a:gd name="connsiteY44" fmla="*/ 7650 h 10000"/>
                <a:gd name="connsiteX45" fmla="*/ 1049 w 9907"/>
                <a:gd name="connsiteY45" fmla="*/ 7118 h 10000"/>
                <a:gd name="connsiteX46" fmla="*/ 1419 w 9907"/>
                <a:gd name="connsiteY46" fmla="*/ 5176 h 10000"/>
                <a:gd name="connsiteX0" fmla="*/ 1432 w 8688"/>
                <a:gd name="connsiteY0" fmla="*/ 5176 h 10000"/>
                <a:gd name="connsiteX1" fmla="*/ 3152 w 8688"/>
                <a:gd name="connsiteY1" fmla="*/ 1548 h 10000"/>
                <a:gd name="connsiteX2" fmla="*/ 3117 w 8688"/>
                <a:gd name="connsiteY2" fmla="*/ 1149 h 10000"/>
                <a:gd name="connsiteX3" fmla="*/ 2876 w 8688"/>
                <a:gd name="connsiteY3" fmla="*/ 669 h 10000"/>
                <a:gd name="connsiteX4" fmla="*/ 3069 w 8688"/>
                <a:gd name="connsiteY4" fmla="*/ 137 h 10000"/>
                <a:gd name="connsiteX5" fmla="*/ 4994 w 8688"/>
                <a:gd name="connsiteY5" fmla="*/ 154 h 10000"/>
                <a:gd name="connsiteX6" fmla="*/ 5139 w 8688"/>
                <a:gd name="connsiteY6" fmla="*/ 669 h 10000"/>
                <a:gd name="connsiteX7" fmla="*/ 4898 w 8688"/>
                <a:gd name="connsiteY7" fmla="*/ 1132 h 10000"/>
                <a:gd name="connsiteX8" fmla="*/ 5031 w 8688"/>
                <a:gd name="connsiteY8" fmla="*/ 1574 h 10000"/>
                <a:gd name="connsiteX9" fmla="*/ 6979 w 8688"/>
                <a:gd name="connsiteY9" fmla="*/ 1998 h 10000"/>
                <a:gd name="connsiteX10" fmla="*/ 7449 w 8688"/>
                <a:gd name="connsiteY10" fmla="*/ 2423 h 10000"/>
                <a:gd name="connsiteX11" fmla="*/ 7702 w 8688"/>
                <a:gd name="connsiteY11" fmla="*/ 2903 h 10000"/>
                <a:gd name="connsiteX12" fmla="*/ 8015 w 8688"/>
                <a:gd name="connsiteY12" fmla="*/ 3388 h 10000"/>
                <a:gd name="connsiteX13" fmla="*/ 8688 w 8688"/>
                <a:gd name="connsiteY13" fmla="*/ 5523 h 10000"/>
                <a:gd name="connsiteX14" fmla="*/ 8568 w 8688"/>
                <a:gd name="connsiteY14" fmla="*/ 5223 h 10000"/>
                <a:gd name="connsiteX15" fmla="*/ 8423 w 8688"/>
                <a:gd name="connsiteY15" fmla="*/ 4841 h 10000"/>
                <a:gd name="connsiteX16" fmla="*/ 7436 w 8688"/>
                <a:gd name="connsiteY16" fmla="*/ 4194 h 10000"/>
                <a:gd name="connsiteX17" fmla="*/ 6979 w 8688"/>
                <a:gd name="connsiteY17" fmla="*/ 3671 h 10000"/>
                <a:gd name="connsiteX18" fmla="*/ 6943 w 8688"/>
                <a:gd name="connsiteY18" fmla="*/ 3662 h 10000"/>
                <a:gd name="connsiteX19" fmla="*/ 6595 w 8688"/>
                <a:gd name="connsiteY19" fmla="*/ 3160 h 10000"/>
                <a:gd name="connsiteX20" fmla="*/ 6366 w 8688"/>
                <a:gd name="connsiteY20" fmla="*/ 2714 h 10000"/>
                <a:gd name="connsiteX21" fmla="*/ 6330 w 8688"/>
                <a:gd name="connsiteY21" fmla="*/ 3255 h 10000"/>
                <a:gd name="connsiteX22" fmla="*/ 6330 w 8688"/>
                <a:gd name="connsiteY22" fmla="*/ 3636 h 10000"/>
                <a:gd name="connsiteX23" fmla="*/ 6691 w 8688"/>
                <a:gd name="connsiteY23" fmla="*/ 4704 h 10000"/>
                <a:gd name="connsiteX24" fmla="*/ 6403 w 8688"/>
                <a:gd name="connsiteY24" fmla="*/ 5905 h 10000"/>
                <a:gd name="connsiteX25" fmla="*/ 6197 w 8688"/>
                <a:gd name="connsiteY25" fmla="*/ 7191 h 10000"/>
                <a:gd name="connsiteX26" fmla="*/ 5933 w 8688"/>
                <a:gd name="connsiteY26" fmla="*/ 9099 h 10000"/>
                <a:gd name="connsiteX27" fmla="*/ 6558 w 8688"/>
                <a:gd name="connsiteY27" fmla="*/ 9777 h 10000"/>
                <a:gd name="connsiteX28" fmla="*/ 5224 w 8688"/>
                <a:gd name="connsiteY28" fmla="*/ 9773 h 10000"/>
                <a:gd name="connsiteX29" fmla="*/ 4910 w 8688"/>
                <a:gd name="connsiteY29" fmla="*/ 9365 h 10000"/>
                <a:gd name="connsiteX30" fmla="*/ 4946 w 8688"/>
                <a:gd name="connsiteY30" fmla="*/ 9365 h 10000"/>
                <a:gd name="connsiteX31" fmla="*/ 4946 w 8688"/>
                <a:gd name="connsiteY31" fmla="*/ 9018 h 10000"/>
                <a:gd name="connsiteX32" fmla="*/ 4343 w 8688"/>
                <a:gd name="connsiteY32" fmla="*/ 7774 h 10000"/>
                <a:gd name="connsiteX33" fmla="*/ 4343 w 8688"/>
                <a:gd name="connsiteY33" fmla="*/ 7187 h 10000"/>
                <a:gd name="connsiteX34" fmla="*/ 4308 w 8688"/>
                <a:gd name="connsiteY34" fmla="*/ 6398 h 10000"/>
                <a:gd name="connsiteX35" fmla="*/ 3888 w 8688"/>
                <a:gd name="connsiteY35" fmla="*/ 5090 h 10000"/>
                <a:gd name="connsiteX36" fmla="*/ 3321 w 8688"/>
                <a:gd name="connsiteY36" fmla="*/ 6377 h 10000"/>
                <a:gd name="connsiteX37" fmla="*/ 3008 w 8688"/>
                <a:gd name="connsiteY37" fmla="*/ 7213 h 10000"/>
                <a:gd name="connsiteX38" fmla="*/ 2865 w 8688"/>
                <a:gd name="connsiteY38" fmla="*/ 8130 h 10000"/>
                <a:gd name="connsiteX39" fmla="*/ 2178 w 8688"/>
                <a:gd name="connsiteY39" fmla="*/ 9082 h 10000"/>
                <a:gd name="connsiteX40" fmla="*/ 1902 w 8688"/>
                <a:gd name="connsiteY40" fmla="*/ 9751 h 10000"/>
                <a:gd name="connsiteX41" fmla="*/ 97 w 8688"/>
                <a:gd name="connsiteY41" fmla="*/ 9648 h 10000"/>
                <a:gd name="connsiteX42" fmla="*/ 1348 w 8688"/>
                <a:gd name="connsiteY42" fmla="*/ 8795 h 10000"/>
                <a:gd name="connsiteX43" fmla="*/ 1010 w 8688"/>
                <a:gd name="connsiteY43" fmla="*/ 7650 h 10000"/>
                <a:gd name="connsiteX44" fmla="*/ 1059 w 8688"/>
                <a:gd name="connsiteY44" fmla="*/ 7118 h 10000"/>
                <a:gd name="connsiteX45" fmla="*/ 1432 w 8688"/>
                <a:gd name="connsiteY45" fmla="*/ 5176 h 10000"/>
                <a:gd name="connsiteX0" fmla="*/ 1648 w 9903"/>
                <a:gd name="connsiteY0" fmla="*/ 5176 h 10000"/>
                <a:gd name="connsiteX1" fmla="*/ 3628 w 9903"/>
                <a:gd name="connsiteY1" fmla="*/ 1548 h 10000"/>
                <a:gd name="connsiteX2" fmla="*/ 3588 w 9903"/>
                <a:gd name="connsiteY2" fmla="*/ 1149 h 10000"/>
                <a:gd name="connsiteX3" fmla="*/ 3310 w 9903"/>
                <a:gd name="connsiteY3" fmla="*/ 669 h 10000"/>
                <a:gd name="connsiteX4" fmla="*/ 3532 w 9903"/>
                <a:gd name="connsiteY4" fmla="*/ 137 h 10000"/>
                <a:gd name="connsiteX5" fmla="*/ 5748 w 9903"/>
                <a:gd name="connsiteY5" fmla="*/ 154 h 10000"/>
                <a:gd name="connsiteX6" fmla="*/ 5915 w 9903"/>
                <a:gd name="connsiteY6" fmla="*/ 669 h 10000"/>
                <a:gd name="connsiteX7" fmla="*/ 5638 w 9903"/>
                <a:gd name="connsiteY7" fmla="*/ 1132 h 10000"/>
                <a:gd name="connsiteX8" fmla="*/ 5791 w 9903"/>
                <a:gd name="connsiteY8" fmla="*/ 1574 h 10000"/>
                <a:gd name="connsiteX9" fmla="*/ 8033 w 9903"/>
                <a:gd name="connsiteY9" fmla="*/ 1998 h 10000"/>
                <a:gd name="connsiteX10" fmla="*/ 8574 w 9903"/>
                <a:gd name="connsiteY10" fmla="*/ 2423 h 10000"/>
                <a:gd name="connsiteX11" fmla="*/ 8865 w 9903"/>
                <a:gd name="connsiteY11" fmla="*/ 2903 h 10000"/>
                <a:gd name="connsiteX12" fmla="*/ 9225 w 9903"/>
                <a:gd name="connsiteY12" fmla="*/ 3388 h 10000"/>
                <a:gd name="connsiteX13" fmla="*/ 9862 w 9903"/>
                <a:gd name="connsiteY13" fmla="*/ 5223 h 10000"/>
                <a:gd name="connsiteX14" fmla="*/ 9695 w 9903"/>
                <a:gd name="connsiteY14" fmla="*/ 4841 h 10000"/>
                <a:gd name="connsiteX15" fmla="*/ 8559 w 9903"/>
                <a:gd name="connsiteY15" fmla="*/ 4194 h 10000"/>
                <a:gd name="connsiteX16" fmla="*/ 8033 w 9903"/>
                <a:gd name="connsiteY16" fmla="*/ 3671 h 10000"/>
                <a:gd name="connsiteX17" fmla="*/ 7991 w 9903"/>
                <a:gd name="connsiteY17" fmla="*/ 3662 h 10000"/>
                <a:gd name="connsiteX18" fmla="*/ 7591 w 9903"/>
                <a:gd name="connsiteY18" fmla="*/ 3160 h 10000"/>
                <a:gd name="connsiteX19" fmla="*/ 7327 w 9903"/>
                <a:gd name="connsiteY19" fmla="*/ 2714 h 10000"/>
                <a:gd name="connsiteX20" fmla="*/ 7286 w 9903"/>
                <a:gd name="connsiteY20" fmla="*/ 3255 h 10000"/>
                <a:gd name="connsiteX21" fmla="*/ 7286 w 9903"/>
                <a:gd name="connsiteY21" fmla="*/ 3636 h 10000"/>
                <a:gd name="connsiteX22" fmla="*/ 7701 w 9903"/>
                <a:gd name="connsiteY22" fmla="*/ 4704 h 10000"/>
                <a:gd name="connsiteX23" fmla="*/ 7370 w 9903"/>
                <a:gd name="connsiteY23" fmla="*/ 5905 h 10000"/>
                <a:gd name="connsiteX24" fmla="*/ 7133 w 9903"/>
                <a:gd name="connsiteY24" fmla="*/ 7191 h 10000"/>
                <a:gd name="connsiteX25" fmla="*/ 6829 w 9903"/>
                <a:gd name="connsiteY25" fmla="*/ 9099 h 10000"/>
                <a:gd name="connsiteX26" fmla="*/ 7548 w 9903"/>
                <a:gd name="connsiteY26" fmla="*/ 9777 h 10000"/>
                <a:gd name="connsiteX27" fmla="*/ 6013 w 9903"/>
                <a:gd name="connsiteY27" fmla="*/ 9773 h 10000"/>
                <a:gd name="connsiteX28" fmla="*/ 5651 w 9903"/>
                <a:gd name="connsiteY28" fmla="*/ 9365 h 10000"/>
                <a:gd name="connsiteX29" fmla="*/ 5693 w 9903"/>
                <a:gd name="connsiteY29" fmla="*/ 9365 h 10000"/>
                <a:gd name="connsiteX30" fmla="*/ 5693 w 9903"/>
                <a:gd name="connsiteY30" fmla="*/ 9018 h 10000"/>
                <a:gd name="connsiteX31" fmla="*/ 4999 w 9903"/>
                <a:gd name="connsiteY31" fmla="*/ 7774 h 10000"/>
                <a:gd name="connsiteX32" fmla="*/ 4999 w 9903"/>
                <a:gd name="connsiteY32" fmla="*/ 7187 h 10000"/>
                <a:gd name="connsiteX33" fmla="*/ 4959 w 9903"/>
                <a:gd name="connsiteY33" fmla="*/ 6398 h 10000"/>
                <a:gd name="connsiteX34" fmla="*/ 4475 w 9903"/>
                <a:gd name="connsiteY34" fmla="*/ 5090 h 10000"/>
                <a:gd name="connsiteX35" fmla="*/ 3823 w 9903"/>
                <a:gd name="connsiteY35" fmla="*/ 6377 h 10000"/>
                <a:gd name="connsiteX36" fmla="*/ 3462 w 9903"/>
                <a:gd name="connsiteY36" fmla="*/ 7213 h 10000"/>
                <a:gd name="connsiteX37" fmla="*/ 3298 w 9903"/>
                <a:gd name="connsiteY37" fmla="*/ 8130 h 10000"/>
                <a:gd name="connsiteX38" fmla="*/ 2507 w 9903"/>
                <a:gd name="connsiteY38" fmla="*/ 9082 h 10000"/>
                <a:gd name="connsiteX39" fmla="*/ 2189 w 9903"/>
                <a:gd name="connsiteY39" fmla="*/ 9751 h 10000"/>
                <a:gd name="connsiteX40" fmla="*/ 112 w 9903"/>
                <a:gd name="connsiteY40" fmla="*/ 9648 h 10000"/>
                <a:gd name="connsiteX41" fmla="*/ 1552 w 9903"/>
                <a:gd name="connsiteY41" fmla="*/ 8795 h 10000"/>
                <a:gd name="connsiteX42" fmla="*/ 1163 w 9903"/>
                <a:gd name="connsiteY42" fmla="*/ 7650 h 10000"/>
                <a:gd name="connsiteX43" fmla="*/ 1219 w 9903"/>
                <a:gd name="connsiteY43" fmla="*/ 7118 h 10000"/>
                <a:gd name="connsiteX44" fmla="*/ 1648 w 9903"/>
                <a:gd name="connsiteY44" fmla="*/ 5176 h 10000"/>
                <a:gd name="connsiteX0" fmla="*/ 1664 w 9902"/>
                <a:gd name="connsiteY0" fmla="*/ 5176 h 10000"/>
                <a:gd name="connsiteX1" fmla="*/ 3664 w 9902"/>
                <a:gd name="connsiteY1" fmla="*/ 1548 h 10000"/>
                <a:gd name="connsiteX2" fmla="*/ 3623 w 9902"/>
                <a:gd name="connsiteY2" fmla="*/ 1149 h 10000"/>
                <a:gd name="connsiteX3" fmla="*/ 3342 w 9902"/>
                <a:gd name="connsiteY3" fmla="*/ 669 h 10000"/>
                <a:gd name="connsiteX4" fmla="*/ 3567 w 9902"/>
                <a:gd name="connsiteY4" fmla="*/ 137 h 10000"/>
                <a:gd name="connsiteX5" fmla="*/ 5804 w 9902"/>
                <a:gd name="connsiteY5" fmla="*/ 154 h 10000"/>
                <a:gd name="connsiteX6" fmla="*/ 5973 w 9902"/>
                <a:gd name="connsiteY6" fmla="*/ 669 h 10000"/>
                <a:gd name="connsiteX7" fmla="*/ 5693 w 9902"/>
                <a:gd name="connsiteY7" fmla="*/ 1132 h 10000"/>
                <a:gd name="connsiteX8" fmla="*/ 5848 w 9902"/>
                <a:gd name="connsiteY8" fmla="*/ 1574 h 10000"/>
                <a:gd name="connsiteX9" fmla="*/ 8112 w 9902"/>
                <a:gd name="connsiteY9" fmla="*/ 1998 h 10000"/>
                <a:gd name="connsiteX10" fmla="*/ 8658 w 9902"/>
                <a:gd name="connsiteY10" fmla="*/ 2423 h 10000"/>
                <a:gd name="connsiteX11" fmla="*/ 8952 w 9902"/>
                <a:gd name="connsiteY11" fmla="*/ 2903 h 10000"/>
                <a:gd name="connsiteX12" fmla="*/ 9315 w 9902"/>
                <a:gd name="connsiteY12" fmla="*/ 3388 h 10000"/>
                <a:gd name="connsiteX13" fmla="*/ 9790 w 9902"/>
                <a:gd name="connsiteY13" fmla="*/ 4841 h 10000"/>
                <a:gd name="connsiteX14" fmla="*/ 8643 w 9902"/>
                <a:gd name="connsiteY14" fmla="*/ 4194 h 10000"/>
                <a:gd name="connsiteX15" fmla="*/ 8112 w 9902"/>
                <a:gd name="connsiteY15" fmla="*/ 3671 h 10000"/>
                <a:gd name="connsiteX16" fmla="*/ 8069 w 9902"/>
                <a:gd name="connsiteY16" fmla="*/ 3662 h 10000"/>
                <a:gd name="connsiteX17" fmla="*/ 7665 w 9902"/>
                <a:gd name="connsiteY17" fmla="*/ 3160 h 10000"/>
                <a:gd name="connsiteX18" fmla="*/ 7399 w 9902"/>
                <a:gd name="connsiteY18" fmla="*/ 2714 h 10000"/>
                <a:gd name="connsiteX19" fmla="*/ 7357 w 9902"/>
                <a:gd name="connsiteY19" fmla="*/ 3255 h 10000"/>
                <a:gd name="connsiteX20" fmla="*/ 7357 w 9902"/>
                <a:gd name="connsiteY20" fmla="*/ 3636 h 10000"/>
                <a:gd name="connsiteX21" fmla="*/ 7776 w 9902"/>
                <a:gd name="connsiteY21" fmla="*/ 4704 h 10000"/>
                <a:gd name="connsiteX22" fmla="*/ 7442 w 9902"/>
                <a:gd name="connsiteY22" fmla="*/ 5905 h 10000"/>
                <a:gd name="connsiteX23" fmla="*/ 7203 w 9902"/>
                <a:gd name="connsiteY23" fmla="*/ 7191 h 10000"/>
                <a:gd name="connsiteX24" fmla="*/ 6896 w 9902"/>
                <a:gd name="connsiteY24" fmla="*/ 9099 h 10000"/>
                <a:gd name="connsiteX25" fmla="*/ 7622 w 9902"/>
                <a:gd name="connsiteY25" fmla="*/ 9777 h 10000"/>
                <a:gd name="connsiteX26" fmla="*/ 6072 w 9902"/>
                <a:gd name="connsiteY26" fmla="*/ 9773 h 10000"/>
                <a:gd name="connsiteX27" fmla="*/ 5706 w 9902"/>
                <a:gd name="connsiteY27" fmla="*/ 9365 h 10000"/>
                <a:gd name="connsiteX28" fmla="*/ 5749 w 9902"/>
                <a:gd name="connsiteY28" fmla="*/ 9365 h 10000"/>
                <a:gd name="connsiteX29" fmla="*/ 5749 w 9902"/>
                <a:gd name="connsiteY29" fmla="*/ 9018 h 10000"/>
                <a:gd name="connsiteX30" fmla="*/ 5048 w 9902"/>
                <a:gd name="connsiteY30" fmla="*/ 7774 h 10000"/>
                <a:gd name="connsiteX31" fmla="*/ 5048 w 9902"/>
                <a:gd name="connsiteY31" fmla="*/ 7187 h 10000"/>
                <a:gd name="connsiteX32" fmla="*/ 5008 w 9902"/>
                <a:gd name="connsiteY32" fmla="*/ 6398 h 10000"/>
                <a:gd name="connsiteX33" fmla="*/ 4519 w 9902"/>
                <a:gd name="connsiteY33" fmla="*/ 5090 h 10000"/>
                <a:gd name="connsiteX34" fmla="*/ 3860 w 9902"/>
                <a:gd name="connsiteY34" fmla="*/ 6377 h 10000"/>
                <a:gd name="connsiteX35" fmla="*/ 3496 w 9902"/>
                <a:gd name="connsiteY35" fmla="*/ 7213 h 10000"/>
                <a:gd name="connsiteX36" fmla="*/ 3330 w 9902"/>
                <a:gd name="connsiteY36" fmla="*/ 8130 h 10000"/>
                <a:gd name="connsiteX37" fmla="*/ 2532 w 9902"/>
                <a:gd name="connsiteY37" fmla="*/ 9082 h 10000"/>
                <a:gd name="connsiteX38" fmla="*/ 2210 w 9902"/>
                <a:gd name="connsiteY38" fmla="*/ 9751 h 10000"/>
                <a:gd name="connsiteX39" fmla="*/ 113 w 9902"/>
                <a:gd name="connsiteY39" fmla="*/ 9648 h 10000"/>
                <a:gd name="connsiteX40" fmla="*/ 1567 w 9902"/>
                <a:gd name="connsiteY40" fmla="*/ 8795 h 10000"/>
                <a:gd name="connsiteX41" fmla="*/ 1174 w 9902"/>
                <a:gd name="connsiteY41" fmla="*/ 7650 h 10000"/>
                <a:gd name="connsiteX42" fmla="*/ 1231 w 9902"/>
                <a:gd name="connsiteY42" fmla="*/ 7118 h 10000"/>
                <a:gd name="connsiteX43" fmla="*/ 1664 w 9902"/>
                <a:gd name="connsiteY43" fmla="*/ 5176 h 10000"/>
                <a:gd name="connsiteX0" fmla="*/ 1680 w 9459"/>
                <a:gd name="connsiteY0" fmla="*/ 5176 h 10000"/>
                <a:gd name="connsiteX1" fmla="*/ 3700 w 9459"/>
                <a:gd name="connsiteY1" fmla="*/ 1548 h 10000"/>
                <a:gd name="connsiteX2" fmla="*/ 3659 w 9459"/>
                <a:gd name="connsiteY2" fmla="*/ 1149 h 10000"/>
                <a:gd name="connsiteX3" fmla="*/ 3375 w 9459"/>
                <a:gd name="connsiteY3" fmla="*/ 669 h 10000"/>
                <a:gd name="connsiteX4" fmla="*/ 3602 w 9459"/>
                <a:gd name="connsiteY4" fmla="*/ 137 h 10000"/>
                <a:gd name="connsiteX5" fmla="*/ 5861 w 9459"/>
                <a:gd name="connsiteY5" fmla="*/ 154 h 10000"/>
                <a:gd name="connsiteX6" fmla="*/ 6032 w 9459"/>
                <a:gd name="connsiteY6" fmla="*/ 669 h 10000"/>
                <a:gd name="connsiteX7" fmla="*/ 5749 w 9459"/>
                <a:gd name="connsiteY7" fmla="*/ 1132 h 10000"/>
                <a:gd name="connsiteX8" fmla="*/ 5906 w 9459"/>
                <a:gd name="connsiteY8" fmla="*/ 1574 h 10000"/>
                <a:gd name="connsiteX9" fmla="*/ 8192 w 9459"/>
                <a:gd name="connsiteY9" fmla="*/ 1998 h 10000"/>
                <a:gd name="connsiteX10" fmla="*/ 8744 w 9459"/>
                <a:gd name="connsiteY10" fmla="*/ 2423 h 10000"/>
                <a:gd name="connsiteX11" fmla="*/ 9041 w 9459"/>
                <a:gd name="connsiteY11" fmla="*/ 2903 h 10000"/>
                <a:gd name="connsiteX12" fmla="*/ 9407 w 9459"/>
                <a:gd name="connsiteY12" fmla="*/ 3388 h 10000"/>
                <a:gd name="connsiteX13" fmla="*/ 8729 w 9459"/>
                <a:gd name="connsiteY13" fmla="*/ 4194 h 10000"/>
                <a:gd name="connsiteX14" fmla="*/ 8192 w 9459"/>
                <a:gd name="connsiteY14" fmla="*/ 3671 h 10000"/>
                <a:gd name="connsiteX15" fmla="*/ 8149 w 9459"/>
                <a:gd name="connsiteY15" fmla="*/ 3662 h 10000"/>
                <a:gd name="connsiteX16" fmla="*/ 7741 w 9459"/>
                <a:gd name="connsiteY16" fmla="*/ 3160 h 10000"/>
                <a:gd name="connsiteX17" fmla="*/ 7472 w 9459"/>
                <a:gd name="connsiteY17" fmla="*/ 2714 h 10000"/>
                <a:gd name="connsiteX18" fmla="*/ 7430 w 9459"/>
                <a:gd name="connsiteY18" fmla="*/ 3255 h 10000"/>
                <a:gd name="connsiteX19" fmla="*/ 7430 w 9459"/>
                <a:gd name="connsiteY19" fmla="*/ 3636 h 10000"/>
                <a:gd name="connsiteX20" fmla="*/ 7853 w 9459"/>
                <a:gd name="connsiteY20" fmla="*/ 4704 h 10000"/>
                <a:gd name="connsiteX21" fmla="*/ 7516 w 9459"/>
                <a:gd name="connsiteY21" fmla="*/ 5905 h 10000"/>
                <a:gd name="connsiteX22" fmla="*/ 7274 w 9459"/>
                <a:gd name="connsiteY22" fmla="*/ 7191 h 10000"/>
                <a:gd name="connsiteX23" fmla="*/ 6964 w 9459"/>
                <a:gd name="connsiteY23" fmla="*/ 9099 h 10000"/>
                <a:gd name="connsiteX24" fmla="*/ 7697 w 9459"/>
                <a:gd name="connsiteY24" fmla="*/ 9777 h 10000"/>
                <a:gd name="connsiteX25" fmla="*/ 6132 w 9459"/>
                <a:gd name="connsiteY25" fmla="*/ 9773 h 10000"/>
                <a:gd name="connsiteX26" fmla="*/ 5762 w 9459"/>
                <a:gd name="connsiteY26" fmla="*/ 9365 h 10000"/>
                <a:gd name="connsiteX27" fmla="*/ 5806 w 9459"/>
                <a:gd name="connsiteY27" fmla="*/ 9365 h 10000"/>
                <a:gd name="connsiteX28" fmla="*/ 5806 w 9459"/>
                <a:gd name="connsiteY28" fmla="*/ 9018 h 10000"/>
                <a:gd name="connsiteX29" fmla="*/ 5098 w 9459"/>
                <a:gd name="connsiteY29" fmla="*/ 7774 h 10000"/>
                <a:gd name="connsiteX30" fmla="*/ 5098 w 9459"/>
                <a:gd name="connsiteY30" fmla="*/ 7187 h 10000"/>
                <a:gd name="connsiteX31" fmla="*/ 5058 w 9459"/>
                <a:gd name="connsiteY31" fmla="*/ 6398 h 10000"/>
                <a:gd name="connsiteX32" fmla="*/ 4564 w 9459"/>
                <a:gd name="connsiteY32" fmla="*/ 5090 h 10000"/>
                <a:gd name="connsiteX33" fmla="*/ 3898 w 9459"/>
                <a:gd name="connsiteY33" fmla="*/ 6377 h 10000"/>
                <a:gd name="connsiteX34" fmla="*/ 3531 w 9459"/>
                <a:gd name="connsiteY34" fmla="*/ 7213 h 10000"/>
                <a:gd name="connsiteX35" fmla="*/ 3363 w 9459"/>
                <a:gd name="connsiteY35" fmla="*/ 8130 h 10000"/>
                <a:gd name="connsiteX36" fmla="*/ 2557 w 9459"/>
                <a:gd name="connsiteY36" fmla="*/ 9082 h 10000"/>
                <a:gd name="connsiteX37" fmla="*/ 2232 w 9459"/>
                <a:gd name="connsiteY37" fmla="*/ 9751 h 10000"/>
                <a:gd name="connsiteX38" fmla="*/ 114 w 9459"/>
                <a:gd name="connsiteY38" fmla="*/ 9648 h 10000"/>
                <a:gd name="connsiteX39" fmla="*/ 1583 w 9459"/>
                <a:gd name="connsiteY39" fmla="*/ 8795 h 10000"/>
                <a:gd name="connsiteX40" fmla="*/ 1186 w 9459"/>
                <a:gd name="connsiteY40" fmla="*/ 7650 h 10000"/>
                <a:gd name="connsiteX41" fmla="*/ 1243 w 9459"/>
                <a:gd name="connsiteY41" fmla="*/ 7118 h 10000"/>
                <a:gd name="connsiteX42" fmla="*/ 1680 w 9459"/>
                <a:gd name="connsiteY42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615 w 10094"/>
                <a:gd name="connsiteY14" fmla="*/ 3662 h 10000"/>
                <a:gd name="connsiteX15" fmla="*/ 8184 w 10094"/>
                <a:gd name="connsiteY15" fmla="*/ 3160 h 10000"/>
                <a:gd name="connsiteX16" fmla="*/ 7899 w 10094"/>
                <a:gd name="connsiteY16" fmla="*/ 2714 h 10000"/>
                <a:gd name="connsiteX17" fmla="*/ 7855 w 10094"/>
                <a:gd name="connsiteY17" fmla="*/ 3255 h 10000"/>
                <a:gd name="connsiteX18" fmla="*/ 7855 w 10094"/>
                <a:gd name="connsiteY18" fmla="*/ 3636 h 10000"/>
                <a:gd name="connsiteX19" fmla="*/ 8302 w 10094"/>
                <a:gd name="connsiteY19" fmla="*/ 4704 h 10000"/>
                <a:gd name="connsiteX20" fmla="*/ 7946 w 10094"/>
                <a:gd name="connsiteY20" fmla="*/ 5905 h 10000"/>
                <a:gd name="connsiteX21" fmla="*/ 7690 w 10094"/>
                <a:gd name="connsiteY21" fmla="*/ 7191 h 10000"/>
                <a:gd name="connsiteX22" fmla="*/ 7362 w 10094"/>
                <a:gd name="connsiteY22" fmla="*/ 9099 h 10000"/>
                <a:gd name="connsiteX23" fmla="*/ 8137 w 10094"/>
                <a:gd name="connsiteY23" fmla="*/ 9777 h 10000"/>
                <a:gd name="connsiteX24" fmla="*/ 6483 w 10094"/>
                <a:gd name="connsiteY24" fmla="*/ 9773 h 10000"/>
                <a:gd name="connsiteX25" fmla="*/ 6092 w 10094"/>
                <a:gd name="connsiteY25" fmla="*/ 9365 h 10000"/>
                <a:gd name="connsiteX26" fmla="*/ 6138 w 10094"/>
                <a:gd name="connsiteY26" fmla="*/ 9365 h 10000"/>
                <a:gd name="connsiteX27" fmla="*/ 6138 w 10094"/>
                <a:gd name="connsiteY27" fmla="*/ 9018 h 10000"/>
                <a:gd name="connsiteX28" fmla="*/ 5390 w 10094"/>
                <a:gd name="connsiteY28" fmla="*/ 7774 h 10000"/>
                <a:gd name="connsiteX29" fmla="*/ 5390 w 10094"/>
                <a:gd name="connsiteY29" fmla="*/ 7187 h 10000"/>
                <a:gd name="connsiteX30" fmla="*/ 5347 w 10094"/>
                <a:gd name="connsiteY30" fmla="*/ 6398 h 10000"/>
                <a:gd name="connsiteX31" fmla="*/ 4825 w 10094"/>
                <a:gd name="connsiteY31" fmla="*/ 5090 h 10000"/>
                <a:gd name="connsiteX32" fmla="*/ 4121 w 10094"/>
                <a:gd name="connsiteY32" fmla="*/ 6377 h 10000"/>
                <a:gd name="connsiteX33" fmla="*/ 3733 w 10094"/>
                <a:gd name="connsiteY33" fmla="*/ 7213 h 10000"/>
                <a:gd name="connsiteX34" fmla="*/ 3555 w 10094"/>
                <a:gd name="connsiteY34" fmla="*/ 8130 h 10000"/>
                <a:gd name="connsiteX35" fmla="*/ 2703 w 10094"/>
                <a:gd name="connsiteY35" fmla="*/ 9082 h 10000"/>
                <a:gd name="connsiteX36" fmla="*/ 2360 w 10094"/>
                <a:gd name="connsiteY36" fmla="*/ 9751 h 10000"/>
                <a:gd name="connsiteX37" fmla="*/ 121 w 10094"/>
                <a:gd name="connsiteY37" fmla="*/ 9648 h 10000"/>
                <a:gd name="connsiteX38" fmla="*/ 1674 w 10094"/>
                <a:gd name="connsiteY38" fmla="*/ 8795 h 10000"/>
                <a:gd name="connsiteX39" fmla="*/ 1254 w 10094"/>
                <a:gd name="connsiteY39" fmla="*/ 7650 h 10000"/>
                <a:gd name="connsiteX40" fmla="*/ 1314 w 10094"/>
                <a:gd name="connsiteY40" fmla="*/ 7118 h 10000"/>
                <a:gd name="connsiteX41" fmla="*/ 1776 w 10094"/>
                <a:gd name="connsiteY41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99 w 10094"/>
                <a:gd name="connsiteY15" fmla="*/ 2714 h 10000"/>
                <a:gd name="connsiteX16" fmla="*/ 7855 w 10094"/>
                <a:gd name="connsiteY16" fmla="*/ 3255 h 10000"/>
                <a:gd name="connsiteX17" fmla="*/ 7855 w 10094"/>
                <a:gd name="connsiteY17" fmla="*/ 3636 h 10000"/>
                <a:gd name="connsiteX18" fmla="*/ 8302 w 10094"/>
                <a:gd name="connsiteY18" fmla="*/ 4704 h 10000"/>
                <a:gd name="connsiteX19" fmla="*/ 7946 w 10094"/>
                <a:gd name="connsiteY19" fmla="*/ 5905 h 10000"/>
                <a:gd name="connsiteX20" fmla="*/ 7690 w 10094"/>
                <a:gd name="connsiteY20" fmla="*/ 7191 h 10000"/>
                <a:gd name="connsiteX21" fmla="*/ 7362 w 10094"/>
                <a:gd name="connsiteY21" fmla="*/ 9099 h 10000"/>
                <a:gd name="connsiteX22" fmla="*/ 8137 w 10094"/>
                <a:gd name="connsiteY22" fmla="*/ 9777 h 10000"/>
                <a:gd name="connsiteX23" fmla="*/ 6483 w 10094"/>
                <a:gd name="connsiteY23" fmla="*/ 9773 h 10000"/>
                <a:gd name="connsiteX24" fmla="*/ 6092 w 10094"/>
                <a:gd name="connsiteY24" fmla="*/ 9365 h 10000"/>
                <a:gd name="connsiteX25" fmla="*/ 6138 w 10094"/>
                <a:gd name="connsiteY25" fmla="*/ 9365 h 10000"/>
                <a:gd name="connsiteX26" fmla="*/ 6138 w 10094"/>
                <a:gd name="connsiteY26" fmla="*/ 9018 h 10000"/>
                <a:gd name="connsiteX27" fmla="*/ 5390 w 10094"/>
                <a:gd name="connsiteY27" fmla="*/ 7774 h 10000"/>
                <a:gd name="connsiteX28" fmla="*/ 5390 w 10094"/>
                <a:gd name="connsiteY28" fmla="*/ 7187 h 10000"/>
                <a:gd name="connsiteX29" fmla="*/ 5347 w 10094"/>
                <a:gd name="connsiteY29" fmla="*/ 6398 h 10000"/>
                <a:gd name="connsiteX30" fmla="*/ 4825 w 10094"/>
                <a:gd name="connsiteY30" fmla="*/ 5090 h 10000"/>
                <a:gd name="connsiteX31" fmla="*/ 4121 w 10094"/>
                <a:gd name="connsiteY31" fmla="*/ 6377 h 10000"/>
                <a:gd name="connsiteX32" fmla="*/ 3733 w 10094"/>
                <a:gd name="connsiteY32" fmla="*/ 7213 h 10000"/>
                <a:gd name="connsiteX33" fmla="*/ 3555 w 10094"/>
                <a:gd name="connsiteY33" fmla="*/ 8130 h 10000"/>
                <a:gd name="connsiteX34" fmla="*/ 2703 w 10094"/>
                <a:gd name="connsiteY34" fmla="*/ 9082 h 10000"/>
                <a:gd name="connsiteX35" fmla="*/ 2360 w 10094"/>
                <a:gd name="connsiteY35" fmla="*/ 9751 h 10000"/>
                <a:gd name="connsiteX36" fmla="*/ 121 w 10094"/>
                <a:gd name="connsiteY36" fmla="*/ 9648 h 10000"/>
                <a:gd name="connsiteX37" fmla="*/ 1674 w 10094"/>
                <a:gd name="connsiteY37" fmla="*/ 8795 h 10000"/>
                <a:gd name="connsiteX38" fmla="*/ 1254 w 10094"/>
                <a:gd name="connsiteY38" fmla="*/ 7650 h 10000"/>
                <a:gd name="connsiteX39" fmla="*/ 1314 w 10094"/>
                <a:gd name="connsiteY39" fmla="*/ 7118 h 10000"/>
                <a:gd name="connsiteX40" fmla="*/ 1776 w 10094"/>
                <a:gd name="connsiteY40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99 w 10094"/>
                <a:gd name="connsiteY15" fmla="*/ 2714 h 10000"/>
                <a:gd name="connsiteX16" fmla="*/ 7855 w 10094"/>
                <a:gd name="connsiteY16" fmla="*/ 3636 h 10000"/>
                <a:gd name="connsiteX17" fmla="*/ 8302 w 10094"/>
                <a:gd name="connsiteY17" fmla="*/ 4704 h 10000"/>
                <a:gd name="connsiteX18" fmla="*/ 7946 w 10094"/>
                <a:gd name="connsiteY18" fmla="*/ 5905 h 10000"/>
                <a:gd name="connsiteX19" fmla="*/ 7690 w 10094"/>
                <a:gd name="connsiteY19" fmla="*/ 7191 h 10000"/>
                <a:gd name="connsiteX20" fmla="*/ 7362 w 10094"/>
                <a:gd name="connsiteY20" fmla="*/ 9099 h 10000"/>
                <a:gd name="connsiteX21" fmla="*/ 8137 w 10094"/>
                <a:gd name="connsiteY21" fmla="*/ 9777 h 10000"/>
                <a:gd name="connsiteX22" fmla="*/ 6483 w 10094"/>
                <a:gd name="connsiteY22" fmla="*/ 9773 h 10000"/>
                <a:gd name="connsiteX23" fmla="*/ 6092 w 10094"/>
                <a:gd name="connsiteY23" fmla="*/ 9365 h 10000"/>
                <a:gd name="connsiteX24" fmla="*/ 6138 w 10094"/>
                <a:gd name="connsiteY24" fmla="*/ 9365 h 10000"/>
                <a:gd name="connsiteX25" fmla="*/ 6138 w 10094"/>
                <a:gd name="connsiteY25" fmla="*/ 9018 h 10000"/>
                <a:gd name="connsiteX26" fmla="*/ 5390 w 10094"/>
                <a:gd name="connsiteY26" fmla="*/ 7774 h 10000"/>
                <a:gd name="connsiteX27" fmla="*/ 5390 w 10094"/>
                <a:gd name="connsiteY27" fmla="*/ 7187 h 10000"/>
                <a:gd name="connsiteX28" fmla="*/ 5347 w 10094"/>
                <a:gd name="connsiteY28" fmla="*/ 6398 h 10000"/>
                <a:gd name="connsiteX29" fmla="*/ 4825 w 10094"/>
                <a:gd name="connsiteY29" fmla="*/ 5090 h 10000"/>
                <a:gd name="connsiteX30" fmla="*/ 4121 w 10094"/>
                <a:gd name="connsiteY30" fmla="*/ 6377 h 10000"/>
                <a:gd name="connsiteX31" fmla="*/ 3733 w 10094"/>
                <a:gd name="connsiteY31" fmla="*/ 7213 h 10000"/>
                <a:gd name="connsiteX32" fmla="*/ 3555 w 10094"/>
                <a:gd name="connsiteY32" fmla="*/ 8130 h 10000"/>
                <a:gd name="connsiteX33" fmla="*/ 2703 w 10094"/>
                <a:gd name="connsiteY33" fmla="*/ 9082 h 10000"/>
                <a:gd name="connsiteX34" fmla="*/ 2360 w 10094"/>
                <a:gd name="connsiteY34" fmla="*/ 9751 h 10000"/>
                <a:gd name="connsiteX35" fmla="*/ 121 w 10094"/>
                <a:gd name="connsiteY35" fmla="*/ 9648 h 10000"/>
                <a:gd name="connsiteX36" fmla="*/ 1674 w 10094"/>
                <a:gd name="connsiteY36" fmla="*/ 8795 h 10000"/>
                <a:gd name="connsiteX37" fmla="*/ 1254 w 10094"/>
                <a:gd name="connsiteY37" fmla="*/ 7650 h 10000"/>
                <a:gd name="connsiteX38" fmla="*/ 1314 w 10094"/>
                <a:gd name="connsiteY38" fmla="*/ 7118 h 10000"/>
                <a:gd name="connsiteX39" fmla="*/ 1776 w 10094"/>
                <a:gd name="connsiteY39" fmla="*/ 5176 h 10000"/>
                <a:gd name="connsiteX0" fmla="*/ 1776 w 10094"/>
                <a:gd name="connsiteY0" fmla="*/ 5176 h 10000"/>
                <a:gd name="connsiteX1" fmla="*/ 3912 w 10094"/>
                <a:gd name="connsiteY1" fmla="*/ 1548 h 10000"/>
                <a:gd name="connsiteX2" fmla="*/ 3868 w 10094"/>
                <a:gd name="connsiteY2" fmla="*/ 1149 h 10000"/>
                <a:gd name="connsiteX3" fmla="*/ 3568 w 10094"/>
                <a:gd name="connsiteY3" fmla="*/ 669 h 10000"/>
                <a:gd name="connsiteX4" fmla="*/ 3808 w 10094"/>
                <a:gd name="connsiteY4" fmla="*/ 137 h 10000"/>
                <a:gd name="connsiteX5" fmla="*/ 6196 w 10094"/>
                <a:gd name="connsiteY5" fmla="*/ 154 h 10000"/>
                <a:gd name="connsiteX6" fmla="*/ 6377 w 10094"/>
                <a:gd name="connsiteY6" fmla="*/ 669 h 10000"/>
                <a:gd name="connsiteX7" fmla="*/ 6078 w 10094"/>
                <a:gd name="connsiteY7" fmla="*/ 1132 h 10000"/>
                <a:gd name="connsiteX8" fmla="*/ 6244 w 10094"/>
                <a:gd name="connsiteY8" fmla="*/ 1574 h 10000"/>
                <a:gd name="connsiteX9" fmla="*/ 8661 w 10094"/>
                <a:gd name="connsiteY9" fmla="*/ 1998 h 10000"/>
                <a:gd name="connsiteX10" fmla="*/ 9244 w 10094"/>
                <a:gd name="connsiteY10" fmla="*/ 2423 h 10000"/>
                <a:gd name="connsiteX11" fmla="*/ 9558 w 10094"/>
                <a:gd name="connsiteY11" fmla="*/ 2903 h 10000"/>
                <a:gd name="connsiteX12" fmla="*/ 9945 w 10094"/>
                <a:gd name="connsiteY12" fmla="*/ 3388 h 10000"/>
                <a:gd name="connsiteX13" fmla="*/ 8661 w 10094"/>
                <a:gd name="connsiteY13" fmla="*/ 3671 h 10000"/>
                <a:gd name="connsiteX14" fmla="*/ 8184 w 10094"/>
                <a:gd name="connsiteY14" fmla="*/ 3160 h 10000"/>
                <a:gd name="connsiteX15" fmla="*/ 7855 w 10094"/>
                <a:gd name="connsiteY15" fmla="*/ 3636 h 10000"/>
                <a:gd name="connsiteX16" fmla="*/ 8302 w 10094"/>
                <a:gd name="connsiteY16" fmla="*/ 4704 h 10000"/>
                <a:gd name="connsiteX17" fmla="*/ 7946 w 10094"/>
                <a:gd name="connsiteY17" fmla="*/ 5905 h 10000"/>
                <a:gd name="connsiteX18" fmla="*/ 7690 w 10094"/>
                <a:gd name="connsiteY18" fmla="*/ 7191 h 10000"/>
                <a:gd name="connsiteX19" fmla="*/ 7362 w 10094"/>
                <a:gd name="connsiteY19" fmla="*/ 9099 h 10000"/>
                <a:gd name="connsiteX20" fmla="*/ 8137 w 10094"/>
                <a:gd name="connsiteY20" fmla="*/ 9777 h 10000"/>
                <a:gd name="connsiteX21" fmla="*/ 6483 w 10094"/>
                <a:gd name="connsiteY21" fmla="*/ 9773 h 10000"/>
                <a:gd name="connsiteX22" fmla="*/ 6092 w 10094"/>
                <a:gd name="connsiteY22" fmla="*/ 9365 h 10000"/>
                <a:gd name="connsiteX23" fmla="*/ 6138 w 10094"/>
                <a:gd name="connsiteY23" fmla="*/ 9365 h 10000"/>
                <a:gd name="connsiteX24" fmla="*/ 6138 w 10094"/>
                <a:gd name="connsiteY24" fmla="*/ 9018 h 10000"/>
                <a:gd name="connsiteX25" fmla="*/ 5390 w 10094"/>
                <a:gd name="connsiteY25" fmla="*/ 7774 h 10000"/>
                <a:gd name="connsiteX26" fmla="*/ 5390 w 10094"/>
                <a:gd name="connsiteY26" fmla="*/ 7187 h 10000"/>
                <a:gd name="connsiteX27" fmla="*/ 5347 w 10094"/>
                <a:gd name="connsiteY27" fmla="*/ 6398 h 10000"/>
                <a:gd name="connsiteX28" fmla="*/ 4825 w 10094"/>
                <a:gd name="connsiteY28" fmla="*/ 5090 h 10000"/>
                <a:gd name="connsiteX29" fmla="*/ 4121 w 10094"/>
                <a:gd name="connsiteY29" fmla="*/ 6377 h 10000"/>
                <a:gd name="connsiteX30" fmla="*/ 3733 w 10094"/>
                <a:gd name="connsiteY30" fmla="*/ 7213 h 10000"/>
                <a:gd name="connsiteX31" fmla="*/ 3555 w 10094"/>
                <a:gd name="connsiteY31" fmla="*/ 8130 h 10000"/>
                <a:gd name="connsiteX32" fmla="*/ 2703 w 10094"/>
                <a:gd name="connsiteY32" fmla="*/ 9082 h 10000"/>
                <a:gd name="connsiteX33" fmla="*/ 2360 w 10094"/>
                <a:gd name="connsiteY33" fmla="*/ 9751 h 10000"/>
                <a:gd name="connsiteX34" fmla="*/ 121 w 10094"/>
                <a:gd name="connsiteY34" fmla="*/ 9648 h 10000"/>
                <a:gd name="connsiteX35" fmla="*/ 1674 w 10094"/>
                <a:gd name="connsiteY35" fmla="*/ 8795 h 10000"/>
                <a:gd name="connsiteX36" fmla="*/ 1254 w 10094"/>
                <a:gd name="connsiteY36" fmla="*/ 7650 h 10000"/>
                <a:gd name="connsiteX37" fmla="*/ 1314 w 10094"/>
                <a:gd name="connsiteY37" fmla="*/ 7118 h 10000"/>
                <a:gd name="connsiteX38" fmla="*/ 1776 w 10094"/>
                <a:gd name="connsiteY38" fmla="*/ 5176 h 10000"/>
                <a:gd name="connsiteX0" fmla="*/ 1776 w 10042"/>
                <a:gd name="connsiteY0" fmla="*/ 5176 h 10000"/>
                <a:gd name="connsiteX1" fmla="*/ 3912 w 10042"/>
                <a:gd name="connsiteY1" fmla="*/ 1548 h 10000"/>
                <a:gd name="connsiteX2" fmla="*/ 3868 w 10042"/>
                <a:gd name="connsiteY2" fmla="*/ 1149 h 10000"/>
                <a:gd name="connsiteX3" fmla="*/ 3568 w 10042"/>
                <a:gd name="connsiteY3" fmla="*/ 669 h 10000"/>
                <a:gd name="connsiteX4" fmla="*/ 3808 w 10042"/>
                <a:gd name="connsiteY4" fmla="*/ 137 h 10000"/>
                <a:gd name="connsiteX5" fmla="*/ 6196 w 10042"/>
                <a:gd name="connsiteY5" fmla="*/ 154 h 10000"/>
                <a:gd name="connsiteX6" fmla="*/ 6377 w 10042"/>
                <a:gd name="connsiteY6" fmla="*/ 669 h 10000"/>
                <a:gd name="connsiteX7" fmla="*/ 6078 w 10042"/>
                <a:gd name="connsiteY7" fmla="*/ 1132 h 10000"/>
                <a:gd name="connsiteX8" fmla="*/ 6244 w 10042"/>
                <a:gd name="connsiteY8" fmla="*/ 1574 h 10000"/>
                <a:gd name="connsiteX9" fmla="*/ 8661 w 10042"/>
                <a:gd name="connsiteY9" fmla="*/ 1998 h 10000"/>
                <a:gd name="connsiteX10" fmla="*/ 9244 w 10042"/>
                <a:gd name="connsiteY10" fmla="*/ 2423 h 10000"/>
                <a:gd name="connsiteX11" fmla="*/ 9945 w 10042"/>
                <a:gd name="connsiteY11" fmla="*/ 3388 h 10000"/>
                <a:gd name="connsiteX12" fmla="*/ 8661 w 10042"/>
                <a:gd name="connsiteY12" fmla="*/ 3671 h 10000"/>
                <a:gd name="connsiteX13" fmla="*/ 8184 w 10042"/>
                <a:gd name="connsiteY13" fmla="*/ 3160 h 10000"/>
                <a:gd name="connsiteX14" fmla="*/ 7855 w 10042"/>
                <a:gd name="connsiteY14" fmla="*/ 3636 h 10000"/>
                <a:gd name="connsiteX15" fmla="*/ 8302 w 10042"/>
                <a:gd name="connsiteY15" fmla="*/ 4704 h 10000"/>
                <a:gd name="connsiteX16" fmla="*/ 7946 w 10042"/>
                <a:gd name="connsiteY16" fmla="*/ 5905 h 10000"/>
                <a:gd name="connsiteX17" fmla="*/ 7690 w 10042"/>
                <a:gd name="connsiteY17" fmla="*/ 7191 h 10000"/>
                <a:gd name="connsiteX18" fmla="*/ 7362 w 10042"/>
                <a:gd name="connsiteY18" fmla="*/ 9099 h 10000"/>
                <a:gd name="connsiteX19" fmla="*/ 8137 w 10042"/>
                <a:gd name="connsiteY19" fmla="*/ 9777 h 10000"/>
                <a:gd name="connsiteX20" fmla="*/ 6483 w 10042"/>
                <a:gd name="connsiteY20" fmla="*/ 9773 h 10000"/>
                <a:gd name="connsiteX21" fmla="*/ 6092 w 10042"/>
                <a:gd name="connsiteY21" fmla="*/ 9365 h 10000"/>
                <a:gd name="connsiteX22" fmla="*/ 6138 w 10042"/>
                <a:gd name="connsiteY22" fmla="*/ 9365 h 10000"/>
                <a:gd name="connsiteX23" fmla="*/ 6138 w 10042"/>
                <a:gd name="connsiteY23" fmla="*/ 9018 h 10000"/>
                <a:gd name="connsiteX24" fmla="*/ 5390 w 10042"/>
                <a:gd name="connsiteY24" fmla="*/ 7774 h 10000"/>
                <a:gd name="connsiteX25" fmla="*/ 5390 w 10042"/>
                <a:gd name="connsiteY25" fmla="*/ 7187 h 10000"/>
                <a:gd name="connsiteX26" fmla="*/ 5347 w 10042"/>
                <a:gd name="connsiteY26" fmla="*/ 6398 h 10000"/>
                <a:gd name="connsiteX27" fmla="*/ 4825 w 10042"/>
                <a:gd name="connsiteY27" fmla="*/ 5090 h 10000"/>
                <a:gd name="connsiteX28" fmla="*/ 4121 w 10042"/>
                <a:gd name="connsiteY28" fmla="*/ 6377 h 10000"/>
                <a:gd name="connsiteX29" fmla="*/ 3733 w 10042"/>
                <a:gd name="connsiteY29" fmla="*/ 7213 h 10000"/>
                <a:gd name="connsiteX30" fmla="*/ 3555 w 10042"/>
                <a:gd name="connsiteY30" fmla="*/ 8130 h 10000"/>
                <a:gd name="connsiteX31" fmla="*/ 2703 w 10042"/>
                <a:gd name="connsiteY31" fmla="*/ 9082 h 10000"/>
                <a:gd name="connsiteX32" fmla="*/ 2360 w 10042"/>
                <a:gd name="connsiteY32" fmla="*/ 9751 h 10000"/>
                <a:gd name="connsiteX33" fmla="*/ 121 w 10042"/>
                <a:gd name="connsiteY33" fmla="*/ 9648 h 10000"/>
                <a:gd name="connsiteX34" fmla="*/ 1674 w 10042"/>
                <a:gd name="connsiteY34" fmla="*/ 8795 h 10000"/>
                <a:gd name="connsiteX35" fmla="*/ 1254 w 10042"/>
                <a:gd name="connsiteY35" fmla="*/ 7650 h 10000"/>
                <a:gd name="connsiteX36" fmla="*/ 1314 w 10042"/>
                <a:gd name="connsiteY36" fmla="*/ 7118 h 10000"/>
                <a:gd name="connsiteX37" fmla="*/ 1776 w 10042"/>
                <a:gd name="connsiteY37" fmla="*/ 5176 h 10000"/>
                <a:gd name="connsiteX0" fmla="*/ 1776 w 9945"/>
                <a:gd name="connsiteY0" fmla="*/ 5176 h 10000"/>
                <a:gd name="connsiteX1" fmla="*/ 3912 w 9945"/>
                <a:gd name="connsiteY1" fmla="*/ 1548 h 10000"/>
                <a:gd name="connsiteX2" fmla="*/ 3868 w 9945"/>
                <a:gd name="connsiteY2" fmla="*/ 1149 h 10000"/>
                <a:gd name="connsiteX3" fmla="*/ 3568 w 9945"/>
                <a:gd name="connsiteY3" fmla="*/ 669 h 10000"/>
                <a:gd name="connsiteX4" fmla="*/ 3808 w 9945"/>
                <a:gd name="connsiteY4" fmla="*/ 137 h 10000"/>
                <a:gd name="connsiteX5" fmla="*/ 6196 w 9945"/>
                <a:gd name="connsiteY5" fmla="*/ 154 h 10000"/>
                <a:gd name="connsiteX6" fmla="*/ 6377 w 9945"/>
                <a:gd name="connsiteY6" fmla="*/ 669 h 10000"/>
                <a:gd name="connsiteX7" fmla="*/ 6078 w 9945"/>
                <a:gd name="connsiteY7" fmla="*/ 1132 h 10000"/>
                <a:gd name="connsiteX8" fmla="*/ 6244 w 9945"/>
                <a:gd name="connsiteY8" fmla="*/ 1574 h 10000"/>
                <a:gd name="connsiteX9" fmla="*/ 8661 w 9945"/>
                <a:gd name="connsiteY9" fmla="*/ 1998 h 10000"/>
                <a:gd name="connsiteX10" fmla="*/ 9945 w 9945"/>
                <a:gd name="connsiteY10" fmla="*/ 3388 h 10000"/>
                <a:gd name="connsiteX11" fmla="*/ 8661 w 9945"/>
                <a:gd name="connsiteY11" fmla="*/ 3671 h 10000"/>
                <a:gd name="connsiteX12" fmla="*/ 8184 w 9945"/>
                <a:gd name="connsiteY12" fmla="*/ 3160 h 10000"/>
                <a:gd name="connsiteX13" fmla="*/ 7855 w 9945"/>
                <a:gd name="connsiteY13" fmla="*/ 3636 h 10000"/>
                <a:gd name="connsiteX14" fmla="*/ 8302 w 9945"/>
                <a:gd name="connsiteY14" fmla="*/ 4704 h 10000"/>
                <a:gd name="connsiteX15" fmla="*/ 7946 w 9945"/>
                <a:gd name="connsiteY15" fmla="*/ 5905 h 10000"/>
                <a:gd name="connsiteX16" fmla="*/ 7690 w 9945"/>
                <a:gd name="connsiteY16" fmla="*/ 7191 h 10000"/>
                <a:gd name="connsiteX17" fmla="*/ 7362 w 9945"/>
                <a:gd name="connsiteY17" fmla="*/ 9099 h 10000"/>
                <a:gd name="connsiteX18" fmla="*/ 8137 w 9945"/>
                <a:gd name="connsiteY18" fmla="*/ 9777 h 10000"/>
                <a:gd name="connsiteX19" fmla="*/ 6483 w 9945"/>
                <a:gd name="connsiteY19" fmla="*/ 9773 h 10000"/>
                <a:gd name="connsiteX20" fmla="*/ 6092 w 9945"/>
                <a:gd name="connsiteY20" fmla="*/ 9365 h 10000"/>
                <a:gd name="connsiteX21" fmla="*/ 6138 w 9945"/>
                <a:gd name="connsiteY21" fmla="*/ 9365 h 10000"/>
                <a:gd name="connsiteX22" fmla="*/ 6138 w 9945"/>
                <a:gd name="connsiteY22" fmla="*/ 9018 h 10000"/>
                <a:gd name="connsiteX23" fmla="*/ 5390 w 9945"/>
                <a:gd name="connsiteY23" fmla="*/ 7774 h 10000"/>
                <a:gd name="connsiteX24" fmla="*/ 5390 w 9945"/>
                <a:gd name="connsiteY24" fmla="*/ 7187 h 10000"/>
                <a:gd name="connsiteX25" fmla="*/ 5347 w 9945"/>
                <a:gd name="connsiteY25" fmla="*/ 6398 h 10000"/>
                <a:gd name="connsiteX26" fmla="*/ 4825 w 9945"/>
                <a:gd name="connsiteY26" fmla="*/ 5090 h 10000"/>
                <a:gd name="connsiteX27" fmla="*/ 4121 w 9945"/>
                <a:gd name="connsiteY27" fmla="*/ 6377 h 10000"/>
                <a:gd name="connsiteX28" fmla="*/ 3733 w 9945"/>
                <a:gd name="connsiteY28" fmla="*/ 7213 h 10000"/>
                <a:gd name="connsiteX29" fmla="*/ 3555 w 9945"/>
                <a:gd name="connsiteY29" fmla="*/ 8130 h 10000"/>
                <a:gd name="connsiteX30" fmla="*/ 2703 w 9945"/>
                <a:gd name="connsiteY30" fmla="*/ 9082 h 10000"/>
                <a:gd name="connsiteX31" fmla="*/ 2360 w 9945"/>
                <a:gd name="connsiteY31" fmla="*/ 9751 h 10000"/>
                <a:gd name="connsiteX32" fmla="*/ 121 w 9945"/>
                <a:gd name="connsiteY32" fmla="*/ 9648 h 10000"/>
                <a:gd name="connsiteX33" fmla="*/ 1674 w 9945"/>
                <a:gd name="connsiteY33" fmla="*/ 8795 h 10000"/>
                <a:gd name="connsiteX34" fmla="*/ 1254 w 9945"/>
                <a:gd name="connsiteY34" fmla="*/ 7650 h 10000"/>
                <a:gd name="connsiteX35" fmla="*/ 1314 w 9945"/>
                <a:gd name="connsiteY35" fmla="*/ 7118 h 10000"/>
                <a:gd name="connsiteX36" fmla="*/ 1776 w 9945"/>
                <a:gd name="connsiteY36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6112 w 10000"/>
                <a:gd name="connsiteY7" fmla="*/ 1132 h 10000"/>
                <a:gd name="connsiteX8" fmla="*/ 6279 w 10000"/>
                <a:gd name="connsiteY8" fmla="*/ 1574 h 10000"/>
                <a:gd name="connsiteX9" fmla="*/ 10000 w 10000"/>
                <a:gd name="connsiteY9" fmla="*/ 3388 h 10000"/>
                <a:gd name="connsiteX10" fmla="*/ 8709 w 10000"/>
                <a:gd name="connsiteY10" fmla="*/ 3671 h 10000"/>
                <a:gd name="connsiteX11" fmla="*/ 8229 w 10000"/>
                <a:gd name="connsiteY11" fmla="*/ 3160 h 10000"/>
                <a:gd name="connsiteX12" fmla="*/ 7898 w 10000"/>
                <a:gd name="connsiteY12" fmla="*/ 3636 h 10000"/>
                <a:gd name="connsiteX13" fmla="*/ 8348 w 10000"/>
                <a:gd name="connsiteY13" fmla="*/ 4704 h 10000"/>
                <a:gd name="connsiteX14" fmla="*/ 7990 w 10000"/>
                <a:gd name="connsiteY14" fmla="*/ 5905 h 10000"/>
                <a:gd name="connsiteX15" fmla="*/ 7733 w 10000"/>
                <a:gd name="connsiteY15" fmla="*/ 7191 h 10000"/>
                <a:gd name="connsiteX16" fmla="*/ 7403 w 10000"/>
                <a:gd name="connsiteY16" fmla="*/ 9099 h 10000"/>
                <a:gd name="connsiteX17" fmla="*/ 8182 w 10000"/>
                <a:gd name="connsiteY17" fmla="*/ 9777 h 10000"/>
                <a:gd name="connsiteX18" fmla="*/ 6519 w 10000"/>
                <a:gd name="connsiteY18" fmla="*/ 9773 h 10000"/>
                <a:gd name="connsiteX19" fmla="*/ 6126 w 10000"/>
                <a:gd name="connsiteY19" fmla="*/ 9365 h 10000"/>
                <a:gd name="connsiteX20" fmla="*/ 6172 w 10000"/>
                <a:gd name="connsiteY20" fmla="*/ 9365 h 10000"/>
                <a:gd name="connsiteX21" fmla="*/ 6172 w 10000"/>
                <a:gd name="connsiteY21" fmla="*/ 9018 h 10000"/>
                <a:gd name="connsiteX22" fmla="*/ 5420 w 10000"/>
                <a:gd name="connsiteY22" fmla="*/ 7774 h 10000"/>
                <a:gd name="connsiteX23" fmla="*/ 5420 w 10000"/>
                <a:gd name="connsiteY23" fmla="*/ 7187 h 10000"/>
                <a:gd name="connsiteX24" fmla="*/ 5377 w 10000"/>
                <a:gd name="connsiteY24" fmla="*/ 6398 h 10000"/>
                <a:gd name="connsiteX25" fmla="*/ 4852 w 10000"/>
                <a:gd name="connsiteY25" fmla="*/ 5090 h 10000"/>
                <a:gd name="connsiteX26" fmla="*/ 4144 w 10000"/>
                <a:gd name="connsiteY26" fmla="*/ 6377 h 10000"/>
                <a:gd name="connsiteX27" fmla="*/ 3754 w 10000"/>
                <a:gd name="connsiteY27" fmla="*/ 7213 h 10000"/>
                <a:gd name="connsiteX28" fmla="*/ 3575 w 10000"/>
                <a:gd name="connsiteY28" fmla="*/ 8130 h 10000"/>
                <a:gd name="connsiteX29" fmla="*/ 2718 w 10000"/>
                <a:gd name="connsiteY29" fmla="*/ 9082 h 10000"/>
                <a:gd name="connsiteX30" fmla="*/ 2373 w 10000"/>
                <a:gd name="connsiteY30" fmla="*/ 9751 h 10000"/>
                <a:gd name="connsiteX31" fmla="*/ 122 w 10000"/>
                <a:gd name="connsiteY31" fmla="*/ 9648 h 10000"/>
                <a:gd name="connsiteX32" fmla="*/ 1683 w 10000"/>
                <a:gd name="connsiteY32" fmla="*/ 8795 h 10000"/>
                <a:gd name="connsiteX33" fmla="*/ 1261 w 10000"/>
                <a:gd name="connsiteY33" fmla="*/ 7650 h 10000"/>
                <a:gd name="connsiteX34" fmla="*/ 1321 w 10000"/>
                <a:gd name="connsiteY34" fmla="*/ 7118 h 10000"/>
                <a:gd name="connsiteX35" fmla="*/ 1786 w 10000"/>
                <a:gd name="connsiteY35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6112 w 10000"/>
                <a:gd name="connsiteY7" fmla="*/ 1132 h 10000"/>
                <a:gd name="connsiteX8" fmla="*/ 10000 w 10000"/>
                <a:gd name="connsiteY8" fmla="*/ 3388 h 10000"/>
                <a:gd name="connsiteX9" fmla="*/ 8709 w 10000"/>
                <a:gd name="connsiteY9" fmla="*/ 3671 h 10000"/>
                <a:gd name="connsiteX10" fmla="*/ 8229 w 10000"/>
                <a:gd name="connsiteY10" fmla="*/ 3160 h 10000"/>
                <a:gd name="connsiteX11" fmla="*/ 7898 w 10000"/>
                <a:gd name="connsiteY11" fmla="*/ 3636 h 10000"/>
                <a:gd name="connsiteX12" fmla="*/ 8348 w 10000"/>
                <a:gd name="connsiteY12" fmla="*/ 4704 h 10000"/>
                <a:gd name="connsiteX13" fmla="*/ 7990 w 10000"/>
                <a:gd name="connsiteY13" fmla="*/ 5905 h 10000"/>
                <a:gd name="connsiteX14" fmla="*/ 7733 w 10000"/>
                <a:gd name="connsiteY14" fmla="*/ 7191 h 10000"/>
                <a:gd name="connsiteX15" fmla="*/ 7403 w 10000"/>
                <a:gd name="connsiteY15" fmla="*/ 9099 h 10000"/>
                <a:gd name="connsiteX16" fmla="*/ 8182 w 10000"/>
                <a:gd name="connsiteY16" fmla="*/ 9777 h 10000"/>
                <a:gd name="connsiteX17" fmla="*/ 6519 w 10000"/>
                <a:gd name="connsiteY17" fmla="*/ 9773 h 10000"/>
                <a:gd name="connsiteX18" fmla="*/ 6126 w 10000"/>
                <a:gd name="connsiteY18" fmla="*/ 9365 h 10000"/>
                <a:gd name="connsiteX19" fmla="*/ 6172 w 10000"/>
                <a:gd name="connsiteY19" fmla="*/ 9365 h 10000"/>
                <a:gd name="connsiteX20" fmla="*/ 6172 w 10000"/>
                <a:gd name="connsiteY20" fmla="*/ 9018 h 10000"/>
                <a:gd name="connsiteX21" fmla="*/ 5420 w 10000"/>
                <a:gd name="connsiteY21" fmla="*/ 7774 h 10000"/>
                <a:gd name="connsiteX22" fmla="*/ 5420 w 10000"/>
                <a:gd name="connsiteY22" fmla="*/ 7187 h 10000"/>
                <a:gd name="connsiteX23" fmla="*/ 5377 w 10000"/>
                <a:gd name="connsiteY23" fmla="*/ 6398 h 10000"/>
                <a:gd name="connsiteX24" fmla="*/ 4852 w 10000"/>
                <a:gd name="connsiteY24" fmla="*/ 5090 h 10000"/>
                <a:gd name="connsiteX25" fmla="*/ 4144 w 10000"/>
                <a:gd name="connsiteY25" fmla="*/ 6377 h 10000"/>
                <a:gd name="connsiteX26" fmla="*/ 3754 w 10000"/>
                <a:gd name="connsiteY26" fmla="*/ 7213 h 10000"/>
                <a:gd name="connsiteX27" fmla="*/ 3575 w 10000"/>
                <a:gd name="connsiteY27" fmla="*/ 8130 h 10000"/>
                <a:gd name="connsiteX28" fmla="*/ 2718 w 10000"/>
                <a:gd name="connsiteY28" fmla="*/ 9082 h 10000"/>
                <a:gd name="connsiteX29" fmla="*/ 2373 w 10000"/>
                <a:gd name="connsiteY29" fmla="*/ 9751 h 10000"/>
                <a:gd name="connsiteX30" fmla="*/ 122 w 10000"/>
                <a:gd name="connsiteY30" fmla="*/ 9648 h 10000"/>
                <a:gd name="connsiteX31" fmla="*/ 1683 w 10000"/>
                <a:gd name="connsiteY31" fmla="*/ 8795 h 10000"/>
                <a:gd name="connsiteX32" fmla="*/ 1261 w 10000"/>
                <a:gd name="connsiteY32" fmla="*/ 7650 h 10000"/>
                <a:gd name="connsiteX33" fmla="*/ 1321 w 10000"/>
                <a:gd name="connsiteY33" fmla="*/ 7118 h 10000"/>
                <a:gd name="connsiteX34" fmla="*/ 1786 w 10000"/>
                <a:gd name="connsiteY34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6412 w 10000"/>
                <a:gd name="connsiteY6" fmla="*/ 669 h 10000"/>
                <a:gd name="connsiteX7" fmla="*/ 10000 w 10000"/>
                <a:gd name="connsiteY7" fmla="*/ 3388 h 10000"/>
                <a:gd name="connsiteX8" fmla="*/ 8709 w 10000"/>
                <a:gd name="connsiteY8" fmla="*/ 3671 h 10000"/>
                <a:gd name="connsiteX9" fmla="*/ 8229 w 10000"/>
                <a:gd name="connsiteY9" fmla="*/ 3160 h 10000"/>
                <a:gd name="connsiteX10" fmla="*/ 7898 w 10000"/>
                <a:gd name="connsiteY10" fmla="*/ 3636 h 10000"/>
                <a:gd name="connsiteX11" fmla="*/ 8348 w 10000"/>
                <a:gd name="connsiteY11" fmla="*/ 4704 h 10000"/>
                <a:gd name="connsiteX12" fmla="*/ 7990 w 10000"/>
                <a:gd name="connsiteY12" fmla="*/ 5905 h 10000"/>
                <a:gd name="connsiteX13" fmla="*/ 7733 w 10000"/>
                <a:gd name="connsiteY13" fmla="*/ 7191 h 10000"/>
                <a:gd name="connsiteX14" fmla="*/ 7403 w 10000"/>
                <a:gd name="connsiteY14" fmla="*/ 9099 h 10000"/>
                <a:gd name="connsiteX15" fmla="*/ 8182 w 10000"/>
                <a:gd name="connsiteY15" fmla="*/ 9777 h 10000"/>
                <a:gd name="connsiteX16" fmla="*/ 6519 w 10000"/>
                <a:gd name="connsiteY16" fmla="*/ 9773 h 10000"/>
                <a:gd name="connsiteX17" fmla="*/ 6126 w 10000"/>
                <a:gd name="connsiteY17" fmla="*/ 9365 h 10000"/>
                <a:gd name="connsiteX18" fmla="*/ 6172 w 10000"/>
                <a:gd name="connsiteY18" fmla="*/ 9365 h 10000"/>
                <a:gd name="connsiteX19" fmla="*/ 6172 w 10000"/>
                <a:gd name="connsiteY19" fmla="*/ 9018 h 10000"/>
                <a:gd name="connsiteX20" fmla="*/ 5420 w 10000"/>
                <a:gd name="connsiteY20" fmla="*/ 7774 h 10000"/>
                <a:gd name="connsiteX21" fmla="*/ 5420 w 10000"/>
                <a:gd name="connsiteY21" fmla="*/ 7187 h 10000"/>
                <a:gd name="connsiteX22" fmla="*/ 5377 w 10000"/>
                <a:gd name="connsiteY22" fmla="*/ 6398 h 10000"/>
                <a:gd name="connsiteX23" fmla="*/ 4852 w 10000"/>
                <a:gd name="connsiteY23" fmla="*/ 5090 h 10000"/>
                <a:gd name="connsiteX24" fmla="*/ 4144 w 10000"/>
                <a:gd name="connsiteY24" fmla="*/ 6377 h 10000"/>
                <a:gd name="connsiteX25" fmla="*/ 3754 w 10000"/>
                <a:gd name="connsiteY25" fmla="*/ 7213 h 10000"/>
                <a:gd name="connsiteX26" fmla="*/ 3575 w 10000"/>
                <a:gd name="connsiteY26" fmla="*/ 8130 h 10000"/>
                <a:gd name="connsiteX27" fmla="*/ 2718 w 10000"/>
                <a:gd name="connsiteY27" fmla="*/ 9082 h 10000"/>
                <a:gd name="connsiteX28" fmla="*/ 2373 w 10000"/>
                <a:gd name="connsiteY28" fmla="*/ 9751 h 10000"/>
                <a:gd name="connsiteX29" fmla="*/ 122 w 10000"/>
                <a:gd name="connsiteY29" fmla="*/ 9648 h 10000"/>
                <a:gd name="connsiteX30" fmla="*/ 1683 w 10000"/>
                <a:gd name="connsiteY30" fmla="*/ 8795 h 10000"/>
                <a:gd name="connsiteX31" fmla="*/ 1261 w 10000"/>
                <a:gd name="connsiteY31" fmla="*/ 7650 h 10000"/>
                <a:gd name="connsiteX32" fmla="*/ 1321 w 10000"/>
                <a:gd name="connsiteY32" fmla="*/ 7118 h 10000"/>
                <a:gd name="connsiteX33" fmla="*/ 1786 w 10000"/>
                <a:gd name="connsiteY33" fmla="*/ 5176 h 10000"/>
                <a:gd name="connsiteX0" fmla="*/ 1786 w 10000"/>
                <a:gd name="connsiteY0" fmla="*/ 5176 h 10000"/>
                <a:gd name="connsiteX1" fmla="*/ 3934 w 10000"/>
                <a:gd name="connsiteY1" fmla="*/ 1548 h 10000"/>
                <a:gd name="connsiteX2" fmla="*/ 3889 w 10000"/>
                <a:gd name="connsiteY2" fmla="*/ 1149 h 10000"/>
                <a:gd name="connsiteX3" fmla="*/ 3588 w 10000"/>
                <a:gd name="connsiteY3" fmla="*/ 669 h 10000"/>
                <a:gd name="connsiteX4" fmla="*/ 3829 w 10000"/>
                <a:gd name="connsiteY4" fmla="*/ 137 h 10000"/>
                <a:gd name="connsiteX5" fmla="*/ 6230 w 10000"/>
                <a:gd name="connsiteY5" fmla="*/ 154 h 10000"/>
                <a:gd name="connsiteX6" fmla="*/ 10000 w 10000"/>
                <a:gd name="connsiteY6" fmla="*/ 3388 h 10000"/>
                <a:gd name="connsiteX7" fmla="*/ 8709 w 10000"/>
                <a:gd name="connsiteY7" fmla="*/ 3671 h 10000"/>
                <a:gd name="connsiteX8" fmla="*/ 8229 w 10000"/>
                <a:gd name="connsiteY8" fmla="*/ 3160 h 10000"/>
                <a:gd name="connsiteX9" fmla="*/ 7898 w 10000"/>
                <a:gd name="connsiteY9" fmla="*/ 3636 h 10000"/>
                <a:gd name="connsiteX10" fmla="*/ 8348 w 10000"/>
                <a:gd name="connsiteY10" fmla="*/ 4704 h 10000"/>
                <a:gd name="connsiteX11" fmla="*/ 7990 w 10000"/>
                <a:gd name="connsiteY11" fmla="*/ 5905 h 10000"/>
                <a:gd name="connsiteX12" fmla="*/ 7733 w 10000"/>
                <a:gd name="connsiteY12" fmla="*/ 7191 h 10000"/>
                <a:gd name="connsiteX13" fmla="*/ 7403 w 10000"/>
                <a:gd name="connsiteY13" fmla="*/ 9099 h 10000"/>
                <a:gd name="connsiteX14" fmla="*/ 8182 w 10000"/>
                <a:gd name="connsiteY14" fmla="*/ 9777 h 10000"/>
                <a:gd name="connsiteX15" fmla="*/ 6519 w 10000"/>
                <a:gd name="connsiteY15" fmla="*/ 9773 h 10000"/>
                <a:gd name="connsiteX16" fmla="*/ 6126 w 10000"/>
                <a:gd name="connsiteY16" fmla="*/ 9365 h 10000"/>
                <a:gd name="connsiteX17" fmla="*/ 6172 w 10000"/>
                <a:gd name="connsiteY17" fmla="*/ 9365 h 10000"/>
                <a:gd name="connsiteX18" fmla="*/ 6172 w 10000"/>
                <a:gd name="connsiteY18" fmla="*/ 9018 h 10000"/>
                <a:gd name="connsiteX19" fmla="*/ 5420 w 10000"/>
                <a:gd name="connsiteY19" fmla="*/ 7774 h 10000"/>
                <a:gd name="connsiteX20" fmla="*/ 5420 w 10000"/>
                <a:gd name="connsiteY20" fmla="*/ 7187 h 10000"/>
                <a:gd name="connsiteX21" fmla="*/ 5377 w 10000"/>
                <a:gd name="connsiteY21" fmla="*/ 6398 h 10000"/>
                <a:gd name="connsiteX22" fmla="*/ 4852 w 10000"/>
                <a:gd name="connsiteY22" fmla="*/ 5090 h 10000"/>
                <a:gd name="connsiteX23" fmla="*/ 4144 w 10000"/>
                <a:gd name="connsiteY23" fmla="*/ 6377 h 10000"/>
                <a:gd name="connsiteX24" fmla="*/ 3754 w 10000"/>
                <a:gd name="connsiteY24" fmla="*/ 7213 h 10000"/>
                <a:gd name="connsiteX25" fmla="*/ 3575 w 10000"/>
                <a:gd name="connsiteY25" fmla="*/ 8130 h 10000"/>
                <a:gd name="connsiteX26" fmla="*/ 2718 w 10000"/>
                <a:gd name="connsiteY26" fmla="*/ 9082 h 10000"/>
                <a:gd name="connsiteX27" fmla="*/ 2373 w 10000"/>
                <a:gd name="connsiteY27" fmla="*/ 9751 h 10000"/>
                <a:gd name="connsiteX28" fmla="*/ 122 w 10000"/>
                <a:gd name="connsiteY28" fmla="*/ 9648 h 10000"/>
                <a:gd name="connsiteX29" fmla="*/ 1683 w 10000"/>
                <a:gd name="connsiteY29" fmla="*/ 8795 h 10000"/>
                <a:gd name="connsiteX30" fmla="*/ 1261 w 10000"/>
                <a:gd name="connsiteY30" fmla="*/ 7650 h 10000"/>
                <a:gd name="connsiteX31" fmla="*/ 1321 w 10000"/>
                <a:gd name="connsiteY31" fmla="*/ 7118 h 10000"/>
                <a:gd name="connsiteX32" fmla="*/ 1786 w 10000"/>
                <a:gd name="connsiteY32" fmla="*/ 5176 h 10000"/>
                <a:gd name="connsiteX0" fmla="*/ 1786 w 10000"/>
                <a:gd name="connsiteY0" fmla="*/ 5039 h 9863"/>
                <a:gd name="connsiteX1" fmla="*/ 3934 w 10000"/>
                <a:gd name="connsiteY1" fmla="*/ 1411 h 9863"/>
                <a:gd name="connsiteX2" fmla="*/ 3889 w 10000"/>
                <a:gd name="connsiteY2" fmla="*/ 1012 h 9863"/>
                <a:gd name="connsiteX3" fmla="*/ 3588 w 10000"/>
                <a:gd name="connsiteY3" fmla="*/ 532 h 9863"/>
                <a:gd name="connsiteX4" fmla="*/ 3829 w 10000"/>
                <a:gd name="connsiteY4" fmla="*/ 0 h 9863"/>
                <a:gd name="connsiteX5" fmla="*/ 10000 w 10000"/>
                <a:gd name="connsiteY5" fmla="*/ 3251 h 9863"/>
                <a:gd name="connsiteX6" fmla="*/ 8709 w 10000"/>
                <a:gd name="connsiteY6" fmla="*/ 3534 h 9863"/>
                <a:gd name="connsiteX7" fmla="*/ 8229 w 10000"/>
                <a:gd name="connsiteY7" fmla="*/ 3023 h 9863"/>
                <a:gd name="connsiteX8" fmla="*/ 7898 w 10000"/>
                <a:gd name="connsiteY8" fmla="*/ 3499 h 9863"/>
                <a:gd name="connsiteX9" fmla="*/ 8348 w 10000"/>
                <a:gd name="connsiteY9" fmla="*/ 4567 h 9863"/>
                <a:gd name="connsiteX10" fmla="*/ 7990 w 10000"/>
                <a:gd name="connsiteY10" fmla="*/ 5768 h 9863"/>
                <a:gd name="connsiteX11" fmla="*/ 7733 w 10000"/>
                <a:gd name="connsiteY11" fmla="*/ 7054 h 9863"/>
                <a:gd name="connsiteX12" fmla="*/ 7403 w 10000"/>
                <a:gd name="connsiteY12" fmla="*/ 8962 h 9863"/>
                <a:gd name="connsiteX13" fmla="*/ 8182 w 10000"/>
                <a:gd name="connsiteY13" fmla="*/ 9640 h 9863"/>
                <a:gd name="connsiteX14" fmla="*/ 6519 w 10000"/>
                <a:gd name="connsiteY14" fmla="*/ 9636 h 9863"/>
                <a:gd name="connsiteX15" fmla="*/ 6126 w 10000"/>
                <a:gd name="connsiteY15" fmla="*/ 9228 h 9863"/>
                <a:gd name="connsiteX16" fmla="*/ 6172 w 10000"/>
                <a:gd name="connsiteY16" fmla="*/ 9228 h 9863"/>
                <a:gd name="connsiteX17" fmla="*/ 6172 w 10000"/>
                <a:gd name="connsiteY17" fmla="*/ 8881 h 9863"/>
                <a:gd name="connsiteX18" fmla="*/ 5420 w 10000"/>
                <a:gd name="connsiteY18" fmla="*/ 7637 h 9863"/>
                <a:gd name="connsiteX19" fmla="*/ 5420 w 10000"/>
                <a:gd name="connsiteY19" fmla="*/ 7050 h 9863"/>
                <a:gd name="connsiteX20" fmla="*/ 5377 w 10000"/>
                <a:gd name="connsiteY20" fmla="*/ 6261 h 9863"/>
                <a:gd name="connsiteX21" fmla="*/ 4852 w 10000"/>
                <a:gd name="connsiteY21" fmla="*/ 4953 h 9863"/>
                <a:gd name="connsiteX22" fmla="*/ 4144 w 10000"/>
                <a:gd name="connsiteY22" fmla="*/ 6240 h 9863"/>
                <a:gd name="connsiteX23" fmla="*/ 3754 w 10000"/>
                <a:gd name="connsiteY23" fmla="*/ 7076 h 9863"/>
                <a:gd name="connsiteX24" fmla="*/ 3575 w 10000"/>
                <a:gd name="connsiteY24" fmla="*/ 7993 h 9863"/>
                <a:gd name="connsiteX25" fmla="*/ 2718 w 10000"/>
                <a:gd name="connsiteY25" fmla="*/ 8945 h 9863"/>
                <a:gd name="connsiteX26" fmla="*/ 2373 w 10000"/>
                <a:gd name="connsiteY26" fmla="*/ 9614 h 9863"/>
                <a:gd name="connsiteX27" fmla="*/ 122 w 10000"/>
                <a:gd name="connsiteY27" fmla="*/ 9511 h 9863"/>
                <a:gd name="connsiteX28" fmla="*/ 1683 w 10000"/>
                <a:gd name="connsiteY28" fmla="*/ 8658 h 9863"/>
                <a:gd name="connsiteX29" fmla="*/ 1261 w 10000"/>
                <a:gd name="connsiteY29" fmla="*/ 7513 h 9863"/>
                <a:gd name="connsiteX30" fmla="*/ 1321 w 10000"/>
                <a:gd name="connsiteY30" fmla="*/ 6981 h 9863"/>
                <a:gd name="connsiteX31" fmla="*/ 1786 w 10000"/>
                <a:gd name="connsiteY31" fmla="*/ 5039 h 9863"/>
                <a:gd name="connsiteX0" fmla="*/ 1786 w 10000"/>
                <a:gd name="connsiteY0" fmla="*/ 4570 h 9461"/>
                <a:gd name="connsiteX1" fmla="*/ 3934 w 10000"/>
                <a:gd name="connsiteY1" fmla="*/ 892 h 9461"/>
                <a:gd name="connsiteX2" fmla="*/ 3889 w 10000"/>
                <a:gd name="connsiteY2" fmla="*/ 487 h 9461"/>
                <a:gd name="connsiteX3" fmla="*/ 3588 w 10000"/>
                <a:gd name="connsiteY3" fmla="*/ 0 h 9461"/>
                <a:gd name="connsiteX4" fmla="*/ 10000 w 10000"/>
                <a:gd name="connsiteY4" fmla="*/ 2757 h 9461"/>
                <a:gd name="connsiteX5" fmla="*/ 8709 w 10000"/>
                <a:gd name="connsiteY5" fmla="*/ 3044 h 9461"/>
                <a:gd name="connsiteX6" fmla="*/ 8229 w 10000"/>
                <a:gd name="connsiteY6" fmla="*/ 2526 h 9461"/>
                <a:gd name="connsiteX7" fmla="*/ 7898 w 10000"/>
                <a:gd name="connsiteY7" fmla="*/ 3009 h 9461"/>
                <a:gd name="connsiteX8" fmla="*/ 8348 w 10000"/>
                <a:gd name="connsiteY8" fmla="*/ 4091 h 9461"/>
                <a:gd name="connsiteX9" fmla="*/ 7990 w 10000"/>
                <a:gd name="connsiteY9" fmla="*/ 5309 h 9461"/>
                <a:gd name="connsiteX10" fmla="*/ 7733 w 10000"/>
                <a:gd name="connsiteY10" fmla="*/ 6613 h 9461"/>
                <a:gd name="connsiteX11" fmla="*/ 7403 w 10000"/>
                <a:gd name="connsiteY11" fmla="*/ 8547 h 9461"/>
                <a:gd name="connsiteX12" fmla="*/ 8182 w 10000"/>
                <a:gd name="connsiteY12" fmla="*/ 9235 h 9461"/>
                <a:gd name="connsiteX13" fmla="*/ 6519 w 10000"/>
                <a:gd name="connsiteY13" fmla="*/ 9231 h 9461"/>
                <a:gd name="connsiteX14" fmla="*/ 6126 w 10000"/>
                <a:gd name="connsiteY14" fmla="*/ 8817 h 9461"/>
                <a:gd name="connsiteX15" fmla="*/ 6172 w 10000"/>
                <a:gd name="connsiteY15" fmla="*/ 8817 h 9461"/>
                <a:gd name="connsiteX16" fmla="*/ 6172 w 10000"/>
                <a:gd name="connsiteY16" fmla="*/ 8465 h 9461"/>
                <a:gd name="connsiteX17" fmla="*/ 5420 w 10000"/>
                <a:gd name="connsiteY17" fmla="*/ 7204 h 9461"/>
                <a:gd name="connsiteX18" fmla="*/ 5420 w 10000"/>
                <a:gd name="connsiteY18" fmla="*/ 6609 h 9461"/>
                <a:gd name="connsiteX19" fmla="*/ 5377 w 10000"/>
                <a:gd name="connsiteY19" fmla="*/ 5809 h 9461"/>
                <a:gd name="connsiteX20" fmla="*/ 4852 w 10000"/>
                <a:gd name="connsiteY20" fmla="*/ 4483 h 9461"/>
                <a:gd name="connsiteX21" fmla="*/ 4144 w 10000"/>
                <a:gd name="connsiteY21" fmla="*/ 5788 h 9461"/>
                <a:gd name="connsiteX22" fmla="*/ 3754 w 10000"/>
                <a:gd name="connsiteY22" fmla="*/ 6635 h 9461"/>
                <a:gd name="connsiteX23" fmla="*/ 3575 w 10000"/>
                <a:gd name="connsiteY23" fmla="*/ 7565 h 9461"/>
                <a:gd name="connsiteX24" fmla="*/ 2718 w 10000"/>
                <a:gd name="connsiteY24" fmla="*/ 8530 h 9461"/>
                <a:gd name="connsiteX25" fmla="*/ 2373 w 10000"/>
                <a:gd name="connsiteY25" fmla="*/ 9209 h 9461"/>
                <a:gd name="connsiteX26" fmla="*/ 122 w 10000"/>
                <a:gd name="connsiteY26" fmla="*/ 9104 h 9461"/>
                <a:gd name="connsiteX27" fmla="*/ 1683 w 10000"/>
                <a:gd name="connsiteY27" fmla="*/ 8239 h 9461"/>
                <a:gd name="connsiteX28" fmla="*/ 1261 w 10000"/>
                <a:gd name="connsiteY28" fmla="*/ 7078 h 9461"/>
                <a:gd name="connsiteX29" fmla="*/ 1321 w 10000"/>
                <a:gd name="connsiteY29" fmla="*/ 6539 h 9461"/>
                <a:gd name="connsiteX30" fmla="*/ 1786 w 10000"/>
                <a:gd name="connsiteY30" fmla="*/ 4570 h 9461"/>
                <a:gd name="connsiteX0" fmla="*/ 1786 w 10000"/>
                <a:gd name="connsiteY0" fmla="*/ 4315 h 9485"/>
                <a:gd name="connsiteX1" fmla="*/ 3934 w 10000"/>
                <a:gd name="connsiteY1" fmla="*/ 428 h 9485"/>
                <a:gd name="connsiteX2" fmla="*/ 3889 w 10000"/>
                <a:gd name="connsiteY2" fmla="*/ 0 h 9485"/>
                <a:gd name="connsiteX3" fmla="*/ 10000 w 10000"/>
                <a:gd name="connsiteY3" fmla="*/ 2399 h 9485"/>
                <a:gd name="connsiteX4" fmla="*/ 8709 w 10000"/>
                <a:gd name="connsiteY4" fmla="*/ 2702 h 9485"/>
                <a:gd name="connsiteX5" fmla="*/ 8229 w 10000"/>
                <a:gd name="connsiteY5" fmla="*/ 2155 h 9485"/>
                <a:gd name="connsiteX6" fmla="*/ 7898 w 10000"/>
                <a:gd name="connsiteY6" fmla="*/ 2665 h 9485"/>
                <a:gd name="connsiteX7" fmla="*/ 8348 w 10000"/>
                <a:gd name="connsiteY7" fmla="*/ 3809 h 9485"/>
                <a:gd name="connsiteX8" fmla="*/ 7990 w 10000"/>
                <a:gd name="connsiteY8" fmla="*/ 5096 h 9485"/>
                <a:gd name="connsiteX9" fmla="*/ 7733 w 10000"/>
                <a:gd name="connsiteY9" fmla="*/ 6475 h 9485"/>
                <a:gd name="connsiteX10" fmla="*/ 7403 w 10000"/>
                <a:gd name="connsiteY10" fmla="*/ 8519 h 9485"/>
                <a:gd name="connsiteX11" fmla="*/ 8182 w 10000"/>
                <a:gd name="connsiteY11" fmla="*/ 9246 h 9485"/>
                <a:gd name="connsiteX12" fmla="*/ 6519 w 10000"/>
                <a:gd name="connsiteY12" fmla="*/ 9242 h 9485"/>
                <a:gd name="connsiteX13" fmla="*/ 6126 w 10000"/>
                <a:gd name="connsiteY13" fmla="*/ 8804 h 9485"/>
                <a:gd name="connsiteX14" fmla="*/ 6172 w 10000"/>
                <a:gd name="connsiteY14" fmla="*/ 8804 h 9485"/>
                <a:gd name="connsiteX15" fmla="*/ 6172 w 10000"/>
                <a:gd name="connsiteY15" fmla="*/ 8432 h 9485"/>
                <a:gd name="connsiteX16" fmla="*/ 5420 w 10000"/>
                <a:gd name="connsiteY16" fmla="*/ 7099 h 9485"/>
                <a:gd name="connsiteX17" fmla="*/ 5420 w 10000"/>
                <a:gd name="connsiteY17" fmla="*/ 6471 h 9485"/>
                <a:gd name="connsiteX18" fmla="*/ 5377 w 10000"/>
                <a:gd name="connsiteY18" fmla="*/ 5625 h 9485"/>
                <a:gd name="connsiteX19" fmla="*/ 4852 w 10000"/>
                <a:gd name="connsiteY19" fmla="*/ 4223 h 9485"/>
                <a:gd name="connsiteX20" fmla="*/ 4144 w 10000"/>
                <a:gd name="connsiteY20" fmla="*/ 5603 h 9485"/>
                <a:gd name="connsiteX21" fmla="*/ 3754 w 10000"/>
                <a:gd name="connsiteY21" fmla="*/ 6498 h 9485"/>
                <a:gd name="connsiteX22" fmla="*/ 3575 w 10000"/>
                <a:gd name="connsiteY22" fmla="*/ 7481 h 9485"/>
                <a:gd name="connsiteX23" fmla="*/ 2718 w 10000"/>
                <a:gd name="connsiteY23" fmla="*/ 8501 h 9485"/>
                <a:gd name="connsiteX24" fmla="*/ 2373 w 10000"/>
                <a:gd name="connsiteY24" fmla="*/ 9219 h 9485"/>
                <a:gd name="connsiteX25" fmla="*/ 122 w 10000"/>
                <a:gd name="connsiteY25" fmla="*/ 9108 h 9485"/>
                <a:gd name="connsiteX26" fmla="*/ 1683 w 10000"/>
                <a:gd name="connsiteY26" fmla="*/ 8193 h 9485"/>
                <a:gd name="connsiteX27" fmla="*/ 1261 w 10000"/>
                <a:gd name="connsiteY27" fmla="*/ 6966 h 9485"/>
                <a:gd name="connsiteX28" fmla="*/ 1321 w 10000"/>
                <a:gd name="connsiteY28" fmla="*/ 6397 h 9485"/>
                <a:gd name="connsiteX29" fmla="*/ 1786 w 10000"/>
                <a:gd name="connsiteY29" fmla="*/ 4315 h 9485"/>
                <a:gd name="connsiteX0" fmla="*/ 1786 w 10000"/>
                <a:gd name="connsiteY0" fmla="*/ 4435 h 9886"/>
                <a:gd name="connsiteX1" fmla="*/ 3934 w 10000"/>
                <a:gd name="connsiteY1" fmla="*/ 337 h 9886"/>
                <a:gd name="connsiteX2" fmla="*/ 10000 w 10000"/>
                <a:gd name="connsiteY2" fmla="*/ 2415 h 9886"/>
                <a:gd name="connsiteX3" fmla="*/ 8709 w 10000"/>
                <a:gd name="connsiteY3" fmla="*/ 2735 h 9886"/>
                <a:gd name="connsiteX4" fmla="*/ 8229 w 10000"/>
                <a:gd name="connsiteY4" fmla="*/ 2158 h 9886"/>
                <a:gd name="connsiteX5" fmla="*/ 7898 w 10000"/>
                <a:gd name="connsiteY5" fmla="*/ 2696 h 9886"/>
                <a:gd name="connsiteX6" fmla="*/ 8348 w 10000"/>
                <a:gd name="connsiteY6" fmla="*/ 3902 h 9886"/>
                <a:gd name="connsiteX7" fmla="*/ 7990 w 10000"/>
                <a:gd name="connsiteY7" fmla="*/ 5259 h 9886"/>
                <a:gd name="connsiteX8" fmla="*/ 7733 w 10000"/>
                <a:gd name="connsiteY8" fmla="*/ 6713 h 9886"/>
                <a:gd name="connsiteX9" fmla="*/ 7403 w 10000"/>
                <a:gd name="connsiteY9" fmla="*/ 8868 h 9886"/>
                <a:gd name="connsiteX10" fmla="*/ 8182 w 10000"/>
                <a:gd name="connsiteY10" fmla="*/ 9634 h 9886"/>
                <a:gd name="connsiteX11" fmla="*/ 6519 w 10000"/>
                <a:gd name="connsiteY11" fmla="*/ 9630 h 9886"/>
                <a:gd name="connsiteX12" fmla="*/ 6126 w 10000"/>
                <a:gd name="connsiteY12" fmla="*/ 9168 h 9886"/>
                <a:gd name="connsiteX13" fmla="*/ 6172 w 10000"/>
                <a:gd name="connsiteY13" fmla="*/ 9168 h 9886"/>
                <a:gd name="connsiteX14" fmla="*/ 6172 w 10000"/>
                <a:gd name="connsiteY14" fmla="*/ 8776 h 9886"/>
                <a:gd name="connsiteX15" fmla="*/ 5420 w 10000"/>
                <a:gd name="connsiteY15" fmla="*/ 7370 h 9886"/>
                <a:gd name="connsiteX16" fmla="*/ 5420 w 10000"/>
                <a:gd name="connsiteY16" fmla="*/ 6708 h 9886"/>
                <a:gd name="connsiteX17" fmla="*/ 5377 w 10000"/>
                <a:gd name="connsiteY17" fmla="*/ 5816 h 9886"/>
                <a:gd name="connsiteX18" fmla="*/ 4852 w 10000"/>
                <a:gd name="connsiteY18" fmla="*/ 4338 h 9886"/>
                <a:gd name="connsiteX19" fmla="*/ 4144 w 10000"/>
                <a:gd name="connsiteY19" fmla="*/ 5793 h 9886"/>
                <a:gd name="connsiteX20" fmla="*/ 3754 w 10000"/>
                <a:gd name="connsiteY20" fmla="*/ 6737 h 9886"/>
                <a:gd name="connsiteX21" fmla="*/ 3575 w 10000"/>
                <a:gd name="connsiteY21" fmla="*/ 7773 h 9886"/>
                <a:gd name="connsiteX22" fmla="*/ 2718 w 10000"/>
                <a:gd name="connsiteY22" fmla="*/ 8849 h 9886"/>
                <a:gd name="connsiteX23" fmla="*/ 2373 w 10000"/>
                <a:gd name="connsiteY23" fmla="*/ 9606 h 9886"/>
                <a:gd name="connsiteX24" fmla="*/ 122 w 10000"/>
                <a:gd name="connsiteY24" fmla="*/ 9489 h 9886"/>
                <a:gd name="connsiteX25" fmla="*/ 1683 w 10000"/>
                <a:gd name="connsiteY25" fmla="*/ 8524 h 9886"/>
                <a:gd name="connsiteX26" fmla="*/ 1261 w 10000"/>
                <a:gd name="connsiteY26" fmla="*/ 7230 h 9886"/>
                <a:gd name="connsiteX27" fmla="*/ 1321 w 10000"/>
                <a:gd name="connsiteY27" fmla="*/ 6630 h 9886"/>
                <a:gd name="connsiteX28" fmla="*/ 1786 w 10000"/>
                <a:gd name="connsiteY28" fmla="*/ 4435 h 9886"/>
                <a:gd name="connsiteX0" fmla="*/ 1786 w 10000"/>
                <a:gd name="connsiteY0" fmla="*/ 2309 h 7823"/>
                <a:gd name="connsiteX1" fmla="*/ 10000 w 10000"/>
                <a:gd name="connsiteY1" fmla="*/ 266 h 7823"/>
                <a:gd name="connsiteX2" fmla="*/ 8709 w 10000"/>
                <a:gd name="connsiteY2" fmla="*/ 590 h 7823"/>
                <a:gd name="connsiteX3" fmla="*/ 8229 w 10000"/>
                <a:gd name="connsiteY3" fmla="*/ 6 h 7823"/>
                <a:gd name="connsiteX4" fmla="*/ 7898 w 10000"/>
                <a:gd name="connsiteY4" fmla="*/ 550 h 7823"/>
                <a:gd name="connsiteX5" fmla="*/ 8348 w 10000"/>
                <a:gd name="connsiteY5" fmla="*/ 1770 h 7823"/>
                <a:gd name="connsiteX6" fmla="*/ 7990 w 10000"/>
                <a:gd name="connsiteY6" fmla="*/ 3143 h 7823"/>
                <a:gd name="connsiteX7" fmla="*/ 7733 w 10000"/>
                <a:gd name="connsiteY7" fmla="*/ 4613 h 7823"/>
                <a:gd name="connsiteX8" fmla="*/ 7403 w 10000"/>
                <a:gd name="connsiteY8" fmla="*/ 6793 h 7823"/>
                <a:gd name="connsiteX9" fmla="*/ 8182 w 10000"/>
                <a:gd name="connsiteY9" fmla="*/ 7568 h 7823"/>
                <a:gd name="connsiteX10" fmla="*/ 6519 w 10000"/>
                <a:gd name="connsiteY10" fmla="*/ 7564 h 7823"/>
                <a:gd name="connsiteX11" fmla="*/ 6126 w 10000"/>
                <a:gd name="connsiteY11" fmla="*/ 7097 h 7823"/>
                <a:gd name="connsiteX12" fmla="*/ 6172 w 10000"/>
                <a:gd name="connsiteY12" fmla="*/ 7097 h 7823"/>
                <a:gd name="connsiteX13" fmla="*/ 6172 w 10000"/>
                <a:gd name="connsiteY13" fmla="*/ 6700 h 7823"/>
                <a:gd name="connsiteX14" fmla="*/ 5420 w 10000"/>
                <a:gd name="connsiteY14" fmla="*/ 5278 h 7823"/>
                <a:gd name="connsiteX15" fmla="*/ 5420 w 10000"/>
                <a:gd name="connsiteY15" fmla="*/ 4608 h 7823"/>
                <a:gd name="connsiteX16" fmla="*/ 5377 w 10000"/>
                <a:gd name="connsiteY16" fmla="*/ 3706 h 7823"/>
                <a:gd name="connsiteX17" fmla="*/ 4852 w 10000"/>
                <a:gd name="connsiteY17" fmla="*/ 2211 h 7823"/>
                <a:gd name="connsiteX18" fmla="*/ 4144 w 10000"/>
                <a:gd name="connsiteY18" fmla="*/ 3683 h 7823"/>
                <a:gd name="connsiteX19" fmla="*/ 3754 w 10000"/>
                <a:gd name="connsiteY19" fmla="*/ 4638 h 7823"/>
                <a:gd name="connsiteX20" fmla="*/ 3575 w 10000"/>
                <a:gd name="connsiteY20" fmla="*/ 5686 h 7823"/>
                <a:gd name="connsiteX21" fmla="*/ 2718 w 10000"/>
                <a:gd name="connsiteY21" fmla="*/ 6774 h 7823"/>
                <a:gd name="connsiteX22" fmla="*/ 2373 w 10000"/>
                <a:gd name="connsiteY22" fmla="*/ 7540 h 7823"/>
                <a:gd name="connsiteX23" fmla="*/ 122 w 10000"/>
                <a:gd name="connsiteY23" fmla="*/ 7421 h 7823"/>
                <a:gd name="connsiteX24" fmla="*/ 1683 w 10000"/>
                <a:gd name="connsiteY24" fmla="*/ 6445 h 7823"/>
                <a:gd name="connsiteX25" fmla="*/ 1261 w 10000"/>
                <a:gd name="connsiteY25" fmla="*/ 5136 h 7823"/>
                <a:gd name="connsiteX26" fmla="*/ 1321 w 10000"/>
                <a:gd name="connsiteY26" fmla="*/ 4529 h 7823"/>
                <a:gd name="connsiteX27" fmla="*/ 1786 w 10000"/>
                <a:gd name="connsiteY27" fmla="*/ 2309 h 7823"/>
                <a:gd name="connsiteX0" fmla="*/ 1786 w 10000"/>
                <a:gd name="connsiteY0" fmla="*/ 2612 h 9660"/>
                <a:gd name="connsiteX1" fmla="*/ 10000 w 10000"/>
                <a:gd name="connsiteY1" fmla="*/ 0 h 9660"/>
                <a:gd name="connsiteX2" fmla="*/ 8709 w 10000"/>
                <a:gd name="connsiteY2" fmla="*/ 414 h 9660"/>
                <a:gd name="connsiteX3" fmla="*/ 7898 w 10000"/>
                <a:gd name="connsiteY3" fmla="*/ 363 h 9660"/>
                <a:gd name="connsiteX4" fmla="*/ 8348 w 10000"/>
                <a:gd name="connsiteY4" fmla="*/ 1923 h 9660"/>
                <a:gd name="connsiteX5" fmla="*/ 7990 w 10000"/>
                <a:gd name="connsiteY5" fmla="*/ 3678 h 9660"/>
                <a:gd name="connsiteX6" fmla="*/ 7733 w 10000"/>
                <a:gd name="connsiteY6" fmla="*/ 5557 h 9660"/>
                <a:gd name="connsiteX7" fmla="*/ 7403 w 10000"/>
                <a:gd name="connsiteY7" fmla="*/ 8343 h 9660"/>
                <a:gd name="connsiteX8" fmla="*/ 8182 w 10000"/>
                <a:gd name="connsiteY8" fmla="*/ 9334 h 9660"/>
                <a:gd name="connsiteX9" fmla="*/ 6519 w 10000"/>
                <a:gd name="connsiteY9" fmla="*/ 9329 h 9660"/>
                <a:gd name="connsiteX10" fmla="*/ 6126 w 10000"/>
                <a:gd name="connsiteY10" fmla="*/ 8732 h 9660"/>
                <a:gd name="connsiteX11" fmla="*/ 6172 w 10000"/>
                <a:gd name="connsiteY11" fmla="*/ 8732 h 9660"/>
                <a:gd name="connsiteX12" fmla="*/ 6172 w 10000"/>
                <a:gd name="connsiteY12" fmla="*/ 8224 h 9660"/>
                <a:gd name="connsiteX13" fmla="*/ 5420 w 10000"/>
                <a:gd name="connsiteY13" fmla="*/ 6407 h 9660"/>
                <a:gd name="connsiteX14" fmla="*/ 5420 w 10000"/>
                <a:gd name="connsiteY14" fmla="*/ 5550 h 9660"/>
                <a:gd name="connsiteX15" fmla="*/ 5377 w 10000"/>
                <a:gd name="connsiteY15" fmla="*/ 4397 h 9660"/>
                <a:gd name="connsiteX16" fmla="*/ 4852 w 10000"/>
                <a:gd name="connsiteY16" fmla="*/ 2486 h 9660"/>
                <a:gd name="connsiteX17" fmla="*/ 4144 w 10000"/>
                <a:gd name="connsiteY17" fmla="*/ 4368 h 9660"/>
                <a:gd name="connsiteX18" fmla="*/ 3754 w 10000"/>
                <a:gd name="connsiteY18" fmla="*/ 5589 h 9660"/>
                <a:gd name="connsiteX19" fmla="*/ 3575 w 10000"/>
                <a:gd name="connsiteY19" fmla="*/ 6928 h 9660"/>
                <a:gd name="connsiteX20" fmla="*/ 2718 w 10000"/>
                <a:gd name="connsiteY20" fmla="*/ 8319 h 9660"/>
                <a:gd name="connsiteX21" fmla="*/ 2373 w 10000"/>
                <a:gd name="connsiteY21" fmla="*/ 9298 h 9660"/>
                <a:gd name="connsiteX22" fmla="*/ 122 w 10000"/>
                <a:gd name="connsiteY22" fmla="*/ 9146 h 9660"/>
                <a:gd name="connsiteX23" fmla="*/ 1683 w 10000"/>
                <a:gd name="connsiteY23" fmla="*/ 7899 h 9660"/>
                <a:gd name="connsiteX24" fmla="*/ 1261 w 10000"/>
                <a:gd name="connsiteY24" fmla="*/ 6225 h 9660"/>
                <a:gd name="connsiteX25" fmla="*/ 1321 w 10000"/>
                <a:gd name="connsiteY25" fmla="*/ 5449 h 9660"/>
                <a:gd name="connsiteX26" fmla="*/ 1786 w 10000"/>
                <a:gd name="connsiteY26" fmla="*/ 2612 h 9660"/>
                <a:gd name="connsiteX0" fmla="*/ 1786 w 8709"/>
                <a:gd name="connsiteY0" fmla="*/ 2588 h 9884"/>
                <a:gd name="connsiteX1" fmla="*/ 8709 w 8709"/>
                <a:gd name="connsiteY1" fmla="*/ 313 h 9884"/>
                <a:gd name="connsiteX2" fmla="*/ 7898 w 8709"/>
                <a:gd name="connsiteY2" fmla="*/ 260 h 9884"/>
                <a:gd name="connsiteX3" fmla="*/ 8348 w 8709"/>
                <a:gd name="connsiteY3" fmla="*/ 1875 h 9884"/>
                <a:gd name="connsiteX4" fmla="*/ 7990 w 8709"/>
                <a:gd name="connsiteY4" fmla="*/ 3691 h 9884"/>
                <a:gd name="connsiteX5" fmla="*/ 7733 w 8709"/>
                <a:gd name="connsiteY5" fmla="*/ 5637 h 9884"/>
                <a:gd name="connsiteX6" fmla="*/ 7403 w 8709"/>
                <a:gd name="connsiteY6" fmla="*/ 8521 h 9884"/>
                <a:gd name="connsiteX7" fmla="*/ 8182 w 8709"/>
                <a:gd name="connsiteY7" fmla="*/ 9547 h 9884"/>
                <a:gd name="connsiteX8" fmla="*/ 6519 w 8709"/>
                <a:gd name="connsiteY8" fmla="*/ 9541 h 9884"/>
                <a:gd name="connsiteX9" fmla="*/ 6126 w 8709"/>
                <a:gd name="connsiteY9" fmla="*/ 8923 h 9884"/>
                <a:gd name="connsiteX10" fmla="*/ 6172 w 8709"/>
                <a:gd name="connsiteY10" fmla="*/ 8923 h 9884"/>
                <a:gd name="connsiteX11" fmla="*/ 6172 w 8709"/>
                <a:gd name="connsiteY11" fmla="*/ 8397 h 9884"/>
                <a:gd name="connsiteX12" fmla="*/ 5420 w 8709"/>
                <a:gd name="connsiteY12" fmla="*/ 6517 h 9884"/>
                <a:gd name="connsiteX13" fmla="*/ 5420 w 8709"/>
                <a:gd name="connsiteY13" fmla="*/ 5629 h 9884"/>
                <a:gd name="connsiteX14" fmla="*/ 5377 w 8709"/>
                <a:gd name="connsiteY14" fmla="*/ 4436 h 9884"/>
                <a:gd name="connsiteX15" fmla="*/ 4852 w 8709"/>
                <a:gd name="connsiteY15" fmla="*/ 2457 h 9884"/>
                <a:gd name="connsiteX16" fmla="*/ 4144 w 8709"/>
                <a:gd name="connsiteY16" fmla="*/ 4406 h 9884"/>
                <a:gd name="connsiteX17" fmla="*/ 3754 w 8709"/>
                <a:gd name="connsiteY17" fmla="*/ 5670 h 9884"/>
                <a:gd name="connsiteX18" fmla="*/ 3575 w 8709"/>
                <a:gd name="connsiteY18" fmla="*/ 7056 h 9884"/>
                <a:gd name="connsiteX19" fmla="*/ 2718 w 8709"/>
                <a:gd name="connsiteY19" fmla="*/ 8496 h 9884"/>
                <a:gd name="connsiteX20" fmla="*/ 2373 w 8709"/>
                <a:gd name="connsiteY20" fmla="*/ 9509 h 9884"/>
                <a:gd name="connsiteX21" fmla="*/ 122 w 8709"/>
                <a:gd name="connsiteY21" fmla="*/ 9352 h 9884"/>
                <a:gd name="connsiteX22" fmla="*/ 1683 w 8709"/>
                <a:gd name="connsiteY22" fmla="*/ 8061 h 9884"/>
                <a:gd name="connsiteX23" fmla="*/ 1261 w 8709"/>
                <a:gd name="connsiteY23" fmla="*/ 6328 h 9884"/>
                <a:gd name="connsiteX24" fmla="*/ 1321 w 8709"/>
                <a:gd name="connsiteY24" fmla="*/ 5525 h 9884"/>
                <a:gd name="connsiteX25" fmla="*/ 1786 w 8709"/>
                <a:gd name="connsiteY25" fmla="*/ 2588 h 9884"/>
                <a:gd name="connsiteX0" fmla="*/ 2051 w 9947"/>
                <a:gd name="connsiteY0" fmla="*/ 2355 h 9737"/>
                <a:gd name="connsiteX1" fmla="*/ 9069 w 9947"/>
                <a:gd name="connsiteY1" fmla="*/ 0 h 9737"/>
                <a:gd name="connsiteX2" fmla="*/ 9585 w 9947"/>
                <a:gd name="connsiteY2" fmla="*/ 1634 h 9737"/>
                <a:gd name="connsiteX3" fmla="*/ 9174 w 9947"/>
                <a:gd name="connsiteY3" fmla="*/ 3471 h 9737"/>
                <a:gd name="connsiteX4" fmla="*/ 8879 w 9947"/>
                <a:gd name="connsiteY4" fmla="*/ 5440 h 9737"/>
                <a:gd name="connsiteX5" fmla="*/ 8500 w 9947"/>
                <a:gd name="connsiteY5" fmla="*/ 8358 h 9737"/>
                <a:gd name="connsiteX6" fmla="*/ 9395 w 9947"/>
                <a:gd name="connsiteY6" fmla="*/ 9396 h 9737"/>
                <a:gd name="connsiteX7" fmla="*/ 7485 w 9947"/>
                <a:gd name="connsiteY7" fmla="*/ 9390 h 9737"/>
                <a:gd name="connsiteX8" fmla="*/ 7034 w 9947"/>
                <a:gd name="connsiteY8" fmla="*/ 8765 h 9737"/>
                <a:gd name="connsiteX9" fmla="*/ 7087 w 9947"/>
                <a:gd name="connsiteY9" fmla="*/ 8765 h 9737"/>
                <a:gd name="connsiteX10" fmla="*/ 7087 w 9947"/>
                <a:gd name="connsiteY10" fmla="*/ 8233 h 9737"/>
                <a:gd name="connsiteX11" fmla="*/ 6223 w 9947"/>
                <a:gd name="connsiteY11" fmla="*/ 6330 h 9737"/>
                <a:gd name="connsiteX12" fmla="*/ 6223 w 9947"/>
                <a:gd name="connsiteY12" fmla="*/ 5432 h 9737"/>
                <a:gd name="connsiteX13" fmla="*/ 6174 w 9947"/>
                <a:gd name="connsiteY13" fmla="*/ 4225 h 9737"/>
                <a:gd name="connsiteX14" fmla="*/ 5571 w 9947"/>
                <a:gd name="connsiteY14" fmla="*/ 2223 h 9737"/>
                <a:gd name="connsiteX15" fmla="*/ 4758 w 9947"/>
                <a:gd name="connsiteY15" fmla="*/ 4195 h 9737"/>
                <a:gd name="connsiteX16" fmla="*/ 4310 w 9947"/>
                <a:gd name="connsiteY16" fmla="*/ 5474 h 9737"/>
                <a:gd name="connsiteX17" fmla="*/ 4105 w 9947"/>
                <a:gd name="connsiteY17" fmla="*/ 6876 h 9737"/>
                <a:gd name="connsiteX18" fmla="*/ 3121 w 9947"/>
                <a:gd name="connsiteY18" fmla="*/ 8333 h 9737"/>
                <a:gd name="connsiteX19" fmla="*/ 2725 w 9947"/>
                <a:gd name="connsiteY19" fmla="*/ 9358 h 9737"/>
                <a:gd name="connsiteX20" fmla="*/ 140 w 9947"/>
                <a:gd name="connsiteY20" fmla="*/ 9199 h 9737"/>
                <a:gd name="connsiteX21" fmla="*/ 1932 w 9947"/>
                <a:gd name="connsiteY21" fmla="*/ 7893 h 9737"/>
                <a:gd name="connsiteX22" fmla="*/ 1448 w 9947"/>
                <a:gd name="connsiteY22" fmla="*/ 6139 h 9737"/>
                <a:gd name="connsiteX23" fmla="*/ 1517 w 9947"/>
                <a:gd name="connsiteY23" fmla="*/ 5327 h 9737"/>
                <a:gd name="connsiteX24" fmla="*/ 2051 w 9947"/>
                <a:gd name="connsiteY24" fmla="*/ 2355 h 9737"/>
                <a:gd name="connsiteX0" fmla="*/ 2062 w 10000"/>
                <a:gd name="connsiteY0" fmla="*/ 932 h 8513"/>
                <a:gd name="connsiteX1" fmla="*/ 9636 w 10000"/>
                <a:gd name="connsiteY1" fmla="*/ 191 h 8513"/>
                <a:gd name="connsiteX2" fmla="*/ 9223 w 10000"/>
                <a:gd name="connsiteY2" fmla="*/ 2078 h 8513"/>
                <a:gd name="connsiteX3" fmla="*/ 8926 w 10000"/>
                <a:gd name="connsiteY3" fmla="*/ 4100 h 8513"/>
                <a:gd name="connsiteX4" fmla="*/ 8545 w 10000"/>
                <a:gd name="connsiteY4" fmla="*/ 7097 h 8513"/>
                <a:gd name="connsiteX5" fmla="*/ 9445 w 10000"/>
                <a:gd name="connsiteY5" fmla="*/ 8163 h 8513"/>
                <a:gd name="connsiteX6" fmla="*/ 7525 w 10000"/>
                <a:gd name="connsiteY6" fmla="*/ 8157 h 8513"/>
                <a:gd name="connsiteX7" fmla="*/ 7071 w 10000"/>
                <a:gd name="connsiteY7" fmla="*/ 7515 h 8513"/>
                <a:gd name="connsiteX8" fmla="*/ 7125 w 10000"/>
                <a:gd name="connsiteY8" fmla="*/ 7515 h 8513"/>
                <a:gd name="connsiteX9" fmla="*/ 7125 w 10000"/>
                <a:gd name="connsiteY9" fmla="*/ 6968 h 8513"/>
                <a:gd name="connsiteX10" fmla="*/ 6256 w 10000"/>
                <a:gd name="connsiteY10" fmla="*/ 5014 h 8513"/>
                <a:gd name="connsiteX11" fmla="*/ 6256 w 10000"/>
                <a:gd name="connsiteY11" fmla="*/ 4092 h 8513"/>
                <a:gd name="connsiteX12" fmla="*/ 6207 w 10000"/>
                <a:gd name="connsiteY12" fmla="*/ 2852 h 8513"/>
                <a:gd name="connsiteX13" fmla="*/ 5601 w 10000"/>
                <a:gd name="connsiteY13" fmla="*/ 796 h 8513"/>
                <a:gd name="connsiteX14" fmla="*/ 4783 w 10000"/>
                <a:gd name="connsiteY14" fmla="*/ 2821 h 8513"/>
                <a:gd name="connsiteX15" fmla="*/ 4333 w 10000"/>
                <a:gd name="connsiteY15" fmla="*/ 4135 h 8513"/>
                <a:gd name="connsiteX16" fmla="*/ 4127 w 10000"/>
                <a:gd name="connsiteY16" fmla="*/ 5575 h 8513"/>
                <a:gd name="connsiteX17" fmla="*/ 3138 w 10000"/>
                <a:gd name="connsiteY17" fmla="*/ 7071 h 8513"/>
                <a:gd name="connsiteX18" fmla="*/ 2740 w 10000"/>
                <a:gd name="connsiteY18" fmla="*/ 8124 h 8513"/>
                <a:gd name="connsiteX19" fmla="*/ 141 w 10000"/>
                <a:gd name="connsiteY19" fmla="*/ 7960 h 8513"/>
                <a:gd name="connsiteX20" fmla="*/ 1942 w 10000"/>
                <a:gd name="connsiteY20" fmla="*/ 6619 h 8513"/>
                <a:gd name="connsiteX21" fmla="*/ 1456 w 10000"/>
                <a:gd name="connsiteY21" fmla="*/ 4818 h 8513"/>
                <a:gd name="connsiteX22" fmla="*/ 1525 w 10000"/>
                <a:gd name="connsiteY22" fmla="*/ 3984 h 8513"/>
                <a:gd name="connsiteX23" fmla="*/ 2062 w 10000"/>
                <a:gd name="connsiteY23" fmla="*/ 932 h 8513"/>
                <a:gd name="connsiteX0" fmla="*/ 2062 w 10000"/>
                <a:gd name="connsiteY0" fmla="*/ 373 h 9278"/>
                <a:gd name="connsiteX1" fmla="*/ 9223 w 10000"/>
                <a:gd name="connsiteY1" fmla="*/ 1719 h 9278"/>
                <a:gd name="connsiteX2" fmla="*/ 8926 w 10000"/>
                <a:gd name="connsiteY2" fmla="*/ 4094 h 9278"/>
                <a:gd name="connsiteX3" fmla="*/ 8545 w 10000"/>
                <a:gd name="connsiteY3" fmla="*/ 7615 h 9278"/>
                <a:gd name="connsiteX4" fmla="*/ 9445 w 10000"/>
                <a:gd name="connsiteY4" fmla="*/ 8867 h 9278"/>
                <a:gd name="connsiteX5" fmla="*/ 7525 w 10000"/>
                <a:gd name="connsiteY5" fmla="*/ 8860 h 9278"/>
                <a:gd name="connsiteX6" fmla="*/ 7071 w 10000"/>
                <a:gd name="connsiteY6" fmla="*/ 8106 h 9278"/>
                <a:gd name="connsiteX7" fmla="*/ 7125 w 10000"/>
                <a:gd name="connsiteY7" fmla="*/ 8106 h 9278"/>
                <a:gd name="connsiteX8" fmla="*/ 7125 w 10000"/>
                <a:gd name="connsiteY8" fmla="*/ 7463 h 9278"/>
                <a:gd name="connsiteX9" fmla="*/ 6256 w 10000"/>
                <a:gd name="connsiteY9" fmla="*/ 5168 h 9278"/>
                <a:gd name="connsiteX10" fmla="*/ 6256 w 10000"/>
                <a:gd name="connsiteY10" fmla="*/ 4085 h 9278"/>
                <a:gd name="connsiteX11" fmla="*/ 6207 w 10000"/>
                <a:gd name="connsiteY11" fmla="*/ 2628 h 9278"/>
                <a:gd name="connsiteX12" fmla="*/ 5601 w 10000"/>
                <a:gd name="connsiteY12" fmla="*/ 213 h 9278"/>
                <a:gd name="connsiteX13" fmla="*/ 4783 w 10000"/>
                <a:gd name="connsiteY13" fmla="*/ 2592 h 9278"/>
                <a:gd name="connsiteX14" fmla="*/ 4333 w 10000"/>
                <a:gd name="connsiteY14" fmla="*/ 4135 h 9278"/>
                <a:gd name="connsiteX15" fmla="*/ 4127 w 10000"/>
                <a:gd name="connsiteY15" fmla="*/ 5827 h 9278"/>
                <a:gd name="connsiteX16" fmla="*/ 3138 w 10000"/>
                <a:gd name="connsiteY16" fmla="*/ 7584 h 9278"/>
                <a:gd name="connsiteX17" fmla="*/ 2740 w 10000"/>
                <a:gd name="connsiteY17" fmla="*/ 8821 h 9278"/>
                <a:gd name="connsiteX18" fmla="*/ 141 w 10000"/>
                <a:gd name="connsiteY18" fmla="*/ 8628 h 9278"/>
                <a:gd name="connsiteX19" fmla="*/ 1942 w 10000"/>
                <a:gd name="connsiteY19" fmla="*/ 7053 h 9278"/>
                <a:gd name="connsiteX20" fmla="*/ 1456 w 10000"/>
                <a:gd name="connsiteY20" fmla="*/ 4938 h 9278"/>
                <a:gd name="connsiteX21" fmla="*/ 1525 w 10000"/>
                <a:gd name="connsiteY21" fmla="*/ 3958 h 9278"/>
                <a:gd name="connsiteX22" fmla="*/ 2062 w 10000"/>
                <a:gd name="connsiteY22" fmla="*/ 373 h 9278"/>
                <a:gd name="connsiteX0" fmla="*/ 1525 w 10000"/>
                <a:gd name="connsiteY0" fmla="*/ 4043 h 9777"/>
                <a:gd name="connsiteX1" fmla="*/ 9223 w 10000"/>
                <a:gd name="connsiteY1" fmla="*/ 1630 h 9777"/>
                <a:gd name="connsiteX2" fmla="*/ 8926 w 10000"/>
                <a:gd name="connsiteY2" fmla="*/ 4190 h 9777"/>
                <a:gd name="connsiteX3" fmla="*/ 8545 w 10000"/>
                <a:gd name="connsiteY3" fmla="*/ 7985 h 9777"/>
                <a:gd name="connsiteX4" fmla="*/ 9445 w 10000"/>
                <a:gd name="connsiteY4" fmla="*/ 9334 h 9777"/>
                <a:gd name="connsiteX5" fmla="*/ 7525 w 10000"/>
                <a:gd name="connsiteY5" fmla="*/ 9326 h 9777"/>
                <a:gd name="connsiteX6" fmla="*/ 7071 w 10000"/>
                <a:gd name="connsiteY6" fmla="*/ 8514 h 9777"/>
                <a:gd name="connsiteX7" fmla="*/ 7125 w 10000"/>
                <a:gd name="connsiteY7" fmla="*/ 8514 h 9777"/>
                <a:gd name="connsiteX8" fmla="*/ 7125 w 10000"/>
                <a:gd name="connsiteY8" fmla="*/ 7821 h 9777"/>
                <a:gd name="connsiteX9" fmla="*/ 6256 w 10000"/>
                <a:gd name="connsiteY9" fmla="*/ 5347 h 9777"/>
                <a:gd name="connsiteX10" fmla="*/ 6256 w 10000"/>
                <a:gd name="connsiteY10" fmla="*/ 4180 h 9777"/>
                <a:gd name="connsiteX11" fmla="*/ 6207 w 10000"/>
                <a:gd name="connsiteY11" fmla="*/ 2610 h 9777"/>
                <a:gd name="connsiteX12" fmla="*/ 5601 w 10000"/>
                <a:gd name="connsiteY12" fmla="*/ 7 h 9777"/>
                <a:gd name="connsiteX13" fmla="*/ 4783 w 10000"/>
                <a:gd name="connsiteY13" fmla="*/ 2571 h 9777"/>
                <a:gd name="connsiteX14" fmla="*/ 4333 w 10000"/>
                <a:gd name="connsiteY14" fmla="*/ 4234 h 9777"/>
                <a:gd name="connsiteX15" fmla="*/ 4127 w 10000"/>
                <a:gd name="connsiteY15" fmla="*/ 6057 h 9777"/>
                <a:gd name="connsiteX16" fmla="*/ 3138 w 10000"/>
                <a:gd name="connsiteY16" fmla="*/ 7951 h 9777"/>
                <a:gd name="connsiteX17" fmla="*/ 2740 w 10000"/>
                <a:gd name="connsiteY17" fmla="*/ 9284 h 9777"/>
                <a:gd name="connsiteX18" fmla="*/ 141 w 10000"/>
                <a:gd name="connsiteY18" fmla="*/ 9076 h 9777"/>
                <a:gd name="connsiteX19" fmla="*/ 1942 w 10000"/>
                <a:gd name="connsiteY19" fmla="*/ 7379 h 9777"/>
                <a:gd name="connsiteX20" fmla="*/ 1456 w 10000"/>
                <a:gd name="connsiteY20" fmla="*/ 5099 h 9777"/>
                <a:gd name="connsiteX21" fmla="*/ 1525 w 10000"/>
                <a:gd name="connsiteY21" fmla="*/ 4043 h 9777"/>
                <a:gd name="connsiteX0" fmla="*/ 1525 w 10000"/>
                <a:gd name="connsiteY0" fmla="*/ 4405 h 10270"/>
                <a:gd name="connsiteX1" fmla="*/ 9223 w 10000"/>
                <a:gd name="connsiteY1" fmla="*/ 1937 h 10270"/>
                <a:gd name="connsiteX2" fmla="*/ 8926 w 10000"/>
                <a:gd name="connsiteY2" fmla="*/ 4556 h 10270"/>
                <a:gd name="connsiteX3" fmla="*/ 8545 w 10000"/>
                <a:gd name="connsiteY3" fmla="*/ 8437 h 10270"/>
                <a:gd name="connsiteX4" fmla="*/ 9445 w 10000"/>
                <a:gd name="connsiteY4" fmla="*/ 9817 h 10270"/>
                <a:gd name="connsiteX5" fmla="*/ 7525 w 10000"/>
                <a:gd name="connsiteY5" fmla="*/ 9809 h 10270"/>
                <a:gd name="connsiteX6" fmla="*/ 7071 w 10000"/>
                <a:gd name="connsiteY6" fmla="*/ 8978 h 10270"/>
                <a:gd name="connsiteX7" fmla="*/ 7125 w 10000"/>
                <a:gd name="connsiteY7" fmla="*/ 8978 h 10270"/>
                <a:gd name="connsiteX8" fmla="*/ 7125 w 10000"/>
                <a:gd name="connsiteY8" fmla="*/ 8269 h 10270"/>
                <a:gd name="connsiteX9" fmla="*/ 6256 w 10000"/>
                <a:gd name="connsiteY9" fmla="*/ 5739 h 10270"/>
                <a:gd name="connsiteX10" fmla="*/ 6256 w 10000"/>
                <a:gd name="connsiteY10" fmla="*/ 4545 h 10270"/>
                <a:gd name="connsiteX11" fmla="*/ 6207 w 10000"/>
                <a:gd name="connsiteY11" fmla="*/ 2940 h 10270"/>
                <a:gd name="connsiteX12" fmla="*/ 5601 w 10000"/>
                <a:gd name="connsiteY12" fmla="*/ 277 h 10270"/>
                <a:gd name="connsiteX13" fmla="*/ 4333 w 10000"/>
                <a:gd name="connsiteY13" fmla="*/ 4601 h 10270"/>
                <a:gd name="connsiteX14" fmla="*/ 4127 w 10000"/>
                <a:gd name="connsiteY14" fmla="*/ 6465 h 10270"/>
                <a:gd name="connsiteX15" fmla="*/ 3138 w 10000"/>
                <a:gd name="connsiteY15" fmla="*/ 8402 h 10270"/>
                <a:gd name="connsiteX16" fmla="*/ 2740 w 10000"/>
                <a:gd name="connsiteY16" fmla="*/ 9766 h 10270"/>
                <a:gd name="connsiteX17" fmla="*/ 141 w 10000"/>
                <a:gd name="connsiteY17" fmla="*/ 9553 h 10270"/>
                <a:gd name="connsiteX18" fmla="*/ 1942 w 10000"/>
                <a:gd name="connsiteY18" fmla="*/ 7817 h 10270"/>
                <a:gd name="connsiteX19" fmla="*/ 1456 w 10000"/>
                <a:gd name="connsiteY19" fmla="*/ 5485 h 10270"/>
                <a:gd name="connsiteX20" fmla="*/ 1525 w 10000"/>
                <a:gd name="connsiteY20" fmla="*/ 4405 h 10270"/>
                <a:gd name="connsiteX0" fmla="*/ 1525 w 10000"/>
                <a:gd name="connsiteY0" fmla="*/ 4137 h 10002"/>
                <a:gd name="connsiteX1" fmla="*/ 9223 w 10000"/>
                <a:gd name="connsiteY1" fmla="*/ 1669 h 10002"/>
                <a:gd name="connsiteX2" fmla="*/ 8926 w 10000"/>
                <a:gd name="connsiteY2" fmla="*/ 4288 h 10002"/>
                <a:gd name="connsiteX3" fmla="*/ 8545 w 10000"/>
                <a:gd name="connsiteY3" fmla="*/ 8169 h 10002"/>
                <a:gd name="connsiteX4" fmla="*/ 9445 w 10000"/>
                <a:gd name="connsiteY4" fmla="*/ 9549 h 10002"/>
                <a:gd name="connsiteX5" fmla="*/ 7525 w 10000"/>
                <a:gd name="connsiteY5" fmla="*/ 9541 h 10002"/>
                <a:gd name="connsiteX6" fmla="*/ 7071 w 10000"/>
                <a:gd name="connsiteY6" fmla="*/ 8710 h 10002"/>
                <a:gd name="connsiteX7" fmla="*/ 7125 w 10000"/>
                <a:gd name="connsiteY7" fmla="*/ 8710 h 10002"/>
                <a:gd name="connsiteX8" fmla="*/ 7125 w 10000"/>
                <a:gd name="connsiteY8" fmla="*/ 8001 h 10002"/>
                <a:gd name="connsiteX9" fmla="*/ 6256 w 10000"/>
                <a:gd name="connsiteY9" fmla="*/ 5471 h 10002"/>
                <a:gd name="connsiteX10" fmla="*/ 6256 w 10000"/>
                <a:gd name="connsiteY10" fmla="*/ 4277 h 10002"/>
                <a:gd name="connsiteX11" fmla="*/ 5601 w 10000"/>
                <a:gd name="connsiteY11" fmla="*/ 9 h 10002"/>
                <a:gd name="connsiteX12" fmla="*/ 4333 w 10000"/>
                <a:gd name="connsiteY12" fmla="*/ 4333 h 10002"/>
                <a:gd name="connsiteX13" fmla="*/ 4127 w 10000"/>
                <a:gd name="connsiteY13" fmla="*/ 6197 h 10002"/>
                <a:gd name="connsiteX14" fmla="*/ 3138 w 10000"/>
                <a:gd name="connsiteY14" fmla="*/ 8134 h 10002"/>
                <a:gd name="connsiteX15" fmla="*/ 2740 w 10000"/>
                <a:gd name="connsiteY15" fmla="*/ 9498 h 10002"/>
                <a:gd name="connsiteX16" fmla="*/ 141 w 10000"/>
                <a:gd name="connsiteY16" fmla="*/ 9285 h 10002"/>
                <a:gd name="connsiteX17" fmla="*/ 1942 w 10000"/>
                <a:gd name="connsiteY17" fmla="*/ 7549 h 10002"/>
                <a:gd name="connsiteX18" fmla="*/ 1456 w 10000"/>
                <a:gd name="connsiteY18" fmla="*/ 5217 h 10002"/>
                <a:gd name="connsiteX19" fmla="*/ 1525 w 10000"/>
                <a:gd name="connsiteY19" fmla="*/ 4137 h 10002"/>
                <a:gd name="connsiteX0" fmla="*/ 1525 w 10000"/>
                <a:gd name="connsiteY0" fmla="*/ 4137 h 10002"/>
                <a:gd name="connsiteX1" fmla="*/ 8926 w 10000"/>
                <a:gd name="connsiteY1" fmla="*/ 4288 h 10002"/>
                <a:gd name="connsiteX2" fmla="*/ 8545 w 10000"/>
                <a:gd name="connsiteY2" fmla="*/ 8169 h 10002"/>
                <a:gd name="connsiteX3" fmla="*/ 9445 w 10000"/>
                <a:gd name="connsiteY3" fmla="*/ 9549 h 10002"/>
                <a:gd name="connsiteX4" fmla="*/ 7525 w 10000"/>
                <a:gd name="connsiteY4" fmla="*/ 9541 h 10002"/>
                <a:gd name="connsiteX5" fmla="*/ 7071 w 10000"/>
                <a:gd name="connsiteY5" fmla="*/ 8710 h 10002"/>
                <a:gd name="connsiteX6" fmla="*/ 7125 w 10000"/>
                <a:gd name="connsiteY6" fmla="*/ 8710 h 10002"/>
                <a:gd name="connsiteX7" fmla="*/ 7125 w 10000"/>
                <a:gd name="connsiteY7" fmla="*/ 8001 h 10002"/>
                <a:gd name="connsiteX8" fmla="*/ 6256 w 10000"/>
                <a:gd name="connsiteY8" fmla="*/ 5471 h 10002"/>
                <a:gd name="connsiteX9" fmla="*/ 6256 w 10000"/>
                <a:gd name="connsiteY9" fmla="*/ 4277 h 10002"/>
                <a:gd name="connsiteX10" fmla="*/ 5601 w 10000"/>
                <a:gd name="connsiteY10" fmla="*/ 9 h 10002"/>
                <a:gd name="connsiteX11" fmla="*/ 4333 w 10000"/>
                <a:gd name="connsiteY11" fmla="*/ 4333 h 10002"/>
                <a:gd name="connsiteX12" fmla="*/ 4127 w 10000"/>
                <a:gd name="connsiteY12" fmla="*/ 6197 h 10002"/>
                <a:gd name="connsiteX13" fmla="*/ 3138 w 10000"/>
                <a:gd name="connsiteY13" fmla="*/ 8134 h 10002"/>
                <a:gd name="connsiteX14" fmla="*/ 2740 w 10000"/>
                <a:gd name="connsiteY14" fmla="*/ 9498 h 10002"/>
                <a:gd name="connsiteX15" fmla="*/ 141 w 10000"/>
                <a:gd name="connsiteY15" fmla="*/ 9285 h 10002"/>
                <a:gd name="connsiteX16" fmla="*/ 1942 w 10000"/>
                <a:gd name="connsiteY16" fmla="*/ 7549 h 10002"/>
                <a:gd name="connsiteX17" fmla="*/ 1456 w 10000"/>
                <a:gd name="connsiteY17" fmla="*/ 5217 h 10002"/>
                <a:gd name="connsiteX18" fmla="*/ 1525 w 10000"/>
                <a:gd name="connsiteY18" fmla="*/ 4137 h 10002"/>
                <a:gd name="connsiteX0" fmla="*/ 1525 w 10000"/>
                <a:gd name="connsiteY0" fmla="*/ 521 h 6386"/>
                <a:gd name="connsiteX1" fmla="*/ 8926 w 10000"/>
                <a:gd name="connsiteY1" fmla="*/ 672 h 6386"/>
                <a:gd name="connsiteX2" fmla="*/ 8545 w 10000"/>
                <a:gd name="connsiteY2" fmla="*/ 4553 h 6386"/>
                <a:gd name="connsiteX3" fmla="*/ 9445 w 10000"/>
                <a:gd name="connsiteY3" fmla="*/ 5933 h 6386"/>
                <a:gd name="connsiteX4" fmla="*/ 7525 w 10000"/>
                <a:gd name="connsiteY4" fmla="*/ 5925 h 6386"/>
                <a:gd name="connsiteX5" fmla="*/ 7071 w 10000"/>
                <a:gd name="connsiteY5" fmla="*/ 5094 h 6386"/>
                <a:gd name="connsiteX6" fmla="*/ 7125 w 10000"/>
                <a:gd name="connsiteY6" fmla="*/ 5094 h 6386"/>
                <a:gd name="connsiteX7" fmla="*/ 7125 w 10000"/>
                <a:gd name="connsiteY7" fmla="*/ 4385 h 6386"/>
                <a:gd name="connsiteX8" fmla="*/ 6256 w 10000"/>
                <a:gd name="connsiteY8" fmla="*/ 1855 h 6386"/>
                <a:gd name="connsiteX9" fmla="*/ 6256 w 10000"/>
                <a:gd name="connsiteY9" fmla="*/ 661 h 6386"/>
                <a:gd name="connsiteX10" fmla="*/ 4333 w 10000"/>
                <a:gd name="connsiteY10" fmla="*/ 717 h 6386"/>
                <a:gd name="connsiteX11" fmla="*/ 4127 w 10000"/>
                <a:gd name="connsiteY11" fmla="*/ 2581 h 6386"/>
                <a:gd name="connsiteX12" fmla="*/ 3138 w 10000"/>
                <a:gd name="connsiteY12" fmla="*/ 4518 h 6386"/>
                <a:gd name="connsiteX13" fmla="*/ 2740 w 10000"/>
                <a:gd name="connsiteY13" fmla="*/ 5882 h 6386"/>
                <a:gd name="connsiteX14" fmla="*/ 141 w 10000"/>
                <a:gd name="connsiteY14" fmla="*/ 5669 h 6386"/>
                <a:gd name="connsiteX15" fmla="*/ 1942 w 10000"/>
                <a:gd name="connsiteY15" fmla="*/ 3933 h 6386"/>
                <a:gd name="connsiteX16" fmla="*/ 1456 w 10000"/>
                <a:gd name="connsiteY16" fmla="*/ 1601 h 6386"/>
                <a:gd name="connsiteX17" fmla="*/ 1525 w 10000"/>
                <a:gd name="connsiteY17" fmla="*/ 521 h 6386"/>
                <a:gd name="connsiteX0" fmla="*/ 1456 w 10000"/>
                <a:gd name="connsiteY0" fmla="*/ 2225 h 9718"/>
                <a:gd name="connsiteX1" fmla="*/ 8926 w 10000"/>
                <a:gd name="connsiteY1" fmla="*/ 770 h 9718"/>
                <a:gd name="connsiteX2" fmla="*/ 8545 w 10000"/>
                <a:gd name="connsiteY2" fmla="*/ 6848 h 9718"/>
                <a:gd name="connsiteX3" fmla="*/ 9445 w 10000"/>
                <a:gd name="connsiteY3" fmla="*/ 9009 h 9718"/>
                <a:gd name="connsiteX4" fmla="*/ 7525 w 10000"/>
                <a:gd name="connsiteY4" fmla="*/ 8996 h 9718"/>
                <a:gd name="connsiteX5" fmla="*/ 7071 w 10000"/>
                <a:gd name="connsiteY5" fmla="*/ 7695 h 9718"/>
                <a:gd name="connsiteX6" fmla="*/ 7125 w 10000"/>
                <a:gd name="connsiteY6" fmla="*/ 7695 h 9718"/>
                <a:gd name="connsiteX7" fmla="*/ 7125 w 10000"/>
                <a:gd name="connsiteY7" fmla="*/ 6585 h 9718"/>
                <a:gd name="connsiteX8" fmla="*/ 6256 w 10000"/>
                <a:gd name="connsiteY8" fmla="*/ 2623 h 9718"/>
                <a:gd name="connsiteX9" fmla="*/ 6256 w 10000"/>
                <a:gd name="connsiteY9" fmla="*/ 753 h 9718"/>
                <a:gd name="connsiteX10" fmla="*/ 4333 w 10000"/>
                <a:gd name="connsiteY10" fmla="*/ 841 h 9718"/>
                <a:gd name="connsiteX11" fmla="*/ 4127 w 10000"/>
                <a:gd name="connsiteY11" fmla="*/ 3760 h 9718"/>
                <a:gd name="connsiteX12" fmla="*/ 3138 w 10000"/>
                <a:gd name="connsiteY12" fmla="*/ 6793 h 9718"/>
                <a:gd name="connsiteX13" fmla="*/ 2740 w 10000"/>
                <a:gd name="connsiteY13" fmla="*/ 8929 h 9718"/>
                <a:gd name="connsiteX14" fmla="*/ 141 w 10000"/>
                <a:gd name="connsiteY14" fmla="*/ 8595 h 9718"/>
                <a:gd name="connsiteX15" fmla="*/ 1942 w 10000"/>
                <a:gd name="connsiteY15" fmla="*/ 5877 h 9718"/>
                <a:gd name="connsiteX16" fmla="*/ 1456 w 10000"/>
                <a:gd name="connsiteY16" fmla="*/ 2225 h 9718"/>
                <a:gd name="connsiteX0" fmla="*/ 1456 w 10000"/>
                <a:gd name="connsiteY0" fmla="*/ 1940 h 9650"/>
                <a:gd name="connsiteX1" fmla="*/ 8545 w 10000"/>
                <a:gd name="connsiteY1" fmla="*/ 6697 h 9650"/>
                <a:gd name="connsiteX2" fmla="*/ 9445 w 10000"/>
                <a:gd name="connsiteY2" fmla="*/ 8920 h 9650"/>
                <a:gd name="connsiteX3" fmla="*/ 7525 w 10000"/>
                <a:gd name="connsiteY3" fmla="*/ 8907 h 9650"/>
                <a:gd name="connsiteX4" fmla="*/ 7071 w 10000"/>
                <a:gd name="connsiteY4" fmla="*/ 7568 h 9650"/>
                <a:gd name="connsiteX5" fmla="*/ 7125 w 10000"/>
                <a:gd name="connsiteY5" fmla="*/ 7568 h 9650"/>
                <a:gd name="connsiteX6" fmla="*/ 7125 w 10000"/>
                <a:gd name="connsiteY6" fmla="*/ 6426 h 9650"/>
                <a:gd name="connsiteX7" fmla="*/ 6256 w 10000"/>
                <a:gd name="connsiteY7" fmla="*/ 2349 h 9650"/>
                <a:gd name="connsiteX8" fmla="*/ 6256 w 10000"/>
                <a:gd name="connsiteY8" fmla="*/ 425 h 9650"/>
                <a:gd name="connsiteX9" fmla="*/ 4333 w 10000"/>
                <a:gd name="connsiteY9" fmla="*/ 515 h 9650"/>
                <a:gd name="connsiteX10" fmla="*/ 4127 w 10000"/>
                <a:gd name="connsiteY10" fmla="*/ 3519 h 9650"/>
                <a:gd name="connsiteX11" fmla="*/ 3138 w 10000"/>
                <a:gd name="connsiteY11" fmla="*/ 6640 h 9650"/>
                <a:gd name="connsiteX12" fmla="*/ 2740 w 10000"/>
                <a:gd name="connsiteY12" fmla="*/ 8838 h 9650"/>
                <a:gd name="connsiteX13" fmla="*/ 141 w 10000"/>
                <a:gd name="connsiteY13" fmla="*/ 8494 h 9650"/>
                <a:gd name="connsiteX14" fmla="*/ 1942 w 10000"/>
                <a:gd name="connsiteY14" fmla="*/ 5698 h 9650"/>
                <a:gd name="connsiteX15" fmla="*/ 1456 w 10000"/>
                <a:gd name="connsiteY15" fmla="*/ 1940 h 9650"/>
                <a:gd name="connsiteX0" fmla="*/ 1456 w 10000"/>
                <a:gd name="connsiteY0" fmla="*/ 2010 h 10000"/>
                <a:gd name="connsiteX1" fmla="*/ 8545 w 10000"/>
                <a:gd name="connsiteY1" fmla="*/ 6940 h 10000"/>
                <a:gd name="connsiteX2" fmla="*/ 9445 w 10000"/>
                <a:gd name="connsiteY2" fmla="*/ 9244 h 10000"/>
                <a:gd name="connsiteX3" fmla="*/ 7525 w 10000"/>
                <a:gd name="connsiteY3" fmla="*/ 9230 h 10000"/>
                <a:gd name="connsiteX4" fmla="*/ 7071 w 10000"/>
                <a:gd name="connsiteY4" fmla="*/ 7842 h 10000"/>
                <a:gd name="connsiteX5" fmla="*/ 7125 w 10000"/>
                <a:gd name="connsiteY5" fmla="*/ 7842 h 10000"/>
                <a:gd name="connsiteX6" fmla="*/ 8692 w 10000"/>
                <a:gd name="connsiteY6" fmla="*/ 3102 h 10000"/>
                <a:gd name="connsiteX7" fmla="*/ 6256 w 10000"/>
                <a:gd name="connsiteY7" fmla="*/ 2434 h 10000"/>
                <a:gd name="connsiteX8" fmla="*/ 6256 w 10000"/>
                <a:gd name="connsiteY8" fmla="*/ 440 h 10000"/>
                <a:gd name="connsiteX9" fmla="*/ 4333 w 10000"/>
                <a:gd name="connsiteY9" fmla="*/ 534 h 10000"/>
                <a:gd name="connsiteX10" fmla="*/ 4127 w 10000"/>
                <a:gd name="connsiteY10" fmla="*/ 3647 h 10000"/>
                <a:gd name="connsiteX11" fmla="*/ 3138 w 10000"/>
                <a:gd name="connsiteY11" fmla="*/ 6881 h 10000"/>
                <a:gd name="connsiteX12" fmla="*/ 2740 w 10000"/>
                <a:gd name="connsiteY12" fmla="*/ 9159 h 10000"/>
                <a:gd name="connsiteX13" fmla="*/ 141 w 10000"/>
                <a:gd name="connsiteY13" fmla="*/ 8802 h 10000"/>
                <a:gd name="connsiteX14" fmla="*/ 1942 w 10000"/>
                <a:gd name="connsiteY14" fmla="*/ 5905 h 10000"/>
                <a:gd name="connsiteX15" fmla="*/ 1456 w 10000"/>
                <a:gd name="connsiteY15" fmla="*/ 2010 h 10000"/>
                <a:gd name="connsiteX0" fmla="*/ 1456 w 10000"/>
                <a:gd name="connsiteY0" fmla="*/ 2010 h 10000"/>
                <a:gd name="connsiteX1" fmla="*/ 8545 w 10000"/>
                <a:gd name="connsiteY1" fmla="*/ 6940 h 10000"/>
                <a:gd name="connsiteX2" fmla="*/ 9445 w 10000"/>
                <a:gd name="connsiteY2" fmla="*/ 9244 h 10000"/>
                <a:gd name="connsiteX3" fmla="*/ 7525 w 10000"/>
                <a:gd name="connsiteY3" fmla="*/ 9230 h 10000"/>
                <a:gd name="connsiteX4" fmla="*/ 7071 w 10000"/>
                <a:gd name="connsiteY4" fmla="*/ 7842 h 10000"/>
                <a:gd name="connsiteX5" fmla="*/ 7125 w 10000"/>
                <a:gd name="connsiteY5" fmla="*/ 7842 h 10000"/>
                <a:gd name="connsiteX6" fmla="*/ 6256 w 10000"/>
                <a:gd name="connsiteY6" fmla="*/ 2434 h 10000"/>
                <a:gd name="connsiteX7" fmla="*/ 6256 w 10000"/>
                <a:gd name="connsiteY7" fmla="*/ 440 h 10000"/>
                <a:gd name="connsiteX8" fmla="*/ 4333 w 10000"/>
                <a:gd name="connsiteY8" fmla="*/ 534 h 10000"/>
                <a:gd name="connsiteX9" fmla="*/ 4127 w 10000"/>
                <a:gd name="connsiteY9" fmla="*/ 3647 h 10000"/>
                <a:gd name="connsiteX10" fmla="*/ 3138 w 10000"/>
                <a:gd name="connsiteY10" fmla="*/ 6881 h 10000"/>
                <a:gd name="connsiteX11" fmla="*/ 2740 w 10000"/>
                <a:gd name="connsiteY11" fmla="*/ 9159 h 10000"/>
                <a:gd name="connsiteX12" fmla="*/ 141 w 10000"/>
                <a:gd name="connsiteY12" fmla="*/ 8802 h 10000"/>
                <a:gd name="connsiteX13" fmla="*/ 1942 w 10000"/>
                <a:gd name="connsiteY13" fmla="*/ 5905 h 10000"/>
                <a:gd name="connsiteX14" fmla="*/ 1456 w 10000"/>
                <a:gd name="connsiteY14" fmla="*/ 2010 h 10000"/>
                <a:gd name="connsiteX0" fmla="*/ 1456 w 10000"/>
                <a:gd name="connsiteY0" fmla="*/ 2010 h 10000"/>
                <a:gd name="connsiteX1" fmla="*/ 8397 w 10000"/>
                <a:gd name="connsiteY1" fmla="*/ 2654 h 10000"/>
                <a:gd name="connsiteX2" fmla="*/ 8545 w 10000"/>
                <a:gd name="connsiteY2" fmla="*/ 6940 h 10000"/>
                <a:gd name="connsiteX3" fmla="*/ 9445 w 10000"/>
                <a:gd name="connsiteY3" fmla="*/ 9244 h 10000"/>
                <a:gd name="connsiteX4" fmla="*/ 7525 w 10000"/>
                <a:gd name="connsiteY4" fmla="*/ 9230 h 10000"/>
                <a:gd name="connsiteX5" fmla="*/ 7071 w 10000"/>
                <a:gd name="connsiteY5" fmla="*/ 7842 h 10000"/>
                <a:gd name="connsiteX6" fmla="*/ 7125 w 10000"/>
                <a:gd name="connsiteY6" fmla="*/ 7842 h 10000"/>
                <a:gd name="connsiteX7" fmla="*/ 6256 w 10000"/>
                <a:gd name="connsiteY7" fmla="*/ 2434 h 10000"/>
                <a:gd name="connsiteX8" fmla="*/ 6256 w 10000"/>
                <a:gd name="connsiteY8" fmla="*/ 440 h 10000"/>
                <a:gd name="connsiteX9" fmla="*/ 4333 w 10000"/>
                <a:gd name="connsiteY9" fmla="*/ 534 h 10000"/>
                <a:gd name="connsiteX10" fmla="*/ 4127 w 10000"/>
                <a:gd name="connsiteY10" fmla="*/ 3647 h 10000"/>
                <a:gd name="connsiteX11" fmla="*/ 3138 w 10000"/>
                <a:gd name="connsiteY11" fmla="*/ 6881 h 10000"/>
                <a:gd name="connsiteX12" fmla="*/ 2740 w 10000"/>
                <a:gd name="connsiteY12" fmla="*/ 9159 h 10000"/>
                <a:gd name="connsiteX13" fmla="*/ 141 w 10000"/>
                <a:gd name="connsiteY13" fmla="*/ 8802 h 10000"/>
                <a:gd name="connsiteX14" fmla="*/ 1942 w 10000"/>
                <a:gd name="connsiteY14" fmla="*/ 5905 h 10000"/>
                <a:gd name="connsiteX15" fmla="*/ 1456 w 10000"/>
                <a:gd name="connsiteY15" fmla="*/ 2010 h 10000"/>
                <a:gd name="connsiteX0" fmla="*/ 1456 w 10000"/>
                <a:gd name="connsiteY0" fmla="*/ 1678 h 9668"/>
                <a:gd name="connsiteX1" fmla="*/ 8397 w 10000"/>
                <a:gd name="connsiteY1" fmla="*/ 2322 h 9668"/>
                <a:gd name="connsiteX2" fmla="*/ 8545 w 10000"/>
                <a:gd name="connsiteY2" fmla="*/ 6608 h 9668"/>
                <a:gd name="connsiteX3" fmla="*/ 9445 w 10000"/>
                <a:gd name="connsiteY3" fmla="*/ 8912 h 9668"/>
                <a:gd name="connsiteX4" fmla="*/ 7525 w 10000"/>
                <a:gd name="connsiteY4" fmla="*/ 8898 h 9668"/>
                <a:gd name="connsiteX5" fmla="*/ 7071 w 10000"/>
                <a:gd name="connsiteY5" fmla="*/ 7510 h 9668"/>
                <a:gd name="connsiteX6" fmla="*/ 7125 w 10000"/>
                <a:gd name="connsiteY6" fmla="*/ 7510 h 9668"/>
                <a:gd name="connsiteX7" fmla="*/ 6256 w 10000"/>
                <a:gd name="connsiteY7" fmla="*/ 2102 h 9668"/>
                <a:gd name="connsiteX8" fmla="*/ 4333 w 10000"/>
                <a:gd name="connsiteY8" fmla="*/ 202 h 9668"/>
                <a:gd name="connsiteX9" fmla="*/ 4127 w 10000"/>
                <a:gd name="connsiteY9" fmla="*/ 3315 h 9668"/>
                <a:gd name="connsiteX10" fmla="*/ 3138 w 10000"/>
                <a:gd name="connsiteY10" fmla="*/ 6549 h 9668"/>
                <a:gd name="connsiteX11" fmla="*/ 2740 w 10000"/>
                <a:gd name="connsiteY11" fmla="*/ 8827 h 9668"/>
                <a:gd name="connsiteX12" fmla="*/ 141 w 10000"/>
                <a:gd name="connsiteY12" fmla="*/ 8470 h 9668"/>
                <a:gd name="connsiteX13" fmla="*/ 1942 w 10000"/>
                <a:gd name="connsiteY13" fmla="*/ 5573 h 9668"/>
                <a:gd name="connsiteX14" fmla="*/ 1456 w 10000"/>
                <a:gd name="connsiteY14" fmla="*/ 1678 h 9668"/>
                <a:gd name="connsiteX0" fmla="*/ 1456 w 10000"/>
                <a:gd name="connsiteY0" fmla="*/ 1736 h 10000"/>
                <a:gd name="connsiteX1" fmla="*/ 8397 w 10000"/>
                <a:gd name="connsiteY1" fmla="*/ 2402 h 10000"/>
                <a:gd name="connsiteX2" fmla="*/ 8545 w 10000"/>
                <a:gd name="connsiteY2" fmla="*/ 6835 h 10000"/>
                <a:gd name="connsiteX3" fmla="*/ 9445 w 10000"/>
                <a:gd name="connsiteY3" fmla="*/ 9218 h 10000"/>
                <a:gd name="connsiteX4" fmla="*/ 7525 w 10000"/>
                <a:gd name="connsiteY4" fmla="*/ 9204 h 10000"/>
                <a:gd name="connsiteX5" fmla="*/ 7071 w 10000"/>
                <a:gd name="connsiteY5" fmla="*/ 7768 h 10000"/>
                <a:gd name="connsiteX6" fmla="*/ 7125 w 10000"/>
                <a:gd name="connsiteY6" fmla="*/ 7768 h 10000"/>
                <a:gd name="connsiteX7" fmla="*/ 6256 w 10000"/>
                <a:gd name="connsiteY7" fmla="*/ 2174 h 10000"/>
                <a:gd name="connsiteX8" fmla="*/ 4333 w 10000"/>
                <a:gd name="connsiteY8" fmla="*/ 209 h 10000"/>
                <a:gd name="connsiteX9" fmla="*/ 4127 w 10000"/>
                <a:gd name="connsiteY9" fmla="*/ 1521 h 10000"/>
                <a:gd name="connsiteX10" fmla="*/ 3138 w 10000"/>
                <a:gd name="connsiteY10" fmla="*/ 6774 h 10000"/>
                <a:gd name="connsiteX11" fmla="*/ 2740 w 10000"/>
                <a:gd name="connsiteY11" fmla="*/ 9130 h 10000"/>
                <a:gd name="connsiteX12" fmla="*/ 141 w 10000"/>
                <a:gd name="connsiteY12" fmla="*/ 8761 h 10000"/>
                <a:gd name="connsiteX13" fmla="*/ 1942 w 10000"/>
                <a:gd name="connsiteY13" fmla="*/ 5764 h 10000"/>
                <a:gd name="connsiteX14" fmla="*/ 1456 w 10000"/>
                <a:gd name="connsiteY14" fmla="*/ 1736 h 10000"/>
                <a:gd name="connsiteX0" fmla="*/ 1456 w 10000"/>
                <a:gd name="connsiteY0" fmla="*/ 982 h 9246"/>
                <a:gd name="connsiteX1" fmla="*/ 8397 w 10000"/>
                <a:gd name="connsiteY1" fmla="*/ 1648 h 9246"/>
                <a:gd name="connsiteX2" fmla="*/ 8545 w 10000"/>
                <a:gd name="connsiteY2" fmla="*/ 6081 h 9246"/>
                <a:gd name="connsiteX3" fmla="*/ 9445 w 10000"/>
                <a:gd name="connsiteY3" fmla="*/ 8464 h 9246"/>
                <a:gd name="connsiteX4" fmla="*/ 7525 w 10000"/>
                <a:gd name="connsiteY4" fmla="*/ 8450 h 9246"/>
                <a:gd name="connsiteX5" fmla="*/ 7071 w 10000"/>
                <a:gd name="connsiteY5" fmla="*/ 7014 h 9246"/>
                <a:gd name="connsiteX6" fmla="*/ 7125 w 10000"/>
                <a:gd name="connsiteY6" fmla="*/ 7014 h 9246"/>
                <a:gd name="connsiteX7" fmla="*/ 6256 w 10000"/>
                <a:gd name="connsiteY7" fmla="*/ 1420 h 9246"/>
                <a:gd name="connsiteX8" fmla="*/ 4127 w 10000"/>
                <a:gd name="connsiteY8" fmla="*/ 767 h 9246"/>
                <a:gd name="connsiteX9" fmla="*/ 3138 w 10000"/>
                <a:gd name="connsiteY9" fmla="*/ 6020 h 9246"/>
                <a:gd name="connsiteX10" fmla="*/ 2740 w 10000"/>
                <a:gd name="connsiteY10" fmla="*/ 8376 h 9246"/>
                <a:gd name="connsiteX11" fmla="*/ 141 w 10000"/>
                <a:gd name="connsiteY11" fmla="*/ 8007 h 9246"/>
                <a:gd name="connsiteX12" fmla="*/ 1942 w 10000"/>
                <a:gd name="connsiteY12" fmla="*/ 5010 h 9246"/>
                <a:gd name="connsiteX13" fmla="*/ 1456 w 10000"/>
                <a:gd name="connsiteY13" fmla="*/ 982 h 9246"/>
                <a:gd name="connsiteX0" fmla="*/ 1456 w 10000"/>
                <a:gd name="connsiteY0" fmla="*/ 652 h 9590"/>
                <a:gd name="connsiteX1" fmla="*/ 8397 w 10000"/>
                <a:gd name="connsiteY1" fmla="*/ 1372 h 9590"/>
                <a:gd name="connsiteX2" fmla="*/ 8545 w 10000"/>
                <a:gd name="connsiteY2" fmla="*/ 6167 h 9590"/>
                <a:gd name="connsiteX3" fmla="*/ 9445 w 10000"/>
                <a:gd name="connsiteY3" fmla="*/ 8744 h 9590"/>
                <a:gd name="connsiteX4" fmla="*/ 7525 w 10000"/>
                <a:gd name="connsiteY4" fmla="*/ 8729 h 9590"/>
                <a:gd name="connsiteX5" fmla="*/ 7071 w 10000"/>
                <a:gd name="connsiteY5" fmla="*/ 7176 h 9590"/>
                <a:gd name="connsiteX6" fmla="*/ 7125 w 10000"/>
                <a:gd name="connsiteY6" fmla="*/ 7176 h 9590"/>
                <a:gd name="connsiteX7" fmla="*/ 6256 w 10000"/>
                <a:gd name="connsiteY7" fmla="*/ 1126 h 9590"/>
                <a:gd name="connsiteX8" fmla="*/ 4127 w 10000"/>
                <a:gd name="connsiteY8" fmla="*/ 862 h 9590"/>
                <a:gd name="connsiteX9" fmla="*/ 3138 w 10000"/>
                <a:gd name="connsiteY9" fmla="*/ 6101 h 9590"/>
                <a:gd name="connsiteX10" fmla="*/ 2740 w 10000"/>
                <a:gd name="connsiteY10" fmla="*/ 8649 h 9590"/>
                <a:gd name="connsiteX11" fmla="*/ 141 w 10000"/>
                <a:gd name="connsiteY11" fmla="*/ 8250 h 9590"/>
                <a:gd name="connsiteX12" fmla="*/ 1942 w 10000"/>
                <a:gd name="connsiteY12" fmla="*/ 5009 h 9590"/>
                <a:gd name="connsiteX13" fmla="*/ 1456 w 10000"/>
                <a:gd name="connsiteY13" fmla="*/ 652 h 959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456 w 10000"/>
                <a:gd name="connsiteY0" fmla="*/ 680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456 w 10000"/>
                <a:gd name="connsiteY13" fmla="*/ 680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138 w 10000"/>
                <a:gd name="connsiteY9" fmla="*/ 6362 h 10000"/>
                <a:gd name="connsiteX10" fmla="*/ 2740 w 10000"/>
                <a:gd name="connsiteY10" fmla="*/ 9019 h 10000"/>
                <a:gd name="connsiteX11" fmla="*/ 141 w 10000"/>
                <a:gd name="connsiteY11" fmla="*/ 8603 h 10000"/>
                <a:gd name="connsiteX12" fmla="*/ 1942 w 10000"/>
                <a:gd name="connsiteY12" fmla="*/ 5223 h 10000"/>
                <a:gd name="connsiteX13" fmla="*/ 1534 w 10000"/>
                <a:gd name="connsiteY13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127 w 10000"/>
                <a:gd name="connsiteY8" fmla="*/ 899 h 10000"/>
                <a:gd name="connsiteX9" fmla="*/ 3847 w 10000"/>
                <a:gd name="connsiteY9" fmla="*/ 3149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282 w 10000"/>
                <a:gd name="connsiteY8" fmla="*/ 1585 h 10000"/>
                <a:gd name="connsiteX9" fmla="*/ 3847 w 10000"/>
                <a:gd name="connsiteY9" fmla="*/ 3149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985 h 10000"/>
                <a:gd name="connsiteX1" fmla="*/ 8786 w 10000"/>
                <a:gd name="connsiteY1" fmla="*/ 974 h 10000"/>
                <a:gd name="connsiteX2" fmla="*/ 8545 w 10000"/>
                <a:gd name="connsiteY2" fmla="*/ 6431 h 10000"/>
                <a:gd name="connsiteX3" fmla="*/ 9445 w 10000"/>
                <a:gd name="connsiteY3" fmla="*/ 9118 h 10000"/>
                <a:gd name="connsiteX4" fmla="*/ 7525 w 10000"/>
                <a:gd name="connsiteY4" fmla="*/ 9102 h 10000"/>
                <a:gd name="connsiteX5" fmla="*/ 7071 w 10000"/>
                <a:gd name="connsiteY5" fmla="*/ 7483 h 10000"/>
                <a:gd name="connsiteX6" fmla="*/ 7125 w 10000"/>
                <a:gd name="connsiteY6" fmla="*/ 7483 h 10000"/>
                <a:gd name="connsiteX7" fmla="*/ 6256 w 10000"/>
                <a:gd name="connsiteY7" fmla="*/ 1174 h 10000"/>
                <a:gd name="connsiteX8" fmla="*/ 4282 w 10000"/>
                <a:gd name="connsiteY8" fmla="*/ 1585 h 10000"/>
                <a:gd name="connsiteX9" fmla="*/ 3996 w 10000"/>
                <a:gd name="connsiteY9" fmla="*/ 3222 h 10000"/>
                <a:gd name="connsiteX10" fmla="*/ 3138 w 10000"/>
                <a:gd name="connsiteY10" fmla="*/ 6362 h 10000"/>
                <a:gd name="connsiteX11" fmla="*/ 2740 w 10000"/>
                <a:gd name="connsiteY11" fmla="*/ 9019 h 10000"/>
                <a:gd name="connsiteX12" fmla="*/ 141 w 10000"/>
                <a:gd name="connsiteY12" fmla="*/ 8603 h 10000"/>
                <a:gd name="connsiteX13" fmla="*/ 1942 w 10000"/>
                <a:gd name="connsiteY13" fmla="*/ 5223 h 10000"/>
                <a:gd name="connsiteX14" fmla="*/ 1534 w 10000"/>
                <a:gd name="connsiteY14" fmla="*/ 985 h 10000"/>
                <a:gd name="connsiteX0" fmla="*/ 1534 w 10000"/>
                <a:gd name="connsiteY0" fmla="*/ 110 h 9125"/>
                <a:gd name="connsiteX1" fmla="*/ 8786 w 10000"/>
                <a:gd name="connsiteY1" fmla="*/ 99 h 9125"/>
                <a:gd name="connsiteX2" fmla="*/ 8545 w 10000"/>
                <a:gd name="connsiteY2" fmla="*/ 5556 h 9125"/>
                <a:gd name="connsiteX3" fmla="*/ 9445 w 10000"/>
                <a:gd name="connsiteY3" fmla="*/ 8243 h 9125"/>
                <a:gd name="connsiteX4" fmla="*/ 7525 w 10000"/>
                <a:gd name="connsiteY4" fmla="*/ 8227 h 9125"/>
                <a:gd name="connsiteX5" fmla="*/ 7071 w 10000"/>
                <a:gd name="connsiteY5" fmla="*/ 6608 h 9125"/>
                <a:gd name="connsiteX6" fmla="*/ 7125 w 10000"/>
                <a:gd name="connsiteY6" fmla="*/ 6608 h 9125"/>
                <a:gd name="connsiteX7" fmla="*/ 4282 w 10000"/>
                <a:gd name="connsiteY7" fmla="*/ 710 h 9125"/>
                <a:gd name="connsiteX8" fmla="*/ 3996 w 10000"/>
                <a:gd name="connsiteY8" fmla="*/ 2347 h 9125"/>
                <a:gd name="connsiteX9" fmla="*/ 3138 w 10000"/>
                <a:gd name="connsiteY9" fmla="*/ 5487 h 9125"/>
                <a:gd name="connsiteX10" fmla="*/ 2740 w 10000"/>
                <a:gd name="connsiteY10" fmla="*/ 8144 h 9125"/>
                <a:gd name="connsiteX11" fmla="*/ 141 w 10000"/>
                <a:gd name="connsiteY11" fmla="*/ 7728 h 9125"/>
                <a:gd name="connsiteX12" fmla="*/ 1942 w 10000"/>
                <a:gd name="connsiteY12" fmla="*/ 4348 h 9125"/>
                <a:gd name="connsiteX13" fmla="*/ 1534 w 10000"/>
                <a:gd name="connsiteY13" fmla="*/ 110 h 9125"/>
                <a:gd name="connsiteX0" fmla="*/ 1534 w 10000"/>
                <a:gd name="connsiteY0" fmla="*/ 121 h 10000"/>
                <a:gd name="connsiteX1" fmla="*/ 8545 w 10000"/>
                <a:gd name="connsiteY1" fmla="*/ 6089 h 10000"/>
                <a:gd name="connsiteX2" fmla="*/ 9445 w 10000"/>
                <a:gd name="connsiteY2" fmla="*/ 9033 h 10000"/>
                <a:gd name="connsiteX3" fmla="*/ 7525 w 10000"/>
                <a:gd name="connsiteY3" fmla="*/ 9016 h 10000"/>
                <a:gd name="connsiteX4" fmla="*/ 7071 w 10000"/>
                <a:gd name="connsiteY4" fmla="*/ 7242 h 10000"/>
                <a:gd name="connsiteX5" fmla="*/ 7125 w 10000"/>
                <a:gd name="connsiteY5" fmla="*/ 7242 h 10000"/>
                <a:gd name="connsiteX6" fmla="*/ 4282 w 10000"/>
                <a:gd name="connsiteY6" fmla="*/ 778 h 10000"/>
                <a:gd name="connsiteX7" fmla="*/ 3996 w 10000"/>
                <a:gd name="connsiteY7" fmla="*/ 2572 h 10000"/>
                <a:gd name="connsiteX8" fmla="*/ 3138 w 10000"/>
                <a:gd name="connsiteY8" fmla="*/ 6013 h 10000"/>
                <a:gd name="connsiteX9" fmla="*/ 2740 w 10000"/>
                <a:gd name="connsiteY9" fmla="*/ 8925 h 10000"/>
                <a:gd name="connsiteX10" fmla="*/ 141 w 10000"/>
                <a:gd name="connsiteY10" fmla="*/ 8469 h 10000"/>
                <a:gd name="connsiteX11" fmla="*/ 1942 w 10000"/>
                <a:gd name="connsiteY11" fmla="*/ 4765 h 10000"/>
                <a:gd name="connsiteX12" fmla="*/ 1534 w 10000"/>
                <a:gd name="connsiteY12" fmla="*/ 121 h 10000"/>
                <a:gd name="connsiteX0" fmla="*/ 1534 w 9445"/>
                <a:gd name="connsiteY0" fmla="*/ 121 h 10000"/>
                <a:gd name="connsiteX1" fmla="*/ 9445 w 9445"/>
                <a:gd name="connsiteY1" fmla="*/ 9033 h 10000"/>
                <a:gd name="connsiteX2" fmla="*/ 7525 w 9445"/>
                <a:gd name="connsiteY2" fmla="*/ 9016 h 10000"/>
                <a:gd name="connsiteX3" fmla="*/ 7071 w 9445"/>
                <a:gd name="connsiteY3" fmla="*/ 7242 h 10000"/>
                <a:gd name="connsiteX4" fmla="*/ 7125 w 9445"/>
                <a:gd name="connsiteY4" fmla="*/ 7242 h 10000"/>
                <a:gd name="connsiteX5" fmla="*/ 4282 w 9445"/>
                <a:gd name="connsiteY5" fmla="*/ 778 h 10000"/>
                <a:gd name="connsiteX6" fmla="*/ 3996 w 9445"/>
                <a:gd name="connsiteY6" fmla="*/ 2572 h 10000"/>
                <a:gd name="connsiteX7" fmla="*/ 3138 w 9445"/>
                <a:gd name="connsiteY7" fmla="*/ 6013 h 10000"/>
                <a:gd name="connsiteX8" fmla="*/ 2740 w 9445"/>
                <a:gd name="connsiteY8" fmla="*/ 8925 h 10000"/>
                <a:gd name="connsiteX9" fmla="*/ 141 w 9445"/>
                <a:gd name="connsiteY9" fmla="*/ 8469 h 10000"/>
                <a:gd name="connsiteX10" fmla="*/ 1942 w 9445"/>
                <a:gd name="connsiteY10" fmla="*/ 4765 h 10000"/>
                <a:gd name="connsiteX11" fmla="*/ 1534 w 9445"/>
                <a:gd name="connsiteY11" fmla="*/ 121 h 10000"/>
                <a:gd name="connsiteX0" fmla="*/ 1624 w 7967"/>
                <a:gd name="connsiteY0" fmla="*/ 121 h 10000"/>
                <a:gd name="connsiteX1" fmla="*/ 7967 w 7967"/>
                <a:gd name="connsiteY1" fmla="*/ 9016 h 10000"/>
                <a:gd name="connsiteX2" fmla="*/ 7487 w 7967"/>
                <a:gd name="connsiteY2" fmla="*/ 7242 h 10000"/>
                <a:gd name="connsiteX3" fmla="*/ 7544 w 7967"/>
                <a:gd name="connsiteY3" fmla="*/ 7242 h 10000"/>
                <a:gd name="connsiteX4" fmla="*/ 4534 w 7967"/>
                <a:gd name="connsiteY4" fmla="*/ 778 h 10000"/>
                <a:gd name="connsiteX5" fmla="*/ 4231 w 7967"/>
                <a:gd name="connsiteY5" fmla="*/ 2572 h 10000"/>
                <a:gd name="connsiteX6" fmla="*/ 3322 w 7967"/>
                <a:gd name="connsiteY6" fmla="*/ 6013 h 10000"/>
                <a:gd name="connsiteX7" fmla="*/ 2901 w 7967"/>
                <a:gd name="connsiteY7" fmla="*/ 8925 h 10000"/>
                <a:gd name="connsiteX8" fmla="*/ 149 w 7967"/>
                <a:gd name="connsiteY8" fmla="*/ 8469 h 10000"/>
                <a:gd name="connsiteX9" fmla="*/ 2056 w 7967"/>
                <a:gd name="connsiteY9" fmla="*/ 4765 h 10000"/>
                <a:gd name="connsiteX10" fmla="*/ 1624 w 7967"/>
                <a:gd name="connsiteY10" fmla="*/ 121 h 10000"/>
                <a:gd name="connsiteX0" fmla="*/ 2038 w 9469"/>
                <a:gd name="connsiteY0" fmla="*/ 121 h 10000"/>
                <a:gd name="connsiteX1" fmla="*/ 9398 w 9469"/>
                <a:gd name="connsiteY1" fmla="*/ 7242 h 10000"/>
                <a:gd name="connsiteX2" fmla="*/ 9469 w 9469"/>
                <a:gd name="connsiteY2" fmla="*/ 7242 h 10000"/>
                <a:gd name="connsiteX3" fmla="*/ 5691 w 9469"/>
                <a:gd name="connsiteY3" fmla="*/ 778 h 10000"/>
                <a:gd name="connsiteX4" fmla="*/ 5311 w 9469"/>
                <a:gd name="connsiteY4" fmla="*/ 2572 h 10000"/>
                <a:gd name="connsiteX5" fmla="*/ 4170 w 9469"/>
                <a:gd name="connsiteY5" fmla="*/ 6013 h 10000"/>
                <a:gd name="connsiteX6" fmla="*/ 3641 w 9469"/>
                <a:gd name="connsiteY6" fmla="*/ 8925 h 10000"/>
                <a:gd name="connsiteX7" fmla="*/ 187 w 9469"/>
                <a:gd name="connsiteY7" fmla="*/ 8469 h 10000"/>
                <a:gd name="connsiteX8" fmla="*/ 2581 w 9469"/>
                <a:gd name="connsiteY8" fmla="*/ 4765 h 10000"/>
                <a:gd name="connsiteX9" fmla="*/ 2038 w 9469"/>
                <a:gd name="connsiteY9" fmla="*/ 121 h 10000"/>
                <a:gd name="connsiteX0" fmla="*/ 2152 w 10568"/>
                <a:gd name="connsiteY0" fmla="*/ 121 h 10000"/>
                <a:gd name="connsiteX1" fmla="*/ 9925 w 10568"/>
                <a:gd name="connsiteY1" fmla="*/ 7242 h 10000"/>
                <a:gd name="connsiteX2" fmla="*/ 6010 w 10568"/>
                <a:gd name="connsiteY2" fmla="*/ 778 h 10000"/>
                <a:gd name="connsiteX3" fmla="*/ 5609 w 10568"/>
                <a:gd name="connsiteY3" fmla="*/ 2572 h 10000"/>
                <a:gd name="connsiteX4" fmla="*/ 4404 w 10568"/>
                <a:gd name="connsiteY4" fmla="*/ 6013 h 10000"/>
                <a:gd name="connsiteX5" fmla="*/ 3845 w 10568"/>
                <a:gd name="connsiteY5" fmla="*/ 8925 h 10000"/>
                <a:gd name="connsiteX6" fmla="*/ 197 w 10568"/>
                <a:gd name="connsiteY6" fmla="*/ 8469 h 10000"/>
                <a:gd name="connsiteX7" fmla="*/ 2726 w 10568"/>
                <a:gd name="connsiteY7" fmla="*/ 4765 h 10000"/>
                <a:gd name="connsiteX8" fmla="*/ 2152 w 10568"/>
                <a:gd name="connsiteY8" fmla="*/ 121 h 10000"/>
                <a:gd name="connsiteX0" fmla="*/ 2152 w 6010"/>
                <a:gd name="connsiteY0" fmla="*/ 121 h 10000"/>
                <a:gd name="connsiteX1" fmla="*/ 6010 w 6010"/>
                <a:gd name="connsiteY1" fmla="*/ 778 h 10000"/>
                <a:gd name="connsiteX2" fmla="*/ 5609 w 6010"/>
                <a:gd name="connsiteY2" fmla="*/ 2572 h 10000"/>
                <a:gd name="connsiteX3" fmla="*/ 4404 w 6010"/>
                <a:gd name="connsiteY3" fmla="*/ 6013 h 10000"/>
                <a:gd name="connsiteX4" fmla="*/ 3845 w 6010"/>
                <a:gd name="connsiteY4" fmla="*/ 8925 h 10000"/>
                <a:gd name="connsiteX5" fmla="*/ 197 w 6010"/>
                <a:gd name="connsiteY5" fmla="*/ 8469 h 10000"/>
                <a:gd name="connsiteX6" fmla="*/ 2726 w 6010"/>
                <a:gd name="connsiteY6" fmla="*/ 4765 h 10000"/>
                <a:gd name="connsiteX7" fmla="*/ 2152 w 6010"/>
                <a:gd name="connsiteY7" fmla="*/ 121 h 10000"/>
                <a:gd name="connsiteX0" fmla="*/ 3405 w 10000"/>
                <a:gd name="connsiteY0" fmla="*/ 770 h 10000"/>
                <a:gd name="connsiteX1" fmla="*/ 10000 w 10000"/>
                <a:gd name="connsiteY1" fmla="*/ 778 h 10000"/>
                <a:gd name="connsiteX2" fmla="*/ 9333 w 10000"/>
                <a:gd name="connsiteY2" fmla="*/ 2572 h 10000"/>
                <a:gd name="connsiteX3" fmla="*/ 7328 w 10000"/>
                <a:gd name="connsiteY3" fmla="*/ 6013 h 10000"/>
                <a:gd name="connsiteX4" fmla="*/ 6398 w 10000"/>
                <a:gd name="connsiteY4" fmla="*/ 8925 h 10000"/>
                <a:gd name="connsiteX5" fmla="*/ 328 w 10000"/>
                <a:gd name="connsiteY5" fmla="*/ 8469 h 10000"/>
                <a:gd name="connsiteX6" fmla="*/ 4536 w 10000"/>
                <a:gd name="connsiteY6" fmla="*/ 4765 h 10000"/>
                <a:gd name="connsiteX7" fmla="*/ 3405 w 10000"/>
                <a:gd name="connsiteY7" fmla="*/ 770 h 10000"/>
                <a:gd name="connsiteX0" fmla="*/ 3405 w 10000"/>
                <a:gd name="connsiteY0" fmla="*/ 770 h 10000"/>
                <a:gd name="connsiteX1" fmla="*/ 10000 w 10000"/>
                <a:gd name="connsiteY1" fmla="*/ 778 h 10000"/>
                <a:gd name="connsiteX2" fmla="*/ 9333 w 10000"/>
                <a:gd name="connsiteY2" fmla="*/ 2572 h 10000"/>
                <a:gd name="connsiteX3" fmla="*/ 7328 w 10000"/>
                <a:gd name="connsiteY3" fmla="*/ 6013 h 10000"/>
                <a:gd name="connsiteX4" fmla="*/ 6398 w 10000"/>
                <a:gd name="connsiteY4" fmla="*/ 8925 h 10000"/>
                <a:gd name="connsiteX5" fmla="*/ 328 w 10000"/>
                <a:gd name="connsiteY5" fmla="*/ 8469 h 10000"/>
                <a:gd name="connsiteX6" fmla="*/ 4536 w 10000"/>
                <a:gd name="connsiteY6" fmla="*/ 4765 h 10000"/>
                <a:gd name="connsiteX7" fmla="*/ 3405 w 10000"/>
                <a:gd name="connsiteY7" fmla="*/ 770 h 10000"/>
                <a:gd name="connsiteX0" fmla="*/ 3405 w 10000"/>
                <a:gd name="connsiteY0" fmla="*/ 0 h 9230"/>
                <a:gd name="connsiteX1" fmla="*/ 10000 w 10000"/>
                <a:gd name="connsiteY1" fmla="*/ 8 h 9230"/>
                <a:gd name="connsiteX2" fmla="*/ 9333 w 10000"/>
                <a:gd name="connsiteY2" fmla="*/ 1802 h 9230"/>
                <a:gd name="connsiteX3" fmla="*/ 7328 w 10000"/>
                <a:gd name="connsiteY3" fmla="*/ 5243 h 9230"/>
                <a:gd name="connsiteX4" fmla="*/ 6398 w 10000"/>
                <a:gd name="connsiteY4" fmla="*/ 8155 h 9230"/>
                <a:gd name="connsiteX5" fmla="*/ 328 w 10000"/>
                <a:gd name="connsiteY5" fmla="*/ 7699 h 9230"/>
                <a:gd name="connsiteX6" fmla="*/ 4536 w 10000"/>
                <a:gd name="connsiteY6" fmla="*/ 3995 h 9230"/>
                <a:gd name="connsiteX7" fmla="*/ 3405 w 10000"/>
                <a:gd name="connsiteY7" fmla="*/ 0 h 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0" h="9230">
                  <a:moveTo>
                    <a:pt x="3405" y="0"/>
                  </a:moveTo>
                  <a:lnTo>
                    <a:pt x="10000" y="8"/>
                  </a:lnTo>
                  <a:cubicBezTo>
                    <a:pt x="9156" y="1501"/>
                    <a:pt x="9777" y="930"/>
                    <a:pt x="9333" y="1802"/>
                  </a:cubicBezTo>
                  <a:cubicBezTo>
                    <a:pt x="8887" y="2674"/>
                    <a:pt x="7760" y="4171"/>
                    <a:pt x="7328" y="5243"/>
                  </a:cubicBezTo>
                  <a:cubicBezTo>
                    <a:pt x="6899" y="6315"/>
                    <a:pt x="7815" y="7360"/>
                    <a:pt x="6398" y="8155"/>
                  </a:cubicBezTo>
                  <a:cubicBezTo>
                    <a:pt x="5348" y="8502"/>
                    <a:pt x="812" y="9230"/>
                    <a:pt x="328" y="7699"/>
                  </a:cubicBezTo>
                  <a:cubicBezTo>
                    <a:pt x="0" y="7016"/>
                    <a:pt x="4005" y="5454"/>
                    <a:pt x="4536" y="3995"/>
                  </a:cubicBezTo>
                  <a:cubicBezTo>
                    <a:pt x="5058" y="2546"/>
                    <a:pt x="4271" y="1289"/>
                    <a:pt x="340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1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1">
                    <a:lumMod val="60000"/>
                    <a:lumOff val="40000"/>
                    <a:tint val="23500"/>
                    <a:satMod val="160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400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200940" y="2870067"/>
            <a:ext cx="809167" cy="271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Frequency:</a:t>
            </a:r>
            <a:endParaRPr lang="en-US" sz="1100" dirty="0">
              <a:latin typeface="+mj-lt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17922" y="4627452"/>
            <a:ext cx="852202" cy="2878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latin typeface="+mj-lt"/>
              </a:rPr>
              <a:t>Pain score:</a:t>
            </a:r>
            <a:endParaRPr lang="en-US" sz="1200" dirty="0"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35715" y="4908698"/>
            <a:ext cx="716040" cy="476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latin typeface="+mj-lt"/>
              </a:rPr>
              <a:t>Very</a:t>
            </a:r>
            <a:r>
              <a:rPr lang="en-US" sz="1000" dirty="0">
                <a:latin typeface="+mj-lt"/>
              </a:rPr>
              <a:t> painful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094042" y="6023370"/>
            <a:ext cx="599907" cy="4478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>
                <a:latin typeface="+mj-lt"/>
              </a:rPr>
              <a:t>Low pain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2338991" y="5345371"/>
            <a:ext cx="114012" cy="745253"/>
            <a:chOff x="355603" y="4572450"/>
            <a:chExt cx="146304" cy="896352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52" name="Rectangle 51"/>
            <p:cNvSpPr/>
            <p:nvPr/>
          </p:nvSpPr>
          <p:spPr>
            <a:xfrm rot="10800000">
              <a:off x="401055" y="4572450"/>
              <a:ext cx="55399" cy="896352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50000">
                  <a:schemeClr val="bg1">
                    <a:lumMod val="75000"/>
                  </a:schemeClr>
                </a:gs>
                <a:gs pos="90000">
                  <a:srgbClr val="00B050"/>
                </a:gs>
              </a:gsLst>
              <a:lin ang="16200000" scaled="1"/>
              <a:tileRect/>
            </a:gradFill>
            <a:ln w="3175"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cxnSp>
          <p:nvCxnSpPr>
            <p:cNvPr id="53" name="Straight Connector 52"/>
            <p:cNvCxnSpPr/>
            <p:nvPr/>
          </p:nvCxnSpPr>
          <p:spPr>
            <a:xfrm>
              <a:off x="355603" y="5020626"/>
              <a:ext cx="146304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TextBox 27"/>
          <p:cNvSpPr txBox="1"/>
          <p:nvPr/>
        </p:nvSpPr>
        <p:spPr>
          <a:xfrm>
            <a:off x="6551753" y="4770950"/>
            <a:ext cx="507799" cy="2878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Basal</a:t>
            </a:r>
          </a:p>
        </p:txBody>
      </p:sp>
      <p:sp>
        <p:nvSpPr>
          <p:cNvPr id="29" name="Rectangle 28"/>
          <p:cNvSpPr/>
          <p:nvPr/>
        </p:nvSpPr>
        <p:spPr>
          <a:xfrm>
            <a:off x="3480479" y="2831682"/>
            <a:ext cx="671754" cy="3518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600" dirty="0">
                <a:solidFill>
                  <a:prstClr val="black"/>
                </a:solidFill>
                <a:latin typeface="+mj-lt"/>
              </a:rPr>
              <a:t>≈ 80%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4888546" y="2831682"/>
            <a:ext cx="671754" cy="3518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600" dirty="0">
                <a:solidFill>
                  <a:prstClr val="black"/>
                </a:solidFill>
              </a:rPr>
              <a:t>≈ </a:t>
            </a:r>
            <a:r>
              <a:rPr lang="en-US" sz="1600" dirty="0">
                <a:solidFill>
                  <a:prstClr val="black"/>
                </a:solidFill>
                <a:latin typeface="+mj-lt"/>
              </a:rPr>
              <a:t>18%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371986" y="2831682"/>
            <a:ext cx="570258" cy="3518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600" dirty="0">
                <a:solidFill>
                  <a:prstClr val="black"/>
                </a:solidFill>
              </a:rPr>
              <a:t>≈ </a:t>
            </a:r>
            <a:r>
              <a:rPr lang="en-US" sz="1600" dirty="0">
                <a:solidFill>
                  <a:prstClr val="black"/>
                </a:solidFill>
                <a:latin typeface="+mj-lt"/>
              </a:rPr>
              <a:t>2%</a:t>
            </a:r>
          </a:p>
        </p:txBody>
      </p:sp>
      <p:sp>
        <p:nvSpPr>
          <p:cNvPr id="32" name="Rectangle 31"/>
          <p:cNvSpPr/>
          <p:nvPr/>
        </p:nvSpPr>
        <p:spPr>
          <a:xfrm>
            <a:off x="5106559" y="4995426"/>
            <a:ext cx="245507" cy="72302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lumOff val="25000"/>
                  <a:tint val="66000"/>
                  <a:satMod val="160000"/>
                </a:schemeClr>
              </a:gs>
              <a:gs pos="50000">
                <a:schemeClr val="tx1">
                  <a:lumMod val="75000"/>
                  <a:lumOff val="25000"/>
                  <a:tint val="44500"/>
                  <a:satMod val="160000"/>
                </a:schemeClr>
              </a:gs>
              <a:gs pos="100000">
                <a:schemeClr val="tx1">
                  <a:lumMod val="75000"/>
                  <a:lumOff val="25000"/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3" name="Rectangle 32"/>
          <p:cNvSpPr/>
          <p:nvPr/>
        </p:nvSpPr>
        <p:spPr>
          <a:xfrm>
            <a:off x="5105061" y="5628456"/>
            <a:ext cx="245507" cy="397095"/>
          </a:xfrm>
          <a:prstGeom prst="rect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100000">
                <a:srgbClr val="D00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34" name="Freeform 212"/>
          <p:cNvSpPr>
            <a:spLocks/>
          </p:cNvSpPr>
          <p:nvPr/>
        </p:nvSpPr>
        <p:spPr bwMode="auto">
          <a:xfrm>
            <a:off x="4993624" y="3246466"/>
            <a:ext cx="499433" cy="1238892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03" h="2332">
                <a:moveTo>
                  <a:pt x="77" y="1072"/>
                </a:moveTo>
                <a:cubicBezTo>
                  <a:pt x="106" y="992"/>
                  <a:pt x="150" y="821"/>
                  <a:pt x="178" y="724"/>
                </a:cubicBezTo>
                <a:cubicBezTo>
                  <a:pt x="178" y="702"/>
                  <a:pt x="184" y="552"/>
                  <a:pt x="243" y="493"/>
                </a:cubicBezTo>
                <a:cubicBezTo>
                  <a:pt x="275" y="424"/>
                  <a:pt x="381" y="398"/>
                  <a:pt x="408" y="361"/>
                </a:cubicBezTo>
                <a:cubicBezTo>
                  <a:pt x="409" y="337"/>
                  <a:pt x="411" y="298"/>
                  <a:pt x="405" y="268"/>
                </a:cubicBezTo>
                <a:cubicBezTo>
                  <a:pt x="403" y="233"/>
                  <a:pt x="385" y="196"/>
                  <a:pt x="385" y="156"/>
                </a:cubicBezTo>
                <a:cubicBezTo>
                  <a:pt x="384" y="117"/>
                  <a:pt x="372" y="52"/>
                  <a:pt x="401" y="32"/>
                </a:cubicBezTo>
                <a:cubicBezTo>
                  <a:pt x="433" y="10"/>
                  <a:pt x="534" y="0"/>
                  <a:pt x="561" y="36"/>
                </a:cubicBezTo>
                <a:cubicBezTo>
                  <a:pt x="588" y="58"/>
                  <a:pt x="574" y="118"/>
                  <a:pt x="573" y="156"/>
                </a:cubicBezTo>
                <a:cubicBezTo>
                  <a:pt x="572" y="194"/>
                  <a:pt x="554" y="229"/>
                  <a:pt x="553" y="264"/>
                </a:cubicBezTo>
                <a:cubicBezTo>
                  <a:pt x="552" y="299"/>
                  <a:pt x="535" y="333"/>
                  <a:pt x="564" y="367"/>
                </a:cubicBezTo>
                <a:cubicBezTo>
                  <a:pt x="593" y="401"/>
                  <a:pt x="693" y="433"/>
                  <a:pt x="726" y="466"/>
                </a:cubicBezTo>
                <a:cubicBezTo>
                  <a:pt x="740" y="486"/>
                  <a:pt x="752" y="499"/>
                  <a:pt x="765" y="565"/>
                </a:cubicBezTo>
                <a:cubicBezTo>
                  <a:pt x="775" y="600"/>
                  <a:pt x="778" y="640"/>
                  <a:pt x="786" y="677"/>
                </a:cubicBezTo>
                <a:cubicBezTo>
                  <a:pt x="794" y="714"/>
                  <a:pt x="791" y="717"/>
                  <a:pt x="812" y="790"/>
                </a:cubicBezTo>
                <a:cubicBezTo>
                  <a:pt x="833" y="863"/>
                  <a:pt x="898" y="1049"/>
                  <a:pt x="915" y="1117"/>
                </a:cubicBezTo>
                <a:cubicBezTo>
                  <a:pt x="934" y="1188"/>
                  <a:pt x="998" y="1178"/>
                  <a:pt x="996" y="1216"/>
                </a:cubicBezTo>
                <a:cubicBezTo>
                  <a:pt x="1003" y="1249"/>
                  <a:pt x="1003" y="1288"/>
                  <a:pt x="977" y="1309"/>
                </a:cubicBezTo>
                <a:cubicBezTo>
                  <a:pt x="956" y="1321"/>
                  <a:pt x="890" y="1318"/>
                  <a:pt x="868" y="1288"/>
                </a:cubicBezTo>
                <a:cubicBezTo>
                  <a:pt x="848" y="1273"/>
                  <a:pt x="862" y="1244"/>
                  <a:pt x="858" y="1218"/>
                </a:cubicBezTo>
                <a:cubicBezTo>
                  <a:pt x="861" y="1203"/>
                  <a:pt x="857" y="1169"/>
                  <a:pt x="846" y="1129"/>
                </a:cubicBezTo>
                <a:cubicBezTo>
                  <a:pt x="836" y="1085"/>
                  <a:pt x="784" y="1024"/>
                  <a:pt x="764" y="978"/>
                </a:cubicBezTo>
                <a:cubicBezTo>
                  <a:pt x="744" y="933"/>
                  <a:pt x="740" y="884"/>
                  <a:pt x="726" y="856"/>
                </a:cubicBezTo>
                <a:cubicBezTo>
                  <a:pt x="728" y="835"/>
                  <a:pt x="732" y="891"/>
                  <a:pt x="723" y="854"/>
                </a:cubicBezTo>
                <a:cubicBezTo>
                  <a:pt x="718" y="834"/>
                  <a:pt x="702" y="774"/>
                  <a:pt x="694" y="737"/>
                </a:cubicBezTo>
                <a:cubicBezTo>
                  <a:pt x="686" y="700"/>
                  <a:pt x="679" y="629"/>
                  <a:pt x="675" y="633"/>
                </a:cubicBezTo>
                <a:cubicBezTo>
                  <a:pt x="667" y="617"/>
                  <a:pt x="672" y="723"/>
                  <a:pt x="672" y="759"/>
                </a:cubicBezTo>
                <a:cubicBezTo>
                  <a:pt x="672" y="795"/>
                  <a:pt x="670" y="812"/>
                  <a:pt x="672" y="848"/>
                </a:cubicBezTo>
                <a:cubicBezTo>
                  <a:pt x="673" y="910"/>
                  <a:pt x="701" y="1009"/>
                  <a:pt x="702" y="1097"/>
                </a:cubicBezTo>
                <a:cubicBezTo>
                  <a:pt x="701" y="1164"/>
                  <a:pt x="681" y="1292"/>
                  <a:pt x="678" y="1377"/>
                </a:cubicBezTo>
                <a:cubicBezTo>
                  <a:pt x="670" y="1453"/>
                  <a:pt x="673" y="1528"/>
                  <a:pt x="661" y="1677"/>
                </a:cubicBezTo>
                <a:cubicBezTo>
                  <a:pt x="651" y="1727"/>
                  <a:pt x="647" y="2037"/>
                  <a:pt x="639" y="2122"/>
                </a:cubicBezTo>
                <a:cubicBezTo>
                  <a:pt x="615" y="2172"/>
                  <a:pt x="723" y="2244"/>
                  <a:pt x="691" y="2280"/>
                </a:cubicBezTo>
                <a:cubicBezTo>
                  <a:pt x="681" y="2306"/>
                  <a:pt x="633" y="2294"/>
                  <a:pt x="580" y="2279"/>
                </a:cubicBezTo>
                <a:cubicBezTo>
                  <a:pt x="555" y="2269"/>
                  <a:pt x="558" y="2200"/>
                  <a:pt x="554" y="2184"/>
                </a:cubicBezTo>
                <a:cubicBezTo>
                  <a:pt x="550" y="2168"/>
                  <a:pt x="557" y="2197"/>
                  <a:pt x="557" y="2184"/>
                </a:cubicBezTo>
                <a:cubicBezTo>
                  <a:pt x="563" y="2178"/>
                  <a:pt x="555" y="2144"/>
                  <a:pt x="557" y="2103"/>
                </a:cubicBezTo>
                <a:cubicBezTo>
                  <a:pt x="567" y="2079"/>
                  <a:pt x="497" y="1883"/>
                  <a:pt x="507" y="1813"/>
                </a:cubicBezTo>
                <a:cubicBezTo>
                  <a:pt x="500" y="1744"/>
                  <a:pt x="508" y="1722"/>
                  <a:pt x="507" y="1676"/>
                </a:cubicBezTo>
                <a:cubicBezTo>
                  <a:pt x="507" y="1630"/>
                  <a:pt x="510" y="1573"/>
                  <a:pt x="504" y="1492"/>
                </a:cubicBezTo>
                <a:cubicBezTo>
                  <a:pt x="498" y="1411"/>
                  <a:pt x="483" y="1188"/>
                  <a:pt x="469" y="1187"/>
                </a:cubicBezTo>
                <a:cubicBezTo>
                  <a:pt x="455" y="1186"/>
                  <a:pt x="434" y="1405"/>
                  <a:pt x="422" y="1487"/>
                </a:cubicBezTo>
                <a:cubicBezTo>
                  <a:pt x="410" y="1569"/>
                  <a:pt x="402" y="1614"/>
                  <a:pt x="396" y="1682"/>
                </a:cubicBezTo>
                <a:cubicBezTo>
                  <a:pt x="390" y="1750"/>
                  <a:pt x="395" y="1823"/>
                  <a:pt x="384" y="1896"/>
                </a:cubicBezTo>
                <a:cubicBezTo>
                  <a:pt x="373" y="1969"/>
                  <a:pt x="340" y="2055"/>
                  <a:pt x="327" y="2118"/>
                </a:cubicBezTo>
                <a:cubicBezTo>
                  <a:pt x="314" y="2181"/>
                  <a:pt x="339" y="2232"/>
                  <a:pt x="304" y="2274"/>
                </a:cubicBezTo>
                <a:cubicBezTo>
                  <a:pt x="278" y="2293"/>
                  <a:pt x="166" y="2332"/>
                  <a:pt x="154" y="2250"/>
                </a:cubicBezTo>
                <a:cubicBezTo>
                  <a:pt x="146" y="2213"/>
                  <a:pt x="245" y="2129"/>
                  <a:pt x="258" y="2051"/>
                </a:cubicBezTo>
                <a:cubicBezTo>
                  <a:pt x="271" y="1973"/>
                  <a:pt x="234" y="1849"/>
                  <a:pt x="230" y="1784"/>
                </a:cubicBezTo>
                <a:cubicBezTo>
                  <a:pt x="226" y="1719"/>
                  <a:pt x="228" y="1756"/>
                  <a:pt x="234" y="1660"/>
                </a:cubicBezTo>
                <a:cubicBezTo>
                  <a:pt x="240" y="1564"/>
                  <a:pt x="251" y="1342"/>
                  <a:pt x="265" y="1207"/>
                </a:cubicBezTo>
                <a:cubicBezTo>
                  <a:pt x="279" y="1072"/>
                  <a:pt x="322" y="898"/>
                  <a:pt x="318" y="847"/>
                </a:cubicBezTo>
                <a:cubicBezTo>
                  <a:pt x="319" y="741"/>
                  <a:pt x="322" y="696"/>
                  <a:pt x="308" y="709"/>
                </a:cubicBezTo>
                <a:cubicBezTo>
                  <a:pt x="302" y="690"/>
                  <a:pt x="265" y="857"/>
                  <a:pt x="235" y="924"/>
                </a:cubicBezTo>
                <a:cubicBezTo>
                  <a:pt x="205" y="992"/>
                  <a:pt x="154" y="1077"/>
                  <a:pt x="127" y="1114"/>
                </a:cubicBezTo>
                <a:cubicBezTo>
                  <a:pt x="122" y="1164"/>
                  <a:pt x="116" y="1215"/>
                  <a:pt x="111" y="1265"/>
                </a:cubicBezTo>
                <a:cubicBezTo>
                  <a:pt x="89" y="1290"/>
                  <a:pt x="52" y="1311"/>
                  <a:pt x="36" y="1307"/>
                </a:cubicBezTo>
                <a:cubicBezTo>
                  <a:pt x="8" y="1289"/>
                  <a:pt x="4" y="1247"/>
                  <a:pt x="1" y="1202"/>
                </a:cubicBezTo>
                <a:cubicBezTo>
                  <a:pt x="0" y="1168"/>
                  <a:pt x="71" y="1120"/>
                  <a:pt x="77" y="1072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35" name="Freeform 212"/>
          <p:cNvSpPr>
            <a:spLocks/>
          </p:cNvSpPr>
          <p:nvPr/>
        </p:nvSpPr>
        <p:spPr bwMode="auto">
          <a:xfrm>
            <a:off x="6428852" y="3246466"/>
            <a:ext cx="499433" cy="1238892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03" h="2332">
                <a:moveTo>
                  <a:pt x="77" y="1072"/>
                </a:moveTo>
                <a:cubicBezTo>
                  <a:pt x="106" y="992"/>
                  <a:pt x="150" y="821"/>
                  <a:pt x="178" y="724"/>
                </a:cubicBezTo>
                <a:cubicBezTo>
                  <a:pt x="178" y="702"/>
                  <a:pt x="184" y="552"/>
                  <a:pt x="243" y="493"/>
                </a:cubicBezTo>
                <a:cubicBezTo>
                  <a:pt x="275" y="424"/>
                  <a:pt x="381" y="398"/>
                  <a:pt x="408" y="361"/>
                </a:cubicBezTo>
                <a:cubicBezTo>
                  <a:pt x="409" y="337"/>
                  <a:pt x="411" y="298"/>
                  <a:pt x="405" y="268"/>
                </a:cubicBezTo>
                <a:cubicBezTo>
                  <a:pt x="403" y="233"/>
                  <a:pt x="385" y="196"/>
                  <a:pt x="385" y="156"/>
                </a:cubicBezTo>
                <a:cubicBezTo>
                  <a:pt x="384" y="117"/>
                  <a:pt x="372" y="52"/>
                  <a:pt x="401" y="32"/>
                </a:cubicBezTo>
                <a:cubicBezTo>
                  <a:pt x="433" y="10"/>
                  <a:pt x="534" y="0"/>
                  <a:pt x="561" y="36"/>
                </a:cubicBezTo>
                <a:cubicBezTo>
                  <a:pt x="588" y="58"/>
                  <a:pt x="574" y="118"/>
                  <a:pt x="573" y="156"/>
                </a:cubicBezTo>
                <a:cubicBezTo>
                  <a:pt x="572" y="194"/>
                  <a:pt x="554" y="229"/>
                  <a:pt x="553" y="264"/>
                </a:cubicBezTo>
                <a:cubicBezTo>
                  <a:pt x="552" y="299"/>
                  <a:pt x="535" y="333"/>
                  <a:pt x="564" y="367"/>
                </a:cubicBezTo>
                <a:cubicBezTo>
                  <a:pt x="593" y="401"/>
                  <a:pt x="693" y="433"/>
                  <a:pt x="726" y="466"/>
                </a:cubicBezTo>
                <a:cubicBezTo>
                  <a:pt x="740" y="486"/>
                  <a:pt x="752" y="499"/>
                  <a:pt x="765" y="565"/>
                </a:cubicBezTo>
                <a:cubicBezTo>
                  <a:pt x="775" y="600"/>
                  <a:pt x="778" y="640"/>
                  <a:pt x="786" y="677"/>
                </a:cubicBezTo>
                <a:cubicBezTo>
                  <a:pt x="794" y="714"/>
                  <a:pt x="791" y="717"/>
                  <a:pt x="812" y="790"/>
                </a:cubicBezTo>
                <a:cubicBezTo>
                  <a:pt x="833" y="863"/>
                  <a:pt x="898" y="1049"/>
                  <a:pt x="915" y="1117"/>
                </a:cubicBezTo>
                <a:cubicBezTo>
                  <a:pt x="934" y="1188"/>
                  <a:pt x="998" y="1178"/>
                  <a:pt x="996" y="1216"/>
                </a:cubicBezTo>
                <a:cubicBezTo>
                  <a:pt x="1003" y="1249"/>
                  <a:pt x="1003" y="1288"/>
                  <a:pt x="977" y="1309"/>
                </a:cubicBezTo>
                <a:cubicBezTo>
                  <a:pt x="956" y="1321"/>
                  <a:pt x="890" y="1318"/>
                  <a:pt x="868" y="1288"/>
                </a:cubicBezTo>
                <a:cubicBezTo>
                  <a:pt x="848" y="1273"/>
                  <a:pt x="862" y="1244"/>
                  <a:pt x="858" y="1218"/>
                </a:cubicBezTo>
                <a:cubicBezTo>
                  <a:pt x="861" y="1203"/>
                  <a:pt x="857" y="1169"/>
                  <a:pt x="846" y="1129"/>
                </a:cubicBezTo>
                <a:cubicBezTo>
                  <a:pt x="836" y="1085"/>
                  <a:pt x="784" y="1024"/>
                  <a:pt x="764" y="978"/>
                </a:cubicBezTo>
                <a:cubicBezTo>
                  <a:pt x="744" y="933"/>
                  <a:pt x="740" y="884"/>
                  <a:pt x="726" y="856"/>
                </a:cubicBezTo>
                <a:cubicBezTo>
                  <a:pt x="728" y="835"/>
                  <a:pt x="732" y="891"/>
                  <a:pt x="723" y="854"/>
                </a:cubicBezTo>
                <a:cubicBezTo>
                  <a:pt x="718" y="834"/>
                  <a:pt x="702" y="774"/>
                  <a:pt x="694" y="737"/>
                </a:cubicBezTo>
                <a:cubicBezTo>
                  <a:pt x="686" y="700"/>
                  <a:pt x="679" y="629"/>
                  <a:pt x="675" y="633"/>
                </a:cubicBezTo>
                <a:cubicBezTo>
                  <a:pt x="667" y="617"/>
                  <a:pt x="672" y="723"/>
                  <a:pt x="672" y="759"/>
                </a:cubicBezTo>
                <a:cubicBezTo>
                  <a:pt x="672" y="795"/>
                  <a:pt x="670" y="812"/>
                  <a:pt x="672" y="848"/>
                </a:cubicBezTo>
                <a:cubicBezTo>
                  <a:pt x="673" y="910"/>
                  <a:pt x="701" y="1009"/>
                  <a:pt x="702" y="1097"/>
                </a:cubicBezTo>
                <a:cubicBezTo>
                  <a:pt x="701" y="1164"/>
                  <a:pt x="681" y="1292"/>
                  <a:pt x="678" y="1377"/>
                </a:cubicBezTo>
                <a:cubicBezTo>
                  <a:pt x="670" y="1453"/>
                  <a:pt x="673" y="1528"/>
                  <a:pt x="661" y="1677"/>
                </a:cubicBezTo>
                <a:cubicBezTo>
                  <a:pt x="651" y="1727"/>
                  <a:pt x="647" y="2037"/>
                  <a:pt x="639" y="2122"/>
                </a:cubicBezTo>
                <a:cubicBezTo>
                  <a:pt x="615" y="2172"/>
                  <a:pt x="723" y="2244"/>
                  <a:pt x="691" y="2280"/>
                </a:cubicBezTo>
                <a:cubicBezTo>
                  <a:pt x="681" y="2306"/>
                  <a:pt x="633" y="2294"/>
                  <a:pt x="580" y="2279"/>
                </a:cubicBezTo>
                <a:cubicBezTo>
                  <a:pt x="555" y="2269"/>
                  <a:pt x="558" y="2200"/>
                  <a:pt x="554" y="2184"/>
                </a:cubicBezTo>
                <a:cubicBezTo>
                  <a:pt x="550" y="2168"/>
                  <a:pt x="557" y="2197"/>
                  <a:pt x="557" y="2184"/>
                </a:cubicBezTo>
                <a:cubicBezTo>
                  <a:pt x="563" y="2178"/>
                  <a:pt x="555" y="2144"/>
                  <a:pt x="557" y="2103"/>
                </a:cubicBezTo>
                <a:cubicBezTo>
                  <a:pt x="567" y="2079"/>
                  <a:pt x="497" y="1883"/>
                  <a:pt x="507" y="1813"/>
                </a:cubicBezTo>
                <a:cubicBezTo>
                  <a:pt x="500" y="1744"/>
                  <a:pt x="508" y="1722"/>
                  <a:pt x="507" y="1676"/>
                </a:cubicBezTo>
                <a:cubicBezTo>
                  <a:pt x="507" y="1630"/>
                  <a:pt x="510" y="1573"/>
                  <a:pt x="504" y="1492"/>
                </a:cubicBezTo>
                <a:cubicBezTo>
                  <a:pt x="498" y="1411"/>
                  <a:pt x="483" y="1188"/>
                  <a:pt x="469" y="1187"/>
                </a:cubicBezTo>
                <a:cubicBezTo>
                  <a:pt x="455" y="1186"/>
                  <a:pt x="434" y="1405"/>
                  <a:pt x="422" y="1487"/>
                </a:cubicBezTo>
                <a:cubicBezTo>
                  <a:pt x="410" y="1569"/>
                  <a:pt x="402" y="1614"/>
                  <a:pt x="396" y="1682"/>
                </a:cubicBezTo>
                <a:cubicBezTo>
                  <a:pt x="390" y="1750"/>
                  <a:pt x="395" y="1823"/>
                  <a:pt x="384" y="1896"/>
                </a:cubicBezTo>
                <a:cubicBezTo>
                  <a:pt x="373" y="1969"/>
                  <a:pt x="340" y="2055"/>
                  <a:pt x="327" y="2118"/>
                </a:cubicBezTo>
                <a:cubicBezTo>
                  <a:pt x="314" y="2181"/>
                  <a:pt x="339" y="2232"/>
                  <a:pt x="304" y="2274"/>
                </a:cubicBezTo>
                <a:cubicBezTo>
                  <a:pt x="278" y="2293"/>
                  <a:pt x="166" y="2332"/>
                  <a:pt x="154" y="2250"/>
                </a:cubicBezTo>
                <a:cubicBezTo>
                  <a:pt x="146" y="2213"/>
                  <a:pt x="245" y="2129"/>
                  <a:pt x="258" y="2051"/>
                </a:cubicBezTo>
                <a:cubicBezTo>
                  <a:pt x="271" y="1973"/>
                  <a:pt x="234" y="1849"/>
                  <a:pt x="230" y="1784"/>
                </a:cubicBezTo>
                <a:cubicBezTo>
                  <a:pt x="226" y="1719"/>
                  <a:pt x="228" y="1756"/>
                  <a:pt x="234" y="1660"/>
                </a:cubicBezTo>
                <a:cubicBezTo>
                  <a:pt x="240" y="1564"/>
                  <a:pt x="251" y="1342"/>
                  <a:pt x="265" y="1207"/>
                </a:cubicBezTo>
                <a:cubicBezTo>
                  <a:pt x="279" y="1072"/>
                  <a:pt x="322" y="898"/>
                  <a:pt x="318" y="847"/>
                </a:cubicBezTo>
                <a:cubicBezTo>
                  <a:pt x="319" y="741"/>
                  <a:pt x="322" y="696"/>
                  <a:pt x="308" y="709"/>
                </a:cubicBezTo>
                <a:cubicBezTo>
                  <a:pt x="302" y="690"/>
                  <a:pt x="265" y="857"/>
                  <a:pt x="235" y="924"/>
                </a:cubicBezTo>
                <a:cubicBezTo>
                  <a:pt x="205" y="992"/>
                  <a:pt x="154" y="1077"/>
                  <a:pt x="127" y="1114"/>
                </a:cubicBezTo>
                <a:cubicBezTo>
                  <a:pt x="122" y="1164"/>
                  <a:pt x="116" y="1215"/>
                  <a:pt x="111" y="1265"/>
                </a:cubicBezTo>
                <a:cubicBezTo>
                  <a:pt x="89" y="1290"/>
                  <a:pt x="52" y="1311"/>
                  <a:pt x="36" y="1307"/>
                </a:cubicBezTo>
                <a:cubicBezTo>
                  <a:pt x="8" y="1289"/>
                  <a:pt x="4" y="1247"/>
                  <a:pt x="1" y="1202"/>
                </a:cubicBezTo>
                <a:cubicBezTo>
                  <a:pt x="0" y="1168"/>
                  <a:pt x="71" y="1120"/>
                  <a:pt x="77" y="1072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36" name="TextBox 35"/>
          <p:cNvSpPr txBox="1"/>
          <p:nvPr/>
        </p:nvSpPr>
        <p:spPr>
          <a:xfrm>
            <a:off x="2201089" y="2532946"/>
            <a:ext cx="809167" cy="271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Haplotype:</a:t>
            </a:r>
            <a:endParaRPr lang="en-US" sz="1100" dirty="0">
              <a:latin typeface="+mj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02738" y="1653897"/>
            <a:ext cx="1152695" cy="271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Chromosome 14:</a:t>
            </a:r>
            <a:endParaRPr lang="en-US" sz="1100" dirty="0">
              <a:latin typeface="+mj-lt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692257" y="4892474"/>
            <a:ext cx="245507" cy="175354"/>
          </a:xfrm>
          <a:prstGeom prst="rect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100000">
                <a:srgbClr val="D00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cxnSp>
        <p:nvCxnSpPr>
          <p:cNvPr id="39" name="Straight Connector 38"/>
          <p:cNvCxnSpPr/>
          <p:nvPr/>
        </p:nvCxnSpPr>
        <p:spPr>
          <a:xfrm>
            <a:off x="3501110" y="5062079"/>
            <a:ext cx="3441145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3501110" y="6020271"/>
            <a:ext cx="3441145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 212"/>
          <p:cNvSpPr>
            <a:spLocks/>
          </p:cNvSpPr>
          <p:nvPr/>
        </p:nvSpPr>
        <p:spPr bwMode="auto">
          <a:xfrm>
            <a:off x="2651655" y="5014206"/>
            <a:ext cx="620413" cy="1538995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7238 w 10000"/>
              <a:gd name="connsiteY22" fmla="*/ 3671 h 10000"/>
              <a:gd name="connsiteX23" fmla="*/ 6919 w 10000"/>
              <a:gd name="connsiteY23" fmla="*/ 3160 h 10000"/>
              <a:gd name="connsiteX24" fmla="*/ 6730 w 10000"/>
              <a:gd name="connsiteY24" fmla="*/ 2714 h 10000"/>
              <a:gd name="connsiteX25" fmla="*/ 6700 w 10000"/>
              <a:gd name="connsiteY25" fmla="*/ 3255 h 10000"/>
              <a:gd name="connsiteX26" fmla="*/ 6700 w 10000"/>
              <a:gd name="connsiteY26" fmla="*/ 3636 h 10000"/>
              <a:gd name="connsiteX27" fmla="*/ 6999 w 10000"/>
              <a:gd name="connsiteY27" fmla="*/ 4704 h 10000"/>
              <a:gd name="connsiteX28" fmla="*/ 6760 w 10000"/>
              <a:gd name="connsiteY28" fmla="*/ 5905 h 10000"/>
              <a:gd name="connsiteX29" fmla="*/ 6590 w 10000"/>
              <a:gd name="connsiteY29" fmla="*/ 7191 h 10000"/>
              <a:gd name="connsiteX30" fmla="*/ 6371 w 10000"/>
              <a:gd name="connsiteY30" fmla="*/ 9099 h 10000"/>
              <a:gd name="connsiteX31" fmla="*/ 6889 w 10000"/>
              <a:gd name="connsiteY31" fmla="*/ 9777 h 10000"/>
              <a:gd name="connsiteX32" fmla="*/ 5783 w 10000"/>
              <a:gd name="connsiteY32" fmla="*/ 9773 h 10000"/>
              <a:gd name="connsiteX33" fmla="*/ 5523 w 10000"/>
              <a:gd name="connsiteY33" fmla="*/ 9365 h 10000"/>
              <a:gd name="connsiteX34" fmla="*/ 5553 w 10000"/>
              <a:gd name="connsiteY34" fmla="*/ 9365 h 10000"/>
              <a:gd name="connsiteX35" fmla="*/ 5553 w 10000"/>
              <a:gd name="connsiteY35" fmla="*/ 9018 h 10000"/>
              <a:gd name="connsiteX36" fmla="*/ 5055 w 10000"/>
              <a:gd name="connsiteY36" fmla="*/ 7774 h 10000"/>
              <a:gd name="connsiteX37" fmla="*/ 5055 w 10000"/>
              <a:gd name="connsiteY37" fmla="*/ 7187 h 10000"/>
              <a:gd name="connsiteX38" fmla="*/ 5025 w 10000"/>
              <a:gd name="connsiteY38" fmla="*/ 6398 h 10000"/>
              <a:gd name="connsiteX39" fmla="*/ 4676 w 10000"/>
              <a:gd name="connsiteY39" fmla="*/ 5090 h 10000"/>
              <a:gd name="connsiteX40" fmla="*/ 4207 w 10000"/>
              <a:gd name="connsiteY40" fmla="*/ 6377 h 10000"/>
              <a:gd name="connsiteX41" fmla="*/ 3948 w 10000"/>
              <a:gd name="connsiteY41" fmla="*/ 7213 h 10000"/>
              <a:gd name="connsiteX42" fmla="*/ 3829 w 10000"/>
              <a:gd name="connsiteY42" fmla="*/ 8130 h 10000"/>
              <a:gd name="connsiteX43" fmla="*/ 3260 w 10000"/>
              <a:gd name="connsiteY43" fmla="*/ 9082 h 10000"/>
              <a:gd name="connsiteX44" fmla="*/ 3031 w 10000"/>
              <a:gd name="connsiteY44" fmla="*/ 9751 h 10000"/>
              <a:gd name="connsiteX45" fmla="*/ 1535 w 10000"/>
              <a:gd name="connsiteY45" fmla="*/ 9648 h 10000"/>
              <a:gd name="connsiteX46" fmla="*/ 2572 w 10000"/>
              <a:gd name="connsiteY46" fmla="*/ 8795 h 10000"/>
              <a:gd name="connsiteX47" fmla="*/ 2293 w 10000"/>
              <a:gd name="connsiteY47" fmla="*/ 7650 h 10000"/>
              <a:gd name="connsiteX48" fmla="*/ 2333 w 10000"/>
              <a:gd name="connsiteY48" fmla="*/ 7118 h 10000"/>
              <a:gd name="connsiteX49" fmla="*/ 2642 w 10000"/>
              <a:gd name="connsiteY49" fmla="*/ 5176 h 10000"/>
              <a:gd name="connsiteX50" fmla="*/ 3170 w 10000"/>
              <a:gd name="connsiteY50" fmla="*/ 3632 h 10000"/>
              <a:gd name="connsiteX51" fmla="*/ 3071 w 10000"/>
              <a:gd name="connsiteY51" fmla="*/ 3040 h 10000"/>
              <a:gd name="connsiteX52" fmla="*/ 2343 w 10000"/>
              <a:gd name="connsiteY52" fmla="*/ 3962 h 10000"/>
              <a:gd name="connsiteX53" fmla="*/ 1266 w 10000"/>
              <a:gd name="connsiteY53" fmla="*/ 4777 h 10000"/>
              <a:gd name="connsiteX54" fmla="*/ 1107 w 10000"/>
              <a:gd name="connsiteY54" fmla="*/ 5425 h 10000"/>
              <a:gd name="connsiteX55" fmla="*/ 359 w 10000"/>
              <a:gd name="connsiteY55" fmla="*/ 5605 h 10000"/>
              <a:gd name="connsiteX56" fmla="*/ 10 w 10000"/>
              <a:gd name="connsiteY56" fmla="*/ 5154 h 10000"/>
              <a:gd name="connsiteX57" fmla="*/ 768 w 10000"/>
              <a:gd name="connsiteY57" fmla="*/ 4597 h 10000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6919 w 10000"/>
              <a:gd name="connsiteY22" fmla="*/ 3160 h 10000"/>
              <a:gd name="connsiteX23" fmla="*/ 6730 w 10000"/>
              <a:gd name="connsiteY23" fmla="*/ 2714 h 10000"/>
              <a:gd name="connsiteX24" fmla="*/ 6700 w 10000"/>
              <a:gd name="connsiteY24" fmla="*/ 3255 h 10000"/>
              <a:gd name="connsiteX25" fmla="*/ 6700 w 10000"/>
              <a:gd name="connsiteY25" fmla="*/ 3636 h 10000"/>
              <a:gd name="connsiteX26" fmla="*/ 6999 w 10000"/>
              <a:gd name="connsiteY26" fmla="*/ 4704 h 10000"/>
              <a:gd name="connsiteX27" fmla="*/ 6760 w 10000"/>
              <a:gd name="connsiteY27" fmla="*/ 5905 h 10000"/>
              <a:gd name="connsiteX28" fmla="*/ 6590 w 10000"/>
              <a:gd name="connsiteY28" fmla="*/ 7191 h 10000"/>
              <a:gd name="connsiteX29" fmla="*/ 6371 w 10000"/>
              <a:gd name="connsiteY29" fmla="*/ 9099 h 10000"/>
              <a:gd name="connsiteX30" fmla="*/ 6889 w 10000"/>
              <a:gd name="connsiteY30" fmla="*/ 9777 h 10000"/>
              <a:gd name="connsiteX31" fmla="*/ 5783 w 10000"/>
              <a:gd name="connsiteY31" fmla="*/ 9773 h 10000"/>
              <a:gd name="connsiteX32" fmla="*/ 5523 w 10000"/>
              <a:gd name="connsiteY32" fmla="*/ 9365 h 10000"/>
              <a:gd name="connsiteX33" fmla="*/ 5553 w 10000"/>
              <a:gd name="connsiteY33" fmla="*/ 9365 h 10000"/>
              <a:gd name="connsiteX34" fmla="*/ 5553 w 10000"/>
              <a:gd name="connsiteY34" fmla="*/ 9018 h 10000"/>
              <a:gd name="connsiteX35" fmla="*/ 5055 w 10000"/>
              <a:gd name="connsiteY35" fmla="*/ 7774 h 10000"/>
              <a:gd name="connsiteX36" fmla="*/ 5055 w 10000"/>
              <a:gd name="connsiteY36" fmla="*/ 7187 h 10000"/>
              <a:gd name="connsiteX37" fmla="*/ 5025 w 10000"/>
              <a:gd name="connsiteY37" fmla="*/ 6398 h 10000"/>
              <a:gd name="connsiteX38" fmla="*/ 4676 w 10000"/>
              <a:gd name="connsiteY38" fmla="*/ 5090 h 10000"/>
              <a:gd name="connsiteX39" fmla="*/ 4207 w 10000"/>
              <a:gd name="connsiteY39" fmla="*/ 6377 h 10000"/>
              <a:gd name="connsiteX40" fmla="*/ 3948 w 10000"/>
              <a:gd name="connsiteY40" fmla="*/ 7213 h 10000"/>
              <a:gd name="connsiteX41" fmla="*/ 3829 w 10000"/>
              <a:gd name="connsiteY41" fmla="*/ 8130 h 10000"/>
              <a:gd name="connsiteX42" fmla="*/ 3260 w 10000"/>
              <a:gd name="connsiteY42" fmla="*/ 9082 h 10000"/>
              <a:gd name="connsiteX43" fmla="*/ 3031 w 10000"/>
              <a:gd name="connsiteY43" fmla="*/ 9751 h 10000"/>
              <a:gd name="connsiteX44" fmla="*/ 1535 w 10000"/>
              <a:gd name="connsiteY44" fmla="*/ 9648 h 10000"/>
              <a:gd name="connsiteX45" fmla="*/ 2572 w 10000"/>
              <a:gd name="connsiteY45" fmla="*/ 8795 h 10000"/>
              <a:gd name="connsiteX46" fmla="*/ 2293 w 10000"/>
              <a:gd name="connsiteY46" fmla="*/ 7650 h 10000"/>
              <a:gd name="connsiteX47" fmla="*/ 2333 w 10000"/>
              <a:gd name="connsiteY47" fmla="*/ 7118 h 10000"/>
              <a:gd name="connsiteX48" fmla="*/ 2642 w 10000"/>
              <a:gd name="connsiteY48" fmla="*/ 5176 h 10000"/>
              <a:gd name="connsiteX49" fmla="*/ 3170 w 10000"/>
              <a:gd name="connsiteY49" fmla="*/ 3632 h 10000"/>
              <a:gd name="connsiteX50" fmla="*/ 3071 w 10000"/>
              <a:gd name="connsiteY50" fmla="*/ 3040 h 10000"/>
              <a:gd name="connsiteX51" fmla="*/ 2343 w 10000"/>
              <a:gd name="connsiteY51" fmla="*/ 3962 h 10000"/>
              <a:gd name="connsiteX52" fmla="*/ 1266 w 10000"/>
              <a:gd name="connsiteY52" fmla="*/ 4777 h 10000"/>
              <a:gd name="connsiteX53" fmla="*/ 1107 w 10000"/>
              <a:gd name="connsiteY53" fmla="*/ 5425 h 10000"/>
              <a:gd name="connsiteX54" fmla="*/ 359 w 10000"/>
              <a:gd name="connsiteY54" fmla="*/ 5605 h 10000"/>
              <a:gd name="connsiteX55" fmla="*/ 10 w 10000"/>
              <a:gd name="connsiteY55" fmla="*/ 5154 h 10000"/>
              <a:gd name="connsiteX56" fmla="*/ 768 w 10000"/>
              <a:gd name="connsiteY56" fmla="*/ 459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000" h="10000">
                <a:moveTo>
                  <a:pt x="768" y="4597"/>
                </a:moveTo>
                <a:cubicBezTo>
                  <a:pt x="1057" y="4254"/>
                  <a:pt x="1496" y="3521"/>
                  <a:pt x="1775" y="3105"/>
                </a:cubicBezTo>
                <a:cubicBezTo>
                  <a:pt x="1775" y="3010"/>
                  <a:pt x="1834" y="2367"/>
                  <a:pt x="2423" y="2114"/>
                </a:cubicBezTo>
                <a:cubicBezTo>
                  <a:pt x="2742" y="1818"/>
                  <a:pt x="3799" y="1707"/>
                  <a:pt x="4068" y="1548"/>
                </a:cubicBezTo>
                <a:cubicBezTo>
                  <a:pt x="4078" y="1445"/>
                  <a:pt x="4098" y="1278"/>
                  <a:pt x="4038" y="1149"/>
                </a:cubicBezTo>
                <a:cubicBezTo>
                  <a:pt x="4018" y="999"/>
                  <a:pt x="3838" y="840"/>
                  <a:pt x="3838" y="669"/>
                </a:cubicBezTo>
                <a:cubicBezTo>
                  <a:pt x="3829" y="502"/>
                  <a:pt x="3709" y="223"/>
                  <a:pt x="3998" y="137"/>
                </a:cubicBezTo>
                <a:cubicBezTo>
                  <a:pt x="4317" y="43"/>
                  <a:pt x="5324" y="0"/>
                  <a:pt x="5593" y="154"/>
                </a:cubicBezTo>
                <a:cubicBezTo>
                  <a:pt x="5862" y="249"/>
                  <a:pt x="5723" y="506"/>
                  <a:pt x="5713" y="669"/>
                </a:cubicBezTo>
                <a:cubicBezTo>
                  <a:pt x="5703" y="832"/>
                  <a:pt x="5523" y="982"/>
                  <a:pt x="5513" y="1132"/>
                </a:cubicBezTo>
                <a:cubicBezTo>
                  <a:pt x="5503" y="1282"/>
                  <a:pt x="5334" y="1428"/>
                  <a:pt x="5623" y="1574"/>
                </a:cubicBezTo>
                <a:cubicBezTo>
                  <a:pt x="5912" y="1720"/>
                  <a:pt x="6909" y="1857"/>
                  <a:pt x="7238" y="1998"/>
                </a:cubicBezTo>
                <a:cubicBezTo>
                  <a:pt x="7378" y="2084"/>
                  <a:pt x="7498" y="2140"/>
                  <a:pt x="7627" y="2423"/>
                </a:cubicBezTo>
                <a:cubicBezTo>
                  <a:pt x="7727" y="2573"/>
                  <a:pt x="7757" y="2744"/>
                  <a:pt x="7836" y="2903"/>
                </a:cubicBezTo>
                <a:cubicBezTo>
                  <a:pt x="7916" y="3062"/>
                  <a:pt x="7886" y="3075"/>
                  <a:pt x="8096" y="3388"/>
                </a:cubicBezTo>
                <a:cubicBezTo>
                  <a:pt x="8305" y="3701"/>
                  <a:pt x="8953" y="4498"/>
                  <a:pt x="9123" y="4790"/>
                </a:cubicBezTo>
                <a:cubicBezTo>
                  <a:pt x="9312" y="5094"/>
                  <a:pt x="9950" y="5051"/>
                  <a:pt x="9930" y="5214"/>
                </a:cubicBezTo>
                <a:cubicBezTo>
                  <a:pt x="10000" y="5356"/>
                  <a:pt x="10000" y="5523"/>
                  <a:pt x="9741" y="5613"/>
                </a:cubicBezTo>
                <a:cubicBezTo>
                  <a:pt x="9531" y="5665"/>
                  <a:pt x="8873" y="5652"/>
                  <a:pt x="8654" y="5523"/>
                </a:cubicBezTo>
                <a:cubicBezTo>
                  <a:pt x="8455" y="5459"/>
                  <a:pt x="8594" y="5334"/>
                  <a:pt x="8554" y="5223"/>
                </a:cubicBezTo>
                <a:cubicBezTo>
                  <a:pt x="8584" y="5159"/>
                  <a:pt x="8544" y="5013"/>
                  <a:pt x="8435" y="4841"/>
                </a:cubicBezTo>
                <a:cubicBezTo>
                  <a:pt x="8335" y="4653"/>
                  <a:pt x="7817" y="4391"/>
                  <a:pt x="7617" y="4194"/>
                </a:cubicBezTo>
                <a:cubicBezTo>
                  <a:pt x="7364" y="3914"/>
                  <a:pt x="7067" y="3407"/>
                  <a:pt x="6919" y="3160"/>
                </a:cubicBezTo>
                <a:cubicBezTo>
                  <a:pt x="6839" y="3002"/>
                  <a:pt x="6770" y="2697"/>
                  <a:pt x="6730" y="2714"/>
                </a:cubicBezTo>
                <a:cubicBezTo>
                  <a:pt x="6650" y="2646"/>
                  <a:pt x="6700" y="3100"/>
                  <a:pt x="6700" y="3255"/>
                </a:cubicBezTo>
                <a:cubicBezTo>
                  <a:pt x="6700" y="3409"/>
                  <a:pt x="6680" y="3482"/>
                  <a:pt x="6700" y="3636"/>
                </a:cubicBezTo>
                <a:cubicBezTo>
                  <a:pt x="6710" y="3902"/>
                  <a:pt x="6989" y="4327"/>
                  <a:pt x="6999" y="4704"/>
                </a:cubicBezTo>
                <a:cubicBezTo>
                  <a:pt x="6989" y="4991"/>
                  <a:pt x="6790" y="5540"/>
                  <a:pt x="6760" y="5905"/>
                </a:cubicBezTo>
                <a:cubicBezTo>
                  <a:pt x="6680" y="6231"/>
                  <a:pt x="6710" y="6552"/>
                  <a:pt x="6590" y="7191"/>
                </a:cubicBezTo>
                <a:cubicBezTo>
                  <a:pt x="6491" y="7406"/>
                  <a:pt x="6451" y="8735"/>
                  <a:pt x="6371" y="9099"/>
                </a:cubicBezTo>
                <a:cubicBezTo>
                  <a:pt x="6132" y="9314"/>
                  <a:pt x="7208" y="9623"/>
                  <a:pt x="6889" y="9777"/>
                </a:cubicBezTo>
                <a:cubicBezTo>
                  <a:pt x="6790" y="9889"/>
                  <a:pt x="6311" y="9837"/>
                  <a:pt x="5783" y="9773"/>
                </a:cubicBezTo>
                <a:cubicBezTo>
                  <a:pt x="5533" y="9730"/>
                  <a:pt x="5563" y="9434"/>
                  <a:pt x="5523" y="9365"/>
                </a:cubicBezTo>
                <a:cubicBezTo>
                  <a:pt x="5484" y="9297"/>
                  <a:pt x="5553" y="9421"/>
                  <a:pt x="5553" y="9365"/>
                </a:cubicBezTo>
                <a:cubicBezTo>
                  <a:pt x="5613" y="9340"/>
                  <a:pt x="5533" y="9194"/>
                  <a:pt x="5553" y="9018"/>
                </a:cubicBezTo>
                <a:cubicBezTo>
                  <a:pt x="5653" y="8915"/>
                  <a:pt x="4955" y="8075"/>
                  <a:pt x="5055" y="7774"/>
                </a:cubicBezTo>
                <a:cubicBezTo>
                  <a:pt x="4985" y="7479"/>
                  <a:pt x="5065" y="7384"/>
                  <a:pt x="5055" y="7187"/>
                </a:cubicBezTo>
                <a:cubicBezTo>
                  <a:pt x="5055" y="6990"/>
                  <a:pt x="5085" y="6745"/>
                  <a:pt x="5025" y="6398"/>
                </a:cubicBezTo>
                <a:cubicBezTo>
                  <a:pt x="4965" y="6051"/>
                  <a:pt x="4816" y="5094"/>
                  <a:pt x="4676" y="5090"/>
                </a:cubicBezTo>
                <a:cubicBezTo>
                  <a:pt x="4536" y="5086"/>
                  <a:pt x="4327" y="6025"/>
                  <a:pt x="4207" y="6377"/>
                </a:cubicBezTo>
                <a:cubicBezTo>
                  <a:pt x="4088" y="6728"/>
                  <a:pt x="4008" y="6921"/>
                  <a:pt x="3948" y="7213"/>
                </a:cubicBezTo>
                <a:cubicBezTo>
                  <a:pt x="3888" y="7504"/>
                  <a:pt x="3938" y="7817"/>
                  <a:pt x="3829" y="8130"/>
                </a:cubicBezTo>
                <a:cubicBezTo>
                  <a:pt x="3719" y="8443"/>
                  <a:pt x="3390" y="8812"/>
                  <a:pt x="3260" y="9082"/>
                </a:cubicBezTo>
                <a:cubicBezTo>
                  <a:pt x="3131" y="9352"/>
                  <a:pt x="3380" y="9571"/>
                  <a:pt x="3031" y="9751"/>
                </a:cubicBezTo>
                <a:cubicBezTo>
                  <a:pt x="2772" y="9833"/>
                  <a:pt x="1655" y="10000"/>
                  <a:pt x="1535" y="9648"/>
                </a:cubicBezTo>
                <a:cubicBezTo>
                  <a:pt x="1456" y="9490"/>
                  <a:pt x="2443" y="9130"/>
                  <a:pt x="2572" y="8795"/>
                </a:cubicBezTo>
                <a:cubicBezTo>
                  <a:pt x="2702" y="8461"/>
                  <a:pt x="2333" y="7929"/>
                  <a:pt x="2293" y="7650"/>
                </a:cubicBezTo>
                <a:cubicBezTo>
                  <a:pt x="2253" y="7371"/>
                  <a:pt x="2273" y="7530"/>
                  <a:pt x="2333" y="7118"/>
                </a:cubicBezTo>
                <a:cubicBezTo>
                  <a:pt x="2393" y="6707"/>
                  <a:pt x="2502" y="5755"/>
                  <a:pt x="2642" y="5176"/>
                </a:cubicBezTo>
                <a:cubicBezTo>
                  <a:pt x="2782" y="4597"/>
                  <a:pt x="3210" y="3851"/>
                  <a:pt x="3170" y="3632"/>
                </a:cubicBezTo>
                <a:cubicBezTo>
                  <a:pt x="3180" y="3178"/>
                  <a:pt x="3210" y="2985"/>
                  <a:pt x="3071" y="3040"/>
                </a:cubicBezTo>
                <a:cubicBezTo>
                  <a:pt x="3011" y="2959"/>
                  <a:pt x="2642" y="3675"/>
                  <a:pt x="2343" y="3962"/>
                </a:cubicBezTo>
                <a:cubicBezTo>
                  <a:pt x="2044" y="4254"/>
                  <a:pt x="1535" y="4618"/>
                  <a:pt x="1266" y="4777"/>
                </a:cubicBezTo>
                <a:cubicBezTo>
                  <a:pt x="1216" y="4991"/>
                  <a:pt x="1157" y="5210"/>
                  <a:pt x="1107" y="5425"/>
                </a:cubicBezTo>
                <a:cubicBezTo>
                  <a:pt x="887" y="5532"/>
                  <a:pt x="518" y="5622"/>
                  <a:pt x="359" y="5605"/>
                </a:cubicBezTo>
                <a:cubicBezTo>
                  <a:pt x="80" y="5527"/>
                  <a:pt x="40" y="5347"/>
                  <a:pt x="10" y="5154"/>
                </a:cubicBezTo>
                <a:cubicBezTo>
                  <a:pt x="0" y="5009"/>
                  <a:pt x="708" y="4803"/>
                  <a:pt x="768" y="459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2" name="Freeform 212"/>
          <p:cNvSpPr>
            <a:spLocks/>
          </p:cNvSpPr>
          <p:nvPr/>
        </p:nvSpPr>
        <p:spPr bwMode="auto">
          <a:xfrm>
            <a:off x="2679842" y="4999908"/>
            <a:ext cx="620413" cy="1538995"/>
          </a:xfrm>
          <a:custGeom>
            <a:avLst/>
            <a:gdLst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29 w 862"/>
              <a:gd name="connsiteY2" fmla="*/ 853 h 2221"/>
              <a:gd name="connsiteX3" fmla="*/ 147 w 862"/>
              <a:gd name="connsiteY3" fmla="*/ 778 h 2221"/>
              <a:gd name="connsiteX4" fmla="*/ 174 w 862"/>
              <a:gd name="connsiteY4" fmla="*/ 493 h 2221"/>
              <a:gd name="connsiteX5" fmla="*/ 339 w 862"/>
              <a:gd name="connsiteY5" fmla="*/ 361 h 2221"/>
              <a:gd name="connsiteX6" fmla="*/ 336 w 862"/>
              <a:gd name="connsiteY6" fmla="*/ 268 h 2221"/>
              <a:gd name="connsiteX7" fmla="*/ 316 w 862"/>
              <a:gd name="connsiteY7" fmla="*/ 156 h 2221"/>
              <a:gd name="connsiteX8" fmla="*/ 332 w 862"/>
              <a:gd name="connsiteY8" fmla="*/ 32 h 2221"/>
              <a:gd name="connsiteX9" fmla="*/ 492 w 862"/>
              <a:gd name="connsiteY9" fmla="*/ 36 h 2221"/>
              <a:gd name="connsiteX10" fmla="*/ 504 w 862"/>
              <a:gd name="connsiteY10" fmla="*/ 156 h 2221"/>
              <a:gd name="connsiteX11" fmla="*/ 484 w 862"/>
              <a:gd name="connsiteY11" fmla="*/ 264 h 2221"/>
              <a:gd name="connsiteX12" fmla="*/ 495 w 862"/>
              <a:gd name="connsiteY12" fmla="*/ 367 h 2221"/>
              <a:gd name="connsiteX13" fmla="*/ 657 w 862"/>
              <a:gd name="connsiteY13" fmla="*/ 466 h 2221"/>
              <a:gd name="connsiteX14" fmla="*/ 696 w 862"/>
              <a:gd name="connsiteY14" fmla="*/ 565 h 2221"/>
              <a:gd name="connsiteX15" fmla="*/ 705 w 862"/>
              <a:gd name="connsiteY15" fmla="*/ 790 h 2221"/>
              <a:gd name="connsiteX16" fmla="*/ 783 w 862"/>
              <a:gd name="connsiteY16" fmla="*/ 1117 h 2221"/>
              <a:gd name="connsiteX17" fmla="*/ 819 w 862"/>
              <a:gd name="connsiteY17" fmla="*/ 1216 h 2221"/>
              <a:gd name="connsiteX18" fmla="*/ 854 w 862"/>
              <a:gd name="connsiteY18" fmla="*/ 1340 h 2221"/>
              <a:gd name="connsiteX19" fmla="*/ 771 w 862"/>
              <a:gd name="connsiteY19" fmla="*/ 1345 h 2221"/>
              <a:gd name="connsiteX20" fmla="*/ 741 w 862"/>
              <a:gd name="connsiteY20" fmla="*/ 1291 h 2221"/>
              <a:gd name="connsiteX21" fmla="*/ 714 w 862"/>
              <a:gd name="connsiteY21" fmla="*/ 1246 h 2221"/>
              <a:gd name="connsiteX22" fmla="*/ 711 w 862"/>
              <a:gd name="connsiteY22" fmla="*/ 1129 h 2221"/>
              <a:gd name="connsiteX23" fmla="*/ 639 w 862"/>
              <a:gd name="connsiteY23" fmla="*/ 982 h 2221"/>
              <a:gd name="connsiteX24" fmla="*/ 606 w 862"/>
              <a:gd name="connsiteY24" fmla="*/ 856 h 2221"/>
              <a:gd name="connsiteX25" fmla="*/ 606 w 862"/>
              <a:gd name="connsiteY25" fmla="*/ 1372 h 2221"/>
              <a:gd name="connsiteX26" fmla="*/ 555 w 862"/>
              <a:gd name="connsiteY26" fmla="*/ 1675 h 2221"/>
              <a:gd name="connsiteX27" fmla="*/ 495 w 862"/>
              <a:gd name="connsiteY27" fmla="*/ 1978 h 2221"/>
              <a:gd name="connsiteX28" fmla="*/ 510 w 862"/>
              <a:gd name="connsiteY28" fmla="*/ 2185 h 2221"/>
              <a:gd name="connsiteX29" fmla="*/ 303 w 862"/>
              <a:gd name="connsiteY29" fmla="*/ 2188 h 2221"/>
              <a:gd name="connsiteX30" fmla="*/ 348 w 862"/>
              <a:gd name="connsiteY30" fmla="*/ 1987 h 2221"/>
              <a:gd name="connsiteX31" fmla="*/ 279 w 862"/>
              <a:gd name="connsiteY31" fmla="*/ 1675 h 2221"/>
              <a:gd name="connsiteX32" fmla="*/ 231 w 862"/>
              <a:gd name="connsiteY32" fmla="*/ 1345 h 2221"/>
              <a:gd name="connsiteX33" fmla="*/ 249 w 862"/>
              <a:gd name="connsiteY33" fmla="*/ 847 h 2221"/>
              <a:gd name="connsiteX34" fmla="*/ 204 w 862"/>
              <a:gd name="connsiteY34" fmla="*/ 1039 h 2221"/>
              <a:gd name="connsiteX35" fmla="*/ 156 w 862"/>
              <a:gd name="connsiteY35" fmla="*/ 1168 h 2221"/>
              <a:gd name="connsiteX36" fmla="*/ 153 w 862"/>
              <a:gd name="connsiteY36" fmla="*/ 1177 h 2221"/>
              <a:gd name="connsiteX37" fmla="*/ 102 w 862"/>
              <a:gd name="connsiteY37" fmla="*/ 1309 h 2221"/>
              <a:gd name="connsiteX38" fmla="*/ 27 w 862"/>
              <a:gd name="connsiteY38" fmla="*/ 1345 h 2221"/>
              <a:gd name="connsiteX39" fmla="*/ 12 w 862"/>
              <a:gd name="connsiteY39" fmla="*/ 1274 h 2221"/>
              <a:gd name="connsiteX40" fmla="*/ 93 w 862"/>
              <a:gd name="connsiteY40" fmla="*/ 1135 h 2221"/>
              <a:gd name="connsiteX0" fmla="*/ 93 w 862"/>
              <a:gd name="connsiteY0" fmla="*/ 1135 h 2221"/>
              <a:gd name="connsiteX1" fmla="*/ 45 w 862"/>
              <a:gd name="connsiteY1" fmla="*/ 979 h 2221"/>
              <a:gd name="connsiteX2" fmla="*/ 147 w 862"/>
              <a:gd name="connsiteY2" fmla="*/ 778 h 2221"/>
              <a:gd name="connsiteX3" fmla="*/ 174 w 862"/>
              <a:gd name="connsiteY3" fmla="*/ 493 h 2221"/>
              <a:gd name="connsiteX4" fmla="*/ 339 w 862"/>
              <a:gd name="connsiteY4" fmla="*/ 361 h 2221"/>
              <a:gd name="connsiteX5" fmla="*/ 336 w 862"/>
              <a:gd name="connsiteY5" fmla="*/ 268 h 2221"/>
              <a:gd name="connsiteX6" fmla="*/ 316 w 862"/>
              <a:gd name="connsiteY6" fmla="*/ 156 h 2221"/>
              <a:gd name="connsiteX7" fmla="*/ 332 w 862"/>
              <a:gd name="connsiteY7" fmla="*/ 32 h 2221"/>
              <a:gd name="connsiteX8" fmla="*/ 492 w 862"/>
              <a:gd name="connsiteY8" fmla="*/ 36 h 2221"/>
              <a:gd name="connsiteX9" fmla="*/ 504 w 862"/>
              <a:gd name="connsiteY9" fmla="*/ 156 h 2221"/>
              <a:gd name="connsiteX10" fmla="*/ 484 w 862"/>
              <a:gd name="connsiteY10" fmla="*/ 264 h 2221"/>
              <a:gd name="connsiteX11" fmla="*/ 495 w 862"/>
              <a:gd name="connsiteY11" fmla="*/ 367 h 2221"/>
              <a:gd name="connsiteX12" fmla="*/ 657 w 862"/>
              <a:gd name="connsiteY12" fmla="*/ 466 h 2221"/>
              <a:gd name="connsiteX13" fmla="*/ 696 w 862"/>
              <a:gd name="connsiteY13" fmla="*/ 565 h 2221"/>
              <a:gd name="connsiteX14" fmla="*/ 705 w 862"/>
              <a:gd name="connsiteY14" fmla="*/ 790 h 2221"/>
              <a:gd name="connsiteX15" fmla="*/ 783 w 862"/>
              <a:gd name="connsiteY15" fmla="*/ 1117 h 2221"/>
              <a:gd name="connsiteX16" fmla="*/ 819 w 862"/>
              <a:gd name="connsiteY16" fmla="*/ 1216 h 2221"/>
              <a:gd name="connsiteX17" fmla="*/ 854 w 862"/>
              <a:gd name="connsiteY17" fmla="*/ 1340 h 2221"/>
              <a:gd name="connsiteX18" fmla="*/ 771 w 862"/>
              <a:gd name="connsiteY18" fmla="*/ 1345 h 2221"/>
              <a:gd name="connsiteX19" fmla="*/ 741 w 862"/>
              <a:gd name="connsiteY19" fmla="*/ 1291 h 2221"/>
              <a:gd name="connsiteX20" fmla="*/ 714 w 862"/>
              <a:gd name="connsiteY20" fmla="*/ 1246 h 2221"/>
              <a:gd name="connsiteX21" fmla="*/ 711 w 862"/>
              <a:gd name="connsiteY21" fmla="*/ 1129 h 2221"/>
              <a:gd name="connsiteX22" fmla="*/ 639 w 862"/>
              <a:gd name="connsiteY22" fmla="*/ 982 h 2221"/>
              <a:gd name="connsiteX23" fmla="*/ 606 w 862"/>
              <a:gd name="connsiteY23" fmla="*/ 856 h 2221"/>
              <a:gd name="connsiteX24" fmla="*/ 606 w 862"/>
              <a:gd name="connsiteY24" fmla="*/ 1372 h 2221"/>
              <a:gd name="connsiteX25" fmla="*/ 555 w 862"/>
              <a:gd name="connsiteY25" fmla="*/ 1675 h 2221"/>
              <a:gd name="connsiteX26" fmla="*/ 495 w 862"/>
              <a:gd name="connsiteY26" fmla="*/ 1978 h 2221"/>
              <a:gd name="connsiteX27" fmla="*/ 510 w 862"/>
              <a:gd name="connsiteY27" fmla="*/ 2185 h 2221"/>
              <a:gd name="connsiteX28" fmla="*/ 303 w 862"/>
              <a:gd name="connsiteY28" fmla="*/ 2188 h 2221"/>
              <a:gd name="connsiteX29" fmla="*/ 348 w 862"/>
              <a:gd name="connsiteY29" fmla="*/ 1987 h 2221"/>
              <a:gd name="connsiteX30" fmla="*/ 279 w 862"/>
              <a:gd name="connsiteY30" fmla="*/ 1675 h 2221"/>
              <a:gd name="connsiteX31" fmla="*/ 231 w 862"/>
              <a:gd name="connsiteY31" fmla="*/ 1345 h 2221"/>
              <a:gd name="connsiteX32" fmla="*/ 249 w 862"/>
              <a:gd name="connsiteY32" fmla="*/ 847 h 2221"/>
              <a:gd name="connsiteX33" fmla="*/ 204 w 862"/>
              <a:gd name="connsiteY33" fmla="*/ 1039 h 2221"/>
              <a:gd name="connsiteX34" fmla="*/ 156 w 862"/>
              <a:gd name="connsiteY34" fmla="*/ 1168 h 2221"/>
              <a:gd name="connsiteX35" fmla="*/ 153 w 862"/>
              <a:gd name="connsiteY35" fmla="*/ 1177 h 2221"/>
              <a:gd name="connsiteX36" fmla="*/ 102 w 862"/>
              <a:gd name="connsiteY36" fmla="*/ 1309 h 2221"/>
              <a:gd name="connsiteX37" fmla="*/ 27 w 862"/>
              <a:gd name="connsiteY37" fmla="*/ 1345 h 2221"/>
              <a:gd name="connsiteX38" fmla="*/ 12 w 862"/>
              <a:gd name="connsiteY38" fmla="*/ 1274 h 2221"/>
              <a:gd name="connsiteX39" fmla="*/ 93 w 862"/>
              <a:gd name="connsiteY39" fmla="*/ 1135 h 2221"/>
              <a:gd name="connsiteX0" fmla="*/ 16 w 870"/>
              <a:gd name="connsiteY0" fmla="*/ 1072 h 2221"/>
              <a:gd name="connsiteX1" fmla="*/ 53 w 870"/>
              <a:gd name="connsiteY1" fmla="*/ 979 h 2221"/>
              <a:gd name="connsiteX2" fmla="*/ 155 w 870"/>
              <a:gd name="connsiteY2" fmla="*/ 778 h 2221"/>
              <a:gd name="connsiteX3" fmla="*/ 182 w 870"/>
              <a:gd name="connsiteY3" fmla="*/ 493 h 2221"/>
              <a:gd name="connsiteX4" fmla="*/ 347 w 870"/>
              <a:gd name="connsiteY4" fmla="*/ 361 h 2221"/>
              <a:gd name="connsiteX5" fmla="*/ 344 w 870"/>
              <a:gd name="connsiteY5" fmla="*/ 268 h 2221"/>
              <a:gd name="connsiteX6" fmla="*/ 324 w 870"/>
              <a:gd name="connsiteY6" fmla="*/ 156 h 2221"/>
              <a:gd name="connsiteX7" fmla="*/ 340 w 870"/>
              <a:gd name="connsiteY7" fmla="*/ 32 h 2221"/>
              <a:gd name="connsiteX8" fmla="*/ 500 w 870"/>
              <a:gd name="connsiteY8" fmla="*/ 36 h 2221"/>
              <a:gd name="connsiteX9" fmla="*/ 512 w 870"/>
              <a:gd name="connsiteY9" fmla="*/ 156 h 2221"/>
              <a:gd name="connsiteX10" fmla="*/ 492 w 870"/>
              <a:gd name="connsiteY10" fmla="*/ 264 h 2221"/>
              <a:gd name="connsiteX11" fmla="*/ 503 w 870"/>
              <a:gd name="connsiteY11" fmla="*/ 367 h 2221"/>
              <a:gd name="connsiteX12" fmla="*/ 665 w 870"/>
              <a:gd name="connsiteY12" fmla="*/ 466 h 2221"/>
              <a:gd name="connsiteX13" fmla="*/ 704 w 870"/>
              <a:gd name="connsiteY13" fmla="*/ 565 h 2221"/>
              <a:gd name="connsiteX14" fmla="*/ 713 w 870"/>
              <a:gd name="connsiteY14" fmla="*/ 790 h 2221"/>
              <a:gd name="connsiteX15" fmla="*/ 791 w 870"/>
              <a:gd name="connsiteY15" fmla="*/ 1117 h 2221"/>
              <a:gd name="connsiteX16" fmla="*/ 827 w 870"/>
              <a:gd name="connsiteY16" fmla="*/ 1216 h 2221"/>
              <a:gd name="connsiteX17" fmla="*/ 862 w 870"/>
              <a:gd name="connsiteY17" fmla="*/ 1340 h 2221"/>
              <a:gd name="connsiteX18" fmla="*/ 779 w 870"/>
              <a:gd name="connsiteY18" fmla="*/ 1345 h 2221"/>
              <a:gd name="connsiteX19" fmla="*/ 749 w 870"/>
              <a:gd name="connsiteY19" fmla="*/ 1291 h 2221"/>
              <a:gd name="connsiteX20" fmla="*/ 722 w 870"/>
              <a:gd name="connsiteY20" fmla="*/ 1246 h 2221"/>
              <a:gd name="connsiteX21" fmla="*/ 719 w 870"/>
              <a:gd name="connsiteY21" fmla="*/ 1129 h 2221"/>
              <a:gd name="connsiteX22" fmla="*/ 647 w 870"/>
              <a:gd name="connsiteY22" fmla="*/ 982 h 2221"/>
              <a:gd name="connsiteX23" fmla="*/ 614 w 870"/>
              <a:gd name="connsiteY23" fmla="*/ 856 h 2221"/>
              <a:gd name="connsiteX24" fmla="*/ 614 w 870"/>
              <a:gd name="connsiteY24" fmla="*/ 1372 h 2221"/>
              <a:gd name="connsiteX25" fmla="*/ 563 w 870"/>
              <a:gd name="connsiteY25" fmla="*/ 1675 h 2221"/>
              <a:gd name="connsiteX26" fmla="*/ 503 w 870"/>
              <a:gd name="connsiteY26" fmla="*/ 1978 h 2221"/>
              <a:gd name="connsiteX27" fmla="*/ 518 w 870"/>
              <a:gd name="connsiteY27" fmla="*/ 2185 h 2221"/>
              <a:gd name="connsiteX28" fmla="*/ 311 w 870"/>
              <a:gd name="connsiteY28" fmla="*/ 2188 h 2221"/>
              <a:gd name="connsiteX29" fmla="*/ 356 w 870"/>
              <a:gd name="connsiteY29" fmla="*/ 1987 h 2221"/>
              <a:gd name="connsiteX30" fmla="*/ 287 w 870"/>
              <a:gd name="connsiteY30" fmla="*/ 1675 h 2221"/>
              <a:gd name="connsiteX31" fmla="*/ 239 w 870"/>
              <a:gd name="connsiteY31" fmla="*/ 1345 h 2221"/>
              <a:gd name="connsiteX32" fmla="*/ 257 w 870"/>
              <a:gd name="connsiteY32" fmla="*/ 847 h 2221"/>
              <a:gd name="connsiteX33" fmla="*/ 212 w 870"/>
              <a:gd name="connsiteY33" fmla="*/ 1039 h 2221"/>
              <a:gd name="connsiteX34" fmla="*/ 164 w 870"/>
              <a:gd name="connsiteY34" fmla="*/ 1168 h 2221"/>
              <a:gd name="connsiteX35" fmla="*/ 161 w 870"/>
              <a:gd name="connsiteY35" fmla="*/ 1177 h 2221"/>
              <a:gd name="connsiteX36" fmla="*/ 110 w 870"/>
              <a:gd name="connsiteY36" fmla="*/ 1309 h 2221"/>
              <a:gd name="connsiteX37" fmla="*/ 35 w 870"/>
              <a:gd name="connsiteY37" fmla="*/ 1345 h 2221"/>
              <a:gd name="connsiteX38" fmla="*/ 20 w 870"/>
              <a:gd name="connsiteY38" fmla="*/ 1274 h 2221"/>
              <a:gd name="connsiteX39" fmla="*/ 16 w 870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81 w 931"/>
              <a:gd name="connsiteY38" fmla="*/ 1274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96 w 931"/>
              <a:gd name="connsiteY37" fmla="*/ 1345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71 w 931"/>
              <a:gd name="connsiteY36" fmla="*/ 1309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222 w 931"/>
              <a:gd name="connsiteY35" fmla="*/ 1177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25 w 931"/>
              <a:gd name="connsiteY34" fmla="*/ 1168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273 w 931"/>
              <a:gd name="connsiteY33" fmla="*/ 1039 h 2221"/>
              <a:gd name="connsiteX34" fmla="*/ 308 w 931"/>
              <a:gd name="connsiteY34" fmla="*/ 709 h 2221"/>
              <a:gd name="connsiteX35" fmla="*/ 235 w 931"/>
              <a:gd name="connsiteY35" fmla="*/ 924 h 2221"/>
              <a:gd name="connsiteX36" fmla="*/ 127 w 931"/>
              <a:gd name="connsiteY36" fmla="*/ 1114 h 2221"/>
              <a:gd name="connsiteX37" fmla="*/ 111 w 931"/>
              <a:gd name="connsiteY37" fmla="*/ 1265 h 2221"/>
              <a:gd name="connsiteX38" fmla="*/ 36 w 931"/>
              <a:gd name="connsiteY38" fmla="*/ 1307 h 2221"/>
              <a:gd name="connsiteX39" fmla="*/ 1 w 931"/>
              <a:gd name="connsiteY39" fmla="*/ 1202 h 2221"/>
              <a:gd name="connsiteX40" fmla="*/ 77 w 931"/>
              <a:gd name="connsiteY40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216 w 931"/>
              <a:gd name="connsiteY2" fmla="*/ 778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14 w 931"/>
              <a:gd name="connsiteY1" fmla="*/ 979 h 2221"/>
              <a:gd name="connsiteX2" fmla="*/ 178 w 931"/>
              <a:gd name="connsiteY2" fmla="*/ 724 h 2221"/>
              <a:gd name="connsiteX3" fmla="*/ 243 w 931"/>
              <a:gd name="connsiteY3" fmla="*/ 493 h 2221"/>
              <a:gd name="connsiteX4" fmla="*/ 408 w 931"/>
              <a:gd name="connsiteY4" fmla="*/ 361 h 2221"/>
              <a:gd name="connsiteX5" fmla="*/ 405 w 931"/>
              <a:gd name="connsiteY5" fmla="*/ 268 h 2221"/>
              <a:gd name="connsiteX6" fmla="*/ 385 w 931"/>
              <a:gd name="connsiteY6" fmla="*/ 156 h 2221"/>
              <a:gd name="connsiteX7" fmla="*/ 401 w 931"/>
              <a:gd name="connsiteY7" fmla="*/ 32 h 2221"/>
              <a:gd name="connsiteX8" fmla="*/ 561 w 931"/>
              <a:gd name="connsiteY8" fmla="*/ 36 h 2221"/>
              <a:gd name="connsiteX9" fmla="*/ 573 w 931"/>
              <a:gd name="connsiteY9" fmla="*/ 156 h 2221"/>
              <a:gd name="connsiteX10" fmla="*/ 553 w 931"/>
              <a:gd name="connsiteY10" fmla="*/ 264 h 2221"/>
              <a:gd name="connsiteX11" fmla="*/ 564 w 931"/>
              <a:gd name="connsiteY11" fmla="*/ 367 h 2221"/>
              <a:gd name="connsiteX12" fmla="*/ 726 w 931"/>
              <a:gd name="connsiteY12" fmla="*/ 466 h 2221"/>
              <a:gd name="connsiteX13" fmla="*/ 765 w 931"/>
              <a:gd name="connsiteY13" fmla="*/ 565 h 2221"/>
              <a:gd name="connsiteX14" fmla="*/ 774 w 931"/>
              <a:gd name="connsiteY14" fmla="*/ 790 h 2221"/>
              <a:gd name="connsiteX15" fmla="*/ 852 w 931"/>
              <a:gd name="connsiteY15" fmla="*/ 1117 h 2221"/>
              <a:gd name="connsiteX16" fmla="*/ 888 w 931"/>
              <a:gd name="connsiteY16" fmla="*/ 1216 h 2221"/>
              <a:gd name="connsiteX17" fmla="*/ 923 w 931"/>
              <a:gd name="connsiteY17" fmla="*/ 1340 h 2221"/>
              <a:gd name="connsiteX18" fmla="*/ 840 w 931"/>
              <a:gd name="connsiteY18" fmla="*/ 1345 h 2221"/>
              <a:gd name="connsiteX19" fmla="*/ 810 w 931"/>
              <a:gd name="connsiteY19" fmla="*/ 1291 h 2221"/>
              <a:gd name="connsiteX20" fmla="*/ 783 w 931"/>
              <a:gd name="connsiteY20" fmla="*/ 1246 h 2221"/>
              <a:gd name="connsiteX21" fmla="*/ 780 w 931"/>
              <a:gd name="connsiteY21" fmla="*/ 1129 h 2221"/>
              <a:gd name="connsiteX22" fmla="*/ 708 w 931"/>
              <a:gd name="connsiteY22" fmla="*/ 982 h 2221"/>
              <a:gd name="connsiteX23" fmla="*/ 675 w 931"/>
              <a:gd name="connsiteY23" fmla="*/ 856 h 2221"/>
              <a:gd name="connsiteX24" fmla="*/ 675 w 931"/>
              <a:gd name="connsiteY24" fmla="*/ 1372 h 2221"/>
              <a:gd name="connsiteX25" fmla="*/ 624 w 931"/>
              <a:gd name="connsiteY25" fmla="*/ 1675 h 2221"/>
              <a:gd name="connsiteX26" fmla="*/ 564 w 931"/>
              <a:gd name="connsiteY26" fmla="*/ 1978 h 2221"/>
              <a:gd name="connsiteX27" fmla="*/ 579 w 931"/>
              <a:gd name="connsiteY27" fmla="*/ 2185 h 2221"/>
              <a:gd name="connsiteX28" fmla="*/ 372 w 931"/>
              <a:gd name="connsiteY28" fmla="*/ 2188 h 2221"/>
              <a:gd name="connsiteX29" fmla="*/ 417 w 931"/>
              <a:gd name="connsiteY29" fmla="*/ 1987 h 2221"/>
              <a:gd name="connsiteX30" fmla="*/ 348 w 931"/>
              <a:gd name="connsiteY30" fmla="*/ 1675 h 2221"/>
              <a:gd name="connsiteX31" fmla="*/ 300 w 931"/>
              <a:gd name="connsiteY31" fmla="*/ 1345 h 2221"/>
              <a:gd name="connsiteX32" fmla="*/ 318 w 931"/>
              <a:gd name="connsiteY32" fmla="*/ 847 h 2221"/>
              <a:gd name="connsiteX33" fmla="*/ 308 w 931"/>
              <a:gd name="connsiteY33" fmla="*/ 709 h 2221"/>
              <a:gd name="connsiteX34" fmla="*/ 235 w 931"/>
              <a:gd name="connsiteY34" fmla="*/ 924 h 2221"/>
              <a:gd name="connsiteX35" fmla="*/ 127 w 931"/>
              <a:gd name="connsiteY35" fmla="*/ 1114 h 2221"/>
              <a:gd name="connsiteX36" fmla="*/ 111 w 931"/>
              <a:gd name="connsiteY36" fmla="*/ 1265 h 2221"/>
              <a:gd name="connsiteX37" fmla="*/ 36 w 931"/>
              <a:gd name="connsiteY37" fmla="*/ 1307 h 2221"/>
              <a:gd name="connsiteX38" fmla="*/ 1 w 931"/>
              <a:gd name="connsiteY38" fmla="*/ 1202 h 2221"/>
              <a:gd name="connsiteX39" fmla="*/ 77 w 931"/>
              <a:gd name="connsiteY39" fmla="*/ 1072 h 2221"/>
              <a:gd name="connsiteX0" fmla="*/ 77 w 931"/>
              <a:gd name="connsiteY0" fmla="*/ 1072 h 2221"/>
              <a:gd name="connsiteX1" fmla="*/ 178 w 931"/>
              <a:gd name="connsiteY1" fmla="*/ 724 h 2221"/>
              <a:gd name="connsiteX2" fmla="*/ 243 w 931"/>
              <a:gd name="connsiteY2" fmla="*/ 493 h 2221"/>
              <a:gd name="connsiteX3" fmla="*/ 408 w 931"/>
              <a:gd name="connsiteY3" fmla="*/ 361 h 2221"/>
              <a:gd name="connsiteX4" fmla="*/ 405 w 931"/>
              <a:gd name="connsiteY4" fmla="*/ 268 h 2221"/>
              <a:gd name="connsiteX5" fmla="*/ 385 w 931"/>
              <a:gd name="connsiteY5" fmla="*/ 156 h 2221"/>
              <a:gd name="connsiteX6" fmla="*/ 401 w 931"/>
              <a:gd name="connsiteY6" fmla="*/ 32 h 2221"/>
              <a:gd name="connsiteX7" fmla="*/ 561 w 931"/>
              <a:gd name="connsiteY7" fmla="*/ 36 h 2221"/>
              <a:gd name="connsiteX8" fmla="*/ 573 w 931"/>
              <a:gd name="connsiteY8" fmla="*/ 156 h 2221"/>
              <a:gd name="connsiteX9" fmla="*/ 553 w 931"/>
              <a:gd name="connsiteY9" fmla="*/ 264 h 2221"/>
              <a:gd name="connsiteX10" fmla="*/ 564 w 931"/>
              <a:gd name="connsiteY10" fmla="*/ 367 h 2221"/>
              <a:gd name="connsiteX11" fmla="*/ 726 w 931"/>
              <a:gd name="connsiteY11" fmla="*/ 466 h 2221"/>
              <a:gd name="connsiteX12" fmla="*/ 765 w 931"/>
              <a:gd name="connsiteY12" fmla="*/ 565 h 2221"/>
              <a:gd name="connsiteX13" fmla="*/ 774 w 931"/>
              <a:gd name="connsiteY13" fmla="*/ 790 h 2221"/>
              <a:gd name="connsiteX14" fmla="*/ 852 w 931"/>
              <a:gd name="connsiteY14" fmla="*/ 1117 h 2221"/>
              <a:gd name="connsiteX15" fmla="*/ 888 w 931"/>
              <a:gd name="connsiteY15" fmla="*/ 1216 h 2221"/>
              <a:gd name="connsiteX16" fmla="*/ 923 w 931"/>
              <a:gd name="connsiteY16" fmla="*/ 1340 h 2221"/>
              <a:gd name="connsiteX17" fmla="*/ 840 w 931"/>
              <a:gd name="connsiteY17" fmla="*/ 1345 h 2221"/>
              <a:gd name="connsiteX18" fmla="*/ 810 w 931"/>
              <a:gd name="connsiteY18" fmla="*/ 1291 h 2221"/>
              <a:gd name="connsiteX19" fmla="*/ 783 w 931"/>
              <a:gd name="connsiteY19" fmla="*/ 1246 h 2221"/>
              <a:gd name="connsiteX20" fmla="*/ 780 w 931"/>
              <a:gd name="connsiteY20" fmla="*/ 1129 h 2221"/>
              <a:gd name="connsiteX21" fmla="*/ 708 w 931"/>
              <a:gd name="connsiteY21" fmla="*/ 982 h 2221"/>
              <a:gd name="connsiteX22" fmla="*/ 675 w 931"/>
              <a:gd name="connsiteY22" fmla="*/ 856 h 2221"/>
              <a:gd name="connsiteX23" fmla="*/ 675 w 931"/>
              <a:gd name="connsiteY23" fmla="*/ 1372 h 2221"/>
              <a:gd name="connsiteX24" fmla="*/ 624 w 931"/>
              <a:gd name="connsiteY24" fmla="*/ 1675 h 2221"/>
              <a:gd name="connsiteX25" fmla="*/ 564 w 931"/>
              <a:gd name="connsiteY25" fmla="*/ 1978 h 2221"/>
              <a:gd name="connsiteX26" fmla="*/ 579 w 931"/>
              <a:gd name="connsiteY26" fmla="*/ 2185 h 2221"/>
              <a:gd name="connsiteX27" fmla="*/ 372 w 931"/>
              <a:gd name="connsiteY27" fmla="*/ 2188 h 2221"/>
              <a:gd name="connsiteX28" fmla="*/ 417 w 931"/>
              <a:gd name="connsiteY28" fmla="*/ 1987 h 2221"/>
              <a:gd name="connsiteX29" fmla="*/ 348 w 931"/>
              <a:gd name="connsiteY29" fmla="*/ 1675 h 2221"/>
              <a:gd name="connsiteX30" fmla="*/ 300 w 931"/>
              <a:gd name="connsiteY30" fmla="*/ 1345 h 2221"/>
              <a:gd name="connsiteX31" fmla="*/ 318 w 931"/>
              <a:gd name="connsiteY31" fmla="*/ 847 h 2221"/>
              <a:gd name="connsiteX32" fmla="*/ 308 w 931"/>
              <a:gd name="connsiteY32" fmla="*/ 709 h 2221"/>
              <a:gd name="connsiteX33" fmla="*/ 235 w 931"/>
              <a:gd name="connsiteY33" fmla="*/ 924 h 2221"/>
              <a:gd name="connsiteX34" fmla="*/ 127 w 931"/>
              <a:gd name="connsiteY34" fmla="*/ 1114 h 2221"/>
              <a:gd name="connsiteX35" fmla="*/ 111 w 931"/>
              <a:gd name="connsiteY35" fmla="*/ 1265 h 2221"/>
              <a:gd name="connsiteX36" fmla="*/ 36 w 931"/>
              <a:gd name="connsiteY36" fmla="*/ 1307 h 2221"/>
              <a:gd name="connsiteX37" fmla="*/ 1 w 931"/>
              <a:gd name="connsiteY37" fmla="*/ 1202 h 2221"/>
              <a:gd name="connsiteX38" fmla="*/ 77 w 931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74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1372 h 2221"/>
              <a:gd name="connsiteX24" fmla="*/ 624 w 934"/>
              <a:gd name="connsiteY24" fmla="*/ 1675 h 2221"/>
              <a:gd name="connsiteX25" fmla="*/ 564 w 934"/>
              <a:gd name="connsiteY25" fmla="*/ 1978 h 2221"/>
              <a:gd name="connsiteX26" fmla="*/ 579 w 934"/>
              <a:gd name="connsiteY26" fmla="*/ 2185 h 2221"/>
              <a:gd name="connsiteX27" fmla="*/ 372 w 934"/>
              <a:gd name="connsiteY27" fmla="*/ 2188 h 2221"/>
              <a:gd name="connsiteX28" fmla="*/ 417 w 934"/>
              <a:gd name="connsiteY28" fmla="*/ 1987 h 2221"/>
              <a:gd name="connsiteX29" fmla="*/ 348 w 934"/>
              <a:gd name="connsiteY29" fmla="*/ 1675 h 2221"/>
              <a:gd name="connsiteX30" fmla="*/ 300 w 934"/>
              <a:gd name="connsiteY30" fmla="*/ 1345 h 2221"/>
              <a:gd name="connsiteX31" fmla="*/ 318 w 934"/>
              <a:gd name="connsiteY31" fmla="*/ 847 h 2221"/>
              <a:gd name="connsiteX32" fmla="*/ 308 w 934"/>
              <a:gd name="connsiteY32" fmla="*/ 709 h 2221"/>
              <a:gd name="connsiteX33" fmla="*/ 235 w 934"/>
              <a:gd name="connsiteY33" fmla="*/ 924 h 2221"/>
              <a:gd name="connsiteX34" fmla="*/ 127 w 934"/>
              <a:gd name="connsiteY34" fmla="*/ 1114 h 2221"/>
              <a:gd name="connsiteX35" fmla="*/ 111 w 934"/>
              <a:gd name="connsiteY35" fmla="*/ 1265 h 2221"/>
              <a:gd name="connsiteX36" fmla="*/ 36 w 934"/>
              <a:gd name="connsiteY36" fmla="*/ 1307 h 2221"/>
              <a:gd name="connsiteX37" fmla="*/ 1 w 934"/>
              <a:gd name="connsiteY37" fmla="*/ 1202 h 2221"/>
              <a:gd name="connsiteX38" fmla="*/ 77 w 934"/>
              <a:gd name="connsiteY38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75 w 934"/>
              <a:gd name="connsiteY24" fmla="*/ 1372 h 2221"/>
              <a:gd name="connsiteX25" fmla="*/ 624 w 934"/>
              <a:gd name="connsiteY25" fmla="*/ 1675 h 2221"/>
              <a:gd name="connsiteX26" fmla="*/ 564 w 934"/>
              <a:gd name="connsiteY26" fmla="*/ 1978 h 2221"/>
              <a:gd name="connsiteX27" fmla="*/ 579 w 934"/>
              <a:gd name="connsiteY27" fmla="*/ 2185 h 2221"/>
              <a:gd name="connsiteX28" fmla="*/ 372 w 934"/>
              <a:gd name="connsiteY28" fmla="*/ 2188 h 2221"/>
              <a:gd name="connsiteX29" fmla="*/ 417 w 934"/>
              <a:gd name="connsiteY29" fmla="*/ 1987 h 2221"/>
              <a:gd name="connsiteX30" fmla="*/ 348 w 934"/>
              <a:gd name="connsiteY30" fmla="*/ 1675 h 2221"/>
              <a:gd name="connsiteX31" fmla="*/ 300 w 934"/>
              <a:gd name="connsiteY31" fmla="*/ 1345 h 2221"/>
              <a:gd name="connsiteX32" fmla="*/ 318 w 934"/>
              <a:gd name="connsiteY32" fmla="*/ 847 h 2221"/>
              <a:gd name="connsiteX33" fmla="*/ 308 w 934"/>
              <a:gd name="connsiteY33" fmla="*/ 709 h 2221"/>
              <a:gd name="connsiteX34" fmla="*/ 235 w 934"/>
              <a:gd name="connsiteY34" fmla="*/ 924 h 2221"/>
              <a:gd name="connsiteX35" fmla="*/ 127 w 934"/>
              <a:gd name="connsiteY35" fmla="*/ 1114 h 2221"/>
              <a:gd name="connsiteX36" fmla="*/ 111 w 934"/>
              <a:gd name="connsiteY36" fmla="*/ 1265 h 2221"/>
              <a:gd name="connsiteX37" fmla="*/ 36 w 934"/>
              <a:gd name="connsiteY37" fmla="*/ 1307 h 2221"/>
              <a:gd name="connsiteX38" fmla="*/ 1 w 934"/>
              <a:gd name="connsiteY38" fmla="*/ 1202 h 2221"/>
              <a:gd name="connsiteX39" fmla="*/ 77 w 934"/>
              <a:gd name="connsiteY39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75 w 934"/>
              <a:gd name="connsiteY25" fmla="*/ 1372 h 2221"/>
              <a:gd name="connsiteX26" fmla="*/ 624 w 934"/>
              <a:gd name="connsiteY26" fmla="*/ 1675 h 2221"/>
              <a:gd name="connsiteX27" fmla="*/ 564 w 934"/>
              <a:gd name="connsiteY27" fmla="*/ 1978 h 2221"/>
              <a:gd name="connsiteX28" fmla="*/ 579 w 934"/>
              <a:gd name="connsiteY28" fmla="*/ 2185 h 2221"/>
              <a:gd name="connsiteX29" fmla="*/ 372 w 934"/>
              <a:gd name="connsiteY29" fmla="*/ 2188 h 2221"/>
              <a:gd name="connsiteX30" fmla="*/ 417 w 934"/>
              <a:gd name="connsiteY30" fmla="*/ 1987 h 2221"/>
              <a:gd name="connsiteX31" fmla="*/ 348 w 934"/>
              <a:gd name="connsiteY31" fmla="*/ 1675 h 2221"/>
              <a:gd name="connsiteX32" fmla="*/ 300 w 934"/>
              <a:gd name="connsiteY32" fmla="*/ 1345 h 2221"/>
              <a:gd name="connsiteX33" fmla="*/ 318 w 934"/>
              <a:gd name="connsiteY33" fmla="*/ 847 h 2221"/>
              <a:gd name="connsiteX34" fmla="*/ 308 w 934"/>
              <a:gd name="connsiteY34" fmla="*/ 709 h 2221"/>
              <a:gd name="connsiteX35" fmla="*/ 235 w 934"/>
              <a:gd name="connsiteY35" fmla="*/ 924 h 2221"/>
              <a:gd name="connsiteX36" fmla="*/ 127 w 934"/>
              <a:gd name="connsiteY36" fmla="*/ 1114 h 2221"/>
              <a:gd name="connsiteX37" fmla="*/ 111 w 934"/>
              <a:gd name="connsiteY37" fmla="*/ 1265 h 2221"/>
              <a:gd name="connsiteX38" fmla="*/ 36 w 934"/>
              <a:gd name="connsiteY38" fmla="*/ 1307 h 2221"/>
              <a:gd name="connsiteX39" fmla="*/ 1 w 934"/>
              <a:gd name="connsiteY39" fmla="*/ 1202 h 2221"/>
              <a:gd name="connsiteX40" fmla="*/ 77 w 934"/>
              <a:gd name="connsiteY40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75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713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675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780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08 w 934"/>
              <a:gd name="connsiteY21" fmla="*/ 982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75 w 934"/>
              <a:gd name="connsiteY24" fmla="*/ 633 h 2221"/>
              <a:gd name="connsiteX25" fmla="*/ 662 w 934"/>
              <a:gd name="connsiteY25" fmla="*/ 804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62 w 934"/>
              <a:gd name="connsiteY24" fmla="*/ 804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848 h 2221"/>
              <a:gd name="connsiteX25" fmla="*/ 684 w 934"/>
              <a:gd name="connsiteY25" fmla="*/ 975 h 2221"/>
              <a:gd name="connsiteX26" fmla="*/ 675 w 934"/>
              <a:gd name="connsiteY26" fmla="*/ 1372 h 2221"/>
              <a:gd name="connsiteX27" fmla="*/ 624 w 934"/>
              <a:gd name="connsiteY27" fmla="*/ 1675 h 2221"/>
              <a:gd name="connsiteX28" fmla="*/ 564 w 934"/>
              <a:gd name="connsiteY28" fmla="*/ 1978 h 2221"/>
              <a:gd name="connsiteX29" fmla="*/ 579 w 934"/>
              <a:gd name="connsiteY29" fmla="*/ 2185 h 2221"/>
              <a:gd name="connsiteX30" fmla="*/ 372 w 934"/>
              <a:gd name="connsiteY30" fmla="*/ 2188 h 2221"/>
              <a:gd name="connsiteX31" fmla="*/ 417 w 934"/>
              <a:gd name="connsiteY31" fmla="*/ 1987 h 2221"/>
              <a:gd name="connsiteX32" fmla="*/ 348 w 934"/>
              <a:gd name="connsiteY32" fmla="*/ 1675 h 2221"/>
              <a:gd name="connsiteX33" fmla="*/ 300 w 934"/>
              <a:gd name="connsiteY33" fmla="*/ 1345 h 2221"/>
              <a:gd name="connsiteX34" fmla="*/ 318 w 934"/>
              <a:gd name="connsiteY34" fmla="*/ 847 h 2221"/>
              <a:gd name="connsiteX35" fmla="*/ 308 w 934"/>
              <a:gd name="connsiteY35" fmla="*/ 709 h 2221"/>
              <a:gd name="connsiteX36" fmla="*/ 235 w 934"/>
              <a:gd name="connsiteY36" fmla="*/ 924 h 2221"/>
              <a:gd name="connsiteX37" fmla="*/ 127 w 934"/>
              <a:gd name="connsiteY37" fmla="*/ 1114 h 2221"/>
              <a:gd name="connsiteX38" fmla="*/ 111 w 934"/>
              <a:gd name="connsiteY38" fmla="*/ 1265 h 2221"/>
              <a:gd name="connsiteX39" fmla="*/ 36 w 934"/>
              <a:gd name="connsiteY39" fmla="*/ 1307 h 2221"/>
              <a:gd name="connsiteX40" fmla="*/ 1 w 934"/>
              <a:gd name="connsiteY40" fmla="*/ 1202 h 2221"/>
              <a:gd name="connsiteX41" fmla="*/ 77 w 934"/>
              <a:gd name="connsiteY41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75 w 934"/>
              <a:gd name="connsiteY23" fmla="*/ 633 h 2221"/>
              <a:gd name="connsiteX24" fmla="*/ 672 w 934"/>
              <a:gd name="connsiteY24" fmla="*/ 759 h 2221"/>
              <a:gd name="connsiteX25" fmla="*/ 672 w 934"/>
              <a:gd name="connsiteY25" fmla="*/ 848 h 2221"/>
              <a:gd name="connsiteX26" fmla="*/ 684 w 934"/>
              <a:gd name="connsiteY26" fmla="*/ 975 h 2221"/>
              <a:gd name="connsiteX27" fmla="*/ 675 w 934"/>
              <a:gd name="connsiteY27" fmla="*/ 1372 h 2221"/>
              <a:gd name="connsiteX28" fmla="*/ 624 w 934"/>
              <a:gd name="connsiteY28" fmla="*/ 1675 h 2221"/>
              <a:gd name="connsiteX29" fmla="*/ 564 w 934"/>
              <a:gd name="connsiteY29" fmla="*/ 1978 h 2221"/>
              <a:gd name="connsiteX30" fmla="*/ 579 w 934"/>
              <a:gd name="connsiteY30" fmla="*/ 2185 h 2221"/>
              <a:gd name="connsiteX31" fmla="*/ 372 w 934"/>
              <a:gd name="connsiteY31" fmla="*/ 2188 h 2221"/>
              <a:gd name="connsiteX32" fmla="*/ 417 w 934"/>
              <a:gd name="connsiteY32" fmla="*/ 1987 h 2221"/>
              <a:gd name="connsiteX33" fmla="*/ 348 w 934"/>
              <a:gd name="connsiteY33" fmla="*/ 1675 h 2221"/>
              <a:gd name="connsiteX34" fmla="*/ 300 w 934"/>
              <a:gd name="connsiteY34" fmla="*/ 1345 h 2221"/>
              <a:gd name="connsiteX35" fmla="*/ 318 w 934"/>
              <a:gd name="connsiteY35" fmla="*/ 847 h 2221"/>
              <a:gd name="connsiteX36" fmla="*/ 308 w 934"/>
              <a:gd name="connsiteY36" fmla="*/ 709 h 2221"/>
              <a:gd name="connsiteX37" fmla="*/ 235 w 934"/>
              <a:gd name="connsiteY37" fmla="*/ 924 h 2221"/>
              <a:gd name="connsiteX38" fmla="*/ 127 w 934"/>
              <a:gd name="connsiteY38" fmla="*/ 1114 h 2221"/>
              <a:gd name="connsiteX39" fmla="*/ 111 w 934"/>
              <a:gd name="connsiteY39" fmla="*/ 1265 h 2221"/>
              <a:gd name="connsiteX40" fmla="*/ 36 w 934"/>
              <a:gd name="connsiteY40" fmla="*/ 1307 h 2221"/>
              <a:gd name="connsiteX41" fmla="*/ 1 w 934"/>
              <a:gd name="connsiteY41" fmla="*/ 1202 h 2221"/>
              <a:gd name="connsiteX42" fmla="*/ 77 w 934"/>
              <a:gd name="connsiteY42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812 w 934"/>
              <a:gd name="connsiteY13" fmla="*/ 790 h 2221"/>
              <a:gd name="connsiteX14" fmla="*/ 915 w 934"/>
              <a:gd name="connsiteY14" fmla="*/ 1117 h 2221"/>
              <a:gd name="connsiteX15" fmla="*/ 888 w 934"/>
              <a:gd name="connsiteY15" fmla="*/ 1216 h 2221"/>
              <a:gd name="connsiteX16" fmla="*/ 923 w 934"/>
              <a:gd name="connsiteY16" fmla="*/ 1340 h 2221"/>
              <a:gd name="connsiteX17" fmla="*/ 840 w 934"/>
              <a:gd name="connsiteY17" fmla="*/ 1345 h 2221"/>
              <a:gd name="connsiteX18" fmla="*/ 810 w 934"/>
              <a:gd name="connsiteY18" fmla="*/ 1291 h 2221"/>
              <a:gd name="connsiteX19" fmla="*/ 783 w 934"/>
              <a:gd name="connsiteY19" fmla="*/ 1246 h 2221"/>
              <a:gd name="connsiteX20" fmla="*/ 846 w 934"/>
              <a:gd name="connsiteY20" fmla="*/ 1129 h 2221"/>
              <a:gd name="connsiteX21" fmla="*/ 726 w 934"/>
              <a:gd name="connsiteY21" fmla="*/ 856 h 2221"/>
              <a:gd name="connsiteX22" fmla="*/ 723 w 934"/>
              <a:gd name="connsiteY22" fmla="*/ 854 h 2221"/>
              <a:gd name="connsiteX23" fmla="*/ 694 w 934"/>
              <a:gd name="connsiteY23" fmla="*/ 737 h 2221"/>
              <a:gd name="connsiteX24" fmla="*/ 675 w 934"/>
              <a:gd name="connsiteY24" fmla="*/ 633 h 2221"/>
              <a:gd name="connsiteX25" fmla="*/ 672 w 934"/>
              <a:gd name="connsiteY25" fmla="*/ 759 h 2221"/>
              <a:gd name="connsiteX26" fmla="*/ 672 w 934"/>
              <a:gd name="connsiteY26" fmla="*/ 848 h 2221"/>
              <a:gd name="connsiteX27" fmla="*/ 684 w 934"/>
              <a:gd name="connsiteY27" fmla="*/ 975 h 2221"/>
              <a:gd name="connsiteX28" fmla="*/ 675 w 934"/>
              <a:gd name="connsiteY28" fmla="*/ 1372 h 2221"/>
              <a:gd name="connsiteX29" fmla="*/ 624 w 934"/>
              <a:gd name="connsiteY29" fmla="*/ 1675 h 2221"/>
              <a:gd name="connsiteX30" fmla="*/ 564 w 934"/>
              <a:gd name="connsiteY30" fmla="*/ 1978 h 2221"/>
              <a:gd name="connsiteX31" fmla="*/ 579 w 934"/>
              <a:gd name="connsiteY31" fmla="*/ 2185 h 2221"/>
              <a:gd name="connsiteX32" fmla="*/ 372 w 934"/>
              <a:gd name="connsiteY32" fmla="*/ 2188 h 2221"/>
              <a:gd name="connsiteX33" fmla="*/ 417 w 934"/>
              <a:gd name="connsiteY33" fmla="*/ 1987 h 2221"/>
              <a:gd name="connsiteX34" fmla="*/ 348 w 934"/>
              <a:gd name="connsiteY34" fmla="*/ 1675 h 2221"/>
              <a:gd name="connsiteX35" fmla="*/ 300 w 934"/>
              <a:gd name="connsiteY35" fmla="*/ 1345 h 2221"/>
              <a:gd name="connsiteX36" fmla="*/ 318 w 934"/>
              <a:gd name="connsiteY36" fmla="*/ 847 h 2221"/>
              <a:gd name="connsiteX37" fmla="*/ 308 w 934"/>
              <a:gd name="connsiteY37" fmla="*/ 709 h 2221"/>
              <a:gd name="connsiteX38" fmla="*/ 235 w 934"/>
              <a:gd name="connsiteY38" fmla="*/ 924 h 2221"/>
              <a:gd name="connsiteX39" fmla="*/ 127 w 934"/>
              <a:gd name="connsiteY39" fmla="*/ 1114 h 2221"/>
              <a:gd name="connsiteX40" fmla="*/ 111 w 934"/>
              <a:gd name="connsiteY40" fmla="*/ 1265 h 2221"/>
              <a:gd name="connsiteX41" fmla="*/ 36 w 934"/>
              <a:gd name="connsiteY41" fmla="*/ 1307 h 2221"/>
              <a:gd name="connsiteX42" fmla="*/ 1 w 934"/>
              <a:gd name="connsiteY42" fmla="*/ 1202 h 2221"/>
              <a:gd name="connsiteX43" fmla="*/ 77 w 934"/>
              <a:gd name="connsiteY43" fmla="*/ 1072 h 2221"/>
              <a:gd name="connsiteX0" fmla="*/ 77 w 934"/>
              <a:gd name="connsiteY0" fmla="*/ 1072 h 2221"/>
              <a:gd name="connsiteX1" fmla="*/ 178 w 934"/>
              <a:gd name="connsiteY1" fmla="*/ 724 h 2221"/>
              <a:gd name="connsiteX2" fmla="*/ 243 w 934"/>
              <a:gd name="connsiteY2" fmla="*/ 493 h 2221"/>
              <a:gd name="connsiteX3" fmla="*/ 408 w 934"/>
              <a:gd name="connsiteY3" fmla="*/ 361 h 2221"/>
              <a:gd name="connsiteX4" fmla="*/ 405 w 934"/>
              <a:gd name="connsiteY4" fmla="*/ 268 h 2221"/>
              <a:gd name="connsiteX5" fmla="*/ 385 w 934"/>
              <a:gd name="connsiteY5" fmla="*/ 156 h 2221"/>
              <a:gd name="connsiteX6" fmla="*/ 401 w 934"/>
              <a:gd name="connsiteY6" fmla="*/ 32 h 2221"/>
              <a:gd name="connsiteX7" fmla="*/ 561 w 934"/>
              <a:gd name="connsiteY7" fmla="*/ 36 h 2221"/>
              <a:gd name="connsiteX8" fmla="*/ 573 w 934"/>
              <a:gd name="connsiteY8" fmla="*/ 156 h 2221"/>
              <a:gd name="connsiteX9" fmla="*/ 553 w 934"/>
              <a:gd name="connsiteY9" fmla="*/ 264 h 2221"/>
              <a:gd name="connsiteX10" fmla="*/ 564 w 934"/>
              <a:gd name="connsiteY10" fmla="*/ 367 h 2221"/>
              <a:gd name="connsiteX11" fmla="*/ 726 w 934"/>
              <a:gd name="connsiteY11" fmla="*/ 466 h 2221"/>
              <a:gd name="connsiteX12" fmla="*/ 765 w 934"/>
              <a:gd name="connsiteY12" fmla="*/ 565 h 2221"/>
              <a:gd name="connsiteX13" fmla="*/ 786 w 934"/>
              <a:gd name="connsiteY13" fmla="*/ 677 h 2221"/>
              <a:gd name="connsiteX14" fmla="*/ 812 w 934"/>
              <a:gd name="connsiteY14" fmla="*/ 790 h 2221"/>
              <a:gd name="connsiteX15" fmla="*/ 915 w 934"/>
              <a:gd name="connsiteY15" fmla="*/ 1117 h 2221"/>
              <a:gd name="connsiteX16" fmla="*/ 888 w 934"/>
              <a:gd name="connsiteY16" fmla="*/ 1216 h 2221"/>
              <a:gd name="connsiteX17" fmla="*/ 923 w 934"/>
              <a:gd name="connsiteY17" fmla="*/ 1340 h 2221"/>
              <a:gd name="connsiteX18" fmla="*/ 840 w 934"/>
              <a:gd name="connsiteY18" fmla="*/ 1345 h 2221"/>
              <a:gd name="connsiteX19" fmla="*/ 810 w 934"/>
              <a:gd name="connsiteY19" fmla="*/ 1291 h 2221"/>
              <a:gd name="connsiteX20" fmla="*/ 783 w 934"/>
              <a:gd name="connsiteY20" fmla="*/ 1246 h 2221"/>
              <a:gd name="connsiteX21" fmla="*/ 846 w 934"/>
              <a:gd name="connsiteY21" fmla="*/ 1129 h 2221"/>
              <a:gd name="connsiteX22" fmla="*/ 726 w 934"/>
              <a:gd name="connsiteY22" fmla="*/ 856 h 2221"/>
              <a:gd name="connsiteX23" fmla="*/ 723 w 934"/>
              <a:gd name="connsiteY23" fmla="*/ 854 h 2221"/>
              <a:gd name="connsiteX24" fmla="*/ 694 w 934"/>
              <a:gd name="connsiteY24" fmla="*/ 737 h 2221"/>
              <a:gd name="connsiteX25" fmla="*/ 675 w 934"/>
              <a:gd name="connsiteY25" fmla="*/ 633 h 2221"/>
              <a:gd name="connsiteX26" fmla="*/ 672 w 934"/>
              <a:gd name="connsiteY26" fmla="*/ 759 h 2221"/>
              <a:gd name="connsiteX27" fmla="*/ 672 w 934"/>
              <a:gd name="connsiteY27" fmla="*/ 848 h 2221"/>
              <a:gd name="connsiteX28" fmla="*/ 684 w 934"/>
              <a:gd name="connsiteY28" fmla="*/ 975 h 2221"/>
              <a:gd name="connsiteX29" fmla="*/ 675 w 934"/>
              <a:gd name="connsiteY29" fmla="*/ 1372 h 2221"/>
              <a:gd name="connsiteX30" fmla="*/ 624 w 934"/>
              <a:gd name="connsiteY30" fmla="*/ 1675 h 2221"/>
              <a:gd name="connsiteX31" fmla="*/ 564 w 934"/>
              <a:gd name="connsiteY31" fmla="*/ 1978 h 2221"/>
              <a:gd name="connsiteX32" fmla="*/ 579 w 934"/>
              <a:gd name="connsiteY32" fmla="*/ 2185 h 2221"/>
              <a:gd name="connsiteX33" fmla="*/ 372 w 934"/>
              <a:gd name="connsiteY33" fmla="*/ 2188 h 2221"/>
              <a:gd name="connsiteX34" fmla="*/ 417 w 934"/>
              <a:gd name="connsiteY34" fmla="*/ 1987 h 2221"/>
              <a:gd name="connsiteX35" fmla="*/ 348 w 934"/>
              <a:gd name="connsiteY35" fmla="*/ 1675 h 2221"/>
              <a:gd name="connsiteX36" fmla="*/ 300 w 934"/>
              <a:gd name="connsiteY36" fmla="*/ 1345 h 2221"/>
              <a:gd name="connsiteX37" fmla="*/ 318 w 934"/>
              <a:gd name="connsiteY37" fmla="*/ 847 h 2221"/>
              <a:gd name="connsiteX38" fmla="*/ 308 w 934"/>
              <a:gd name="connsiteY38" fmla="*/ 709 h 2221"/>
              <a:gd name="connsiteX39" fmla="*/ 235 w 934"/>
              <a:gd name="connsiteY39" fmla="*/ 924 h 2221"/>
              <a:gd name="connsiteX40" fmla="*/ 127 w 934"/>
              <a:gd name="connsiteY40" fmla="*/ 1114 h 2221"/>
              <a:gd name="connsiteX41" fmla="*/ 111 w 934"/>
              <a:gd name="connsiteY41" fmla="*/ 1265 h 2221"/>
              <a:gd name="connsiteX42" fmla="*/ 36 w 934"/>
              <a:gd name="connsiteY42" fmla="*/ 1307 h 2221"/>
              <a:gd name="connsiteX43" fmla="*/ 1 w 934"/>
              <a:gd name="connsiteY43" fmla="*/ 1202 h 2221"/>
              <a:gd name="connsiteX44" fmla="*/ 77 w 934"/>
              <a:gd name="connsiteY44" fmla="*/ 1072 h 2221"/>
              <a:gd name="connsiteX0" fmla="*/ 77 w 985"/>
              <a:gd name="connsiteY0" fmla="*/ 1072 h 2221"/>
              <a:gd name="connsiteX1" fmla="*/ 178 w 985"/>
              <a:gd name="connsiteY1" fmla="*/ 724 h 2221"/>
              <a:gd name="connsiteX2" fmla="*/ 243 w 985"/>
              <a:gd name="connsiteY2" fmla="*/ 493 h 2221"/>
              <a:gd name="connsiteX3" fmla="*/ 408 w 985"/>
              <a:gd name="connsiteY3" fmla="*/ 361 h 2221"/>
              <a:gd name="connsiteX4" fmla="*/ 405 w 985"/>
              <a:gd name="connsiteY4" fmla="*/ 268 h 2221"/>
              <a:gd name="connsiteX5" fmla="*/ 385 w 985"/>
              <a:gd name="connsiteY5" fmla="*/ 156 h 2221"/>
              <a:gd name="connsiteX6" fmla="*/ 401 w 985"/>
              <a:gd name="connsiteY6" fmla="*/ 32 h 2221"/>
              <a:gd name="connsiteX7" fmla="*/ 561 w 985"/>
              <a:gd name="connsiteY7" fmla="*/ 36 h 2221"/>
              <a:gd name="connsiteX8" fmla="*/ 573 w 985"/>
              <a:gd name="connsiteY8" fmla="*/ 156 h 2221"/>
              <a:gd name="connsiteX9" fmla="*/ 553 w 985"/>
              <a:gd name="connsiteY9" fmla="*/ 264 h 2221"/>
              <a:gd name="connsiteX10" fmla="*/ 564 w 985"/>
              <a:gd name="connsiteY10" fmla="*/ 367 h 2221"/>
              <a:gd name="connsiteX11" fmla="*/ 726 w 985"/>
              <a:gd name="connsiteY11" fmla="*/ 466 h 2221"/>
              <a:gd name="connsiteX12" fmla="*/ 765 w 985"/>
              <a:gd name="connsiteY12" fmla="*/ 565 h 2221"/>
              <a:gd name="connsiteX13" fmla="*/ 786 w 985"/>
              <a:gd name="connsiteY13" fmla="*/ 677 h 2221"/>
              <a:gd name="connsiteX14" fmla="*/ 812 w 985"/>
              <a:gd name="connsiteY14" fmla="*/ 790 h 2221"/>
              <a:gd name="connsiteX15" fmla="*/ 915 w 985"/>
              <a:gd name="connsiteY15" fmla="*/ 1117 h 2221"/>
              <a:gd name="connsiteX16" fmla="*/ 888 w 985"/>
              <a:gd name="connsiteY16" fmla="*/ 1216 h 2221"/>
              <a:gd name="connsiteX17" fmla="*/ 977 w 985"/>
              <a:gd name="connsiteY17" fmla="*/ 1340 h 2221"/>
              <a:gd name="connsiteX18" fmla="*/ 840 w 985"/>
              <a:gd name="connsiteY18" fmla="*/ 1345 h 2221"/>
              <a:gd name="connsiteX19" fmla="*/ 810 w 985"/>
              <a:gd name="connsiteY19" fmla="*/ 1291 h 2221"/>
              <a:gd name="connsiteX20" fmla="*/ 783 w 985"/>
              <a:gd name="connsiteY20" fmla="*/ 1246 h 2221"/>
              <a:gd name="connsiteX21" fmla="*/ 846 w 985"/>
              <a:gd name="connsiteY21" fmla="*/ 1129 h 2221"/>
              <a:gd name="connsiteX22" fmla="*/ 726 w 985"/>
              <a:gd name="connsiteY22" fmla="*/ 856 h 2221"/>
              <a:gd name="connsiteX23" fmla="*/ 723 w 985"/>
              <a:gd name="connsiteY23" fmla="*/ 854 h 2221"/>
              <a:gd name="connsiteX24" fmla="*/ 694 w 985"/>
              <a:gd name="connsiteY24" fmla="*/ 737 h 2221"/>
              <a:gd name="connsiteX25" fmla="*/ 675 w 985"/>
              <a:gd name="connsiteY25" fmla="*/ 633 h 2221"/>
              <a:gd name="connsiteX26" fmla="*/ 672 w 985"/>
              <a:gd name="connsiteY26" fmla="*/ 759 h 2221"/>
              <a:gd name="connsiteX27" fmla="*/ 672 w 985"/>
              <a:gd name="connsiteY27" fmla="*/ 848 h 2221"/>
              <a:gd name="connsiteX28" fmla="*/ 684 w 985"/>
              <a:gd name="connsiteY28" fmla="*/ 975 h 2221"/>
              <a:gd name="connsiteX29" fmla="*/ 675 w 985"/>
              <a:gd name="connsiteY29" fmla="*/ 1372 h 2221"/>
              <a:gd name="connsiteX30" fmla="*/ 624 w 985"/>
              <a:gd name="connsiteY30" fmla="*/ 1675 h 2221"/>
              <a:gd name="connsiteX31" fmla="*/ 564 w 985"/>
              <a:gd name="connsiteY31" fmla="*/ 1978 h 2221"/>
              <a:gd name="connsiteX32" fmla="*/ 579 w 985"/>
              <a:gd name="connsiteY32" fmla="*/ 2185 h 2221"/>
              <a:gd name="connsiteX33" fmla="*/ 372 w 985"/>
              <a:gd name="connsiteY33" fmla="*/ 2188 h 2221"/>
              <a:gd name="connsiteX34" fmla="*/ 417 w 985"/>
              <a:gd name="connsiteY34" fmla="*/ 1987 h 2221"/>
              <a:gd name="connsiteX35" fmla="*/ 348 w 985"/>
              <a:gd name="connsiteY35" fmla="*/ 1675 h 2221"/>
              <a:gd name="connsiteX36" fmla="*/ 300 w 985"/>
              <a:gd name="connsiteY36" fmla="*/ 1345 h 2221"/>
              <a:gd name="connsiteX37" fmla="*/ 318 w 985"/>
              <a:gd name="connsiteY37" fmla="*/ 847 h 2221"/>
              <a:gd name="connsiteX38" fmla="*/ 308 w 985"/>
              <a:gd name="connsiteY38" fmla="*/ 709 h 2221"/>
              <a:gd name="connsiteX39" fmla="*/ 235 w 985"/>
              <a:gd name="connsiteY39" fmla="*/ 924 h 2221"/>
              <a:gd name="connsiteX40" fmla="*/ 127 w 985"/>
              <a:gd name="connsiteY40" fmla="*/ 1114 h 2221"/>
              <a:gd name="connsiteX41" fmla="*/ 111 w 985"/>
              <a:gd name="connsiteY41" fmla="*/ 1265 h 2221"/>
              <a:gd name="connsiteX42" fmla="*/ 36 w 985"/>
              <a:gd name="connsiteY42" fmla="*/ 1307 h 2221"/>
              <a:gd name="connsiteX43" fmla="*/ 1 w 985"/>
              <a:gd name="connsiteY43" fmla="*/ 1202 h 2221"/>
              <a:gd name="connsiteX44" fmla="*/ 77 w 985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840 w 1003"/>
              <a:gd name="connsiteY18" fmla="*/ 134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40 w 1003"/>
              <a:gd name="connsiteY19" fmla="*/ 1345 h 2221"/>
              <a:gd name="connsiteX20" fmla="*/ 810 w 1003"/>
              <a:gd name="connsiteY20" fmla="*/ 1291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10 w 1003"/>
              <a:gd name="connsiteY19" fmla="*/ 1291 h 2221"/>
              <a:gd name="connsiteX20" fmla="*/ 868 w 1003"/>
              <a:gd name="connsiteY20" fmla="*/ 1288 h 2221"/>
              <a:gd name="connsiteX21" fmla="*/ 783 w 1003"/>
              <a:gd name="connsiteY21" fmla="*/ 1246 h 2221"/>
              <a:gd name="connsiteX22" fmla="*/ 846 w 1003"/>
              <a:gd name="connsiteY22" fmla="*/ 1129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783 w 1003"/>
              <a:gd name="connsiteY20" fmla="*/ 1246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73 w 1003"/>
              <a:gd name="connsiteY18" fmla="*/ 1335 h 2221"/>
              <a:gd name="connsiteX19" fmla="*/ 928 w 1003"/>
              <a:gd name="connsiteY19" fmla="*/ 1357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1022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40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925 w 1003"/>
              <a:gd name="connsiteY19" fmla="*/ 1354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8 w 1003"/>
              <a:gd name="connsiteY18" fmla="*/ 1357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16 h 2221"/>
              <a:gd name="connsiteX19" fmla="*/ 923 w 1003"/>
              <a:gd name="connsiteY19" fmla="*/ 1343 h 2221"/>
              <a:gd name="connsiteX20" fmla="*/ 868 w 1003"/>
              <a:gd name="connsiteY20" fmla="*/ 128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923 w 1003"/>
              <a:gd name="connsiteY18" fmla="*/ 1343 h 2221"/>
              <a:gd name="connsiteX19" fmla="*/ 868 w 1003"/>
              <a:gd name="connsiteY19" fmla="*/ 128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46 w 1003"/>
              <a:gd name="connsiteY19" fmla="*/ 1129 h 2221"/>
              <a:gd name="connsiteX20" fmla="*/ 764 w 1003"/>
              <a:gd name="connsiteY20" fmla="*/ 978 h 2221"/>
              <a:gd name="connsiteX21" fmla="*/ 726 w 1003"/>
              <a:gd name="connsiteY21" fmla="*/ 856 h 2221"/>
              <a:gd name="connsiteX22" fmla="*/ 723 w 1003"/>
              <a:gd name="connsiteY22" fmla="*/ 854 h 2221"/>
              <a:gd name="connsiteX23" fmla="*/ 694 w 1003"/>
              <a:gd name="connsiteY23" fmla="*/ 737 h 2221"/>
              <a:gd name="connsiteX24" fmla="*/ 675 w 1003"/>
              <a:gd name="connsiteY24" fmla="*/ 633 h 2221"/>
              <a:gd name="connsiteX25" fmla="*/ 672 w 1003"/>
              <a:gd name="connsiteY25" fmla="*/ 759 h 2221"/>
              <a:gd name="connsiteX26" fmla="*/ 672 w 1003"/>
              <a:gd name="connsiteY26" fmla="*/ 848 h 2221"/>
              <a:gd name="connsiteX27" fmla="*/ 684 w 1003"/>
              <a:gd name="connsiteY27" fmla="*/ 975 h 2221"/>
              <a:gd name="connsiteX28" fmla="*/ 675 w 1003"/>
              <a:gd name="connsiteY28" fmla="*/ 1372 h 2221"/>
              <a:gd name="connsiteX29" fmla="*/ 624 w 1003"/>
              <a:gd name="connsiteY29" fmla="*/ 1675 h 2221"/>
              <a:gd name="connsiteX30" fmla="*/ 564 w 1003"/>
              <a:gd name="connsiteY30" fmla="*/ 1978 h 2221"/>
              <a:gd name="connsiteX31" fmla="*/ 579 w 1003"/>
              <a:gd name="connsiteY31" fmla="*/ 2185 h 2221"/>
              <a:gd name="connsiteX32" fmla="*/ 372 w 1003"/>
              <a:gd name="connsiteY32" fmla="*/ 2188 h 2221"/>
              <a:gd name="connsiteX33" fmla="*/ 417 w 1003"/>
              <a:gd name="connsiteY33" fmla="*/ 1987 h 2221"/>
              <a:gd name="connsiteX34" fmla="*/ 348 w 1003"/>
              <a:gd name="connsiteY34" fmla="*/ 1675 h 2221"/>
              <a:gd name="connsiteX35" fmla="*/ 300 w 1003"/>
              <a:gd name="connsiteY35" fmla="*/ 1345 h 2221"/>
              <a:gd name="connsiteX36" fmla="*/ 318 w 1003"/>
              <a:gd name="connsiteY36" fmla="*/ 847 h 2221"/>
              <a:gd name="connsiteX37" fmla="*/ 308 w 1003"/>
              <a:gd name="connsiteY37" fmla="*/ 709 h 2221"/>
              <a:gd name="connsiteX38" fmla="*/ 235 w 1003"/>
              <a:gd name="connsiteY38" fmla="*/ 924 h 2221"/>
              <a:gd name="connsiteX39" fmla="*/ 127 w 1003"/>
              <a:gd name="connsiteY39" fmla="*/ 1114 h 2221"/>
              <a:gd name="connsiteX40" fmla="*/ 111 w 1003"/>
              <a:gd name="connsiteY40" fmla="*/ 1265 h 2221"/>
              <a:gd name="connsiteX41" fmla="*/ 36 w 1003"/>
              <a:gd name="connsiteY41" fmla="*/ 1307 h 2221"/>
              <a:gd name="connsiteX42" fmla="*/ 1 w 1003"/>
              <a:gd name="connsiteY42" fmla="*/ 1202 h 2221"/>
              <a:gd name="connsiteX43" fmla="*/ 77 w 1003"/>
              <a:gd name="connsiteY43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191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29 w 1003"/>
              <a:gd name="connsiteY19" fmla="*/ 1218 h 2221"/>
              <a:gd name="connsiteX20" fmla="*/ 858 w 1003"/>
              <a:gd name="connsiteY20" fmla="*/ 1218 h 2221"/>
              <a:gd name="connsiteX21" fmla="*/ 846 w 1003"/>
              <a:gd name="connsiteY21" fmla="*/ 1129 h 2221"/>
              <a:gd name="connsiteX22" fmla="*/ 764 w 1003"/>
              <a:gd name="connsiteY22" fmla="*/ 978 h 2221"/>
              <a:gd name="connsiteX23" fmla="*/ 726 w 1003"/>
              <a:gd name="connsiteY23" fmla="*/ 856 h 2221"/>
              <a:gd name="connsiteX24" fmla="*/ 723 w 1003"/>
              <a:gd name="connsiteY24" fmla="*/ 854 h 2221"/>
              <a:gd name="connsiteX25" fmla="*/ 694 w 1003"/>
              <a:gd name="connsiteY25" fmla="*/ 737 h 2221"/>
              <a:gd name="connsiteX26" fmla="*/ 675 w 1003"/>
              <a:gd name="connsiteY26" fmla="*/ 633 h 2221"/>
              <a:gd name="connsiteX27" fmla="*/ 672 w 1003"/>
              <a:gd name="connsiteY27" fmla="*/ 759 h 2221"/>
              <a:gd name="connsiteX28" fmla="*/ 672 w 1003"/>
              <a:gd name="connsiteY28" fmla="*/ 848 h 2221"/>
              <a:gd name="connsiteX29" fmla="*/ 684 w 1003"/>
              <a:gd name="connsiteY29" fmla="*/ 975 h 2221"/>
              <a:gd name="connsiteX30" fmla="*/ 675 w 1003"/>
              <a:gd name="connsiteY30" fmla="*/ 1372 h 2221"/>
              <a:gd name="connsiteX31" fmla="*/ 624 w 1003"/>
              <a:gd name="connsiteY31" fmla="*/ 1675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348 w 1003"/>
              <a:gd name="connsiteY36" fmla="*/ 1675 h 2221"/>
              <a:gd name="connsiteX37" fmla="*/ 300 w 1003"/>
              <a:gd name="connsiteY37" fmla="*/ 1345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348 w 1003"/>
              <a:gd name="connsiteY35" fmla="*/ 1675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300 w 1003"/>
              <a:gd name="connsiteY36" fmla="*/ 1345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675 w 1003"/>
              <a:gd name="connsiteY29" fmla="*/ 137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24 w 1003"/>
              <a:gd name="connsiteY30" fmla="*/ 1675 h 2221"/>
              <a:gd name="connsiteX31" fmla="*/ 661 w 1003"/>
              <a:gd name="connsiteY31" fmla="*/ 1677 h 2221"/>
              <a:gd name="connsiteX32" fmla="*/ 564 w 1003"/>
              <a:gd name="connsiteY32" fmla="*/ 1978 h 2221"/>
              <a:gd name="connsiteX33" fmla="*/ 579 w 1003"/>
              <a:gd name="connsiteY33" fmla="*/ 2185 h 2221"/>
              <a:gd name="connsiteX34" fmla="*/ 372 w 1003"/>
              <a:gd name="connsiteY34" fmla="*/ 2188 h 2221"/>
              <a:gd name="connsiteX35" fmla="*/ 417 w 1003"/>
              <a:gd name="connsiteY35" fmla="*/ 1987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30 w 1003"/>
              <a:gd name="connsiteY35" fmla="*/ 1911 h 2221"/>
              <a:gd name="connsiteX36" fmla="*/ 265 w 1003"/>
              <a:gd name="connsiteY36" fmla="*/ 1207 h 2221"/>
              <a:gd name="connsiteX37" fmla="*/ 318 w 1003"/>
              <a:gd name="connsiteY37" fmla="*/ 847 h 2221"/>
              <a:gd name="connsiteX38" fmla="*/ 308 w 1003"/>
              <a:gd name="connsiteY38" fmla="*/ 709 h 2221"/>
              <a:gd name="connsiteX39" fmla="*/ 235 w 1003"/>
              <a:gd name="connsiteY39" fmla="*/ 924 h 2221"/>
              <a:gd name="connsiteX40" fmla="*/ 127 w 1003"/>
              <a:gd name="connsiteY40" fmla="*/ 1114 h 2221"/>
              <a:gd name="connsiteX41" fmla="*/ 111 w 1003"/>
              <a:gd name="connsiteY41" fmla="*/ 1265 h 2221"/>
              <a:gd name="connsiteX42" fmla="*/ 36 w 1003"/>
              <a:gd name="connsiteY42" fmla="*/ 1307 h 2221"/>
              <a:gd name="connsiteX43" fmla="*/ 1 w 1003"/>
              <a:gd name="connsiteY43" fmla="*/ 1202 h 2221"/>
              <a:gd name="connsiteX44" fmla="*/ 77 w 1003"/>
              <a:gd name="connsiteY44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564 w 1003"/>
              <a:gd name="connsiteY31" fmla="*/ 1978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221"/>
              <a:gd name="connsiteX1" fmla="*/ 178 w 1003"/>
              <a:gd name="connsiteY1" fmla="*/ 724 h 2221"/>
              <a:gd name="connsiteX2" fmla="*/ 243 w 1003"/>
              <a:gd name="connsiteY2" fmla="*/ 493 h 2221"/>
              <a:gd name="connsiteX3" fmla="*/ 408 w 1003"/>
              <a:gd name="connsiteY3" fmla="*/ 361 h 2221"/>
              <a:gd name="connsiteX4" fmla="*/ 405 w 1003"/>
              <a:gd name="connsiteY4" fmla="*/ 268 h 2221"/>
              <a:gd name="connsiteX5" fmla="*/ 385 w 1003"/>
              <a:gd name="connsiteY5" fmla="*/ 156 h 2221"/>
              <a:gd name="connsiteX6" fmla="*/ 401 w 1003"/>
              <a:gd name="connsiteY6" fmla="*/ 32 h 2221"/>
              <a:gd name="connsiteX7" fmla="*/ 561 w 1003"/>
              <a:gd name="connsiteY7" fmla="*/ 36 h 2221"/>
              <a:gd name="connsiteX8" fmla="*/ 573 w 1003"/>
              <a:gd name="connsiteY8" fmla="*/ 156 h 2221"/>
              <a:gd name="connsiteX9" fmla="*/ 553 w 1003"/>
              <a:gd name="connsiteY9" fmla="*/ 264 h 2221"/>
              <a:gd name="connsiteX10" fmla="*/ 564 w 1003"/>
              <a:gd name="connsiteY10" fmla="*/ 367 h 2221"/>
              <a:gd name="connsiteX11" fmla="*/ 726 w 1003"/>
              <a:gd name="connsiteY11" fmla="*/ 466 h 2221"/>
              <a:gd name="connsiteX12" fmla="*/ 765 w 1003"/>
              <a:gd name="connsiteY12" fmla="*/ 565 h 2221"/>
              <a:gd name="connsiteX13" fmla="*/ 786 w 1003"/>
              <a:gd name="connsiteY13" fmla="*/ 677 h 2221"/>
              <a:gd name="connsiteX14" fmla="*/ 812 w 1003"/>
              <a:gd name="connsiteY14" fmla="*/ 790 h 2221"/>
              <a:gd name="connsiteX15" fmla="*/ 915 w 1003"/>
              <a:gd name="connsiteY15" fmla="*/ 1117 h 2221"/>
              <a:gd name="connsiteX16" fmla="*/ 996 w 1003"/>
              <a:gd name="connsiteY16" fmla="*/ 1216 h 2221"/>
              <a:gd name="connsiteX17" fmla="*/ 977 w 1003"/>
              <a:gd name="connsiteY17" fmla="*/ 1309 h 2221"/>
              <a:gd name="connsiteX18" fmla="*/ 868 w 1003"/>
              <a:gd name="connsiteY18" fmla="*/ 1288 h 2221"/>
              <a:gd name="connsiteX19" fmla="*/ 858 w 1003"/>
              <a:gd name="connsiteY19" fmla="*/ 1218 h 2221"/>
              <a:gd name="connsiteX20" fmla="*/ 846 w 1003"/>
              <a:gd name="connsiteY20" fmla="*/ 1129 h 2221"/>
              <a:gd name="connsiteX21" fmla="*/ 764 w 1003"/>
              <a:gd name="connsiteY21" fmla="*/ 978 h 2221"/>
              <a:gd name="connsiteX22" fmla="*/ 726 w 1003"/>
              <a:gd name="connsiteY22" fmla="*/ 856 h 2221"/>
              <a:gd name="connsiteX23" fmla="*/ 723 w 1003"/>
              <a:gd name="connsiteY23" fmla="*/ 854 h 2221"/>
              <a:gd name="connsiteX24" fmla="*/ 694 w 1003"/>
              <a:gd name="connsiteY24" fmla="*/ 737 h 2221"/>
              <a:gd name="connsiteX25" fmla="*/ 675 w 1003"/>
              <a:gd name="connsiteY25" fmla="*/ 633 h 2221"/>
              <a:gd name="connsiteX26" fmla="*/ 672 w 1003"/>
              <a:gd name="connsiteY26" fmla="*/ 759 h 2221"/>
              <a:gd name="connsiteX27" fmla="*/ 672 w 1003"/>
              <a:gd name="connsiteY27" fmla="*/ 848 h 2221"/>
              <a:gd name="connsiteX28" fmla="*/ 684 w 1003"/>
              <a:gd name="connsiteY28" fmla="*/ 975 h 2221"/>
              <a:gd name="connsiteX29" fmla="*/ 710 w 1003"/>
              <a:gd name="connsiteY29" fmla="*/ 1222 h 2221"/>
              <a:gd name="connsiteX30" fmla="*/ 661 w 1003"/>
              <a:gd name="connsiteY30" fmla="*/ 1677 h 2221"/>
              <a:gd name="connsiteX31" fmla="*/ 639 w 1003"/>
              <a:gd name="connsiteY31" fmla="*/ 2122 h 2221"/>
              <a:gd name="connsiteX32" fmla="*/ 579 w 1003"/>
              <a:gd name="connsiteY32" fmla="*/ 2185 h 2221"/>
              <a:gd name="connsiteX33" fmla="*/ 372 w 1003"/>
              <a:gd name="connsiteY33" fmla="*/ 2188 h 2221"/>
              <a:gd name="connsiteX34" fmla="*/ 417 w 1003"/>
              <a:gd name="connsiteY34" fmla="*/ 1987 h 2221"/>
              <a:gd name="connsiteX35" fmla="*/ 261 w 1003"/>
              <a:gd name="connsiteY35" fmla="*/ 2101 h 2221"/>
              <a:gd name="connsiteX36" fmla="*/ 230 w 1003"/>
              <a:gd name="connsiteY36" fmla="*/ 1911 h 2221"/>
              <a:gd name="connsiteX37" fmla="*/ 265 w 1003"/>
              <a:gd name="connsiteY37" fmla="*/ 1207 h 2221"/>
              <a:gd name="connsiteX38" fmla="*/ 318 w 1003"/>
              <a:gd name="connsiteY38" fmla="*/ 847 h 2221"/>
              <a:gd name="connsiteX39" fmla="*/ 308 w 1003"/>
              <a:gd name="connsiteY39" fmla="*/ 709 h 2221"/>
              <a:gd name="connsiteX40" fmla="*/ 235 w 1003"/>
              <a:gd name="connsiteY40" fmla="*/ 924 h 2221"/>
              <a:gd name="connsiteX41" fmla="*/ 127 w 1003"/>
              <a:gd name="connsiteY41" fmla="*/ 1114 h 2221"/>
              <a:gd name="connsiteX42" fmla="*/ 111 w 1003"/>
              <a:gd name="connsiteY42" fmla="*/ 1265 h 2221"/>
              <a:gd name="connsiteX43" fmla="*/ 36 w 1003"/>
              <a:gd name="connsiteY43" fmla="*/ 1307 h 2221"/>
              <a:gd name="connsiteX44" fmla="*/ 1 w 1003"/>
              <a:gd name="connsiteY44" fmla="*/ 1202 h 2221"/>
              <a:gd name="connsiteX45" fmla="*/ 77 w 1003"/>
              <a:gd name="connsiteY45" fmla="*/ 1072 h 2221"/>
              <a:gd name="connsiteX0" fmla="*/ 77 w 1003"/>
              <a:gd name="connsiteY0" fmla="*/ 1072 h 2315"/>
              <a:gd name="connsiteX1" fmla="*/ 178 w 1003"/>
              <a:gd name="connsiteY1" fmla="*/ 724 h 2315"/>
              <a:gd name="connsiteX2" fmla="*/ 243 w 1003"/>
              <a:gd name="connsiteY2" fmla="*/ 493 h 2315"/>
              <a:gd name="connsiteX3" fmla="*/ 408 w 1003"/>
              <a:gd name="connsiteY3" fmla="*/ 361 h 2315"/>
              <a:gd name="connsiteX4" fmla="*/ 405 w 1003"/>
              <a:gd name="connsiteY4" fmla="*/ 268 h 2315"/>
              <a:gd name="connsiteX5" fmla="*/ 385 w 1003"/>
              <a:gd name="connsiteY5" fmla="*/ 156 h 2315"/>
              <a:gd name="connsiteX6" fmla="*/ 401 w 1003"/>
              <a:gd name="connsiteY6" fmla="*/ 32 h 2315"/>
              <a:gd name="connsiteX7" fmla="*/ 561 w 1003"/>
              <a:gd name="connsiteY7" fmla="*/ 36 h 2315"/>
              <a:gd name="connsiteX8" fmla="*/ 573 w 1003"/>
              <a:gd name="connsiteY8" fmla="*/ 156 h 2315"/>
              <a:gd name="connsiteX9" fmla="*/ 553 w 1003"/>
              <a:gd name="connsiteY9" fmla="*/ 264 h 2315"/>
              <a:gd name="connsiteX10" fmla="*/ 564 w 1003"/>
              <a:gd name="connsiteY10" fmla="*/ 367 h 2315"/>
              <a:gd name="connsiteX11" fmla="*/ 726 w 1003"/>
              <a:gd name="connsiteY11" fmla="*/ 466 h 2315"/>
              <a:gd name="connsiteX12" fmla="*/ 765 w 1003"/>
              <a:gd name="connsiteY12" fmla="*/ 565 h 2315"/>
              <a:gd name="connsiteX13" fmla="*/ 786 w 1003"/>
              <a:gd name="connsiteY13" fmla="*/ 677 h 2315"/>
              <a:gd name="connsiteX14" fmla="*/ 812 w 1003"/>
              <a:gd name="connsiteY14" fmla="*/ 790 h 2315"/>
              <a:gd name="connsiteX15" fmla="*/ 915 w 1003"/>
              <a:gd name="connsiteY15" fmla="*/ 1117 h 2315"/>
              <a:gd name="connsiteX16" fmla="*/ 996 w 1003"/>
              <a:gd name="connsiteY16" fmla="*/ 1216 h 2315"/>
              <a:gd name="connsiteX17" fmla="*/ 977 w 1003"/>
              <a:gd name="connsiteY17" fmla="*/ 1309 h 2315"/>
              <a:gd name="connsiteX18" fmla="*/ 868 w 1003"/>
              <a:gd name="connsiteY18" fmla="*/ 1288 h 2315"/>
              <a:gd name="connsiteX19" fmla="*/ 858 w 1003"/>
              <a:gd name="connsiteY19" fmla="*/ 1218 h 2315"/>
              <a:gd name="connsiteX20" fmla="*/ 846 w 1003"/>
              <a:gd name="connsiteY20" fmla="*/ 1129 h 2315"/>
              <a:gd name="connsiteX21" fmla="*/ 764 w 1003"/>
              <a:gd name="connsiteY21" fmla="*/ 978 h 2315"/>
              <a:gd name="connsiteX22" fmla="*/ 726 w 1003"/>
              <a:gd name="connsiteY22" fmla="*/ 856 h 2315"/>
              <a:gd name="connsiteX23" fmla="*/ 723 w 1003"/>
              <a:gd name="connsiteY23" fmla="*/ 854 h 2315"/>
              <a:gd name="connsiteX24" fmla="*/ 694 w 1003"/>
              <a:gd name="connsiteY24" fmla="*/ 737 h 2315"/>
              <a:gd name="connsiteX25" fmla="*/ 675 w 1003"/>
              <a:gd name="connsiteY25" fmla="*/ 633 h 2315"/>
              <a:gd name="connsiteX26" fmla="*/ 672 w 1003"/>
              <a:gd name="connsiteY26" fmla="*/ 759 h 2315"/>
              <a:gd name="connsiteX27" fmla="*/ 672 w 1003"/>
              <a:gd name="connsiteY27" fmla="*/ 848 h 2315"/>
              <a:gd name="connsiteX28" fmla="*/ 684 w 1003"/>
              <a:gd name="connsiteY28" fmla="*/ 975 h 2315"/>
              <a:gd name="connsiteX29" fmla="*/ 710 w 1003"/>
              <a:gd name="connsiteY29" fmla="*/ 1222 h 2315"/>
              <a:gd name="connsiteX30" fmla="*/ 661 w 1003"/>
              <a:gd name="connsiteY30" fmla="*/ 1677 h 2315"/>
              <a:gd name="connsiteX31" fmla="*/ 639 w 1003"/>
              <a:gd name="connsiteY31" fmla="*/ 2122 h 2315"/>
              <a:gd name="connsiteX32" fmla="*/ 691 w 1003"/>
              <a:gd name="connsiteY32" fmla="*/ 2280 h 2315"/>
              <a:gd name="connsiteX33" fmla="*/ 372 w 1003"/>
              <a:gd name="connsiteY33" fmla="*/ 2188 h 2315"/>
              <a:gd name="connsiteX34" fmla="*/ 417 w 1003"/>
              <a:gd name="connsiteY34" fmla="*/ 1987 h 2315"/>
              <a:gd name="connsiteX35" fmla="*/ 261 w 1003"/>
              <a:gd name="connsiteY35" fmla="*/ 2101 h 2315"/>
              <a:gd name="connsiteX36" fmla="*/ 230 w 1003"/>
              <a:gd name="connsiteY36" fmla="*/ 1911 h 2315"/>
              <a:gd name="connsiteX37" fmla="*/ 265 w 1003"/>
              <a:gd name="connsiteY37" fmla="*/ 1207 h 2315"/>
              <a:gd name="connsiteX38" fmla="*/ 318 w 1003"/>
              <a:gd name="connsiteY38" fmla="*/ 847 h 2315"/>
              <a:gd name="connsiteX39" fmla="*/ 308 w 1003"/>
              <a:gd name="connsiteY39" fmla="*/ 709 h 2315"/>
              <a:gd name="connsiteX40" fmla="*/ 235 w 1003"/>
              <a:gd name="connsiteY40" fmla="*/ 924 h 2315"/>
              <a:gd name="connsiteX41" fmla="*/ 127 w 1003"/>
              <a:gd name="connsiteY41" fmla="*/ 1114 h 2315"/>
              <a:gd name="connsiteX42" fmla="*/ 111 w 1003"/>
              <a:gd name="connsiteY42" fmla="*/ 1265 h 2315"/>
              <a:gd name="connsiteX43" fmla="*/ 36 w 1003"/>
              <a:gd name="connsiteY43" fmla="*/ 1307 h 2315"/>
              <a:gd name="connsiteX44" fmla="*/ 1 w 1003"/>
              <a:gd name="connsiteY44" fmla="*/ 1202 h 2315"/>
              <a:gd name="connsiteX45" fmla="*/ 77 w 1003"/>
              <a:gd name="connsiteY45" fmla="*/ 1072 h 2315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30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372 w 1003"/>
              <a:gd name="connsiteY34" fmla="*/ 2188 h 2306"/>
              <a:gd name="connsiteX35" fmla="*/ 417 w 1003"/>
              <a:gd name="connsiteY35" fmla="*/ 1987 h 2306"/>
              <a:gd name="connsiteX36" fmla="*/ 261 w 1003"/>
              <a:gd name="connsiteY36" fmla="*/ 2101 h 2306"/>
              <a:gd name="connsiteX37" fmla="*/ 230 w 1003"/>
              <a:gd name="connsiteY37" fmla="*/ 1911 h 2306"/>
              <a:gd name="connsiteX38" fmla="*/ 265 w 1003"/>
              <a:gd name="connsiteY38" fmla="*/ 1207 h 2306"/>
              <a:gd name="connsiteX39" fmla="*/ 318 w 1003"/>
              <a:gd name="connsiteY39" fmla="*/ 847 h 2306"/>
              <a:gd name="connsiteX40" fmla="*/ 308 w 1003"/>
              <a:gd name="connsiteY40" fmla="*/ 709 h 2306"/>
              <a:gd name="connsiteX41" fmla="*/ 235 w 1003"/>
              <a:gd name="connsiteY41" fmla="*/ 924 h 2306"/>
              <a:gd name="connsiteX42" fmla="*/ 127 w 1003"/>
              <a:gd name="connsiteY42" fmla="*/ 1114 h 2306"/>
              <a:gd name="connsiteX43" fmla="*/ 111 w 1003"/>
              <a:gd name="connsiteY43" fmla="*/ 1265 h 2306"/>
              <a:gd name="connsiteX44" fmla="*/ 36 w 1003"/>
              <a:gd name="connsiteY44" fmla="*/ 1307 h 2306"/>
              <a:gd name="connsiteX45" fmla="*/ 1 w 1003"/>
              <a:gd name="connsiteY45" fmla="*/ 1202 h 2306"/>
              <a:gd name="connsiteX46" fmla="*/ 77 w 1003"/>
              <a:gd name="connsiteY46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230 w 1003"/>
              <a:gd name="connsiteY38" fmla="*/ 1911 h 2306"/>
              <a:gd name="connsiteX39" fmla="*/ 265 w 1003"/>
              <a:gd name="connsiteY39" fmla="*/ 1207 h 2306"/>
              <a:gd name="connsiteX40" fmla="*/ 318 w 1003"/>
              <a:gd name="connsiteY40" fmla="*/ 847 h 2306"/>
              <a:gd name="connsiteX41" fmla="*/ 308 w 1003"/>
              <a:gd name="connsiteY41" fmla="*/ 709 h 2306"/>
              <a:gd name="connsiteX42" fmla="*/ 235 w 1003"/>
              <a:gd name="connsiteY42" fmla="*/ 924 h 2306"/>
              <a:gd name="connsiteX43" fmla="*/ 127 w 1003"/>
              <a:gd name="connsiteY43" fmla="*/ 1114 h 2306"/>
              <a:gd name="connsiteX44" fmla="*/ 111 w 1003"/>
              <a:gd name="connsiteY44" fmla="*/ 1265 h 2306"/>
              <a:gd name="connsiteX45" fmla="*/ 36 w 1003"/>
              <a:gd name="connsiteY45" fmla="*/ 1307 h 2306"/>
              <a:gd name="connsiteX46" fmla="*/ 1 w 1003"/>
              <a:gd name="connsiteY46" fmla="*/ 1202 h 2306"/>
              <a:gd name="connsiteX47" fmla="*/ 77 w 1003"/>
              <a:gd name="connsiteY47" fmla="*/ 1072 h 2306"/>
              <a:gd name="connsiteX0" fmla="*/ 77 w 1003"/>
              <a:gd name="connsiteY0" fmla="*/ 1072 h 2306"/>
              <a:gd name="connsiteX1" fmla="*/ 178 w 1003"/>
              <a:gd name="connsiteY1" fmla="*/ 724 h 2306"/>
              <a:gd name="connsiteX2" fmla="*/ 243 w 1003"/>
              <a:gd name="connsiteY2" fmla="*/ 493 h 2306"/>
              <a:gd name="connsiteX3" fmla="*/ 408 w 1003"/>
              <a:gd name="connsiteY3" fmla="*/ 361 h 2306"/>
              <a:gd name="connsiteX4" fmla="*/ 405 w 1003"/>
              <a:gd name="connsiteY4" fmla="*/ 268 h 2306"/>
              <a:gd name="connsiteX5" fmla="*/ 385 w 1003"/>
              <a:gd name="connsiteY5" fmla="*/ 156 h 2306"/>
              <a:gd name="connsiteX6" fmla="*/ 401 w 1003"/>
              <a:gd name="connsiteY6" fmla="*/ 32 h 2306"/>
              <a:gd name="connsiteX7" fmla="*/ 561 w 1003"/>
              <a:gd name="connsiteY7" fmla="*/ 36 h 2306"/>
              <a:gd name="connsiteX8" fmla="*/ 573 w 1003"/>
              <a:gd name="connsiteY8" fmla="*/ 156 h 2306"/>
              <a:gd name="connsiteX9" fmla="*/ 553 w 1003"/>
              <a:gd name="connsiteY9" fmla="*/ 264 h 2306"/>
              <a:gd name="connsiteX10" fmla="*/ 564 w 1003"/>
              <a:gd name="connsiteY10" fmla="*/ 367 h 2306"/>
              <a:gd name="connsiteX11" fmla="*/ 726 w 1003"/>
              <a:gd name="connsiteY11" fmla="*/ 466 h 2306"/>
              <a:gd name="connsiteX12" fmla="*/ 765 w 1003"/>
              <a:gd name="connsiteY12" fmla="*/ 565 h 2306"/>
              <a:gd name="connsiteX13" fmla="*/ 786 w 1003"/>
              <a:gd name="connsiteY13" fmla="*/ 677 h 2306"/>
              <a:gd name="connsiteX14" fmla="*/ 812 w 1003"/>
              <a:gd name="connsiteY14" fmla="*/ 790 h 2306"/>
              <a:gd name="connsiteX15" fmla="*/ 915 w 1003"/>
              <a:gd name="connsiteY15" fmla="*/ 1117 h 2306"/>
              <a:gd name="connsiteX16" fmla="*/ 996 w 1003"/>
              <a:gd name="connsiteY16" fmla="*/ 1216 h 2306"/>
              <a:gd name="connsiteX17" fmla="*/ 977 w 1003"/>
              <a:gd name="connsiteY17" fmla="*/ 1309 h 2306"/>
              <a:gd name="connsiteX18" fmla="*/ 868 w 1003"/>
              <a:gd name="connsiteY18" fmla="*/ 1288 h 2306"/>
              <a:gd name="connsiteX19" fmla="*/ 858 w 1003"/>
              <a:gd name="connsiteY19" fmla="*/ 1218 h 2306"/>
              <a:gd name="connsiteX20" fmla="*/ 846 w 1003"/>
              <a:gd name="connsiteY20" fmla="*/ 1129 h 2306"/>
              <a:gd name="connsiteX21" fmla="*/ 764 w 1003"/>
              <a:gd name="connsiteY21" fmla="*/ 978 h 2306"/>
              <a:gd name="connsiteX22" fmla="*/ 726 w 1003"/>
              <a:gd name="connsiteY22" fmla="*/ 856 h 2306"/>
              <a:gd name="connsiteX23" fmla="*/ 723 w 1003"/>
              <a:gd name="connsiteY23" fmla="*/ 854 h 2306"/>
              <a:gd name="connsiteX24" fmla="*/ 694 w 1003"/>
              <a:gd name="connsiteY24" fmla="*/ 737 h 2306"/>
              <a:gd name="connsiteX25" fmla="*/ 675 w 1003"/>
              <a:gd name="connsiteY25" fmla="*/ 633 h 2306"/>
              <a:gd name="connsiteX26" fmla="*/ 672 w 1003"/>
              <a:gd name="connsiteY26" fmla="*/ 759 h 2306"/>
              <a:gd name="connsiteX27" fmla="*/ 672 w 1003"/>
              <a:gd name="connsiteY27" fmla="*/ 848 h 2306"/>
              <a:gd name="connsiteX28" fmla="*/ 684 w 1003"/>
              <a:gd name="connsiteY28" fmla="*/ 975 h 2306"/>
              <a:gd name="connsiteX29" fmla="*/ 710 w 1003"/>
              <a:gd name="connsiteY29" fmla="*/ 1222 h 2306"/>
              <a:gd name="connsiteX30" fmla="*/ 661 w 1003"/>
              <a:gd name="connsiteY30" fmla="*/ 1677 h 2306"/>
              <a:gd name="connsiteX31" fmla="*/ 639 w 1003"/>
              <a:gd name="connsiteY31" fmla="*/ 2122 h 2306"/>
              <a:gd name="connsiteX32" fmla="*/ 691 w 1003"/>
              <a:gd name="connsiteY32" fmla="*/ 2280 h 2306"/>
              <a:gd name="connsiteX33" fmla="*/ 580 w 1003"/>
              <a:gd name="connsiteY33" fmla="*/ 2279 h 2306"/>
              <a:gd name="connsiteX34" fmla="*/ 531 w 1003"/>
              <a:gd name="connsiteY34" fmla="*/ 2129 h 2306"/>
              <a:gd name="connsiteX35" fmla="*/ 372 w 1003"/>
              <a:gd name="connsiteY35" fmla="*/ 2188 h 2306"/>
              <a:gd name="connsiteX36" fmla="*/ 417 w 1003"/>
              <a:gd name="connsiteY36" fmla="*/ 1987 h 2306"/>
              <a:gd name="connsiteX37" fmla="*/ 261 w 1003"/>
              <a:gd name="connsiteY37" fmla="*/ 2101 h 2306"/>
              <a:gd name="connsiteX38" fmla="*/ 189 w 1003"/>
              <a:gd name="connsiteY38" fmla="*/ 2250 h 2306"/>
              <a:gd name="connsiteX39" fmla="*/ 230 w 1003"/>
              <a:gd name="connsiteY39" fmla="*/ 1911 h 2306"/>
              <a:gd name="connsiteX40" fmla="*/ 265 w 1003"/>
              <a:gd name="connsiteY40" fmla="*/ 1207 h 2306"/>
              <a:gd name="connsiteX41" fmla="*/ 318 w 1003"/>
              <a:gd name="connsiteY41" fmla="*/ 847 h 2306"/>
              <a:gd name="connsiteX42" fmla="*/ 308 w 1003"/>
              <a:gd name="connsiteY42" fmla="*/ 709 h 2306"/>
              <a:gd name="connsiteX43" fmla="*/ 235 w 1003"/>
              <a:gd name="connsiteY43" fmla="*/ 924 h 2306"/>
              <a:gd name="connsiteX44" fmla="*/ 127 w 1003"/>
              <a:gd name="connsiteY44" fmla="*/ 1114 h 2306"/>
              <a:gd name="connsiteX45" fmla="*/ 111 w 1003"/>
              <a:gd name="connsiteY45" fmla="*/ 1265 h 2306"/>
              <a:gd name="connsiteX46" fmla="*/ 36 w 1003"/>
              <a:gd name="connsiteY46" fmla="*/ 1307 h 2306"/>
              <a:gd name="connsiteX47" fmla="*/ 1 w 1003"/>
              <a:gd name="connsiteY47" fmla="*/ 1202 h 2306"/>
              <a:gd name="connsiteX48" fmla="*/ 77 w 1003"/>
              <a:gd name="connsiteY48" fmla="*/ 1072 h 2306"/>
              <a:gd name="connsiteX0" fmla="*/ 77 w 1003"/>
              <a:gd name="connsiteY0" fmla="*/ 1072 h 2310"/>
              <a:gd name="connsiteX1" fmla="*/ 178 w 1003"/>
              <a:gd name="connsiteY1" fmla="*/ 724 h 2310"/>
              <a:gd name="connsiteX2" fmla="*/ 243 w 1003"/>
              <a:gd name="connsiteY2" fmla="*/ 493 h 2310"/>
              <a:gd name="connsiteX3" fmla="*/ 408 w 1003"/>
              <a:gd name="connsiteY3" fmla="*/ 361 h 2310"/>
              <a:gd name="connsiteX4" fmla="*/ 405 w 1003"/>
              <a:gd name="connsiteY4" fmla="*/ 268 h 2310"/>
              <a:gd name="connsiteX5" fmla="*/ 385 w 1003"/>
              <a:gd name="connsiteY5" fmla="*/ 156 h 2310"/>
              <a:gd name="connsiteX6" fmla="*/ 401 w 1003"/>
              <a:gd name="connsiteY6" fmla="*/ 32 h 2310"/>
              <a:gd name="connsiteX7" fmla="*/ 561 w 1003"/>
              <a:gd name="connsiteY7" fmla="*/ 36 h 2310"/>
              <a:gd name="connsiteX8" fmla="*/ 573 w 1003"/>
              <a:gd name="connsiteY8" fmla="*/ 156 h 2310"/>
              <a:gd name="connsiteX9" fmla="*/ 553 w 1003"/>
              <a:gd name="connsiteY9" fmla="*/ 264 h 2310"/>
              <a:gd name="connsiteX10" fmla="*/ 564 w 1003"/>
              <a:gd name="connsiteY10" fmla="*/ 367 h 2310"/>
              <a:gd name="connsiteX11" fmla="*/ 726 w 1003"/>
              <a:gd name="connsiteY11" fmla="*/ 466 h 2310"/>
              <a:gd name="connsiteX12" fmla="*/ 765 w 1003"/>
              <a:gd name="connsiteY12" fmla="*/ 565 h 2310"/>
              <a:gd name="connsiteX13" fmla="*/ 786 w 1003"/>
              <a:gd name="connsiteY13" fmla="*/ 677 h 2310"/>
              <a:gd name="connsiteX14" fmla="*/ 812 w 1003"/>
              <a:gd name="connsiteY14" fmla="*/ 790 h 2310"/>
              <a:gd name="connsiteX15" fmla="*/ 915 w 1003"/>
              <a:gd name="connsiteY15" fmla="*/ 1117 h 2310"/>
              <a:gd name="connsiteX16" fmla="*/ 996 w 1003"/>
              <a:gd name="connsiteY16" fmla="*/ 1216 h 2310"/>
              <a:gd name="connsiteX17" fmla="*/ 977 w 1003"/>
              <a:gd name="connsiteY17" fmla="*/ 1309 h 2310"/>
              <a:gd name="connsiteX18" fmla="*/ 868 w 1003"/>
              <a:gd name="connsiteY18" fmla="*/ 1288 h 2310"/>
              <a:gd name="connsiteX19" fmla="*/ 858 w 1003"/>
              <a:gd name="connsiteY19" fmla="*/ 1218 h 2310"/>
              <a:gd name="connsiteX20" fmla="*/ 846 w 1003"/>
              <a:gd name="connsiteY20" fmla="*/ 1129 h 2310"/>
              <a:gd name="connsiteX21" fmla="*/ 764 w 1003"/>
              <a:gd name="connsiteY21" fmla="*/ 978 h 2310"/>
              <a:gd name="connsiteX22" fmla="*/ 726 w 1003"/>
              <a:gd name="connsiteY22" fmla="*/ 856 h 2310"/>
              <a:gd name="connsiteX23" fmla="*/ 723 w 1003"/>
              <a:gd name="connsiteY23" fmla="*/ 854 h 2310"/>
              <a:gd name="connsiteX24" fmla="*/ 694 w 1003"/>
              <a:gd name="connsiteY24" fmla="*/ 737 h 2310"/>
              <a:gd name="connsiteX25" fmla="*/ 675 w 1003"/>
              <a:gd name="connsiteY25" fmla="*/ 633 h 2310"/>
              <a:gd name="connsiteX26" fmla="*/ 672 w 1003"/>
              <a:gd name="connsiteY26" fmla="*/ 759 h 2310"/>
              <a:gd name="connsiteX27" fmla="*/ 672 w 1003"/>
              <a:gd name="connsiteY27" fmla="*/ 848 h 2310"/>
              <a:gd name="connsiteX28" fmla="*/ 684 w 1003"/>
              <a:gd name="connsiteY28" fmla="*/ 975 h 2310"/>
              <a:gd name="connsiteX29" fmla="*/ 710 w 1003"/>
              <a:gd name="connsiteY29" fmla="*/ 1222 h 2310"/>
              <a:gd name="connsiteX30" fmla="*/ 661 w 1003"/>
              <a:gd name="connsiteY30" fmla="*/ 1677 h 2310"/>
              <a:gd name="connsiteX31" fmla="*/ 639 w 1003"/>
              <a:gd name="connsiteY31" fmla="*/ 2122 h 2310"/>
              <a:gd name="connsiteX32" fmla="*/ 691 w 1003"/>
              <a:gd name="connsiteY32" fmla="*/ 2280 h 2310"/>
              <a:gd name="connsiteX33" fmla="*/ 580 w 1003"/>
              <a:gd name="connsiteY33" fmla="*/ 2279 h 2310"/>
              <a:gd name="connsiteX34" fmla="*/ 531 w 1003"/>
              <a:gd name="connsiteY34" fmla="*/ 2129 h 2310"/>
              <a:gd name="connsiteX35" fmla="*/ 372 w 1003"/>
              <a:gd name="connsiteY35" fmla="*/ 2188 h 2310"/>
              <a:gd name="connsiteX36" fmla="*/ 417 w 1003"/>
              <a:gd name="connsiteY36" fmla="*/ 1987 h 2310"/>
              <a:gd name="connsiteX37" fmla="*/ 304 w 1003"/>
              <a:gd name="connsiteY37" fmla="*/ 2274 h 2310"/>
              <a:gd name="connsiteX38" fmla="*/ 189 w 1003"/>
              <a:gd name="connsiteY38" fmla="*/ 2250 h 2310"/>
              <a:gd name="connsiteX39" fmla="*/ 230 w 1003"/>
              <a:gd name="connsiteY39" fmla="*/ 1911 h 2310"/>
              <a:gd name="connsiteX40" fmla="*/ 265 w 1003"/>
              <a:gd name="connsiteY40" fmla="*/ 1207 h 2310"/>
              <a:gd name="connsiteX41" fmla="*/ 318 w 1003"/>
              <a:gd name="connsiteY41" fmla="*/ 847 h 2310"/>
              <a:gd name="connsiteX42" fmla="*/ 308 w 1003"/>
              <a:gd name="connsiteY42" fmla="*/ 709 h 2310"/>
              <a:gd name="connsiteX43" fmla="*/ 235 w 1003"/>
              <a:gd name="connsiteY43" fmla="*/ 924 h 2310"/>
              <a:gd name="connsiteX44" fmla="*/ 127 w 1003"/>
              <a:gd name="connsiteY44" fmla="*/ 1114 h 2310"/>
              <a:gd name="connsiteX45" fmla="*/ 111 w 1003"/>
              <a:gd name="connsiteY45" fmla="*/ 1265 h 2310"/>
              <a:gd name="connsiteX46" fmla="*/ 36 w 1003"/>
              <a:gd name="connsiteY46" fmla="*/ 1307 h 2310"/>
              <a:gd name="connsiteX47" fmla="*/ 1 w 1003"/>
              <a:gd name="connsiteY47" fmla="*/ 1202 h 2310"/>
              <a:gd name="connsiteX48" fmla="*/ 77 w 1003"/>
              <a:gd name="connsiteY48" fmla="*/ 1072 h 2310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17 w 1003"/>
              <a:gd name="connsiteY36" fmla="*/ 19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372 w 1003"/>
              <a:gd name="connsiteY35" fmla="*/ 2188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89 w 1003"/>
              <a:gd name="connsiteY38" fmla="*/ 2250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89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58 w 1003"/>
              <a:gd name="connsiteY38" fmla="*/ 2051 h 2332"/>
              <a:gd name="connsiteX39" fmla="*/ 230 w 1003"/>
              <a:gd name="connsiteY39" fmla="*/ 1784 h 2332"/>
              <a:gd name="connsiteX40" fmla="*/ 265 w 1003"/>
              <a:gd name="connsiteY40" fmla="*/ 1207 h 2332"/>
              <a:gd name="connsiteX41" fmla="*/ 318 w 1003"/>
              <a:gd name="connsiteY41" fmla="*/ 847 h 2332"/>
              <a:gd name="connsiteX42" fmla="*/ 308 w 1003"/>
              <a:gd name="connsiteY42" fmla="*/ 709 h 2332"/>
              <a:gd name="connsiteX43" fmla="*/ 235 w 1003"/>
              <a:gd name="connsiteY43" fmla="*/ 924 h 2332"/>
              <a:gd name="connsiteX44" fmla="*/ 127 w 1003"/>
              <a:gd name="connsiteY44" fmla="*/ 1114 h 2332"/>
              <a:gd name="connsiteX45" fmla="*/ 111 w 1003"/>
              <a:gd name="connsiteY45" fmla="*/ 1265 h 2332"/>
              <a:gd name="connsiteX46" fmla="*/ 36 w 1003"/>
              <a:gd name="connsiteY46" fmla="*/ 1307 h 2332"/>
              <a:gd name="connsiteX47" fmla="*/ 1 w 1003"/>
              <a:gd name="connsiteY47" fmla="*/ 1202 h 2332"/>
              <a:gd name="connsiteX48" fmla="*/ 77 w 1003"/>
              <a:gd name="connsiteY4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2129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31 w 1003"/>
              <a:gd name="connsiteY34" fmla="*/ 1890 h 2332"/>
              <a:gd name="connsiteX35" fmla="*/ 469 w 1003"/>
              <a:gd name="connsiteY35" fmla="*/ 1187 h 2332"/>
              <a:gd name="connsiteX36" fmla="*/ 304 w 1003"/>
              <a:gd name="connsiteY36" fmla="*/ 2274 h 2332"/>
              <a:gd name="connsiteX37" fmla="*/ 154 w 1003"/>
              <a:gd name="connsiteY37" fmla="*/ 2250 h 2332"/>
              <a:gd name="connsiteX38" fmla="*/ 217 w 1003"/>
              <a:gd name="connsiteY38" fmla="*/ 2172 h 2332"/>
              <a:gd name="connsiteX39" fmla="*/ 258 w 1003"/>
              <a:gd name="connsiteY39" fmla="*/ 2051 h 2332"/>
              <a:gd name="connsiteX40" fmla="*/ 230 w 1003"/>
              <a:gd name="connsiteY40" fmla="*/ 1784 h 2332"/>
              <a:gd name="connsiteX41" fmla="*/ 265 w 1003"/>
              <a:gd name="connsiteY41" fmla="*/ 1207 h 2332"/>
              <a:gd name="connsiteX42" fmla="*/ 318 w 1003"/>
              <a:gd name="connsiteY42" fmla="*/ 847 h 2332"/>
              <a:gd name="connsiteX43" fmla="*/ 308 w 1003"/>
              <a:gd name="connsiteY43" fmla="*/ 709 h 2332"/>
              <a:gd name="connsiteX44" fmla="*/ 235 w 1003"/>
              <a:gd name="connsiteY44" fmla="*/ 924 h 2332"/>
              <a:gd name="connsiteX45" fmla="*/ 127 w 1003"/>
              <a:gd name="connsiteY45" fmla="*/ 1114 h 2332"/>
              <a:gd name="connsiteX46" fmla="*/ 111 w 1003"/>
              <a:gd name="connsiteY46" fmla="*/ 1265 h 2332"/>
              <a:gd name="connsiteX47" fmla="*/ 36 w 1003"/>
              <a:gd name="connsiteY47" fmla="*/ 1307 h 2332"/>
              <a:gd name="connsiteX48" fmla="*/ 1 w 1003"/>
              <a:gd name="connsiteY48" fmla="*/ 1202 h 2332"/>
              <a:gd name="connsiteX49" fmla="*/ 77 w 1003"/>
              <a:gd name="connsiteY4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04 w 1003"/>
              <a:gd name="connsiteY37" fmla="*/ 2274 h 2332"/>
              <a:gd name="connsiteX38" fmla="*/ 154 w 1003"/>
              <a:gd name="connsiteY38" fmla="*/ 2250 h 2332"/>
              <a:gd name="connsiteX39" fmla="*/ 217 w 1003"/>
              <a:gd name="connsiteY39" fmla="*/ 2172 h 2332"/>
              <a:gd name="connsiteX40" fmla="*/ 258 w 1003"/>
              <a:gd name="connsiteY40" fmla="*/ 2051 h 2332"/>
              <a:gd name="connsiteX41" fmla="*/ 230 w 1003"/>
              <a:gd name="connsiteY41" fmla="*/ 1784 h 2332"/>
              <a:gd name="connsiteX42" fmla="*/ 265 w 1003"/>
              <a:gd name="connsiteY42" fmla="*/ 1207 h 2332"/>
              <a:gd name="connsiteX43" fmla="*/ 318 w 1003"/>
              <a:gd name="connsiteY43" fmla="*/ 847 h 2332"/>
              <a:gd name="connsiteX44" fmla="*/ 308 w 1003"/>
              <a:gd name="connsiteY44" fmla="*/ 709 h 2332"/>
              <a:gd name="connsiteX45" fmla="*/ 235 w 1003"/>
              <a:gd name="connsiteY45" fmla="*/ 924 h 2332"/>
              <a:gd name="connsiteX46" fmla="*/ 127 w 1003"/>
              <a:gd name="connsiteY46" fmla="*/ 1114 h 2332"/>
              <a:gd name="connsiteX47" fmla="*/ 111 w 1003"/>
              <a:gd name="connsiteY47" fmla="*/ 1265 h 2332"/>
              <a:gd name="connsiteX48" fmla="*/ 36 w 1003"/>
              <a:gd name="connsiteY48" fmla="*/ 1307 h 2332"/>
              <a:gd name="connsiteX49" fmla="*/ 1 w 1003"/>
              <a:gd name="connsiteY49" fmla="*/ 1202 h 2332"/>
              <a:gd name="connsiteX50" fmla="*/ 77 w 1003"/>
              <a:gd name="connsiteY5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04 w 1003"/>
              <a:gd name="connsiteY38" fmla="*/ 2274 h 2332"/>
              <a:gd name="connsiteX39" fmla="*/ 154 w 1003"/>
              <a:gd name="connsiteY39" fmla="*/ 2250 h 2332"/>
              <a:gd name="connsiteX40" fmla="*/ 217 w 1003"/>
              <a:gd name="connsiteY40" fmla="*/ 2172 h 2332"/>
              <a:gd name="connsiteX41" fmla="*/ 258 w 1003"/>
              <a:gd name="connsiteY41" fmla="*/ 2051 h 2332"/>
              <a:gd name="connsiteX42" fmla="*/ 230 w 1003"/>
              <a:gd name="connsiteY42" fmla="*/ 1784 h 2332"/>
              <a:gd name="connsiteX43" fmla="*/ 265 w 1003"/>
              <a:gd name="connsiteY43" fmla="*/ 1207 h 2332"/>
              <a:gd name="connsiteX44" fmla="*/ 318 w 1003"/>
              <a:gd name="connsiteY44" fmla="*/ 847 h 2332"/>
              <a:gd name="connsiteX45" fmla="*/ 308 w 1003"/>
              <a:gd name="connsiteY45" fmla="*/ 709 h 2332"/>
              <a:gd name="connsiteX46" fmla="*/ 235 w 1003"/>
              <a:gd name="connsiteY46" fmla="*/ 924 h 2332"/>
              <a:gd name="connsiteX47" fmla="*/ 127 w 1003"/>
              <a:gd name="connsiteY47" fmla="*/ 1114 h 2332"/>
              <a:gd name="connsiteX48" fmla="*/ 111 w 1003"/>
              <a:gd name="connsiteY48" fmla="*/ 1265 h 2332"/>
              <a:gd name="connsiteX49" fmla="*/ 36 w 1003"/>
              <a:gd name="connsiteY49" fmla="*/ 1307 h 2332"/>
              <a:gd name="connsiteX50" fmla="*/ 1 w 1003"/>
              <a:gd name="connsiteY50" fmla="*/ 1202 h 2332"/>
              <a:gd name="connsiteX51" fmla="*/ 77 w 1003"/>
              <a:gd name="connsiteY51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04 w 1003"/>
              <a:gd name="connsiteY39" fmla="*/ 2274 h 2332"/>
              <a:gd name="connsiteX40" fmla="*/ 154 w 1003"/>
              <a:gd name="connsiteY40" fmla="*/ 2250 h 2332"/>
              <a:gd name="connsiteX41" fmla="*/ 217 w 1003"/>
              <a:gd name="connsiteY41" fmla="*/ 2172 h 2332"/>
              <a:gd name="connsiteX42" fmla="*/ 258 w 1003"/>
              <a:gd name="connsiteY42" fmla="*/ 2051 h 2332"/>
              <a:gd name="connsiteX43" fmla="*/ 230 w 1003"/>
              <a:gd name="connsiteY43" fmla="*/ 1784 h 2332"/>
              <a:gd name="connsiteX44" fmla="*/ 265 w 1003"/>
              <a:gd name="connsiteY44" fmla="*/ 1207 h 2332"/>
              <a:gd name="connsiteX45" fmla="*/ 318 w 1003"/>
              <a:gd name="connsiteY45" fmla="*/ 847 h 2332"/>
              <a:gd name="connsiteX46" fmla="*/ 308 w 1003"/>
              <a:gd name="connsiteY46" fmla="*/ 709 h 2332"/>
              <a:gd name="connsiteX47" fmla="*/ 235 w 1003"/>
              <a:gd name="connsiteY47" fmla="*/ 924 h 2332"/>
              <a:gd name="connsiteX48" fmla="*/ 127 w 1003"/>
              <a:gd name="connsiteY48" fmla="*/ 1114 h 2332"/>
              <a:gd name="connsiteX49" fmla="*/ 111 w 1003"/>
              <a:gd name="connsiteY49" fmla="*/ 1265 h 2332"/>
              <a:gd name="connsiteX50" fmla="*/ 36 w 1003"/>
              <a:gd name="connsiteY50" fmla="*/ 1307 h 2332"/>
              <a:gd name="connsiteX51" fmla="*/ 1 w 1003"/>
              <a:gd name="connsiteY51" fmla="*/ 1202 h 2332"/>
              <a:gd name="connsiteX52" fmla="*/ 77 w 1003"/>
              <a:gd name="connsiteY52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396 w 1003"/>
              <a:gd name="connsiteY37" fmla="*/ 1717 h 2332"/>
              <a:gd name="connsiteX38" fmla="*/ 393 w 1003"/>
              <a:gd name="connsiteY38" fmla="*/ 1717 h 2332"/>
              <a:gd name="connsiteX39" fmla="*/ 327 w 1003"/>
              <a:gd name="connsiteY39" fmla="*/ 1997 h 2332"/>
              <a:gd name="connsiteX40" fmla="*/ 304 w 1003"/>
              <a:gd name="connsiteY40" fmla="*/ 2274 h 2332"/>
              <a:gd name="connsiteX41" fmla="*/ 154 w 1003"/>
              <a:gd name="connsiteY41" fmla="*/ 2250 h 2332"/>
              <a:gd name="connsiteX42" fmla="*/ 217 w 1003"/>
              <a:gd name="connsiteY42" fmla="*/ 2172 h 2332"/>
              <a:gd name="connsiteX43" fmla="*/ 258 w 1003"/>
              <a:gd name="connsiteY43" fmla="*/ 2051 h 2332"/>
              <a:gd name="connsiteX44" fmla="*/ 230 w 1003"/>
              <a:gd name="connsiteY44" fmla="*/ 1784 h 2332"/>
              <a:gd name="connsiteX45" fmla="*/ 265 w 1003"/>
              <a:gd name="connsiteY45" fmla="*/ 1207 h 2332"/>
              <a:gd name="connsiteX46" fmla="*/ 318 w 1003"/>
              <a:gd name="connsiteY46" fmla="*/ 847 h 2332"/>
              <a:gd name="connsiteX47" fmla="*/ 308 w 1003"/>
              <a:gd name="connsiteY47" fmla="*/ 709 h 2332"/>
              <a:gd name="connsiteX48" fmla="*/ 235 w 1003"/>
              <a:gd name="connsiteY48" fmla="*/ 924 h 2332"/>
              <a:gd name="connsiteX49" fmla="*/ 127 w 1003"/>
              <a:gd name="connsiteY49" fmla="*/ 1114 h 2332"/>
              <a:gd name="connsiteX50" fmla="*/ 111 w 1003"/>
              <a:gd name="connsiteY50" fmla="*/ 1265 h 2332"/>
              <a:gd name="connsiteX51" fmla="*/ 36 w 1003"/>
              <a:gd name="connsiteY51" fmla="*/ 1307 h 2332"/>
              <a:gd name="connsiteX52" fmla="*/ 1 w 1003"/>
              <a:gd name="connsiteY52" fmla="*/ 1202 h 2332"/>
              <a:gd name="connsiteX53" fmla="*/ 77 w 1003"/>
              <a:gd name="connsiteY53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46 w 1003"/>
              <a:gd name="connsiteY34" fmla="*/ 2040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469 w 1003"/>
              <a:gd name="connsiteY36" fmla="*/ 1187 h 2332"/>
              <a:gd name="connsiteX37" fmla="*/ 422 w 1003"/>
              <a:gd name="connsiteY37" fmla="*/ 1487 h 2332"/>
              <a:gd name="connsiteX38" fmla="*/ 396 w 1003"/>
              <a:gd name="connsiteY38" fmla="*/ 1717 h 2332"/>
              <a:gd name="connsiteX39" fmla="*/ 393 w 1003"/>
              <a:gd name="connsiteY39" fmla="*/ 1717 h 2332"/>
              <a:gd name="connsiteX40" fmla="*/ 327 w 1003"/>
              <a:gd name="connsiteY40" fmla="*/ 1997 h 2332"/>
              <a:gd name="connsiteX41" fmla="*/ 304 w 1003"/>
              <a:gd name="connsiteY41" fmla="*/ 2274 h 2332"/>
              <a:gd name="connsiteX42" fmla="*/ 154 w 1003"/>
              <a:gd name="connsiteY42" fmla="*/ 2250 h 2332"/>
              <a:gd name="connsiteX43" fmla="*/ 217 w 1003"/>
              <a:gd name="connsiteY43" fmla="*/ 2172 h 2332"/>
              <a:gd name="connsiteX44" fmla="*/ 258 w 1003"/>
              <a:gd name="connsiteY44" fmla="*/ 2051 h 2332"/>
              <a:gd name="connsiteX45" fmla="*/ 230 w 1003"/>
              <a:gd name="connsiteY45" fmla="*/ 1784 h 2332"/>
              <a:gd name="connsiteX46" fmla="*/ 265 w 1003"/>
              <a:gd name="connsiteY46" fmla="*/ 1207 h 2332"/>
              <a:gd name="connsiteX47" fmla="*/ 318 w 1003"/>
              <a:gd name="connsiteY47" fmla="*/ 847 h 2332"/>
              <a:gd name="connsiteX48" fmla="*/ 308 w 1003"/>
              <a:gd name="connsiteY48" fmla="*/ 709 h 2332"/>
              <a:gd name="connsiteX49" fmla="*/ 235 w 1003"/>
              <a:gd name="connsiteY49" fmla="*/ 924 h 2332"/>
              <a:gd name="connsiteX50" fmla="*/ 127 w 1003"/>
              <a:gd name="connsiteY50" fmla="*/ 1114 h 2332"/>
              <a:gd name="connsiteX51" fmla="*/ 111 w 1003"/>
              <a:gd name="connsiteY51" fmla="*/ 1265 h 2332"/>
              <a:gd name="connsiteX52" fmla="*/ 36 w 1003"/>
              <a:gd name="connsiteY52" fmla="*/ 1307 h 2332"/>
              <a:gd name="connsiteX53" fmla="*/ 1 w 1003"/>
              <a:gd name="connsiteY53" fmla="*/ 1202 h 2332"/>
              <a:gd name="connsiteX54" fmla="*/ 77 w 1003"/>
              <a:gd name="connsiteY54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31 w 1003"/>
              <a:gd name="connsiteY35" fmla="*/ 1890 h 2332"/>
              <a:gd name="connsiteX36" fmla="*/ 531 w 1003"/>
              <a:gd name="connsiteY36" fmla="*/ 1617 h 2332"/>
              <a:gd name="connsiteX37" fmla="*/ 469 w 1003"/>
              <a:gd name="connsiteY37" fmla="*/ 1187 h 2332"/>
              <a:gd name="connsiteX38" fmla="*/ 422 w 1003"/>
              <a:gd name="connsiteY38" fmla="*/ 1487 h 2332"/>
              <a:gd name="connsiteX39" fmla="*/ 396 w 1003"/>
              <a:gd name="connsiteY39" fmla="*/ 1717 h 2332"/>
              <a:gd name="connsiteX40" fmla="*/ 393 w 1003"/>
              <a:gd name="connsiteY40" fmla="*/ 1717 h 2332"/>
              <a:gd name="connsiteX41" fmla="*/ 327 w 1003"/>
              <a:gd name="connsiteY41" fmla="*/ 1997 h 2332"/>
              <a:gd name="connsiteX42" fmla="*/ 304 w 1003"/>
              <a:gd name="connsiteY42" fmla="*/ 2274 h 2332"/>
              <a:gd name="connsiteX43" fmla="*/ 154 w 1003"/>
              <a:gd name="connsiteY43" fmla="*/ 2250 h 2332"/>
              <a:gd name="connsiteX44" fmla="*/ 217 w 1003"/>
              <a:gd name="connsiteY44" fmla="*/ 2172 h 2332"/>
              <a:gd name="connsiteX45" fmla="*/ 258 w 1003"/>
              <a:gd name="connsiteY45" fmla="*/ 2051 h 2332"/>
              <a:gd name="connsiteX46" fmla="*/ 230 w 1003"/>
              <a:gd name="connsiteY46" fmla="*/ 1784 h 2332"/>
              <a:gd name="connsiteX47" fmla="*/ 265 w 1003"/>
              <a:gd name="connsiteY47" fmla="*/ 1207 h 2332"/>
              <a:gd name="connsiteX48" fmla="*/ 318 w 1003"/>
              <a:gd name="connsiteY48" fmla="*/ 847 h 2332"/>
              <a:gd name="connsiteX49" fmla="*/ 308 w 1003"/>
              <a:gd name="connsiteY49" fmla="*/ 709 h 2332"/>
              <a:gd name="connsiteX50" fmla="*/ 235 w 1003"/>
              <a:gd name="connsiteY50" fmla="*/ 924 h 2332"/>
              <a:gd name="connsiteX51" fmla="*/ 127 w 1003"/>
              <a:gd name="connsiteY51" fmla="*/ 1114 h 2332"/>
              <a:gd name="connsiteX52" fmla="*/ 111 w 1003"/>
              <a:gd name="connsiteY52" fmla="*/ 1265 h 2332"/>
              <a:gd name="connsiteX53" fmla="*/ 36 w 1003"/>
              <a:gd name="connsiteY53" fmla="*/ 1307 h 2332"/>
              <a:gd name="connsiteX54" fmla="*/ 1 w 1003"/>
              <a:gd name="connsiteY54" fmla="*/ 1202 h 2332"/>
              <a:gd name="connsiteX55" fmla="*/ 77 w 1003"/>
              <a:gd name="connsiteY55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469 w 1003"/>
              <a:gd name="connsiteY38" fmla="*/ 1187 h 2332"/>
              <a:gd name="connsiteX39" fmla="*/ 422 w 1003"/>
              <a:gd name="connsiteY39" fmla="*/ 1487 h 2332"/>
              <a:gd name="connsiteX40" fmla="*/ 396 w 1003"/>
              <a:gd name="connsiteY40" fmla="*/ 1717 h 2332"/>
              <a:gd name="connsiteX41" fmla="*/ 393 w 1003"/>
              <a:gd name="connsiteY41" fmla="*/ 1717 h 2332"/>
              <a:gd name="connsiteX42" fmla="*/ 327 w 1003"/>
              <a:gd name="connsiteY42" fmla="*/ 1997 h 2332"/>
              <a:gd name="connsiteX43" fmla="*/ 304 w 1003"/>
              <a:gd name="connsiteY43" fmla="*/ 2274 h 2332"/>
              <a:gd name="connsiteX44" fmla="*/ 154 w 1003"/>
              <a:gd name="connsiteY44" fmla="*/ 2250 h 2332"/>
              <a:gd name="connsiteX45" fmla="*/ 217 w 1003"/>
              <a:gd name="connsiteY45" fmla="*/ 2172 h 2332"/>
              <a:gd name="connsiteX46" fmla="*/ 258 w 1003"/>
              <a:gd name="connsiteY46" fmla="*/ 2051 h 2332"/>
              <a:gd name="connsiteX47" fmla="*/ 230 w 1003"/>
              <a:gd name="connsiteY47" fmla="*/ 1784 h 2332"/>
              <a:gd name="connsiteX48" fmla="*/ 265 w 1003"/>
              <a:gd name="connsiteY48" fmla="*/ 1207 h 2332"/>
              <a:gd name="connsiteX49" fmla="*/ 318 w 1003"/>
              <a:gd name="connsiteY49" fmla="*/ 847 h 2332"/>
              <a:gd name="connsiteX50" fmla="*/ 308 w 1003"/>
              <a:gd name="connsiteY50" fmla="*/ 709 h 2332"/>
              <a:gd name="connsiteX51" fmla="*/ 235 w 1003"/>
              <a:gd name="connsiteY51" fmla="*/ 924 h 2332"/>
              <a:gd name="connsiteX52" fmla="*/ 127 w 1003"/>
              <a:gd name="connsiteY52" fmla="*/ 1114 h 2332"/>
              <a:gd name="connsiteX53" fmla="*/ 111 w 1003"/>
              <a:gd name="connsiteY53" fmla="*/ 1265 h 2332"/>
              <a:gd name="connsiteX54" fmla="*/ 36 w 1003"/>
              <a:gd name="connsiteY54" fmla="*/ 1307 h 2332"/>
              <a:gd name="connsiteX55" fmla="*/ 1 w 1003"/>
              <a:gd name="connsiteY55" fmla="*/ 1202 h 2332"/>
              <a:gd name="connsiteX56" fmla="*/ 77 w 1003"/>
              <a:gd name="connsiteY56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77 w 1003"/>
              <a:gd name="connsiteY34" fmla="*/ 2037 h 2332"/>
              <a:gd name="connsiteX35" fmla="*/ 575 w 1003"/>
              <a:gd name="connsiteY35" fmla="*/ 2034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75 w 1003"/>
              <a:gd name="connsiteY36" fmla="*/ 2034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77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31 w 1003"/>
              <a:gd name="connsiteY36" fmla="*/ 1890 h 2332"/>
              <a:gd name="connsiteX37" fmla="*/ 531 w 1003"/>
              <a:gd name="connsiteY37" fmla="*/ 1617 h 2332"/>
              <a:gd name="connsiteX38" fmla="*/ 528 w 1003"/>
              <a:gd name="connsiteY38" fmla="*/ 1547 h 2332"/>
              <a:gd name="connsiteX39" fmla="*/ 469 w 1003"/>
              <a:gd name="connsiteY39" fmla="*/ 1187 h 2332"/>
              <a:gd name="connsiteX40" fmla="*/ 422 w 1003"/>
              <a:gd name="connsiteY40" fmla="*/ 1487 h 2332"/>
              <a:gd name="connsiteX41" fmla="*/ 396 w 1003"/>
              <a:gd name="connsiteY41" fmla="*/ 1717 h 2332"/>
              <a:gd name="connsiteX42" fmla="*/ 393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470 w 1003"/>
              <a:gd name="connsiteY35" fmla="*/ 2037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470 w 1003"/>
              <a:gd name="connsiteY36" fmla="*/ 2037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20 w 1003"/>
              <a:gd name="connsiteY35" fmla="*/ 2138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20 w 1003"/>
              <a:gd name="connsiteY36" fmla="*/ 2138 h 2332"/>
              <a:gd name="connsiteX37" fmla="*/ 557 w 1003"/>
              <a:gd name="connsiteY37" fmla="*/ 2184 h 2332"/>
              <a:gd name="connsiteX38" fmla="*/ 557 w 1003"/>
              <a:gd name="connsiteY38" fmla="*/ 2103 h 2332"/>
              <a:gd name="connsiteX39" fmla="*/ 531 w 1003"/>
              <a:gd name="connsiteY39" fmla="*/ 1890 h 2332"/>
              <a:gd name="connsiteX40" fmla="*/ 531 w 1003"/>
              <a:gd name="connsiteY40" fmla="*/ 1617 h 2332"/>
              <a:gd name="connsiteX41" fmla="*/ 528 w 1003"/>
              <a:gd name="connsiteY41" fmla="*/ 1547 h 2332"/>
              <a:gd name="connsiteX42" fmla="*/ 469 w 1003"/>
              <a:gd name="connsiteY42" fmla="*/ 1187 h 2332"/>
              <a:gd name="connsiteX43" fmla="*/ 422 w 1003"/>
              <a:gd name="connsiteY43" fmla="*/ 1487 h 2332"/>
              <a:gd name="connsiteX44" fmla="*/ 396 w 1003"/>
              <a:gd name="connsiteY44" fmla="*/ 1717 h 2332"/>
              <a:gd name="connsiteX45" fmla="*/ 393 w 1003"/>
              <a:gd name="connsiteY45" fmla="*/ 1717 h 2332"/>
              <a:gd name="connsiteX46" fmla="*/ 327 w 1003"/>
              <a:gd name="connsiteY46" fmla="*/ 1997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707 w 1003"/>
              <a:gd name="connsiteY30" fmla="*/ 1225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710 w 1003"/>
              <a:gd name="connsiteY29" fmla="*/ 1222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4 w 1003"/>
              <a:gd name="connsiteY28" fmla="*/ 975 h 2332"/>
              <a:gd name="connsiteX29" fmla="*/ 680 w 1003"/>
              <a:gd name="connsiteY29" fmla="*/ 1134 h 2332"/>
              <a:gd name="connsiteX30" fmla="*/ 678 w 1003"/>
              <a:gd name="connsiteY30" fmla="*/ 1377 h 2332"/>
              <a:gd name="connsiteX31" fmla="*/ 661 w 1003"/>
              <a:gd name="connsiteY31" fmla="*/ 1677 h 2332"/>
              <a:gd name="connsiteX32" fmla="*/ 639 w 1003"/>
              <a:gd name="connsiteY32" fmla="*/ 2122 h 2332"/>
              <a:gd name="connsiteX33" fmla="*/ 691 w 1003"/>
              <a:gd name="connsiteY33" fmla="*/ 2280 h 2332"/>
              <a:gd name="connsiteX34" fmla="*/ 580 w 1003"/>
              <a:gd name="connsiteY34" fmla="*/ 2279 h 2332"/>
              <a:gd name="connsiteX35" fmla="*/ 554 w 1003"/>
              <a:gd name="connsiteY35" fmla="*/ 2184 h 2332"/>
              <a:gd name="connsiteX36" fmla="*/ 557 w 1003"/>
              <a:gd name="connsiteY36" fmla="*/ 2184 h 2332"/>
              <a:gd name="connsiteX37" fmla="*/ 557 w 1003"/>
              <a:gd name="connsiteY37" fmla="*/ 2103 h 2332"/>
              <a:gd name="connsiteX38" fmla="*/ 531 w 1003"/>
              <a:gd name="connsiteY38" fmla="*/ 1890 h 2332"/>
              <a:gd name="connsiteX39" fmla="*/ 531 w 1003"/>
              <a:gd name="connsiteY39" fmla="*/ 1617 h 2332"/>
              <a:gd name="connsiteX40" fmla="*/ 528 w 1003"/>
              <a:gd name="connsiteY40" fmla="*/ 1547 h 2332"/>
              <a:gd name="connsiteX41" fmla="*/ 469 w 1003"/>
              <a:gd name="connsiteY41" fmla="*/ 1187 h 2332"/>
              <a:gd name="connsiteX42" fmla="*/ 422 w 1003"/>
              <a:gd name="connsiteY42" fmla="*/ 1487 h 2332"/>
              <a:gd name="connsiteX43" fmla="*/ 396 w 1003"/>
              <a:gd name="connsiteY43" fmla="*/ 1717 h 2332"/>
              <a:gd name="connsiteX44" fmla="*/ 393 w 1003"/>
              <a:gd name="connsiteY44" fmla="*/ 1717 h 2332"/>
              <a:gd name="connsiteX45" fmla="*/ 327 w 1003"/>
              <a:gd name="connsiteY45" fmla="*/ 1997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680 w 1003"/>
              <a:gd name="connsiteY28" fmla="*/ 1134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28 w 1003"/>
              <a:gd name="connsiteY39" fmla="*/ 1547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31 w 1003"/>
              <a:gd name="connsiteY38" fmla="*/ 1617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31 w 1003"/>
              <a:gd name="connsiteY37" fmla="*/ 1890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93 w 1003"/>
              <a:gd name="connsiteY43" fmla="*/ 1717 h 2332"/>
              <a:gd name="connsiteX44" fmla="*/ 327 w 1003"/>
              <a:gd name="connsiteY44" fmla="*/ 1997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717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1997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27 w 1003"/>
              <a:gd name="connsiteY43" fmla="*/ 2118 h 2332"/>
              <a:gd name="connsiteX44" fmla="*/ 304 w 1003"/>
              <a:gd name="connsiteY44" fmla="*/ 2274 h 2332"/>
              <a:gd name="connsiteX45" fmla="*/ 154 w 1003"/>
              <a:gd name="connsiteY45" fmla="*/ 2250 h 2332"/>
              <a:gd name="connsiteX46" fmla="*/ 217 w 1003"/>
              <a:gd name="connsiteY46" fmla="*/ 2172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65 w 1003"/>
              <a:gd name="connsiteY49" fmla="*/ 1207 h 2332"/>
              <a:gd name="connsiteX50" fmla="*/ 318 w 1003"/>
              <a:gd name="connsiteY50" fmla="*/ 847 h 2332"/>
              <a:gd name="connsiteX51" fmla="*/ 308 w 1003"/>
              <a:gd name="connsiteY51" fmla="*/ 709 h 2332"/>
              <a:gd name="connsiteX52" fmla="*/ 235 w 1003"/>
              <a:gd name="connsiteY52" fmla="*/ 924 h 2332"/>
              <a:gd name="connsiteX53" fmla="*/ 127 w 1003"/>
              <a:gd name="connsiteY53" fmla="*/ 1114 h 2332"/>
              <a:gd name="connsiteX54" fmla="*/ 111 w 1003"/>
              <a:gd name="connsiteY54" fmla="*/ 1265 h 2332"/>
              <a:gd name="connsiteX55" fmla="*/ 36 w 1003"/>
              <a:gd name="connsiteY55" fmla="*/ 1307 h 2332"/>
              <a:gd name="connsiteX56" fmla="*/ 1 w 1003"/>
              <a:gd name="connsiteY56" fmla="*/ 1202 h 2332"/>
              <a:gd name="connsiteX57" fmla="*/ 77 w 1003"/>
              <a:gd name="connsiteY57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46 w 1003"/>
              <a:gd name="connsiteY43" fmla="*/ 1933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46 w 1003"/>
              <a:gd name="connsiteY44" fmla="*/ 1933 h 2332"/>
              <a:gd name="connsiteX45" fmla="*/ 384 w 1003"/>
              <a:gd name="connsiteY45" fmla="*/ 1978 h 2332"/>
              <a:gd name="connsiteX46" fmla="*/ 327 w 1003"/>
              <a:gd name="connsiteY46" fmla="*/ 2118 h 2332"/>
              <a:gd name="connsiteX47" fmla="*/ 304 w 1003"/>
              <a:gd name="connsiteY47" fmla="*/ 2274 h 2332"/>
              <a:gd name="connsiteX48" fmla="*/ 154 w 1003"/>
              <a:gd name="connsiteY48" fmla="*/ 2250 h 2332"/>
              <a:gd name="connsiteX49" fmla="*/ 217 w 1003"/>
              <a:gd name="connsiteY49" fmla="*/ 2172 h 2332"/>
              <a:gd name="connsiteX50" fmla="*/ 258 w 1003"/>
              <a:gd name="connsiteY50" fmla="*/ 2051 h 2332"/>
              <a:gd name="connsiteX51" fmla="*/ 230 w 1003"/>
              <a:gd name="connsiteY51" fmla="*/ 1784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68 w 1003"/>
              <a:gd name="connsiteY43" fmla="*/ 1814 h 2332"/>
              <a:gd name="connsiteX44" fmla="*/ 384 w 1003"/>
              <a:gd name="connsiteY44" fmla="*/ 1978 h 2332"/>
              <a:gd name="connsiteX45" fmla="*/ 327 w 1003"/>
              <a:gd name="connsiteY45" fmla="*/ 2118 h 2332"/>
              <a:gd name="connsiteX46" fmla="*/ 304 w 1003"/>
              <a:gd name="connsiteY46" fmla="*/ 2274 h 2332"/>
              <a:gd name="connsiteX47" fmla="*/ 154 w 1003"/>
              <a:gd name="connsiteY47" fmla="*/ 2250 h 2332"/>
              <a:gd name="connsiteX48" fmla="*/ 217 w 1003"/>
              <a:gd name="connsiteY48" fmla="*/ 2172 h 2332"/>
              <a:gd name="connsiteX49" fmla="*/ 258 w 1003"/>
              <a:gd name="connsiteY49" fmla="*/ 2051 h 2332"/>
              <a:gd name="connsiteX50" fmla="*/ 230 w 1003"/>
              <a:gd name="connsiteY50" fmla="*/ 1784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978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17 w 1003"/>
              <a:gd name="connsiteY47" fmla="*/ 2172 h 2332"/>
              <a:gd name="connsiteX48" fmla="*/ 258 w 1003"/>
              <a:gd name="connsiteY48" fmla="*/ 2051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6 w 1003"/>
              <a:gd name="connsiteY48" fmla="*/ 2156 h 2332"/>
              <a:gd name="connsiteX49" fmla="*/ 258 w 1003"/>
              <a:gd name="connsiteY49" fmla="*/ 1922 h 2332"/>
              <a:gd name="connsiteX50" fmla="*/ 230 w 1003"/>
              <a:gd name="connsiteY50" fmla="*/ 1784 h 2332"/>
              <a:gd name="connsiteX51" fmla="*/ 234 w 1003"/>
              <a:gd name="connsiteY51" fmla="*/ 1660 h 2332"/>
              <a:gd name="connsiteX52" fmla="*/ 265 w 1003"/>
              <a:gd name="connsiteY52" fmla="*/ 1207 h 2332"/>
              <a:gd name="connsiteX53" fmla="*/ 318 w 1003"/>
              <a:gd name="connsiteY53" fmla="*/ 847 h 2332"/>
              <a:gd name="connsiteX54" fmla="*/ 308 w 1003"/>
              <a:gd name="connsiteY54" fmla="*/ 709 h 2332"/>
              <a:gd name="connsiteX55" fmla="*/ 235 w 1003"/>
              <a:gd name="connsiteY55" fmla="*/ 924 h 2332"/>
              <a:gd name="connsiteX56" fmla="*/ 127 w 1003"/>
              <a:gd name="connsiteY56" fmla="*/ 1114 h 2332"/>
              <a:gd name="connsiteX57" fmla="*/ 111 w 1003"/>
              <a:gd name="connsiteY57" fmla="*/ 1265 h 2332"/>
              <a:gd name="connsiteX58" fmla="*/ 36 w 1003"/>
              <a:gd name="connsiteY58" fmla="*/ 1307 h 2332"/>
              <a:gd name="connsiteX59" fmla="*/ 1 w 1003"/>
              <a:gd name="connsiteY59" fmla="*/ 1202 h 2332"/>
              <a:gd name="connsiteX60" fmla="*/ 77 w 1003"/>
              <a:gd name="connsiteY60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58 w 1003"/>
              <a:gd name="connsiteY48" fmla="*/ 1922 h 2332"/>
              <a:gd name="connsiteX49" fmla="*/ 230 w 1003"/>
              <a:gd name="connsiteY49" fmla="*/ 1784 h 2332"/>
              <a:gd name="connsiteX50" fmla="*/ 234 w 1003"/>
              <a:gd name="connsiteY50" fmla="*/ 1660 h 2332"/>
              <a:gd name="connsiteX51" fmla="*/ 265 w 1003"/>
              <a:gd name="connsiteY51" fmla="*/ 1207 h 2332"/>
              <a:gd name="connsiteX52" fmla="*/ 318 w 1003"/>
              <a:gd name="connsiteY52" fmla="*/ 847 h 2332"/>
              <a:gd name="connsiteX53" fmla="*/ 308 w 1003"/>
              <a:gd name="connsiteY53" fmla="*/ 709 h 2332"/>
              <a:gd name="connsiteX54" fmla="*/ 235 w 1003"/>
              <a:gd name="connsiteY54" fmla="*/ 924 h 2332"/>
              <a:gd name="connsiteX55" fmla="*/ 127 w 1003"/>
              <a:gd name="connsiteY55" fmla="*/ 1114 h 2332"/>
              <a:gd name="connsiteX56" fmla="*/ 111 w 1003"/>
              <a:gd name="connsiteY56" fmla="*/ 1265 h 2332"/>
              <a:gd name="connsiteX57" fmla="*/ 36 w 1003"/>
              <a:gd name="connsiteY57" fmla="*/ 1307 h 2332"/>
              <a:gd name="connsiteX58" fmla="*/ 1 w 1003"/>
              <a:gd name="connsiteY58" fmla="*/ 1202 h 2332"/>
              <a:gd name="connsiteX59" fmla="*/ 77 w 1003"/>
              <a:gd name="connsiteY59" fmla="*/ 1072 h 2332"/>
              <a:gd name="connsiteX0" fmla="*/ 77 w 1003"/>
              <a:gd name="connsiteY0" fmla="*/ 1072 h 2332"/>
              <a:gd name="connsiteX1" fmla="*/ 178 w 1003"/>
              <a:gd name="connsiteY1" fmla="*/ 724 h 2332"/>
              <a:gd name="connsiteX2" fmla="*/ 243 w 1003"/>
              <a:gd name="connsiteY2" fmla="*/ 493 h 2332"/>
              <a:gd name="connsiteX3" fmla="*/ 408 w 1003"/>
              <a:gd name="connsiteY3" fmla="*/ 361 h 2332"/>
              <a:gd name="connsiteX4" fmla="*/ 405 w 1003"/>
              <a:gd name="connsiteY4" fmla="*/ 268 h 2332"/>
              <a:gd name="connsiteX5" fmla="*/ 385 w 1003"/>
              <a:gd name="connsiteY5" fmla="*/ 156 h 2332"/>
              <a:gd name="connsiteX6" fmla="*/ 401 w 1003"/>
              <a:gd name="connsiteY6" fmla="*/ 32 h 2332"/>
              <a:gd name="connsiteX7" fmla="*/ 561 w 1003"/>
              <a:gd name="connsiteY7" fmla="*/ 36 h 2332"/>
              <a:gd name="connsiteX8" fmla="*/ 573 w 1003"/>
              <a:gd name="connsiteY8" fmla="*/ 156 h 2332"/>
              <a:gd name="connsiteX9" fmla="*/ 553 w 1003"/>
              <a:gd name="connsiteY9" fmla="*/ 264 h 2332"/>
              <a:gd name="connsiteX10" fmla="*/ 564 w 1003"/>
              <a:gd name="connsiteY10" fmla="*/ 367 h 2332"/>
              <a:gd name="connsiteX11" fmla="*/ 726 w 1003"/>
              <a:gd name="connsiteY11" fmla="*/ 466 h 2332"/>
              <a:gd name="connsiteX12" fmla="*/ 765 w 1003"/>
              <a:gd name="connsiteY12" fmla="*/ 565 h 2332"/>
              <a:gd name="connsiteX13" fmla="*/ 786 w 1003"/>
              <a:gd name="connsiteY13" fmla="*/ 677 h 2332"/>
              <a:gd name="connsiteX14" fmla="*/ 812 w 1003"/>
              <a:gd name="connsiteY14" fmla="*/ 790 h 2332"/>
              <a:gd name="connsiteX15" fmla="*/ 915 w 1003"/>
              <a:gd name="connsiteY15" fmla="*/ 1117 h 2332"/>
              <a:gd name="connsiteX16" fmla="*/ 996 w 1003"/>
              <a:gd name="connsiteY16" fmla="*/ 1216 h 2332"/>
              <a:gd name="connsiteX17" fmla="*/ 977 w 1003"/>
              <a:gd name="connsiteY17" fmla="*/ 1309 h 2332"/>
              <a:gd name="connsiteX18" fmla="*/ 868 w 1003"/>
              <a:gd name="connsiteY18" fmla="*/ 1288 h 2332"/>
              <a:gd name="connsiteX19" fmla="*/ 858 w 1003"/>
              <a:gd name="connsiteY19" fmla="*/ 1218 h 2332"/>
              <a:gd name="connsiteX20" fmla="*/ 846 w 1003"/>
              <a:gd name="connsiteY20" fmla="*/ 1129 h 2332"/>
              <a:gd name="connsiteX21" fmla="*/ 764 w 1003"/>
              <a:gd name="connsiteY21" fmla="*/ 978 h 2332"/>
              <a:gd name="connsiteX22" fmla="*/ 726 w 1003"/>
              <a:gd name="connsiteY22" fmla="*/ 856 h 2332"/>
              <a:gd name="connsiteX23" fmla="*/ 723 w 1003"/>
              <a:gd name="connsiteY23" fmla="*/ 854 h 2332"/>
              <a:gd name="connsiteX24" fmla="*/ 694 w 1003"/>
              <a:gd name="connsiteY24" fmla="*/ 737 h 2332"/>
              <a:gd name="connsiteX25" fmla="*/ 675 w 1003"/>
              <a:gd name="connsiteY25" fmla="*/ 633 h 2332"/>
              <a:gd name="connsiteX26" fmla="*/ 672 w 1003"/>
              <a:gd name="connsiteY26" fmla="*/ 759 h 2332"/>
              <a:gd name="connsiteX27" fmla="*/ 672 w 1003"/>
              <a:gd name="connsiteY27" fmla="*/ 848 h 2332"/>
              <a:gd name="connsiteX28" fmla="*/ 702 w 1003"/>
              <a:gd name="connsiteY28" fmla="*/ 1097 h 2332"/>
              <a:gd name="connsiteX29" fmla="*/ 678 w 1003"/>
              <a:gd name="connsiteY29" fmla="*/ 1377 h 2332"/>
              <a:gd name="connsiteX30" fmla="*/ 661 w 1003"/>
              <a:gd name="connsiteY30" fmla="*/ 1677 h 2332"/>
              <a:gd name="connsiteX31" fmla="*/ 639 w 1003"/>
              <a:gd name="connsiteY31" fmla="*/ 2122 h 2332"/>
              <a:gd name="connsiteX32" fmla="*/ 691 w 1003"/>
              <a:gd name="connsiteY32" fmla="*/ 2280 h 2332"/>
              <a:gd name="connsiteX33" fmla="*/ 580 w 1003"/>
              <a:gd name="connsiteY33" fmla="*/ 2279 h 2332"/>
              <a:gd name="connsiteX34" fmla="*/ 554 w 1003"/>
              <a:gd name="connsiteY34" fmla="*/ 2184 h 2332"/>
              <a:gd name="connsiteX35" fmla="*/ 557 w 1003"/>
              <a:gd name="connsiteY35" fmla="*/ 2184 h 2332"/>
              <a:gd name="connsiteX36" fmla="*/ 557 w 1003"/>
              <a:gd name="connsiteY36" fmla="*/ 2103 h 2332"/>
              <a:gd name="connsiteX37" fmla="*/ 507 w 1003"/>
              <a:gd name="connsiteY37" fmla="*/ 1813 h 2332"/>
              <a:gd name="connsiteX38" fmla="*/ 507 w 1003"/>
              <a:gd name="connsiteY38" fmla="*/ 1676 h 2332"/>
              <a:gd name="connsiteX39" fmla="*/ 504 w 1003"/>
              <a:gd name="connsiteY39" fmla="*/ 1492 h 2332"/>
              <a:gd name="connsiteX40" fmla="*/ 469 w 1003"/>
              <a:gd name="connsiteY40" fmla="*/ 1187 h 2332"/>
              <a:gd name="connsiteX41" fmla="*/ 422 w 1003"/>
              <a:gd name="connsiteY41" fmla="*/ 1487 h 2332"/>
              <a:gd name="connsiteX42" fmla="*/ 396 w 1003"/>
              <a:gd name="connsiteY42" fmla="*/ 1682 h 2332"/>
              <a:gd name="connsiteX43" fmla="*/ 384 w 1003"/>
              <a:gd name="connsiteY43" fmla="*/ 1896 h 2332"/>
              <a:gd name="connsiteX44" fmla="*/ 327 w 1003"/>
              <a:gd name="connsiteY44" fmla="*/ 2118 h 2332"/>
              <a:gd name="connsiteX45" fmla="*/ 304 w 1003"/>
              <a:gd name="connsiteY45" fmla="*/ 2274 h 2332"/>
              <a:gd name="connsiteX46" fmla="*/ 154 w 1003"/>
              <a:gd name="connsiteY46" fmla="*/ 2250 h 2332"/>
              <a:gd name="connsiteX47" fmla="*/ 258 w 1003"/>
              <a:gd name="connsiteY47" fmla="*/ 2051 h 2332"/>
              <a:gd name="connsiteX48" fmla="*/ 230 w 1003"/>
              <a:gd name="connsiteY48" fmla="*/ 1784 h 2332"/>
              <a:gd name="connsiteX49" fmla="*/ 234 w 1003"/>
              <a:gd name="connsiteY49" fmla="*/ 1660 h 2332"/>
              <a:gd name="connsiteX50" fmla="*/ 265 w 1003"/>
              <a:gd name="connsiteY50" fmla="*/ 1207 h 2332"/>
              <a:gd name="connsiteX51" fmla="*/ 318 w 1003"/>
              <a:gd name="connsiteY51" fmla="*/ 847 h 2332"/>
              <a:gd name="connsiteX52" fmla="*/ 308 w 1003"/>
              <a:gd name="connsiteY52" fmla="*/ 709 h 2332"/>
              <a:gd name="connsiteX53" fmla="*/ 235 w 1003"/>
              <a:gd name="connsiteY53" fmla="*/ 924 h 2332"/>
              <a:gd name="connsiteX54" fmla="*/ 127 w 1003"/>
              <a:gd name="connsiteY54" fmla="*/ 1114 h 2332"/>
              <a:gd name="connsiteX55" fmla="*/ 111 w 1003"/>
              <a:gd name="connsiteY55" fmla="*/ 1265 h 2332"/>
              <a:gd name="connsiteX56" fmla="*/ 36 w 1003"/>
              <a:gd name="connsiteY56" fmla="*/ 1307 h 2332"/>
              <a:gd name="connsiteX57" fmla="*/ 1 w 1003"/>
              <a:gd name="connsiteY57" fmla="*/ 1202 h 2332"/>
              <a:gd name="connsiteX58" fmla="*/ 77 w 1003"/>
              <a:gd name="connsiteY58" fmla="*/ 1072 h 2332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7238 w 10000"/>
              <a:gd name="connsiteY22" fmla="*/ 3671 h 10000"/>
              <a:gd name="connsiteX23" fmla="*/ 6919 w 10000"/>
              <a:gd name="connsiteY23" fmla="*/ 3160 h 10000"/>
              <a:gd name="connsiteX24" fmla="*/ 6730 w 10000"/>
              <a:gd name="connsiteY24" fmla="*/ 2714 h 10000"/>
              <a:gd name="connsiteX25" fmla="*/ 6700 w 10000"/>
              <a:gd name="connsiteY25" fmla="*/ 3255 h 10000"/>
              <a:gd name="connsiteX26" fmla="*/ 6700 w 10000"/>
              <a:gd name="connsiteY26" fmla="*/ 3636 h 10000"/>
              <a:gd name="connsiteX27" fmla="*/ 6999 w 10000"/>
              <a:gd name="connsiteY27" fmla="*/ 4704 h 10000"/>
              <a:gd name="connsiteX28" fmla="*/ 6760 w 10000"/>
              <a:gd name="connsiteY28" fmla="*/ 5905 h 10000"/>
              <a:gd name="connsiteX29" fmla="*/ 6590 w 10000"/>
              <a:gd name="connsiteY29" fmla="*/ 7191 h 10000"/>
              <a:gd name="connsiteX30" fmla="*/ 6371 w 10000"/>
              <a:gd name="connsiteY30" fmla="*/ 9099 h 10000"/>
              <a:gd name="connsiteX31" fmla="*/ 6889 w 10000"/>
              <a:gd name="connsiteY31" fmla="*/ 9777 h 10000"/>
              <a:gd name="connsiteX32" fmla="*/ 5783 w 10000"/>
              <a:gd name="connsiteY32" fmla="*/ 9773 h 10000"/>
              <a:gd name="connsiteX33" fmla="*/ 5523 w 10000"/>
              <a:gd name="connsiteY33" fmla="*/ 9365 h 10000"/>
              <a:gd name="connsiteX34" fmla="*/ 5553 w 10000"/>
              <a:gd name="connsiteY34" fmla="*/ 9365 h 10000"/>
              <a:gd name="connsiteX35" fmla="*/ 5553 w 10000"/>
              <a:gd name="connsiteY35" fmla="*/ 9018 h 10000"/>
              <a:gd name="connsiteX36" fmla="*/ 5055 w 10000"/>
              <a:gd name="connsiteY36" fmla="*/ 7774 h 10000"/>
              <a:gd name="connsiteX37" fmla="*/ 5055 w 10000"/>
              <a:gd name="connsiteY37" fmla="*/ 7187 h 10000"/>
              <a:gd name="connsiteX38" fmla="*/ 5025 w 10000"/>
              <a:gd name="connsiteY38" fmla="*/ 6398 h 10000"/>
              <a:gd name="connsiteX39" fmla="*/ 4676 w 10000"/>
              <a:gd name="connsiteY39" fmla="*/ 5090 h 10000"/>
              <a:gd name="connsiteX40" fmla="*/ 4207 w 10000"/>
              <a:gd name="connsiteY40" fmla="*/ 6377 h 10000"/>
              <a:gd name="connsiteX41" fmla="*/ 3948 w 10000"/>
              <a:gd name="connsiteY41" fmla="*/ 7213 h 10000"/>
              <a:gd name="connsiteX42" fmla="*/ 3829 w 10000"/>
              <a:gd name="connsiteY42" fmla="*/ 8130 h 10000"/>
              <a:gd name="connsiteX43" fmla="*/ 3260 w 10000"/>
              <a:gd name="connsiteY43" fmla="*/ 9082 h 10000"/>
              <a:gd name="connsiteX44" fmla="*/ 3031 w 10000"/>
              <a:gd name="connsiteY44" fmla="*/ 9751 h 10000"/>
              <a:gd name="connsiteX45" fmla="*/ 1535 w 10000"/>
              <a:gd name="connsiteY45" fmla="*/ 9648 h 10000"/>
              <a:gd name="connsiteX46" fmla="*/ 2572 w 10000"/>
              <a:gd name="connsiteY46" fmla="*/ 8795 h 10000"/>
              <a:gd name="connsiteX47" fmla="*/ 2293 w 10000"/>
              <a:gd name="connsiteY47" fmla="*/ 7650 h 10000"/>
              <a:gd name="connsiteX48" fmla="*/ 2333 w 10000"/>
              <a:gd name="connsiteY48" fmla="*/ 7118 h 10000"/>
              <a:gd name="connsiteX49" fmla="*/ 2642 w 10000"/>
              <a:gd name="connsiteY49" fmla="*/ 5176 h 10000"/>
              <a:gd name="connsiteX50" fmla="*/ 3170 w 10000"/>
              <a:gd name="connsiteY50" fmla="*/ 3632 h 10000"/>
              <a:gd name="connsiteX51" fmla="*/ 3071 w 10000"/>
              <a:gd name="connsiteY51" fmla="*/ 3040 h 10000"/>
              <a:gd name="connsiteX52" fmla="*/ 2343 w 10000"/>
              <a:gd name="connsiteY52" fmla="*/ 3962 h 10000"/>
              <a:gd name="connsiteX53" fmla="*/ 1266 w 10000"/>
              <a:gd name="connsiteY53" fmla="*/ 4777 h 10000"/>
              <a:gd name="connsiteX54" fmla="*/ 1107 w 10000"/>
              <a:gd name="connsiteY54" fmla="*/ 5425 h 10000"/>
              <a:gd name="connsiteX55" fmla="*/ 359 w 10000"/>
              <a:gd name="connsiteY55" fmla="*/ 5605 h 10000"/>
              <a:gd name="connsiteX56" fmla="*/ 10 w 10000"/>
              <a:gd name="connsiteY56" fmla="*/ 5154 h 10000"/>
              <a:gd name="connsiteX57" fmla="*/ 768 w 10000"/>
              <a:gd name="connsiteY57" fmla="*/ 4597 h 10000"/>
              <a:gd name="connsiteX0" fmla="*/ 768 w 10000"/>
              <a:gd name="connsiteY0" fmla="*/ 4597 h 10000"/>
              <a:gd name="connsiteX1" fmla="*/ 1775 w 10000"/>
              <a:gd name="connsiteY1" fmla="*/ 3105 h 10000"/>
              <a:gd name="connsiteX2" fmla="*/ 2423 w 10000"/>
              <a:gd name="connsiteY2" fmla="*/ 2114 h 10000"/>
              <a:gd name="connsiteX3" fmla="*/ 4068 w 10000"/>
              <a:gd name="connsiteY3" fmla="*/ 1548 h 10000"/>
              <a:gd name="connsiteX4" fmla="*/ 4038 w 10000"/>
              <a:gd name="connsiteY4" fmla="*/ 1149 h 10000"/>
              <a:gd name="connsiteX5" fmla="*/ 3838 w 10000"/>
              <a:gd name="connsiteY5" fmla="*/ 669 h 10000"/>
              <a:gd name="connsiteX6" fmla="*/ 3998 w 10000"/>
              <a:gd name="connsiteY6" fmla="*/ 137 h 10000"/>
              <a:gd name="connsiteX7" fmla="*/ 5593 w 10000"/>
              <a:gd name="connsiteY7" fmla="*/ 154 h 10000"/>
              <a:gd name="connsiteX8" fmla="*/ 5713 w 10000"/>
              <a:gd name="connsiteY8" fmla="*/ 669 h 10000"/>
              <a:gd name="connsiteX9" fmla="*/ 5513 w 10000"/>
              <a:gd name="connsiteY9" fmla="*/ 1132 h 10000"/>
              <a:gd name="connsiteX10" fmla="*/ 5623 w 10000"/>
              <a:gd name="connsiteY10" fmla="*/ 1574 h 10000"/>
              <a:gd name="connsiteX11" fmla="*/ 7238 w 10000"/>
              <a:gd name="connsiteY11" fmla="*/ 1998 h 10000"/>
              <a:gd name="connsiteX12" fmla="*/ 7627 w 10000"/>
              <a:gd name="connsiteY12" fmla="*/ 2423 h 10000"/>
              <a:gd name="connsiteX13" fmla="*/ 7836 w 10000"/>
              <a:gd name="connsiteY13" fmla="*/ 2903 h 10000"/>
              <a:gd name="connsiteX14" fmla="*/ 8096 w 10000"/>
              <a:gd name="connsiteY14" fmla="*/ 3388 h 10000"/>
              <a:gd name="connsiteX15" fmla="*/ 9123 w 10000"/>
              <a:gd name="connsiteY15" fmla="*/ 4790 h 10000"/>
              <a:gd name="connsiteX16" fmla="*/ 9930 w 10000"/>
              <a:gd name="connsiteY16" fmla="*/ 5214 h 10000"/>
              <a:gd name="connsiteX17" fmla="*/ 9741 w 10000"/>
              <a:gd name="connsiteY17" fmla="*/ 5613 h 10000"/>
              <a:gd name="connsiteX18" fmla="*/ 8654 w 10000"/>
              <a:gd name="connsiteY18" fmla="*/ 5523 h 10000"/>
              <a:gd name="connsiteX19" fmla="*/ 8554 w 10000"/>
              <a:gd name="connsiteY19" fmla="*/ 5223 h 10000"/>
              <a:gd name="connsiteX20" fmla="*/ 8435 w 10000"/>
              <a:gd name="connsiteY20" fmla="*/ 4841 h 10000"/>
              <a:gd name="connsiteX21" fmla="*/ 7617 w 10000"/>
              <a:gd name="connsiteY21" fmla="*/ 4194 h 10000"/>
              <a:gd name="connsiteX22" fmla="*/ 6919 w 10000"/>
              <a:gd name="connsiteY22" fmla="*/ 3160 h 10000"/>
              <a:gd name="connsiteX23" fmla="*/ 6730 w 10000"/>
              <a:gd name="connsiteY23" fmla="*/ 2714 h 10000"/>
              <a:gd name="connsiteX24" fmla="*/ 6700 w 10000"/>
              <a:gd name="connsiteY24" fmla="*/ 3255 h 10000"/>
              <a:gd name="connsiteX25" fmla="*/ 6700 w 10000"/>
              <a:gd name="connsiteY25" fmla="*/ 3636 h 10000"/>
              <a:gd name="connsiteX26" fmla="*/ 6999 w 10000"/>
              <a:gd name="connsiteY26" fmla="*/ 4704 h 10000"/>
              <a:gd name="connsiteX27" fmla="*/ 6760 w 10000"/>
              <a:gd name="connsiteY27" fmla="*/ 5905 h 10000"/>
              <a:gd name="connsiteX28" fmla="*/ 6590 w 10000"/>
              <a:gd name="connsiteY28" fmla="*/ 7191 h 10000"/>
              <a:gd name="connsiteX29" fmla="*/ 6371 w 10000"/>
              <a:gd name="connsiteY29" fmla="*/ 9099 h 10000"/>
              <a:gd name="connsiteX30" fmla="*/ 6889 w 10000"/>
              <a:gd name="connsiteY30" fmla="*/ 9777 h 10000"/>
              <a:gd name="connsiteX31" fmla="*/ 5783 w 10000"/>
              <a:gd name="connsiteY31" fmla="*/ 9773 h 10000"/>
              <a:gd name="connsiteX32" fmla="*/ 5523 w 10000"/>
              <a:gd name="connsiteY32" fmla="*/ 9365 h 10000"/>
              <a:gd name="connsiteX33" fmla="*/ 5553 w 10000"/>
              <a:gd name="connsiteY33" fmla="*/ 9365 h 10000"/>
              <a:gd name="connsiteX34" fmla="*/ 5553 w 10000"/>
              <a:gd name="connsiteY34" fmla="*/ 9018 h 10000"/>
              <a:gd name="connsiteX35" fmla="*/ 5055 w 10000"/>
              <a:gd name="connsiteY35" fmla="*/ 7774 h 10000"/>
              <a:gd name="connsiteX36" fmla="*/ 5055 w 10000"/>
              <a:gd name="connsiteY36" fmla="*/ 7187 h 10000"/>
              <a:gd name="connsiteX37" fmla="*/ 5025 w 10000"/>
              <a:gd name="connsiteY37" fmla="*/ 6398 h 10000"/>
              <a:gd name="connsiteX38" fmla="*/ 4676 w 10000"/>
              <a:gd name="connsiteY38" fmla="*/ 5090 h 10000"/>
              <a:gd name="connsiteX39" fmla="*/ 4207 w 10000"/>
              <a:gd name="connsiteY39" fmla="*/ 6377 h 10000"/>
              <a:gd name="connsiteX40" fmla="*/ 3948 w 10000"/>
              <a:gd name="connsiteY40" fmla="*/ 7213 h 10000"/>
              <a:gd name="connsiteX41" fmla="*/ 3829 w 10000"/>
              <a:gd name="connsiteY41" fmla="*/ 8130 h 10000"/>
              <a:gd name="connsiteX42" fmla="*/ 3260 w 10000"/>
              <a:gd name="connsiteY42" fmla="*/ 9082 h 10000"/>
              <a:gd name="connsiteX43" fmla="*/ 3031 w 10000"/>
              <a:gd name="connsiteY43" fmla="*/ 9751 h 10000"/>
              <a:gd name="connsiteX44" fmla="*/ 1535 w 10000"/>
              <a:gd name="connsiteY44" fmla="*/ 9648 h 10000"/>
              <a:gd name="connsiteX45" fmla="*/ 2572 w 10000"/>
              <a:gd name="connsiteY45" fmla="*/ 8795 h 10000"/>
              <a:gd name="connsiteX46" fmla="*/ 2293 w 10000"/>
              <a:gd name="connsiteY46" fmla="*/ 7650 h 10000"/>
              <a:gd name="connsiteX47" fmla="*/ 2333 w 10000"/>
              <a:gd name="connsiteY47" fmla="*/ 7118 h 10000"/>
              <a:gd name="connsiteX48" fmla="*/ 2642 w 10000"/>
              <a:gd name="connsiteY48" fmla="*/ 5176 h 10000"/>
              <a:gd name="connsiteX49" fmla="*/ 3170 w 10000"/>
              <a:gd name="connsiteY49" fmla="*/ 3632 h 10000"/>
              <a:gd name="connsiteX50" fmla="*/ 3071 w 10000"/>
              <a:gd name="connsiteY50" fmla="*/ 3040 h 10000"/>
              <a:gd name="connsiteX51" fmla="*/ 2343 w 10000"/>
              <a:gd name="connsiteY51" fmla="*/ 3962 h 10000"/>
              <a:gd name="connsiteX52" fmla="*/ 1266 w 10000"/>
              <a:gd name="connsiteY52" fmla="*/ 4777 h 10000"/>
              <a:gd name="connsiteX53" fmla="*/ 1107 w 10000"/>
              <a:gd name="connsiteY53" fmla="*/ 5425 h 10000"/>
              <a:gd name="connsiteX54" fmla="*/ 359 w 10000"/>
              <a:gd name="connsiteY54" fmla="*/ 5605 h 10000"/>
              <a:gd name="connsiteX55" fmla="*/ 10 w 10000"/>
              <a:gd name="connsiteY55" fmla="*/ 5154 h 10000"/>
              <a:gd name="connsiteX56" fmla="*/ 768 w 10000"/>
              <a:gd name="connsiteY56" fmla="*/ 459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000" h="10000">
                <a:moveTo>
                  <a:pt x="768" y="4597"/>
                </a:moveTo>
                <a:cubicBezTo>
                  <a:pt x="1057" y="4254"/>
                  <a:pt x="1496" y="3521"/>
                  <a:pt x="1775" y="3105"/>
                </a:cubicBezTo>
                <a:cubicBezTo>
                  <a:pt x="1775" y="3010"/>
                  <a:pt x="1834" y="2367"/>
                  <a:pt x="2423" y="2114"/>
                </a:cubicBezTo>
                <a:cubicBezTo>
                  <a:pt x="2742" y="1818"/>
                  <a:pt x="3799" y="1707"/>
                  <a:pt x="4068" y="1548"/>
                </a:cubicBezTo>
                <a:cubicBezTo>
                  <a:pt x="4078" y="1445"/>
                  <a:pt x="4098" y="1278"/>
                  <a:pt x="4038" y="1149"/>
                </a:cubicBezTo>
                <a:cubicBezTo>
                  <a:pt x="4018" y="999"/>
                  <a:pt x="3838" y="840"/>
                  <a:pt x="3838" y="669"/>
                </a:cubicBezTo>
                <a:cubicBezTo>
                  <a:pt x="3829" y="502"/>
                  <a:pt x="3709" y="223"/>
                  <a:pt x="3998" y="137"/>
                </a:cubicBezTo>
                <a:cubicBezTo>
                  <a:pt x="4317" y="43"/>
                  <a:pt x="5324" y="0"/>
                  <a:pt x="5593" y="154"/>
                </a:cubicBezTo>
                <a:cubicBezTo>
                  <a:pt x="5862" y="249"/>
                  <a:pt x="5723" y="506"/>
                  <a:pt x="5713" y="669"/>
                </a:cubicBezTo>
                <a:cubicBezTo>
                  <a:pt x="5703" y="832"/>
                  <a:pt x="5523" y="982"/>
                  <a:pt x="5513" y="1132"/>
                </a:cubicBezTo>
                <a:cubicBezTo>
                  <a:pt x="5503" y="1282"/>
                  <a:pt x="5334" y="1428"/>
                  <a:pt x="5623" y="1574"/>
                </a:cubicBezTo>
                <a:cubicBezTo>
                  <a:pt x="5912" y="1720"/>
                  <a:pt x="6909" y="1857"/>
                  <a:pt x="7238" y="1998"/>
                </a:cubicBezTo>
                <a:cubicBezTo>
                  <a:pt x="7378" y="2084"/>
                  <a:pt x="7498" y="2140"/>
                  <a:pt x="7627" y="2423"/>
                </a:cubicBezTo>
                <a:cubicBezTo>
                  <a:pt x="7727" y="2573"/>
                  <a:pt x="7757" y="2744"/>
                  <a:pt x="7836" y="2903"/>
                </a:cubicBezTo>
                <a:cubicBezTo>
                  <a:pt x="7916" y="3062"/>
                  <a:pt x="7886" y="3075"/>
                  <a:pt x="8096" y="3388"/>
                </a:cubicBezTo>
                <a:cubicBezTo>
                  <a:pt x="8305" y="3701"/>
                  <a:pt x="8953" y="4498"/>
                  <a:pt x="9123" y="4790"/>
                </a:cubicBezTo>
                <a:cubicBezTo>
                  <a:pt x="9312" y="5094"/>
                  <a:pt x="9950" y="5051"/>
                  <a:pt x="9930" y="5214"/>
                </a:cubicBezTo>
                <a:cubicBezTo>
                  <a:pt x="10000" y="5356"/>
                  <a:pt x="10000" y="5523"/>
                  <a:pt x="9741" y="5613"/>
                </a:cubicBezTo>
                <a:cubicBezTo>
                  <a:pt x="9531" y="5665"/>
                  <a:pt x="8873" y="5652"/>
                  <a:pt x="8654" y="5523"/>
                </a:cubicBezTo>
                <a:cubicBezTo>
                  <a:pt x="8455" y="5459"/>
                  <a:pt x="8594" y="5334"/>
                  <a:pt x="8554" y="5223"/>
                </a:cubicBezTo>
                <a:cubicBezTo>
                  <a:pt x="8584" y="5159"/>
                  <a:pt x="8544" y="5013"/>
                  <a:pt x="8435" y="4841"/>
                </a:cubicBezTo>
                <a:cubicBezTo>
                  <a:pt x="8335" y="4653"/>
                  <a:pt x="7817" y="4391"/>
                  <a:pt x="7617" y="4194"/>
                </a:cubicBezTo>
                <a:cubicBezTo>
                  <a:pt x="7364" y="3914"/>
                  <a:pt x="7067" y="3407"/>
                  <a:pt x="6919" y="3160"/>
                </a:cubicBezTo>
                <a:cubicBezTo>
                  <a:pt x="6839" y="3002"/>
                  <a:pt x="6770" y="2697"/>
                  <a:pt x="6730" y="2714"/>
                </a:cubicBezTo>
                <a:cubicBezTo>
                  <a:pt x="6650" y="2646"/>
                  <a:pt x="6700" y="3100"/>
                  <a:pt x="6700" y="3255"/>
                </a:cubicBezTo>
                <a:cubicBezTo>
                  <a:pt x="6700" y="3409"/>
                  <a:pt x="6680" y="3482"/>
                  <a:pt x="6700" y="3636"/>
                </a:cubicBezTo>
                <a:cubicBezTo>
                  <a:pt x="6710" y="3902"/>
                  <a:pt x="6989" y="4327"/>
                  <a:pt x="6999" y="4704"/>
                </a:cubicBezTo>
                <a:cubicBezTo>
                  <a:pt x="6989" y="4991"/>
                  <a:pt x="6790" y="5540"/>
                  <a:pt x="6760" y="5905"/>
                </a:cubicBezTo>
                <a:cubicBezTo>
                  <a:pt x="6680" y="6231"/>
                  <a:pt x="6710" y="6552"/>
                  <a:pt x="6590" y="7191"/>
                </a:cubicBezTo>
                <a:cubicBezTo>
                  <a:pt x="6491" y="7406"/>
                  <a:pt x="6451" y="8735"/>
                  <a:pt x="6371" y="9099"/>
                </a:cubicBezTo>
                <a:cubicBezTo>
                  <a:pt x="6132" y="9314"/>
                  <a:pt x="7208" y="9623"/>
                  <a:pt x="6889" y="9777"/>
                </a:cubicBezTo>
                <a:cubicBezTo>
                  <a:pt x="6790" y="9889"/>
                  <a:pt x="6311" y="9837"/>
                  <a:pt x="5783" y="9773"/>
                </a:cubicBezTo>
                <a:cubicBezTo>
                  <a:pt x="5533" y="9730"/>
                  <a:pt x="5563" y="9434"/>
                  <a:pt x="5523" y="9365"/>
                </a:cubicBezTo>
                <a:cubicBezTo>
                  <a:pt x="5484" y="9297"/>
                  <a:pt x="5553" y="9421"/>
                  <a:pt x="5553" y="9365"/>
                </a:cubicBezTo>
                <a:cubicBezTo>
                  <a:pt x="5613" y="9340"/>
                  <a:pt x="5533" y="9194"/>
                  <a:pt x="5553" y="9018"/>
                </a:cubicBezTo>
                <a:cubicBezTo>
                  <a:pt x="5653" y="8915"/>
                  <a:pt x="4955" y="8075"/>
                  <a:pt x="5055" y="7774"/>
                </a:cubicBezTo>
                <a:cubicBezTo>
                  <a:pt x="4985" y="7479"/>
                  <a:pt x="5065" y="7384"/>
                  <a:pt x="5055" y="7187"/>
                </a:cubicBezTo>
                <a:cubicBezTo>
                  <a:pt x="5055" y="6990"/>
                  <a:pt x="5085" y="6745"/>
                  <a:pt x="5025" y="6398"/>
                </a:cubicBezTo>
                <a:cubicBezTo>
                  <a:pt x="4965" y="6051"/>
                  <a:pt x="4816" y="5094"/>
                  <a:pt x="4676" y="5090"/>
                </a:cubicBezTo>
                <a:cubicBezTo>
                  <a:pt x="4536" y="5086"/>
                  <a:pt x="4327" y="6025"/>
                  <a:pt x="4207" y="6377"/>
                </a:cubicBezTo>
                <a:cubicBezTo>
                  <a:pt x="4088" y="6728"/>
                  <a:pt x="4008" y="6921"/>
                  <a:pt x="3948" y="7213"/>
                </a:cubicBezTo>
                <a:cubicBezTo>
                  <a:pt x="3888" y="7504"/>
                  <a:pt x="3938" y="7817"/>
                  <a:pt x="3829" y="8130"/>
                </a:cubicBezTo>
                <a:cubicBezTo>
                  <a:pt x="3719" y="8443"/>
                  <a:pt x="3390" y="8812"/>
                  <a:pt x="3260" y="9082"/>
                </a:cubicBezTo>
                <a:cubicBezTo>
                  <a:pt x="3131" y="9352"/>
                  <a:pt x="3380" y="9571"/>
                  <a:pt x="3031" y="9751"/>
                </a:cubicBezTo>
                <a:cubicBezTo>
                  <a:pt x="2772" y="9833"/>
                  <a:pt x="1655" y="10000"/>
                  <a:pt x="1535" y="9648"/>
                </a:cubicBezTo>
                <a:cubicBezTo>
                  <a:pt x="1456" y="9490"/>
                  <a:pt x="2443" y="9130"/>
                  <a:pt x="2572" y="8795"/>
                </a:cubicBezTo>
                <a:cubicBezTo>
                  <a:pt x="2702" y="8461"/>
                  <a:pt x="2333" y="7929"/>
                  <a:pt x="2293" y="7650"/>
                </a:cubicBezTo>
                <a:cubicBezTo>
                  <a:pt x="2253" y="7371"/>
                  <a:pt x="2273" y="7530"/>
                  <a:pt x="2333" y="7118"/>
                </a:cubicBezTo>
                <a:cubicBezTo>
                  <a:pt x="2393" y="6707"/>
                  <a:pt x="2502" y="5755"/>
                  <a:pt x="2642" y="5176"/>
                </a:cubicBezTo>
                <a:cubicBezTo>
                  <a:pt x="2782" y="4597"/>
                  <a:pt x="3210" y="3851"/>
                  <a:pt x="3170" y="3632"/>
                </a:cubicBezTo>
                <a:cubicBezTo>
                  <a:pt x="3180" y="3178"/>
                  <a:pt x="3210" y="2985"/>
                  <a:pt x="3071" y="3040"/>
                </a:cubicBezTo>
                <a:cubicBezTo>
                  <a:pt x="3011" y="2959"/>
                  <a:pt x="2642" y="3675"/>
                  <a:pt x="2343" y="3962"/>
                </a:cubicBezTo>
                <a:cubicBezTo>
                  <a:pt x="2044" y="4254"/>
                  <a:pt x="1535" y="4618"/>
                  <a:pt x="1266" y="4777"/>
                </a:cubicBezTo>
                <a:cubicBezTo>
                  <a:pt x="1216" y="4991"/>
                  <a:pt x="1157" y="5210"/>
                  <a:pt x="1107" y="5425"/>
                </a:cubicBezTo>
                <a:cubicBezTo>
                  <a:pt x="887" y="5532"/>
                  <a:pt x="518" y="5622"/>
                  <a:pt x="359" y="5605"/>
                </a:cubicBezTo>
                <a:cubicBezTo>
                  <a:pt x="80" y="5527"/>
                  <a:pt x="40" y="5347"/>
                  <a:pt x="10" y="5154"/>
                </a:cubicBezTo>
                <a:cubicBezTo>
                  <a:pt x="0" y="5009"/>
                  <a:pt x="708" y="4803"/>
                  <a:pt x="768" y="4597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3" name="Freeform 213"/>
          <p:cNvSpPr>
            <a:spLocks/>
          </p:cNvSpPr>
          <p:nvPr/>
        </p:nvSpPr>
        <p:spPr bwMode="auto">
          <a:xfrm rot="20383217">
            <a:off x="2666234" y="5719251"/>
            <a:ext cx="83506" cy="36957"/>
          </a:xfrm>
          <a:custGeom>
            <a:avLst/>
            <a:gdLst/>
            <a:ahLst/>
            <a:cxnLst>
              <a:cxn ang="0">
                <a:pos x="135" y="42"/>
              </a:cxn>
              <a:cxn ang="0">
                <a:pos x="115" y="56"/>
              </a:cxn>
              <a:cxn ang="0">
                <a:pos x="75" y="44"/>
              </a:cxn>
              <a:cxn ang="0">
                <a:pos x="27" y="46"/>
              </a:cxn>
              <a:cxn ang="0">
                <a:pos x="3" y="26"/>
              </a:cxn>
              <a:cxn ang="0">
                <a:pos x="9" y="10"/>
              </a:cxn>
              <a:cxn ang="0">
                <a:pos x="77" y="12"/>
              </a:cxn>
              <a:cxn ang="0">
                <a:pos x="107" y="0"/>
              </a:cxn>
            </a:cxnLst>
            <a:rect l="0" t="0" r="r" b="b"/>
            <a:pathLst>
              <a:path w="135" h="56">
                <a:moveTo>
                  <a:pt x="135" y="42"/>
                </a:moveTo>
                <a:cubicBezTo>
                  <a:pt x="130" y="44"/>
                  <a:pt x="125" y="56"/>
                  <a:pt x="115" y="56"/>
                </a:cubicBezTo>
                <a:cubicBezTo>
                  <a:pt x="105" y="56"/>
                  <a:pt x="90" y="46"/>
                  <a:pt x="75" y="44"/>
                </a:cubicBezTo>
                <a:cubicBezTo>
                  <a:pt x="60" y="42"/>
                  <a:pt x="39" y="49"/>
                  <a:pt x="27" y="46"/>
                </a:cubicBezTo>
                <a:cubicBezTo>
                  <a:pt x="18" y="40"/>
                  <a:pt x="12" y="32"/>
                  <a:pt x="3" y="26"/>
                </a:cubicBezTo>
                <a:cubicBezTo>
                  <a:pt x="0" y="17"/>
                  <a:pt x="1" y="15"/>
                  <a:pt x="9" y="10"/>
                </a:cubicBezTo>
                <a:cubicBezTo>
                  <a:pt x="39" y="14"/>
                  <a:pt x="36" y="14"/>
                  <a:pt x="77" y="12"/>
                </a:cubicBezTo>
                <a:cubicBezTo>
                  <a:pt x="87" y="10"/>
                  <a:pt x="97" y="0"/>
                  <a:pt x="107" y="0"/>
                </a:cubicBezTo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4" name="Freeform 214"/>
          <p:cNvSpPr>
            <a:spLocks/>
          </p:cNvSpPr>
          <p:nvPr/>
        </p:nvSpPr>
        <p:spPr bwMode="auto">
          <a:xfrm flipH="1">
            <a:off x="3232832" y="5737069"/>
            <a:ext cx="69897" cy="36957"/>
          </a:xfrm>
          <a:custGeom>
            <a:avLst/>
            <a:gdLst/>
            <a:ahLst/>
            <a:cxnLst>
              <a:cxn ang="0">
                <a:pos x="135" y="42"/>
              </a:cxn>
              <a:cxn ang="0">
                <a:pos x="115" y="56"/>
              </a:cxn>
              <a:cxn ang="0">
                <a:pos x="75" y="44"/>
              </a:cxn>
              <a:cxn ang="0">
                <a:pos x="27" y="46"/>
              </a:cxn>
              <a:cxn ang="0">
                <a:pos x="3" y="26"/>
              </a:cxn>
              <a:cxn ang="0">
                <a:pos x="9" y="10"/>
              </a:cxn>
              <a:cxn ang="0">
                <a:pos x="77" y="12"/>
              </a:cxn>
              <a:cxn ang="0">
                <a:pos x="107" y="0"/>
              </a:cxn>
            </a:cxnLst>
            <a:rect l="0" t="0" r="r" b="b"/>
            <a:pathLst>
              <a:path w="135" h="56">
                <a:moveTo>
                  <a:pt x="135" y="42"/>
                </a:moveTo>
                <a:cubicBezTo>
                  <a:pt x="130" y="44"/>
                  <a:pt x="125" y="56"/>
                  <a:pt x="115" y="56"/>
                </a:cubicBezTo>
                <a:cubicBezTo>
                  <a:pt x="105" y="56"/>
                  <a:pt x="90" y="46"/>
                  <a:pt x="75" y="44"/>
                </a:cubicBezTo>
                <a:cubicBezTo>
                  <a:pt x="60" y="42"/>
                  <a:pt x="39" y="49"/>
                  <a:pt x="27" y="46"/>
                </a:cubicBezTo>
                <a:cubicBezTo>
                  <a:pt x="18" y="40"/>
                  <a:pt x="12" y="32"/>
                  <a:pt x="3" y="26"/>
                </a:cubicBezTo>
                <a:cubicBezTo>
                  <a:pt x="0" y="17"/>
                  <a:pt x="1" y="15"/>
                  <a:pt x="9" y="10"/>
                </a:cubicBezTo>
                <a:cubicBezTo>
                  <a:pt x="39" y="14"/>
                  <a:pt x="36" y="14"/>
                  <a:pt x="77" y="12"/>
                </a:cubicBezTo>
                <a:cubicBezTo>
                  <a:pt x="87" y="10"/>
                  <a:pt x="97" y="0"/>
                  <a:pt x="107" y="0"/>
                </a:cubicBezTo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5" name="Freeform 215"/>
          <p:cNvSpPr>
            <a:spLocks/>
          </p:cNvSpPr>
          <p:nvPr/>
        </p:nvSpPr>
        <p:spPr bwMode="auto">
          <a:xfrm>
            <a:off x="2756542" y="5750268"/>
            <a:ext cx="31547" cy="32997"/>
          </a:xfrm>
          <a:custGeom>
            <a:avLst/>
            <a:gdLst/>
            <a:ahLst/>
            <a:cxnLst>
              <a:cxn ang="0">
                <a:pos x="28" y="50"/>
              </a:cxn>
              <a:cxn ang="0">
                <a:pos x="0" y="44"/>
              </a:cxn>
              <a:cxn ang="0">
                <a:pos x="24" y="12"/>
              </a:cxn>
              <a:cxn ang="0">
                <a:pos x="51" y="0"/>
              </a:cxn>
              <a:cxn ang="0">
                <a:pos x="28" y="50"/>
              </a:cxn>
            </a:cxnLst>
            <a:rect l="0" t="0" r="r" b="b"/>
            <a:pathLst>
              <a:path w="51" h="50">
                <a:moveTo>
                  <a:pt x="28" y="50"/>
                </a:moveTo>
                <a:lnTo>
                  <a:pt x="0" y="44"/>
                </a:lnTo>
                <a:lnTo>
                  <a:pt x="24" y="12"/>
                </a:lnTo>
                <a:lnTo>
                  <a:pt x="51" y="0"/>
                </a:lnTo>
                <a:lnTo>
                  <a:pt x="28" y="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7" name="Freeform 221"/>
          <p:cNvSpPr>
            <a:spLocks/>
          </p:cNvSpPr>
          <p:nvPr/>
        </p:nvSpPr>
        <p:spPr bwMode="auto">
          <a:xfrm>
            <a:off x="2953862" y="5207231"/>
            <a:ext cx="48247" cy="5939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66" y="3"/>
              </a:cxn>
              <a:cxn ang="0">
                <a:pos x="78" y="0"/>
              </a:cxn>
            </a:cxnLst>
            <a:rect l="0" t="0" r="r" b="b"/>
            <a:pathLst>
              <a:path w="78" h="9">
                <a:moveTo>
                  <a:pt x="0" y="3"/>
                </a:moveTo>
                <a:cubicBezTo>
                  <a:pt x="30" y="9"/>
                  <a:pt x="17" y="8"/>
                  <a:pt x="66" y="3"/>
                </a:cubicBezTo>
                <a:cubicBezTo>
                  <a:pt x="70" y="3"/>
                  <a:pt x="78" y="0"/>
                  <a:pt x="78" y="0"/>
                </a:cubicBezTo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8" name="Freeform 224"/>
          <p:cNvSpPr>
            <a:spLocks/>
          </p:cNvSpPr>
          <p:nvPr/>
        </p:nvSpPr>
        <p:spPr bwMode="auto">
          <a:xfrm>
            <a:off x="2869739" y="5372118"/>
            <a:ext cx="28454" cy="97672"/>
          </a:xfrm>
          <a:custGeom>
            <a:avLst/>
            <a:gdLst>
              <a:gd name="connsiteX0" fmla="*/ 47 w 47"/>
              <a:gd name="connsiteY0" fmla="*/ 0 h 258"/>
              <a:gd name="connsiteX1" fmla="*/ 6 w 47"/>
              <a:gd name="connsiteY1" fmla="*/ 129 h 258"/>
              <a:gd name="connsiteX2" fmla="*/ 11 w 47"/>
              <a:gd name="connsiteY2" fmla="*/ 258 h 258"/>
              <a:gd name="connsiteX0" fmla="*/ 47 w 52"/>
              <a:gd name="connsiteY0" fmla="*/ 19 h 277"/>
              <a:gd name="connsiteX1" fmla="*/ 45 w 52"/>
              <a:gd name="connsiteY1" fmla="*/ 21 h 277"/>
              <a:gd name="connsiteX2" fmla="*/ 6 w 52"/>
              <a:gd name="connsiteY2" fmla="*/ 148 h 277"/>
              <a:gd name="connsiteX3" fmla="*/ 11 w 52"/>
              <a:gd name="connsiteY3" fmla="*/ 277 h 277"/>
              <a:gd name="connsiteX0" fmla="*/ 44 w 49"/>
              <a:gd name="connsiteY0" fmla="*/ 19 h 277"/>
              <a:gd name="connsiteX1" fmla="*/ 42 w 49"/>
              <a:gd name="connsiteY1" fmla="*/ 21 h 277"/>
              <a:gd name="connsiteX2" fmla="*/ 26 w 49"/>
              <a:gd name="connsiteY2" fmla="*/ 31 h 277"/>
              <a:gd name="connsiteX3" fmla="*/ 3 w 49"/>
              <a:gd name="connsiteY3" fmla="*/ 148 h 277"/>
              <a:gd name="connsiteX4" fmla="*/ 8 w 49"/>
              <a:gd name="connsiteY4" fmla="*/ 277 h 277"/>
              <a:gd name="connsiteX0" fmla="*/ 41 w 46"/>
              <a:gd name="connsiteY0" fmla="*/ 19 h 148"/>
              <a:gd name="connsiteX1" fmla="*/ 39 w 46"/>
              <a:gd name="connsiteY1" fmla="*/ 21 h 148"/>
              <a:gd name="connsiteX2" fmla="*/ 23 w 46"/>
              <a:gd name="connsiteY2" fmla="*/ 31 h 148"/>
              <a:gd name="connsiteX3" fmla="*/ 0 w 46"/>
              <a:gd name="connsiteY3" fmla="*/ 148 h 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" h="148">
                <a:moveTo>
                  <a:pt x="41" y="19"/>
                </a:moveTo>
                <a:cubicBezTo>
                  <a:pt x="41" y="19"/>
                  <a:pt x="46" y="0"/>
                  <a:pt x="39" y="21"/>
                </a:cubicBezTo>
                <a:cubicBezTo>
                  <a:pt x="36" y="30"/>
                  <a:pt x="29" y="10"/>
                  <a:pt x="23" y="31"/>
                </a:cubicBezTo>
                <a:cubicBezTo>
                  <a:pt x="17" y="52"/>
                  <a:pt x="3" y="107"/>
                  <a:pt x="0" y="148"/>
                </a:cubicBezTo>
              </a:path>
            </a:pathLst>
          </a:custGeom>
          <a:noFill/>
          <a:ln w="31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sz="1400"/>
          </a:p>
        </p:txBody>
      </p:sp>
      <p:sp>
        <p:nvSpPr>
          <p:cNvPr id="49" name="Freeform 48"/>
          <p:cNvSpPr/>
          <p:nvPr/>
        </p:nvSpPr>
        <p:spPr>
          <a:xfrm>
            <a:off x="2711196" y="5716092"/>
            <a:ext cx="15774" cy="28707"/>
          </a:xfrm>
          <a:custGeom>
            <a:avLst/>
            <a:gdLst>
              <a:gd name="connsiteX0" fmla="*/ 0 w 40482"/>
              <a:gd name="connsiteY0" fmla="*/ 69056 h 69056"/>
              <a:gd name="connsiteX1" fmla="*/ 2382 w 40482"/>
              <a:gd name="connsiteY1" fmla="*/ 61913 h 69056"/>
              <a:gd name="connsiteX2" fmla="*/ 4763 w 40482"/>
              <a:gd name="connsiteY2" fmla="*/ 50006 h 69056"/>
              <a:gd name="connsiteX3" fmla="*/ 14288 w 40482"/>
              <a:gd name="connsiteY3" fmla="*/ 47625 h 69056"/>
              <a:gd name="connsiteX4" fmla="*/ 21432 w 40482"/>
              <a:gd name="connsiteY4" fmla="*/ 40481 h 69056"/>
              <a:gd name="connsiteX5" fmla="*/ 35719 w 40482"/>
              <a:gd name="connsiteY5" fmla="*/ 19050 h 69056"/>
              <a:gd name="connsiteX6" fmla="*/ 40482 w 40482"/>
              <a:gd name="connsiteY6" fmla="*/ 11906 h 69056"/>
              <a:gd name="connsiteX7" fmla="*/ 40482 w 40482"/>
              <a:gd name="connsiteY7" fmla="*/ 0 h 69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482" h="69056">
                <a:moveTo>
                  <a:pt x="0" y="69056"/>
                </a:moveTo>
                <a:cubicBezTo>
                  <a:pt x="794" y="66675"/>
                  <a:pt x="1773" y="64348"/>
                  <a:pt x="2382" y="61913"/>
                </a:cubicBezTo>
                <a:cubicBezTo>
                  <a:pt x="3364" y="57986"/>
                  <a:pt x="2172" y="53116"/>
                  <a:pt x="4763" y="50006"/>
                </a:cubicBezTo>
                <a:cubicBezTo>
                  <a:pt x="6858" y="47492"/>
                  <a:pt x="11113" y="48419"/>
                  <a:pt x="14288" y="47625"/>
                </a:cubicBezTo>
                <a:cubicBezTo>
                  <a:pt x="16669" y="45244"/>
                  <a:pt x="19364" y="43139"/>
                  <a:pt x="21432" y="40481"/>
                </a:cubicBezTo>
                <a:cubicBezTo>
                  <a:pt x="21449" y="40459"/>
                  <a:pt x="33330" y="22633"/>
                  <a:pt x="35719" y="19050"/>
                </a:cubicBezTo>
                <a:cubicBezTo>
                  <a:pt x="37307" y="16669"/>
                  <a:pt x="40482" y="14768"/>
                  <a:pt x="40482" y="11906"/>
                </a:cubicBezTo>
                <a:lnTo>
                  <a:pt x="40482" y="0"/>
                </a:lnTo>
              </a:path>
            </a:pathLst>
          </a:custGeom>
          <a:solidFill>
            <a:schemeClr val="bg1"/>
          </a:solidFill>
          <a:ln w="158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0" name="Lightning Bolt 49"/>
          <p:cNvSpPr>
            <a:spLocks noChangeAspect="1"/>
          </p:cNvSpPr>
          <p:nvPr/>
        </p:nvSpPr>
        <p:spPr>
          <a:xfrm rot="20379430" flipH="1">
            <a:off x="2905266" y="6129480"/>
            <a:ext cx="334306" cy="103323"/>
          </a:xfrm>
          <a:prstGeom prst="lightningBolt">
            <a:avLst/>
          </a:prstGeom>
          <a:solidFill>
            <a:srgbClr val="FF0000">
              <a:alpha val="40000"/>
            </a:srgbClr>
          </a:solidFill>
          <a:ln w="12700">
            <a:solidFill>
              <a:srgbClr val="FF5B5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51" name="Freeform 50"/>
          <p:cNvSpPr/>
          <p:nvPr/>
        </p:nvSpPr>
        <p:spPr>
          <a:xfrm>
            <a:off x="3226162" y="5732177"/>
            <a:ext cx="50899" cy="34191"/>
          </a:xfrm>
          <a:custGeom>
            <a:avLst/>
            <a:gdLst>
              <a:gd name="connsiteX0" fmla="*/ 0 w 65315"/>
              <a:gd name="connsiteY0" fmla="*/ 0 h 41124"/>
              <a:gd name="connsiteX1" fmla="*/ 65315 w 65315"/>
              <a:gd name="connsiteY1" fmla="*/ 29029 h 41124"/>
              <a:gd name="connsiteX2" fmla="*/ 29029 w 65315"/>
              <a:gd name="connsiteY2" fmla="*/ 41124 h 41124"/>
              <a:gd name="connsiteX3" fmla="*/ 0 w 65315"/>
              <a:gd name="connsiteY3" fmla="*/ 0 h 41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15" h="41124">
                <a:moveTo>
                  <a:pt x="0" y="0"/>
                </a:moveTo>
                <a:lnTo>
                  <a:pt x="65315" y="29029"/>
                </a:lnTo>
                <a:lnTo>
                  <a:pt x="29029" y="4112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552924" y="586740"/>
            <a:ext cx="80381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rgbClr val="00B050"/>
                </a:solidFill>
              </a:rPr>
              <a:t>Genetic association studies </a:t>
            </a:r>
          </a:p>
          <a:p>
            <a:r>
              <a:rPr lang="en-US" sz="2000" b="1" dirty="0">
                <a:solidFill>
                  <a:srgbClr val="00B050"/>
                </a:solidFill>
              </a:rPr>
              <a:t>identified a ‘protective haplotype’ for </a:t>
            </a:r>
            <a:r>
              <a:rPr lang="en-US" sz="2000" b="1" u="sng" dirty="0">
                <a:solidFill>
                  <a:srgbClr val="00B050"/>
                </a:solidFill>
              </a:rPr>
              <a:t>neuropathic pain </a:t>
            </a:r>
            <a:r>
              <a:rPr lang="en-US" sz="2000" b="1" dirty="0">
                <a:solidFill>
                  <a:srgbClr val="00B050"/>
                </a:solidFill>
              </a:rPr>
              <a:t>within GCH1 locus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3131029" y="57150"/>
            <a:ext cx="28819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GCH1 and BH4 are relevant clinically</a:t>
            </a:r>
          </a:p>
        </p:txBody>
      </p:sp>
    </p:spTree>
    <p:extLst>
      <p:ext uri="{BB962C8B-B14F-4D97-AF65-F5344CB8AC3E}">
        <p14:creationId xmlns:p14="http://schemas.microsoft.com/office/powerpoint/2010/main" val="40241439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3118333" y="57150"/>
            <a:ext cx="29073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Where is the BH4 pathway engaged?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96161" y="1025438"/>
            <a:ext cx="18791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/>
              <a:t>Sciatic nerve:</a:t>
            </a:r>
            <a:endParaRPr lang="en-US" sz="900" dirty="0"/>
          </a:p>
        </p:txBody>
      </p:sp>
      <p:sp>
        <p:nvSpPr>
          <p:cNvPr id="81" name="Rectangle 80"/>
          <p:cNvSpPr/>
          <p:nvPr/>
        </p:nvSpPr>
        <p:spPr>
          <a:xfrm>
            <a:off x="1479698" y="1025438"/>
            <a:ext cx="8298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/>
              <a:t>DRG:</a:t>
            </a:r>
            <a:endParaRPr lang="en-US" sz="900" dirty="0"/>
          </a:p>
        </p:txBody>
      </p:sp>
      <p:grpSp>
        <p:nvGrpSpPr>
          <p:cNvPr id="4" name="Group 3"/>
          <p:cNvGrpSpPr/>
          <p:nvPr/>
        </p:nvGrpSpPr>
        <p:grpSpPr>
          <a:xfrm>
            <a:off x="4441763" y="1709330"/>
            <a:ext cx="4048094" cy="3975890"/>
            <a:chOff x="4546538" y="1556926"/>
            <a:chExt cx="4048094" cy="3975890"/>
          </a:xfrm>
        </p:grpSpPr>
        <p:grpSp>
          <p:nvGrpSpPr>
            <p:cNvPr id="12" name="Group 11"/>
            <p:cNvGrpSpPr/>
            <p:nvPr/>
          </p:nvGrpSpPr>
          <p:grpSpPr>
            <a:xfrm>
              <a:off x="4546538" y="1556926"/>
              <a:ext cx="4048094" cy="3975890"/>
              <a:chOff x="4572000" y="998992"/>
              <a:chExt cx="4048094" cy="3975890"/>
            </a:xfrm>
          </p:grpSpPr>
          <p:pic>
            <p:nvPicPr>
              <p:cNvPr id="21" name="Picture 20"/>
              <p:cNvPicPr>
                <a:picLocks noChangeAspect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572000" y="1003019"/>
                <a:ext cx="2057858" cy="3970045"/>
              </a:xfrm>
              <a:prstGeom prst="rect">
                <a:avLst/>
              </a:prstGeom>
            </p:spPr>
          </p:pic>
          <p:pic>
            <p:nvPicPr>
              <p:cNvPr id="22" name="Picture 21"/>
              <p:cNvPicPr>
                <a:picLocks noChangeAspect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68153" y="1003021"/>
                <a:ext cx="1951941" cy="3971861"/>
              </a:xfrm>
              <a:prstGeom prst="rect">
                <a:avLst/>
              </a:prstGeom>
            </p:spPr>
          </p:pic>
          <p:sp>
            <p:nvSpPr>
              <p:cNvPr id="23" name="TextBox 22"/>
              <p:cNvSpPr txBox="1"/>
              <p:nvPr/>
            </p:nvSpPr>
            <p:spPr>
              <a:xfrm>
                <a:off x="4862471" y="1010494"/>
                <a:ext cx="136800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/>
                  <a:t>Sciatic nerve naive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6878414" y="998992"/>
                <a:ext cx="143513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/>
                  <a:t>Sciatic nerve SNI 3d</a:t>
                </a:r>
              </a:p>
            </p:txBody>
          </p:sp>
        </p:grpSp>
        <p:sp>
          <p:nvSpPr>
            <p:cNvPr id="88" name="TextBox 87"/>
            <p:cNvSpPr txBox="1"/>
            <p:nvPr/>
          </p:nvSpPr>
          <p:spPr>
            <a:xfrm>
              <a:off x="7615321" y="5257393"/>
              <a:ext cx="9701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DAB anti-GFP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618881" y="5257393"/>
              <a:ext cx="9701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DAB anti-GFP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430713" y="1713552"/>
            <a:ext cx="4051300" cy="4111625"/>
            <a:chOff x="4542732" y="1547495"/>
            <a:chExt cx="4051300" cy="4111625"/>
          </a:xfrm>
        </p:grpSpPr>
        <p:grpSp>
          <p:nvGrpSpPr>
            <p:cNvPr id="71" name="Group 70"/>
            <p:cNvGrpSpPr/>
            <p:nvPr/>
          </p:nvGrpSpPr>
          <p:grpSpPr>
            <a:xfrm>
              <a:off x="4542732" y="1547495"/>
              <a:ext cx="4051300" cy="4111625"/>
              <a:chOff x="4535112" y="1412875"/>
              <a:chExt cx="4051300" cy="4111625"/>
            </a:xfrm>
          </p:grpSpPr>
          <p:sp>
            <p:nvSpPr>
              <p:cNvPr id="70" name="Rectangle 69"/>
              <p:cNvSpPr/>
              <p:nvPr/>
            </p:nvSpPr>
            <p:spPr>
              <a:xfrm>
                <a:off x="4535112" y="1562100"/>
                <a:ext cx="4051300" cy="39624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9" name="Picture 68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538922" y="1412875"/>
                <a:ext cx="4043680" cy="3032760"/>
              </a:xfrm>
              <a:prstGeom prst="rect">
                <a:avLst/>
              </a:prstGeom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615321" y="4320133"/>
              <a:ext cx="9701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DAB anti-GFP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110159" y="2523086"/>
            <a:ext cx="2027794" cy="1099579"/>
            <a:chOff x="7222178" y="2357029"/>
            <a:chExt cx="2027794" cy="1099579"/>
          </a:xfrm>
        </p:grpSpPr>
        <p:sp>
          <p:nvSpPr>
            <p:cNvPr id="91" name="Down Arrow 90"/>
            <p:cNvSpPr>
              <a:spLocks noChangeAspect="1"/>
            </p:cNvSpPr>
            <p:nvPr/>
          </p:nvSpPr>
          <p:spPr>
            <a:xfrm rot="7950452">
              <a:off x="7235417" y="2356338"/>
              <a:ext cx="90719" cy="117197"/>
            </a:xfrm>
            <a:prstGeom prst="downArrow">
              <a:avLst>
                <a:gd name="adj1" fmla="val 47139"/>
                <a:gd name="adj2" fmla="val 61054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7608148" y="3157193"/>
              <a:ext cx="117197" cy="299415"/>
              <a:chOff x="7600657" y="3164942"/>
              <a:chExt cx="78131" cy="199610"/>
            </a:xfrm>
          </p:grpSpPr>
          <p:sp>
            <p:nvSpPr>
              <p:cNvPr id="92" name="Down Arrow 91"/>
              <p:cNvSpPr/>
              <p:nvPr/>
            </p:nvSpPr>
            <p:spPr>
              <a:xfrm rot="7950452">
                <a:off x="7609483" y="3156116"/>
                <a:ext cx="60479" cy="78131"/>
              </a:xfrm>
              <a:prstGeom prst="downArrow">
                <a:avLst>
                  <a:gd name="adj1" fmla="val 47139"/>
                  <a:gd name="adj2" fmla="val 61054"/>
                </a:avLst>
              </a:prstGeom>
              <a:solidFill>
                <a:schemeClr val="tx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  <p:sp>
            <p:nvSpPr>
              <p:cNvPr id="93" name="Down Arrow 92"/>
              <p:cNvSpPr/>
              <p:nvPr/>
            </p:nvSpPr>
            <p:spPr>
              <a:xfrm rot="13649548" flipV="1">
                <a:off x="7609483" y="3295247"/>
                <a:ext cx="60479" cy="78131"/>
              </a:xfrm>
              <a:prstGeom prst="downArrow">
                <a:avLst>
                  <a:gd name="adj1" fmla="val 47139"/>
                  <a:gd name="adj2" fmla="val 61054"/>
                </a:avLst>
              </a:prstGeom>
              <a:solidFill>
                <a:schemeClr val="tx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/>
              </a:p>
            </p:txBody>
          </p:sp>
        </p:grpSp>
        <p:sp>
          <p:nvSpPr>
            <p:cNvPr id="94" name="TextBox 93"/>
            <p:cNvSpPr txBox="1"/>
            <p:nvPr/>
          </p:nvSpPr>
          <p:spPr>
            <a:xfrm>
              <a:off x="7307660" y="2357029"/>
              <a:ext cx="6358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/>
                <a:t>Axons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663256" y="3135223"/>
              <a:ext cx="15867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/>
                <a:t>Non-neuronal cells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215187" y="3868425"/>
            <a:ext cx="4487986" cy="2716529"/>
            <a:chOff x="4327206" y="3702368"/>
            <a:chExt cx="4487986" cy="2716529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6200000" flipH="1">
              <a:off x="4055744" y="3975735"/>
              <a:ext cx="2714624" cy="2171700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641926" y="3702368"/>
              <a:ext cx="2173266" cy="2700338"/>
            </a:xfrm>
            <a:prstGeom prst="rect">
              <a:avLst/>
            </a:prstGeom>
          </p:spPr>
        </p:pic>
        <p:sp>
          <p:nvSpPr>
            <p:cNvPr id="96" name="TextBox 95"/>
            <p:cNvSpPr txBox="1"/>
            <p:nvPr/>
          </p:nvSpPr>
          <p:spPr>
            <a:xfrm>
              <a:off x="4889676" y="3736055"/>
              <a:ext cx="1046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</a:rPr>
                <a:t>Macrophages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7205179" y="3720815"/>
              <a:ext cx="1046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</a:rPr>
                <a:t>Macrophages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5655032" y="6133969"/>
              <a:ext cx="8370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rgbClr val="FF0000"/>
                  </a:solidFill>
                </a:rPr>
                <a:t>CD68</a:t>
              </a:r>
              <a:r>
                <a:rPr lang="en-US" sz="1200" b="1" dirty="0">
                  <a:solidFill>
                    <a:schemeClr val="bg1"/>
                  </a:solidFill>
                </a:rPr>
                <a:t>/</a:t>
              </a:r>
              <a:r>
                <a:rPr lang="en-US" sz="1200" b="1" dirty="0">
                  <a:solidFill>
                    <a:srgbClr val="00B050"/>
                  </a:solidFill>
                </a:rPr>
                <a:t>GFP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7971512" y="6103489"/>
              <a:ext cx="8370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rgbClr val="FF0000"/>
                  </a:solidFill>
                </a:rPr>
                <a:t>CD68</a:t>
              </a:r>
              <a:r>
                <a:rPr lang="en-US" sz="1200" b="1" dirty="0">
                  <a:solidFill>
                    <a:schemeClr val="bg1"/>
                  </a:solidFill>
                </a:rPr>
                <a:t>/</a:t>
              </a:r>
              <a:r>
                <a:rPr lang="en-US" sz="1200" b="1" dirty="0">
                  <a:solidFill>
                    <a:srgbClr val="00B050"/>
                  </a:solidFill>
                </a:rPr>
                <a:t>GFP</a:t>
              </a:r>
            </a:p>
          </p:txBody>
        </p:sp>
      </p:grpSp>
      <p:pic>
        <p:nvPicPr>
          <p:cNvPr id="66" name="Picture 6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915551" y="1170523"/>
            <a:ext cx="1949214" cy="3206932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 flipH="1">
            <a:off x="915552" y="3508153"/>
            <a:ext cx="1949214" cy="3206932"/>
          </a:xfrm>
          <a:prstGeom prst="rect">
            <a:avLst/>
          </a:prstGeom>
        </p:spPr>
      </p:pic>
      <p:sp>
        <p:nvSpPr>
          <p:cNvPr id="68" name="TextBox 67"/>
          <p:cNvSpPr txBox="1"/>
          <p:nvPr/>
        </p:nvSpPr>
        <p:spPr>
          <a:xfrm>
            <a:off x="2509921" y="5819160"/>
            <a:ext cx="9701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/>
              <a:t>DAB anti-GFP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509921" y="3472200"/>
            <a:ext cx="9701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/>
              <a:t>DAB anti-GFP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261882" y="413799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SNI 7d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261882" y="1592913"/>
            <a:ext cx="66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Naive</a:t>
            </a:r>
          </a:p>
        </p:txBody>
      </p:sp>
      <p:grpSp>
        <p:nvGrpSpPr>
          <p:cNvPr id="39" name="Group 38"/>
          <p:cNvGrpSpPr>
            <a:grpSpLocks noChangeAspect="1"/>
          </p:cNvGrpSpPr>
          <p:nvPr/>
        </p:nvGrpSpPr>
        <p:grpSpPr>
          <a:xfrm>
            <a:off x="3600450" y="557320"/>
            <a:ext cx="1661406" cy="365482"/>
            <a:chOff x="2444964" y="2355853"/>
            <a:chExt cx="2590693" cy="569910"/>
          </a:xfrm>
        </p:grpSpPr>
        <p:sp>
          <p:nvSpPr>
            <p:cNvPr id="40" name="Rectangle 612"/>
            <p:cNvSpPr>
              <a:spLocks noChangeArrowheads="1"/>
            </p:cNvSpPr>
            <p:nvPr/>
          </p:nvSpPr>
          <p:spPr bwMode="auto">
            <a:xfrm>
              <a:off x="4225348" y="2605087"/>
              <a:ext cx="810309" cy="320674"/>
            </a:xfrm>
            <a:prstGeom prst="rect">
              <a:avLst/>
            </a:prstGeom>
            <a:solidFill>
              <a:srgbClr val="E2F0D9"/>
            </a:solidFill>
            <a:ln w="19050">
              <a:solidFill>
                <a:srgbClr val="00B05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428460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Rectangle 622"/>
            <p:cNvSpPr>
              <a:spLocks noChangeArrowheads="1"/>
            </p:cNvSpPr>
            <p:nvPr/>
          </p:nvSpPr>
          <p:spPr bwMode="auto">
            <a:xfrm>
              <a:off x="4324577" y="2586656"/>
              <a:ext cx="594910" cy="3359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49371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</a:rPr>
                <a:t>eGFP</a:t>
              </a:r>
              <a:endParaRPr kumimoji="0" lang="fr-FR" sz="287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560"/>
            <p:cNvSpPr>
              <a:spLocks noChangeArrowheads="1"/>
            </p:cNvSpPr>
            <p:nvPr/>
          </p:nvSpPr>
          <p:spPr bwMode="auto">
            <a:xfrm>
              <a:off x="2444964" y="2605087"/>
              <a:ext cx="1757288" cy="320676"/>
            </a:xfrm>
            <a:prstGeom prst="rect">
              <a:avLst/>
            </a:prstGeom>
            <a:solidFill>
              <a:srgbClr val="EAEAEA"/>
            </a:solidFill>
            <a:ln w="476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Rectangle 562"/>
            <p:cNvSpPr>
              <a:spLocks noChangeArrowheads="1"/>
            </p:cNvSpPr>
            <p:nvPr/>
          </p:nvSpPr>
          <p:spPr bwMode="auto">
            <a:xfrm>
              <a:off x="2541765" y="2619661"/>
              <a:ext cx="1544767" cy="287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49371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GCH1 Promoter</a:t>
              </a:r>
              <a:endParaRPr kumimoji="0" lang="fr-FR" sz="23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44" name="Group 1124"/>
            <p:cNvGrpSpPr>
              <a:grpSpLocks/>
            </p:cNvGrpSpPr>
            <p:nvPr/>
          </p:nvGrpSpPr>
          <p:grpSpPr bwMode="auto">
            <a:xfrm>
              <a:off x="4216731" y="2355853"/>
              <a:ext cx="274638" cy="182562"/>
              <a:chOff x="59008903" y="2834641"/>
              <a:chExt cx="274320" cy="182880"/>
            </a:xfrm>
          </p:grpSpPr>
          <p:cxnSp>
            <p:nvCxnSpPr>
              <p:cNvPr id="45" name="Straight Arrow Connector 21"/>
              <p:cNvCxnSpPr/>
              <p:nvPr/>
            </p:nvCxnSpPr>
            <p:spPr>
              <a:xfrm>
                <a:off x="59008903" y="2844180"/>
                <a:ext cx="274320" cy="159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B050"/>
                </a:solidFill>
                <a:prstDash val="solid"/>
                <a:tailEnd type="stealth" w="lg" len="lg"/>
              </a:ln>
              <a:effectLst/>
            </p:spPr>
          </p:cxnSp>
          <p:cxnSp>
            <p:nvCxnSpPr>
              <p:cNvPr id="46" name="Straight Connector 45"/>
              <p:cNvCxnSpPr/>
              <p:nvPr/>
            </p:nvCxnSpPr>
            <p:spPr>
              <a:xfrm rot="5400000">
                <a:off x="58930148" y="2926081"/>
                <a:ext cx="182880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B050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041200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roup 193"/>
          <p:cNvGrpSpPr/>
          <p:nvPr/>
        </p:nvGrpSpPr>
        <p:grpSpPr>
          <a:xfrm>
            <a:off x="1056207" y="2539697"/>
            <a:ext cx="1246975" cy="2163293"/>
            <a:chOff x="2418282" y="993144"/>
            <a:chExt cx="1246975" cy="2163293"/>
          </a:xfrm>
        </p:grpSpPr>
        <p:sp>
          <p:nvSpPr>
            <p:cNvPr id="3" name="TextBox 2"/>
            <p:cNvSpPr txBox="1"/>
            <p:nvPr/>
          </p:nvSpPr>
          <p:spPr>
            <a:xfrm>
              <a:off x="2418282" y="1037248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25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418282" y="1340230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418282" y="1661457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6" name="TextBox 36"/>
            <p:cNvSpPr txBox="1"/>
            <p:nvPr/>
          </p:nvSpPr>
          <p:spPr>
            <a:xfrm>
              <a:off x="2496828" y="2625134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2841108" y="1057402"/>
              <a:ext cx="0" cy="172287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8" name="Straight Connector 25"/>
            <p:cNvCxnSpPr/>
            <p:nvPr/>
          </p:nvCxnSpPr>
          <p:spPr>
            <a:xfrm>
              <a:off x="2759549" y="1171020"/>
              <a:ext cx="80863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>
            <a:xfrm>
              <a:off x="2759549" y="1492787"/>
              <a:ext cx="80863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>
            <a:xfrm>
              <a:off x="2759549" y="1814554"/>
              <a:ext cx="80863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11" name="Group 251"/>
            <p:cNvGrpSpPr/>
            <p:nvPr/>
          </p:nvGrpSpPr>
          <p:grpSpPr>
            <a:xfrm>
              <a:off x="3302149" y="1351301"/>
              <a:ext cx="88047" cy="248321"/>
              <a:chOff x="945322" y="1316107"/>
              <a:chExt cx="55997" cy="152961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>
                <a:off x="973321" y="1319565"/>
                <a:ext cx="0" cy="14950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7" name="Straight Connector 57"/>
              <p:cNvCxnSpPr/>
              <p:nvPr/>
            </p:nvCxnSpPr>
            <p:spPr>
              <a:xfrm>
                <a:off x="945322" y="1316107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12" name="Rectangle 11"/>
            <p:cNvSpPr/>
            <p:nvPr/>
          </p:nvSpPr>
          <p:spPr>
            <a:xfrm>
              <a:off x="3251226" y="1589892"/>
              <a:ext cx="189893" cy="1186664"/>
            </a:xfrm>
            <a:prstGeom prst="rect">
              <a:avLst/>
            </a:prstGeom>
            <a:solidFill>
              <a:schemeClr val="tx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 flipV="1">
              <a:off x="2772546" y="2779853"/>
              <a:ext cx="854516" cy="418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>
            <a:xfrm>
              <a:off x="2759549" y="2458088"/>
              <a:ext cx="80863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5" name="TextBox 14"/>
            <p:cNvSpPr txBox="1"/>
            <p:nvPr/>
          </p:nvSpPr>
          <p:spPr>
            <a:xfrm>
              <a:off x="2496828" y="2303905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18282" y="1982679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10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2759549" y="2136321"/>
              <a:ext cx="80863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18" name="Group 251"/>
            <p:cNvGrpSpPr/>
            <p:nvPr/>
          </p:nvGrpSpPr>
          <p:grpSpPr>
            <a:xfrm>
              <a:off x="2979421" y="2672698"/>
              <a:ext cx="88047" cy="82774"/>
              <a:chOff x="945322" y="1316107"/>
              <a:chExt cx="55997" cy="152961"/>
            </a:xfrm>
          </p:grpSpPr>
          <p:cxnSp>
            <p:nvCxnSpPr>
              <p:cNvPr id="24" name="Straight Connector 23"/>
              <p:cNvCxnSpPr/>
              <p:nvPr/>
            </p:nvCxnSpPr>
            <p:spPr>
              <a:xfrm>
                <a:off x="973321" y="1319565"/>
                <a:ext cx="0" cy="14950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5" name="Straight Connector 57"/>
              <p:cNvCxnSpPr/>
              <p:nvPr/>
            </p:nvCxnSpPr>
            <p:spPr>
              <a:xfrm>
                <a:off x="945322" y="1316107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19" name="Rectangle 18"/>
            <p:cNvSpPr/>
            <p:nvPr/>
          </p:nvSpPr>
          <p:spPr>
            <a:xfrm>
              <a:off x="2928498" y="2682299"/>
              <a:ext cx="189893" cy="99329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20" name="TextBox 103"/>
            <p:cNvSpPr txBox="1"/>
            <p:nvPr/>
          </p:nvSpPr>
          <p:spPr>
            <a:xfrm>
              <a:off x="3057361" y="2788951"/>
              <a:ext cx="607896" cy="3674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SNI</a:t>
              </a:r>
            </a:p>
          </p:txBody>
        </p:sp>
        <p:sp>
          <p:nvSpPr>
            <p:cNvPr id="21" name="TextBox 103"/>
            <p:cNvSpPr txBox="1"/>
            <p:nvPr/>
          </p:nvSpPr>
          <p:spPr>
            <a:xfrm>
              <a:off x="2812967" y="2788951"/>
              <a:ext cx="434701" cy="3674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222101" y="993144"/>
              <a:ext cx="274434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404640" y="1450370"/>
            <a:ext cx="24733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solidFill>
                  <a:srgbClr val="00B050"/>
                </a:solidFill>
                <a:cs typeface="Arial" panose="020B0604020202020204" pitchFamily="34" charset="0"/>
              </a:rPr>
              <a:t>GCH1 Activity Sciatic nerve</a:t>
            </a:r>
          </a:p>
        </p:txBody>
      </p:sp>
      <p:grpSp>
        <p:nvGrpSpPr>
          <p:cNvPr id="28" name="Group 27"/>
          <p:cNvGrpSpPr>
            <a:grpSpLocks noChangeAspect="1"/>
          </p:cNvGrpSpPr>
          <p:nvPr/>
        </p:nvGrpSpPr>
        <p:grpSpPr>
          <a:xfrm>
            <a:off x="3846850" y="2571616"/>
            <a:ext cx="1125286" cy="2036013"/>
            <a:chOff x="5265861" y="1840410"/>
            <a:chExt cx="480988" cy="870266"/>
          </a:xfrm>
        </p:grpSpPr>
        <p:sp>
          <p:nvSpPr>
            <p:cNvPr id="29" name="TextBox 28"/>
            <p:cNvSpPr txBox="1"/>
            <p:nvPr/>
          </p:nvSpPr>
          <p:spPr>
            <a:xfrm>
              <a:off x="5265861" y="1840410"/>
              <a:ext cx="146081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265861" y="2013061"/>
              <a:ext cx="146081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31" name="TextBox 36"/>
            <p:cNvSpPr txBox="1"/>
            <p:nvPr/>
          </p:nvSpPr>
          <p:spPr>
            <a:xfrm>
              <a:off x="5299434" y="2531014"/>
              <a:ext cx="112507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5444703" y="1842120"/>
              <a:ext cx="0" cy="749311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3" name="Straight Connector 25"/>
            <p:cNvCxnSpPr/>
            <p:nvPr/>
          </p:nvCxnSpPr>
          <p:spPr>
            <a:xfrm>
              <a:off x="5413779" y="1891535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4" name="Straight Connector 33"/>
            <p:cNvCxnSpPr/>
            <p:nvPr/>
          </p:nvCxnSpPr>
          <p:spPr>
            <a:xfrm>
              <a:off x="5413779" y="2066464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35" name="Group 251"/>
            <p:cNvGrpSpPr/>
            <p:nvPr/>
          </p:nvGrpSpPr>
          <p:grpSpPr>
            <a:xfrm>
              <a:off x="5627553" y="1999126"/>
              <a:ext cx="33384" cy="108000"/>
              <a:chOff x="945322" y="652269"/>
              <a:chExt cx="55997" cy="353152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>
                <a:off x="973321" y="652269"/>
                <a:ext cx="0" cy="353152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51" name="Straight Connector 57"/>
              <p:cNvCxnSpPr/>
              <p:nvPr/>
            </p:nvCxnSpPr>
            <p:spPr>
              <a:xfrm>
                <a:off x="945322" y="652269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36" name="Rectangle 35"/>
            <p:cNvSpPr/>
            <p:nvPr/>
          </p:nvSpPr>
          <p:spPr>
            <a:xfrm>
              <a:off x="5608245" y="2107911"/>
              <a:ext cx="72000" cy="482058"/>
            </a:xfrm>
            <a:prstGeom prst="rect">
              <a:avLst/>
            </a:prstGeom>
            <a:solidFill>
              <a:schemeClr val="tx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 flipV="1">
              <a:off x="5418707" y="2591249"/>
              <a:ext cx="324000" cy="182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8" name="Straight Connector 37"/>
            <p:cNvCxnSpPr/>
            <p:nvPr/>
          </p:nvCxnSpPr>
          <p:spPr>
            <a:xfrm>
              <a:off x="5413779" y="2416320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39" name="TextBox 38"/>
            <p:cNvSpPr txBox="1"/>
            <p:nvPr/>
          </p:nvSpPr>
          <p:spPr>
            <a:xfrm>
              <a:off x="5299434" y="2358363"/>
              <a:ext cx="112507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265861" y="2185712"/>
              <a:ext cx="146081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10</a:t>
              </a:r>
            </a:p>
          </p:txBody>
        </p:sp>
        <p:cxnSp>
          <p:nvCxnSpPr>
            <p:cNvPr id="41" name="Straight Connector 40"/>
            <p:cNvCxnSpPr/>
            <p:nvPr/>
          </p:nvCxnSpPr>
          <p:spPr>
            <a:xfrm>
              <a:off x="5413779" y="2241392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42" name="Group 251"/>
            <p:cNvGrpSpPr/>
            <p:nvPr/>
          </p:nvGrpSpPr>
          <p:grpSpPr>
            <a:xfrm>
              <a:off x="5501226" y="2447748"/>
              <a:ext cx="33384" cy="67308"/>
              <a:chOff x="945322" y="1235395"/>
              <a:chExt cx="55997" cy="149503"/>
            </a:xfrm>
          </p:grpSpPr>
          <p:cxnSp>
            <p:nvCxnSpPr>
              <p:cNvPr id="48" name="Straight Connector 47"/>
              <p:cNvCxnSpPr/>
              <p:nvPr/>
            </p:nvCxnSpPr>
            <p:spPr>
              <a:xfrm>
                <a:off x="973321" y="1235395"/>
                <a:ext cx="0" cy="14950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49" name="Straight Connector 57"/>
              <p:cNvCxnSpPr/>
              <p:nvPr/>
            </p:nvCxnSpPr>
            <p:spPr>
              <a:xfrm>
                <a:off x="945322" y="1237398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43" name="Rectangle 42"/>
            <p:cNvSpPr/>
            <p:nvPr/>
          </p:nvSpPr>
          <p:spPr>
            <a:xfrm>
              <a:off x="5481918" y="2462006"/>
              <a:ext cx="72000" cy="12929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" name="TextBox 103"/>
            <p:cNvSpPr txBox="1"/>
            <p:nvPr/>
          </p:nvSpPr>
          <p:spPr>
            <a:xfrm>
              <a:off x="5556570" y="2592277"/>
              <a:ext cx="170747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SNI</a:t>
              </a:r>
            </a:p>
          </p:txBody>
        </p:sp>
        <p:sp>
          <p:nvSpPr>
            <p:cNvPr id="45" name="TextBox 103"/>
            <p:cNvSpPr txBox="1"/>
            <p:nvPr/>
          </p:nvSpPr>
          <p:spPr>
            <a:xfrm>
              <a:off x="5455394" y="2592277"/>
              <a:ext cx="122100" cy="1183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539116" y="1841436"/>
              <a:ext cx="207733" cy="131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</p:grpSp>
      <p:grpSp>
        <p:nvGrpSpPr>
          <p:cNvPr id="197" name="Group 196"/>
          <p:cNvGrpSpPr/>
          <p:nvPr/>
        </p:nvGrpSpPr>
        <p:grpSpPr>
          <a:xfrm>
            <a:off x="5936131" y="1998243"/>
            <a:ext cx="2529538" cy="2613977"/>
            <a:chOff x="5051443" y="4089347"/>
            <a:chExt cx="970851" cy="1111826"/>
          </a:xfrm>
        </p:grpSpPr>
        <p:sp>
          <p:nvSpPr>
            <p:cNvPr id="52" name="TextBox 51"/>
            <p:cNvSpPr txBox="1"/>
            <p:nvPr/>
          </p:nvSpPr>
          <p:spPr>
            <a:xfrm>
              <a:off x="5261428" y="4324655"/>
              <a:ext cx="161317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250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261428" y="4456429"/>
              <a:ext cx="161317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200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261428" y="4596137"/>
              <a:ext cx="161317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150</a:t>
              </a:r>
            </a:p>
          </p:txBody>
        </p:sp>
        <p:sp>
          <p:nvSpPr>
            <p:cNvPr id="55" name="TextBox 36"/>
            <p:cNvSpPr txBox="1"/>
            <p:nvPr/>
          </p:nvSpPr>
          <p:spPr>
            <a:xfrm>
              <a:off x="5321722" y="5015259"/>
              <a:ext cx="101023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450653" y="4089347"/>
              <a:ext cx="226532" cy="1963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Sciatic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 b="1" kern="0" dirty="0">
                  <a:solidFill>
                    <a:prstClr val="black"/>
                  </a:solidFill>
                  <a:cs typeface="Arial" panose="020B0604020202020204" pitchFamily="34" charset="0"/>
                </a:rPr>
                <a:t>nerve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57" name="TextBox 92"/>
            <p:cNvSpPr txBox="1"/>
            <p:nvPr/>
          </p:nvSpPr>
          <p:spPr>
            <a:xfrm>
              <a:off x="5790632" y="4128620"/>
              <a:ext cx="179158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DRG</a:t>
              </a:r>
            </a:p>
          </p:txBody>
        </p:sp>
        <p:cxnSp>
          <p:nvCxnSpPr>
            <p:cNvPr id="58" name="Straight Connector 57"/>
            <p:cNvCxnSpPr/>
            <p:nvPr/>
          </p:nvCxnSpPr>
          <p:spPr>
            <a:xfrm>
              <a:off x="5436290" y="4330269"/>
              <a:ext cx="0" cy="749311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59" name="Straight Connector 25"/>
            <p:cNvCxnSpPr/>
            <p:nvPr/>
          </p:nvCxnSpPr>
          <p:spPr>
            <a:xfrm>
              <a:off x="5405366" y="4379684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60" name="Straight Connector 59"/>
            <p:cNvCxnSpPr/>
            <p:nvPr/>
          </p:nvCxnSpPr>
          <p:spPr>
            <a:xfrm>
              <a:off x="5405366" y="4519627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61" name="Straight Connector 60"/>
            <p:cNvCxnSpPr/>
            <p:nvPr/>
          </p:nvCxnSpPr>
          <p:spPr>
            <a:xfrm>
              <a:off x="5405366" y="4659570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grpSp>
          <p:nvGrpSpPr>
            <p:cNvPr id="62" name="Group 251"/>
            <p:cNvGrpSpPr/>
            <p:nvPr/>
          </p:nvGrpSpPr>
          <p:grpSpPr>
            <a:xfrm>
              <a:off x="5925327" y="4458964"/>
              <a:ext cx="33384" cy="54474"/>
              <a:chOff x="945322" y="1026876"/>
              <a:chExt cx="55997" cy="353152"/>
            </a:xfrm>
          </p:grpSpPr>
          <p:cxnSp>
            <p:nvCxnSpPr>
              <p:cNvPr id="63" name="Straight Connector 62"/>
              <p:cNvCxnSpPr/>
              <p:nvPr/>
            </p:nvCxnSpPr>
            <p:spPr>
              <a:xfrm>
                <a:off x="973321" y="1026876"/>
                <a:ext cx="0" cy="353152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64" name="Straight Connector 57"/>
              <p:cNvCxnSpPr/>
              <p:nvPr/>
            </p:nvCxnSpPr>
            <p:spPr>
              <a:xfrm>
                <a:off x="945322" y="1026876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65" name="Rectangle 64"/>
            <p:cNvSpPr/>
            <p:nvPr/>
          </p:nvSpPr>
          <p:spPr>
            <a:xfrm>
              <a:off x="5906019" y="4467179"/>
              <a:ext cx="72000" cy="610939"/>
            </a:xfrm>
            <a:prstGeom prst="rect">
              <a:avLst/>
            </a:prstGeom>
            <a:solidFill>
              <a:schemeClr val="tx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66" name="Group 251"/>
            <p:cNvGrpSpPr/>
            <p:nvPr/>
          </p:nvGrpSpPr>
          <p:grpSpPr>
            <a:xfrm>
              <a:off x="5611099" y="4397132"/>
              <a:ext cx="33384" cy="68866"/>
              <a:chOff x="945322" y="1316107"/>
              <a:chExt cx="55997" cy="152961"/>
            </a:xfrm>
          </p:grpSpPr>
          <p:cxnSp>
            <p:nvCxnSpPr>
              <p:cNvPr id="67" name="Straight Connector 66"/>
              <p:cNvCxnSpPr/>
              <p:nvPr/>
            </p:nvCxnSpPr>
            <p:spPr>
              <a:xfrm>
                <a:off x="973321" y="1319565"/>
                <a:ext cx="0" cy="14950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68" name="Straight Connector 57"/>
              <p:cNvCxnSpPr/>
              <p:nvPr/>
            </p:nvCxnSpPr>
            <p:spPr>
              <a:xfrm>
                <a:off x="945322" y="1316107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69" name="Rectangle 68"/>
            <p:cNvSpPr/>
            <p:nvPr/>
          </p:nvSpPr>
          <p:spPr>
            <a:xfrm>
              <a:off x="5591791" y="4404732"/>
              <a:ext cx="72000" cy="673232"/>
            </a:xfrm>
            <a:prstGeom prst="rect">
              <a:avLst/>
            </a:prstGeom>
            <a:solidFill>
              <a:schemeClr val="tx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 flipV="1">
              <a:off x="5410294" y="5079398"/>
              <a:ext cx="612000" cy="182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71" name="Straight Connector 70"/>
            <p:cNvCxnSpPr/>
            <p:nvPr/>
          </p:nvCxnSpPr>
          <p:spPr>
            <a:xfrm>
              <a:off x="5405366" y="4939456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72" name="TextBox 71"/>
            <p:cNvSpPr txBox="1"/>
            <p:nvPr/>
          </p:nvSpPr>
          <p:spPr>
            <a:xfrm>
              <a:off x="5291576" y="4875551"/>
              <a:ext cx="131169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50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261428" y="4735843"/>
              <a:ext cx="161317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100</a:t>
              </a:r>
            </a:p>
          </p:txBody>
        </p:sp>
        <p:cxnSp>
          <p:nvCxnSpPr>
            <p:cNvPr id="74" name="Straight Connector 73"/>
            <p:cNvCxnSpPr/>
            <p:nvPr/>
          </p:nvCxnSpPr>
          <p:spPr>
            <a:xfrm>
              <a:off x="5405366" y="4799513"/>
              <a:ext cx="3066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75" name="TextBox 38"/>
            <p:cNvSpPr txBox="1"/>
            <p:nvPr/>
          </p:nvSpPr>
          <p:spPr>
            <a:xfrm rot="16200000">
              <a:off x="4775538" y="4623298"/>
              <a:ext cx="729000" cy="1771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Biopterin concentration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pg</a:t>
              </a: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/mg tissue</a:t>
              </a:r>
            </a:p>
          </p:txBody>
        </p:sp>
        <p:grpSp>
          <p:nvGrpSpPr>
            <p:cNvPr id="76" name="Group 251"/>
            <p:cNvGrpSpPr/>
            <p:nvPr/>
          </p:nvGrpSpPr>
          <p:grpSpPr>
            <a:xfrm>
              <a:off x="5488733" y="4745139"/>
              <a:ext cx="33384" cy="68866"/>
              <a:chOff x="945322" y="1316107"/>
              <a:chExt cx="55997" cy="152961"/>
            </a:xfrm>
          </p:grpSpPr>
          <p:cxnSp>
            <p:nvCxnSpPr>
              <p:cNvPr id="77" name="Straight Connector 76"/>
              <p:cNvCxnSpPr/>
              <p:nvPr/>
            </p:nvCxnSpPr>
            <p:spPr>
              <a:xfrm>
                <a:off x="973321" y="1319565"/>
                <a:ext cx="0" cy="149503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78" name="Straight Connector 57"/>
              <p:cNvCxnSpPr/>
              <p:nvPr/>
            </p:nvCxnSpPr>
            <p:spPr>
              <a:xfrm>
                <a:off x="945322" y="1316107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79" name="Rectangle 78"/>
            <p:cNvSpPr/>
            <p:nvPr/>
          </p:nvSpPr>
          <p:spPr>
            <a:xfrm>
              <a:off x="5469425" y="4753501"/>
              <a:ext cx="72000" cy="326229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grpSp>
          <p:nvGrpSpPr>
            <p:cNvPr id="80" name="Group 251"/>
            <p:cNvGrpSpPr/>
            <p:nvPr/>
          </p:nvGrpSpPr>
          <p:grpSpPr>
            <a:xfrm>
              <a:off x="5799000" y="4754537"/>
              <a:ext cx="33384" cy="68838"/>
              <a:chOff x="945322" y="1302222"/>
              <a:chExt cx="55997" cy="152900"/>
            </a:xfrm>
          </p:grpSpPr>
          <p:cxnSp>
            <p:nvCxnSpPr>
              <p:cNvPr id="81" name="Straight Connector 80"/>
              <p:cNvCxnSpPr/>
              <p:nvPr/>
            </p:nvCxnSpPr>
            <p:spPr>
              <a:xfrm>
                <a:off x="973321" y="1305620"/>
                <a:ext cx="0" cy="149502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82" name="Straight Connector 57"/>
              <p:cNvCxnSpPr/>
              <p:nvPr/>
            </p:nvCxnSpPr>
            <p:spPr>
              <a:xfrm>
                <a:off x="945322" y="1302222"/>
                <a:ext cx="55997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  <p:sp>
          <p:nvSpPr>
            <p:cNvPr id="83" name="Rectangle 82"/>
            <p:cNvSpPr/>
            <p:nvPr/>
          </p:nvSpPr>
          <p:spPr>
            <a:xfrm>
              <a:off x="5779692" y="4759340"/>
              <a:ext cx="72000" cy="320105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84" name="TextBox 103"/>
            <p:cNvSpPr txBox="1"/>
            <p:nvPr/>
          </p:nvSpPr>
          <p:spPr>
            <a:xfrm>
              <a:off x="5556871" y="5083355"/>
              <a:ext cx="153318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SNI</a:t>
              </a:r>
            </a:p>
          </p:txBody>
        </p:sp>
        <p:sp>
          <p:nvSpPr>
            <p:cNvPr id="85" name="TextBox 103"/>
            <p:cNvSpPr txBox="1"/>
            <p:nvPr/>
          </p:nvSpPr>
          <p:spPr>
            <a:xfrm>
              <a:off x="5867723" y="5083355"/>
              <a:ext cx="153318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SNI</a:t>
              </a:r>
            </a:p>
          </p:txBody>
        </p:sp>
        <p:sp>
          <p:nvSpPr>
            <p:cNvPr id="86" name="TextBox 103"/>
            <p:cNvSpPr txBox="1"/>
            <p:nvPr/>
          </p:nvSpPr>
          <p:spPr>
            <a:xfrm>
              <a:off x="5449036" y="5083355"/>
              <a:ext cx="109636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87" name="TextBox 103"/>
            <p:cNvSpPr txBox="1"/>
            <p:nvPr/>
          </p:nvSpPr>
          <p:spPr>
            <a:xfrm>
              <a:off x="5758520" y="5083355"/>
              <a:ext cx="109636" cy="1178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5577590" y="4292547"/>
              <a:ext cx="105329" cy="1309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889357" y="4337598"/>
              <a:ext cx="105330" cy="1309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cs typeface="Arial" panose="020B0604020202020204" pitchFamily="34" charset="0"/>
                </a:rPr>
                <a:t>*</a:t>
              </a:r>
            </a:p>
          </p:txBody>
        </p:sp>
      </p:grpSp>
      <p:sp>
        <p:nvSpPr>
          <p:cNvPr id="193" name="Rectangle 192"/>
          <p:cNvSpPr/>
          <p:nvPr/>
        </p:nvSpPr>
        <p:spPr>
          <a:xfrm rot="16200000">
            <a:off x="340519" y="3324777"/>
            <a:ext cx="107888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>
                <a:cs typeface="Arial" panose="020B0604020202020204" pitchFamily="34" charset="0"/>
              </a:rPr>
              <a:t>(</a:t>
            </a:r>
            <a:r>
              <a:rPr lang="en-US" sz="1200" b="1" dirty="0" err="1">
                <a:cs typeface="Arial" panose="020B0604020202020204" pitchFamily="34" charset="0"/>
              </a:rPr>
              <a:t>mU</a:t>
            </a:r>
            <a:r>
              <a:rPr lang="en-US" sz="1200" b="1" dirty="0">
                <a:cs typeface="Arial" panose="020B0604020202020204" pitchFamily="34" charset="0"/>
              </a:rPr>
              <a:t>/mg </a:t>
            </a:r>
            <a:r>
              <a:rPr lang="en-US" sz="1200" b="1" dirty="0" err="1">
                <a:cs typeface="Arial" panose="020B0604020202020204" pitchFamily="34" charset="0"/>
              </a:rPr>
              <a:t>prot</a:t>
            </a:r>
            <a:r>
              <a:rPr lang="en-US" sz="1200" b="1" dirty="0">
                <a:cs typeface="Arial" panose="020B0604020202020204" pitchFamily="34" charset="0"/>
              </a:rPr>
              <a:t>)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3556415" y="1450370"/>
            <a:ext cx="17748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solidFill>
                  <a:srgbClr val="00B050"/>
                </a:solidFill>
                <a:cs typeface="Arial" panose="020B0604020202020204" pitchFamily="34" charset="0"/>
              </a:rPr>
              <a:t>GCH1 Activity DRG</a:t>
            </a:r>
          </a:p>
        </p:txBody>
      </p:sp>
      <p:sp>
        <p:nvSpPr>
          <p:cNvPr id="196" name="Rectangle 195"/>
          <p:cNvSpPr/>
          <p:nvPr/>
        </p:nvSpPr>
        <p:spPr>
          <a:xfrm rot="16200000">
            <a:off x="3143067" y="3324583"/>
            <a:ext cx="107888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>
                <a:cs typeface="Arial" panose="020B0604020202020204" pitchFamily="34" charset="0"/>
              </a:rPr>
              <a:t>(</a:t>
            </a:r>
            <a:r>
              <a:rPr lang="en-US" sz="1200" b="1" dirty="0" err="1">
                <a:cs typeface="Arial" panose="020B0604020202020204" pitchFamily="34" charset="0"/>
              </a:rPr>
              <a:t>mU</a:t>
            </a:r>
            <a:r>
              <a:rPr lang="en-US" sz="1200" b="1" dirty="0">
                <a:cs typeface="Arial" panose="020B0604020202020204" pitchFamily="34" charset="0"/>
              </a:rPr>
              <a:t>/mg </a:t>
            </a:r>
            <a:r>
              <a:rPr lang="en-US" sz="1200" b="1" dirty="0" err="1">
                <a:cs typeface="Arial" panose="020B0604020202020204" pitchFamily="34" charset="0"/>
              </a:rPr>
              <a:t>prot</a:t>
            </a:r>
            <a:r>
              <a:rPr lang="en-US" sz="1200" b="1" dirty="0">
                <a:cs typeface="Arial" panose="020B0604020202020204" pitchFamily="34" charset="0"/>
              </a:rPr>
              <a:t>)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092950" y="1450370"/>
            <a:ext cx="1117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00B050"/>
                </a:solidFill>
              </a:rPr>
              <a:t>BH4 levels: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0" y="0"/>
            <a:ext cx="9144000" cy="46163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TextBox 200"/>
          <p:cNvSpPr txBox="1"/>
          <p:nvPr/>
        </p:nvSpPr>
        <p:spPr>
          <a:xfrm>
            <a:off x="3510043" y="57150"/>
            <a:ext cx="21239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Where is GCH1 expressed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859734" y="5224780"/>
            <a:ext cx="74245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 dirty="0">
                <a:solidFill>
                  <a:srgbClr val="00B050"/>
                </a:solidFill>
              </a:rPr>
              <a:t>Identification of 2 target tissues and 2 cell types involved</a:t>
            </a:r>
          </a:p>
        </p:txBody>
      </p:sp>
    </p:spTree>
    <p:extLst>
      <p:ext uri="{BB962C8B-B14F-4D97-AF65-F5344CB8AC3E}">
        <p14:creationId xmlns:p14="http://schemas.microsoft.com/office/powerpoint/2010/main" val="672211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ion boardroom</Template>
  <TotalTime>5537</TotalTime>
  <Words>1529</Words>
  <Application>Microsoft Office PowerPoint</Application>
  <PresentationFormat>On-screen Show (4:3)</PresentationFormat>
  <Paragraphs>639</Paragraphs>
  <Slides>26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3" baseType="lpstr">
      <vt:lpstr>Arial</vt:lpstr>
      <vt:lpstr>Calibri</vt:lpstr>
      <vt:lpstr>Calibri Light</vt:lpstr>
      <vt:lpstr>Courier</vt:lpstr>
      <vt:lpstr>Helvetica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Alban Latremoliere</dc:creator>
  <cp:lastModifiedBy>Alban Latremoliere</cp:lastModifiedBy>
  <cp:revision>330</cp:revision>
  <dcterms:created xsi:type="dcterms:W3CDTF">2015-08-31T12:06:51Z</dcterms:created>
  <dcterms:modified xsi:type="dcterms:W3CDTF">2016-07-22T13:54:34Z</dcterms:modified>
</cp:coreProperties>
</file>